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gif" ContentType="image/gif"/>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7" r:id="rId4"/>
    <p:sldMasterId id="2147483692" r:id="rId5"/>
    <p:sldMasterId id="2147483707" r:id="rId6"/>
  </p:sldMasterIdLst>
  <p:notesMasterIdLst>
    <p:notesMasterId r:id="rId9"/>
  </p:notesMasterIdLst>
  <p:sldIdLst>
    <p:sldId id="256" r:id="rId7"/>
    <p:sldId id="316" r:id="rId8"/>
    <p:sldId id="317" r:id="rId10"/>
    <p:sldId id="318" r:id="rId11"/>
    <p:sldId id="665" r:id="rId12"/>
    <p:sldId id="319" r:id="rId13"/>
    <p:sldId id="666" r:id="rId14"/>
    <p:sldId id="320" r:id="rId15"/>
    <p:sldId id="321" r:id="rId16"/>
    <p:sldId id="322" r:id="rId17"/>
    <p:sldId id="44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577" r:id="rId35"/>
    <p:sldId id="339" r:id="rId36"/>
    <p:sldId id="578" r:id="rId37"/>
    <p:sldId id="340" r:id="rId38"/>
    <p:sldId id="445" r:id="rId39"/>
    <p:sldId id="341" r:id="rId40"/>
    <p:sldId id="343" r:id="rId41"/>
    <p:sldId id="579"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530" r:id="rId56"/>
    <p:sldId id="357" r:id="rId57"/>
    <p:sldId id="358" r:id="rId58"/>
    <p:sldId id="359" r:id="rId59"/>
    <p:sldId id="360" r:id="rId60"/>
    <p:sldId id="361" r:id="rId61"/>
    <p:sldId id="362" r:id="rId62"/>
    <p:sldId id="363" r:id="rId63"/>
    <p:sldId id="364" r:id="rId64"/>
    <p:sldId id="406" r:id="rId65"/>
    <p:sldId id="365" r:id="rId66"/>
    <p:sldId id="376" r:id="rId67"/>
    <p:sldId id="377" r:id="rId68"/>
    <p:sldId id="378" r:id="rId69"/>
    <p:sldId id="379" r:id="rId70"/>
    <p:sldId id="380" r:id="rId71"/>
    <p:sldId id="381" r:id="rId72"/>
    <p:sldId id="385" r:id="rId73"/>
    <p:sldId id="382" r:id="rId74"/>
    <p:sldId id="383" r:id="rId75"/>
    <p:sldId id="384" r:id="rId76"/>
    <p:sldId id="386" r:id="rId77"/>
    <p:sldId id="387" r:id="rId78"/>
    <p:sldId id="388" r:id="rId79"/>
    <p:sldId id="389" r:id="rId80"/>
    <p:sldId id="390" r:id="rId81"/>
    <p:sldId id="391" r:id="rId82"/>
    <p:sldId id="392" r:id="rId83"/>
    <p:sldId id="393" r:id="rId84"/>
    <p:sldId id="394" r:id="rId85"/>
    <p:sldId id="395" r:id="rId86"/>
    <p:sldId id="396" r:id="rId87"/>
    <p:sldId id="397" r:id="rId88"/>
    <p:sldId id="398" r:id="rId89"/>
    <p:sldId id="399" r:id="rId90"/>
    <p:sldId id="400" r:id="rId91"/>
    <p:sldId id="401" r:id="rId92"/>
    <p:sldId id="402" r:id="rId93"/>
    <p:sldId id="403" r:id="rId94"/>
    <p:sldId id="404" r:id="rId95"/>
    <p:sldId id="405" r:id="rId96"/>
    <p:sldId id="407" r:id="rId97"/>
    <p:sldId id="408" r:id="rId98"/>
    <p:sldId id="410" r:id="rId99"/>
    <p:sldId id="409" r:id="rId100"/>
  </p:sldIdLst>
  <p:sldSz cx="12192000" cy="6858000"/>
  <p:notesSz cx="6858000" cy="9144000"/>
  <p:custDataLst>
    <p:tags r:id="rId105"/>
  </p:custDataLst>
  <p:defaultTextStyle>
    <a:defPPr>
      <a:defRPr lang="zh-CN"/>
    </a:defPPr>
    <a:lvl1pPr marL="0" lvl="0"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倩倩" initials="王"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CC66"/>
    <a:srgbClr val="99FF99"/>
    <a:srgbClr val="000066"/>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1" d="100"/>
          <a:sy n="61" d="100"/>
        </p:scale>
        <p:origin x="-1404" y="-84"/>
      </p:cViewPr>
      <p:guideLst>
        <p:guide orient="horz" pos="2160"/>
        <p:guide pos="3840"/>
      </p:guideLst>
    </p:cSldViewPr>
  </p:slideViewPr>
  <p:notesTextViewPr>
    <p:cViewPr>
      <p:scale>
        <a:sx n="100" d="100"/>
        <a:sy n="100" d="100"/>
      </p:scale>
      <p:origin x="0" y="0"/>
    </p:cViewPr>
  </p:notesTextViewPr>
  <p:sorterViewPr showFormatting="0">
    <p:cViewPr>
      <p:scale>
        <a:sx n="66" d="100"/>
        <a:sy n="66" d="100"/>
      </p:scale>
      <p:origin x="0" y="7320"/>
    </p:cViewPr>
  </p:sorter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2.xml"/><Relationship Id="rId98" Type="http://schemas.openxmlformats.org/officeDocument/2006/relationships/slide" Target="slides/slide91.xml"/><Relationship Id="rId97" Type="http://schemas.openxmlformats.org/officeDocument/2006/relationships/slide" Target="slides/slide90.xml"/><Relationship Id="rId96" Type="http://schemas.openxmlformats.org/officeDocument/2006/relationships/slide" Target="slides/slide89.xml"/><Relationship Id="rId95" Type="http://schemas.openxmlformats.org/officeDocument/2006/relationships/slide" Target="slides/slide88.xml"/><Relationship Id="rId94" Type="http://schemas.openxmlformats.org/officeDocument/2006/relationships/slide" Target="slides/slide87.xml"/><Relationship Id="rId93" Type="http://schemas.openxmlformats.org/officeDocument/2006/relationships/slide" Target="slides/slide86.xml"/><Relationship Id="rId92" Type="http://schemas.openxmlformats.org/officeDocument/2006/relationships/slide" Target="slides/slide85.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notesMaster" Target="notesMasters/notesMaster1.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2.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5" Type="http://schemas.openxmlformats.org/officeDocument/2006/relationships/tags" Target="tags/tag22.xml"/><Relationship Id="rId104" Type="http://schemas.openxmlformats.org/officeDocument/2006/relationships/commentAuthors" Target="commentAuthors.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slide" Target="slides/slide93.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2.wmf"/><Relationship Id="rId1" Type="http://schemas.openxmlformats.org/officeDocument/2006/relationships/image" Target="../media/image51.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64.wmf"/><Relationship Id="rId8" Type="http://schemas.openxmlformats.org/officeDocument/2006/relationships/image" Target="../media/image63.wmf"/><Relationship Id="rId7" Type="http://schemas.openxmlformats.org/officeDocument/2006/relationships/image" Target="../media/image62.wmf"/><Relationship Id="rId6" Type="http://schemas.openxmlformats.org/officeDocument/2006/relationships/image" Target="../media/image61.wmf"/><Relationship Id="rId5" Type="http://schemas.openxmlformats.org/officeDocument/2006/relationships/image" Target="../media/image52.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1" Type="http://schemas.openxmlformats.org/officeDocument/2006/relationships/image" Target="../media/image66.wmf"/><Relationship Id="rId10" Type="http://schemas.openxmlformats.org/officeDocument/2006/relationships/image" Target="../media/image65.wmf"/><Relationship Id="rId1" Type="http://schemas.openxmlformats.org/officeDocument/2006/relationships/image" Target="../media/image51.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66.wmf"/><Relationship Id="rId8" Type="http://schemas.openxmlformats.org/officeDocument/2006/relationships/image" Target="../media/image65.wmf"/><Relationship Id="rId7" Type="http://schemas.openxmlformats.org/officeDocument/2006/relationships/image" Target="../media/image61.wmf"/><Relationship Id="rId6" Type="http://schemas.openxmlformats.org/officeDocument/2006/relationships/image" Target="../media/image60.wmf"/><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59.wmf"/><Relationship Id="rId2" Type="http://schemas.openxmlformats.org/officeDocument/2006/relationships/image" Target="../media/image58.wmf"/><Relationship Id="rId12" Type="http://schemas.openxmlformats.org/officeDocument/2006/relationships/image" Target="../media/image64.wmf"/><Relationship Id="rId11" Type="http://schemas.openxmlformats.org/officeDocument/2006/relationships/image" Target="../media/image63.wmf"/><Relationship Id="rId10" Type="http://schemas.openxmlformats.org/officeDocument/2006/relationships/image" Target="../media/image62.wmf"/><Relationship Id="rId1"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65.wmf"/><Relationship Id="rId8" Type="http://schemas.openxmlformats.org/officeDocument/2006/relationships/image" Target="../media/image66.wmf"/><Relationship Id="rId7" Type="http://schemas.openxmlformats.org/officeDocument/2006/relationships/image" Target="../media/image60.wmf"/><Relationship Id="rId6" Type="http://schemas.openxmlformats.org/officeDocument/2006/relationships/image" Target="../media/image61.wmf"/><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10244"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0245"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nchorCtr="0"/>
          <a:p>
            <a:pPr lvl="0"/>
            <a:r>
              <a:rPr lang="zh-CN" altLang="en-US" dirty="0"/>
              <a:t>早在</a:t>
            </a:r>
            <a:r>
              <a:rPr lang="en-US" altLang="zh-CN"/>
              <a:t>1982</a:t>
            </a:r>
            <a:r>
              <a:rPr lang="zh-CN" altLang="en-US" dirty="0"/>
              <a:t>年，欧洲已有几大模拟蜂窝移动系统在运营，例如北欧多国的</a:t>
            </a:r>
            <a:r>
              <a:rPr lang="en-US" altLang="zh-CN"/>
              <a:t>NMT</a:t>
            </a:r>
            <a:r>
              <a:rPr lang="zh-CN" altLang="en-US" dirty="0"/>
              <a:t>（北欧移动电话）和英国的</a:t>
            </a:r>
            <a:r>
              <a:rPr lang="en-US" altLang="zh-CN"/>
              <a:t>TACS</a:t>
            </a:r>
            <a:r>
              <a:rPr lang="zh-CN" altLang="en-US" dirty="0"/>
              <a:t>（全接入通信系统</a:t>
            </a:r>
            <a:r>
              <a:rPr lang="en-US" altLang="zh-CN"/>
              <a:t>)</a:t>
            </a:r>
            <a:r>
              <a:rPr lang="zh-CN" altLang="en-US" dirty="0"/>
              <a:t>，西欧其它各国也提供移动业务。</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p:cNvSpPr>
          <p:nvPr>
            <p:ph type="sldImg"/>
          </p:nvPr>
        </p:nvSpPr>
        <p:spPr/>
      </p:sp>
      <p:sp>
        <p:nvSpPr>
          <p:cNvPr id="41986" name="文本占位符 2"/>
          <p:cNvSpPr>
            <a:spLocks noGrp="1"/>
          </p:cNvSpPr>
          <p:nvPr>
            <p:ph type="body"/>
          </p:nvPr>
        </p:nvSpPr>
        <p:spPr/>
        <p:txBody>
          <a:bodyPr lIns="91440" tIns="45720" rIns="91440" bIns="45720" anchor="t" anchorCtr="0"/>
          <a:p>
            <a:pPr lvl="0"/>
            <a:r>
              <a:rPr lang="zh-CN" altLang="en-US"/>
              <a:t>Mobile Station Roaming Number -- 移动通信站漫游号码</a:t>
            </a:r>
            <a:endParaRPr lang="zh-CN" altLang="en-US"/>
          </a:p>
          <a:p>
            <a:pPr lvl="0"/>
            <a:endParaRPr lang="zh-CN" altLang="en-US"/>
          </a:p>
          <a:p>
            <a:pPr lvl="0"/>
            <a:r>
              <a:rPr lang="zh-CN" altLang="en-US"/>
              <a:t>这是针对移动台的移动特性所使用的号码。每次呼叫发生时，HLR知道目前用户处在哪一个MSC/VLR服务区内,为了向GMSC提供一个本次路由选择的临时号码,HLR请当前的MSC/VLR分配一个移动台漫游号码(MSRN)给被叫用户,并将此号码送给HLR。HLR再将此号码转发给GMSC，此时GMSC就能根据此号码将主叫用户接至所在的MSC/VLR。</a:t>
            </a:r>
            <a:endParaRPr lang="zh-CN" altLang="en-US"/>
          </a:p>
          <a:p>
            <a:pPr lvl="0"/>
            <a:r>
              <a:rPr lang="zh-CN" altLang="en-US"/>
              <a:t>当漫游用户接收到来自外部网络的呼叫时，漫游地网络（VLR/MSC）无法直接通过用户的IMSI或MSISDN来接通呼叫，因为它不知道用户的当前位置信息。</a:t>
            </a:r>
            <a:endParaRPr lang="zh-CN" altLang="en-US"/>
          </a:p>
          <a:p>
            <a:pPr lvl="0"/>
            <a:endParaRPr lang="zh-CN" altLang="en-US"/>
          </a:p>
          <a:p>
            <a:pPr lvl="0"/>
            <a:r>
              <a:rPr lang="zh-CN" altLang="en-US"/>
              <a:t>由于IMSI的重要性和敏感性，实际网络中通常会对IMSI进行加密或使用临时性的TMSI（Temporary Mobile Subscriber Identity）以保护用户的隐私和安全。</a:t>
            </a:r>
            <a:endParaRPr lang="zh-CN" altLang="en-US"/>
          </a:p>
          <a:p>
            <a:pPr lvl="0"/>
            <a:r>
              <a:rPr lang="zh-CN" altLang="en-US"/>
              <a:t>临时识别码的设置是为了防止非法个人或团体通过监听无线路径上的信令交换而窃得移动客户真实的客户识别码(IMSI)或跟踪移动客户的位置。</a:t>
            </a:r>
            <a:endParaRPr lang="zh-CN" altLang="en-US"/>
          </a:p>
          <a:p>
            <a:pPr lvl="0"/>
            <a:r>
              <a:rPr lang="zh-CN" altLang="en-US"/>
              <a:t>客户临时识别码(TMSI)是由MSC／VLR分配，并不断地进行更换，更换周期由网路运营者设置。更换的频次越快，起到的保密性越好，但对客户的SIM卡寿命有影响。</a:t>
            </a:r>
            <a:br>
              <a:rPr lang="zh-CN" altLang="en-US"/>
            </a:br>
            <a:r>
              <a:rPr lang="zh-CN" altLang="en-US"/>
              <a:t>IMSI 只在起始入网登记时使用，  在后续的呼叫中，使用TMSI，以避免通过无线信道发送其IMSI，从而防止窃听者检测用户的通信内容，或者非法盗用合法用户的IMSI。</a:t>
            </a:r>
            <a:endParaRPr lang="zh-CN" altLang="en-US"/>
          </a:p>
          <a:p>
            <a:pPr lvl="0"/>
            <a:endParaRPr lang="zh-CN" altLang="en-US"/>
          </a:p>
          <a:p>
            <a:pPr lvl="0"/>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p:cNvSpPr>
          <p:nvPr>
            <p:ph type="sldImg"/>
          </p:nvPr>
        </p:nvSpPr>
        <p:spPr/>
      </p:sp>
      <p:sp>
        <p:nvSpPr>
          <p:cNvPr id="44034" name="文本占位符 2"/>
          <p:cNvSpPr>
            <a:spLocks noGrp="1"/>
          </p:cNvSpPr>
          <p:nvPr>
            <p:ph type="body"/>
          </p:nvPr>
        </p:nvSpPr>
        <p:spPr/>
        <p:txBody>
          <a:bodyPr lIns="91440" tIns="45720" rIns="91440" bIns="45720" anchor="t" anchorCtr="0"/>
          <a:p>
            <a:pPr lvl="0"/>
            <a:r>
              <a:rPr lang="zh-CN" altLang="en-US"/>
              <a:t>IMEI为TAC + FAC + SNR + SP。IMEI(International Mobile Equipment Identity)是国际移动设备身份码的缩写，国际移动装备辨识码，是由15位数字组成的"电子串号"，它与每台手机一一对应，而且该码是全世界唯一的。每一只手机在组装完成后都将被赋予一个全球唯一的一组号码，这个号码从生产到交付使用都将被制造生产的厂商所记录。</a:t>
            </a:r>
            <a:endParaRPr lang="zh-CN" altLang="en-US"/>
          </a:p>
          <a:p>
            <a:pPr lvl="0"/>
            <a:endParaRPr lang="zh-CN" altLang="en-US"/>
          </a:p>
          <a:p>
            <a:pPr lvl="0"/>
            <a:r>
              <a:rPr lang="zh-CN" altLang="en-US"/>
              <a:t>　其组成为:</a:t>
            </a:r>
            <a:endParaRPr lang="zh-CN" altLang="en-US"/>
          </a:p>
          <a:p>
            <a:pPr lvl="0"/>
            <a:endParaRPr lang="zh-CN" altLang="en-US"/>
          </a:p>
          <a:p>
            <a:pPr lvl="0"/>
            <a:r>
              <a:rPr lang="zh-CN" altLang="en-US"/>
              <a:t>　　1、前6位数(TAC)是"型号核准号码"，一般代表机型。</a:t>
            </a:r>
            <a:endParaRPr lang="zh-CN" altLang="en-US"/>
          </a:p>
          <a:p>
            <a:pPr lvl="0"/>
            <a:endParaRPr lang="zh-CN" altLang="en-US"/>
          </a:p>
          <a:p>
            <a:pPr lvl="0"/>
            <a:r>
              <a:rPr lang="zh-CN" altLang="en-US"/>
              <a:t>　　2、接着的2位数(FAC)是"最后装配号"，一般代表产地。</a:t>
            </a:r>
            <a:endParaRPr lang="zh-CN" altLang="en-US"/>
          </a:p>
          <a:p>
            <a:pPr lvl="0"/>
            <a:endParaRPr lang="zh-CN" altLang="en-US"/>
          </a:p>
          <a:p>
            <a:pPr lvl="0"/>
            <a:r>
              <a:rPr lang="zh-CN" altLang="en-US"/>
              <a:t>　　3、之后的6位数(SNR)是"串号"，一般代表生产顺序号。</a:t>
            </a:r>
            <a:endParaRPr lang="zh-CN" altLang="en-US"/>
          </a:p>
          <a:p>
            <a:pPr lvl="0"/>
            <a:endParaRPr lang="zh-CN" altLang="en-US"/>
          </a:p>
          <a:p>
            <a:pPr lvl="0"/>
            <a:r>
              <a:rPr lang="zh-CN" altLang="en-US"/>
              <a:t>　　4、最后1位数(SP)通常是"0"，为检验码，目前暂备用。</a:t>
            </a:r>
            <a:endParaRPr lang="zh-CN" altLang="en-US"/>
          </a:p>
          <a:p>
            <a:pPr lvl="0"/>
            <a:endParaRPr lang="zh-CN" altLang="en-US"/>
          </a:p>
          <a:p>
            <a:pPr lvl="0"/>
            <a:r>
              <a:rPr lang="zh-CN" altLang="en-US"/>
              <a:t>　　IMEI码贴在手机背面的标志上，并且读写于手机内存中。它也是该手机在厂家的"档案"和"身份证号"。</a:t>
            </a:r>
            <a:endParaRPr lang="zh-CN" altLang="en-US"/>
          </a:p>
          <a:p>
            <a:pPr lvl="0"/>
            <a:endParaRPr lang="zh-CN" altLang="en-US"/>
          </a:p>
          <a:p>
            <a:pPr lvl="0"/>
            <a:r>
              <a:rPr lang="zh-CN" altLang="en-US"/>
              <a:t>　　如何获得手机的IMEI码：可以在手机待机状态下按"*#06#"获得手机的IMEI码。</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p:cNvSpPr>
          <p:nvPr>
            <p:ph type="sldImg"/>
          </p:nvPr>
        </p:nvSpPr>
        <p:spPr/>
      </p:sp>
      <p:sp>
        <p:nvSpPr>
          <p:cNvPr id="46082" name="文本占位符 2"/>
          <p:cNvSpPr>
            <a:spLocks noGrp="1"/>
          </p:cNvSpPr>
          <p:nvPr>
            <p:ph type="body"/>
          </p:nvPr>
        </p:nvSpPr>
        <p:spPr/>
        <p:txBody>
          <a:bodyPr lIns="91440" tIns="45720" rIns="91440" bIns="45720" anchor="t" anchorCtr="0"/>
          <a:p>
            <a:pPr lvl="0"/>
            <a:endParaRPr lang="zh-CN" altLang="en-US"/>
          </a:p>
          <a:p>
            <a:pPr lvl="0"/>
            <a:r>
              <a:rPr lang="zh-CN" altLang="en-US"/>
              <a:t>位置区识别（LAI, Location Area Identity）是移动通信网络中用于标识移动终端所处位置区域的重要参数。在GSM和UMTS等蜂窝网络系统中，LAI是移动网络架构中位置管理的关键组成部分。</a:t>
            </a:r>
            <a:endParaRPr lang="zh-CN" altLang="en-US"/>
          </a:p>
          <a:p>
            <a:pPr lvl="0"/>
            <a:endParaRPr lang="zh-CN" altLang="en-US"/>
          </a:p>
          <a:p>
            <a:pPr lvl="0"/>
            <a:r>
              <a:rPr lang="zh-CN" altLang="en-US"/>
              <a:t>LAI由三个部分组成：</a:t>
            </a:r>
            <a:endParaRPr lang="zh-CN" altLang="en-US"/>
          </a:p>
          <a:p>
            <a:pPr lvl="0"/>
            <a:endParaRPr lang="zh-CN" altLang="en-US"/>
          </a:p>
          <a:p>
            <a:pPr lvl="0"/>
            <a:r>
              <a:rPr lang="zh-CN" altLang="en-US"/>
              <a:t>MCC (Mobile Country Code)：移动国家码，由3位数字构成，用于识别不同的国家和地区。</a:t>
            </a:r>
            <a:endParaRPr lang="zh-CN" altLang="en-US"/>
          </a:p>
          <a:p>
            <a:pPr lvl="0"/>
            <a:r>
              <a:rPr lang="zh-CN" altLang="en-US"/>
              <a:t>MNC (Mobile Network Code)：移动网络码，通常由1到3位数字组成（取决于国家/地区的需求），用于区分同一国家内的不同移动网络运营商。</a:t>
            </a:r>
            <a:endParaRPr lang="zh-CN" altLang="en-US"/>
          </a:p>
          <a:p>
            <a:pPr lvl="0"/>
            <a:r>
              <a:rPr lang="zh-CN" altLang="en-US"/>
              <a:t>LAC (Location Area Code)：位置区码，通常是一个16比特的数值，在一个特定的移动网络运营商的网络内部可以定义最多65536个不同的位置区。</a:t>
            </a:r>
            <a:endParaRPr lang="zh-CN" altLang="en-US"/>
          </a:p>
          <a:p>
            <a:pPr lvl="0"/>
            <a:r>
              <a:rPr lang="zh-CN" altLang="en-US"/>
              <a:t>位置区是一个包含多个相邻小区（Cell）的地理区域。</a:t>
            </a:r>
            <a:endParaRPr lang="zh-CN" altLang="en-US"/>
          </a:p>
          <a:p>
            <a:pPr lvl="0"/>
            <a:endParaRPr lang="zh-CN" altLang="en-US"/>
          </a:p>
          <a:p>
            <a:pPr lvl="0"/>
            <a:r>
              <a:rPr lang="zh-CN" altLang="en-US"/>
              <a:t>LAI也是保障移动通信安全性和用户隐私的一个方面，因为它与临时移动用户标识（TMSI）一起使用时，可以减少对国际移动用户识别码（IMSI）的频繁暴露。</a:t>
            </a:r>
            <a:endParaRPr lang="zh-CN" altLang="en-US"/>
          </a:p>
          <a:p>
            <a:pPr lvl="0"/>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1"/>
          <p:cNvSpPr>
            <a:spLocks noGrp="1" noRot="1"/>
          </p:cNvSpPr>
          <p:nvPr>
            <p:ph type="sldImg"/>
          </p:nvPr>
        </p:nvSpPr>
        <p:spPr/>
      </p:sp>
      <p:sp>
        <p:nvSpPr>
          <p:cNvPr id="48130" name="文本占位符 2"/>
          <p:cNvSpPr>
            <a:spLocks noGrp="1"/>
          </p:cNvSpPr>
          <p:nvPr>
            <p:ph type="body"/>
          </p:nvPr>
        </p:nvSpPr>
        <p:spPr/>
        <p:txBody>
          <a:bodyPr lIns="91440" tIns="45720" rIns="91440" bIns="45720" anchor="t" anchorCtr="0"/>
          <a:p>
            <a:pPr lvl="0"/>
            <a:r>
              <a:rPr lang="zh-CN" altLang="en-US"/>
              <a:t>CGI (Cell Global Identity) 是一种在移动通信网络中用于唯一标识一个小区（Cell）的全球唯一编号。CGI是GSM、UMTS和LTE等蜂窝网络系统中的一个重要参数，用于网络侧对基站小区进行精确的定位和管理。</a:t>
            </a:r>
            <a:endParaRPr lang="zh-CN" altLang="en-US"/>
          </a:p>
          <a:p>
            <a:pPr lvl="0"/>
            <a:endParaRPr lang="zh-CN" altLang="en-US"/>
          </a:p>
          <a:p>
            <a:pPr lvl="0"/>
            <a:r>
              <a:rPr lang="zh-CN" altLang="en-US"/>
              <a:t>CGI由两部分组成：</a:t>
            </a:r>
            <a:endParaRPr lang="zh-CN" altLang="en-US"/>
          </a:p>
          <a:p>
            <a:pPr lvl="0"/>
            <a:endParaRPr lang="zh-CN" altLang="en-US"/>
          </a:p>
          <a:p>
            <a:pPr lvl="0"/>
            <a:r>
              <a:rPr lang="zh-CN" altLang="en-US"/>
              <a:t>LAC (Location Area Code)：位置区码，用于标识一个较大的地理区域，称为位置区。</a:t>
            </a:r>
            <a:endParaRPr lang="zh-CN" altLang="en-US"/>
          </a:p>
          <a:p>
            <a:pPr lvl="0"/>
            <a:r>
              <a:rPr lang="zh-CN" altLang="en-US"/>
              <a:t>CI (Cell Identifier)：小区标识符，用于在一个位置区内唯一标识一个具体的小区。</a:t>
            </a:r>
            <a:endParaRPr lang="zh-CN" altLang="en-US"/>
          </a:p>
          <a:p>
            <a:pPr lvl="0"/>
            <a:r>
              <a:rPr lang="zh-CN" altLang="en-US"/>
              <a:t>在组合形式上，CGI通常是这样表示的：</a:t>
            </a:r>
            <a:endParaRPr lang="zh-CN" altLang="en-US"/>
          </a:p>
          <a:p>
            <a:pPr lvl="0"/>
            <a:endParaRPr lang="zh-CN" altLang="en-US"/>
          </a:p>
          <a:p>
            <a:pPr lvl="0"/>
            <a:r>
              <a:rPr lang="zh-CN" altLang="en-US"/>
              <a:t>对于GSM系统，CGI = MCC + MNC + LAC + CI，其中MCC是移动国家码，MNC是移动网络码，它们共同确定了网络运营商及所在国家或地区。</a:t>
            </a:r>
            <a:endParaRPr lang="zh-CN" altLang="en-US"/>
          </a:p>
          <a:p>
            <a:pPr lvl="0"/>
            <a:r>
              <a:rPr lang="zh-CN" altLang="en-US"/>
              <a:t>对于UMTS/LTE系统，CGI的概念相对应的是ECGI（E-UTRAN Cell Global Identifier），ECGI = MCC + MNC + TAC + ECI，其中TAC是Tracking Area Code（追踪区码），ECI是E-UTRAN Cell Identifier（E-UTRAN小区标识符）。</a:t>
            </a:r>
            <a:endParaRPr lang="zh-CN" altLang="en-US"/>
          </a:p>
          <a:p>
            <a:pPr lvl="0"/>
            <a:r>
              <a:rPr lang="zh-CN" altLang="en-US"/>
              <a:t>CGI的主要作用在于帮助移动核心网和无线网络识别并追踪移动设备在不同小区间的移动情况，便于进行移动性管理，如切换、位置更新等操作，同时也服务于网络规划、优化以及故障排查等方面。</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p:cNvSpPr>
          <p:nvPr>
            <p:ph type="sldImg"/>
          </p:nvPr>
        </p:nvSpPr>
        <p:spPr/>
      </p:sp>
      <p:sp>
        <p:nvSpPr>
          <p:cNvPr id="50178" name="文本占位符 2"/>
          <p:cNvSpPr>
            <a:spLocks noGrp="1"/>
          </p:cNvSpPr>
          <p:nvPr>
            <p:ph type="body"/>
          </p:nvPr>
        </p:nvSpPr>
        <p:spPr/>
        <p:txBody>
          <a:bodyPr lIns="91440" tIns="45720" rIns="91440" bIns="45720" anchor="t" anchorCtr="0"/>
          <a:p>
            <a:pPr lvl="0"/>
            <a:r>
              <a:rPr lang="zh-CN" altLang="en-US"/>
              <a:t>BSIC称为基站识别码，由网络色码（BCCBSIC的格式为：NCC－BCC）；NCC取值范围为：0～7；BCC取值范围为：0～7。</a:t>
            </a:r>
            <a:endParaRPr lang="zh-CN" altLang="en-US"/>
          </a:p>
          <a:p>
            <a:pPr lvl="0"/>
            <a:endParaRPr lang="zh-CN" altLang="en-US"/>
          </a:p>
          <a:p>
            <a:pPr lvl="0"/>
            <a:r>
              <a:rPr lang="zh-CN" altLang="en-US"/>
              <a:t>基站识别码 Base Station Identity Code</a:t>
            </a:r>
            <a:endParaRPr lang="zh-CN" altLang="en-US"/>
          </a:p>
          <a:p>
            <a:pPr lvl="0"/>
            <a:r>
              <a:rPr lang="zh-CN" altLang="en-US"/>
              <a:t>包括PLMN色码和基站色码。用于区分不同运营者或同一运营者广播控制信道频率相同的不同小区。</a:t>
            </a:r>
            <a:endParaRPr lang="zh-CN" altLang="en-US"/>
          </a:p>
          <a:p>
            <a:pPr lvl="0"/>
            <a:r>
              <a:rPr lang="zh-CN" altLang="en-US"/>
              <a:t>BSIC用于移动台识别相同载频的不同基站,特别用于区别在不同国家的边界地区采用相同载频且相临的基站,BSIC为一个6bit编码:BSIC=NCC(3bit)+BCC(3bit)</a:t>
            </a:r>
            <a:endParaRPr lang="zh-CN" altLang="en-US"/>
          </a:p>
          <a:p>
            <a:pPr lvl="0"/>
            <a:endParaRPr lang="zh-CN" altLang="en-US"/>
          </a:p>
          <a:p>
            <a:pPr lvl="0"/>
            <a:r>
              <a:rPr lang="zh-CN" altLang="en-US"/>
              <a:t>NCC:PLMN色码,用来识别相邻的PLMN网</a:t>
            </a:r>
            <a:endParaRPr lang="zh-CN" altLang="en-US"/>
          </a:p>
          <a:p>
            <a:pPr lvl="0"/>
            <a:r>
              <a:rPr lang="zh-CN" altLang="en-US"/>
              <a:t>BCC:BTS色码,用来识别相同载频的不同的基站.</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19"/>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zh-CN" sz="1200" b="0">
                <a:latin typeface="Arial" panose="020B0604020202020204" pitchFamily="34" charset="0"/>
                <a:ea typeface="宋体" panose="02010600030101010101" pitchFamily="2" charset="-122"/>
              </a:rPr>
            </a:fld>
            <a:endParaRPr lang="en-US" altLang="zh-CN" sz="1200" b="0">
              <a:latin typeface="Arial" panose="020B0604020202020204" pitchFamily="34" charset="0"/>
              <a:ea typeface="宋体" panose="02010600030101010101" pitchFamily="2" charset="-122"/>
            </a:endParaRPr>
          </a:p>
        </p:txBody>
      </p:sp>
      <p:sp>
        <p:nvSpPr>
          <p:cNvPr id="56322" name="Rectangle 2"/>
          <p:cNvSpPr>
            <a:spLocks noGrp="1" noRot="1" noChangeAspect="1" noTextEdit="1"/>
          </p:cNvSpPr>
          <p:nvPr>
            <p:ph type="sldImg"/>
          </p:nvPr>
        </p:nvSpPr>
        <p:spPr>
          <a:xfrm>
            <a:off x="112713" y="755650"/>
            <a:ext cx="6599237" cy="3471863"/>
          </a:xfrm>
        </p:spPr>
      </p:sp>
      <p:sp>
        <p:nvSpPr>
          <p:cNvPr id="56323" name="Rectangle 4"/>
          <p:cNvSpPr>
            <a:spLocks noGrp="1"/>
          </p:cNvSpPr>
          <p:nvPr>
            <p:ph type="body"/>
          </p:nvPr>
        </p:nvSpPr>
        <p:spPr/>
        <p:txBody>
          <a:bodyPr lIns="91440" tIns="45720" rIns="91440" bIns="45720" anchor="t" anchorCtr="0"/>
          <a:p>
            <a:pPr lvl="0"/>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幻灯片图像占位符 1"/>
          <p:cNvSpPr>
            <a:spLocks noGrp="1" noRot="1"/>
          </p:cNvSpPr>
          <p:nvPr>
            <p:ph type="sldImg"/>
          </p:nvPr>
        </p:nvSpPr>
        <p:spPr/>
      </p:sp>
      <p:sp>
        <p:nvSpPr>
          <p:cNvPr id="60418" name="文本占位符 2"/>
          <p:cNvSpPr>
            <a:spLocks noGrp="1"/>
          </p:cNvSpPr>
          <p:nvPr>
            <p:ph type="body"/>
          </p:nvPr>
        </p:nvSpPr>
        <p:spPr/>
        <p:txBody>
          <a:bodyPr lIns="91440" tIns="45720" rIns="91440" bIns="45720" anchor="t" anchorCtr="0"/>
          <a:p>
            <a:pPr lvl="0"/>
            <a:r>
              <a:rPr lang="zh-CN" altLang="en-US"/>
              <a:t>突发脉冲序列是GSM通信系统中用于在TDMA（Time Division Multiple Access）框架下发送信息的基本单位。</a:t>
            </a:r>
            <a:endParaRPr lang="zh-CN" altLang="en-US"/>
          </a:p>
          <a:p>
            <a:pPr lvl="0"/>
            <a:r>
              <a:rPr lang="zh-CN" altLang="en-US"/>
              <a:t>突发脉冲是以不同的信息格式携带不同逻辑信道，在一个时隙内传输，由100多个调制比特组成的脉冲序列。</a:t>
            </a:r>
            <a:endParaRPr lang="zh-CN" altLang="en-US"/>
          </a:p>
          <a:p>
            <a:pPr lvl="0"/>
            <a:r>
              <a:rPr lang="zh-CN" altLang="en-US"/>
              <a:t>可以将突发脉冲看成是逻辑信道在物理信道传输的载体。</a:t>
            </a:r>
            <a:endParaRPr lang="zh-CN" altLang="en-US"/>
          </a:p>
          <a:p>
            <a:pPr lvl="0"/>
            <a:r>
              <a:rPr lang="en-US" altLang="zh-CN"/>
              <a:t>1</a:t>
            </a:r>
            <a:r>
              <a:rPr lang="zh-CN" altLang="en-US"/>
              <a:t>、普通突发脉冲序列（Normal Burst，NB）：用于携带各种用户和控制信道的信息，如TCH（Traffic Channels，业务信道）</a:t>
            </a:r>
            <a:endParaRPr lang="zh-CN" altLang="en-US"/>
          </a:p>
          <a:p>
            <a:pPr lvl="0"/>
            <a:r>
              <a:rPr lang="en-US" altLang="zh-CN"/>
              <a:t>2</a:t>
            </a:r>
            <a:r>
              <a:rPr lang="zh-CN" altLang="en-US"/>
              <a:t>、接入突发脉冲序列（Access Burst，AB）：专门用于承载RACH（Random Access Channel，随机接入信道）上的信息</a:t>
            </a:r>
            <a:endParaRPr lang="zh-CN" altLang="en-US"/>
          </a:p>
          <a:p>
            <a:pPr lvl="0"/>
            <a:r>
              <a:rPr lang="en-US" altLang="zh-CN"/>
              <a:t>3</a:t>
            </a:r>
            <a:r>
              <a:rPr lang="zh-CN" altLang="en-US"/>
              <a:t>、频率校正突发脉冲序列（Frequency Correction Burst，FB）：用于传输FCCH（Frequency Correction Channel，频率校准信道）上的信息</a:t>
            </a:r>
            <a:endParaRPr lang="zh-CN" altLang="en-US"/>
          </a:p>
          <a:p>
            <a:pPr lvl="0"/>
            <a:r>
              <a:rPr lang="en-US" altLang="zh-CN"/>
              <a:t>4</a:t>
            </a:r>
            <a:r>
              <a:rPr lang="zh-CN" altLang="en-US"/>
              <a:t>、同步突发脉冲序列（Synchronization Burst，SB）：用于承载SCH（Synchronization Channel，同步信道）上的信息，使移动台能够获得必要的时钟同步和帧同步信息，以便正确解析和解码后续的突发脉冲序列。</a:t>
            </a:r>
            <a:endParaRPr lang="zh-CN" altLang="en-US"/>
          </a:p>
          <a:p>
            <a:pPr lvl="0"/>
            <a:endParaRPr lang="zh-CN" altLang="en-US"/>
          </a:p>
          <a:p>
            <a:pPr lvl="0"/>
            <a:r>
              <a:rPr lang="zh-CN" altLang="en-US"/>
              <a:t>突发脉冲序列在TDMA帧的不同时隙中按预定的顺序和时间点发送，构成了GSM通信的基础结构。</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1"/>
          <p:cNvSpPr>
            <a:spLocks noGrp="1" noRot="1"/>
          </p:cNvSpPr>
          <p:nvPr>
            <p:ph type="sldImg"/>
          </p:nvPr>
        </p:nvSpPr>
        <p:spPr/>
      </p:sp>
      <p:sp>
        <p:nvSpPr>
          <p:cNvPr id="3" name="文本占位符 2"/>
          <p:cNvSpPr/>
          <p:nvPr>
            <p:ph type="body" idx="3"/>
          </p:nvPr>
        </p:nvSpPr>
        <p:spPr/>
        <p:txBody>
          <a:bodyPr lIns="91440" tIns="45720" rIns="91440" bIns="45720" rtlCol="0" anchor="t" anchorCtr="0"/>
          <a:p>
            <a:pPr fontAlgn="auto">
              <a:lnSpc>
                <a:spcPct val="90000"/>
              </a:lnSpc>
            </a:pPr>
            <a:r>
              <a:rPr lang="en-US" altLang="zh-CN" strike="noStrike" noProof="1">
                <a:sym typeface="+mn-ea"/>
              </a:rPr>
              <a:t>GSM</a:t>
            </a:r>
            <a:r>
              <a:rPr lang="zh-CN" altLang="en-US" strike="noStrike" noProof="1" dirty="0">
                <a:sym typeface="+mn-ea"/>
              </a:rPr>
              <a:t>系统中，为鉴权和加密提供了</a:t>
            </a:r>
            <a:r>
              <a:rPr lang="en-US" altLang="zh-CN" strike="noStrike" noProof="1">
                <a:sym typeface="+mn-ea"/>
              </a:rPr>
              <a:t>3</a:t>
            </a:r>
            <a:r>
              <a:rPr lang="zh-CN" altLang="en-US" strike="noStrike" noProof="1" dirty="0">
                <a:sym typeface="+mn-ea"/>
              </a:rPr>
              <a:t>种算法，即</a:t>
            </a:r>
            <a:r>
              <a:rPr lang="en-US" altLang="zh-CN" strike="noStrike" noProof="1">
                <a:sym typeface="+mn-ea"/>
              </a:rPr>
              <a:t>A3</a:t>
            </a:r>
            <a:r>
              <a:rPr lang="zh-CN" altLang="en-US" strike="noStrike" noProof="1" dirty="0">
                <a:sym typeface="+mn-ea"/>
              </a:rPr>
              <a:t>、</a:t>
            </a:r>
            <a:r>
              <a:rPr lang="en-US" altLang="zh-CN" strike="noStrike" noProof="1">
                <a:sym typeface="+mn-ea"/>
              </a:rPr>
              <a:t>A5</a:t>
            </a:r>
            <a:r>
              <a:rPr lang="zh-CN" altLang="en-US" strike="noStrike" noProof="1" dirty="0">
                <a:sym typeface="+mn-ea"/>
              </a:rPr>
              <a:t>和</a:t>
            </a:r>
            <a:r>
              <a:rPr lang="en-US" altLang="zh-CN" strike="noStrike" noProof="1">
                <a:sym typeface="+mn-ea"/>
              </a:rPr>
              <a:t>A8</a:t>
            </a:r>
            <a:r>
              <a:rPr lang="zh-CN" altLang="en-US" strike="noStrike" noProof="1" dirty="0">
                <a:sym typeface="+mn-ea"/>
              </a:rPr>
              <a:t>算法，</a:t>
            </a:r>
            <a:r>
              <a:rPr lang="zh-CN" altLang="en-US" strike="noStrike" noProof="1" dirty="0">
                <a:highlight>
                  <a:srgbClr val="00FFFF"/>
                </a:highlight>
                <a:sym typeface="+mn-ea"/>
              </a:rPr>
              <a:t>鉴权中心（</a:t>
            </a:r>
            <a:r>
              <a:rPr lang="en-US" altLang="zh-CN" strike="noStrike" noProof="1">
                <a:highlight>
                  <a:srgbClr val="00FFFF"/>
                </a:highlight>
                <a:sym typeface="+mn-ea"/>
              </a:rPr>
              <a:t>AUC</a:t>
            </a:r>
            <a:r>
              <a:rPr lang="zh-CN" altLang="en-US" strike="noStrike" noProof="1" dirty="0">
                <a:highlight>
                  <a:srgbClr val="00FFFF"/>
                </a:highlight>
                <a:sym typeface="+mn-ea"/>
              </a:rPr>
              <a:t>）</a:t>
            </a:r>
            <a:r>
              <a:rPr lang="zh-CN" altLang="en-US" strike="noStrike" noProof="1" dirty="0">
                <a:sym typeface="+mn-ea"/>
              </a:rPr>
              <a:t>为鉴权和加密提供了一个</a:t>
            </a:r>
            <a:r>
              <a:rPr lang="en-US" altLang="zh-CN" strike="noStrike" noProof="1">
                <a:sym typeface="+mn-ea"/>
              </a:rPr>
              <a:t>3</a:t>
            </a:r>
            <a:r>
              <a:rPr lang="zh-CN" altLang="en-US" strike="noStrike" noProof="1" dirty="0">
                <a:sym typeface="+mn-ea"/>
              </a:rPr>
              <a:t>参数组，即随机数（</a:t>
            </a:r>
            <a:r>
              <a:rPr lang="en-US" altLang="zh-CN" strike="noStrike" noProof="1">
                <a:sym typeface="+mn-ea"/>
              </a:rPr>
              <a:t>RAND</a:t>
            </a:r>
            <a:r>
              <a:rPr lang="zh-CN" altLang="en-US" strike="noStrike" noProof="1" dirty="0">
                <a:sym typeface="+mn-ea"/>
              </a:rPr>
              <a:t>）、符号响应（</a:t>
            </a:r>
            <a:r>
              <a:rPr lang="en-US" altLang="zh-CN" strike="noStrike" noProof="1">
                <a:sym typeface="+mn-ea"/>
              </a:rPr>
              <a:t>SRES</a:t>
            </a:r>
            <a:r>
              <a:rPr lang="zh-CN" altLang="en-US" strike="noStrike" noProof="1" dirty="0">
                <a:sym typeface="+mn-ea"/>
              </a:rPr>
              <a:t>）和加密密钥（</a:t>
            </a:r>
            <a:r>
              <a:rPr lang="en-US" altLang="zh-CN" strike="noStrike" noProof="1" err="1">
                <a:sym typeface="+mn-ea"/>
              </a:rPr>
              <a:t>Kc</a:t>
            </a:r>
            <a:r>
              <a:rPr lang="zh-CN" altLang="en-US" strike="noStrike" noProof="1" dirty="0">
                <a:sym typeface="+mn-ea"/>
              </a:rPr>
              <a:t>），其产生过程如图</a:t>
            </a:r>
            <a:r>
              <a:rPr lang="en-US" altLang="zh-CN" strike="noStrike" noProof="1">
                <a:sym typeface="+mn-ea"/>
              </a:rPr>
              <a:t>3-21</a:t>
            </a:r>
            <a:r>
              <a:rPr lang="zh-CN" altLang="en-US" strike="noStrike" noProof="1" dirty="0">
                <a:sym typeface="+mn-ea"/>
              </a:rPr>
              <a:t>所示。</a:t>
            </a:r>
            <a:endParaRPr lang="zh-CN" altLang="en-US" strike="noStrike" noProof="1" dirty="0"/>
          </a:p>
          <a:p>
            <a:pPr fontAlgn="auto">
              <a:lnSpc>
                <a:spcPct val="90000"/>
              </a:lnSpc>
            </a:pPr>
            <a:r>
              <a:rPr lang="zh-CN" altLang="en-US" strike="noStrike" noProof="1" dirty="0">
                <a:sym typeface="+mn-ea"/>
              </a:rPr>
              <a:t>对于新入网的用户，系统为其分配一个</a:t>
            </a:r>
            <a:r>
              <a:rPr lang="en-US" altLang="zh-CN" strike="noStrike" noProof="1">
                <a:sym typeface="+mn-ea"/>
              </a:rPr>
              <a:t>128bit</a:t>
            </a:r>
            <a:r>
              <a:rPr lang="zh-CN" altLang="en-US" strike="noStrike" noProof="1" dirty="0">
                <a:sym typeface="+mn-ea"/>
              </a:rPr>
              <a:t>的鉴权密钥</a:t>
            </a:r>
            <a:r>
              <a:rPr lang="en-US" altLang="zh-CN" strike="noStrike" noProof="1" err="1">
                <a:sym typeface="+mn-ea"/>
              </a:rPr>
              <a:t>Ki</a:t>
            </a:r>
            <a:r>
              <a:rPr lang="zh-CN" altLang="en-US" strike="noStrike" noProof="1" dirty="0">
                <a:sym typeface="+mn-ea"/>
              </a:rPr>
              <a:t>和一个</a:t>
            </a:r>
            <a:r>
              <a:rPr lang="en-US" altLang="zh-CN" strike="noStrike" noProof="1">
                <a:sym typeface="+mn-ea"/>
              </a:rPr>
              <a:t>15</a:t>
            </a:r>
            <a:r>
              <a:rPr lang="zh-CN" altLang="en-US" strike="noStrike" noProof="1" dirty="0">
                <a:sym typeface="+mn-ea"/>
              </a:rPr>
              <a:t>位的</a:t>
            </a:r>
            <a:r>
              <a:rPr lang="en-US" altLang="zh-CN" strike="noStrike" noProof="1">
                <a:sym typeface="+mn-ea"/>
              </a:rPr>
              <a:t>IMSI</a:t>
            </a:r>
            <a:r>
              <a:rPr lang="zh-CN" altLang="en-US" strike="noStrike" noProof="1" dirty="0">
                <a:sym typeface="+mn-ea"/>
              </a:rPr>
              <a:t>，均存储在</a:t>
            </a:r>
            <a:r>
              <a:rPr lang="en-US" altLang="zh-CN" strike="noStrike" noProof="1">
                <a:sym typeface="+mn-ea"/>
              </a:rPr>
              <a:t>AUC</a:t>
            </a:r>
            <a:r>
              <a:rPr lang="zh-CN" altLang="en-US" strike="noStrike" noProof="1" dirty="0">
                <a:sym typeface="+mn-ea"/>
              </a:rPr>
              <a:t>和</a:t>
            </a:r>
            <a:r>
              <a:rPr lang="en-US" altLang="zh-CN" strike="noStrike" noProof="1">
                <a:sym typeface="+mn-ea"/>
              </a:rPr>
              <a:t>SIM</a:t>
            </a:r>
            <a:r>
              <a:rPr lang="zh-CN" altLang="en-US" strike="noStrike" noProof="1" dirty="0">
                <a:sym typeface="+mn-ea"/>
              </a:rPr>
              <a:t>卡中。</a:t>
            </a:r>
            <a:endParaRPr lang="zh-CN" altLang="en-US" strike="noStrike" noProof="1" dirty="0"/>
          </a:p>
          <a:p>
            <a:pPr fontAlgn="auto">
              <a:lnSpc>
                <a:spcPct val="90000"/>
              </a:lnSpc>
            </a:pPr>
            <a:r>
              <a:rPr lang="zh-CN" altLang="en-US" strike="noStrike" noProof="1" dirty="0">
                <a:sym typeface="+mn-ea"/>
              </a:rPr>
              <a:t>在</a:t>
            </a:r>
            <a:r>
              <a:rPr lang="en-US" altLang="zh-CN" strike="noStrike" noProof="1">
                <a:sym typeface="+mn-ea"/>
              </a:rPr>
              <a:t>HLR</a:t>
            </a:r>
            <a:r>
              <a:rPr lang="zh-CN" altLang="en-US" strike="noStrike" noProof="1" dirty="0">
                <a:sym typeface="+mn-ea"/>
              </a:rPr>
              <a:t>的请求下，</a:t>
            </a:r>
            <a:r>
              <a:rPr lang="en-US" altLang="zh-CN" strike="noStrike" noProof="1">
                <a:sym typeface="+mn-ea"/>
              </a:rPr>
              <a:t>AUC</a:t>
            </a:r>
            <a:r>
              <a:rPr lang="zh-CN" altLang="en-US" strike="noStrike" noProof="1" dirty="0">
                <a:sym typeface="+mn-ea"/>
              </a:rPr>
              <a:t>中首先产生一个</a:t>
            </a:r>
            <a:r>
              <a:rPr lang="en-US" altLang="zh-CN" strike="noStrike" noProof="1">
                <a:sym typeface="+mn-ea"/>
              </a:rPr>
              <a:t>128bit</a:t>
            </a:r>
            <a:r>
              <a:rPr lang="zh-CN" altLang="en-US" strike="noStrike" noProof="1" dirty="0">
                <a:sym typeface="+mn-ea"/>
              </a:rPr>
              <a:t>的随机数（</a:t>
            </a:r>
            <a:r>
              <a:rPr lang="en-US" altLang="zh-CN" strike="noStrike" noProof="1">
                <a:sym typeface="+mn-ea"/>
              </a:rPr>
              <a:t>RAND</a:t>
            </a:r>
            <a:r>
              <a:rPr lang="zh-CN" altLang="en-US" strike="noStrike" noProof="1" dirty="0">
                <a:sym typeface="+mn-ea"/>
              </a:rPr>
              <a:t>）；然后通过鉴权算法</a:t>
            </a:r>
            <a:r>
              <a:rPr lang="en-US" altLang="zh-CN" strike="noStrike" noProof="1">
                <a:sym typeface="+mn-ea"/>
              </a:rPr>
              <a:t>A3</a:t>
            </a:r>
            <a:r>
              <a:rPr lang="zh-CN" altLang="en-US" strike="noStrike" noProof="1" dirty="0">
                <a:sym typeface="+mn-ea"/>
              </a:rPr>
              <a:t>和加密算法</a:t>
            </a:r>
            <a:r>
              <a:rPr lang="en-US" altLang="zh-CN" strike="noStrike" noProof="1">
                <a:sym typeface="+mn-ea"/>
              </a:rPr>
              <a:t>A8</a:t>
            </a:r>
            <a:r>
              <a:rPr lang="zh-CN" altLang="en-US" strike="noStrike" noProof="1" dirty="0">
                <a:sym typeface="+mn-ea"/>
              </a:rPr>
              <a:t>，用</a:t>
            </a:r>
            <a:r>
              <a:rPr lang="en-US" altLang="zh-CN" strike="noStrike" noProof="1">
                <a:sym typeface="+mn-ea"/>
              </a:rPr>
              <a:t>RAND</a:t>
            </a:r>
            <a:r>
              <a:rPr lang="zh-CN" altLang="en-US" strike="noStrike" noProof="1" dirty="0">
                <a:sym typeface="+mn-ea"/>
              </a:rPr>
              <a:t>和</a:t>
            </a:r>
            <a:r>
              <a:rPr lang="en-US" altLang="zh-CN" strike="noStrike" noProof="1" err="1">
                <a:sym typeface="+mn-ea"/>
              </a:rPr>
              <a:t>Ki</a:t>
            </a:r>
            <a:r>
              <a:rPr lang="zh-CN" altLang="en-US" strike="noStrike" noProof="1" dirty="0">
                <a:sym typeface="+mn-ea"/>
              </a:rPr>
              <a:t>分别计算出</a:t>
            </a:r>
            <a:r>
              <a:rPr lang="en-US" altLang="zh-CN" strike="noStrike" noProof="1">
                <a:sym typeface="+mn-ea"/>
              </a:rPr>
              <a:t>32bit</a:t>
            </a:r>
            <a:r>
              <a:rPr lang="zh-CN" altLang="en-US" strike="noStrike" noProof="1" dirty="0">
                <a:sym typeface="+mn-ea"/>
              </a:rPr>
              <a:t>的</a:t>
            </a:r>
            <a:r>
              <a:rPr lang="en-US" altLang="zh-CN" strike="noStrike" noProof="1">
                <a:sym typeface="+mn-ea"/>
              </a:rPr>
              <a:t>SRES</a:t>
            </a:r>
            <a:r>
              <a:rPr lang="zh-CN" altLang="en-US" strike="noStrike" noProof="1" dirty="0">
                <a:sym typeface="+mn-ea"/>
              </a:rPr>
              <a:t>和</a:t>
            </a:r>
            <a:r>
              <a:rPr lang="en-US" altLang="zh-CN" strike="noStrike" noProof="1">
                <a:sym typeface="+mn-ea"/>
              </a:rPr>
              <a:t>64bit</a:t>
            </a:r>
            <a:r>
              <a:rPr lang="zh-CN" altLang="en-US" strike="noStrike" noProof="1" dirty="0">
                <a:sym typeface="+mn-ea"/>
              </a:rPr>
              <a:t>的</a:t>
            </a:r>
            <a:r>
              <a:rPr lang="en-US" altLang="zh-CN" strike="noStrike" noProof="1" err="1">
                <a:sym typeface="+mn-ea"/>
              </a:rPr>
              <a:t>Kc</a:t>
            </a:r>
            <a:r>
              <a:rPr lang="zh-CN" altLang="en-US" strike="noStrike" noProof="1" dirty="0">
                <a:sym typeface="+mn-ea"/>
              </a:rPr>
              <a:t>；最后将</a:t>
            </a:r>
            <a:r>
              <a:rPr lang="en-US" altLang="zh-CN" strike="noStrike" noProof="1">
                <a:sym typeface="+mn-ea"/>
              </a:rPr>
              <a:t>RAND</a:t>
            </a:r>
            <a:r>
              <a:rPr lang="zh-CN" altLang="en-US" strike="noStrike" noProof="1" dirty="0">
                <a:sym typeface="+mn-ea"/>
              </a:rPr>
              <a:t>、</a:t>
            </a:r>
            <a:r>
              <a:rPr lang="en-US" altLang="zh-CN" strike="noStrike" noProof="1">
                <a:sym typeface="+mn-ea"/>
              </a:rPr>
              <a:t>SRES</a:t>
            </a:r>
            <a:r>
              <a:rPr lang="zh-CN" altLang="en-US" strike="noStrike" noProof="1" dirty="0">
                <a:sym typeface="+mn-ea"/>
              </a:rPr>
              <a:t>和</a:t>
            </a:r>
            <a:r>
              <a:rPr lang="en-US" altLang="zh-CN" strike="noStrike" noProof="1" err="1">
                <a:sym typeface="+mn-ea"/>
              </a:rPr>
              <a:t>Kc</a:t>
            </a:r>
            <a:r>
              <a:rPr lang="zh-CN" altLang="en-US" strike="noStrike" noProof="1" dirty="0">
                <a:sym typeface="+mn-ea"/>
              </a:rPr>
              <a:t>送至</a:t>
            </a:r>
            <a:r>
              <a:rPr lang="en-US" altLang="zh-CN" strike="noStrike" noProof="1">
                <a:sym typeface="+mn-ea"/>
              </a:rPr>
              <a:t>HLR</a:t>
            </a:r>
            <a:r>
              <a:rPr lang="zh-CN" altLang="en-US" strike="noStrike" noProof="1" dirty="0">
                <a:sym typeface="+mn-ea"/>
              </a:rPr>
              <a:t>。</a:t>
            </a:r>
            <a:endParaRPr lang="zh-CN" altLang="en-US" strike="noStrike" noProof="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p:cNvSpPr>
          <p:nvPr>
            <p:ph type="sldImg"/>
          </p:nvPr>
        </p:nvSpPr>
        <p:spPr/>
      </p:sp>
      <p:sp>
        <p:nvSpPr>
          <p:cNvPr id="90114" name="文本占位符 2"/>
          <p:cNvSpPr>
            <a:spLocks noGrp="1"/>
          </p:cNvSpPr>
          <p:nvPr>
            <p:ph type="body"/>
          </p:nvPr>
        </p:nvSpPr>
        <p:spPr/>
        <p:txBody>
          <a:bodyPr lIns="91440" tIns="45720" rIns="91440" bIns="45720" anchor="t" anchorCtr="0"/>
          <a:p>
            <a:pPr lvl="0">
              <a:lnSpc>
                <a:spcPct val="80000"/>
              </a:lnSpc>
            </a:pPr>
            <a:r>
              <a:rPr lang="zh-CN" altLang="en-US" dirty="0"/>
              <a:t>在前向链路上，基站通过采用不同的扩频序列同时发送小区内全部用户的用户数据，同时还要发送一个导频码，使得所有移动台在估计信道条件时，可以使用相干载波检测；在反向链路上，所有移动台以异步方式响应，并且由于基站的功率控制，理想情况下，每个移动台具有相同的信号电平值。</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幻灯片图像占位符 1"/>
          <p:cNvSpPr>
            <a:spLocks noGrp="1" noRot="1"/>
          </p:cNvSpPr>
          <p:nvPr>
            <p:ph type="sldImg"/>
          </p:nvPr>
        </p:nvSpPr>
        <p:spPr/>
      </p:sp>
      <p:sp>
        <p:nvSpPr>
          <p:cNvPr id="118786" name="文本占位符 2"/>
          <p:cNvSpPr>
            <a:spLocks noGrp="1"/>
          </p:cNvSpPr>
          <p:nvPr>
            <p:ph type="body"/>
          </p:nvPr>
        </p:nvSpPr>
        <p:spPr/>
        <p:txBody>
          <a:bodyPr lIns="91440" tIns="45720" rIns="91440" bIns="45720" anchor="t" anchorCtr="0"/>
          <a:p>
            <a:pPr lvl="0"/>
            <a:r>
              <a:rPr lang="zh-CN" altLang="en-US" dirty="0"/>
              <a:t>这项功能对切换也特别有用，可避免信道紧缺而导致呼叫中断。在模拟系统和数字</a:t>
            </a:r>
            <a:r>
              <a:rPr lang="en-US" altLang="zh-CN"/>
              <a:t>TDMA</a:t>
            </a:r>
            <a:r>
              <a:rPr lang="zh-CN" altLang="en-US" dirty="0"/>
              <a:t>系统中，如果一条信道不可用，呼叫必须重新被分配到另</a:t>
            </a:r>
            <a:r>
              <a:rPr lang="en-US" altLang="zh-CN"/>
              <a:t>—</a:t>
            </a:r>
            <a:r>
              <a:rPr lang="zh-CN" altLang="en-US" dirty="0"/>
              <a:t>条信道，或者在切换时中断。但是在</a:t>
            </a:r>
            <a:r>
              <a:rPr lang="en-US" altLang="zh-CN"/>
              <a:t>CDMA</a:t>
            </a:r>
            <a:r>
              <a:rPr lang="zh-CN" altLang="en-US" dirty="0"/>
              <a:t>系统中，在一个呼叫结束前，可以接纳另一个呼叫</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p:cNvSpPr>
          <p:nvPr>
            <p:ph type="sldImg"/>
          </p:nvPr>
        </p:nvSpPr>
        <p:spPr/>
      </p:sp>
      <p:sp>
        <p:nvSpPr>
          <p:cNvPr id="15362" name="文本占位符 2"/>
          <p:cNvSpPr>
            <a:spLocks noGrp="1"/>
          </p:cNvSpPr>
          <p:nvPr>
            <p:ph type="body"/>
          </p:nvPr>
        </p:nvSpPr>
        <p:spPr/>
        <p:txBody>
          <a:bodyPr lIns="91440" tIns="45720" rIns="91440" bIns="45720" anchor="t" anchorCtr="0"/>
          <a:p>
            <a:pPr lvl="0"/>
            <a:r>
              <a:rPr lang="en-US" altLang="zh-CN"/>
              <a:t>MS</a:t>
            </a:r>
            <a:r>
              <a:rPr lang="zh-CN" altLang="en-US" dirty="0"/>
              <a:t>（移动台）它包括</a:t>
            </a:r>
            <a:r>
              <a:rPr lang="en-US" altLang="zh-CN"/>
              <a:t>ME</a:t>
            </a:r>
            <a:r>
              <a:rPr lang="zh-CN" altLang="en-US" dirty="0"/>
              <a:t>（移动设备）和</a:t>
            </a:r>
            <a:r>
              <a:rPr lang="en-US" altLang="zh-CN"/>
              <a:t>SIM</a:t>
            </a:r>
            <a:r>
              <a:rPr lang="zh-CN" altLang="en-US" dirty="0"/>
              <a:t>（用户识别模块）卡，移动台可分为车载台、便携台和手机</a:t>
            </a:r>
            <a:r>
              <a:rPr lang="en-US" altLang="zh-CN"/>
              <a:t>3</a:t>
            </a:r>
            <a:r>
              <a:rPr lang="zh-CN" altLang="en-US" dirty="0"/>
              <a:t>类，其主要作用是通过无线接口接入网络系统，也提供人机接口。</a:t>
            </a:r>
            <a:endParaRPr lang="zh-CN" altLang="en-US" dirty="0"/>
          </a:p>
          <a:p>
            <a:pPr lvl="0"/>
            <a:r>
              <a:rPr lang="en-US" altLang="zh-CN"/>
              <a:t>SIM</a:t>
            </a:r>
            <a:r>
              <a:rPr lang="zh-CN" altLang="en-US" dirty="0"/>
              <a:t>卡是识别卡，用来识别用户，它基本上是一张符合</a:t>
            </a:r>
            <a:r>
              <a:rPr lang="en-US" altLang="zh-CN"/>
              <a:t>ISO</a:t>
            </a:r>
            <a:r>
              <a:rPr lang="zh-CN" altLang="en-US" dirty="0"/>
              <a:t>标准的“智慧”磁卡，其中包含与用户有关的无线接口的信息，也包括鉴权和加密的信息。除紧急呼叫外，移动台都需要插入</a:t>
            </a:r>
            <a:r>
              <a:rPr lang="en-US" altLang="zh-CN"/>
              <a:t>SIM</a:t>
            </a:r>
            <a:r>
              <a:rPr lang="zh-CN" altLang="en-US" dirty="0"/>
              <a:t>卡才能得到通信服务。 </a:t>
            </a:r>
            <a:endParaRPr lang="zh-CN" altLang="en-US" dirty="0"/>
          </a:p>
          <a:p>
            <a:pPr lvl="0"/>
            <a:endParaRPr lang="en-US" altLang="zh-CN"/>
          </a:p>
          <a:p>
            <a:pPr lvl="0"/>
            <a:r>
              <a:rPr lang="en-US" altLang="zh-CN"/>
              <a:t>VLR</a:t>
            </a:r>
            <a:r>
              <a:rPr lang="zh-CN" altLang="en-US" dirty="0"/>
              <a:t>是一个动态的数据库，用于存储进入其控制区用户的数据信息，例如用户的号码、所处位置区的识别、向用户提供的服务等参数，一旦用户离开了该</a:t>
            </a:r>
            <a:r>
              <a:rPr lang="en-US" altLang="zh-CN"/>
              <a:t>VLR</a:t>
            </a:r>
            <a:r>
              <a:rPr lang="zh-CN" altLang="en-US" dirty="0"/>
              <a:t>的控制区，用户的有关数据将被删除。</a:t>
            </a:r>
            <a:endParaRPr lang="zh-CN" altLang="en-US" dirty="0"/>
          </a:p>
          <a:p>
            <a:pPr lvl="0"/>
            <a:r>
              <a:rPr lang="en-US" altLang="zh-CN"/>
              <a:t>HLR</a:t>
            </a:r>
            <a:r>
              <a:rPr lang="zh-CN" altLang="en-US" dirty="0"/>
              <a:t>是一个静态数据库，每个移动用户都应在其</a:t>
            </a:r>
            <a:r>
              <a:rPr lang="en-US" altLang="zh-CN"/>
              <a:t>HLR</a:t>
            </a:r>
            <a:r>
              <a:rPr lang="zh-CN" altLang="en-US" dirty="0"/>
              <a:t>登记注册。</a:t>
            </a:r>
            <a:r>
              <a:rPr lang="en-US" altLang="zh-CN"/>
              <a:t>HLR</a:t>
            </a:r>
            <a:r>
              <a:rPr lang="zh-CN" altLang="en-US" dirty="0"/>
              <a:t>主要用来存储有关用户的参数和有关用户目前所处位置的信息。</a:t>
            </a:r>
            <a:endParaRPr lang="zh-CN" altLang="en-US" dirty="0"/>
          </a:p>
          <a:p>
            <a:pPr lvl="0"/>
            <a:r>
              <a:rPr lang="en-US" altLang="zh-CN"/>
              <a:t>EIR</a:t>
            </a:r>
            <a:r>
              <a:rPr lang="zh-CN" altLang="en-US" dirty="0"/>
              <a:t>用来存储有关移动台设备参数的数据库，对移动设备进行识别、监视和闭锁等。</a:t>
            </a:r>
            <a:endParaRPr lang="zh-CN" altLang="en-US" dirty="0"/>
          </a:p>
          <a:p>
            <a:pPr lvl="0"/>
            <a:r>
              <a:rPr lang="en-US" altLang="zh-CN"/>
              <a:t>AUC</a:t>
            </a:r>
            <a:r>
              <a:rPr lang="zh-CN" altLang="en-US" dirty="0"/>
              <a:t>专用于</a:t>
            </a:r>
            <a:r>
              <a:rPr lang="en-US" altLang="zh-CN"/>
              <a:t>GSM</a:t>
            </a:r>
            <a:r>
              <a:rPr lang="zh-CN" altLang="en-US" dirty="0"/>
              <a:t>系统的安全性管理，进行用户鉴权及对无线接口上的语音、数据、信令信号进行加密，以防止无权用户的接入和保证移动用户的通信安全。</a:t>
            </a:r>
            <a:endParaRPr lang="zh-CN" altLang="en-US" dirty="0"/>
          </a:p>
          <a:p>
            <a:pPr lvl="0"/>
            <a:r>
              <a:rPr lang="en-US" altLang="zh-CN"/>
              <a:t>SMSC</a:t>
            </a:r>
            <a:r>
              <a:rPr lang="zh-CN" altLang="en-US" dirty="0"/>
              <a:t>（Short Message Service Center短消息业务中心）与</a:t>
            </a:r>
            <a:r>
              <a:rPr lang="en-US" altLang="zh-CN"/>
              <a:t>NSS</a:t>
            </a:r>
            <a:r>
              <a:rPr lang="zh-CN" altLang="en-US" dirty="0"/>
              <a:t>连接可实现点对点短消息业务，与</a:t>
            </a:r>
            <a:r>
              <a:rPr lang="en-US" altLang="zh-CN"/>
              <a:t>BSS</a:t>
            </a:r>
            <a:r>
              <a:rPr lang="zh-CN" altLang="en-US" dirty="0"/>
              <a:t>连接完成小区广播短消息业务。</a:t>
            </a:r>
            <a:endParaRPr lang="zh-CN" altLang="en-US" dirty="0"/>
          </a:p>
          <a:p>
            <a:pPr lvl="0"/>
            <a:endParaRPr lang="zh-CN" altLang="en-US" dirty="0"/>
          </a:p>
          <a:p>
            <a:pPr lvl="0"/>
            <a:r>
              <a:rPr lang="zh-CN" altLang="en-US" dirty="0"/>
              <a:t>在实际的</a:t>
            </a:r>
            <a:r>
              <a:rPr lang="en-US" altLang="zh-CN"/>
              <a:t>GSM</a:t>
            </a:r>
            <a:r>
              <a:rPr lang="zh-CN" altLang="en-US" dirty="0"/>
              <a:t>网络中，可根据不同的运营环境和网络需求进行网络配置。具体的网络单元可用多个物理实体来承担，也可以将几个网络单元合并为一个物理实体，比如将</a:t>
            </a:r>
            <a:r>
              <a:rPr lang="en-US" altLang="zh-CN"/>
              <a:t>MSC</a:t>
            </a:r>
            <a:r>
              <a:rPr lang="zh-CN" altLang="en-US" dirty="0"/>
              <a:t>和</a:t>
            </a:r>
            <a:r>
              <a:rPr lang="en-US" altLang="zh-CN"/>
              <a:t>VLR</a:t>
            </a:r>
            <a:r>
              <a:rPr lang="zh-CN" altLang="en-US" dirty="0"/>
              <a:t>合并在一起，也可以把</a:t>
            </a:r>
            <a:r>
              <a:rPr lang="en-US" altLang="zh-CN"/>
              <a:t>HLR</a:t>
            </a:r>
            <a:r>
              <a:rPr lang="zh-CN" altLang="en-US" dirty="0"/>
              <a:t>、</a:t>
            </a:r>
            <a:r>
              <a:rPr lang="en-US" altLang="zh-CN"/>
              <a:t>EIR</a:t>
            </a:r>
            <a:r>
              <a:rPr lang="zh-CN" altLang="en-US" dirty="0"/>
              <a:t>和</a:t>
            </a:r>
            <a:r>
              <a:rPr lang="en-US" altLang="zh-CN"/>
              <a:t>AUC</a:t>
            </a:r>
            <a:r>
              <a:rPr lang="zh-CN" altLang="en-US" dirty="0"/>
              <a:t>合并为一个物理实体。</a:t>
            </a:r>
            <a:endParaRPr lang="zh-CN" altLang="en-US" dirty="0"/>
          </a:p>
          <a:p>
            <a:pPr lvl="0"/>
            <a:endParaRPr lang="zh-CN" altLang="en-US" dirty="0"/>
          </a:p>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p:cNvSpPr>
          <p:nvPr>
            <p:ph type="sldImg"/>
          </p:nvPr>
        </p:nvSpPr>
        <p:spPr/>
      </p:sp>
      <p:sp>
        <p:nvSpPr>
          <p:cNvPr id="15362" name="文本占位符 2"/>
          <p:cNvSpPr>
            <a:spLocks noGrp="1"/>
          </p:cNvSpPr>
          <p:nvPr>
            <p:ph type="body"/>
          </p:nvPr>
        </p:nvSpPr>
        <p:spPr/>
        <p:txBody>
          <a:bodyPr lIns="91440" tIns="45720" rIns="91440" bIns="45720" anchor="t" anchorCtr="0"/>
          <a:p>
            <a:pPr lvl="0"/>
            <a:r>
              <a:rPr lang="en-US" altLang="zh-CN"/>
              <a:t>MS</a:t>
            </a:r>
            <a:r>
              <a:rPr lang="zh-CN" altLang="en-US" dirty="0"/>
              <a:t>（移动台）它包括</a:t>
            </a:r>
            <a:r>
              <a:rPr lang="en-US" altLang="zh-CN"/>
              <a:t>ME</a:t>
            </a:r>
            <a:r>
              <a:rPr lang="zh-CN" altLang="en-US" dirty="0"/>
              <a:t>（移动设备）和</a:t>
            </a:r>
            <a:r>
              <a:rPr lang="en-US" altLang="zh-CN"/>
              <a:t>SIM</a:t>
            </a:r>
            <a:r>
              <a:rPr lang="zh-CN" altLang="en-US" dirty="0"/>
              <a:t>（用户识别模块）卡，移动台可分为车载台、便携台和手机</a:t>
            </a:r>
            <a:r>
              <a:rPr lang="en-US" altLang="zh-CN"/>
              <a:t>3</a:t>
            </a:r>
            <a:r>
              <a:rPr lang="zh-CN" altLang="en-US" dirty="0"/>
              <a:t>类，其主要作用是通过无线接口接入网络系统，也提供人机接口。</a:t>
            </a:r>
            <a:endParaRPr lang="zh-CN" altLang="en-US" dirty="0"/>
          </a:p>
          <a:p>
            <a:pPr lvl="0"/>
            <a:r>
              <a:rPr lang="en-US" altLang="zh-CN"/>
              <a:t>SIM</a:t>
            </a:r>
            <a:r>
              <a:rPr lang="zh-CN" altLang="en-US" dirty="0"/>
              <a:t>卡是识别卡，用来识别用户，它基本上是一张符合</a:t>
            </a:r>
            <a:r>
              <a:rPr lang="en-US" altLang="zh-CN"/>
              <a:t>ISO</a:t>
            </a:r>
            <a:r>
              <a:rPr lang="zh-CN" altLang="en-US" dirty="0"/>
              <a:t>标准的“智慧”磁卡，其中包含与用户有关的无线接口的信息，也包括鉴权和加密的信息。除紧急呼叫外，移动台都需要插入</a:t>
            </a:r>
            <a:r>
              <a:rPr lang="en-US" altLang="zh-CN"/>
              <a:t>SIM</a:t>
            </a:r>
            <a:r>
              <a:rPr lang="zh-CN" altLang="en-US" dirty="0"/>
              <a:t>卡才能得到通信服务。 </a:t>
            </a:r>
            <a:endParaRPr lang="zh-CN" altLang="en-US" dirty="0"/>
          </a:p>
          <a:p>
            <a:pPr lvl="0"/>
            <a:endParaRPr lang="en-US" altLang="zh-CN"/>
          </a:p>
          <a:p>
            <a:pPr lvl="0"/>
            <a:r>
              <a:rPr lang="en-US" altLang="zh-CN"/>
              <a:t>VLR</a:t>
            </a:r>
            <a:r>
              <a:rPr lang="zh-CN" altLang="en-US" dirty="0"/>
              <a:t>是一个动态的数据库，用于存储进入其控制区用户的数据信息，例如用户的号码、所处位置区的识别、向用户提供的服务等参数，一旦用户离开了该</a:t>
            </a:r>
            <a:r>
              <a:rPr lang="en-US" altLang="zh-CN"/>
              <a:t>VLR</a:t>
            </a:r>
            <a:r>
              <a:rPr lang="zh-CN" altLang="en-US" dirty="0"/>
              <a:t>的控制区，用户的有关数据将被删除。</a:t>
            </a:r>
            <a:endParaRPr lang="zh-CN" altLang="en-US" dirty="0"/>
          </a:p>
          <a:p>
            <a:pPr lvl="0"/>
            <a:r>
              <a:rPr lang="en-US" altLang="zh-CN"/>
              <a:t>HLR</a:t>
            </a:r>
            <a:r>
              <a:rPr lang="zh-CN" altLang="en-US" dirty="0"/>
              <a:t>是一个静态数据库，每个移动用户都应在其</a:t>
            </a:r>
            <a:r>
              <a:rPr lang="en-US" altLang="zh-CN"/>
              <a:t>HLR</a:t>
            </a:r>
            <a:r>
              <a:rPr lang="zh-CN" altLang="en-US" dirty="0"/>
              <a:t>登记注册。</a:t>
            </a:r>
            <a:r>
              <a:rPr lang="en-US" altLang="zh-CN"/>
              <a:t>HLR</a:t>
            </a:r>
            <a:r>
              <a:rPr lang="zh-CN" altLang="en-US" dirty="0"/>
              <a:t>主要用来存储有关用户的参数和有关用户目前所处位置的信息。</a:t>
            </a:r>
            <a:endParaRPr lang="zh-CN" altLang="en-US" dirty="0"/>
          </a:p>
          <a:p>
            <a:pPr lvl="0"/>
            <a:r>
              <a:rPr lang="en-US" altLang="zh-CN"/>
              <a:t>EIR</a:t>
            </a:r>
            <a:r>
              <a:rPr lang="zh-CN" altLang="en-US" dirty="0"/>
              <a:t>用来存储有关移动台设备参数的数据库，对移动设备进行识别、监视和闭锁等。</a:t>
            </a:r>
            <a:endParaRPr lang="zh-CN" altLang="en-US" dirty="0"/>
          </a:p>
          <a:p>
            <a:pPr lvl="0"/>
            <a:r>
              <a:rPr lang="en-US" altLang="zh-CN"/>
              <a:t>AUC</a:t>
            </a:r>
            <a:r>
              <a:rPr lang="zh-CN" altLang="en-US" dirty="0"/>
              <a:t>专用于</a:t>
            </a:r>
            <a:r>
              <a:rPr lang="en-US" altLang="zh-CN"/>
              <a:t>GSM</a:t>
            </a:r>
            <a:r>
              <a:rPr lang="zh-CN" altLang="en-US" dirty="0"/>
              <a:t>系统的安全性管理，进行用户鉴权及对无线接口上的语音、数据、信令信号进行加密，以防止无权用户的接入和保证移动用户的通信安全。</a:t>
            </a:r>
            <a:endParaRPr lang="zh-CN" altLang="en-US" dirty="0"/>
          </a:p>
          <a:p>
            <a:pPr lvl="0"/>
            <a:r>
              <a:rPr lang="en-US" altLang="zh-CN"/>
              <a:t>SMSC</a:t>
            </a:r>
            <a:r>
              <a:rPr lang="zh-CN" altLang="en-US" dirty="0"/>
              <a:t>（Short Message Service Center短消息业务中心）与</a:t>
            </a:r>
            <a:r>
              <a:rPr lang="en-US" altLang="zh-CN"/>
              <a:t>NSS</a:t>
            </a:r>
            <a:r>
              <a:rPr lang="zh-CN" altLang="en-US" dirty="0"/>
              <a:t>连接可实现点对点短消息业务，与</a:t>
            </a:r>
            <a:r>
              <a:rPr lang="en-US" altLang="zh-CN"/>
              <a:t>BSS</a:t>
            </a:r>
            <a:r>
              <a:rPr lang="zh-CN" altLang="en-US" dirty="0"/>
              <a:t>连接完成小区广播短消息业务。</a:t>
            </a:r>
            <a:endParaRPr lang="zh-CN" altLang="en-US" dirty="0"/>
          </a:p>
          <a:p>
            <a:pPr lvl="0"/>
            <a:endParaRPr lang="zh-CN" altLang="en-US" dirty="0"/>
          </a:p>
          <a:p>
            <a:pPr lvl="0"/>
            <a:r>
              <a:rPr lang="zh-CN" altLang="en-US" dirty="0"/>
              <a:t>在实际的</a:t>
            </a:r>
            <a:r>
              <a:rPr lang="en-US" altLang="zh-CN"/>
              <a:t>GSM</a:t>
            </a:r>
            <a:r>
              <a:rPr lang="zh-CN" altLang="en-US" dirty="0"/>
              <a:t>网络中，可根据不同的运营环境和网络需求进行网络配置。具体的网络单元可用多个物理实体来承担，也可以将几个网络单元合并为一个物理实体，比如将</a:t>
            </a:r>
            <a:r>
              <a:rPr lang="en-US" altLang="zh-CN"/>
              <a:t>MSC</a:t>
            </a:r>
            <a:r>
              <a:rPr lang="zh-CN" altLang="en-US" dirty="0"/>
              <a:t>和</a:t>
            </a:r>
            <a:r>
              <a:rPr lang="en-US" altLang="zh-CN"/>
              <a:t>VLR</a:t>
            </a:r>
            <a:r>
              <a:rPr lang="zh-CN" altLang="en-US" dirty="0"/>
              <a:t>合并在一起，也可以把</a:t>
            </a:r>
            <a:r>
              <a:rPr lang="en-US" altLang="zh-CN"/>
              <a:t>HLR</a:t>
            </a:r>
            <a:r>
              <a:rPr lang="zh-CN" altLang="en-US" dirty="0"/>
              <a:t>、</a:t>
            </a:r>
            <a:r>
              <a:rPr lang="en-US" altLang="zh-CN"/>
              <a:t>EIR</a:t>
            </a:r>
            <a:r>
              <a:rPr lang="zh-CN" altLang="en-US" dirty="0"/>
              <a:t>和</a:t>
            </a:r>
            <a:r>
              <a:rPr lang="en-US" altLang="zh-CN"/>
              <a:t>AUC</a:t>
            </a:r>
            <a:r>
              <a:rPr lang="zh-CN" altLang="en-US" dirty="0"/>
              <a:t>合并为一个物理实体。</a:t>
            </a:r>
            <a:endParaRPr lang="zh-CN" altLang="en-US" dirty="0"/>
          </a:p>
          <a:p>
            <a:pPr lvl="0"/>
            <a:endParaRPr lang="zh-CN" altLang="en-US" dirty="0"/>
          </a:p>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p:cNvSpPr>
          <p:nvPr>
            <p:ph type="sldImg"/>
          </p:nvPr>
        </p:nvSpPr>
        <p:spPr/>
      </p:sp>
      <p:sp>
        <p:nvSpPr>
          <p:cNvPr id="20482" name="文本占位符 2"/>
          <p:cNvSpPr>
            <a:spLocks noGrp="1"/>
          </p:cNvSpPr>
          <p:nvPr>
            <p:ph type="body"/>
          </p:nvPr>
        </p:nvSpPr>
        <p:spPr/>
        <p:txBody>
          <a:bodyPr lIns="91440" tIns="45720" rIns="91440" bIns="45720" anchor="t" anchorCtr="0"/>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p:cNvSpPr>
          <p:nvPr>
            <p:ph type="sldImg"/>
          </p:nvPr>
        </p:nvSpPr>
        <p:spPr/>
      </p:sp>
      <p:sp>
        <p:nvSpPr>
          <p:cNvPr id="15362" name="文本占位符 2"/>
          <p:cNvSpPr>
            <a:spLocks noGrp="1"/>
          </p:cNvSpPr>
          <p:nvPr>
            <p:ph type="body"/>
          </p:nvPr>
        </p:nvSpPr>
        <p:spPr/>
        <p:txBody>
          <a:bodyPr lIns="91440" tIns="45720" rIns="91440" bIns="45720" anchor="t" anchorCtr="0"/>
          <a:p>
            <a:pPr lvl="0"/>
            <a:r>
              <a:rPr lang="en-US" altLang="zh-CN"/>
              <a:t>MS</a:t>
            </a:r>
            <a:r>
              <a:rPr lang="zh-CN" altLang="en-US" dirty="0"/>
              <a:t>（移动台）它包括</a:t>
            </a:r>
            <a:r>
              <a:rPr lang="en-US" altLang="zh-CN"/>
              <a:t>ME</a:t>
            </a:r>
            <a:r>
              <a:rPr lang="zh-CN" altLang="en-US" dirty="0"/>
              <a:t>（移动设备）和</a:t>
            </a:r>
            <a:r>
              <a:rPr lang="en-US" altLang="zh-CN"/>
              <a:t>SIM</a:t>
            </a:r>
            <a:r>
              <a:rPr lang="zh-CN" altLang="en-US" dirty="0"/>
              <a:t>（用户识别模块）卡，移动台可分为车载台、便携台和手机</a:t>
            </a:r>
            <a:r>
              <a:rPr lang="en-US" altLang="zh-CN"/>
              <a:t>3</a:t>
            </a:r>
            <a:r>
              <a:rPr lang="zh-CN" altLang="en-US" dirty="0"/>
              <a:t>类，其主要作用是通过无线接口接入网络系统，也提供人机接口。</a:t>
            </a:r>
            <a:endParaRPr lang="zh-CN" altLang="en-US" dirty="0"/>
          </a:p>
          <a:p>
            <a:pPr lvl="0"/>
            <a:r>
              <a:rPr lang="en-US" altLang="zh-CN"/>
              <a:t>SIM</a:t>
            </a:r>
            <a:r>
              <a:rPr lang="zh-CN" altLang="en-US" dirty="0"/>
              <a:t>卡是识别卡，用来识别用户，它基本上是一张符合</a:t>
            </a:r>
            <a:r>
              <a:rPr lang="en-US" altLang="zh-CN"/>
              <a:t>ISO</a:t>
            </a:r>
            <a:r>
              <a:rPr lang="zh-CN" altLang="en-US" dirty="0"/>
              <a:t>标准的“智慧”磁卡，其中包含与用户有关的无线接口的信息，也包括鉴权和加密的信息。除紧急呼叫外，移动台都需要插入</a:t>
            </a:r>
            <a:r>
              <a:rPr lang="en-US" altLang="zh-CN"/>
              <a:t>SIM</a:t>
            </a:r>
            <a:r>
              <a:rPr lang="zh-CN" altLang="en-US" dirty="0"/>
              <a:t>卡才能得到通信服务。 </a:t>
            </a:r>
            <a:endParaRPr lang="zh-CN" altLang="en-US" dirty="0"/>
          </a:p>
          <a:p>
            <a:pPr lvl="0"/>
            <a:endParaRPr lang="en-US" altLang="zh-CN"/>
          </a:p>
          <a:p>
            <a:pPr lvl="0"/>
            <a:r>
              <a:rPr lang="en-US" altLang="zh-CN"/>
              <a:t>VLR</a:t>
            </a:r>
            <a:r>
              <a:rPr lang="zh-CN" altLang="en-US" dirty="0"/>
              <a:t>是一个动态的数据库，用于存储进入其控制区用户的数据信息，例如用户的号码、所处位置区的识别、向用户提供的服务等参数，一旦用户离开了该</a:t>
            </a:r>
            <a:r>
              <a:rPr lang="en-US" altLang="zh-CN"/>
              <a:t>VLR</a:t>
            </a:r>
            <a:r>
              <a:rPr lang="zh-CN" altLang="en-US" dirty="0"/>
              <a:t>的控制区，用户的有关数据将被删除。</a:t>
            </a:r>
            <a:endParaRPr lang="zh-CN" altLang="en-US" dirty="0"/>
          </a:p>
          <a:p>
            <a:pPr lvl="0"/>
            <a:r>
              <a:rPr lang="en-US" altLang="zh-CN"/>
              <a:t>HLR</a:t>
            </a:r>
            <a:r>
              <a:rPr lang="zh-CN" altLang="en-US" dirty="0"/>
              <a:t>是一个静态数据库，每个移动用户都应在其</a:t>
            </a:r>
            <a:r>
              <a:rPr lang="en-US" altLang="zh-CN"/>
              <a:t>HLR</a:t>
            </a:r>
            <a:r>
              <a:rPr lang="zh-CN" altLang="en-US" dirty="0"/>
              <a:t>登记注册。</a:t>
            </a:r>
            <a:r>
              <a:rPr lang="en-US" altLang="zh-CN"/>
              <a:t>HLR</a:t>
            </a:r>
            <a:r>
              <a:rPr lang="zh-CN" altLang="en-US" dirty="0"/>
              <a:t>主要用来存储有关用户的参数和有关用户目前所处位置的信息。</a:t>
            </a:r>
            <a:endParaRPr lang="zh-CN" altLang="en-US" dirty="0"/>
          </a:p>
          <a:p>
            <a:pPr lvl="0"/>
            <a:r>
              <a:rPr lang="en-US" altLang="zh-CN"/>
              <a:t>EIR</a:t>
            </a:r>
            <a:r>
              <a:rPr lang="zh-CN" altLang="en-US" dirty="0"/>
              <a:t>用来存储有关移动台设备参数的数据库，对移动设备进行识别、监视和闭锁等。</a:t>
            </a:r>
            <a:endParaRPr lang="zh-CN" altLang="en-US" dirty="0"/>
          </a:p>
          <a:p>
            <a:pPr lvl="0"/>
            <a:r>
              <a:rPr lang="en-US" altLang="zh-CN"/>
              <a:t>AUC</a:t>
            </a:r>
            <a:r>
              <a:rPr lang="zh-CN" altLang="en-US" dirty="0"/>
              <a:t>专用于</a:t>
            </a:r>
            <a:r>
              <a:rPr lang="en-US" altLang="zh-CN"/>
              <a:t>GSM</a:t>
            </a:r>
            <a:r>
              <a:rPr lang="zh-CN" altLang="en-US" dirty="0"/>
              <a:t>系统的安全性管理，进行用户鉴权及对无线接口上的语音、数据、信令信号进行加密，以防止无权用户的接入和保证移动用户的通信安全。</a:t>
            </a:r>
            <a:endParaRPr lang="zh-CN" altLang="en-US" dirty="0"/>
          </a:p>
          <a:p>
            <a:pPr lvl="0"/>
            <a:r>
              <a:rPr lang="en-US" altLang="zh-CN"/>
              <a:t>SMSC</a:t>
            </a:r>
            <a:r>
              <a:rPr lang="zh-CN" altLang="en-US" dirty="0"/>
              <a:t>（Short Message Service Center短消息业务中心）与</a:t>
            </a:r>
            <a:r>
              <a:rPr lang="en-US" altLang="zh-CN"/>
              <a:t>NSS</a:t>
            </a:r>
            <a:r>
              <a:rPr lang="zh-CN" altLang="en-US" dirty="0"/>
              <a:t>连接可实现点对点短消息业务，与</a:t>
            </a:r>
            <a:r>
              <a:rPr lang="en-US" altLang="zh-CN"/>
              <a:t>BSS</a:t>
            </a:r>
            <a:r>
              <a:rPr lang="zh-CN" altLang="en-US" dirty="0"/>
              <a:t>连接完成小区广播短消息业务。</a:t>
            </a:r>
            <a:endParaRPr lang="zh-CN" altLang="en-US" dirty="0"/>
          </a:p>
          <a:p>
            <a:pPr lvl="0"/>
            <a:endParaRPr lang="zh-CN" altLang="en-US" dirty="0"/>
          </a:p>
          <a:p>
            <a:pPr lvl="0"/>
            <a:r>
              <a:rPr lang="zh-CN" altLang="en-US" dirty="0"/>
              <a:t>在实际的</a:t>
            </a:r>
            <a:r>
              <a:rPr lang="en-US" altLang="zh-CN"/>
              <a:t>GSM</a:t>
            </a:r>
            <a:r>
              <a:rPr lang="zh-CN" altLang="en-US" dirty="0"/>
              <a:t>网络中，可根据不同的运营环境和网络需求进行网络配置。具体的网络单元可用多个物理实体来承担，也可以将几个网络单元合并为一个物理实体，比如将</a:t>
            </a:r>
            <a:r>
              <a:rPr lang="en-US" altLang="zh-CN"/>
              <a:t>MSC</a:t>
            </a:r>
            <a:r>
              <a:rPr lang="zh-CN" altLang="en-US" dirty="0"/>
              <a:t>和</a:t>
            </a:r>
            <a:r>
              <a:rPr lang="en-US" altLang="zh-CN"/>
              <a:t>VLR</a:t>
            </a:r>
            <a:r>
              <a:rPr lang="zh-CN" altLang="en-US" dirty="0"/>
              <a:t>合并在一起，也可以把</a:t>
            </a:r>
            <a:r>
              <a:rPr lang="en-US" altLang="zh-CN"/>
              <a:t>HLR</a:t>
            </a:r>
            <a:r>
              <a:rPr lang="zh-CN" altLang="en-US" dirty="0"/>
              <a:t>、</a:t>
            </a:r>
            <a:r>
              <a:rPr lang="en-US" altLang="zh-CN"/>
              <a:t>EIR</a:t>
            </a:r>
            <a:r>
              <a:rPr lang="zh-CN" altLang="en-US" dirty="0"/>
              <a:t>和</a:t>
            </a:r>
            <a:r>
              <a:rPr lang="en-US" altLang="zh-CN"/>
              <a:t>AUC</a:t>
            </a:r>
            <a:r>
              <a:rPr lang="zh-CN" altLang="en-US" dirty="0"/>
              <a:t>合并为一个物理实体。</a:t>
            </a:r>
            <a:endParaRPr lang="zh-CN" altLang="en-US" dirty="0"/>
          </a:p>
          <a:p>
            <a:pPr lvl="0"/>
            <a:endParaRPr lang="zh-CN" altLang="en-US" dirty="0"/>
          </a:p>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p:cNvSpPr>
          <p:nvPr>
            <p:ph type="sldImg"/>
          </p:nvPr>
        </p:nvSpPr>
        <p:spPr/>
      </p:sp>
      <p:sp>
        <p:nvSpPr>
          <p:cNvPr id="22530" name="文本占位符 2"/>
          <p:cNvSpPr>
            <a:spLocks noGrp="1"/>
          </p:cNvSpPr>
          <p:nvPr>
            <p:ph type="body"/>
          </p:nvPr>
        </p:nvSpPr>
        <p:spPr/>
        <p:txBody>
          <a:bodyPr lIns="91440" tIns="45720" rIns="91440" bIns="45720" anchor="t" anchorCtr="0"/>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p:cNvSpPr>
          <p:nvPr>
            <p:ph type="sldImg"/>
          </p:nvPr>
        </p:nvSpPr>
        <p:spPr/>
      </p:sp>
      <p:sp>
        <p:nvSpPr>
          <p:cNvPr id="26626" name="文本占位符 2"/>
          <p:cNvSpPr>
            <a:spLocks noGrp="1"/>
          </p:cNvSpPr>
          <p:nvPr>
            <p:ph type="body"/>
          </p:nvPr>
        </p:nvSpPr>
        <p:spPr/>
        <p:txBody>
          <a:bodyPr lIns="91440" tIns="45720" rIns="91440" bIns="45720" anchor="t" anchorCtr="0"/>
          <a:p>
            <a:pPr lvl="0">
              <a:lnSpc>
                <a:spcPct val="90000"/>
              </a:lnSpc>
            </a:pPr>
            <a:r>
              <a:rPr lang="en-US" altLang="zh-CN"/>
              <a:t>A</a:t>
            </a:r>
            <a:r>
              <a:rPr lang="zh-CN" altLang="en-US" dirty="0"/>
              <a:t>接口。 </a:t>
            </a:r>
            <a:r>
              <a:rPr lang="en-US" altLang="zh-CN"/>
              <a:t>A</a:t>
            </a:r>
            <a:r>
              <a:rPr lang="zh-CN" altLang="en-US" dirty="0"/>
              <a:t>接口定义为网络子系统与基站子系统之间的通信接口，其物理连接是通过采用标准的</a:t>
            </a:r>
            <a:r>
              <a:rPr lang="en-US" altLang="zh-CN"/>
              <a:t>2.048Mb/sPCM</a:t>
            </a:r>
            <a:r>
              <a:rPr lang="zh-CN" altLang="en-US" dirty="0"/>
              <a:t>数字传输链路来实现。此接口传送的信息包括对移动台及基站的管理、移动性和呼叫接续管理等。</a:t>
            </a:r>
            <a:endParaRPr lang="zh-CN" altLang="en-US" dirty="0"/>
          </a:p>
          <a:p>
            <a:pPr lvl="0">
              <a:lnSpc>
                <a:spcPct val="90000"/>
              </a:lnSpc>
            </a:pPr>
            <a:r>
              <a:rPr lang="en-US" altLang="zh-CN" err="1"/>
              <a:t>Abis</a:t>
            </a:r>
            <a:r>
              <a:rPr lang="zh-CN" altLang="en-US" dirty="0"/>
              <a:t>接口。 </a:t>
            </a:r>
            <a:r>
              <a:rPr lang="en-US" altLang="zh-CN" err="1"/>
              <a:t>Abis</a:t>
            </a:r>
            <a:r>
              <a:rPr lang="zh-CN" altLang="en-US" dirty="0"/>
              <a:t>接口定义为基站子系统的基站控制器与基站收发信机两个功能实体之间的通信接口， 用于</a:t>
            </a:r>
            <a:r>
              <a:rPr lang="en-US" altLang="zh-CN"/>
              <a:t>BTS</a:t>
            </a:r>
            <a:r>
              <a:rPr lang="zh-CN" altLang="en-US" dirty="0"/>
              <a:t>（不与</a:t>
            </a:r>
            <a:r>
              <a:rPr lang="en-US" altLang="zh-CN"/>
              <a:t>BSC</a:t>
            </a:r>
            <a:r>
              <a:rPr lang="zh-CN" altLang="en-US" dirty="0"/>
              <a:t>放在一处）与</a:t>
            </a:r>
            <a:r>
              <a:rPr lang="en-US" altLang="zh-CN"/>
              <a:t>BSC</a:t>
            </a:r>
            <a:r>
              <a:rPr lang="zh-CN" altLang="en-US" dirty="0"/>
              <a:t>之间的远端互连方式。该接口支持所有向用户提供的服务，并支持对</a:t>
            </a:r>
            <a:r>
              <a:rPr lang="en-US" altLang="zh-CN"/>
              <a:t>BTS</a:t>
            </a:r>
            <a:r>
              <a:rPr lang="zh-CN" altLang="en-US" dirty="0"/>
              <a:t>无线设备的控制和无线频率的分配。</a:t>
            </a:r>
            <a:endParaRPr lang="zh-CN" altLang="en-US" dirty="0"/>
          </a:p>
          <a:p>
            <a:pPr lvl="0"/>
            <a:r>
              <a:rPr lang="en-US" altLang="zh-CN"/>
              <a:t>Um</a:t>
            </a:r>
            <a:r>
              <a:rPr lang="zh-CN" altLang="en-US" dirty="0"/>
              <a:t>接口。又称为空中接口，定义为移动台与基站收发信机之间的无线通信接口， 它是</a:t>
            </a:r>
            <a:r>
              <a:rPr lang="en-US" altLang="zh-CN"/>
              <a:t>GSM</a:t>
            </a:r>
            <a:r>
              <a:rPr lang="zh-CN" altLang="en-US" dirty="0"/>
              <a:t>系统中最重要、 最复杂的接口。此接口传递的信息包括无线资源管理、移动性管理和接续管理等。</a:t>
            </a:r>
            <a:endParaRPr lang="zh-CN" altLang="en-US" dirty="0"/>
          </a:p>
          <a:p>
            <a:pPr lvl="0"/>
            <a:r>
              <a:rPr lang="en-US" altLang="zh-CN"/>
              <a:t>B</a:t>
            </a:r>
            <a:r>
              <a:rPr lang="zh-CN" altLang="en-US" dirty="0"/>
              <a:t>接口，</a:t>
            </a:r>
            <a:r>
              <a:rPr lang="en-US" altLang="zh-CN"/>
              <a:t>B</a:t>
            </a:r>
            <a:r>
              <a:rPr lang="zh-CN" altLang="en-US" dirty="0"/>
              <a:t>接口定义为移动交换中心与访问位置寄存器之间的内部接口，用于</a:t>
            </a:r>
            <a:r>
              <a:rPr lang="en-US" altLang="zh-CN"/>
              <a:t>MSC</a:t>
            </a:r>
            <a:r>
              <a:rPr lang="zh-CN" altLang="en-US" dirty="0"/>
              <a:t>向</a:t>
            </a:r>
            <a:r>
              <a:rPr lang="en-US" altLang="zh-CN"/>
              <a:t>VLR</a:t>
            </a:r>
            <a:r>
              <a:rPr lang="zh-CN" altLang="en-US" dirty="0"/>
              <a:t>询问有关移动台当前位置信息或者通知</a:t>
            </a:r>
            <a:r>
              <a:rPr lang="en-US" altLang="zh-CN"/>
              <a:t>VLR</a:t>
            </a:r>
            <a:r>
              <a:rPr lang="zh-CN" altLang="en-US" dirty="0"/>
              <a:t>有关</a:t>
            </a:r>
            <a:r>
              <a:rPr lang="en-US" altLang="zh-CN"/>
              <a:t>MS</a:t>
            </a:r>
            <a:r>
              <a:rPr lang="zh-CN" altLang="en-US" dirty="0"/>
              <a:t>的位置更新信息等。</a:t>
            </a:r>
            <a:endParaRPr lang="zh-CN" altLang="en-US" dirty="0"/>
          </a:p>
          <a:p>
            <a:pPr lvl="0"/>
            <a:r>
              <a:rPr lang="en-US" altLang="zh-CN"/>
              <a:t>C</a:t>
            </a:r>
            <a:r>
              <a:rPr lang="zh-CN" altLang="en-US" dirty="0"/>
              <a:t>接口。</a:t>
            </a:r>
            <a:r>
              <a:rPr lang="en-US" altLang="zh-CN"/>
              <a:t>C</a:t>
            </a:r>
            <a:r>
              <a:rPr lang="zh-CN" altLang="en-US" dirty="0"/>
              <a:t>接口定义为</a:t>
            </a:r>
            <a:r>
              <a:rPr lang="en-US" altLang="zh-CN"/>
              <a:t>MSC</a:t>
            </a:r>
            <a:r>
              <a:rPr lang="zh-CN" altLang="en-US" dirty="0"/>
              <a:t>与</a:t>
            </a:r>
            <a:r>
              <a:rPr lang="en-US" altLang="zh-CN"/>
              <a:t>HLR</a:t>
            </a:r>
            <a:r>
              <a:rPr lang="zh-CN" altLang="en-US" dirty="0"/>
              <a:t>之间的接口，用于传递路由选择和管理信息，两者之间是采用标准的</a:t>
            </a:r>
            <a:r>
              <a:rPr lang="en-US" altLang="zh-CN"/>
              <a:t>2.048 Mb/s PCM</a:t>
            </a:r>
            <a:r>
              <a:rPr lang="zh-CN" altLang="en-US" dirty="0"/>
              <a:t>数字传输链路实现的。</a:t>
            </a:r>
            <a:endParaRPr lang="zh-CN" altLang="en-US" dirty="0"/>
          </a:p>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p:cNvSpPr>
          <p:nvPr>
            <p:ph type="sldImg"/>
          </p:nvPr>
        </p:nvSpPr>
        <p:spPr/>
      </p:sp>
      <p:sp>
        <p:nvSpPr>
          <p:cNvPr id="37890" name="文本占位符 2"/>
          <p:cNvSpPr>
            <a:spLocks noGrp="1"/>
          </p:cNvSpPr>
          <p:nvPr>
            <p:ph type="body"/>
          </p:nvPr>
        </p:nvSpPr>
        <p:spPr/>
        <p:txBody>
          <a:bodyPr lIns="91440" tIns="45720" rIns="91440" bIns="45720" anchor="t" anchorCtr="0"/>
          <a:p>
            <a:pPr lvl="0"/>
            <a:r>
              <a:rPr lang="zh-CN" altLang="en-US"/>
              <a:t>MSISDN是一个完整的手机号码，包括国家代码、移动网络码以及 subscriber number，用户可以通过此号码直接拨打电话给手机用户。</a:t>
            </a:r>
            <a:endParaRPr lang="zh-CN" altLang="en-US"/>
          </a:p>
          <a:p>
            <a:pPr lvl="0"/>
            <a:r>
              <a:rPr lang="zh-CN" altLang="en-US"/>
              <a:t>具体结构如下：</a:t>
            </a:r>
            <a:endParaRPr lang="zh-CN" altLang="en-US"/>
          </a:p>
          <a:p>
            <a:pPr lvl="0"/>
            <a:r>
              <a:rPr lang="zh-CN" altLang="en-US"/>
              <a:t>国家码(Country Code, CC)：前缀的1到3位数字，标识手机所在国家或地区。</a:t>
            </a:r>
            <a:endParaRPr lang="zh-CN" altLang="en-US"/>
          </a:p>
          <a:p>
            <a:pPr lvl="0"/>
            <a:r>
              <a:rPr lang="zh-CN" altLang="en-US"/>
              <a:t>网络码(National Destination Code, NDC)：紧随国家码之后的1到3位数字，用于标识特定的移动网络运营商。</a:t>
            </a:r>
            <a:endParaRPr lang="zh-CN" altLang="en-US"/>
          </a:p>
          <a:p>
            <a:pPr lvl="0"/>
            <a:r>
              <a:rPr lang="zh-CN" altLang="en-US"/>
              <a:t>子订户号 Subscriber Number (SN)：剩下的数字，用于标识该网络内的特定用户。</a:t>
            </a:r>
            <a:endParaRPr lang="zh-CN" altLang="en-US"/>
          </a:p>
          <a:p>
            <a:pPr lvl="0"/>
            <a:r>
              <a:rPr lang="zh-CN" altLang="en-US"/>
              <a:t>在中国大陆，+86是国家码，接着的1-3位是网络码，后面的8位是子订户号，所以一个完整的中国大陆手机号码（MSISDN）格式可能是：+86 13xx xxxxxxx。</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p:cNvSpPr>
          <p:nvPr>
            <p:ph type="sldImg"/>
          </p:nvPr>
        </p:nvSpPr>
        <p:spPr/>
      </p:sp>
      <p:sp>
        <p:nvSpPr>
          <p:cNvPr id="39938" name="文本占位符 2"/>
          <p:cNvSpPr>
            <a:spLocks noGrp="1"/>
          </p:cNvSpPr>
          <p:nvPr>
            <p:ph type="body"/>
          </p:nvPr>
        </p:nvSpPr>
        <p:spPr/>
        <p:txBody>
          <a:bodyPr lIns="91440" tIns="45720" rIns="91440" bIns="45720" anchor="t" anchorCtr="0"/>
          <a:p>
            <a:pPr lvl="0"/>
            <a:r>
              <a:rPr lang="zh-CN" altLang="en-US"/>
              <a:t>IMSI (International Mobile Subscriber Identity) 是国际移动用户识别码，是全球范围内唯一标识蜂窝网络中移动用户的永久身份号码。IMSI由一系列数字组成，主要用于在网络内部流程中识别并跟踪用户的身份，如注册、鉴权、计费等。</a:t>
            </a:r>
            <a:endParaRPr lang="zh-CN" altLang="en-US"/>
          </a:p>
          <a:p>
            <a:pPr lvl="0"/>
            <a:endParaRPr lang="zh-CN" altLang="en-US"/>
          </a:p>
          <a:p>
            <a:pPr lvl="0"/>
            <a:r>
              <a:rPr lang="zh-CN" altLang="en-US"/>
              <a:t>IMSI的结构包括以下几个部分：</a:t>
            </a:r>
            <a:endParaRPr lang="zh-CN" altLang="en-US"/>
          </a:p>
          <a:p>
            <a:pPr lvl="0"/>
            <a:endParaRPr lang="zh-CN" altLang="en-US"/>
          </a:p>
          <a:p>
            <a:pPr lvl="0"/>
            <a:r>
              <a:rPr lang="zh-CN" altLang="en-US"/>
              <a:t>MCC (Mobile Country Code): 移动国家码，由3位数字组成，标识用户所属的国家或地区。</a:t>
            </a:r>
            <a:endParaRPr lang="zh-CN" altLang="en-US"/>
          </a:p>
          <a:p>
            <a:pPr lvl="0"/>
            <a:r>
              <a:rPr lang="zh-CN" altLang="en-US"/>
              <a:t>MNC (Mobile Network Code): 移动网络码，由2或3位数字组成，标识用户所在的移动网络运营商。</a:t>
            </a:r>
            <a:endParaRPr lang="zh-CN" altLang="en-US"/>
          </a:p>
          <a:p>
            <a:pPr lvl="0"/>
            <a:r>
              <a:rPr lang="zh-CN" altLang="en-US"/>
              <a:t>MSIN (Mobile Subscriber Identification Number): 移动用户识别号码，通常由10位或以上的数字组成，用于标识运营商网络内的特定用户。</a:t>
            </a:r>
            <a:br>
              <a:rPr lang="zh-CN" altLang="en-US"/>
            </a:br>
            <a:endParaRPr lang="zh-CN" altLang="en-US"/>
          </a:p>
          <a:p>
            <a:pPr lvl="0"/>
            <a:r>
              <a:rPr lang="en-US" altLang="zh-CN"/>
              <a:t>460</a:t>
            </a:r>
            <a:r>
              <a:rPr lang="zh-CN" altLang="en-US"/>
              <a:t>-00-1234567890，其中"310"代表美国的MCC，"00"为MNC，而"1234567890"则是该美国运营商网络内某一用户的MSIN。</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5122" name="任意多边形 18438"/>
          <p:cNvSpPr/>
          <p:nvPr/>
        </p:nvSpPr>
        <p:spPr>
          <a:xfrm>
            <a:off x="812800" y="1219200"/>
            <a:ext cx="10566400" cy="914400"/>
          </a:xfrm>
          <a:custGeom>
            <a:avLst/>
            <a:gdLst/>
            <a:ahLst/>
            <a:cxnLst/>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p>
            <a:endParaRPr lang="zh-CN" altLang="en-US"/>
          </a:p>
        </p:txBody>
      </p:sp>
      <p:sp>
        <p:nvSpPr>
          <p:cNvPr id="5123" name="直接连接符 18439"/>
          <p:cNvSpPr/>
          <p:nvPr/>
        </p:nvSpPr>
        <p:spPr>
          <a:xfrm>
            <a:off x="2641600" y="3962400"/>
            <a:ext cx="8682038" cy="0"/>
          </a:xfrm>
          <a:prstGeom prst="line">
            <a:avLst/>
          </a:prstGeom>
          <a:ln w="19050" cap="flat" cmpd="sng">
            <a:solidFill>
              <a:schemeClr val="accent1"/>
            </a:solidFill>
            <a:prstDash val="solid"/>
            <a:round/>
            <a:headEnd type="none" w="med" len="med"/>
            <a:tailEnd type="none" w="med" len="med"/>
          </a:ln>
        </p:spPr>
      </p:sp>
      <p:pic>
        <p:nvPicPr>
          <p:cNvPr id="5124" name="图片 18442" descr="HaoSc4_213_200524102040580"/>
          <p:cNvPicPr>
            <a:picLocks noChangeAspect="1"/>
          </p:cNvPicPr>
          <p:nvPr userDrawn="1"/>
        </p:nvPicPr>
        <p:blipFill>
          <a:blip r:embed="rId2"/>
          <a:stretch>
            <a:fillRect/>
          </a:stretch>
        </p:blipFill>
        <p:spPr>
          <a:xfrm>
            <a:off x="3759200" y="4495800"/>
            <a:ext cx="927100" cy="1428750"/>
          </a:xfrm>
          <a:prstGeom prst="rect">
            <a:avLst/>
          </a:prstGeom>
          <a:noFill/>
          <a:ln w="9525">
            <a:noFill/>
          </a:ln>
        </p:spPr>
      </p:pic>
      <p:sp>
        <p:nvSpPr>
          <p:cNvPr id="18434" name="标题 18433"/>
          <p:cNvSpPr>
            <a:spLocks noGrp="1"/>
          </p:cNvSpPr>
          <p:nvPr>
            <p:ph type="ctrTitle"/>
          </p:nvPr>
        </p:nvSpPr>
        <p:spPr>
          <a:xfrm>
            <a:off x="1219200" y="1524000"/>
            <a:ext cx="10164233" cy="1752600"/>
          </a:xfrm>
          <a:prstGeom prst="rect">
            <a:avLst/>
          </a:prstGeom>
          <a:noFill/>
          <a:ln w="9525">
            <a:noFill/>
          </a:ln>
        </p:spPr>
        <p:txBody>
          <a:bodyPr anchor="t" anchorCtr="0"/>
          <a:lstStyle>
            <a:lvl1pPr lvl="0">
              <a:buClrTx/>
              <a:buSzTx/>
              <a:buFontTx/>
              <a:defRPr sz="5000"/>
            </a:lvl1pPr>
          </a:lstStyle>
          <a:p>
            <a:pPr lvl="0" fontAlgn="base"/>
            <a:r>
              <a:rPr lang="zh-CN" altLang="en-US" strike="noStrike" noProof="1" dirty="0"/>
              <a:t>单击此处编辑母版标题样式</a:t>
            </a:r>
            <a:endParaRPr lang="zh-CN" altLang="en-US" strike="noStrike" noProof="1" dirty="0"/>
          </a:p>
        </p:txBody>
      </p:sp>
      <p:sp>
        <p:nvSpPr>
          <p:cNvPr id="18435" name="副标题 18434"/>
          <p:cNvSpPr>
            <a:spLocks noGrp="1"/>
          </p:cNvSpPr>
          <p:nvPr>
            <p:ph type="subTitle" idx="1"/>
          </p:nvPr>
        </p:nvSpPr>
        <p:spPr>
          <a:xfrm>
            <a:off x="2641600" y="3962400"/>
            <a:ext cx="8737600" cy="1752600"/>
          </a:xfrm>
          <a:prstGeom prst="rect">
            <a:avLst/>
          </a:prstGeom>
          <a:noFill/>
          <a:ln w="9525">
            <a:noFill/>
          </a:ln>
        </p:spPr>
        <p:txBody>
          <a:bodyPr anchor="t" anchorCtr="0"/>
          <a:lstStyle>
            <a:lvl1pPr marL="0" lvl="0" indent="0">
              <a:buClr>
                <a:schemeClr val="accent1"/>
              </a:buClr>
              <a:buSzTx/>
              <a:buFont typeface="Wingdings" panose="05000000000000000000" pitchFamily="2" charset="2"/>
              <a:buNone/>
              <a:defRPr sz="2600"/>
            </a:lvl1pPr>
            <a:lvl2pPr marL="344805" lvl="1" indent="0" algn="ctr">
              <a:buClr>
                <a:schemeClr val="accent2"/>
              </a:buClr>
              <a:buSzTx/>
              <a:buFont typeface="Wingdings" panose="05000000000000000000" pitchFamily="2" charset="2"/>
              <a:buNone/>
              <a:defRPr sz="2600"/>
            </a:lvl2pPr>
            <a:lvl3pPr marL="671830" lvl="2" indent="0" algn="ctr">
              <a:buClr>
                <a:schemeClr val="accent1"/>
              </a:buClr>
              <a:buSzTx/>
              <a:buFont typeface="Wingdings" panose="05000000000000000000" pitchFamily="2" charset="2"/>
              <a:buNone/>
              <a:defRPr sz="2600"/>
            </a:lvl3pPr>
            <a:lvl4pPr marL="1024255" lvl="3" indent="0" algn="ctr">
              <a:buClr>
                <a:schemeClr val="accent2"/>
              </a:buClr>
              <a:buSzTx/>
              <a:buFont typeface="Wingdings" panose="05000000000000000000" pitchFamily="2" charset="2"/>
              <a:buNone/>
              <a:defRPr sz="2600"/>
            </a:lvl4pPr>
            <a:lvl5pPr marL="1341755" lvl="4" indent="0" algn="ctr">
              <a:buClr>
                <a:schemeClr val="accent1"/>
              </a:buClr>
              <a:buSzTx/>
              <a:buFont typeface="Wingdings" panose="05000000000000000000" pitchFamily="2" charset="2"/>
              <a:buNone/>
              <a:defRPr sz="2600"/>
            </a:lvl5pPr>
          </a:lstStyle>
          <a:p>
            <a:pPr lvl="0" fontAlgn="base"/>
            <a:r>
              <a:rPr lang="zh-CN" altLang="en-US" strike="noStrike" noProof="1" dirty="0"/>
              <a:t>单击此处编辑母版副标题样式</a:t>
            </a:r>
            <a:endParaRPr lang="zh-CN" altLang="en-US" strike="noStrike" noProof="1" dirty="0"/>
          </a:p>
        </p:txBody>
      </p:sp>
      <p:sp>
        <p:nvSpPr>
          <p:cNvPr id="18436" name="日期占位符 18435"/>
          <p:cNvSpPr>
            <a:spLocks noGrp="1"/>
          </p:cNvSpPr>
          <p:nvPr>
            <p:ph type="dt" sz="half" idx="2"/>
          </p:nvPr>
        </p:nvSpPr>
        <p:spPr>
          <a:xfrm>
            <a:off x="609600" y="6243638"/>
            <a:ext cx="2844800" cy="457200"/>
          </a:xfrm>
          <a:prstGeom prst="rect">
            <a:avLst/>
          </a:prstGeom>
          <a:noFill/>
          <a:ln w="9525">
            <a:noFill/>
          </a:ln>
        </p:spPr>
        <p:txBody>
          <a:bodyPr anchor="b" anchorCtr="0"/>
          <a:lstStyle>
            <a:lvl1pPr algn="l">
              <a:defRPr sz="1200" b="0">
                <a:latin typeface="Garamond" panose="02020404030301010803" pitchFamily="18" charset="0"/>
              </a:defRPr>
            </a:lvl1pPr>
          </a:lstStyle>
          <a:p>
            <a:pPr lvl="0" fontAlgn="base"/>
            <a:fld id="{BB962C8B-B14F-4D97-AF65-F5344CB8AC3E}" type="datetime1">
              <a:rPr lang="zh-CN" altLang="en-US" strike="noStrike" noProof="1" dirty="0">
                <a:latin typeface="Garamond" panose="02020404030301010803"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18437" name="页脚占位符 18436"/>
          <p:cNvSpPr>
            <a:spLocks noGrp="1"/>
          </p:cNvSpPr>
          <p:nvPr>
            <p:ph type="ftr" sz="quarter" idx="3"/>
          </p:nvPr>
        </p:nvSpPr>
        <p:spPr>
          <a:xfrm>
            <a:off x="4165600" y="6243638"/>
            <a:ext cx="3860800" cy="457200"/>
          </a:xfrm>
          <a:prstGeom prst="rect">
            <a:avLst/>
          </a:prstGeom>
          <a:noFill/>
          <a:ln w="9525">
            <a:noFill/>
          </a:ln>
        </p:spPr>
        <p:txBody>
          <a:bodyPr anchor="b" anchorCtr="0"/>
          <a:lstStyle>
            <a:lvl1pPr algn="ctr">
              <a:defRPr sz="1200" b="0">
                <a:latin typeface="Garamond" panose="02020404030301010803" pitchFamily="18" charset="0"/>
              </a:defRPr>
            </a:lvl1pPr>
          </a:lstStyle>
          <a:p>
            <a:pPr lvl="0" fontAlgn="base"/>
            <a:endParaRPr lang="zh-CN" altLang="en-US" strike="noStrike" noProof="1" dirty="0"/>
          </a:p>
        </p:txBody>
      </p:sp>
      <p:sp>
        <p:nvSpPr>
          <p:cNvPr id="18438" name="灯片编号占位符 18437"/>
          <p:cNvSpPr>
            <a:spLocks noGrp="1"/>
          </p:cNvSpPr>
          <p:nvPr>
            <p:ph type="sldNum" sz="quarter" idx="4"/>
          </p:nvPr>
        </p:nvSpPr>
        <p:spPr>
          <a:xfrm>
            <a:off x="8737600" y="6243638"/>
            <a:ext cx="2844800" cy="457200"/>
          </a:xfrm>
          <a:prstGeom prst="rect">
            <a:avLst/>
          </a:prstGeom>
          <a:noFill/>
          <a:ln w="9525">
            <a:noFill/>
          </a:ln>
        </p:spPr>
        <p:txBody>
          <a:bodyPr anchor="b" anchorCtr="0"/>
          <a:lstStyle>
            <a:lvl1pPr algn="r">
              <a:defRPr sz="1200" b="0">
                <a:latin typeface="Garamond" panose="02020404030301010803" pitchFamily="18" charset="0"/>
              </a:defRPr>
            </a:lvl1pPr>
          </a:lstStyle>
          <a:p>
            <a:pPr lvl="0" fontAlgn="base"/>
            <a:fld id="{9A0DB2DC-4C9A-4742-B13C-FB6460FD3503}" type="slidenum">
              <a:rPr lang="zh-CN" altLang="en-US" strike="noStrike" noProof="1" dirty="0">
                <a:latin typeface="Garamond" panose="02020404030301010803"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09600"/>
            <a:ext cx="2743200" cy="55213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609600"/>
            <a:ext cx="8070573" cy="55213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_仅标题">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7170" name="任意多边形 18438"/>
          <p:cNvSpPr/>
          <p:nvPr/>
        </p:nvSpPr>
        <p:spPr>
          <a:xfrm>
            <a:off x="812800" y="1219200"/>
            <a:ext cx="10566400" cy="914400"/>
          </a:xfrm>
          <a:custGeom>
            <a:avLst/>
            <a:gdLst/>
            <a:ahLst/>
            <a:cxnLst/>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p>
            <a:endParaRPr lang="zh-CN" altLang="en-US"/>
          </a:p>
        </p:txBody>
      </p:sp>
      <p:sp>
        <p:nvSpPr>
          <p:cNvPr id="7171" name="直接连接符 18439"/>
          <p:cNvSpPr/>
          <p:nvPr/>
        </p:nvSpPr>
        <p:spPr>
          <a:xfrm>
            <a:off x="2641600" y="3962400"/>
            <a:ext cx="8682038" cy="0"/>
          </a:xfrm>
          <a:prstGeom prst="line">
            <a:avLst/>
          </a:prstGeom>
          <a:ln w="19050" cap="flat" cmpd="sng">
            <a:solidFill>
              <a:schemeClr val="accent1"/>
            </a:solidFill>
            <a:prstDash val="solid"/>
            <a:round/>
            <a:headEnd type="none" w="med" len="med"/>
            <a:tailEnd type="none" w="med" len="med"/>
          </a:ln>
        </p:spPr>
      </p:sp>
      <p:pic>
        <p:nvPicPr>
          <p:cNvPr id="7172" name="图片 18442" descr="HaoSc4_213_200524102040580"/>
          <p:cNvPicPr>
            <a:picLocks noChangeAspect="1"/>
          </p:cNvPicPr>
          <p:nvPr userDrawn="1"/>
        </p:nvPicPr>
        <p:blipFill>
          <a:blip r:embed="rId2"/>
          <a:stretch>
            <a:fillRect/>
          </a:stretch>
        </p:blipFill>
        <p:spPr>
          <a:xfrm>
            <a:off x="3759200" y="4495800"/>
            <a:ext cx="927100" cy="1428750"/>
          </a:xfrm>
          <a:prstGeom prst="rect">
            <a:avLst/>
          </a:prstGeom>
          <a:noFill/>
          <a:ln w="9525">
            <a:noFill/>
          </a:ln>
        </p:spPr>
      </p:pic>
      <p:sp>
        <p:nvSpPr>
          <p:cNvPr id="18434" name="标题 18433"/>
          <p:cNvSpPr>
            <a:spLocks noGrp="1"/>
          </p:cNvSpPr>
          <p:nvPr>
            <p:ph type="ctrTitle"/>
          </p:nvPr>
        </p:nvSpPr>
        <p:spPr>
          <a:xfrm>
            <a:off x="1219200" y="1524000"/>
            <a:ext cx="10164233" cy="1752600"/>
          </a:xfrm>
          <a:prstGeom prst="rect">
            <a:avLst/>
          </a:prstGeom>
          <a:noFill/>
          <a:ln w="9525">
            <a:noFill/>
          </a:ln>
        </p:spPr>
        <p:txBody>
          <a:bodyPr anchor="t" anchorCtr="0"/>
          <a:lstStyle>
            <a:lvl1pPr lvl="0">
              <a:buClrTx/>
              <a:buSzTx/>
              <a:buFontTx/>
              <a:defRPr sz="5000"/>
            </a:lvl1pPr>
          </a:lstStyle>
          <a:p>
            <a:pPr lvl="0" fontAlgn="base"/>
            <a:r>
              <a:rPr lang="zh-CN" altLang="en-US" strike="noStrike" noProof="1" dirty="0"/>
              <a:t>单击此处编辑母版标题样式</a:t>
            </a:r>
            <a:endParaRPr lang="zh-CN" altLang="en-US" strike="noStrike" noProof="1" dirty="0"/>
          </a:p>
        </p:txBody>
      </p:sp>
      <p:sp>
        <p:nvSpPr>
          <p:cNvPr id="18435" name="副标题 18434"/>
          <p:cNvSpPr>
            <a:spLocks noGrp="1"/>
          </p:cNvSpPr>
          <p:nvPr>
            <p:ph type="subTitle" idx="1"/>
          </p:nvPr>
        </p:nvSpPr>
        <p:spPr>
          <a:xfrm>
            <a:off x="2641600" y="3962400"/>
            <a:ext cx="8737600" cy="1752600"/>
          </a:xfrm>
          <a:prstGeom prst="rect">
            <a:avLst/>
          </a:prstGeom>
          <a:noFill/>
          <a:ln w="9525">
            <a:noFill/>
          </a:ln>
        </p:spPr>
        <p:txBody>
          <a:bodyPr anchor="t" anchorCtr="0"/>
          <a:lstStyle>
            <a:lvl1pPr marL="0" lvl="0" indent="0">
              <a:buClr>
                <a:schemeClr val="accent1"/>
              </a:buClr>
              <a:buSzTx/>
              <a:buFont typeface="Wingdings" panose="05000000000000000000" pitchFamily="2" charset="2"/>
              <a:buNone/>
              <a:defRPr sz="2600"/>
            </a:lvl1pPr>
            <a:lvl2pPr marL="344805" lvl="1" indent="0" algn="ctr">
              <a:buClr>
                <a:schemeClr val="accent2"/>
              </a:buClr>
              <a:buSzTx/>
              <a:buFont typeface="Wingdings" panose="05000000000000000000" pitchFamily="2" charset="2"/>
              <a:buNone/>
              <a:defRPr sz="2600"/>
            </a:lvl2pPr>
            <a:lvl3pPr marL="671830" lvl="2" indent="0" algn="ctr">
              <a:buClr>
                <a:schemeClr val="accent1"/>
              </a:buClr>
              <a:buSzTx/>
              <a:buFont typeface="Wingdings" panose="05000000000000000000" pitchFamily="2" charset="2"/>
              <a:buNone/>
              <a:defRPr sz="2600"/>
            </a:lvl3pPr>
            <a:lvl4pPr marL="1024255" lvl="3" indent="0" algn="ctr">
              <a:buClr>
                <a:schemeClr val="accent2"/>
              </a:buClr>
              <a:buSzTx/>
              <a:buFont typeface="Wingdings" panose="05000000000000000000" pitchFamily="2" charset="2"/>
              <a:buNone/>
              <a:defRPr sz="2600"/>
            </a:lvl4pPr>
            <a:lvl5pPr marL="1341755" lvl="4" indent="0" algn="ctr">
              <a:buClr>
                <a:schemeClr val="accent1"/>
              </a:buClr>
              <a:buSzTx/>
              <a:buFont typeface="Wingdings" panose="05000000000000000000" pitchFamily="2" charset="2"/>
              <a:buNone/>
              <a:defRPr sz="2600"/>
            </a:lvl5pPr>
          </a:lstStyle>
          <a:p>
            <a:pPr lvl="0" fontAlgn="base"/>
            <a:r>
              <a:rPr lang="zh-CN" altLang="en-US" strike="noStrike" noProof="1" dirty="0"/>
              <a:t>单击此处编辑母版副标题样式</a:t>
            </a:r>
            <a:endParaRPr lang="zh-CN" altLang="en-US" strike="noStrike" noProof="1" dirty="0"/>
          </a:p>
        </p:txBody>
      </p:sp>
      <p:sp>
        <p:nvSpPr>
          <p:cNvPr id="18436" name="日期占位符 18435"/>
          <p:cNvSpPr>
            <a:spLocks noGrp="1"/>
          </p:cNvSpPr>
          <p:nvPr>
            <p:ph type="dt" sz="half" idx="2"/>
          </p:nvPr>
        </p:nvSpPr>
        <p:spPr>
          <a:xfrm>
            <a:off x="609600" y="6243638"/>
            <a:ext cx="2844800" cy="457200"/>
          </a:xfrm>
          <a:prstGeom prst="rect">
            <a:avLst/>
          </a:prstGeom>
          <a:noFill/>
          <a:ln w="9525">
            <a:noFill/>
          </a:ln>
        </p:spPr>
        <p:txBody>
          <a:bodyPr anchor="b" anchorCtr="0"/>
          <a:lstStyle>
            <a:lvl1pPr algn="l">
              <a:defRPr sz="1200" b="0">
                <a:latin typeface="Garamond" panose="02020404030301010803" pitchFamily="18" charset="0"/>
              </a:defRPr>
            </a:lvl1pPr>
          </a:lstStyle>
          <a:p>
            <a:pPr lvl="0" fontAlgn="base"/>
            <a:fld id="{BB962C8B-B14F-4D97-AF65-F5344CB8AC3E}" type="datetime1">
              <a:rPr lang="zh-CN" altLang="en-US" strike="noStrike" noProof="1" dirty="0">
                <a:latin typeface="Garamond" panose="02020404030301010803"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18437" name="页脚占位符 18436"/>
          <p:cNvSpPr>
            <a:spLocks noGrp="1"/>
          </p:cNvSpPr>
          <p:nvPr>
            <p:ph type="ftr" sz="quarter" idx="3"/>
          </p:nvPr>
        </p:nvSpPr>
        <p:spPr>
          <a:xfrm>
            <a:off x="4165600" y="6243638"/>
            <a:ext cx="3860800" cy="457200"/>
          </a:xfrm>
          <a:prstGeom prst="rect">
            <a:avLst/>
          </a:prstGeom>
          <a:noFill/>
          <a:ln w="9525">
            <a:noFill/>
          </a:ln>
        </p:spPr>
        <p:txBody>
          <a:bodyPr anchor="b" anchorCtr="0"/>
          <a:lstStyle>
            <a:lvl1pPr algn="ctr">
              <a:defRPr sz="1200" b="0">
                <a:latin typeface="Garamond" panose="02020404030301010803" pitchFamily="18" charset="0"/>
              </a:defRPr>
            </a:lvl1pPr>
          </a:lstStyle>
          <a:p>
            <a:pPr lvl="0" fontAlgn="base"/>
            <a:endParaRPr lang="zh-CN" altLang="en-US" strike="noStrike" noProof="1" dirty="0"/>
          </a:p>
        </p:txBody>
      </p:sp>
      <p:sp>
        <p:nvSpPr>
          <p:cNvPr id="18438" name="灯片编号占位符 18437"/>
          <p:cNvSpPr>
            <a:spLocks noGrp="1"/>
          </p:cNvSpPr>
          <p:nvPr>
            <p:ph type="sldNum" sz="quarter" idx="4"/>
          </p:nvPr>
        </p:nvSpPr>
        <p:spPr>
          <a:xfrm>
            <a:off x="8737600" y="6243638"/>
            <a:ext cx="2844800" cy="457200"/>
          </a:xfrm>
          <a:prstGeom prst="rect">
            <a:avLst/>
          </a:prstGeom>
          <a:noFill/>
          <a:ln w="9525">
            <a:noFill/>
          </a:ln>
        </p:spPr>
        <p:txBody>
          <a:bodyPr anchor="b" anchorCtr="0"/>
          <a:lstStyle>
            <a:lvl1pPr algn="r">
              <a:defRPr sz="1200" b="0">
                <a:latin typeface="Garamond" panose="02020404030301010803" pitchFamily="18" charset="0"/>
              </a:defRPr>
            </a:lvl1pPr>
          </a:lstStyle>
          <a:p>
            <a:pPr lvl="0" fontAlgn="base"/>
            <a:fld id="{9A0DB2DC-4C9A-4742-B13C-FB6460FD3503}" type="slidenum">
              <a:rPr lang="zh-CN" altLang="en-US" strike="noStrike" noProof="1" dirty="0">
                <a:latin typeface="Garamond" panose="02020404030301010803"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09600"/>
            <a:ext cx="2743200" cy="55213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609600"/>
            <a:ext cx="8070573" cy="55213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5122" name="任意多边形 18438"/>
          <p:cNvSpPr/>
          <p:nvPr/>
        </p:nvSpPr>
        <p:spPr>
          <a:xfrm>
            <a:off x="812800" y="1219200"/>
            <a:ext cx="10566400" cy="914400"/>
          </a:xfrm>
          <a:custGeom>
            <a:avLst/>
            <a:gdLst/>
            <a:ahLst/>
            <a:cxnLst/>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p>
            <a:endParaRPr lang="zh-CN" altLang="en-US"/>
          </a:p>
        </p:txBody>
      </p:sp>
      <p:sp>
        <p:nvSpPr>
          <p:cNvPr id="5123" name="直接连接符 18439"/>
          <p:cNvSpPr/>
          <p:nvPr/>
        </p:nvSpPr>
        <p:spPr>
          <a:xfrm>
            <a:off x="2641600" y="3962400"/>
            <a:ext cx="8682038" cy="0"/>
          </a:xfrm>
          <a:prstGeom prst="line">
            <a:avLst/>
          </a:prstGeom>
          <a:ln w="19050" cap="flat" cmpd="sng">
            <a:solidFill>
              <a:schemeClr val="accent1"/>
            </a:solidFill>
            <a:prstDash val="solid"/>
            <a:round/>
            <a:headEnd type="none" w="med" len="med"/>
            <a:tailEnd type="none" w="med" len="med"/>
          </a:ln>
        </p:spPr>
      </p:sp>
      <p:pic>
        <p:nvPicPr>
          <p:cNvPr id="5124" name="图片 18442" descr="HaoSc4_213_200524102040580"/>
          <p:cNvPicPr>
            <a:picLocks noChangeAspect="1"/>
          </p:cNvPicPr>
          <p:nvPr userDrawn="1"/>
        </p:nvPicPr>
        <p:blipFill>
          <a:blip r:embed="rId2"/>
          <a:stretch>
            <a:fillRect/>
          </a:stretch>
        </p:blipFill>
        <p:spPr>
          <a:xfrm>
            <a:off x="3759200" y="4495800"/>
            <a:ext cx="927100" cy="1428750"/>
          </a:xfrm>
          <a:prstGeom prst="rect">
            <a:avLst/>
          </a:prstGeom>
          <a:noFill/>
          <a:ln w="9525">
            <a:noFill/>
          </a:ln>
        </p:spPr>
      </p:pic>
      <p:sp>
        <p:nvSpPr>
          <p:cNvPr id="18434" name="标题 18433"/>
          <p:cNvSpPr>
            <a:spLocks noGrp="1"/>
          </p:cNvSpPr>
          <p:nvPr>
            <p:ph type="ctrTitle"/>
          </p:nvPr>
        </p:nvSpPr>
        <p:spPr>
          <a:xfrm>
            <a:off x="1219200" y="1524000"/>
            <a:ext cx="10164233" cy="1752600"/>
          </a:xfrm>
          <a:prstGeom prst="rect">
            <a:avLst/>
          </a:prstGeom>
          <a:noFill/>
          <a:ln w="9525">
            <a:noFill/>
          </a:ln>
        </p:spPr>
        <p:txBody>
          <a:bodyPr anchor="t" anchorCtr="0"/>
          <a:lstStyle>
            <a:lvl1pPr lvl="0">
              <a:buClrTx/>
              <a:buSzTx/>
              <a:buFontTx/>
              <a:defRPr sz="5000"/>
            </a:lvl1pPr>
          </a:lstStyle>
          <a:p>
            <a:pPr lvl="0" fontAlgn="base"/>
            <a:r>
              <a:rPr lang="zh-CN" altLang="en-US" strike="noStrike" noProof="1" dirty="0"/>
              <a:t>单击此处编辑母版标题样式</a:t>
            </a:r>
            <a:endParaRPr lang="zh-CN" altLang="en-US" strike="noStrike" noProof="1" dirty="0"/>
          </a:p>
        </p:txBody>
      </p:sp>
      <p:sp>
        <p:nvSpPr>
          <p:cNvPr id="18435" name="副标题 18434"/>
          <p:cNvSpPr>
            <a:spLocks noGrp="1"/>
          </p:cNvSpPr>
          <p:nvPr>
            <p:ph type="subTitle" idx="1"/>
          </p:nvPr>
        </p:nvSpPr>
        <p:spPr>
          <a:xfrm>
            <a:off x="2641600" y="3962400"/>
            <a:ext cx="8737600" cy="1752600"/>
          </a:xfrm>
          <a:prstGeom prst="rect">
            <a:avLst/>
          </a:prstGeom>
          <a:noFill/>
          <a:ln w="9525">
            <a:noFill/>
          </a:ln>
        </p:spPr>
        <p:txBody>
          <a:bodyPr anchor="t" anchorCtr="0"/>
          <a:lstStyle>
            <a:lvl1pPr marL="0" lvl="0" indent="0">
              <a:buClr>
                <a:schemeClr val="accent1"/>
              </a:buClr>
              <a:buSzTx/>
              <a:buFont typeface="Wingdings" panose="05000000000000000000" pitchFamily="2" charset="2"/>
              <a:buNone/>
              <a:defRPr sz="2600"/>
            </a:lvl1pPr>
            <a:lvl2pPr marL="344805" lvl="1" indent="0" algn="ctr">
              <a:buClr>
                <a:schemeClr val="accent2"/>
              </a:buClr>
              <a:buSzTx/>
              <a:buFont typeface="Wingdings" panose="05000000000000000000" pitchFamily="2" charset="2"/>
              <a:buNone/>
              <a:defRPr sz="2600"/>
            </a:lvl2pPr>
            <a:lvl3pPr marL="671830" lvl="2" indent="0" algn="ctr">
              <a:buClr>
                <a:schemeClr val="accent1"/>
              </a:buClr>
              <a:buSzTx/>
              <a:buFont typeface="Wingdings" panose="05000000000000000000" pitchFamily="2" charset="2"/>
              <a:buNone/>
              <a:defRPr sz="2600"/>
            </a:lvl3pPr>
            <a:lvl4pPr marL="1024255" lvl="3" indent="0" algn="ctr">
              <a:buClr>
                <a:schemeClr val="accent2"/>
              </a:buClr>
              <a:buSzTx/>
              <a:buFont typeface="Wingdings" panose="05000000000000000000" pitchFamily="2" charset="2"/>
              <a:buNone/>
              <a:defRPr sz="2600"/>
            </a:lvl4pPr>
            <a:lvl5pPr marL="1341755" lvl="4" indent="0" algn="ctr">
              <a:buClr>
                <a:schemeClr val="accent1"/>
              </a:buClr>
              <a:buSzTx/>
              <a:buFont typeface="Wingdings" panose="05000000000000000000" pitchFamily="2" charset="2"/>
              <a:buNone/>
              <a:defRPr sz="2600"/>
            </a:lvl5pPr>
          </a:lstStyle>
          <a:p>
            <a:pPr lvl="0" fontAlgn="base"/>
            <a:r>
              <a:rPr lang="zh-CN" altLang="en-US" strike="noStrike" noProof="1" dirty="0"/>
              <a:t>单击此处编辑母版副标题样式</a:t>
            </a:r>
            <a:endParaRPr lang="zh-CN" altLang="en-US" strike="noStrike" noProof="1" dirty="0"/>
          </a:p>
        </p:txBody>
      </p:sp>
      <p:sp>
        <p:nvSpPr>
          <p:cNvPr id="18436" name="日期占位符 18435"/>
          <p:cNvSpPr>
            <a:spLocks noGrp="1"/>
          </p:cNvSpPr>
          <p:nvPr>
            <p:ph type="dt" sz="half" idx="2"/>
          </p:nvPr>
        </p:nvSpPr>
        <p:spPr>
          <a:xfrm>
            <a:off x="609600" y="6243638"/>
            <a:ext cx="2844800" cy="457200"/>
          </a:xfrm>
          <a:prstGeom prst="rect">
            <a:avLst/>
          </a:prstGeom>
          <a:noFill/>
          <a:ln w="9525">
            <a:noFill/>
          </a:ln>
        </p:spPr>
        <p:txBody>
          <a:bodyPr anchor="b" anchorCtr="0"/>
          <a:lstStyle>
            <a:lvl1pPr algn="l">
              <a:defRPr sz="1200" b="0">
                <a:latin typeface="Garamond" panose="02020404030301010803" pitchFamily="18" charset="0"/>
              </a:defRPr>
            </a:lvl1pPr>
          </a:lstStyle>
          <a:p>
            <a:pPr lvl="0" fontAlgn="base"/>
            <a:fld id="{BB962C8B-B14F-4D97-AF65-F5344CB8AC3E}" type="datetime1">
              <a:rPr lang="zh-CN" altLang="en-US" strike="noStrike" noProof="1" dirty="0">
                <a:latin typeface="Garamond" panose="02020404030301010803"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18437" name="页脚占位符 18436"/>
          <p:cNvSpPr>
            <a:spLocks noGrp="1"/>
          </p:cNvSpPr>
          <p:nvPr>
            <p:ph type="ftr" sz="quarter" idx="3"/>
          </p:nvPr>
        </p:nvSpPr>
        <p:spPr>
          <a:xfrm>
            <a:off x="4165600" y="6243638"/>
            <a:ext cx="3860800" cy="457200"/>
          </a:xfrm>
          <a:prstGeom prst="rect">
            <a:avLst/>
          </a:prstGeom>
          <a:noFill/>
          <a:ln w="9525">
            <a:noFill/>
          </a:ln>
        </p:spPr>
        <p:txBody>
          <a:bodyPr anchor="b" anchorCtr="0"/>
          <a:lstStyle>
            <a:lvl1pPr algn="ctr">
              <a:defRPr sz="1200" b="0">
                <a:latin typeface="Garamond" panose="02020404030301010803" pitchFamily="18" charset="0"/>
              </a:defRPr>
            </a:lvl1pPr>
          </a:lstStyle>
          <a:p>
            <a:pPr lvl="0" fontAlgn="base"/>
            <a:endParaRPr lang="zh-CN" altLang="en-US" strike="noStrike" noProof="1" dirty="0"/>
          </a:p>
        </p:txBody>
      </p:sp>
      <p:sp>
        <p:nvSpPr>
          <p:cNvPr id="18438" name="灯片编号占位符 18437"/>
          <p:cNvSpPr>
            <a:spLocks noGrp="1"/>
          </p:cNvSpPr>
          <p:nvPr>
            <p:ph type="sldNum" sz="quarter" idx="4"/>
          </p:nvPr>
        </p:nvSpPr>
        <p:spPr>
          <a:xfrm>
            <a:off x="8737600" y="6243638"/>
            <a:ext cx="2844800" cy="457200"/>
          </a:xfrm>
          <a:prstGeom prst="rect">
            <a:avLst/>
          </a:prstGeom>
          <a:noFill/>
          <a:ln w="9525">
            <a:noFill/>
          </a:ln>
        </p:spPr>
        <p:txBody>
          <a:bodyPr anchor="b" anchorCtr="0"/>
          <a:lstStyle>
            <a:lvl1pPr algn="r">
              <a:defRPr sz="1200" b="0">
                <a:latin typeface="Garamond" panose="02020404030301010803" pitchFamily="18" charset="0"/>
              </a:defRPr>
            </a:lvl1pPr>
          </a:lstStyle>
          <a:p>
            <a:pPr lvl="0" fontAlgn="base"/>
            <a:fld id="{9A0DB2DC-4C9A-4742-B13C-FB6460FD3503}" type="slidenum">
              <a:rPr lang="zh-CN" altLang="en-US" strike="noStrike" noProof="1" dirty="0">
                <a:latin typeface="Garamond" panose="02020404030301010803"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09600"/>
            <a:ext cx="2743200" cy="55213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609600"/>
            <a:ext cx="8070573" cy="55213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正文_仅标题">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5122" name="任意多边形 18438"/>
          <p:cNvSpPr/>
          <p:nvPr/>
        </p:nvSpPr>
        <p:spPr>
          <a:xfrm>
            <a:off x="812800" y="1219200"/>
            <a:ext cx="10566400" cy="914400"/>
          </a:xfrm>
          <a:custGeom>
            <a:avLst/>
            <a:gdLst/>
            <a:ahLst/>
            <a:cxnLst/>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p>
            <a:endParaRPr lang="zh-CN" altLang="en-US"/>
          </a:p>
        </p:txBody>
      </p:sp>
      <p:sp>
        <p:nvSpPr>
          <p:cNvPr id="5123" name="直接连接符 18439"/>
          <p:cNvSpPr/>
          <p:nvPr/>
        </p:nvSpPr>
        <p:spPr>
          <a:xfrm>
            <a:off x="2641600" y="3962400"/>
            <a:ext cx="8682038" cy="0"/>
          </a:xfrm>
          <a:prstGeom prst="line">
            <a:avLst/>
          </a:prstGeom>
          <a:ln w="19050" cap="flat" cmpd="sng">
            <a:solidFill>
              <a:schemeClr val="accent1"/>
            </a:solidFill>
            <a:prstDash val="solid"/>
            <a:round/>
            <a:headEnd type="none" w="med" len="med"/>
            <a:tailEnd type="none" w="med" len="med"/>
          </a:ln>
        </p:spPr>
      </p:sp>
      <p:pic>
        <p:nvPicPr>
          <p:cNvPr id="5124" name="图片 18442" descr="HaoSc4_213_200524102040580"/>
          <p:cNvPicPr>
            <a:picLocks noChangeAspect="1"/>
          </p:cNvPicPr>
          <p:nvPr userDrawn="1"/>
        </p:nvPicPr>
        <p:blipFill>
          <a:blip r:embed="rId2"/>
          <a:stretch>
            <a:fillRect/>
          </a:stretch>
        </p:blipFill>
        <p:spPr>
          <a:xfrm>
            <a:off x="3759200" y="4495800"/>
            <a:ext cx="927100" cy="1428750"/>
          </a:xfrm>
          <a:prstGeom prst="rect">
            <a:avLst/>
          </a:prstGeom>
          <a:noFill/>
          <a:ln w="9525">
            <a:noFill/>
          </a:ln>
        </p:spPr>
      </p:pic>
      <p:sp>
        <p:nvSpPr>
          <p:cNvPr id="18434" name="标题 18433"/>
          <p:cNvSpPr>
            <a:spLocks noGrp="1"/>
          </p:cNvSpPr>
          <p:nvPr>
            <p:ph type="ctrTitle"/>
          </p:nvPr>
        </p:nvSpPr>
        <p:spPr>
          <a:xfrm>
            <a:off x="1219200" y="1524000"/>
            <a:ext cx="10164233" cy="1752600"/>
          </a:xfrm>
          <a:prstGeom prst="rect">
            <a:avLst/>
          </a:prstGeom>
          <a:noFill/>
          <a:ln w="9525">
            <a:noFill/>
          </a:ln>
        </p:spPr>
        <p:txBody>
          <a:bodyPr anchor="t" anchorCtr="0"/>
          <a:lstStyle>
            <a:lvl1pPr lvl="0">
              <a:buClrTx/>
              <a:buSzTx/>
              <a:buFontTx/>
              <a:defRPr sz="5000"/>
            </a:lvl1pPr>
          </a:lstStyle>
          <a:p>
            <a:pPr lvl="0" fontAlgn="base"/>
            <a:r>
              <a:rPr lang="zh-CN" altLang="en-US" strike="noStrike" noProof="1" dirty="0"/>
              <a:t>单击此处编辑母版标题样式</a:t>
            </a:r>
            <a:endParaRPr lang="zh-CN" altLang="en-US" strike="noStrike" noProof="1" dirty="0"/>
          </a:p>
        </p:txBody>
      </p:sp>
      <p:sp>
        <p:nvSpPr>
          <p:cNvPr id="18435" name="副标题 18434"/>
          <p:cNvSpPr>
            <a:spLocks noGrp="1"/>
          </p:cNvSpPr>
          <p:nvPr>
            <p:ph type="subTitle" idx="1"/>
          </p:nvPr>
        </p:nvSpPr>
        <p:spPr>
          <a:xfrm>
            <a:off x="2641600" y="3962400"/>
            <a:ext cx="8737600" cy="1752600"/>
          </a:xfrm>
          <a:prstGeom prst="rect">
            <a:avLst/>
          </a:prstGeom>
          <a:noFill/>
          <a:ln w="9525">
            <a:noFill/>
          </a:ln>
        </p:spPr>
        <p:txBody>
          <a:bodyPr anchor="t" anchorCtr="0"/>
          <a:lstStyle>
            <a:lvl1pPr marL="0" lvl="0" indent="0">
              <a:buClr>
                <a:schemeClr val="accent1"/>
              </a:buClr>
              <a:buSzTx/>
              <a:buFont typeface="Wingdings" panose="05000000000000000000" pitchFamily="2" charset="2"/>
              <a:buNone/>
              <a:defRPr sz="2600"/>
            </a:lvl1pPr>
            <a:lvl2pPr marL="344805" lvl="1" indent="0" algn="ctr">
              <a:buClr>
                <a:schemeClr val="accent2"/>
              </a:buClr>
              <a:buSzTx/>
              <a:buFont typeface="Wingdings" panose="05000000000000000000" pitchFamily="2" charset="2"/>
              <a:buNone/>
              <a:defRPr sz="2600"/>
            </a:lvl2pPr>
            <a:lvl3pPr marL="671830" lvl="2" indent="0" algn="ctr">
              <a:buClr>
                <a:schemeClr val="accent1"/>
              </a:buClr>
              <a:buSzTx/>
              <a:buFont typeface="Wingdings" panose="05000000000000000000" pitchFamily="2" charset="2"/>
              <a:buNone/>
              <a:defRPr sz="2600"/>
            </a:lvl3pPr>
            <a:lvl4pPr marL="1024255" lvl="3" indent="0" algn="ctr">
              <a:buClr>
                <a:schemeClr val="accent2"/>
              </a:buClr>
              <a:buSzTx/>
              <a:buFont typeface="Wingdings" panose="05000000000000000000" pitchFamily="2" charset="2"/>
              <a:buNone/>
              <a:defRPr sz="2600"/>
            </a:lvl4pPr>
            <a:lvl5pPr marL="1341755" lvl="4" indent="0" algn="ctr">
              <a:buClr>
                <a:schemeClr val="accent1"/>
              </a:buClr>
              <a:buSzTx/>
              <a:buFont typeface="Wingdings" panose="05000000000000000000" pitchFamily="2" charset="2"/>
              <a:buNone/>
              <a:defRPr sz="2600"/>
            </a:lvl5pPr>
          </a:lstStyle>
          <a:p>
            <a:pPr lvl="0" fontAlgn="base"/>
            <a:r>
              <a:rPr lang="zh-CN" altLang="en-US" strike="noStrike" noProof="1" dirty="0"/>
              <a:t>单击此处编辑母版副标题样式</a:t>
            </a:r>
            <a:endParaRPr lang="zh-CN" altLang="en-US" strike="noStrike" noProof="1" dirty="0"/>
          </a:p>
        </p:txBody>
      </p:sp>
      <p:sp>
        <p:nvSpPr>
          <p:cNvPr id="18436" name="日期占位符 18435"/>
          <p:cNvSpPr>
            <a:spLocks noGrp="1"/>
          </p:cNvSpPr>
          <p:nvPr>
            <p:ph type="dt" sz="half" idx="2"/>
          </p:nvPr>
        </p:nvSpPr>
        <p:spPr>
          <a:xfrm>
            <a:off x="609600" y="6243638"/>
            <a:ext cx="2844800" cy="457200"/>
          </a:xfrm>
          <a:prstGeom prst="rect">
            <a:avLst/>
          </a:prstGeom>
          <a:noFill/>
          <a:ln w="9525">
            <a:noFill/>
          </a:ln>
        </p:spPr>
        <p:txBody>
          <a:bodyPr anchor="b" anchorCtr="0"/>
          <a:lstStyle>
            <a:lvl1pPr algn="l">
              <a:defRPr sz="1200" b="0">
                <a:latin typeface="Garamond" panose="02020404030301010803" pitchFamily="18" charset="0"/>
              </a:defRPr>
            </a:lvl1pPr>
          </a:lstStyle>
          <a:p>
            <a:pPr lvl="0" fontAlgn="base"/>
            <a:fld id="{BB962C8B-B14F-4D97-AF65-F5344CB8AC3E}" type="datetime1">
              <a:rPr lang="zh-CN" altLang="en-US" strike="noStrike" noProof="1" dirty="0">
                <a:latin typeface="Garamond" panose="02020404030301010803"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18437" name="页脚占位符 18436"/>
          <p:cNvSpPr>
            <a:spLocks noGrp="1"/>
          </p:cNvSpPr>
          <p:nvPr>
            <p:ph type="ftr" sz="quarter" idx="3"/>
          </p:nvPr>
        </p:nvSpPr>
        <p:spPr>
          <a:xfrm>
            <a:off x="4165600" y="6243638"/>
            <a:ext cx="3860800" cy="457200"/>
          </a:xfrm>
          <a:prstGeom prst="rect">
            <a:avLst/>
          </a:prstGeom>
          <a:noFill/>
          <a:ln w="9525">
            <a:noFill/>
          </a:ln>
        </p:spPr>
        <p:txBody>
          <a:bodyPr anchor="b" anchorCtr="0"/>
          <a:lstStyle>
            <a:lvl1pPr algn="ctr">
              <a:defRPr sz="1200" b="0">
                <a:latin typeface="Garamond" panose="02020404030301010803" pitchFamily="18" charset="0"/>
              </a:defRPr>
            </a:lvl1pPr>
          </a:lstStyle>
          <a:p>
            <a:pPr lvl="0" fontAlgn="base"/>
            <a:endParaRPr lang="zh-CN" altLang="en-US" strike="noStrike" noProof="1" dirty="0"/>
          </a:p>
        </p:txBody>
      </p:sp>
      <p:sp>
        <p:nvSpPr>
          <p:cNvPr id="18438" name="灯片编号占位符 18437"/>
          <p:cNvSpPr>
            <a:spLocks noGrp="1"/>
          </p:cNvSpPr>
          <p:nvPr>
            <p:ph type="sldNum" sz="quarter" idx="4"/>
          </p:nvPr>
        </p:nvSpPr>
        <p:spPr>
          <a:xfrm>
            <a:off x="8737600" y="6243638"/>
            <a:ext cx="2844800" cy="457200"/>
          </a:xfrm>
          <a:prstGeom prst="rect">
            <a:avLst/>
          </a:prstGeom>
          <a:noFill/>
          <a:ln w="9525">
            <a:noFill/>
          </a:ln>
        </p:spPr>
        <p:txBody>
          <a:bodyPr anchor="b" anchorCtr="0"/>
          <a:lstStyle>
            <a:lvl1pPr algn="r">
              <a:defRPr sz="1200" b="0">
                <a:latin typeface="Garamond" panose="02020404030301010803" pitchFamily="18" charset="0"/>
              </a:defRPr>
            </a:lvl1pPr>
          </a:lstStyle>
          <a:p>
            <a:pPr lvl="0" fontAlgn="base"/>
            <a:fld id="{9A0DB2DC-4C9A-4742-B13C-FB6460FD3503}" type="slidenum">
              <a:rPr lang="zh-CN" altLang="en-US" strike="noStrike" noProof="1" dirty="0">
                <a:latin typeface="Garamond" panose="02020404030301010803"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09600"/>
            <a:ext cx="2743200" cy="55213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609600"/>
            <a:ext cx="8070573" cy="55213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正文_仅标题">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5122" name="任意多边形 18438"/>
          <p:cNvSpPr/>
          <p:nvPr/>
        </p:nvSpPr>
        <p:spPr>
          <a:xfrm>
            <a:off x="812800" y="1219200"/>
            <a:ext cx="10566400" cy="914400"/>
          </a:xfrm>
          <a:custGeom>
            <a:avLst/>
            <a:gdLst/>
            <a:ahLst/>
            <a:cxnLst/>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p>
            <a:endParaRPr lang="zh-CN" altLang="en-US"/>
          </a:p>
        </p:txBody>
      </p:sp>
      <p:sp>
        <p:nvSpPr>
          <p:cNvPr id="5123" name="直接连接符 18439"/>
          <p:cNvSpPr/>
          <p:nvPr/>
        </p:nvSpPr>
        <p:spPr>
          <a:xfrm>
            <a:off x="2641600" y="3962400"/>
            <a:ext cx="8682038" cy="0"/>
          </a:xfrm>
          <a:prstGeom prst="line">
            <a:avLst/>
          </a:prstGeom>
          <a:ln w="19050" cap="flat" cmpd="sng">
            <a:solidFill>
              <a:schemeClr val="accent1"/>
            </a:solidFill>
            <a:prstDash val="solid"/>
            <a:round/>
            <a:headEnd type="none" w="med" len="med"/>
            <a:tailEnd type="none" w="med" len="med"/>
          </a:ln>
        </p:spPr>
      </p:sp>
      <p:pic>
        <p:nvPicPr>
          <p:cNvPr id="5124" name="图片 18442" descr="HaoSc4_213_200524102040580"/>
          <p:cNvPicPr>
            <a:picLocks noChangeAspect="1"/>
          </p:cNvPicPr>
          <p:nvPr userDrawn="1"/>
        </p:nvPicPr>
        <p:blipFill>
          <a:blip r:embed="rId2"/>
          <a:stretch>
            <a:fillRect/>
          </a:stretch>
        </p:blipFill>
        <p:spPr>
          <a:xfrm>
            <a:off x="3759200" y="4495800"/>
            <a:ext cx="927100" cy="1428750"/>
          </a:xfrm>
          <a:prstGeom prst="rect">
            <a:avLst/>
          </a:prstGeom>
          <a:noFill/>
          <a:ln w="9525">
            <a:noFill/>
          </a:ln>
        </p:spPr>
      </p:pic>
      <p:sp>
        <p:nvSpPr>
          <p:cNvPr id="18434" name="标题 18433"/>
          <p:cNvSpPr>
            <a:spLocks noGrp="1"/>
          </p:cNvSpPr>
          <p:nvPr>
            <p:ph type="ctrTitle"/>
          </p:nvPr>
        </p:nvSpPr>
        <p:spPr>
          <a:xfrm>
            <a:off x="1219200" y="1524000"/>
            <a:ext cx="10164233" cy="1752600"/>
          </a:xfrm>
          <a:prstGeom prst="rect">
            <a:avLst/>
          </a:prstGeom>
          <a:noFill/>
          <a:ln w="9525">
            <a:noFill/>
          </a:ln>
        </p:spPr>
        <p:txBody>
          <a:bodyPr anchor="t" anchorCtr="0"/>
          <a:lstStyle>
            <a:lvl1pPr lvl="0">
              <a:buClrTx/>
              <a:buSzTx/>
              <a:buFontTx/>
              <a:defRPr sz="5000"/>
            </a:lvl1pPr>
          </a:lstStyle>
          <a:p>
            <a:pPr lvl="0" fontAlgn="base"/>
            <a:r>
              <a:rPr lang="zh-CN" altLang="en-US" strike="noStrike" noProof="1" dirty="0"/>
              <a:t>单击此处编辑母版标题样式</a:t>
            </a:r>
            <a:endParaRPr lang="zh-CN" altLang="en-US" strike="noStrike" noProof="1" dirty="0"/>
          </a:p>
        </p:txBody>
      </p:sp>
      <p:sp>
        <p:nvSpPr>
          <p:cNvPr id="18435" name="副标题 18434"/>
          <p:cNvSpPr>
            <a:spLocks noGrp="1"/>
          </p:cNvSpPr>
          <p:nvPr>
            <p:ph type="subTitle" idx="1"/>
          </p:nvPr>
        </p:nvSpPr>
        <p:spPr>
          <a:xfrm>
            <a:off x="2641600" y="3962400"/>
            <a:ext cx="8737600" cy="1752600"/>
          </a:xfrm>
          <a:prstGeom prst="rect">
            <a:avLst/>
          </a:prstGeom>
          <a:noFill/>
          <a:ln w="9525">
            <a:noFill/>
          </a:ln>
        </p:spPr>
        <p:txBody>
          <a:bodyPr anchor="t" anchorCtr="0"/>
          <a:lstStyle>
            <a:lvl1pPr marL="0" lvl="0" indent="0">
              <a:buClr>
                <a:schemeClr val="accent1"/>
              </a:buClr>
              <a:buSzTx/>
              <a:buFont typeface="Wingdings" panose="05000000000000000000" pitchFamily="2" charset="2"/>
              <a:buNone/>
              <a:defRPr sz="2600"/>
            </a:lvl1pPr>
            <a:lvl2pPr marL="344805" lvl="1" indent="0" algn="ctr">
              <a:buClr>
                <a:schemeClr val="accent2"/>
              </a:buClr>
              <a:buSzTx/>
              <a:buFont typeface="Wingdings" panose="05000000000000000000" pitchFamily="2" charset="2"/>
              <a:buNone/>
              <a:defRPr sz="2600"/>
            </a:lvl2pPr>
            <a:lvl3pPr marL="671830" lvl="2" indent="0" algn="ctr">
              <a:buClr>
                <a:schemeClr val="accent1"/>
              </a:buClr>
              <a:buSzTx/>
              <a:buFont typeface="Wingdings" panose="05000000000000000000" pitchFamily="2" charset="2"/>
              <a:buNone/>
              <a:defRPr sz="2600"/>
            </a:lvl3pPr>
            <a:lvl4pPr marL="1024255" lvl="3" indent="0" algn="ctr">
              <a:buClr>
                <a:schemeClr val="accent2"/>
              </a:buClr>
              <a:buSzTx/>
              <a:buFont typeface="Wingdings" panose="05000000000000000000" pitchFamily="2" charset="2"/>
              <a:buNone/>
              <a:defRPr sz="2600"/>
            </a:lvl4pPr>
            <a:lvl5pPr marL="1341755" lvl="4" indent="0" algn="ctr">
              <a:buClr>
                <a:schemeClr val="accent1"/>
              </a:buClr>
              <a:buSzTx/>
              <a:buFont typeface="Wingdings" panose="05000000000000000000" pitchFamily="2" charset="2"/>
              <a:buNone/>
              <a:defRPr sz="2600"/>
            </a:lvl5pPr>
          </a:lstStyle>
          <a:p>
            <a:pPr lvl="0" fontAlgn="base"/>
            <a:r>
              <a:rPr lang="zh-CN" altLang="en-US" strike="noStrike" noProof="1" dirty="0"/>
              <a:t>单击此处编辑母版副标题样式</a:t>
            </a:r>
            <a:endParaRPr lang="zh-CN" altLang="en-US" strike="noStrike" noProof="1" dirty="0"/>
          </a:p>
        </p:txBody>
      </p:sp>
      <p:sp>
        <p:nvSpPr>
          <p:cNvPr id="18436" name="日期占位符 18435"/>
          <p:cNvSpPr>
            <a:spLocks noGrp="1"/>
          </p:cNvSpPr>
          <p:nvPr>
            <p:ph type="dt" sz="half" idx="2"/>
          </p:nvPr>
        </p:nvSpPr>
        <p:spPr>
          <a:xfrm>
            <a:off x="609600" y="6243638"/>
            <a:ext cx="2844800" cy="457200"/>
          </a:xfrm>
          <a:prstGeom prst="rect">
            <a:avLst/>
          </a:prstGeom>
          <a:noFill/>
          <a:ln w="9525">
            <a:noFill/>
          </a:ln>
        </p:spPr>
        <p:txBody>
          <a:bodyPr anchor="b" anchorCtr="0"/>
          <a:lstStyle>
            <a:lvl1pPr algn="l">
              <a:defRPr sz="1200" b="0">
                <a:latin typeface="Garamond" panose="02020404030301010803" pitchFamily="18" charset="0"/>
              </a:defRPr>
            </a:lvl1pPr>
          </a:lstStyle>
          <a:p>
            <a:pPr lvl="0" fontAlgn="base"/>
            <a:fld id="{BB962C8B-B14F-4D97-AF65-F5344CB8AC3E}" type="datetime1">
              <a:rPr lang="zh-CN" altLang="en-US" strike="noStrike" noProof="1" dirty="0">
                <a:latin typeface="Garamond" panose="02020404030301010803"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18437" name="页脚占位符 18436"/>
          <p:cNvSpPr>
            <a:spLocks noGrp="1"/>
          </p:cNvSpPr>
          <p:nvPr>
            <p:ph type="ftr" sz="quarter" idx="3"/>
          </p:nvPr>
        </p:nvSpPr>
        <p:spPr>
          <a:xfrm>
            <a:off x="4165600" y="6243638"/>
            <a:ext cx="3860800" cy="457200"/>
          </a:xfrm>
          <a:prstGeom prst="rect">
            <a:avLst/>
          </a:prstGeom>
          <a:noFill/>
          <a:ln w="9525">
            <a:noFill/>
          </a:ln>
        </p:spPr>
        <p:txBody>
          <a:bodyPr anchor="b" anchorCtr="0"/>
          <a:lstStyle>
            <a:lvl1pPr algn="ctr">
              <a:defRPr sz="1200" b="0">
                <a:latin typeface="Garamond" panose="02020404030301010803" pitchFamily="18" charset="0"/>
              </a:defRPr>
            </a:lvl1pPr>
          </a:lstStyle>
          <a:p>
            <a:pPr lvl="0" fontAlgn="base"/>
            <a:endParaRPr lang="zh-CN" altLang="en-US" strike="noStrike" noProof="1" dirty="0"/>
          </a:p>
        </p:txBody>
      </p:sp>
      <p:sp>
        <p:nvSpPr>
          <p:cNvPr id="18438" name="灯片编号占位符 18437"/>
          <p:cNvSpPr>
            <a:spLocks noGrp="1"/>
          </p:cNvSpPr>
          <p:nvPr>
            <p:ph type="sldNum" sz="quarter" idx="4"/>
          </p:nvPr>
        </p:nvSpPr>
        <p:spPr>
          <a:xfrm>
            <a:off x="8737600" y="6243638"/>
            <a:ext cx="2844800" cy="457200"/>
          </a:xfrm>
          <a:prstGeom prst="rect">
            <a:avLst/>
          </a:prstGeom>
          <a:noFill/>
          <a:ln w="9525">
            <a:noFill/>
          </a:ln>
        </p:spPr>
        <p:txBody>
          <a:bodyPr anchor="b" anchorCtr="0"/>
          <a:lstStyle>
            <a:lvl1pPr algn="r">
              <a:defRPr sz="1200" b="0">
                <a:latin typeface="Garamond" panose="02020404030301010803" pitchFamily="18" charset="0"/>
              </a:defRPr>
            </a:lvl1pPr>
          </a:lstStyle>
          <a:p>
            <a:pPr lvl="0" fontAlgn="base"/>
            <a:fld id="{9A0DB2DC-4C9A-4742-B13C-FB6460FD3503}" type="slidenum">
              <a:rPr lang="zh-CN" altLang="en-US" strike="noStrike" noProof="1" dirty="0">
                <a:latin typeface="Garamond" panose="02020404030301010803"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09600"/>
            <a:ext cx="2743200" cy="55213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609600"/>
            <a:ext cx="8070573" cy="55213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正文_仅标题">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png"/><Relationship Id="rId15" Type="http://schemas.openxmlformats.org/officeDocument/2006/relationships/image" Target="../media/image2.GIF"/><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GIF"/><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7" Type="http://schemas.openxmlformats.org/officeDocument/2006/relationships/theme" Target="../theme/theme3.xml"/><Relationship Id="rId16" Type="http://schemas.openxmlformats.org/officeDocument/2006/relationships/image" Target="../media/image3.png"/><Relationship Id="rId15" Type="http://schemas.openxmlformats.org/officeDocument/2006/relationships/image" Target="../media/image2.GIF"/><Relationship Id="rId14" Type="http://schemas.openxmlformats.org/officeDocument/2006/relationships/slideLayout" Target="../slideLayouts/slideLayout41.xml"/><Relationship Id="rId13" Type="http://schemas.openxmlformats.org/officeDocument/2006/relationships/slideLayout" Target="../slideLayouts/slideLayout40.xml"/><Relationship Id="rId12" Type="http://schemas.openxmlformats.org/officeDocument/2006/relationships/slideLayout" Target="../slideLayouts/slideLayout39.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0.xml"/><Relationship Id="rId8" Type="http://schemas.openxmlformats.org/officeDocument/2006/relationships/slideLayout" Target="../slideLayouts/slideLayout49.xml"/><Relationship Id="rId7" Type="http://schemas.openxmlformats.org/officeDocument/2006/relationships/slideLayout" Target="../slideLayouts/slideLayout48.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 Id="rId3" Type="http://schemas.openxmlformats.org/officeDocument/2006/relationships/slideLayout" Target="../slideLayouts/slideLayout44.xml"/><Relationship Id="rId2" Type="http://schemas.openxmlformats.org/officeDocument/2006/relationships/slideLayout" Target="../slideLayouts/slideLayout43.xml"/><Relationship Id="rId17" Type="http://schemas.openxmlformats.org/officeDocument/2006/relationships/theme" Target="../theme/theme4.xml"/><Relationship Id="rId16" Type="http://schemas.openxmlformats.org/officeDocument/2006/relationships/image" Target="../media/image3.png"/><Relationship Id="rId15" Type="http://schemas.openxmlformats.org/officeDocument/2006/relationships/image" Target="../media/image2.GIF"/><Relationship Id="rId14" Type="http://schemas.openxmlformats.org/officeDocument/2006/relationships/slideLayout" Target="../slideLayouts/slideLayout55.xml"/><Relationship Id="rId13" Type="http://schemas.openxmlformats.org/officeDocument/2006/relationships/slideLayout" Target="../slideLayouts/slideLayout54.xml"/><Relationship Id="rId12" Type="http://schemas.openxmlformats.org/officeDocument/2006/relationships/slideLayout" Target="../slideLayouts/slideLayout53.xml"/><Relationship Id="rId11" Type="http://schemas.openxmlformats.org/officeDocument/2006/relationships/slideLayout" Target="../slideLayouts/slideLayout52.xml"/><Relationship Id="rId10" Type="http://schemas.openxmlformats.org/officeDocument/2006/relationships/slideLayout" Target="../slideLayouts/slideLayout51.xml"/><Relationship Id="rId1"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7" Type="http://schemas.openxmlformats.org/officeDocument/2006/relationships/theme" Target="../theme/theme5.xml"/><Relationship Id="rId16" Type="http://schemas.openxmlformats.org/officeDocument/2006/relationships/image" Target="../media/image3.png"/><Relationship Id="rId15" Type="http://schemas.openxmlformats.org/officeDocument/2006/relationships/image" Target="../media/image2.GIF"/><Relationship Id="rId14" Type="http://schemas.openxmlformats.org/officeDocument/2006/relationships/slideLayout" Target="../slideLayouts/slideLayout69.xml"/><Relationship Id="rId13" Type="http://schemas.openxmlformats.org/officeDocument/2006/relationships/slideLayout" Target="../slideLayouts/slideLayout68.xml"/><Relationship Id="rId12" Type="http://schemas.openxmlformats.org/officeDocument/2006/relationships/slideLayout" Target="../slideLayouts/slideLayout67.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7409"/>
          <p:cNvSpPr>
            <a:spLocks noGrp="1"/>
          </p:cNvSpPr>
          <p:nvPr>
            <p:ph type="title"/>
          </p:nvPr>
        </p:nvSpPr>
        <p:spPr>
          <a:xfrm>
            <a:off x="609600" y="609600"/>
            <a:ext cx="10972800" cy="808038"/>
          </a:xfrm>
          <a:prstGeom prst="rect">
            <a:avLst/>
          </a:prstGeom>
          <a:noFill/>
          <a:ln w="9525">
            <a:noFill/>
          </a:ln>
        </p:spPr>
        <p:txBody>
          <a:bodyPr anchor="t" anchorCtr="0"/>
          <a:p>
            <a:pPr lvl="0"/>
            <a:r>
              <a:rPr lang="zh-CN" altLang="en-US" dirty="0"/>
              <a:t>单击此处编辑母版标题样式</a:t>
            </a:r>
            <a:endParaRPr lang="zh-CN" altLang="en-US" dirty="0"/>
          </a:p>
        </p:txBody>
      </p:sp>
      <p:sp>
        <p:nvSpPr>
          <p:cNvPr id="1027" name="文本占位符 17410"/>
          <p:cNvSpPr>
            <a:spLocks noGrp="1"/>
          </p:cNvSpPr>
          <p:nvPr>
            <p:ph type="body"/>
          </p:nvPr>
        </p:nvSpPr>
        <p:spPr>
          <a:xfrm>
            <a:off x="609600" y="1600200"/>
            <a:ext cx="10972800" cy="4530725"/>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任意多边形 17414"/>
          <p:cNvSpPr/>
          <p:nvPr/>
        </p:nvSpPr>
        <p:spPr>
          <a:xfrm>
            <a:off x="406400" y="457200"/>
            <a:ext cx="10972800" cy="609600"/>
          </a:xfrm>
          <a:custGeom>
            <a:avLst/>
            <a:gdLst/>
            <a:ahLst/>
            <a:cxnLst/>
            <a:pathLst>
              <a:path w="1000" h="1000">
                <a:moveTo>
                  <a:pt x="0" y="1000"/>
                </a:moveTo>
                <a:lnTo>
                  <a:pt x="0" y="0"/>
                </a:lnTo>
                <a:lnTo>
                  <a:pt x="1000" y="0"/>
                </a:lnTo>
              </a:path>
            </a:pathLst>
          </a:custGeom>
          <a:noFill/>
          <a:ln w="19050" cap="flat" cmpd="sng">
            <a:solidFill>
              <a:schemeClr val="accent1"/>
            </a:solidFill>
            <a:prstDash val="solid"/>
            <a:miter/>
            <a:headEnd type="none" w="med" len="med"/>
            <a:tailEnd type="none" w="med" len="med"/>
          </a:ln>
        </p:spPr>
        <p:txBody>
          <a:bodyPr/>
          <a:p>
            <a:endParaRPr lang="zh-CN" altLang="en-US"/>
          </a:p>
        </p:txBody>
      </p:sp>
      <p:sp>
        <p:nvSpPr>
          <p:cNvPr id="1029" name="直接连接符 17415"/>
          <p:cNvSpPr/>
          <p:nvPr/>
        </p:nvSpPr>
        <p:spPr>
          <a:xfrm>
            <a:off x="609600" y="6172200"/>
            <a:ext cx="10972800" cy="0"/>
          </a:xfrm>
          <a:prstGeom prst="line">
            <a:avLst/>
          </a:prstGeom>
          <a:ln w="19050" cap="flat" cmpd="sng">
            <a:solidFill>
              <a:schemeClr val="accent1"/>
            </a:solidFill>
            <a:prstDash val="solid"/>
            <a:round/>
            <a:headEnd type="none" w="med" len="med"/>
            <a:tailEnd type="none" w="med" len="med"/>
          </a:ln>
        </p:spPr>
      </p:sp>
      <p:sp>
        <p:nvSpPr>
          <p:cNvPr id="1030" name="文本框 17417"/>
          <p:cNvSpPr txBox="1"/>
          <p:nvPr userDrawn="1"/>
        </p:nvSpPr>
        <p:spPr>
          <a:xfrm>
            <a:off x="508000" y="76200"/>
            <a:ext cx="5283200" cy="368300"/>
          </a:xfrm>
          <a:prstGeom prst="rect">
            <a:avLst/>
          </a:prstGeom>
          <a:noFill/>
          <a:ln w="9525">
            <a:noFill/>
          </a:ln>
        </p:spPr>
        <p:txBody>
          <a:bodyPr anchor="t" anchorCtr="0">
            <a:spAutoFit/>
          </a:bodyPr>
          <a:p>
            <a:pPr lvl="0">
              <a:spcBef>
                <a:spcPct val="50000"/>
              </a:spcBef>
            </a:pPr>
            <a:r>
              <a:rPr lang="zh-CN" altLang="en-US" sz="1800" b="0" dirty="0">
                <a:solidFill>
                  <a:srgbClr val="9900CC"/>
                </a:solidFill>
                <a:latin typeface="方正舒体" panose="02010601030101010101" pitchFamily="2" charset="-122"/>
                <a:ea typeface="方正舒体" panose="02010601030101010101" pitchFamily="2" charset="-122"/>
              </a:rPr>
              <a:t>第</a:t>
            </a:r>
            <a:r>
              <a:rPr lang="en-US" altLang="zh-CN" sz="1800" b="0">
                <a:solidFill>
                  <a:srgbClr val="9900CC"/>
                </a:solidFill>
                <a:latin typeface="方正舒体" panose="02010601030101010101" pitchFamily="2" charset="-122"/>
                <a:ea typeface="方正舒体" panose="02010601030101010101" pitchFamily="2" charset="-122"/>
              </a:rPr>
              <a:t>3</a:t>
            </a:r>
            <a:r>
              <a:rPr lang="zh-CN" altLang="en-US" sz="1800" b="0" dirty="0">
                <a:solidFill>
                  <a:srgbClr val="9900CC"/>
                </a:solidFill>
                <a:latin typeface="方正舒体" panose="02010601030101010101" pitchFamily="2" charset="-122"/>
                <a:ea typeface="方正舒体" panose="02010601030101010101" pitchFamily="2" charset="-122"/>
              </a:rPr>
              <a:t>章 数字移动通信系统（</a:t>
            </a:r>
            <a:r>
              <a:rPr lang="en-US" altLang="zh-CN" sz="1800" b="0">
                <a:solidFill>
                  <a:srgbClr val="9900CC"/>
                </a:solidFill>
                <a:latin typeface="方正舒体" panose="02010601030101010101" pitchFamily="2" charset="-122"/>
                <a:ea typeface="方正舒体" panose="02010601030101010101" pitchFamily="2" charset="-122"/>
              </a:rPr>
              <a:t>2G</a:t>
            </a:r>
            <a:r>
              <a:rPr lang="zh-CN" altLang="en-US" sz="1800" b="0" dirty="0">
                <a:solidFill>
                  <a:srgbClr val="9900CC"/>
                </a:solidFill>
                <a:latin typeface="方正舒体" panose="02010601030101010101" pitchFamily="2" charset="-122"/>
                <a:ea typeface="方正舒体" panose="02010601030101010101" pitchFamily="2" charset="-122"/>
              </a:rPr>
              <a:t>）</a:t>
            </a:r>
            <a:endParaRPr lang="zh-CN" altLang="en-US" sz="1800" b="0" dirty="0">
              <a:solidFill>
                <a:srgbClr val="9900CC"/>
              </a:solidFill>
              <a:latin typeface="方正舒体" panose="02010601030101010101" pitchFamily="2" charset="-122"/>
              <a:ea typeface="方正舒体" panose="02010601030101010101" pitchFamily="2" charset="-122"/>
            </a:endParaRPr>
          </a:p>
        </p:txBody>
      </p:sp>
      <p:pic>
        <p:nvPicPr>
          <p:cNvPr id="1031" name="图片 17418" descr="HaoSc4_209_20052410198371"/>
          <p:cNvPicPr>
            <a:picLocks noChangeAspect="1"/>
          </p:cNvPicPr>
          <p:nvPr userDrawn="1"/>
        </p:nvPicPr>
        <p:blipFill>
          <a:blip r:embed="rId15"/>
          <a:stretch>
            <a:fillRect/>
          </a:stretch>
        </p:blipFill>
        <p:spPr>
          <a:xfrm>
            <a:off x="10058400" y="0"/>
            <a:ext cx="1016000" cy="5286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marL="0" lvl="0" indent="0" algn="ctr" defTabSz="914400" rtl="0" eaLnBrk="1" fontAlgn="base" latinLnBrk="0" hangingPunct="1">
        <a:lnSpc>
          <a:spcPct val="100000"/>
        </a:lnSpc>
        <a:spcBef>
          <a:spcPct val="0"/>
        </a:spcBef>
        <a:spcAft>
          <a:spcPct val="0"/>
        </a:spcAft>
        <a:buNone/>
        <a:defRPr sz="4200" b="1" i="0" u="none" kern="1200" baseline="0">
          <a:solidFill>
            <a:srgbClr val="0000F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800" b="0" i="0" u="none" kern="1200" baseline="0">
          <a:solidFill>
            <a:schemeClr val="tx1"/>
          </a:solidFill>
          <a:latin typeface="+mn-lt"/>
          <a:ea typeface="+mn-ea"/>
          <a:cs typeface="+mn-cs"/>
        </a:defRPr>
      </a:lvl1pPr>
      <a:lvl2pPr marL="669925" lvl="1" indent="-32512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Blip>
          <a:blip r:embed="rId16"/>
        </a:buBlip>
        <a:defRPr sz="2400" b="0" i="0" u="none" kern="1200" baseline="0">
          <a:solidFill>
            <a:schemeClr val="tx1"/>
          </a:solidFill>
          <a:latin typeface="+mn-lt"/>
          <a:ea typeface="宋体" panose="02010600030101010101" pitchFamily="2" charset="-122"/>
          <a:cs typeface="+mn-cs"/>
        </a:defRPr>
      </a:lvl2pPr>
      <a:lvl3pPr marL="1022350" lvl="2" indent="-35052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3pPr>
      <a:lvl4pPr marL="1339850" lvl="3" indent="-31559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4pPr>
      <a:lvl5pPr marL="1681480" lvl="4" indent="-339725"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 17409"/>
          <p:cNvSpPr>
            <a:spLocks noGrp="1"/>
          </p:cNvSpPr>
          <p:nvPr>
            <p:ph type="title"/>
          </p:nvPr>
        </p:nvSpPr>
        <p:spPr>
          <a:xfrm>
            <a:off x="609600" y="609600"/>
            <a:ext cx="10972800" cy="808038"/>
          </a:xfrm>
          <a:prstGeom prst="rect">
            <a:avLst/>
          </a:prstGeom>
          <a:noFill/>
          <a:ln w="9525">
            <a:noFill/>
          </a:ln>
        </p:spPr>
        <p:txBody>
          <a:bodyPr anchor="t" anchorCtr="0"/>
          <a:p>
            <a:pPr lvl="0"/>
            <a:r>
              <a:rPr lang="zh-CN" altLang="en-US" dirty="0"/>
              <a:t>单击此处编辑母版标题样式</a:t>
            </a:r>
            <a:endParaRPr lang="zh-CN" altLang="en-US" dirty="0"/>
          </a:p>
        </p:txBody>
      </p:sp>
      <p:sp>
        <p:nvSpPr>
          <p:cNvPr id="2051" name="文本占位符 17410"/>
          <p:cNvSpPr>
            <a:spLocks noGrp="1"/>
          </p:cNvSpPr>
          <p:nvPr>
            <p:ph type="body"/>
          </p:nvPr>
        </p:nvSpPr>
        <p:spPr>
          <a:xfrm>
            <a:off x="609600" y="1600200"/>
            <a:ext cx="10972800" cy="4530725"/>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2" name="任意多边形 17414"/>
          <p:cNvSpPr/>
          <p:nvPr/>
        </p:nvSpPr>
        <p:spPr>
          <a:xfrm>
            <a:off x="406400" y="457200"/>
            <a:ext cx="10972800" cy="609600"/>
          </a:xfrm>
          <a:custGeom>
            <a:avLst/>
            <a:gdLst/>
            <a:ahLst/>
            <a:cxnLst/>
            <a:pathLst>
              <a:path w="1000" h="1000">
                <a:moveTo>
                  <a:pt x="0" y="1000"/>
                </a:moveTo>
                <a:lnTo>
                  <a:pt x="0" y="0"/>
                </a:lnTo>
                <a:lnTo>
                  <a:pt x="1000" y="0"/>
                </a:lnTo>
              </a:path>
            </a:pathLst>
          </a:custGeom>
          <a:noFill/>
          <a:ln w="19050" cap="flat" cmpd="sng">
            <a:solidFill>
              <a:schemeClr val="accent1"/>
            </a:solidFill>
            <a:prstDash val="solid"/>
            <a:miter/>
            <a:headEnd type="none" w="med" len="med"/>
            <a:tailEnd type="none" w="med" len="med"/>
          </a:ln>
        </p:spPr>
        <p:txBody>
          <a:bodyPr/>
          <a:p>
            <a:endParaRPr lang="zh-CN" altLang="en-US"/>
          </a:p>
        </p:txBody>
      </p:sp>
      <p:sp>
        <p:nvSpPr>
          <p:cNvPr id="2053" name="直接连接符 17415"/>
          <p:cNvSpPr/>
          <p:nvPr/>
        </p:nvSpPr>
        <p:spPr>
          <a:xfrm>
            <a:off x="609600" y="6172200"/>
            <a:ext cx="10972800" cy="0"/>
          </a:xfrm>
          <a:prstGeom prst="line">
            <a:avLst/>
          </a:prstGeom>
          <a:ln w="19050" cap="flat" cmpd="sng">
            <a:solidFill>
              <a:schemeClr val="accent1"/>
            </a:solidFill>
            <a:prstDash val="solid"/>
            <a:round/>
            <a:headEnd type="none" w="med" len="med"/>
            <a:tailEnd type="none" w="med" len="med"/>
          </a:ln>
        </p:spPr>
      </p:sp>
      <p:sp>
        <p:nvSpPr>
          <p:cNvPr id="2054" name="文本框 17417"/>
          <p:cNvSpPr txBox="1"/>
          <p:nvPr userDrawn="1"/>
        </p:nvSpPr>
        <p:spPr>
          <a:xfrm>
            <a:off x="508000" y="76200"/>
            <a:ext cx="5283200" cy="368300"/>
          </a:xfrm>
          <a:prstGeom prst="rect">
            <a:avLst/>
          </a:prstGeom>
          <a:noFill/>
          <a:ln w="9525">
            <a:noFill/>
          </a:ln>
        </p:spPr>
        <p:txBody>
          <a:bodyPr anchor="t" anchorCtr="0">
            <a:spAutoFit/>
          </a:bodyPr>
          <a:p>
            <a:pPr lvl="0">
              <a:spcBef>
                <a:spcPct val="50000"/>
              </a:spcBef>
            </a:pPr>
            <a:r>
              <a:rPr lang="zh-CN" altLang="en-US" sz="1800" b="0" dirty="0">
                <a:solidFill>
                  <a:srgbClr val="9900CC"/>
                </a:solidFill>
                <a:latin typeface="方正舒体" panose="02010601030101010101" pitchFamily="2" charset="-122"/>
                <a:ea typeface="方正舒体" panose="02010601030101010101" pitchFamily="2" charset="-122"/>
              </a:rPr>
              <a:t>第</a:t>
            </a:r>
            <a:r>
              <a:rPr lang="en-US" altLang="zh-CN" sz="1800" b="0">
                <a:solidFill>
                  <a:srgbClr val="9900CC"/>
                </a:solidFill>
                <a:latin typeface="方正舒体" panose="02010601030101010101" pitchFamily="2" charset="-122"/>
                <a:ea typeface="方正舒体" panose="02010601030101010101" pitchFamily="2" charset="-122"/>
              </a:rPr>
              <a:t>3</a:t>
            </a:r>
            <a:r>
              <a:rPr lang="zh-CN" altLang="en-US" sz="1800" b="0" dirty="0">
                <a:solidFill>
                  <a:srgbClr val="9900CC"/>
                </a:solidFill>
                <a:latin typeface="方正舒体" panose="02010601030101010101" pitchFamily="2" charset="-122"/>
                <a:ea typeface="方正舒体" panose="02010601030101010101" pitchFamily="2" charset="-122"/>
              </a:rPr>
              <a:t>章 数字移动通信系统（</a:t>
            </a:r>
            <a:r>
              <a:rPr lang="en-US" altLang="zh-CN" sz="1800" b="0">
                <a:solidFill>
                  <a:srgbClr val="9900CC"/>
                </a:solidFill>
                <a:latin typeface="方正舒体" panose="02010601030101010101" pitchFamily="2" charset="-122"/>
                <a:ea typeface="方正舒体" panose="02010601030101010101" pitchFamily="2" charset="-122"/>
              </a:rPr>
              <a:t>2G</a:t>
            </a:r>
            <a:r>
              <a:rPr lang="zh-CN" altLang="en-US" sz="1800" b="0" dirty="0">
                <a:solidFill>
                  <a:srgbClr val="9900CC"/>
                </a:solidFill>
                <a:latin typeface="方正舒体" panose="02010601030101010101" pitchFamily="2" charset="-122"/>
                <a:ea typeface="方正舒体" panose="02010601030101010101" pitchFamily="2" charset="-122"/>
              </a:rPr>
              <a:t>）</a:t>
            </a:r>
            <a:endParaRPr lang="zh-CN" altLang="en-US" sz="1800" b="0" dirty="0">
              <a:solidFill>
                <a:srgbClr val="9900CC"/>
              </a:solidFill>
              <a:latin typeface="方正舒体" panose="02010601030101010101" pitchFamily="2" charset="-122"/>
              <a:ea typeface="方正舒体" panose="02010601030101010101" pitchFamily="2" charset="-122"/>
            </a:endParaRPr>
          </a:p>
        </p:txBody>
      </p:sp>
      <p:pic>
        <p:nvPicPr>
          <p:cNvPr id="2055" name="图片 17418" descr="HaoSc4_209_20052410198371"/>
          <p:cNvPicPr>
            <a:picLocks noChangeAspect="1"/>
          </p:cNvPicPr>
          <p:nvPr userDrawn="1"/>
        </p:nvPicPr>
        <p:blipFill>
          <a:blip r:embed="rId14"/>
          <a:stretch>
            <a:fillRect/>
          </a:stretch>
        </p:blipFill>
        <p:spPr>
          <a:xfrm>
            <a:off x="10058400" y="0"/>
            <a:ext cx="1016000" cy="5286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sldNum="0" hdr="0" ftr="0" dt="0"/>
  <p:txStyles>
    <p:titleStyle>
      <a:lvl1pPr marL="0" lvl="0" indent="0" algn="ctr" defTabSz="914400" rtl="0" eaLnBrk="1" fontAlgn="base" latinLnBrk="0" hangingPunct="1">
        <a:lnSpc>
          <a:spcPct val="100000"/>
        </a:lnSpc>
        <a:spcBef>
          <a:spcPct val="0"/>
        </a:spcBef>
        <a:spcAft>
          <a:spcPct val="0"/>
        </a:spcAft>
        <a:buNone/>
        <a:defRPr sz="4200" b="1" i="0" u="none" kern="1200" baseline="0">
          <a:solidFill>
            <a:srgbClr val="0000F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800" b="0" i="0" u="none" kern="1200" baseline="0">
          <a:solidFill>
            <a:schemeClr val="tx1"/>
          </a:solidFill>
          <a:latin typeface="+mn-lt"/>
          <a:ea typeface="+mn-ea"/>
          <a:cs typeface="+mn-cs"/>
        </a:defRPr>
      </a:lvl1pPr>
      <a:lvl2pPr marL="669925" lvl="1" indent="-32512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Blip>
          <a:blip r:embed="rId15"/>
        </a:buBlip>
        <a:defRPr sz="2400" b="0" i="0" u="none" kern="1200" baseline="0">
          <a:solidFill>
            <a:schemeClr val="tx1"/>
          </a:solidFill>
          <a:latin typeface="+mn-lt"/>
          <a:ea typeface="宋体" panose="02010600030101010101" pitchFamily="2" charset="-122"/>
          <a:cs typeface="+mn-cs"/>
        </a:defRPr>
      </a:lvl2pPr>
      <a:lvl3pPr marL="1022350" lvl="2" indent="-35052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3pPr>
      <a:lvl4pPr marL="1339850" lvl="3" indent="-31559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4pPr>
      <a:lvl5pPr marL="1681480" lvl="4" indent="-339725"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7409"/>
          <p:cNvSpPr>
            <a:spLocks noGrp="1"/>
          </p:cNvSpPr>
          <p:nvPr>
            <p:ph type="title"/>
          </p:nvPr>
        </p:nvSpPr>
        <p:spPr>
          <a:xfrm>
            <a:off x="609600" y="609600"/>
            <a:ext cx="10972800" cy="808038"/>
          </a:xfrm>
          <a:prstGeom prst="rect">
            <a:avLst/>
          </a:prstGeom>
          <a:noFill/>
          <a:ln w="9525">
            <a:noFill/>
          </a:ln>
        </p:spPr>
        <p:txBody>
          <a:bodyPr anchor="t" anchorCtr="0"/>
          <a:p>
            <a:pPr lvl="0"/>
            <a:r>
              <a:rPr lang="zh-CN" altLang="en-US" dirty="0"/>
              <a:t>单击此处编辑母版标题样式</a:t>
            </a:r>
            <a:endParaRPr lang="zh-CN" altLang="en-US" dirty="0"/>
          </a:p>
        </p:txBody>
      </p:sp>
      <p:sp>
        <p:nvSpPr>
          <p:cNvPr id="1027" name="文本占位符 17410"/>
          <p:cNvSpPr>
            <a:spLocks noGrp="1"/>
          </p:cNvSpPr>
          <p:nvPr>
            <p:ph type="body"/>
          </p:nvPr>
        </p:nvSpPr>
        <p:spPr>
          <a:xfrm>
            <a:off x="609600" y="1600200"/>
            <a:ext cx="10972800" cy="4530725"/>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任意多边形 17414"/>
          <p:cNvSpPr/>
          <p:nvPr/>
        </p:nvSpPr>
        <p:spPr>
          <a:xfrm>
            <a:off x="406400" y="457200"/>
            <a:ext cx="10972800" cy="609600"/>
          </a:xfrm>
          <a:custGeom>
            <a:avLst/>
            <a:gdLst/>
            <a:ahLst/>
            <a:cxnLst/>
            <a:pathLst>
              <a:path w="1000" h="1000">
                <a:moveTo>
                  <a:pt x="0" y="1000"/>
                </a:moveTo>
                <a:lnTo>
                  <a:pt x="0" y="0"/>
                </a:lnTo>
                <a:lnTo>
                  <a:pt x="1000" y="0"/>
                </a:lnTo>
              </a:path>
            </a:pathLst>
          </a:custGeom>
          <a:noFill/>
          <a:ln w="19050" cap="flat" cmpd="sng">
            <a:solidFill>
              <a:schemeClr val="accent1"/>
            </a:solidFill>
            <a:prstDash val="solid"/>
            <a:miter/>
            <a:headEnd type="none" w="med" len="med"/>
            <a:tailEnd type="none" w="med" len="med"/>
          </a:ln>
        </p:spPr>
        <p:txBody>
          <a:bodyPr/>
          <a:p>
            <a:endParaRPr lang="zh-CN" altLang="en-US"/>
          </a:p>
        </p:txBody>
      </p:sp>
      <p:sp>
        <p:nvSpPr>
          <p:cNvPr id="1029" name="直接连接符 17415"/>
          <p:cNvSpPr/>
          <p:nvPr/>
        </p:nvSpPr>
        <p:spPr>
          <a:xfrm>
            <a:off x="609600" y="6172200"/>
            <a:ext cx="10972800" cy="0"/>
          </a:xfrm>
          <a:prstGeom prst="line">
            <a:avLst/>
          </a:prstGeom>
          <a:ln w="19050" cap="flat" cmpd="sng">
            <a:solidFill>
              <a:schemeClr val="accent1"/>
            </a:solidFill>
            <a:prstDash val="solid"/>
            <a:round/>
            <a:headEnd type="none" w="med" len="med"/>
            <a:tailEnd type="none" w="med" len="med"/>
          </a:ln>
        </p:spPr>
      </p:sp>
      <p:sp>
        <p:nvSpPr>
          <p:cNvPr id="1030" name="文本框 17417"/>
          <p:cNvSpPr txBox="1"/>
          <p:nvPr userDrawn="1"/>
        </p:nvSpPr>
        <p:spPr>
          <a:xfrm>
            <a:off x="508000" y="76200"/>
            <a:ext cx="5283200" cy="368300"/>
          </a:xfrm>
          <a:prstGeom prst="rect">
            <a:avLst/>
          </a:prstGeom>
          <a:noFill/>
          <a:ln w="9525">
            <a:noFill/>
          </a:ln>
        </p:spPr>
        <p:txBody>
          <a:bodyPr anchor="t" anchorCtr="0">
            <a:spAutoFit/>
          </a:bodyPr>
          <a:p>
            <a:pPr lvl="0">
              <a:spcBef>
                <a:spcPct val="50000"/>
              </a:spcBef>
            </a:pPr>
            <a:r>
              <a:rPr lang="zh-CN" altLang="en-US" sz="1800" b="0" dirty="0">
                <a:solidFill>
                  <a:srgbClr val="9900CC"/>
                </a:solidFill>
                <a:latin typeface="方正舒体" panose="02010601030101010101" pitchFamily="2" charset="-122"/>
                <a:ea typeface="方正舒体" panose="02010601030101010101" pitchFamily="2" charset="-122"/>
              </a:rPr>
              <a:t>第</a:t>
            </a:r>
            <a:r>
              <a:rPr lang="en-US" altLang="zh-CN" sz="1800" b="0">
                <a:solidFill>
                  <a:srgbClr val="9900CC"/>
                </a:solidFill>
                <a:latin typeface="方正舒体" panose="02010601030101010101" pitchFamily="2" charset="-122"/>
                <a:ea typeface="方正舒体" panose="02010601030101010101" pitchFamily="2" charset="-122"/>
              </a:rPr>
              <a:t>3</a:t>
            </a:r>
            <a:r>
              <a:rPr lang="zh-CN" altLang="en-US" sz="1800" b="0" dirty="0">
                <a:solidFill>
                  <a:srgbClr val="9900CC"/>
                </a:solidFill>
                <a:latin typeface="方正舒体" panose="02010601030101010101" pitchFamily="2" charset="-122"/>
                <a:ea typeface="方正舒体" panose="02010601030101010101" pitchFamily="2" charset="-122"/>
              </a:rPr>
              <a:t>章 数字移动通信系统（</a:t>
            </a:r>
            <a:r>
              <a:rPr lang="en-US" altLang="zh-CN" sz="1800" b="0">
                <a:solidFill>
                  <a:srgbClr val="9900CC"/>
                </a:solidFill>
                <a:latin typeface="方正舒体" panose="02010601030101010101" pitchFamily="2" charset="-122"/>
                <a:ea typeface="方正舒体" panose="02010601030101010101" pitchFamily="2" charset="-122"/>
              </a:rPr>
              <a:t>2G</a:t>
            </a:r>
            <a:r>
              <a:rPr lang="zh-CN" altLang="en-US" sz="1800" b="0" dirty="0">
                <a:solidFill>
                  <a:srgbClr val="9900CC"/>
                </a:solidFill>
                <a:latin typeface="方正舒体" panose="02010601030101010101" pitchFamily="2" charset="-122"/>
                <a:ea typeface="方正舒体" panose="02010601030101010101" pitchFamily="2" charset="-122"/>
              </a:rPr>
              <a:t>）</a:t>
            </a:r>
            <a:endParaRPr lang="zh-CN" altLang="en-US" sz="1800" b="0" dirty="0">
              <a:solidFill>
                <a:srgbClr val="9900CC"/>
              </a:solidFill>
              <a:latin typeface="方正舒体" panose="02010601030101010101" pitchFamily="2" charset="-122"/>
              <a:ea typeface="方正舒体" panose="02010601030101010101" pitchFamily="2" charset="-122"/>
            </a:endParaRPr>
          </a:p>
        </p:txBody>
      </p:sp>
      <p:pic>
        <p:nvPicPr>
          <p:cNvPr id="1031" name="图片 17418" descr="HaoSc4_209_20052410198371"/>
          <p:cNvPicPr>
            <a:picLocks noChangeAspect="1"/>
          </p:cNvPicPr>
          <p:nvPr userDrawn="1"/>
        </p:nvPicPr>
        <p:blipFill>
          <a:blip r:embed="rId15"/>
          <a:stretch>
            <a:fillRect/>
          </a:stretch>
        </p:blipFill>
        <p:spPr>
          <a:xfrm>
            <a:off x="10058400" y="0"/>
            <a:ext cx="1016000" cy="5286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sldNum="0" hdr="0" ftr="0" dt="0"/>
  <p:txStyles>
    <p:titleStyle>
      <a:lvl1pPr marL="0" lvl="0" indent="0" algn="ctr" defTabSz="914400" rtl="0" eaLnBrk="1" fontAlgn="base" latinLnBrk="0" hangingPunct="1">
        <a:lnSpc>
          <a:spcPct val="100000"/>
        </a:lnSpc>
        <a:spcBef>
          <a:spcPct val="0"/>
        </a:spcBef>
        <a:spcAft>
          <a:spcPct val="0"/>
        </a:spcAft>
        <a:buNone/>
        <a:defRPr sz="4200" b="1" i="0" u="none" kern="1200" baseline="0">
          <a:solidFill>
            <a:srgbClr val="0000F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800" b="0" i="0" u="none" kern="1200" baseline="0">
          <a:solidFill>
            <a:schemeClr val="tx1"/>
          </a:solidFill>
          <a:latin typeface="+mn-lt"/>
          <a:ea typeface="+mn-ea"/>
          <a:cs typeface="+mn-cs"/>
        </a:defRPr>
      </a:lvl1pPr>
      <a:lvl2pPr marL="669925" lvl="1" indent="-32512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Blip>
          <a:blip r:embed="rId16"/>
        </a:buBlip>
        <a:defRPr sz="2400" b="0" i="0" u="none" kern="1200" baseline="0">
          <a:solidFill>
            <a:schemeClr val="tx1"/>
          </a:solidFill>
          <a:latin typeface="+mn-lt"/>
          <a:ea typeface="宋体" panose="02010600030101010101" pitchFamily="2" charset="-122"/>
          <a:cs typeface="+mn-cs"/>
        </a:defRPr>
      </a:lvl2pPr>
      <a:lvl3pPr marL="1022350" lvl="2" indent="-35052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3pPr>
      <a:lvl4pPr marL="1339850" lvl="3" indent="-31559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4pPr>
      <a:lvl5pPr marL="1681480" lvl="4" indent="-339725"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7409"/>
          <p:cNvSpPr>
            <a:spLocks noGrp="1"/>
          </p:cNvSpPr>
          <p:nvPr>
            <p:ph type="title"/>
          </p:nvPr>
        </p:nvSpPr>
        <p:spPr>
          <a:xfrm>
            <a:off x="609600" y="609600"/>
            <a:ext cx="10972800" cy="808038"/>
          </a:xfrm>
          <a:prstGeom prst="rect">
            <a:avLst/>
          </a:prstGeom>
          <a:noFill/>
          <a:ln w="9525">
            <a:noFill/>
          </a:ln>
        </p:spPr>
        <p:txBody>
          <a:bodyPr anchor="t" anchorCtr="0"/>
          <a:p>
            <a:pPr lvl="0"/>
            <a:r>
              <a:rPr lang="zh-CN" altLang="en-US" dirty="0"/>
              <a:t>单击此处编辑母版标题样式</a:t>
            </a:r>
            <a:endParaRPr lang="zh-CN" altLang="en-US" dirty="0"/>
          </a:p>
        </p:txBody>
      </p:sp>
      <p:sp>
        <p:nvSpPr>
          <p:cNvPr id="1027" name="文本占位符 17410"/>
          <p:cNvSpPr>
            <a:spLocks noGrp="1"/>
          </p:cNvSpPr>
          <p:nvPr>
            <p:ph type="body"/>
          </p:nvPr>
        </p:nvSpPr>
        <p:spPr>
          <a:xfrm>
            <a:off x="609600" y="1600200"/>
            <a:ext cx="10972800" cy="4530725"/>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任意多边形 17414"/>
          <p:cNvSpPr/>
          <p:nvPr/>
        </p:nvSpPr>
        <p:spPr>
          <a:xfrm>
            <a:off x="406400" y="457200"/>
            <a:ext cx="10972800" cy="609600"/>
          </a:xfrm>
          <a:custGeom>
            <a:avLst/>
            <a:gdLst/>
            <a:ahLst/>
            <a:cxnLst/>
            <a:pathLst>
              <a:path w="1000" h="1000">
                <a:moveTo>
                  <a:pt x="0" y="1000"/>
                </a:moveTo>
                <a:lnTo>
                  <a:pt x="0" y="0"/>
                </a:lnTo>
                <a:lnTo>
                  <a:pt x="1000" y="0"/>
                </a:lnTo>
              </a:path>
            </a:pathLst>
          </a:custGeom>
          <a:noFill/>
          <a:ln w="19050" cap="flat" cmpd="sng">
            <a:solidFill>
              <a:schemeClr val="accent1"/>
            </a:solidFill>
            <a:prstDash val="solid"/>
            <a:miter/>
            <a:headEnd type="none" w="med" len="med"/>
            <a:tailEnd type="none" w="med" len="med"/>
          </a:ln>
        </p:spPr>
        <p:txBody>
          <a:bodyPr/>
          <a:p>
            <a:endParaRPr lang="zh-CN" altLang="en-US"/>
          </a:p>
        </p:txBody>
      </p:sp>
      <p:sp>
        <p:nvSpPr>
          <p:cNvPr id="1029" name="直接连接符 17415"/>
          <p:cNvSpPr/>
          <p:nvPr/>
        </p:nvSpPr>
        <p:spPr>
          <a:xfrm>
            <a:off x="609600" y="6172200"/>
            <a:ext cx="10972800" cy="0"/>
          </a:xfrm>
          <a:prstGeom prst="line">
            <a:avLst/>
          </a:prstGeom>
          <a:ln w="19050" cap="flat" cmpd="sng">
            <a:solidFill>
              <a:schemeClr val="accent1"/>
            </a:solidFill>
            <a:prstDash val="solid"/>
            <a:round/>
            <a:headEnd type="none" w="med" len="med"/>
            <a:tailEnd type="none" w="med" len="med"/>
          </a:ln>
        </p:spPr>
      </p:sp>
      <p:sp>
        <p:nvSpPr>
          <p:cNvPr id="1030" name="文本框 17417"/>
          <p:cNvSpPr txBox="1"/>
          <p:nvPr userDrawn="1"/>
        </p:nvSpPr>
        <p:spPr>
          <a:xfrm>
            <a:off x="508000" y="76200"/>
            <a:ext cx="5283200" cy="368300"/>
          </a:xfrm>
          <a:prstGeom prst="rect">
            <a:avLst/>
          </a:prstGeom>
          <a:noFill/>
          <a:ln w="9525">
            <a:noFill/>
          </a:ln>
        </p:spPr>
        <p:txBody>
          <a:bodyPr anchor="t" anchorCtr="0">
            <a:spAutoFit/>
          </a:bodyPr>
          <a:p>
            <a:pPr lvl="0">
              <a:spcBef>
                <a:spcPct val="50000"/>
              </a:spcBef>
            </a:pPr>
            <a:r>
              <a:rPr lang="zh-CN" altLang="en-US" sz="1800" b="0" dirty="0">
                <a:solidFill>
                  <a:srgbClr val="9900CC"/>
                </a:solidFill>
                <a:latin typeface="方正舒体" panose="02010601030101010101" pitchFamily="2" charset="-122"/>
                <a:ea typeface="方正舒体" panose="02010601030101010101" pitchFamily="2" charset="-122"/>
              </a:rPr>
              <a:t>第</a:t>
            </a:r>
            <a:r>
              <a:rPr lang="en-US" altLang="zh-CN" sz="1800" b="0">
                <a:solidFill>
                  <a:srgbClr val="9900CC"/>
                </a:solidFill>
                <a:latin typeface="方正舒体" panose="02010601030101010101" pitchFamily="2" charset="-122"/>
                <a:ea typeface="方正舒体" panose="02010601030101010101" pitchFamily="2" charset="-122"/>
              </a:rPr>
              <a:t>3</a:t>
            </a:r>
            <a:r>
              <a:rPr lang="zh-CN" altLang="en-US" sz="1800" b="0" dirty="0">
                <a:solidFill>
                  <a:srgbClr val="9900CC"/>
                </a:solidFill>
                <a:latin typeface="方正舒体" panose="02010601030101010101" pitchFamily="2" charset="-122"/>
                <a:ea typeface="方正舒体" panose="02010601030101010101" pitchFamily="2" charset="-122"/>
              </a:rPr>
              <a:t>章 数字移动通信系统（</a:t>
            </a:r>
            <a:r>
              <a:rPr lang="en-US" altLang="zh-CN" sz="1800" b="0">
                <a:solidFill>
                  <a:srgbClr val="9900CC"/>
                </a:solidFill>
                <a:latin typeface="方正舒体" panose="02010601030101010101" pitchFamily="2" charset="-122"/>
                <a:ea typeface="方正舒体" panose="02010601030101010101" pitchFamily="2" charset="-122"/>
              </a:rPr>
              <a:t>2G</a:t>
            </a:r>
            <a:r>
              <a:rPr lang="zh-CN" altLang="en-US" sz="1800" b="0" dirty="0">
                <a:solidFill>
                  <a:srgbClr val="9900CC"/>
                </a:solidFill>
                <a:latin typeface="方正舒体" panose="02010601030101010101" pitchFamily="2" charset="-122"/>
                <a:ea typeface="方正舒体" panose="02010601030101010101" pitchFamily="2" charset="-122"/>
              </a:rPr>
              <a:t>）</a:t>
            </a:r>
            <a:endParaRPr lang="zh-CN" altLang="en-US" sz="1800" b="0" dirty="0">
              <a:solidFill>
                <a:srgbClr val="9900CC"/>
              </a:solidFill>
              <a:latin typeface="方正舒体" panose="02010601030101010101" pitchFamily="2" charset="-122"/>
              <a:ea typeface="方正舒体" panose="02010601030101010101" pitchFamily="2" charset="-122"/>
            </a:endParaRPr>
          </a:p>
        </p:txBody>
      </p:sp>
      <p:pic>
        <p:nvPicPr>
          <p:cNvPr id="1031" name="图片 17418" descr="HaoSc4_209_20052410198371"/>
          <p:cNvPicPr>
            <a:picLocks noChangeAspect="1"/>
          </p:cNvPicPr>
          <p:nvPr userDrawn="1"/>
        </p:nvPicPr>
        <p:blipFill>
          <a:blip r:embed="rId15"/>
          <a:stretch>
            <a:fillRect/>
          </a:stretch>
        </p:blipFill>
        <p:spPr>
          <a:xfrm>
            <a:off x="10058400" y="0"/>
            <a:ext cx="1016000" cy="5286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hf sldNum="0" hdr="0" ftr="0" dt="0"/>
  <p:txStyles>
    <p:titleStyle>
      <a:lvl1pPr marL="0" lvl="0" indent="0" algn="ctr" defTabSz="914400" rtl="0" eaLnBrk="1" fontAlgn="base" latinLnBrk="0" hangingPunct="1">
        <a:lnSpc>
          <a:spcPct val="100000"/>
        </a:lnSpc>
        <a:spcBef>
          <a:spcPct val="0"/>
        </a:spcBef>
        <a:spcAft>
          <a:spcPct val="0"/>
        </a:spcAft>
        <a:buNone/>
        <a:defRPr sz="4200" b="1" i="0" u="none" kern="1200" baseline="0">
          <a:solidFill>
            <a:srgbClr val="0000F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800" b="0" i="0" u="none" kern="1200" baseline="0">
          <a:solidFill>
            <a:schemeClr val="tx1"/>
          </a:solidFill>
          <a:latin typeface="+mn-lt"/>
          <a:ea typeface="+mn-ea"/>
          <a:cs typeface="+mn-cs"/>
        </a:defRPr>
      </a:lvl1pPr>
      <a:lvl2pPr marL="669925" lvl="1" indent="-32512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Blip>
          <a:blip r:embed="rId16"/>
        </a:buBlip>
        <a:defRPr sz="2400" b="0" i="0" u="none" kern="1200" baseline="0">
          <a:solidFill>
            <a:schemeClr val="tx1"/>
          </a:solidFill>
          <a:latin typeface="+mn-lt"/>
          <a:ea typeface="宋体" panose="02010600030101010101" pitchFamily="2" charset="-122"/>
          <a:cs typeface="+mn-cs"/>
        </a:defRPr>
      </a:lvl2pPr>
      <a:lvl3pPr marL="1022350" lvl="2" indent="-35052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3pPr>
      <a:lvl4pPr marL="1339850" lvl="3" indent="-31559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4pPr>
      <a:lvl5pPr marL="1681480" lvl="4" indent="-339725"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7409"/>
          <p:cNvSpPr>
            <a:spLocks noGrp="1"/>
          </p:cNvSpPr>
          <p:nvPr>
            <p:ph type="title"/>
          </p:nvPr>
        </p:nvSpPr>
        <p:spPr>
          <a:xfrm>
            <a:off x="609600" y="609600"/>
            <a:ext cx="10972800" cy="808038"/>
          </a:xfrm>
          <a:prstGeom prst="rect">
            <a:avLst/>
          </a:prstGeom>
          <a:noFill/>
          <a:ln w="9525">
            <a:noFill/>
          </a:ln>
        </p:spPr>
        <p:txBody>
          <a:bodyPr anchor="t" anchorCtr="0"/>
          <a:p>
            <a:pPr lvl="0"/>
            <a:r>
              <a:rPr lang="zh-CN" altLang="en-US" dirty="0"/>
              <a:t>单击此处编辑母版标题样式</a:t>
            </a:r>
            <a:endParaRPr lang="zh-CN" altLang="en-US" dirty="0"/>
          </a:p>
        </p:txBody>
      </p:sp>
      <p:sp>
        <p:nvSpPr>
          <p:cNvPr id="1027" name="文本占位符 17410"/>
          <p:cNvSpPr>
            <a:spLocks noGrp="1"/>
          </p:cNvSpPr>
          <p:nvPr>
            <p:ph type="body"/>
          </p:nvPr>
        </p:nvSpPr>
        <p:spPr>
          <a:xfrm>
            <a:off x="609600" y="1600200"/>
            <a:ext cx="10972800" cy="4530725"/>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任意多边形 17414"/>
          <p:cNvSpPr/>
          <p:nvPr/>
        </p:nvSpPr>
        <p:spPr>
          <a:xfrm>
            <a:off x="406400" y="457200"/>
            <a:ext cx="10972800" cy="609600"/>
          </a:xfrm>
          <a:custGeom>
            <a:avLst/>
            <a:gdLst/>
            <a:ahLst/>
            <a:cxnLst/>
            <a:pathLst>
              <a:path w="1000" h="1000">
                <a:moveTo>
                  <a:pt x="0" y="1000"/>
                </a:moveTo>
                <a:lnTo>
                  <a:pt x="0" y="0"/>
                </a:lnTo>
                <a:lnTo>
                  <a:pt x="1000" y="0"/>
                </a:lnTo>
              </a:path>
            </a:pathLst>
          </a:custGeom>
          <a:noFill/>
          <a:ln w="19050" cap="flat" cmpd="sng">
            <a:solidFill>
              <a:schemeClr val="accent1"/>
            </a:solidFill>
            <a:prstDash val="solid"/>
            <a:miter/>
            <a:headEnd type="none" w="med" len="med"/>
            <a:tailEnd type="none" w="med" len="med"/>
          </a:ln>
        </p:spPr>
        <p:txBody>
          <a:bodyPr/>
          <a:p>
            <a:endParaRPr lang="zh-CN" altLang="en-US"/>
          </a:p>
        </p:txBody>
      </p:sp>
      <p:sp>
        <p:nvSpPr>
          <p:cNvPr id="1029" name="直接连接符 17415"/>
          <p:cNvSpPr/>
          <p:nvPr/>
        </p:nvSpPr>
        <p:spPr>
          <a:xfrm>
            <a:off x="609600" y="6172200"/>
            <a:ext cx="10972800" cy="0"/>
          </a:xfrm>
          <a:prstGeom prst="line">
            <a:avLst/>
          </a:prstGeom>
          <a:ln w="19050" cap="flat" cmpd="sng">
            <a:solidFill>
              <a:schemeClr val="accent1"/>
            </a:solidFill>
            <a:prstDash val="solid"/>
            <a:round/>
            <a:headEnd type="none" w="med" len="med"/>
            <a:tailEnd type="none" w="med" len="med"/>
          </a:ln>
        </p:spPr>
      </p:sp>
      <p:sp>
        <p:nvSpPr>
          <p:cNvPr id="1030" name="文本框 17417"/>
          <p:cNvSpPr txBox="1"/>
          <p:nvPr userDrawn="1"/>
        </p:nvSpPr>
        <p:spPr>
          <a:xfrm>
            <a:off x="508000" y="76200"/>
            <a:ext cx="5283200" cy="368300"/>
          </a:xfrm>
          <a:prstGeom prst="rect">
            <a:avLst/>
          </a:prstGeom>
          <a:noFill/>
          <a:ln w="9525">
            <a:noFill/>
          </a:ln>
        </p:spPr>
        <p:txBody>
          <a:bodyPr anchor="t" anchorCtr="0">
            <a:spAutoFit/>
          </a:bodyPr>
          <a:p>
            <a:pPr lvl="0">
              <a:spcBef>
                <a:spcPct val="50000"/>
              </a:spcBef>
            </a:pPr>
            <a:r>
              <a:rPr lang="zh-CN" altLang="en-US" sz="1800" b="0" dirty="0">
                <a:solidFill>
                  <a:srgbClr val="9900CC"/>
                </a:solidFill>
                <a:latin typeface="方正舒体" panose="02010601030101010101" pitchFamily="2" charset="-122"/>
                <a:ea typeface="方正舒体" panose="02010601030101010101" pitchFamily="2" charset="-122"/>
              </a:rPr>
              <a:t>第</a:t>
            </a:r>
            <a:r>
              <a:rPr lang="en-US" altLang="zh-CN" sz="1800" b="0">
                <a:solidFill>
                  <a:srgbClr val="9900CC"/>
                </a:solidFill>
                <a:latin typeface="方正舒体" panose="02010601030101010101" pitchFamily="2" charset="-122"/>
                <a:ea typeface="方正舒体" panose="02010601030101010101" pitchFamily="2" charset="-122"/>
              </a:rPr>
              <a:t>3</a:t>
            </a:r>
            <a:r>
              <a:rPr lang="zh-CN" altLang="en-US" sz="1800" b="0" dirty="0">
                <a:solidFill>
                  <a:srgbClr val="9900CC"/>
                </a:solidFill>
                <a:latin typeface="方正舒体" panose="02010601030101010101" pitchFamily="2" charset="-122"/>
                <a:ea typeface="方正舒体" panose="02010601030101010101" pitchFamily="2" charset="-122"/>
              </a:rPr>
              <a:t>章 数字移动通信系统（</a:t>
            </a:r>
            <a:r>
              <a:rPr lang="en-US" altLang="zh-CN" sz="1800" b="0">
                <a:solidFill>
                  <a:srgbClr val="9900CC"/>
                </a:solidFill>
                <a:latin typeface="方正舒体" panose="02010601030101010101" pitchFamily="2" charset="-122"/>
                <a:ea typeface="方正舒体" panose="02010601030101010101" pitchFamily="2" charset="-122"/>
              </a:rPr>
              <a:t>2G</a:t>
            </a:r>
            <a:r>
              <a:rPr lang="zh-CN" altLang="en-US" sz="1800" b="0" dirty="0">
                <a:solidFill>
                  <a:srgbClr val="9900CC"/>
                </a:solidFill>
                <a:latin typeface="方正舒体" panose="02010601030101010101" pitchFamily="2" charset="-122"/>
                <a:ea typeface="方正舒体" panose="02010601030101010101" pitchFamily="2" charset="-122"/>
              </a:rPr>
              <a:t>）</a:t>
            </a:r>
            <a:endParaRPr lang="zh-CN" altLang="en-US" sz="1800" b="0" dirty="0">
              <a:solidFill>
                <a:srgbClr val="9900CC"/>
              </a:solidFill>
              <a:latin typeface="方正舒体" panose="02010601030101010101" pitchFamily="2" charset="-122"/>
              <a:ea typeface="方正舒体" panose="02010601030101010101" pitchFamily="2" charset="-122"/>
            </a:endParaRPr>
          </a:p>
        </p:txBody>
      </p:sp>
      <p:pic>
        <p:nvPicPr>
          <p:cNvPr id="1031" name="图片 17418" descr="HaoSc4_209_20052410198371"/>
          <p:cNvPicPr>
            <a:picLocks noChangeAspect="1"/>
          </p:cNvPicPr>
          <p:nvPr userDrawn="1"/>
        </p:nvPicPr>
        <p:blipFill>
          <a:blip r:embed="rId15"/>
          <a:stretch>
            <a:fillRect/>
          </a:stretch>
        </p:blipFill>
        <p:spPr>
          <a:xfrm>
            <a:off x="10058400" y="0"/>
            <a:ext cx="1016000" cy="5286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hf sldNum="0" hdr="0" ftr="0" dt="0"/>
  <p:txStyles>
    <p:titleStyle>
      <a:lvl1pPr marL="0" lvl="0" indent="0" algn="ctr" defTabSz="914400" rtl="0" eaLnBrk="1" fontAlgn="base" latinLnBrk="0" hangingPunct="1">
        <a:lnSpc>
          <a:spcPct val="100000"/>
        </a:lnSpc>
        <a:spcBef>
          <a:spcPct val="0"/>
        </a:spcBef>
        <a:spcAft>
          <a:spcPct val="0"/>
        </a:spcAft>
        <a:buNone/>
        <a:defRPr sz="4200" b="1" i="0" u="none" kern="1200" baseline="0">
          <a:solidFill>
            <a:srgbClr val="0000F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800" b="0" i="0" u="none" kern="1200" baseline="0">
          <a:solidFill>
            <a:schemeClr val="tx1"/>
          </a:solidFill>
          <a:latin typeface="+mn-lt"/>
          <a:ea typeface="+mn-ea"/>
          <a:cs typeface="+mn-cs"/>
        </a:defRPr>
      </a:lvl1pPr>
      <a:lvl2pPr marL="669925" lvl="1" indent="-32512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Blip>
          <a:blip r:embed="rId16"/>
        </a:buBlip>
        <a:defRPr sz="2400" b="0" i="0" u="none" kern="1200" baseline="0">
          <a:solidFill>
            <a:schemeClr val="tx1"/>
          </a:solidFill>
          <a:latin typeface="+mn-lt"/>
          <a:ea typeface="宋体" panose="02010600030101010101" pitchFamily="2" charset="-122"/>
          <a:cs typeface="+mn-cs"/>
        </a:defRPr>
      </a:lvl2pPr>
      <a:lvl3pPr marL="1022350" lvl="2" indent="-35052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3pPr>
      <a:lvl4pPr marL="1339850" lvl="3" indent="-31559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4pPr>
      <a:lvl5pPr marL="1681480" lvl="4" indent="-339725"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6"/>
        </a:buBlip>
        <a:defRPr sz="2000" b="0" i="0" u="none" kern="1200" baseline="0">
          <a:solidFill>
            <a:schemeClr val="tx1"/>
          </a:solidFill>
          <a:latin typeface="+mn-lt"/>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media/image12.svg"/><Relationship Id="rId7" Type="http://schemas.openxmlformats.org/officeDocument/2006/relationships/image" Target="../media/image11.png"/><Relationship Id="rId6" Type="http://schemas.openxmlformats.org/officeDocument/2006/relationships/tags" Target="../tags/tag3.xml"/><Relationship Id="rId5" Type="http://schemas.openxmlformats.org/officeDocument/2006/relationships/image" Target="../media/image10.svg"/><Relationship Id="rId4" Type="http://schemas.openxmlformats.org/officeDocument/2006/relationships/image" Target="../media/image9.png"/><Relationship Id="rId3" Type="http://schemas.openxmlformats.org/officeDocument/2006/relationships/image" Target="../media/image4.png"/><Relationship Id="rId27" Type="http://schemas.openxmlformats.org/officeDocument/2006/relationships/notesSlide" Target="../notesSlides/notesSlide7.xml"/><Relationship Id="rId26" Type="http://schemas.openxmlformats.org/officeDocument/2006/relationships/slideLayout" Target="../slideLayouts/slideLayout16.xml"/><Relationship Id="rId25" Type="http://schemas.openxmlformats.org/officeDocument/2006/relationships/tags" Target="../tags/tag10.xml"/><Relationship Id="rId24" Type="http://schemas.openxmlformats.org/officeDocument/2006/relationships/tags" Target="../tags/tag9.xml"/><Relationship Id="rId23" Type="http://schemas.openxmlformats.org/officeDocument/2006/relationships/image" Target="../media/image22.svg"/><Relationship Id="rId22" Type="http://schemas.openxmlformats.org/officeDocument/2006/relationships/image" Target="../media/image21.png"/><Relationship Id="rId21" Type="http://schemas.openxmlformats.org/officeDocument/2006/relationships/tags" Target="../tags/tag8.xml"/><Relationship Id="rId20" Type="http://schemas.openxmlformats.org/officeDocument/2006/relationships/image" Target="../media/image20.svg"/><Relationship Id="rId2" Type="http://schemas.openxmlformats.org/officeDocument/2006/relationships/tags" Target="../tags/tag2.xml"/><Relationship Id="rId19" Type="http://schemas.openxmlformats.org/officeDocument/2006/relationships/image" Target="../media/image19.png"/><Relationship Id="rId18" Type="http://schemas.openxmlformats.org/officeDocument/2006/relationships/tags" Target="../tags/tag7.xml"/><Relationship Id="rId17" Type="http://schemas.openxmlformats.org/officeDocument/2006/relationships/image" Target="../media/image18.svg"/><Relationship Id="rId16" Type="http://schemas.openxmlformats.org/officeDocument/2006/relationships/image" Target="../media/image17.png"/><Relationship Id="rId15" Type="http://schemas.openxmlformats.org/officeDocument/2006/relationships/tags" Target="../tags/tag6.xml"/><Relationship Id="rId14" Type="http://schemas.openxmlformats.org/officeDocument/2006/relationships/image" Target="../media/image16.svg"/><Relationship Id="rId13" Type="http://schemas.openxmlformats.org/officeDocument/2006/relationships/image" Target="../media/image15.png"/><Relationship Id="rId12" Type="http://schemas.openxmlformats.org/officeDocument/2006/relationships/tags" Target="../tags/tag5.xml"/><Relationship Id="rId11" Type="http://schemas.openxmlformats.org/officeDocument/2006/relationships/image" Target="../media/image14.svg"/><Relationship Id="rId10" Type="http://schemas.openxmlformats.org/officeDocument/2006/relationships/image" Target="../media/image13.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4.xml"/><Relationship Id="rId2" Type="http://schemas.openxmlformats.org/officeDocument/2006/relationships/image" Target="../media/image30.png"/><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tags" Target="../tags/tag15.xml"/><Relationship Id="rId4" Type="http://schemas.openxmlformats.org/officeDocument/2006/relationships/image" Target="../media/image32.png"/><Relationship Id="rId3" Type="http://schemas.openxmlformats.org/officeDocument/2006/relationships/tags" Target="../tags/tag14.xml"/><Relationship Id="rId2" Type="http://schemas.openxmlformats.org/officeDocument/2006/relationships/image" Target="../media/image31.w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tags" Target="../tags/tag1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9.xml"/><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42.wmf"/><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3.xml"/><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46.png"/><Relationship Id="rId1" Type="http://schemas.openxmlformats.org/officeDocument/2006/relationships/tags" Target="../tags/tag1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7.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48.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9.png"/><Relationship Id="rId1" Type="http://schemas.openxmlformats.org/officeDocument/2006/relationships/tags" Target="../tags/tag20.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0.png"/><Relationship Id="rId1" Type="http://schemas.openxmlformats.org/officeDocument/2006/relationships/tags" Target="../tags/tag21.xml"/></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oleObject" Target="../embeddings/oleObject9.bin"/><Relationship Id="rId7" Type="http://schemas.openxmlformats.org/officeDocument/2006/relationships/oleObject" Target="../embeddings/oleObject8.bin"/><Relationship Id="rId6" Type="http://schemas.openxmlformats.org/officeDocument/2006/relationships/image" Target="../media/image52.wmf"/><Relationship Id="rId5" Type="http://schemas.openxmlformats.org/officeDocument/2006/relationships/oleObject" Target="../embeddings/oleObject7.bin"/><Relationship Id="rId4" Type="http://schemas.openxmlformats.org/officeDocument/2006/relationships/oleObject" Target="../embeddings/oleObject6.bin"/><Relationship Id="rId3" Type="http://schemas.openxmlformats.org/officeDocument/2006/relationships/oleObject" Target="../embeddings/oleObject5.bin"/><Relationship Id="rId20" Type="http://schemas.openxmlformats.org/officeDocument/2006/relationships/vmlDrawing" Target="../drawings/vmlDrawing4.vml"/><Relationship Id="rId2" Type="http://schemas.openxmlformats.org/officeDocument/2006/relationships/image" Target="../media/image51.wmf"/><Relationship Id="rId19" Type="http://schemas.openxmlformats.org/officeDocument/2006/relationships/slideLayout" Target="../slideLayouts/slideLayout7.xml"/><Relationship Id="rId18" Type="http://schemas.openxmlformats.org/officeDocument/2006/relationships/image" Target="../media/image56.wmf"/><Relationship Id="rId17" Type="http://schemas.openxmlformats.org/officeDocument/2006/relationships/oleObject" Target="../embeddings/oleObject15.bin"/><Relationship Id="rId16" Type="http://schemas.openxmlformats.org/officeDocument/2006/relationships/oleObject" Target="../embeddings/oleObject14.bin"/><Relationship Id="rId15" Type="http://schemas.openxmlformats.org/officeDocument/2006/relationships/oleObject" Target="../embeddings/oleObject13.bin"/><Relationship Id="rId14" Type="http://schemas.openxmlformats.org/officeDocument/2006/relationships/image" Target="../media/image55.wmf"/><Relationship Id="rId13" Type="http://schemas.openxmlformats.org/officeDocument/2006/relationships/oleObject" Target="../embeddings/oleObject12.bin"/><Relationship Id="rId12" Type="http://schemas.openxmlformats.org/officeDocument/2006/relationships/image" Target="../media/image54.wmf"/><Relationship Id="rId11" Type="http://schemas.openxmlformats.org/officeDocument/2006/relationships/oleObject" Target="../embeddings/oleObject11.bin"/><Relationship Id="rId10" Type="http://schemas.openxmlformats.org/officeDocument/2006/relationships/image" Target="../media/image53.wmf"/><Relationship Id="rId1" Type="http://schemas.openxmlformats.org/officeDocument/2006/relationships/oleObject" Target="../embeddings/oleObject4.bin"/></Relationships>
</file>

<file path=ppt/slides/_rels/slide68.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7.xml"/><Relationship Id="rId7" Type="http://schemas.openxmlformats.org/officeDocument/2006/relationships/image" Target="../media/image57.wmf"/><Relationship Id="rId6" Type="http://schemas.openxmlformats.org/officeDocument/2006/relationships/oleObject" Target="../embeddings/oleObject19.bin"/><Relationship Id="rId5" Type="http://schemas.openxmlformats.org/officeDocument/2006/relationships/image" Target="../media/image52.wmf"/><Relationship Id="rId4" Type="http://schemas.openxmlformats.org/officeDocument/2006/relationships/oleObject" Target="../embeddings/oleObject18.bin"/><Relationship Id="rId3" Type="http://schemas.openxmlformats.org/officeDocument/2006/relationships/oleObject" Target="../embeddings/oleObject17.bin"/><Relationship Id="rId2" Type="http://schemas.openxmlformats.org/officeDocument/2006/relationships/image" Target="../media/image51.wmf"/><Relationship Id="rId1" Type="http://schemas.openxmlformats.org/officeDocument/2006/relationships/oleObject" Target="../embeddings/oleObject16.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59.wmf"/><Relationship Id="rId7" Type="http://schemas.openxmlformats.org/officeDocument/2006/relationships/oleObject" Target="../embeddings/oleObject24.bin"/><Relationship Id="rId6" Type="http://schemas.openxmlformats.org/officeDocument/2006/relationships/oleObject" Target="../embeddings/oleObject23.bin"/><Relationship Id="rId5" Type="http://schemas.openxmlformats.org/officeDocument/2006/relationships/image" Target="../media/image58.wmf"/><Relationship Id="rId4" Type="http://schemas.openxmlformats.org/officeDocument/2006/relationships/oleObject" Target="../embeddings/oleObject22.bin"/><Relationship Id="rId3" Type="http://schemas.openxmlformats.org/officeDocument/2006/relationships/oleObject" Target="../embeddings/oleObject21.bin"/><Relationship Id="rId26" Type="http://schemas.openxmlformats.org/officeDocument/2006/relationships/vmlDrawing" Target="../drawings/vmlDrawing6.vml"/><Relationship Id="rId25" Type="http://schemas.openxmlformats.org/officeDocument/2006/relationships/slideLayout" Target="../slideLayouts/slideLayout7.xml"/><Relationship Id="rId24" Type="http://schemas.openxmlformats.org/officeDocument/2006/relationships/image" Target="../media/image66.wmf"/><Relationship Id="rId23" Type="http://schemas.openxmlformats.org/officeDocument/2006/relationships/oleObject" Target="../embeddings/oleObject32.bin"/><Relationship Id="rId22" Type="http://schemas.openxmlformats.org/officeDocument/2006/relationships/image" Target="../media/image65.wmf"/><Relationship Id="rId21" Type="http://schemas.openxmlformats.org/officeDocument/2006/relationships/oleObject" Target="../embeddings/oleObject31.bin"/><Relationship Id="rId20" Type="http://schemas.openxmlformats.org/officeDocument/2006/relationships/image" Target="../media/image64.wmf"/><Relationship Id="rId2" Type="http://schemas.openxmlformats.org/officeDocument/2006/relationships/image" Target="../media/image51.wmf"/><Relationship Id="rId19" Type="http://schemas.openxmlformats.org/officeDocument/2006/relationships/oleObject" Target="../embeddings/oleObject30.bin"/><Relationship Id="rId18" Type="http://schemas.openxmlformats.org/officeDocument/2006/relationships/image" Target="../media/image63.wmf"/><Relationship Id="rId17" Type="http://schemas.openxmlformats.org/officeDocument/2006/relationships/oleObject" Target="../embeddings/oleObject29.bin"/><Relationship Id="rId16" Type="http://schemas.openxmlformats.org/officeDocument/2006/relationships/image" Target="../media/image62.wmf"/><Relationship Id="rId15" Type="http://schemas.openxmlformats.org/officeDocument/2006/relationships/oleObject" Target="../embeddings/oleObject28.bin"/><Relationship Id="rId14" Type="http://schemas.openxmlformats.org/officeDocument/2006/relationships/image" Target="../media/image61.wmf"/><Relationship Id="rId13" Type="http://schemas.openxmlformats.org/officeDocument/2006/relationships/oleObject" Target="../embeddings/oleObject27.bin"/><Relationship Id="rId12" Type="http://schemas.openxmlformats.org/officeDocument/2006/relationships/image" Target="../media/image52.wmf"/><Relationship Id="rId11" Type="http://schemas.openxmlformats.org/officeDocument/2006/relationships/oleObject" Target="../embeddings/oleObject26.bin"/><Relationship Id="rId10" Type="http://schemas.openxmlformats.org/officeDocument/2006/relationships/image" Target="../media/image60.wmf"/><Relationship Id="rId1"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57.xml"/><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oleObject" Target="../embeddings/oleObject38.bin"/><Relationship Id="rId7" Type="http://schemas.openxmlformats.org/officeDocument/2006/relationships/oleObject" Target="../embeddings/oleObject37.bin"/><Relationship Id="rId6" Type="http://schemas.openxmlformats.org/officeDocument/2006/relationships/image" Target="../media/image58.wmf"/><Relationship Id="rId5" Type="http://schemas.openxmlformats.org/officeDocument/2006/relationships/oleObject" Target="../embeddings/oleObject36.bin"/><Relationship Id="rId4" Type="http://schemas.openxmlformats.org/officeDocument/2006/relationships/oleObject" Target="../embeddings/oleObject35.bin"/><Relationship Id="rId3" Type="http://schemas.openxmlformats.org/officeDocument/2006/relationships/oleObject" Target="../embeddings/oleObject34.bin"/><Relationship Id="rId29" Type="http://schemas.openxmlformats.org/officeDocument/2006/relationships/vmlDrawing" Target="../drawings/vmlDrawing7.vml"/><Relationship Id="rId28" Type="http://schemas.openxmlformats.org/officeDocument/2006/relationships/slideLayout" Target="../slideLayouts/slideLayout7.xml"/><Relationship Id="rId27" Type="http://schemas.openxmlformats.org/officeDocument/2006/relationships/image" Target="../media/image64.wmf"/><Relationship Id="rId26" Type="http://schemas.openxmlformats.org/officeDocument/2006/relationships/oleObject" Target="../embeddings/oleObject47.bin"/><Relationship Id="rId25" Type="http://schemas.openxmlformats.org/officeDocument/2006/relationships/image" Target="../media/image63.wmf"/><Relationship Id="rId24" Type="http://schemas.openxmlformats.org/officeDocument/2006/relationships/oleObject" Target="../embeddings/oleObject46.bin"/><Relationship Id="rId23" Type="http://schemas.openxmlformats.org/officeDocument/2006/relationships/image" Target="../media/image62.wmf"/><Relationship Id="rId22" Type="http://schemas.openxmlformats.org/officeDocument/2006/relationships/oleObject" Target="../embeddings/oleObject45.bin"/><Relationship Id="rId21" Type="http://schemas.openxmlformats.org/officeDocument/2006/relationships/image" Target="../media/image66.wmf"/><Relationship Id="rId20" Type="http://schemas.openxmlformats.org/officeDocument/2006/relationships/oleObject" Target="../embeddings/oleObject44.bin"/><Relationship Id="rId2" Type="http://schemas.openxmlformats.org/officeDocument/2006/relationships/image" Target="../media/image51.wmf"/><Relationship Id="rId19" Type="http://schemas.openxmlformats.org/officeDocument/2006/relationships/image" Target="../media/image65.wmf"/><Relationship Id="rId18" Type="http://schemas.openxmlformats.org/officeDocument/2006/relationships/oleObject" Target="../embeddings/oleObject43.bin"/><Relationship Id="rId17" Type="http://schemas.openxmlformats.org/officeDocument/2006/relationships/image" Target="../media/image61.wmf"/><Relationship Id="rId16" Type="http://schemas.openxmlformats.org/officeDocument/2006/relationships/oleObject" Target="../embeddings/oleObject42.bin"/><Relationship Id="rId15" Type="http://schemas.openxmlformats.org/officeDocument/2006/relationships/image" Target="../media/image60.wmf"/><Relationship Id="rId14" Type="http://schemas.openxmlformats.org/officeDocument/2006/relationships/oleObject" Target="../embeddings/oleObject41.bin"/><Relationship Id="rId13" Type="http://schemas.openxmlformats.org/officeDocument/2006/relationships/image" Target="../media/image68.wmf"/><Relationship Id="rId12" Type="http://schemas.openxmlformats.org/officeDocument/2006/relationships/oleObject" Target="../embeddings/oleObject40.bin"/><Relationship Id="rId11" Type="http://schemas.openxmlformats.org/officeDocument/2006/relationships/image" Target="../media/image67.wmf"/><Relationship Id="rId10" Type="http://schemas.openxmlformats.org/officeDocument/2006/relationships/oleObject" Target="../embeddings/oleObject39.bin"/><Relationship Id="rId1" Type="http://schemas.openxmlformats.org/officeDocument/2006/relationships/oleObject" Target="../embeddings/oleObject33.bin"/></Relationships>
</file>

<file path=ppt/slides/_rels/slide79.x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oleObject" Target="../embeddings/oleObject53.bin"/><Relationship Id="rId7" Type="http://schemas.openxmlformats.org/officeDocument/2006/relationships/oleObject" Target="../embeddings/oleObject52.bin"/><Relationship Id="rId6" Type="http://schemas.openxmlformats.org/officeDocument/2006/relationships/image" Target="../media/image58.wmf"/><Relationship Id="rId5" Type="http://schemas.openxmlformats.org/officeDocument/2006/relationships/oleObject" Target="../embeddings/oleObject51.bin"/><Relationship Id="rId4" Type="http://schemas.openxmlformats.org/officeDocument/2006/relationships/oleObject" Target="../embeddings/oleObject50.bin"/><Relationship Id="rId3" Type="http://schemas.openxmlformats.org/officeDocument/2006/relationships/oleObject" Target="../embeddings/oleObject49.bin"/><Relationship Id="rId23" Type="http://schemas.openxmlformats.org/officeDocument/2006/relationships/vmlDrawing" Target="../drawings/vmlDrawing8.vml"/><Relationship Id="rId22" Type="http://schemas.openxmlformats.org/officeDocument/2006/relationships/slideLayout" Target="../slideLayouts/slideLayout7.xml"/><Relationship Id="rId21" Type="http://schemas.openxmlformats.org/officeDocument/2006/relationships/image" Target="../media/image65.wmf"/><Relationship Id="rId20" Type="http://schemas.openxmlformats.org/officeDocument/2006/relationships/oleObject" Target="../embeddings/oleObject59.bin"/><Relationship Id="rId2" Type="http://schemas.openxmlformats.org/officeDocument/2006/relationships/image" Target="../media/image51.wmf"/><Relationship Id="rId19" Type="http://schemas.openxmlformats.org/officeDocument/2006/relationships/image" Target="../media/image66.wmf"/><Relationship Id="rId18" Type="http://schemas.openxmlformats.org/officeDocument/2006/relationships/oleObject" Target="../embeddings/oleObject58.bin"/><Relationship Id="rId17" Type="http://schemas.openxmlformats.org/officeDocument/2006/relationships/image" Target="../media/image60.wmf"/><Relationship Id="rId16" Type="http://schemas.openxmlformats.org/officeDocument/2006/relationships/oleObject" Target="../embeddings/oleObject57.bin"/><Relationship Id="rId15" Type="http://schemas.openxmlformats.org/officeDocument/2006/relationships/image" Target="../media/image61.wmf"/><Relationship Id="rId14" Type="http://schemas.openxmlformats.org/officeDocument/2006/relationships/oleObject" Target="../embeddings/oleObject56.bin"/><Relationship Id="rId13" Type="http://schemas.openxmlformats.org/officeDocument/2006/relationships/image" Target="../media/image68.wmf"/><Relationship Id="rId12" Type="http://schemas.openxmlformats.org/officeDocument/2006/relationships/oleObject" Target="../embeddings/oleObject55.bin"/><Relationship Id="rId11" Type="http://schemas.openxmlformats.org/officeDocument/2006/relationships/image" Target="../media/image67.wmf"/><Relationship Id="rId10" Type="http://schemas.openxmlformats.org/officeDocument/2006/relationships/oleObject" Target="../embeddings/oleObject54.bin"/><Relationship Id="rId1" Type="http://schemas.openxmlformats.org/officeDocument/2006/relationships/oleObject" Target="../embeddings/oleObject48.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69.wmf"/><Relationship Id="rId2" Type="http://schemas.openxmlformats.org/officeDocument/2006/relationships/oleObject" Target="../embeddings/oleObject60.bin"/><Relationship Id="rId1" Type="http://schemas.openxmlformats.org/officeDocument/2006/relationships/image" Target="../media/image3.png"/></Relationships>
</file>

<file path=ppt/slides/_rels/slide84.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7.xml"/><Relationship Id="rId3" Type="http://schemas.openxmlformats.org/officeDocument/2006/relationships/image" Target="../media/image69.wmf"/><Relationship Id="rId2" Type="http://schemas.openxmlformats.org/officeDocument/2006/relationships/oleObject" Target="../embeddings/oleObject61.bin"/><Relationship Id="rId1"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ctrTitle"/>
          </p:nvPr>
        </p:nvSpPr>
        <p:spPr>
          <a:xfrm>
            <a:off x="2438400" y="2133600"/>
            <a:ext cx="7623175" cy="1143000"/>
          </a:xfrm>
        </p:spPr>
        <p:txBody>
          <a:bodyPr anchor="t" anchorCtr="0"/>
          <a:p>
            <a:pPr marL="0" marR="0" indent="0" algn="ctr" defTabSz="914400" rtl="0" eaLnBrk="1" fontAlgn="base" latinLnBrk="0" hangingPunct="1">
              <a:lnSpc>
                <a:spcPct val="100000"/>
              </a:lnSpc>
              <a:spcBef>
                <a:spcPct val="0"/>
              </a:spcBef>
              <a:spcAft>
                <a:spcPct val="0"/>
              </a:spcAft>
              <a:buClrTx/>
              <a:buSzTx/>
              <a:buFontTx/>
              <a:buNone/>
            </a:pPr>
            <a:r>
              <a:rPr kumimoji="0" lang="zh-CN" altLang="en-US" sz="4600" b="1" i="0" u="none" strike="noStrike" kern="1200" cap="none" spc="0" normalizeH="0" baseline="0" noProof="1" dirty="0">
                <a:solidFill>
                  <a:srgbClr val="0000FF"/>
                </a:solidFill>
                <a:latin typeface="方正舒体" panose="02010601030101010101" pitchFamily="2" charset="-122"/>
                <a:ea typeface="方正舒体" panose="02010601030101010101" pitchFamily="2" charset="-122"/>
                <a:cs typeface="+mj-cs"/>
              </a:rPr>
              <a:t>第</a:t>
            </a:r>
            <a:r>
              <a:rPr kumimoji="0" lang="en-US" altLang="zh-CN" sz="4600" b="1" i="0" u="none" strike="noStrike" kern="1200" cap="none" spc="0" normalizeH="0" baseline="0" noProof="1">
                <a:solidFill>
                  <a:srgbClr val="0000FF"/>
                </a:solidFill>
                <a:latin typeface="方正舒体" panose="02010601030101010101" pitchFamily="2" charset="-122"/>
                <a:ea typeface="方正舒体" panose="02010601030101010101" pitchFamily="2" charset="-122"/>
                <a:cs typeface="+mj-cs"/>
              </a:rPr>
              <a:t>3</a:t>
            </a:r>
            <a:r>
              <a:rPr kumimoji="0" lang="zh-CN" altLang="en-US" sz="4600" b="1" i="0" u="none" strike="noStrike" kern="1200" cap="none" spc="0" normalizeH="0" baseline="0" noProof="1" dirty="0">
                <a:solidFill>
                  <a:srgbClr val="0000FF"/>
                </a:solidFill>
                <a:latin typeface="方正舒体" panose="02010601030101010101" pitchFamily="2" charset="-122"/>
                <a:ea typeface="方正舒体" panose="02010601030101010101" pitchFamily="2" charset="-122"/>
                <a:cs typeface="+mj-cs"/>
              </a:rPr>
              <a:t>章 数字移动通信系统（</a:t>
            </a:r>
            <a:r>
              <a:rPr kumimoji="0" lang="en-US" altLang="zh-CN" sz="4600" b="1" i="0" u="none" strike="noStrike" kern="1200" cap="none" spc="0" normalizeH="0" baseline="0" noProof="1">
                <a:solidFill>
                  <a:srgbClr val="0000FF"/>
                </a:solidFill>
                <a:latin typeface="方正舒体" panose="02010601030101010101" pitchFamily="2" charset="-122"/>
                <a:ea typeface="方正舒体" panose="02010601030101010101" pitchFamily="2" charset="-122"/>
                <a:cs typeface="+mj-cs"/>
              </a:rPr>
              <a:t>2G</a:t>
            </a:r>
            <a:r>
              <a:rPr kumimoji="0" lang="zh-CN" altLang="en-US" sz="4600" b="1" i="0" u="none" strike="noStrike" kern="1200" cap="none" spc="0" normalizeH="0" baseline="0" noProof="1" dirty="0">
                <a:solidFill>
                  <a:srgbClr val="0000FF"/>
                </a:solidFill>
                <a:latin typeface="方正舒体" panose="02010601030101010101" pitchFamily="2" charset="-122"/>
                <a:ea typeface="方正舒体" panose="02010601030101010101" pitchFamily="2" charset="-122"/>
                <a:cs typeface="+mj-cs"/>
              </a:rPr>
              <a:t>）</a:t>
            </a:r>
            <a:r>
              <a:rPr kumimoji="0" lang="zh-CN" altLang="en-US" sz="5000" b="1" i="0" u="none" strike="noStrike" kern="1200" cap="none" spc="0" normalizeH="0" baseline="0" noProof="1" dirty="0">
                <a:solidFill>
                  <a:srgbClr val="0000FF"/>
                </a:solidFill>
                <a:latin typeface="Garamond" panose="02020404030301010803" pitchFamily="18" charset="0"/>
                <a:ea typeface="宋体" panose="02010600030101010101" pitchFamily="2" charset="-122"/>
                <a:cs typeface="+mj-cs"/>
              </a:rPr>
              <a:t> </a:t>
            </a:r>
            <a:endParaRPr kumimoji="0" lang="zh-CN" altLang="en-US" sz="5000" b="1" i="0" u="none" strike="noStrike" kern="1200" cap="none" spc="0" normalizeH="0" baseline="0" noProof="1" dirty="0">
              <a:solidFill>
                <a:srgbClr val="0000FF"/>
              </a:solidFill>
              <a:latin typeface="Garamond" panose="02020404030301010803" pitchFamily="18" charset="0"/>
              <a:ea typeface="宋体" panose="0201060003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占位符 88066"/>
          <p:cNvSpPr>
            <a:spLocks noGrp="1"/>
          </p:cNvSpPr>
          <p:nvPr>
            <p:ph idx="1"/>
          </p:nvPr>
        </p:nvSpPr>
        <p:spPr>
          <a:xfrm>
            <a:off x="645795" y="914400"/>
            <a:ext cx="10762615" cy="4530725"/>
          </a:xfrm>
        </p:spPr>
        <p:txBody>
          <a:bodyPr anchor="t" anchorCtr="0"/>
          <a:p>
            <a:pPr>
              <a:lnSpc>
                <a:spcPct val="150000"/>
              </a:lnSpc>
            </a:pPr>
            <a:r>
              <a:rPr lang="en-US" altLang="zh-CN">
                <a:latin typeface="微软雅黑" panose="020B0503020204020204" charset="-122"/>
                <a:ea typeface="微软雅黑" panose="020B0503020204020204" charset="-122"/>
                <a:cs typeface="微软雅黑" panose="020B0503020204020204" charset="-122"/>
              </a:rPr>
              <a:t>SMSC</a:t>
            </a:r>
            <a:r>
              <a:rPr lang="zh-CN" altLang="en-US" dirty="0">
                <a:latin typeface="微软雅黑" panose="020B0503020204020204" charset="-122"/>
                <a:ea typeface="微软雅黑" panose="020B0503020204020204" charset="-122"/>
                <a:cs typeface="微软雅黑" panose="020B0503020204020204" charset="-122"/>
              </a:rPr>
              <a:t>（短消息业务中心）</a:t>
            </a:r>
            <a:r>
              <a:rPr lang="zh-CN" altLang="en-US" dirty="0"/>
              <a:t>与</a:t>
            </a:r>
            <a:r>
              <a:rPr lang="en-US" altLang="zh-CN"/>
              <a:t>NSS</a:t>
            </a:r>
            <a:r>
              <a:rPr lang="zh-CN" altLang="en-US" dirty="0"/>
              <a:t>连接可实现点对点短消息业务，与</a:t>
            </a:r>
            <a:r>
              <a:rPr lang="en-US" altLang="zh-CN"/>
              <a:t>BSS</a:t>
            </a:r>
            <a:r>
              <a:rPr lang="zh-CN" altLang="en-US" dirty="0"/>
              <a:t>连接完成小区广播短消息业务。</a:t>
            </a:r>
            <a:endParaRPr lang="zh-CN" altLang="en-US" dirty="0"/>
          </a:p>
          <a:p>
            <a:pPr>
              <a:lnSpc>
                <a:spcPct val="150000"/>
              </a:lnSpc>
            </a:pPr>
            <a:r>
              <a:rPr lang="zh-CN" altLang="en-US" dirty="0"/>
              <a:t>在实际的</a:t>
            </a:r>
            <a:r>
              <a:rPr lang="en-US" altLang="zh-CN"/>
              <a:t>GSM</a:t>
            </a:r>
            <a:r>
              <a:rPr lang="zh-CN" altLang="en-US" dirty="0"/>
              <a:t>网络中，可根据不同的运营环境和网络需求进行网络配置。具体的网络单元可用多个物理实体来承担，也可以将几个网络单元合并为一个物理实体，比如将</a:t>
            </a:r>
            <a:r>
              <a:rPr lang="en-US" altLang="zh-CN"/>
              <a:t>MSC</a:t>
            </a:r>
            <a:r>
              <a:rPr lang="zh-CN" altLang="en-US" dirty="0"/>
              <a:t>和</a:t>
            </a:r>
            <a:r>
              <a:rPr lang="en-US" altLang="zh-CN"/>
              <a:t>VLR</a:t>
            </a:r>
            <a:r>
              <a:rPr lang="zh-CN" altLang="en-US" dirty="0"/>
              <a:t>合并在一起，也可以把</a:t>
            </a:r>
            <a:r>
              <a:rPr lang="en-US" altLang="zh-CN"/>
              <a:t>HLR</a:t>
            </a:r>
            <a:r>
              <a:rPr lang="zh-CN" altLang="en-US" dirty="0"/>
              <a:t>、</a:t>
            </a:r>
            <a:r>
              <a:rPr lang="en-US" altLang="zh-CN"/>
              <a:t>EIR</a:t>
            </a:r>
            <a:r>
              <a:rPr lang="zh-CN" altLang="en-US" dirty="0"/>
              <a:t>和</a:t>
            </a:r>
            <a:r>
              <a:rPr lang="en-US" altLang="zh-CN"/>
              <a:t>AUC</a:t>
            </a:r>
            <a:r>
              <a:rPr lang="zh-CN" altLang="en-US" dirty="0"/>
              <a:t>合并为一个物理实体。</a:t>
            </a:r>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82945"/>
          <p:cNvSpPr>
            <a:spLocks noGrp="1"/>
          </p:cNvSpPr>
          <p:nvPr>
            <p:ph type="title"/>
          </p:nvPr>
        </p:nvSpPr>
        <p:spPr/>
        <p:txBody>
          <a:bodyPr anchor="t" anchorCtr="0"/>
          <a:p>
            <a:pPr marL="800100" indent="-800100"/>
            <a:r>
              <a:rPr lang="en-US" altLang="zh-CN"/>
              <a:t>2</a:t>
            </a:r>
            <a:r>
              <a:rPr lang="zh-CN" altLang="en-US" dirty="0"/>
              <a:t>、</a:t>
            </a:r>
            <a:r>
              <a:rPr lang="en-US" altLang="zh-CN"/>
              <a:t>GSM</a:t>
            </a:r>
            <a:r>
              <a:rPr lang="zh-CN" altLang="en-US" dirty="0"/>
              <a:t>网络接口</a:t>
            </a:r>
            <a:endParaRPr lang="zh-CN" altLang="en-US" dirty="0"/>
          </a:p>
        </p:txBody>
      </p:sp>
      <p:grpSp>
        <p:nvGrpSpPr>
          <p:cNvPr id="25602" name="组合 82947"/>
          <p:cNvGrpSpPr/>
          <p:nvPr/>
        </p:nvGrpSpPr>
        <p:grpSpPr>
          <a:xfrm>
            <a:off x="1399540" y="1600200"/>
            <a:ext cx="8228330" cy="5005705"/>
            <a:chOff x="1953" y="8638"/>
            <a:chExt cx="7335" cy="5070"/>
          </a:xfrm>
        </p:grpSpPr>
        <p:sp>
          <p:nvSpPr>
            <p:cNvPr id="25603" name="直接连接符 82948"/>
            <p:cNvSpPr/>
            <p:nvPr>
              <p:custDataLst>
                <p:tags r:id="rId1"/>
              </p:custDataLst>
            </p:nvPr>
          </p:nvSpPr>
          <p:spPr>
            <a:xfrm>
              <a:off x="8382" y="8638"/>
              <a:ext cx="747" cy="0"/>
            </a:xfrm>
            <a:prstGeom prst="line">
              <a:avLst/>
            </a:prstGeom>
            <a:ln w="9525" cap="flat" cmpd="sng">
              <a:solidFill>
                <a:srgbClr val="000000"/>
              </a:solidFill>
              <a:prstDash val="solid"/>
              <a:round/>
              <a:headEnd type="none" w="med" len="med"/>
              <a:tailEnd type="none" w="med" len="med"/>
            </a:ln>
          </p:spPr>
        </p:sp>
        <p:pic>
          <p:nvPicPr>
            <p:cNvPr id="25604" name="图片 82949"/>
            <p:cNvPicPr>
              <a:picLocks noChangeAspect="1"/>
            </p:cNvPicPr>
            <p:nvPr>
              <p:custDataLst>
                <p:tags r:id="rId2"/>
              </p:custDataLst>
            </p:nvPr>
          </p:nvPicPr>
          <p:blipFill>
            <a:blip r:embed="rId3"/>
            <a:srcRect t="4935" r="2042" b="11917"/>
            <a:stretch>
              <a:fillRect/>
            </a:stretch>
          </p:blipFill>
          <p:spPr>
            <a:xfrm>
              <a:off x="1953" y="8638"/>
              <a:ext cx="7335" cy="5070"/>
            </a:xfrm>
            <a:prstGeom prst="rect">
              <a:avLst/>
            </a:prstGeom>
            <a:noFill/>
            <a:ln w="9525">
              <a:noFill/>
            </a:ln>
          </p:spPr>
        </p:pic>
      </p:grpSp>
      <p:pic>
        <p:nvPicPr>
          <p:cNvPr id="2" name="图片 1" descr="3b32303238383533323bd5fdb7bdd0ce"/>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15000" y="3162300"/>
            <a:ext cx="429895" cy="429895"/>
          </a:xfrm>
          <a:prstGeom prst="rect">
            <a:avLst/>
          </a:prstGeom>
        </p:spPr>
      </p:pic>
      <p:pic>
        <p:nvPicPr>
          <p:cNvPr id="3" name="图片 2" descr="3b32303238383533323bd5fdb7bd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334000" y="2438400"/>
            <a:ext cx="429895" cy="429895"/>
          </a:xfrm>
          <a:prstGeom prst="rect">
            <a:avLst/>
          </a:prstGeom>
        </p:spPr>
      </p:pic>
      <p:pic>
        <p:nvPicPr>
          <p:cNvPr id="4" name="图片 3" descr="3b32303238383533323bd5fdb7bdd0ce"/>
          <p:cNvPicPr>
            <a:picLocks noChangeAspect="1"/>
          </p:cNvPicPr>
          <p:nvPr>
            <p:custDataLst>
              <p:tags r:id="rId9"/>
            </p:custDataLst>
          </p:nvPr>
        </p:nvPicPr>
        <p:blipFill>
          <a:blip r:embed="rId10">
            <a:extLst>
              <a:ext uri="{96DAC541-7B7A-43D3-8B79-37D633B846F1}">
                <asvg:svgBlip xmlns:asvg="http://schemas.microsoft.com/office/drawing/2016/SVG/main" r:embed="rId11"/>
              </a:ext>
            </a:extLst>
          </a:blip>
          <a:stretch>
            <a:fillRect/>
          </a:stretch>
        </p:blipFill>
        <p:spPr>
          <a:xfrm>
            <a:off x="4343400" y="2999105"/>
            <a:ext cx="429895" cy="429895"/>
          </a:xfrm>
          <a:prstGeom prst="rect">
            <a:avLst/>
          </a:prstGeom>
        </p:spPr>
      </p:pic>
      <p:pic>
        <p:nvPicPr>
          <p:cNvPr id="5" name="图片 4" descr="3b32303238383533323bd5fdb7bdd0ce"/>
          <p:cNvPicPr>
            <a:picLocks noChangeAspect="1"/>
          </p:cNvPicPr>
          <p:nvPr>
            <p:custDataLst>
              <p:tags r:id="rId12"/>
            </p:custDataLst>
          </p:nvPr>
        </p:nvPicPr>
        <p:blipFill>
          <a:blip r:embed="rId13">
            <a:extLst>
              <a:ext uri="{96DAC541-7B7A-43D3-8B79-37D633B846F1}">
                <asvg:svgBlip xmlns:asvg="http://schemas.microsoft.com/office/drawing/2016/SVG/main" r:embed="rId14"/>
              </a:ext>
            </a:extLst>
          </a:blip>
          <a:stretch>
            <a:fillRect/>
          </a:stretch>
        </p:blipFill>
        <p:spPr>
          <a:xfrm>
            <a:off x="7162800" y="2999105"/>
            <a:ext cx="429895" cy="429895"/>
          </a:xfrm>
          <a:prstGeom prst="rect">
            <a:avLst/>
          </a:prstGeom>
        </p:spPr>
      </p:pic>
      <p:pic>
        <p:nvPicPr>
          <p:cNvPr id="6" name="图片 5" descr="3b32303238383533323bd5fdb7bdd0ce"/>
          <p:cNvPicPr>
            <a:picLocks noChangeAspect="1"/>
          </p:cNvPicPr>
          <p:nvPr>
            <p:custDataLst>
              <p:tags r:id="rId15"/>
            </p:custDataLst>
          </p:nvPr>
        </p:nvPicPr>
        <p:blipFill>
          <a:blip r:embed="rId16">
            <a:extLst>
              <a:ext uri="{96DAC541-7B7A-43D3-8B79-37D633B846F1}">
                <asvg:svgBlip xmlns:asvg="http://schemas.microsoft.com/office/drawing/2016/SVG/main" r:embed="rId17"/>
              </a:ext>
            </a:extLst>
          </a:blip>
          <a:stretch>
            <a:fillRect/>
          </a:stretch>
        </p:blipFill>
        <p:spPr>
          <a:xfrm>
            <a:off x="5715000" y="3886200"/>
            <a:ext cx="429895" cy="429895"/>
          </a:xfrm>
          <a:prstGeom prst="rect">
            <a:avLst/>
          </a:prstGeom>
        </p:spPr>
      </p:pic>
      <p:pic>
        <p:nvPicPr>
          <p:cNvPr id="7" name="图片 6" descr="3b32303238383533323bd5fdb7bdd0ce"/>
          <p:cNvPicPr>
            <a:picLocks noChangeAspect="1"/>
          </p:cNvPicPr>
          <p:nvPr>
            <p:custDataLst>
              <p:tags r:id="rId18"/>
            </p:custDataLst>
          </p:nvPr>
        </p:nvPicPr>
        <p:blipFill>
          <a:blip r:embed="rId19">
            <a:extLst>
              <a:ext uri="{96DAC541-7B7A-43D3-8B79-37D633B846F1}">
                <asvg:svgBlip xmlns:asvg="http://schemas.microsoft.com/office/drawing/2016/SVG/main" r:embed="rId20"/>
              </a:ext>
            </a:extLst>
          </a:blip>
          <a:stretch>
            <a:fillRect/>
          </a:stretch>
        </p:blipFill>
        <p:spPr>
          <a:xfrm>
            <a:off x="5715000" y="4724400"/>
            <a:ext cx="429895" cy="429895"/>
          </a:xfrm>
          <a:prstGeom prst="rect">
            <a:avLst/>
          </a:prstGeom>
        </p:spPr>
      </p:pic>
      <p:pic>
        <p:nvPicPr>
          <p:cNvPr id="8" name="图片 7" descr="3b32303238383533323bd5fdb7bdd0ce"/>
          <p:cNvPicPr>
            <a:picLocks noChangeAspect="1"/>
          </p:cNvPicPr>
          <p:nvPr>
            <p:custDataLst>
              <p:tags r:id="rId21"/>
            </p:custDataLst>
          </p:nvPr>
        </p:nvPicPr>
        <p:blipFill>
          <a:blip r:embed="rId22">
            <a:extLst>
              <a:ext uri="{96DAC541-7B7A-43D3-8B79-37D633B846F1}">
                <asvg:svgBlip xmlns:asvg="http://schemas.microsoft.com/office/drawing/2016/SVG/main" r:embed="rId23"/>
              </a:ext>
            </a:extLst>
          </a:blip>
          <a:stretch>
            <a:fillRect/>
          </a:stretch>
        </p:blipFill>
        <p:spPr>
          <a:xfrm>
            <a:off x="7162800" y="2362200"/>
            <a:ext cx="429895" cy="429895"/>
          </a:xfrm>
          <a:prstGeom prst="rect">
            <a:avLst/>
          </a:prstGeom>
        </p:spPr>
      </p:pic>
      <p:pic>
        <p:nvPicPr>
          <p:cNvPr id="9" name="图片 8" descr="3b32303238383533323bd5fdb7bdd0ce"/>
          <p:cNvPicPr>
            <a:picLocks noChangeAspect="1"/>
          </p:cNvPicPr>
          <p:nvPr>
            <p:custDataLst>
              <p:tags r:id="rId24"/>
            </p:custDataLst>
          </p:nvPr>
        </p:nvPicPr>
        <p:blipFill>
          <a:blip r:embed="rId10">
            <a:extLst>
              <a:ext uri="{96DAC541-7B7A-43D3-8B79-37D633B846F1}">
                <asvg:svgBlip xmlns:asvg="http://schemas.microsoft.com/office/drawing/2016/SVG/main" r:embed="rId11"/>
              </a:ext>
            </a:extLst>
          </a:blip>
          <a:stretch>
            <a:fillRect/>
          </a:stretch>
        </p:blipFill>
        <p:spPr>
          <a:xfrm>
            <a:off x="2895600" y="3962400"/>
            <a:ext cx="547370" cy="429895"/>
          </a:xfrm>
          <a:prstGeom prst="rect">
            <a:avLst/>
          </a:prstGeom>
        </p:spPr>
      </p:pic>
      <p:pic>
        <p:nvPicPr>
          <p:cNvPr id="10" name="图片 9" descr="3b32303238383533323bd5fdb7bdd0ce"/>
          <p:cNvPicPr>
            <a:picLocks noChangeAspect="1"/>
          </p:cNvPicPr>
          <p:nvPr>
            <p:custDataLst>
              <p:tags r:id="rId25"/>
            </p:custDataLst>
          </p:nvPr>
        </p:nvPicPr>
        <p:blipFill>
          <a:blip r:embed="rId10">
            <a:extLst>
              <a:ext uri="{96DAC541-7B7A-43D3-8B79-37D633B846F1}">
                <asvg:svgBlip xmlns:asvg="http://schemas.microsoft.com/office/drawing/2016/SVG/main" r:embed="rId11"/>
              </a:ext>
            </a:extLst>
          </a:blip>
          <a:stretch>
            <a:fillRect/>
          </a:stretch>
        </p:blipFill>
        <p:spPr>
          <a:xfrm>
            <a:off x="1905000" y="3886200"/>
            <a:ext cx="429895" cy="4298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89089"/>
          <p:cNvSpPr>
            <a:spLocks noGrp="1"/>
          </p:cNvSpPr>
          <p:nvPr>
            <p:ph type="title"/>
          </p:nvPr>
        </p:nvSpPr>
        <p:spPr/>
        <p:txBody>
          <a:bodyPr anchor="t" anchorCtr="0"/>
          <a:p>
            <a:r>
              <a:rPr lang="en-US" altLang="zh-CN"/>
              <a:t>2</a:t>
            </a:r>
            <a:r>
              <a:rPr lang="zh-CN" altLang="en-US" dirty="0"/>
              <a:t>、</a:t>
            </a:r>
            <a:r>
              <a:rPr lang="en-US" altLang="zh-CN"/>
              <a:t>GSM</a:t>
            </a:r>
            <a:r>
              <a:rPr lang="zh-CN" altLang="en-US" dirty="0"/>
              <a:t>网络接口</a:t>
            </a:r>
            <a:endParaRPr lang="zh-CN" altLang="en-US" dirty="0"/>
          </a:p>
        </p:txBody>
      </p:sp>
      <p:sp>
        <p:nvSpPr>
          <p:cNvPr id="29698" name="文本占位符 89090"/>
          <p:cNvSpPr>
            <a:spLocks noGrp="1"/>
          </p:cNvSpPr>
          <p:nvPr>
            <p:ph idx="1"/>
          </p:nvPr>
        </p:nvSpPr>
        <p:spPr>
          <a:xfrm>
            <a:off x="609600" y="1295400"/>
            <a:ext cx="10972800" cy="4530725"/>
          </a:xfrm>
        </p:spPr>
        <p:txBody>
          <a:bodyPr anchor="t" anchorCtr="0"/>
          <a:p>
            <a:pPr>
              <a:lnSpc>
                <a:spcPct val="110000"/>
              </a:lnSpc>
            </a:pPr>
            <a:r>
              <a:rPr lang="en-US" altLang="zh-CN">
                <a:latin typeface="微软雅黑" panose="020B0503020204020204" charset="-122"/>
                <a:ea typeface="微软雅黑" panose="020B0503020204020204" charset="-122"/>
                <a:cs typeface="微软雅黑" panose="020B0503020204020204" charset="-122"/>
              </a:rPr>
              <a:t>A</a:t>
            </a:r>
            <a:r>
              <a:rPr lang="zh-CN" altLang="en-US" dirty="0">
                <a:latin typeface="微软雅黑" panose="020B0503020204020204" charset="-122"/>
                <a:ea typeface="微软雅黑" panose="020B0503020204020204" charset="-122"/>
                <a:cs typeface="微软雅黑" panose="020B0503020204020204" charset="-122"/>
              </a:rPr>
              <a:t>接口</a:t>
            </a:r>
            <a:r>
              <a:rPr lang="zh-CN" altLang="en-US" dirty="0"/>
              <a:t>。 </a:t>
            </a:r>
            <a:r>
              <a:rPr lang="en-US" altLang="zh-CN"/>
              <a:t>A</a:t>
            </a:r>
            <a:r>
              <a:rPr lang="zh-CN" altLang="en-US" dirty="0"/>
              <a:t>接口定义为</a:t>
            </a:r>
            <a:r>
              <a:rPr lang="zh-CN" altLang="en-US" dirty="0">
                <a:latin typeface="微软雅黑" panose="020B0503020204020204" charset="-122"/>
                <a:ea typeface="微软雅黑" panose="020B0503020204020204" charset="-122"/>
              </a:rPr>
              <a:t>网络子系统与基站子系统之间的通信接口</a:t>
            </a:r>
            <a:r>
              <a:rPr lang="zh-CN" altLang="en-US" dirty="0"/>
              <a:t>，其物理连接是通过采用标准的</a:t>
            </a:r>
            <a:r>
              <a:rPr lang="en-US" altLang="zh-CN"/>
              <a:t>2.048Mb/sPCM</a:t>
            </a:r>
            <a:r>
              <a:rPr lang="zh-CN" altLang="en-US" dirty="0"/>
              <a:t>数字传输链路来实现。此接口传送的信息包括对移动台及基站的管理、移动性和呼叫接续管理等。</a:t>
            </a:r>
            <a:endParaRPr lang="zh-CN" altLang="en-US" dirty="0"/>
          </a:p>
          <a:p>
            <a:pPr>
              <a:lnSpc>
                <a:spcPct val="110000"/>
              </a:lnSpc>
            </a:pPr>
            <a:r>
              <a:rPr lang="en-US" altLang="zh-CN" err="1"/>
              <a:t>Abis</a:t>
            </a:r>
            <a:r>
              <a:rPr lang="zh-CN" altLang="en-US" dirty="0"/>
              <a:t>接口。 </a:t>
            </a:r>
            <a:r>
              <a:rPr lang="en-US" altLang="zh-CN" err="1">
                <a:latin typeface="微软雅黑" panose="020B0503020204020204" charset="-122"/>
                <a:ea typeface="微软雅黑" panose="020B0503020204020204" charset="-122"/>
                <a:cs typeface="微软雅黑" panose="020B0503020204020204" charset="-122"/>
              </a:rPr>
              <a:t>Abis</a:t>
            </a:r>
            <a:r>
              <a:rPr lang="zh-CN" altLang="en-US" dirty="0">
                <a:latin typeface="微软雅黑" panose="020B0503020204020204" charset="-122"/>
                <a:ea typeface="微软雅黑" panose="020B0503020204020204" charset="-122"/>
                <a:cs typeface="微软雅黑" panose="020B0503020204020204" charset="-122"/>
              </a:rPr>
              <a:t>接口定义为基站子系统的基站控制器</a:t>
            </a:r>
            <a:r>
              <a:rPr lang="en-US" altLang="zh-CN">
                <a:sym typeface="+mn-ea"/>
              </a:rPr>
              <a:t>BSC</a:t>
            </a:r>
            <a:r>
              <a:rPr lang="zh-CN" altLang="en-US" dirty="0">
                <a:latin typeface="微软雅黑" panose="020B0503020204020204" charset="-122"/>
                <a:ea typeface="微软雅黑" panose="020B0503020204020204" charset="-122"/>
                <a:cs typeface="微软雅黑" panose="020B0503020204020204" charset="-122"/>
              </a:rPr>
              <a:t>与基站收发</a:t>
            </a:r>
            <a:r>
              <a:rPr lang="zh-CN" altLang="en-US" dirty="0">
                <a:latin typeface="微软雅黑" panose="020B0503020204020204" charset="-122"/>
                <a:ea typeface="微软雅黑" panose="020B0503020204020204" charset="-122"/>
              </a:rPr>
              <a:t>信机</a:t>
            </a:r>
            <a:r>
              <a:rPr lang="en-US" altLang="zh-CN">
                <a:sym typeface="+mn-ea"/>
              </a:rPr>
              <a:t>BTS</a:t>
            </a:r>
            <a:r>
              <a:rPr lang="zh-CN" altLang="en-US" dirty="0"/>
              <a:t>两个功能实体之间的通信接口， 用于</a:t>
            </a:r>
            <a:r>
              <a:rPr lang="en-US" altLang="zh-CN"/>
              <a:t>BTS</a:t>
            </a:r>
            <a:r>
              <a:rPr lang="zh-CN" altLang="en-US" dirty="0"/>
              <a:t>（不与</a:t>
            </a:r>
            <a:r>
              <a:rPr lang="en-US" altLang="zh-CN"/>
              <a:t>BSC</a:t>
            </a:r>
            <a:r>
              <a:rPr lang="zh-CN" altLang="en-US" dirty="0"/>
              <a:t>放在一处）与</a:t>
            </a:r>
            <a:r>
              <a:rPr lang="en-US" altLang="zh-CN"/>
              <a:t>BSC</a:t>
            </a:r>
            <a:r>
              <a:rPr lang="zh-CN" altLang="en-US" dirty="0"/>
              <a:t>之间的远端互连方式。该接口支持所有向用户提供的服务，并支持对</a:t>
            </a:r>
            <a:r>
              <a:rPr lang="en-US" altLang="zh-CN"/>
              <a:t>BTS</a:t>
            </a:r>
            <a:r>
              <a:rPr lang="zh-CN" altLang="en-US" dirty="0"/>
              <a:t>无线设备的控制和无线频率的分配。</a:t>
            </a:r>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占位符 90114"/>
          <p:cNvSpPr>
            <a:spLocks noGrp="1"/>
          </p:cNvSpPr>
          <p:nvPr>
            <p:ph idx="1"/>
          </p:nvPr>
        </p:nvSpPr>
        <p:spPr>
          <a:xfrm>
            <a:off x="478790" y="990600"/>
            <a:ext cx="10727690" cy="4987925"/>
          </a:xfrm>
        </p:spPr>
        <p:txBody>
          <a:bodyPr anchor="t" anchorCtr="0"/>
          <a:p>
            <a:r>
              <a:rPr lang="en-US" altLang="zh-CN" b="1"/>
              <a:t>Um</a:t>
            </a:r>
            <a:r>
              <a:rPr lang="zh-CN" altLang="en-US" b="1" dirty="0"/>
              <a:t>接口。又称为空中接口</a:t>
            </a:r>
            <a:r>
              <a:rPr lang="zh-CN" altLang="en-US" dirty="0"/>
              <a:t>，定义为移动台与基站收发信机之间的无线通信接口， 它是</a:t>
            </a:r>
            <a:r>
              <a:rPr lang="en-US" altLang="zh-CN"/>
              <a:t>GSM</a:t>
            </a:r>
            <a:r>
              <a:rPr lang="zh-CN" altLang="en-US" dirty="0"/>
              <a:t>系统中最重要、 最复杂的接口。此接口传递的信息包括无线资源管理、移动性管理和接续管理等。</a:t>
            </a:r>
            <a:endParaRPr lang="zh-CN" altLang="en-US" dirty="0"/>
          </a:p>
          <a:p>
            <a:r>
              <a:rPr lang="en-US" altLang="zh-CN"/>
              <a:t>B</a:t>
            </a:r>
            <a:r>
              <a:rPr lang="zh-CN" altLang="en-US" dirty="0"/>
              <a:t>接口，</a:t>
            </a:r>
            <a:r>
              <a:rPr lang="en-US" altLang="zh-CN"/>
              <a:t>B</a:t>
            </a:r>
            <a:r>
              <a:rPr lang="zh-CN" altLang="en-US" dirty="0"/>
              <a:t>接口定义为移动交换中心与访问位置寄存器之间的内部接口，用于</a:t>
            </a:r>
            <a:r>
              <a:rPr lang="en-US" altLang="zh-CN"/>
              <a:t>MSC</a:t>
            </a:r>
            <a:r>
              <a:rPr lang="zh-CN" altLang="en-US" dirty="0"/>
              <a:t>向</a:t>
            </a:r>
            <a:r>
              <a:rPr lang="en-US" altLang="zh-CN"/>
              <a:t>VLR</a:t>
            </a:r>
            <a:r>
              <a:rPr lang="zh-CN" altLang="en-US" dirty="0"/>
              <a:t>询问有关移动台当前位置信息或者通知</a:t>
            </a:r>
            <a:r>
              <a:rPr lang="en-US" altLang="zh-CN"/>
              <a:t>VLR</a:t>
            </a:r>
            <a:r>
              <a:rPr lang="zh-CN" altLang="en-US" dirty="0"/>
              <a:t>有关</a:t>
            </a:r>
            <a:r>
              <a:rPr lang="en-US" altLang="zh-CN"/>
              <a:t>MS</a:t>
            </a:r>
            <a:r>
              <a:rPr lang="zh-CN" altLang="en-US" dirty="0"/>
              <a:t>的位置更新信息等。</a:t>
            </a:r>
            <a:endParaRPr lang="zh-CN" altLang="en-US" dirty="0"/>
          </a:p>
          <a:p>
            <a:r>
              <a:rPr lang="en-US" altLang="zh-CN"/>
              <a:t>C</a:t>
            </a:r>
            <a:r>
              <a:rPr lang="zh-CN" altLang="en-US" dirty="0"/>
              <a:t>接口。</a:t>
            </a:r>
            <a:r>
              <a:rPr lang="en-US" altLang="zh-CN"/>
              <a:t>C</a:t>
            </a:r>
            <a:r>
              <a:rPr lang="zh-CN" altLang="en-US" dirty="0"/>
              <a:t>接口定义为</a:t>
            </a:r>
            <a:r>
              <a:rPr lang="en-US" altLang="zh-CN"/>
              <a:t>MSC</a:t>
            </a:r>
            <a:r>
              <a:rPr lang="zh-CN" altLang="en-US" dirty="0"/>
              <a:t>与</a:t>
            </a:r>
            <a:r>
              <a:rPr lang="en-US" altLang="zh-CN"/>
              <a:t>HLR</a:t>
            </a:r>
            <a:r>
              <a:rPr lang="zh-CN" altLang="en-US" dirty="0"/>
              <a:t>之间的接口，用于传递路由选择和管理信息，两者之间是采用标准的</a:t>
            </a:r>
            <a:r>
              <a:rPr lang="en-US" altLang="zh-CN"/>
              <a:t>2.048 Mb/s PCM</a:t>
            </a:r>
            <a:r>
              <a:rPr lang="zh-CN" altLang="en-US" dirty="0"/>
              <a:t>数字传输链路实现的。 </a:t>
            </a:r>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占位符 91138"/>
          <p:cNvSpPr>
            <a:spLocks noGrp="1"/>
          </p:cNvSpPr>
          <p:nvPr>
            <p:ph idx="1"/>
          </p:nvPr>
        </p:nvSpPr>
        <p:spPr>
          <a:xfrm>
            <a:off x="551815" y="1219200"/>
            <a:ext cx="10734675" cy="4530725"/>
          </a:xfrm>
        </p:spPr>
        <p:txBody>
          <a:bodyPr anchor="t" anchorCtr="0"/>
          <a:p>
            <a:pPr>
              <a:lnSpc>
                <a:spcPct val="100000"/>
              </a:lnSpc>
            </a:pPr>
            <a:r>
              <a:rPr lang="en-US" altLang="zh-CN"/>
              <a:t>D</a:t>
            </a:r>
            <a:r>
              <a:rPr lang="zh-CN" altLang="en-US" dirty="0"/>
              <a:t>接口。 </a:t>
            </a:r>
            <a:r>
              <a:rPr lang="en-US" altLang="zh-CN"/>
              <a:t>D</a:t>
            </a:r>
            <a:r>
              <a:rPr lang="zh-CN" altLang="en-US" dirty="0"/>
              <a:t>接口定义为</a:t>
            </a:r>
            <a:r>
              <a:rPr lang="en-US" altLang="zh-CN"/>
              <a:t>HLR</a:t>
            </a:r>
            <a:r>
              <a:rPr lang="zh-CN" altLang="en-US" dirty="0"/>
              <a:t>与</a:t>
            </a:r>
            <a:r>
              <a:rPr lang="en-US" altLang="zh-CN"/>
              <a:t>VLR</a:t>
            </a:r>
            <a:r>
              <a:rPr lang="zh-CN" altLang="en-US" dirty="0"/>
              <a:t>之间的接口，用于交换移动台位置和用户管理的信息，保证移动台在整个服务区内能建立和接收呼叫。由于</a:t>
            </a:r>
            <a:r>
              <a:rPr lang="en-US" altLang="zh-CN"/>
              <a:t>VLR</a:t>
            </a:r>
            <a:r>
              <a:rPr lang="zh-CN" altLang="en-US" dirty="0"/>
              <a:t>综合于</a:t>
            </a:r>
            <a:r>
              <a:rPr lang="en-US" altLang="zh-CN"/>
              <a:t>MSC</a:t>
            </a:r>
            <a:r>
              <a:rPr lang="zh-CN" altLang="en-US" dirty="0"/>
              <a:t>中，因此</a:t>
            </a:r>
            <a:r>
              <a:rPr lang="en-US" altLang="zh-CN"/>
              <a:t>D</a:t>
            </a:r>
            <a:r>
              <a:rPr lang="zh-CN" altLang="en-US" dirty="0"/>
              <a:t>接口的物理链路与</a:t>
            </a:r>
            <a:r>
              <a:rPr lang="en-US" altLang="zh-CN"/>
              <a:t>C</a:t>
            </a:r>
            <a:r>
              <a:rPr lang="zh-CN" altLang="en-US" dirty="0"/>
              <a:t>接口相同。</a:t>
            </a:r>
            <a:endParaRPr lang="zh-CN" altLang="en-US" dirty="0"/>
          </a:p>
          <a:p>
            <a:pPr>
              <a:lnSpc>
                <a:spcPct val="100000"/>
              </a:lnSpc>
            </a:pPr>
            <a:r>
              <a:rPr lang="en-US" altLang="zh-CN"/>
              <a:t>E</a:t>
            </a:r>
            <a:r>
              <a:rPr lang="zh-CN" altLang="en-US" dirty="0"/>
              <a:t>接口。</a:t>
            </a:r>
            <a:r>
              <a:rPr lang="en-US" altLang="zh-CN"/>
              <a:t>E</a:t>
            </a:r>
            <a:r>
              <a:rPr lang="zh-CN" altLang="en-US" dirty="0"/>
              <a:t>接口为相邻区域的不同移动交换中心之间的接口，用于移动台从一个</a:t>
            </a:r>
            <a:r>
              <a:rPr lang="en-US" altLang="zh-CN"/>
              <a:t>MSC</a:t>
            </a:r>
            <a:r>
              <a:rPr lang="zh-CN" altLang="en-US" dirty="0"/>
              <a:t>控制区到另一个</a:t>
            </a:r>
            <a:r>
              <a:rPr lang="en-US" altLang="zh-CN"/>
              <a:t>MSC</a:t>
            </a:r>
            <a:r>
              <a:rPr lang="zh-CN" altLang="en-US" dirty="0"/>
              <a:t>控制区时交换有关信息，以完成越区切换。</a:t>
            </a:r>
            <a:endParaRPr lang="zh-CN" altLang="en-US" dirty="0"/>
          </a:p>
          <a:p>
            <a:pPr>
              <a:lnSpc>
                <a:spcPct val="100000"/>
              </a:lnSpc>
            </a:pPr>
            <a:r>
              <a:rPr lang="en-US" altLang="zh-CN"/>
              <a:t>F</a:t>
            </a:r>
            <a:r>
              <a:rPr lang="zh-CN" altLang="en-US" dirty="0"/>
              <a:t>接口。</a:t>
            </a:r>
            <a:r>
              <a:rPr lang="en-US" altLang="zh-CN"/>
              <a:t>F</a:t>
            </a:r>
            <a:r>
              <a:rPr lang="zh-CN" altLang="en-US" dirty="0"/>
              <a:t>接口定义为</a:t>
            </a:r>
            <a:r>
              <a:rPr lang="en-US" altLang="zh-CN"/>
              <a:t>MSC</a:t>
            </a:r>
            <a:r>
              <a:rPr lang="zh-CN" altLang="en-US" dirty="0"/>
              <a:t>与</a:t>
            </a:r>
            <a:r>
              <a:rPr lang="en-US" altLang="zh-CN"/>
              <a:t>EIR</a:t>
            </a:r>
            <a:r>
              <a:rPr lang="zh-CN" altLang="en-US" dirty="0"/>
              <a:t>之间的接口，用于交换相关的管理信息。 </a:t>
            </a: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占位符 92162"/>
          <p:cNvSpPr>
            <a:spLocks noGrp="1"/>
          </p:cNvSpPr>
          <p:nvPr>
            <p:ph idx="1"/>
          </p:nvPr>
        </p:nvSpPr>
        <p:spPr>
          <a:xfrm>
            <a:off x="775335" y="1295400"/>
            <a:ext cx="10887710" cy="4530725"/>
          </a:xfrm>
        </p:spPr>
        <p:txBody>
          <a:bodyPr anchor="t" anchorCtr="0"/>
          <a:p>
            <a:pPr>
              <a:lnSpc>
                <a:spcPct val="120000"/>
              </a:lnSpc>
            </a:pPr>
            <a:r>
              <a:rPr lang="en-US" altLang="zh-CN"/>
              <a:t>G</a:t>
            </a:r>
            <a:r>
              <a:rPr lang="zh-CN" altLang="en-US" dirty="0"/>
              <a:t>接口。</a:t>
            </a:r>
            <a:r>
              <a:rPr lang="en-US" altLang="zh-CN"/>
              <a:t>G</a:t>
            </a:r>
            <a:r>
              <a:rPr lang="zh-CN" altLang="en-US" dirty="0"/>
              <a:t>接口定义为两个</a:t>
            </a:r>
            <a:r>
              <a:rPr lang="en-US" altLang="zh-CN"/>
              <a:t>VLR</a:t>
            </a:r>
            <a:r>
              <a:rPr lang="zh-CN" altLang="en-US" dirty="0"/>
              <a:t>之间的接口。当采用临时移动用户识别码（</a:t>
            </a:r>
            <a:r>
              <a:rPr lang="en-US" altLang="zh-CN"/>
              <a:t>TMSI</a:t>
            </a:r>
            <a:r>
              <a:rPr lang="zh-CN" altLang="en-US" dirty="0"/>
              <a:t>）时，此接口用于向分配</a:t>
            </a:r>
            <a:r>
              <a:rPr lang="en-US" altLang="zh-CN"/>
              <a:t>TMSI</a:t>
            </a:r>
            <a:r>
              <a:rPr lang="zh-CN" altLang="en-US" dirty="0"/>
              <a:t>的</a:t>
            </a:r>
            <a:r>
              <a:rPr lang="en-US" altLang="zh-CN"/>
              <a:t>VLR</a:t>
            </a:r>
            <a:r>
              <a:rPr lang="zh-CN" altLang="en-US" dirty="0"/>
              <a:t>询问此移动用户的国际移动用户识别码（</a:t>
            </a:r>
            <a:r>
              <a:rPr lang="en-US" altLang="zh-CN"/>
              <a:t>IMSI</a:t>
            </a:r>
            <a:r>
              <a:rPr lang="zh-CN" altLang="en-US" dirty="0"/>
              <a:t>）的信息。</a:t>
            </a:r>
            <a:endParaRPr lang="zh-CN" altLang="en-US" dirty="0"/>
          </a:p>
          <a:p>
            <a:pPr>
              <a:lnSpc>
                <a:spcPct val="120000"/>
              </a:lnSpc>
            </a:pPr>
            <a:r>
              <a:rPr lang="en-US" altLang="zh-CN"/>
              <a:t>GSM</a:t>
            </a:r>
            <a:r>
              <a:rPr lang="zh-CN" altLang="en-US" dirty="0"/>
              <a:t>系统通过</a:t>
            </a:r>
            <a:r>
              <a:rPr lang="en-US" altLang="zh-CN"/>
              <a:t>MSC</a:t>
            </a:r>
            <a:r>
              <a:rPr lang="zh-CN" altLang="en-US" dirty="0"/>
              <a:t>与其他公用电信网互连，一般采用</a:t>
            </a:r>
            <a:r>
              <a:rPr lang="en-US" altLang="zh-CN"/>
              <a:t>SS7</a:t>
            </a:r>
            <a:r>
              <a:rPr lang="zh-CN" altLang="en-US" dirty="0"/>
              <a:t>号信令系统接口。其物理链接方式是通过在</a:t>
            </a:r>
            <a:r>
              <a:rPr lang="en-US" altLang="zh-CN"/>
              <a:t>MSC</a:t>
            </a:r>
            <a:r>
              <a:rPr lang="zh-CN" altLang="en-US" dirty="0"/>
              <a:t>与</a:t>
            </a:r>
            <a:r>
              <a:rPr lang="en-US" altLang="zh-CN"/>
              <a:t>PSTN</a:t>
            </a:r>
            <a:r>
              <a:rPr lang="zh-CN" altLang="en-US" dirty="0"/>
              <a:t>或</a:t>
            </a:r>
            <a:r>
              <a:rPr lang="en-US" altLang="zh-CN"/>
              <a:t>ISDN</a:t>
            </a:r>
            <a:r>
              <a:rPr lang="zh-CN" altLang="en-US" dirty="0"/>
              <a:t>交换机之间采用</a:t>
            </a:r>
            <a:r>
              <a:rPr lang="en-US" altLang="zh-CN"/>
              <a:t>2.048 Mb/s PCM</a:t>
            </a:r>
            <a:r>
              <a:rPr lang="zh-CN" altLang="en-US" dirty="0"/>
              <a:t>数字传输链路实现。 </a:t>
            </a:r>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93185"/>
          <p:cNvSpPr>
            <a:spLocks noGrp="1"/>
          </p:cNvSpPr>
          <p:nvPr>
            <p:ph type="title"/>
          </p:nvPr>
        </p:nvSpPr>
        <p:spPr/>
        <p:txBody>
          <a:bodyPr anchor="t" anchorCtr="0"/>
          <a:p>
            <a:pPr marL="800100" indent="-800100"/>
            <a:r>
              <a:rPr lang="en-US" altLang="zh-CN"/>
              <a:t>3.1.2  GSM</a:t>
            </a:r>
            <a:r>
              <a:rPr lang="zh-CN" altLang="en-US" dirty="0"/>
              <a:t>的区域和识别号码</a:t>
            </a:r>
            <a:endParaRPr lang="zh-CN" altLang="en-US" dirty="0"/>
          </a:p>
        </p:txBody>
      </p:sp>
      <p:sp>
        <p:nvSpPr>
          <p:cNvPr id="33794" name="文本占位符 93186"/>
          <p:cNvSpPr>
            <a:spLocks noGrp="1"/>
          </p:cNvSpPr>
          <p:nvPr>
            <p:ph idx="1"/>
          </p:nvPr>
        </p:nvSpPr>
        <p:spPr/>
        <p:txBody>
          <a:bodyPr anchor="t" anchorCtr="0"/>
          <a:p>
            <a:pPr algn="just"/>
            <a:r>
              <a:rPr lang="en-US" altLang="zh-CN" sz="3200" b="1">
                <a:solidFill>
                  <a:srgbClr val="FF0000"/>
                </a:solidFill>
              </a:rPr>
              <a:t>1</a:t>
            </a:r>
            <a:r>
              <a:rPr lang="zh-CN" altLang="en-US" sz="3200" b="1" dirty="0">
                <a:solidFill>
                  <a:srgbClr val="FF0000"/>
                </a:solidFill>
              </a:rPr>
              <a:t>、区域的划分</a:t>
            </a:r>
            <a:endParaRPr lang="zh-CN" altLang="en-US" sz="3200" b="1" dirty="0">
              <a:solidFill>
                <a:srgbClr val="FF0000"/>
              </a:solidFill>
            </a:endParaRPr>
          </a:p>
          <a:p>
            <a:pPr lvl="1">
              <a:buFont typeface="Wingdings" panose="05000000000000000000" pitchFamily="2" charset="2"/>
              <a:buChar char="l"/>
            </a:pPr>
            <a:r>
              <a:rPr lang="en-US" altLang="zh-CN" sz="2800" b="1">
                <a:solidFill>
                  <a:srgbClr val="00CC66"/>
                </a:solidFill>
              </a:rPr>
              <a:t>GSM</a:t>
            </a:r>
            <a:r>
              <a:rPr lang="zh-CN" altLang="en-US" sz="2800" b="1" dirty="0">
                <a:solidFill>
                  <a:srgbClr val="00CC66"/>
                </a:solidFill>
              </a:rPr>
              <a:t>服务区。</a:t>
            </a:r>
            <a:r>
              <a:rPr lang="zh-CN" altLang="en-US" sz="2800" dirty="0"/>
              <a:t>是指移动台可获得服务的区域，这些服务区具有完全一致的</a:t>
            </a:r>
            <a:r>
              <a:rPr lang="en-US" altLang="zh-CN" sz="2800"/>
              <a:t>MS</a:t>
            </a:r>
            <a:r>
              <a:rPr lang="zh-CN" altLang="en-US" sz="2800" dirty="0"/>
              <a:t>－</a:t>
            </a:r>
            <a:r>
              <a:rPr lang="en-US" altLang="zh-CN" sz="2800"/>
              <a:t>BS</a:t>
            </a:r>
            <a:r>
              <a:rPr lang="zh-CN" altLang="en-US" sz="2800" dirty="0"/>
              <a:t>接口。一个服务区可包含一个或多个公用陆地移动通信网（</a:t>
            </a:r>
            <a:r>
              <a:rPr lang="en-US" altLang="zh-CN" sz="2800"/>
              <a:t>PLMN</a:t>
            </a:r>
            <a:r>
              <a:rPr lang="zh-CN" altLang="en-US" sz="2800" dirty="0"/>
              <a:t>），从地域上说，可对应一个国家或多个国家，也可以是一个国家的一部分。</a:t>
            </a:r>
            <a:endParaRPr lang="zh-CN" altLang="en-US" sz="2800" dirty="0"/>
          </a:p>
          <a:p>
            <a:pPr lvl="1">
              <a:buFont typeface="Wingdings" panose="05000000000000000000" pitchFamily="2" charset="2"/>
              <a:buChar char="l"/>
            </a:pPr>
            <a:r>
              <a:rPr lang="en-US" altLang="zh-CN" sz="2800" b="1">
                <a:solidFill>
                  <a:srgbClr val="00CC66"/>
                </a:solidFill>
              </a:rPr>
              <a:t>PLMN</a:t>
            </a:r>
            <a:r>
              <a:rPr lang="zh-CN" altLang="en-US" sz="2800" dirty="0"/>
              <a:t>。可由一个或多个移动交换中心组成。该区具有共同的编号制度和路由计划，其网路与公众交换电话网互连，形成整个地区或国家规模的通信网。</a:t>
            </a:r>
            <a:endParaRPr lang="zh-CN"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占位符 94210"/>
          <p:cNvSpPr>
            <a:spLocks noGrp="1"/>
          </p:cNvSpPr>
          <p:nvPr>
            <p:ph idx="1"/>
          </p:nvPr>
        </p:nvSpPr>
        <p:spPr>
          <a:xfrm>
            <a:off x="838200" y="990600"/>
            <a:ext cx="10753725" cy="4683125"/>
          </a:xfrm>
        </p:spPr>
        <p:txBody>
          <a:bodyPr anchor="t" anchorCtr="0"/>
          <a:p>
            <a:pPr lvl="1">
              <a:buFont typeface="Wingdings" panose="05000000000000000000" pitchFamily="2" charset="2"/>
              <a:buChar char="l"/>
            </a:pPr>
            <a:r>
              <a:rPr lang="en-US" altLang="zh-CN" sz="3200" b="1">
                <a:solidFill>
                  <a:srgbClr val="00CC66"/>
                </a:solidFill>
              </a:rPr>
              <a:t>MSC</a:t>
            </a:r>
            <a:r>
              <a:rPr lang="zh-CN" altLang="en-US" sz="3200" b="1" dirty="0">
                <a:solidFill>
                  <a:srgbClr val="00CC66"/>
                </a:solidFill>
              </a:rPr>
              <a:t>区</a:t>
            </a:r>
            <a:r>
              <a:rPr lang="zh-CN" altLang="en-US" sz="3200" dirty="0"/>
              <a:t>。是指</a:t>
            </a:r>
            <a:r>
              <a:rPr lang="en-US" altLang="zh-CN" sz="3200"/>
              <a:t>MSC</a:t>
            </a:r>
            <a:r>
              <a:rPr lang="zh-CN" altLang="en-US" sz="3200" dirty="0"/>
              <a:t>所覆盖的服务区，提供信号交换功能及和系统内其它功能的连接，从位置上看，包含多个位置区。</a:t>
            </a:r>
            <a:endParaRPr lang="zh-CN" altLang="en-US" sz="3200" dirty="0"/>
          </a:p>
          <a:p>
            <a:pPr lvl="1">
              <a:buFont typeface="Wingdings" panose="05000000000000000000" pitchFamily="2" charset="2"/>
              <a:buChar char="l"/>
            </a:pPr>
            <a:r>
              <a:rPr lang="zh-CN" altLang="en-US" sz="3200" b="1" dirty="0">
                <a:solidFill>
                  <a:srgbClr val="00CC66"/>
                </a:solidFill>
              </a:rPr>
              <a:t>位置区。</a:t>
            </a:r>
            <a:r>
              <a:rPr lang="zh-CN" altLang="en-US" sz="3200" dirty="0"/>
              <a:t>一般由若干个基站区组成，移动台在位置区内移动时无需进行位置的登记或更新。</a:t>
            </a:r>
            <a:endParaRPr lang="zh-CN" altLang="en-US" sz="3200" dirty="0"/>
          </a:p>
          <a:p>
            <a:pPr lvl="1">
              <a:buFont typeface="Wingdings" panose="05000000000000000000" pitchFamily="2" charset="2"/>
              <a:buChar char="l"/>
            </a:pPr>
            <a:r>
              <a:rPr lang="zh-CN" altLang="en-US" sz="3200" b="1" dirty="0">
                <a:solidFill>
                  <a:srgbClr val="00CC66"/>
                </a:solidFill>
              </a:rPr>
              <a:t>基站区。</a:t>
            </a:r>
            <a:r>
              <a:rPr lang="zh-CN" altLang="en-US" sz="3200" dirty="0"/>
              <a:t>指基站提供服务的所有的区域，也叫做小区。</a:t>
            </a:r>
            <a:endParaRPr lang="zh-CN" altLang="en-US" sz="3200" dirty="0"/>
          </a:p>
          <a:p>
            <a:pPr lvl="1">
              <a:buFont typeface="Wingdings" panose="05000000000000000000" pitchFamily="2" charset="2"/>
              <a:buChar char="l"/>
            </a:pPr>
            <a:r>
              <a:rPr lang="zh-CN" altLang="en-US" sz="3200" b="1" dirty="0">
                <a:solidFill>
                  <a:srgbClr val="00CC66"/>
                </a:solidFill>
              </a:rPr>
              <a:t>扇区。</a:t>
            </a:r>
            <a:r>
              <a:rPr lang="zh-CN" altLang="en-US" sz="3200" dirty="0"/>
              <a:t>当基站收发天线采用定向天线时，基站区可分为若干个扇区。若采用</a:t>
            </a:r>
            <a:r>
              <a:rPr lang="en-US" altLang="zh-CN" sz="3200"/>
              <a:t>120</a:t>
            </a:r>
            <a:r>
              <a:rPr lang="zh-CN" altLang="en-US" sz="3200" dirty="0"/>
              <a:t>度定向天线，一个小区分为</a:t>
            </a:r>
            <a:r>
              <a:rPr lang="en-US" altLang="zh-CN" sz="3200"/>
              <a:t>3</a:t>
            </a:r>
            <a:r>
              <a:rPr lang="zh-CN" altLang="en-US" sz="3200" dirty="0"/>
              <a:t>个扇区；若为</a:t>
            </a:r>
            <a:r>
              <a:rPr lang="en-US" altLang="zh-CN" sz="3200"/>
              <a:t>60</a:t>
            </a:r>
            <a:r>
              <a:rPr lang="zh-CN" altLang="en-US" sz="3200" dirty="0"/>
              <a:t>度，则为</a:t>
            </a:r>
            <a:r>
              <a:rPr lang="en-US" altLang="zh-CN" sz="3200"/>
              <a:t>6</a:t>
            </a:r>
            <a:r>
              <a:rPr lang="zh-CN" altLang="en-US" sz="3200" dirty="0"/>
              <a:t>个扇区。 </a:t>
            </a:r>
            <a:endParaRPr lang="zh-CN" alt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1" name="图片 95235"/>
          <p:cNvPicPr>
            <a:picLocks noChangeAspect="1"/>
          </p:cNvPicPr>
          <p:nvPr/>
        </p:nvPicPr>
        <p:blipFill>
          <a:blip r:embed="rId1"/>
          <a:stretch>
            <a:fillRect/>
          </a:stretch>
        </p:blipFill>
        <p:spPr>
          <a:xfrm>
            <a:off x="3455035" y="201295"/>
            <a:ext cx="5781040" cy="6600190"/>
          </a:xfrm>
          <a:prstGeom prst="rect">
            <a:avLst/>
          </a:prstGeom>
          <a:noFill/>
          <a:ln w="9525">
            <a:noFill/>
          </a:ln>
        </p:spPr>
      </p:pic>
      <p:sp>
        <p:nvSpPr>
          <p:cNvPr id="35842" name="矩形 95236"/>
          <p:cNvSpPr/>
          <p:nvPr/>
        </p:nvSpPr>
        <p:spPr>
          <a:xfrm>
            <a:off x="152400" y="1295400"/>
            <a:ext cx="2971800" cy="400050"/>
          </a:xfrm>
          <a:prstGeom prst="rect">
            <a:avLst/>
          </a:prstGeom>
          <a:noFill/>
          <a:ln w="9525">
            <a:noFill/>
          </a:ln>
        </p:spPr>
        <p:txBody>
          <a:bodyPr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3-2  </a:t>
            </a:r>
            <a:r>
              <a:rPr lang="en-US" altLang="zh-CN" sz="1600">
                <a:latin typeface="Arial" panose="020B0604020202020204" pitchFamily="34" charset="0"/>
                <a:ea typeface="宋体" panose="02010600030101010101" pitchFamily="2" charset="-122"/>
              </a:rPr>
              <a:t>GSM</a:t>
            </a:r>
            <a:r>
              <a:rPr lang="zh-CN" altLang="en-US" sz="1600" dirty="0">
                <a:latin typeface="Arial" panose="020B0604020202020204" pitchFamily="34" charset="0"/>
                <a:ea typeface="宋体" panose="02010600030101010101" pitchFamily="2" charset="-122"/>
              </a:rPr>
              <a:t>的区域定义</a:t>
            </a:r>
            <a:endParaRPr lang="zh-CN" altLang="en-US" sz="1600" dirty="0">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96257"/>
          <p:cNvSpPr>
            <a:spLocks noGrp="1"/>
          </p:cNvSpPr>
          <p:nvPr>
            <p:ph type="title"/>
          </p:nvPr>
        </p:nvSpPr>
        <p:spPr>
          <a:xfrm>
            <a:off x="457200" y="609600"/>
            <a:ext cx="10972800" cy="808038"/>
          </a:xfrm>
        </p:spPr>
        <p:txBody>
          <a:bodyPr anchor="t" anchorCtr="0"/>
          <a:p>
            <a:r>
              <a:rPr lang="en-US" altLang="zh-CN"/>
              <a:t>2</a:t>
            </a:r>
            <a:r>
              <a:rPr lang="zh-CN" altLang="en-US" dirty="0"/>
              <a:t>、</a:t>
            </a:r>
            <a:r>
              <a:rPr lang="en-US" altLang="zh-CN"/>
              <a:t>GSM</a:t>
            </a:r>
            <a:r>
              <a:rPr lang="zh-CN" altLang="en-US" dirty="0"/>
              <a:t>系统中的各种识别号码</a:t>
            </a:r>
            <a:endParaRPr lang="zh-CN" altLang="en-US" dirty="0"/>
          </a:p>
        </p:txBody>
      </p:sp>
      <p:grpSp>
        <p:nvGrpSpPr>
          <p:cNvPr id="36866" name="组合 96259"/>
          <p:cNvGrpSpPr/>
          <p:nvPr/>
        </p:nvGrpSpPr>
        <p:grpSpPr>
          <a:xfrm>
            <a:off x="2971800" y="2667000"/>
            <a:ext cx="6248400" cy="1600200"/>
            <a:chOff x="3447" y="11747"/>
            <a:chExt cx="5562" cy="1487"/>
          </a:xfrm>
        </p:grpSpPr>
        <p:pic>
          <p:nvPicPr>
            <p:cNvPr id="36867" name="图片 96260"/>
            <p:cNvPicPr>
              <a:picLocks noChangeAspect="1"/>
            </p:cNvPicPr>
            <p:nvPr/>
          </p:nvPicPr>
          <p:blipFill>
            <a:blip r:embed="rId1"/>
            <a:srcRect r="-4915" b="60954"/>
            <a:stretch>
              <a:fillRect/>
            </a:stretch>
          </p:blipFill>
          <p:spPr>
            <a:xfrm>
              <a:off x="3447" y="11747"/>
              <a:ext cx="4980" cy="1104"/>
            </a:xfrm>
            <a:prstGeom prst="rect">
              <a:avLst/>
            </a:prstGeom>
            <a:noFill/>
            <a:ln w="9525">
              <a:noFill/>
            </a:ln>
          </p:spPr>
        </p:pic>
        <p:sp>
          <p:nvSpPr>
            <p:cNvPr id="36868" name="直接连接符 96261"/>
            <p:cNvSpPr/>
            <p:nvPr/>
          </p:nvSpPr>
          <p:spPr>
            <a:xfrm>
              <a:off x="5307" y="12842"/>
              <a:ext cx="2490" cy="0"/>
            </a:xfrm>
            <a:prstGeom prst="line">
              <a:avLst/>
            </a:prstGeom>
            <a:ln w="9525" cap="flat" cmpd="sng">
              <a:solidFill>
                <a:srgbClr val="000000"/>
              </a:solidFill>
              <a:prstDash val="solid"/>
              <a:round/>
              <a:headEnd type="triangle" w="med" len="med"/>
              <a:tailEnd type="triangle" w="med" len="med"/>
            </a:ln>
          </p:spPr>
        </p:sp>
        <p:sp>
          <p:nvSpPr>
            <p:cNvPr id="36869" name="直接连接符 96262"/>
            <p:cNvSpPr/>
            <p:nvPr/>
          </p:nvSpPr>
          <p:spPr>
            <a:xfrm>
              <a:off x="3696" y="12851"/>
              <a:ext cx="1245" cy="0"/>
            </a:xfrm>
            <a:prstGeom prst="line">
              <a:avLst/>
            </a:prstGeom>
            <a:ln w="9525" cap="flat" cmpd="sng">
              <a:solidFill>
                <a:srgbClr val="000000"/>
              </a:solidFill>
              <a:prstDash val="solid"/>
              <a:round/>
              <a:headEnd type="triangle" w="med" len="med"/>
              <a:tailEnd type="triangle" w="med" len="med"/>
            </a:ln>
          </p:spPr>
        </p:sp>
        <p:sp>
          <p:nvSpPr>
            <p:cNvPr id="36870" name="文本框 96263"/>
            <p:cNvSpPr txBox="1"/>
            <p:nvPr/>
          </p:nvSpPr>
          <p:spPr>
            <a:xfrm>
              <a:off x="3696" y="12851"/>
              <a:ext cx="1245" cy="383"/>
            </a:xfrm>
            <a:prstGeom prst="rect">
              <a:avLst/>
            </a:prstGeom>
            <a:noFill/>
            <a:ln w="9525">
              <a:noFill/>
            </a:ln>
          </p:spPr>
          <p:txBody>
            <a:bodyPr lIns="0" tIns="0" rIns="0" bIns="0" anchor="t" anchorCtr="0"/>
            <a:p>
              <a:pPr algn="ctr"/>
              <a:r>
                <a:rPr lang="zh-CN" altLang="en-US" b="0" dirty="0">
                  <a:latin typeface="Times New Roman" panose="02020603050405020304" pitchFamily="18" charset="0"/>
                  <a:ea typeface="宋体" panose="02010600030101010101" pitchFamily="2" charset="-122"/>
                </a:rPr>
                <a:t>国家码</a:t>
              </a:r>
              <a:endParaRPr lang="zh-CN" altLang="en-US" b="0" dirty="0">
                <a:latin typeface="Times New Roman" panose="02020603050405020304" pitchFamily="18" charset="0"/>
                <a:ea typeface="宋体" panose="02010600030101010101" pitchFamily="2" charset="-122"/>
              </a:endParaRPr>
            </a:p>
          </p:txBody>
        </p:sp>
        <p:sp>
          <p:nvSpPr>
            <p:cNvPr id="36871" name="文本框 96264"/>
            <p:cNvSpPr txBox="1"/>
            <p:nvPr/>
          </p:nvSpPr>
          <p:spPr>
            <a:xfrm>
              <a:off x="5025" y="12851"/>
              <a:ext cx="3984" cy="383"/>
            </a:xfrm>
            <a:prstGeom prst="rect">
              <a:avLst/>
            </a:prstGeom>
            <a:noFill/>
            <a:ln w="9525">
              <a:noFill/>
            </a:ln>
          </p:spPr>
          <p:txBody>
            <a:bodyPr lIns="0" tIns="0" rIns="0" bIns="0" anchor="t" anchorCtr="0"/>
            <a:p>
              <a:pPr algn="ctr"/>
              <a:r>
                <a:rPr lang="zh-CN" altLang="en-US" b="0" dirty="0">
                  <a:latin typeface="Times New Roman" panose="02020603050405020304" pitchFamily="18" charset="0"/>
                  <a:ea typeface="宋体" panose="02010600030101010101" pitchFamily="2" charset="-122"/>
                </a:rPr>
                <a:t>移动台国内身份码（国内目的码</a:t>
              </a:r>
              <a:r>
                <a:rPr lang="en-US" altLang="zh-CN" b="0">
                  <a:latin typeface="Times New Roman" panose="02020603050405020304" pitchFamily="18" charset="0"/>
                  <a:ea typeface="宋体" panose="02010600030101010101" pitchFamily="2" charset="-122"/>
                </a:rPr>
                <a:t>+</a:t>
              </a:r>
              <a:r>
                <a:rPr lang="zh-CN" altLang="en-US" b="0" dirty="0">
                  <a:latin typeface="Times New Roman" panose="02020603050405020304" pitchFamily="18" charset="0"/>
                  <a:ea typeface="宋体" panose="02010600030101010101" pitchFamily="2" charset="-122"/>
                </a:rPr>
                <a:t>用户码）</a:t>
              </a:r>
              <a:endParaRPr lang="zh-CN" altLang="en-US" b="0" dirty="0">
                <a:latin typeface="Times New Roman" panose="02020603050405020304" pitchFamily="18" charset="0"/>
                <a:ea typeface="宋体" panose="02010600030101010101" pitchFamily="2" charset="-122"/>
              </a:endParaRPr>
            </a:p>
          </p:txBody>
        </p:sp>
      </p:grpSp>
      <p:sp>
        <p:nvSpPr>
          <p:cNvPr id="36872" name="矩形 96265"/>
          <p:cNvSpPr/>
          <p:nvPr/>
        </p:nvSpPr>
        <p:spPr>
          <a:xfrm>
            <a:off x="1752600" y="1644015"/>
            <a:ext cx="6058535" cy="521970"/>
          </a:xfrm>
          <a:prstGeom prst="rect">
            <a:avLst/>
          </a:prstGeom>
          <a:noFill/>
          <a:ln w="9525">
            <a:noFill/>
          </a:ln>
        </p:spPr>
        <p:txBody>
          <a:bodyPr wrap="none" anchor="ctr" anchorCtr="0">
            <a:spAutoFit/>
          </a:bodyPr>
          <a:p>
            <a:r>
              <a:rPr lang="en-US" altLang="zh-CN" sz="2400">
                <a:solidFill>
                  <a:srgbClr val="FF0000"/>
                </a:solidFill>
                <a:latin typeface="Arial" panose="020B0604020202020204" pitchFamily="34" charset="0"/>
                <a:ea typeface="宋体" panose="02010600030101010101" pitchFamily="2" charset="-122"/>
              </a:rPr>
              <a:t>1</a:t>
            </a:r>
            <a:r>
              <a:rPr lang="zh-CN" altLang="en-US" sz="2400" dirty="0">
                <a:solidFill>
                  <a:srgbClr val="FF0000"/>
                </a:solidFill>
                <a:latin typeface="Arial" panose="020B0604020202020204" pitchFamily="34" charset="0"/>
                <a:ea typeface="宋体" panose="02010600030101010101" pitchFamily="2" charset="-122"/>
              </a:rPr>
              <a:t>） </a:t>
            </a:r>
            <a:r>
              <a:rPr lang="en-US" altLang="zh-CN" sz="2800">
                <a:solidFill>
                  <a:srgbClr val="FF0000"/>
                </a:solidFill>
                <a:latin typeface="Arial" panose="020B0604020202020204" pitchFamily="34" charset="0"/>
                <a:ea typeface="宋体" panose="02010600030101010101" pitchFamily="2" charset="-122"/>
              </a:rPr>
              <a:t>MSISDN</a:t>
            </a:r>
            <a:r>
              <a:rPr lang="zh-CN" altLang="en-US" sz="2800" dirty="0">
                <a:solidFill>
                  <a:srgbClr val="FF0000"/>
                </a:solidFill>
                <a:latin typeface="Arial" panose="020B0604020202020204" pitchFamily="34" charset="0"/>
                <a:ea typeface="宋体" panose="02010600030101010101" pitchFamily="2" charset="-122"/>
              </a:rPr>
              <a:t>（移动台国际身份号码）</a:t>
            </a:r>
            <a:endParaRPr lang="zh-CN" altLang="en-US" sz="2800" dirty="0">
              <a:solidFill>
                <a:srgbClr val="FF0000"/>
              </a:solidFill>
              <a:latin typeface="Arial" panose="020B0604020202020204" pitchFamily="34" charset="0"/>
              <a:ea typeface="宋体" panose="02010600030101010101" pitchFamily="2" charset="-122"/>
            </a:endParaRPr>
          </a:p>
        </p:txBody>
      </p:sp>
      <p:sp>
        <p:nvSpPr>
          <p:cNvPr id="36873" name="矩形 96266"/>
          <p:cNvSpPr/>
          <p:nvPr/>
        </p:nvSpPr>
        <p:spPr>
          <a:xfrm>
            <a:off x="3530283" y="4738688"/>
            <a:ext cx="4686935" cy="460375"/>
          </a:xfrm>
          <a:prstGeom prst="rect">
            <a:avLst/>
          </a:prstGeom>
          <a:noFill/>
          <a:ln w="9525">
            <a:noFill/>
          </a:ln>
        </p:spPr>
        <p:txBody>
          <a:bodyPr wrap="none" anchor="ctr" anchorCtr="0">
            <a:spAutoFit/>
          </a:bodyPr>
          <a:p>
            <a:pPr algn="ctr"/>
            <a:r>
              <a:rPr lang="zh-CN" altLang="en-US" sz="2400" dirty="0">
                <a:latin typeface="Arial" panose="020B0604020202020204" pitchFamily="34" charset="0"/>
                <a:ea typeface="宋体" panose="02010600030101010101" pitchFamily="2" charset="-122"/>
              </a:rPr>
              <a:t>图</a:t>
            </a:r>
            <a:r>
              <a:rPr lang="en-US" altLang="zh-CN" sz="2400">
                <a:latin typeface="Arial" panose="020B0604020202020204" pitchFamily="34" charset="0"/>
                <a:ea typeface="宋体" panose="02010600030101010101" pitchFamily="2" charset="-122"/>
              </a:rPr>
              <a:t>3-3 </a:t>
            </a:r>
            <a:r>
              <a:rPr lang="zh-CN" altLang="en-US" sz="2400" dirty="0">
                <a:latin typeface="Arial" panose="020B0604020202020204" pitchFamily="34" charset="0"/>
                <a:ea typeface="宋体" panose="02010600030101010101" pitchFamily="2" charset="-122"/>
              </a:rPr>
              <a:t>移动台国际身份号码的格式</a:t>
            </a:r>
            <a:endParaRPr lang="zh-CN" altLang="en-US" sz="2400" dirty="0">
              <a:latin typeface="Arial" panose="020B0604020202020204" pitchFamily="34" charset="0"/>
              <a:ea typeface="宋体" panose="02010600030101010101" pitchFamily="2" charset="-122"/>
            </a:endParaRPr>
          </a:p>
        </p:txBody>
      </p:sp>
      <p:sp>
        <p:nvSpPr>
          <p:cNvPr id="36874" name="矩形 96267"/>
          <p:cNvSpPr/>
          <p:nvPr/>
        </p:nvSpPr>
        <p:spPr>
          <a:xfrm>
            <a:off x="2743200" y="5377816"/>
            <a:ext cx="8502650" cy="521970"/>
          </a:xfrm>
          <a:prstGeom prst="rect">
            <a:avLst/>
          </a:prstGeom>
          <a:noFill/>
          <a:ln w="9525">
            <a:noFill/>
          </a:ln>
        </p:spPr>
        <p:txBody>
          <a:bodyPr wrap="none" anchor="ctr" anchorCtr="0">
            <a:spAutoFit/>
          </a:bodyPr>
          <a:p>
            <a:r>
              <a:rPr lang="en-US" altLang="zh-CN" sz="1800" b="0" dirty="0">
                <a:latin typeface="Arial" panose="020B0604020202020204" pitchFamily="34" charset="0"/>
                <a:ea typeface="宋体" panose="02010600030101010101" pitchFamily="2" charset="-122"/>
              </a:rPr>
              <a:t> </a:t>
            </a:r>
            <a:r>
              <a:rPr lang="en-US" altLang="zh-CN" sz="2800">
                <a:solidFill>
                  <a:srgbClr val="9900CC"/>
                </a:solidFill>
                <a:latin typeface="Arial" panose="020B0604020202020204" pitchFamily="34" charset="0"/>
                <a:ea typeface="宋体" panose="02010600030101010101" pitchFamily="2" charset="-122"/>
              </a:rPr>
              <a:t>MSISDN=CC+NDC+SN                                </a:t>
            </a:r>
            <a:r>
              <a:rPr lang="zh-CN" altLang="en-US" sz="2800" dirty="0">
                <a:solidFill>
                  <a:srgbClr val="9900CC"/>
                </a:solidFill>
                <a:latin typeface="Arial" panose="020B0604020202020204" pitchFamily="34" charset="0"/>
                <a:ea typeface="宋体" panose="02010600030101010101" pitchFamily="2" charset="-122"/>
              </a:rPr>
              <a:t>（</a:t>
            </a:r>
            <a:r>
              <a:rPr lang="en-US" altLang="zh-CN" sz="2400">
                <a:solidFill>
                  <a:srgbClr val="9900CC"/>
                </a:solidFill>
                <a:latin typeface="Arial" panose="020B0604020202020204" pitchFamily="34" charset="0"/>
                <a:ea typeface="宋体" panose="02010600030101010101" pitchFamily="2" charset="-122"/>
              </a:rPr>
              <a:t>3-1</a:t>
            </a:r>
            <a:r>
              <a:rPr lang="en-US" altLang="zh-CN" sz="2400" dirty="0">
                <a:latin typeface="Arial" panose="020B0604020202020204" pitchFamily="34" charset="0"/>
                <a:ea typeface="宋体" panose="02010600030101010101" pitchFamily="2" charset="-122"/>
              </a:rPr>
              <a:t> </a:t>
            </a:r>
            <a:r>
              <a:rPr lang="zh-CN" altLang="en-US" sz="2800" dirty="0">
                <a:solidFill>
                  <a:srgbClr val="9900CC"/>
                </a:solidFill>
                <a:latin typeface="Arial" panose="020B0604020202020204" pitchFamily="34" charset="0"/>
                <a:ea typeface="宋体" panose="02010600030101010101" pitchFamily="2" charset="-122"/>
              </a:rPr>
              <a:t>）</a:t>
            </a:r>
            <a:r>
              <a:rPr lang="zh-CN" altLang="en-US" sz="1800" b="0" dirty="0">
                <a:latin typeface="Arial" panose="020B0604020202020204" pitchFamily="34" charset="0"/>
                <a:ea typeface="宋体" panose="02010600030101010101" pitchFamily="2" charset="-122"/>
              </a:rPr>
              <a:t> </a:t>
            </a:r>
            <a:endParaRPr lang="zh-CN" altLang="en-US" sz="1800" b="0" dirty="0">
              <a:latin typeface="Arial" panose="020B0604020202020204" pitchFamily="34" charset="0"/>
              <a:ea typeface="宋体" panose="02010600030101010101" pitchFamily="2" charset="-122"/>
            </a:endParaRPr>
          </a:p>
        </p:txBody>
      </p:sp>
      <p:sp>
        <p:nvSpPr>
          <p:cNvPr id="2" name="文本框 1"/>
          <p:cNvSpPr txBox="1"/>
          <p:nvPr/>
        </p:nvSpPr>
        <p:spPr>
          <a:xfrm>
            <a:off x="5715000" y="4191000"/>
            <a:ext cx="2079625" cy="398780"/>
          </a:xfrm>
          <a:prstGeom prst="rect">
            <a:avLst/>
          </a:prstGeom>
          <a:noFill/>
        </p:spPr>
        <p:txBody>
          <a:bodyPr wrap="square" rtlCol="0" anchor="t">
            <a:spAutoFit/>
          </a:bodyPr>
          <a:p>
            <a:r>
              <a:rPr lang="zh-CN" altLang="en-US" b="0" dirty="0">
                <a:latin typeface="Times New Roman" panose="02020603050405020304" pitchFamily="18" charset="0"/>
                <a:sym typeface="+mn-ea"/>
              </a:rPr>
              <a:t>手机号码</a:t>
            </a:r>
            <a:endParaRPr lang="zh-CN" altLang="en-US" b="0" dirty="0">
              <a:latin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81921"/>
          <p:cNvSpPr>
            <a:spLocks noGrp="1"/>
          </p:cNvSpPr>
          <p:nvPr>
            <p:ph type="title"/>
          </p:nvPr>
        </p:nvSpPr>
        <p:spPr/>
        <p:txBody>
          <a:bodyPr anchor="t" anchorCtr="0"/>
          <a:p>
            <a:pPr marL="800100" indent="-800100"/>
            <a:r>
              <a:rPr lang="en-US" altLang="zh-CN"/>
              <a:t>3.1 GSM</a:t>
            </a:r>
            <a:r>
              <a:rPr lang="zh-CN" altLang="en-US" dirty="0"/>
              <a:t>系统概述 </a:t>
            </a:r>
            <a:endParaRPr lang="zh-CN" altLang="en-US" dirty="0"/>
          </a:p>
        </p:txBody>
      </p:sp>
      <p:sp>
        <p:nvSpPr>
          <p:cNvPr id="4098" name="文本占位符 81922"/>
          <p:cNvSpPr>
            <a:spLocks noGrp="1"/>
          </p:cNvSpPr>
          <p:nvPr>
            <p:ph idx="1"/>
          </p:nvPr>
        </p:nvSpPr>
        <p:spPr>
          <a:xfrm>
            <a:off x="609600" y="1295400"/>
            <a:ext cx="10854690" cy="3980180"/>
          </a:xfrm>
        </p:spPr>
        <p:txBody>
          <a:bodyPr anchor="t" anchorCtr="0"/>
          <a:p>
            <a:pPr marL="342900" marR="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pPr>
            <a:r>
              <a:rPr kumimoji="0" lang="en-US" altLang="zh-CN" sz="2800" b="0" i="0" u="none" strike="noStrike" kern="1200" cap="none" spc="0" normalizeH="0" baseline="0" noProof="1">
                <a:solidFill>
                  <a:schemeClr val="tx1"/>
                </a:solidFill>
                <a:latin typeface="微软雅黑" panose="020B0503020204020204" charset="-122"/>
                <a:ea typeface="微软雅黑" panose="020B0503020204020204" charset="-122"/>
                <a:cs typeface="+mn-cs"/>
              </a:rPr>
              <a:t>GSM</a:t>
            </a:r>
            <a:r>
              <a:rPr kumimoji="0" lang="zh-CN" altLang="en-US" sz="2800" b="0" i="0" u="none" strike="noStrike" kern="1200" cap="none" spc="0" normalizeH="0" baseline="0" noProof="1" dirty="0">
                <a:solidFill>
                  <a:schemeClr val="tx1"/>
                </a:solidFill>
                <a:latin typeface="+mn-lt"/>
                <a:ea typeface="+mn-ea"/>
                <a:cs typeface="+mn-cs"/>
              </a:rPr>
              <a:t>的英文全名为：</a:t>
            </a:r>
            <a:r>
              <a:rPr kumimoji="0" lang="en-US" altLang="zh-CN" sz="2800" b="0" i="0" u="none" strike="noStrike" kern="1200" cap="none" spc="0" normalizeH="0" baseline="0" noProof="1">
                <a:solidFill>
                  <a:schemeClr val="tx1"/>
                </a:solidFill>
                <a:latin typeface="+mn-lt"/>
                <a:ea typeface="+mn-ea"/>
                <a:cs typeface="+mn-cs"/>
              </a:rPr>
              <a:t>Global System for Mobile Communications</a:t>
            </a:r>
            <a:r>
              <a:rPr kumimoji="0" lang="zh-CN" altLang="en-US" sz="2800" b="0" i="0" u="none" strike="noStrike" kern="1200" cap="none" spc="0" normalizeH="0" baseline="0" noProof="1" dirty="0">
                <a:solidFill>
                  <a:schemeClr val="tx1"/>
                </a:solidFill>
                <a:latin typeface="+mn-lt"/>
                <a:ea typeface="+mn-ea"/>
                <a:cs typeface="+mn-cs"/>
              </a:rPr>
              <a:t>，中文译为</a:t>
            </a:r>
            <a:r>
              <a:rPr kumimoji="0" lang="zh-CN" altLang="en-US" sz="2800" b="1" i="0" u="none" strike="noStrike" kern="1200" cap="none" spc="0" normalizeH="0" baseline="0" noProof="1" dirty="0">
                <a:solidFill>
                  <a:schemeClr val="tx1"/>
                </a:solidFill>
                <a:latin typeface="微软雅黑" panose="020B0503020204020204" charset="-122"/>
                <a:ea typeface="微软雅黑" panose="020B0503020204020204" charset="-122"/>
                <a:cs typeface="+mn-cs"/>
              </a:rPr>
              <a:t>全球移动通信系统</a:t>
            </a:r>
            <a:r>
              <a:rPr kumimoji="0" lang="zh-CN" altLang="en-US" sz="2800" b="0" i="0" u="none" strike="noStrike" kern="1200" cap="none" spc="0" normalizeH="0" baseline="0" noProof="1" dirty="0">
                <a:solidFill>
                  <a:schemeClr val="tx1"/>
                </a:solidFill>
                <a:latin typeface="+mn-lt"/>
                <a:ea typeface="+mn-ea"/>
                <a:cs typeface="+mn-cs"/>
              </a:rPr>
              <a:t>，俗称“</a:t>
            </a:r>
            <a:r>
              <a:rPr kumimoji="0" lang="zh-CN" altLang="en-US" sz="2800" b="0" i="0" u="none" strike="noStrike" kern="1200" cap="none" spc="0" normalizeH="0" baseline="0" noProof="1" dirty="0">
                <a:solidFill>
                  <a:schemeClr val="tx1"/>
                </a:solidFill>
                <a:latin typeface="微软雅黑" panose="020B0503020204020204" charset="-122"/>
                <a:ea typeface="微软雅黑" panose="020B0503020204020204" charset="-122"/>
                <a:cs typeface="+mn-cs"/>
              </a:rPr>
              <a:t>全球通</a:t>
            </a:r>
            <a:r>
              <a:rPr kumimoji="0" lang="zh-CN" altLang="en-US" sz="2800" b="0" i="0" u="none" strike="noStrike" kern="1200" cap="none" spc="0" normalizeH="0" baseline="0" noProof="1" dirty="0">
                <a:solidFill>
                  <a:schemeClr val="tx1"/>
                </a:solidFill>
                <a:latin typeface="+mn-lt"/>
                <a:ea typeface="+mn-ea"/>
                <a:cs typeface="+mn-cs"/>
              </a:rPr>
              <a:t>”，是一种起源于欧洲的数字移动通信系统标准。</a:t>
            </a:r>
            <a:endParaRPr kumimoji="0" lang="zh-CN" altLang="en-US" sz="280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pPr>
            <a:r>
              <a:rPr kumimoji="0" lang="zh-CN" altLang="en-US" sz="2800" b="0" i="0" u="none" strike="noStrike" kern="1200" cap="none" spc="0" normalizeH="0" baseline="0" noProof="1" dirty="0">
                <a:solidFill>
                  <a:schemeClr val="tx1"/>
                </a:solidFill>
                <a:latin typeface="+mn-lt"/>
                <a:ea typeface="+mn-ea"/>
                <a:cs typeface="+mn-cs"/>
              </a:rPr>
              <a:t>但由于各国之间的移动通信系统的体制和标准不统一，移动通信很难实现国家间的漫游，为了方便全欧洲统一使用移动电话，北欧国家向</a:t>
            </a:r>
            <a:r>
              <a:rPr kumimoji="0" lang="en-US" altLang="zh-CN" sz="2800" b="0" i="0" u="none" strike="noStrike" kern="1200" cap="none" spc="0" normalizeH="0" baseline="0" noProof="1">
                <a:solidFill>
                  <a:schemeClr val="tx1"/>
                </a:solidFill>
                <a:latin typeface="+mn-lt"/>
                <a:ea typeface="+mn-ea"/>
                <a:cs typeface="+mn-cs"/>
              </a:rPr>
              <a:t>CEPT</a:t>
            </a:r>
            <a:r>
              <a:rPr kumimoji="0" lang="zh-CN" altLang="en-US" sz="2800" b="0" i="0" u="none" strike="noStrike" kern="1200" cap="none" spc="0" normalizeH="0" baseline="0" noProof="1" dirty="0">
                <a:solidFill>
                  <a:schemeClr val="tx1"/>
                </a:solidFill>
                <a:latin typeface="+mn-lt"/>
                <a:ea typeface="+mn-ea"/>
                <a:cs typeface="+mn-cs"/>
              </a:rPr>
              <a:t>（欧洲邮电行政大会）建议制定一种公共的数字移动通信系统标准，统一规范欧洲电信业务，因此成立了一个在</a:t>
            </a:r>
            <a:r>
              <a:rPr kumimoji="0" lang="en-US" altLang="zh-CN" sz="2800" b="0" i="0" u="none" strike="noStrike" kern="1200" cap="none" spc="0" normalizeH="0" baseline="0" noProof="1">
                <a:solidFill>
                  <a:schemeClr val="tx1"/>
                </a:solidFill>
                <a:latin typeface="+mn-lt"/>
                <a:ea typeface="+mn-ea"/>
                <a:cs typeface="+mn-cs"/>
              </a:rPr>
              <a:t>ETSI</a:t>
            </a:r>
            <a:r>
              <a:rPr kumimoji="0" lang="zh-CN" altLang="en-US" sz="2800" b="0" i="0" u="none" strike="noStrike" kern="1200" cap="none" spc="0" normalizeH="0" baseline="0" noProof="1" dirty="0">
                <a:solidFill>
                  <a:schemeClr val="tx1"/>
                </a:solidFill>
                <a:latin typeface="+mn-lt"/>
                <a:ea typeface="+mn-ea"/>
                <a:cs typeface="+mn-cs"/>
              </a:rPr>
              <a:t>技术委员会下的“移动特别小组（</a:t>
            </a:r>
            <a:r>
              <a:rPr kumimoji="0" lang="en-US" altLang="zh-CN" sz="2800" b="0" i="0" u="none" strike="noStrike" kern="1200" cap="none" spc="0" normalizeH="0" baseline="0" noProof="1">
                <a:solidFill>
                  <a:schemeClr val="tx1"/>
                </a:solidFill>
                <a:latin typeface="+mn-lt"/>
                <a:ea typeface="+mn-ea"/>
                <a:cs typeface="+mn-cs"/>
              </a:rPr>
              <a:t>Group Special Mobile</a:t>
            </a:r>
            <a:r>
              <a:rPr kumimoji="0" lang="zh-CN" altLang="en-US" sz="2800" b="0" i="0" u="none" strike="noStrike" kern="1200" cap="none" spc="0" normalizeH="0" baseline="0" noProof="1" dirty="0">
                <a:solidFill>
                  <a:schemeClr val="tx1"/>
                </a:solidFill>
                <a:latin typeface="+mn-lt"/>
                <a:ea typeface="+mn-ea"/>
                <a:cs typeface="+mn-cs"/>
              </a:rPr>
              <a:t>）”，简称“</a:t>
            </a:r>
            <a:r>
              <a:rPr kumimoji="0" lang="en-US" altLang="zh-CN" sz="2800" b="0" i="0" u="none" strike="noStrike" kern="1200" cap="none" spc="0" normalizeH="0" baseline="0" noProof="1">
                <a:solidFill>
                  <a:schemeClr val="tx1"/>
                </a:solidFill>
                <a:latin typeface="+mn-lt"/>
                <a:ea typeface="+mn-ea"/>
                <a:cs typeface="+mn-cs"/>
              </a:rPr>
              <a:t>GSM”</a:t>
            </a:r>
            <a:r>
              <a:rPr kumimoji="0" lang="zh-CN" altLang="en-US" sz="2800" b="0" i="0" u="none" strike="noStrike" kern="1200" cap="none" spc="0" normalizeH="0" baseline="0" noProof="1" dirty="0">
                <a:solidFill>
                  <a:schemeClr val="tx1"/>
                </a:solidFill>
                <a:latin typeface="+mn-lt"/>
                <a:ea typeface="+mn-ea"/>
                <a:cs typeface="+mn-cs"/>
              </a:rPr>
              <a:t>，来制定有关的标准和建议书。 </a:t>
            </a:r>
            <a:endParaRPr kumimoji="0" lang="zh-CN" altLang="en-US" sz="2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矩形 97283"/>
          <p:cNvSpPr/>
          <p:nvPr/>
        </p:nvSpPr>
        <p:spPr>
          <a:xfrm>
            <a:off x="914400" y="838201"/>
            <a:ext cx="5318760" cy="521970"/>
          </a:xfrm>
          <a:prstGeom prst="rect">
            <a:avLst/>
          </a:prstGeom>
          <a:noFill/>
          <a:ln w="9525">
            <a:noFill/>
          </a:ln>
        </p:spPr>
        <p:txBody>
          <a:bodyPr wrap="none" anchor="ctr" anchorCtr="0">
            <a:spAutoFit/>
          </a:bodyPr>
          <a:p>
            <a:r>
              <a:rPr lang="en-US" altLang="zh-CN" sz="2400">
                <a:solidFill>
                  <a:srgbClr val="FF0000"/>
                </a:solidFill>
                <a:latin typeface="Arial" panose="020B0604020202020204" pitchFamily="34" charset="0"/>
                <a:ea typeface="宋体" panose="02010600030101010101" pitchFamily="2" charset="-122"/>
              </a:rPr>
              <a:t>2</a:t>
            </a:r>
            <a:r>
              <a:rPr lang="zh-CN" altLang="en-US" sz="2400" dirty="0">
                <a:solidFill>
                  <a:srgbClr val="FF0000"/>
                </a:solidFill>
                <a:latin typeface="Arial" panose="020B0604020202020204" pitchFamily="34" charset="0"/>
                <a:ea typeface="宋体" panose="02010600030101010101" pitchFamily="2" charset="-122"/>
              </a:rPr>
              <a:t>）</a:t>
            </a:r>
            <a:r>
              <a:rPr lang="en-US" altLang="zh-CN" sz="2800">
                <a:solidFill>
                  <a:srgbClr val="FF0000"/>
                </a:solidFill>
                <a:latin typeface="Arial" panose="020B0604020202020204" pitchFamily="34" charset="0"/>
                <a:ea typeface="宋体" panose="02010600030101010101" pitchFamily="2" charset="-122"/>
              </a:rPr>
              <a:t>IMSI——</a:t>
            </a:r>
            <a:r>
              <a:rPr lang="zh-CN" altLang="en-US" sz="2800" dirty="0">
                <a:solidFill>
                  <a:srgbClr val="FF0000"/>
                </a:solidFill>
                <a:latin typeface="Arial" panose="020B0604020202020204" pitchFamily="34" charset="0"/>
                <a:ea typeface="宋体" panose="02010600030101010101" pitchFamily="2" charset="-122"/>
              </a:rPr>
              <a:t>国际移动用户识别码</a:t>
            </a:r>
            <a:endParaRPr lang="zh-CN" altLang="en-US" sz="2800" dirty="0">
              <a:solidFill>
                <a:srgbClr val="FF0000"/>
              </a:solidFill>
              <a:latin typeface="Arial" panose="020B0604020202020204" pitchFamily="34" charset="0"/>
              <a:ea typeface="宋体" panose="02010600030101010101" pitchFamily="2" charset="-122"/>
            </a:endParaRPr>
          </a:p>
        </p:txBody>
      </p:sp>
      <p:grpSp>
        <p:nvGrpSpPr>
          <p:cNvPr id="38914" name="组合 97284"/>
          <p:cNvGrpSpPr/>
          <p:nvPr/>
        </p:nvGrpSpPr>
        <p:grpSpPr>
          <a:xfrm>
            <a:off x="3352800" y="1600200"/>
            <a:ext cx="4800600" cy="2362200"/>
            <a:chOff x="3447" y="5574"/>
            <a:chExt cx="4980" cy="2298"/>
          </a:xfrm>
        </p:grpSpPr>
        <p:pic>
          <p:nvPicPr>
            <p:cNvPr id="38915" name="图片 97285"/>
            <p:cNvPicPr>
              <a:picLocks noChangeAspect="1"/>
            </p:cNvPicPr>
            <p:nvPr/>
          </p:nvPicPr>
          <p:blipFill>
            <a:blip r:embed="rId1"/>
            <a:srcRect r="-2469" b="52934"/>
            <a:stretch>
              <a:fillRect/>
            </a:stretch>
          </p:blipFill>
          <p:spPr>
            <a:xfrm>
              <a:off x="3447" y="5574"/>
              <a:ext cx="4980" cy="1532"/>
            </a:xfrm>
            <a:prstGeom prst="rect">
              <a:avLst/>
            </a:prstGeom>
            <a:noFill/>
            <a:ln w="9525">
              <a:noFill/>
            </a:ln>
          </p:spPr>
        </p:pic>
        <p:sp>
          <p:nvSpPr>
            <p:cNvPr id="38916" name="直接连接符 97286"/>
            <p:cNvSpPr/>
            <p:nvPr/>
          </p:nvSpPr>
          <p:spPr>
            <a:xfrm>
              <a:off x="5334" y="7084"/>
              <a:ext cx="2490" cy="0"/>
            </a:xfrm>
            <a:prstGeom prst="line">
              <a:avLst/>
            </a:prstGeom>
            <a:ln w="9525" cap="flat" cmpd="sng">
              <a:solidFill>
                <a:srgbClr val="000000"/>
              </a:solidFill>
              <a:prstDash val="solid"/>
              <a:round/>
              <a:headEnd type="triangle" w="med" len="med"/>
              <a:tailEnd type="triangle" w="med" len="med"/>
            </a:ln>
          </p:spPr>
        </p:sp>
        <p:sp>
          <p:nvSpPr>
            <p:cNvPr id="38917" name="直接连接符 97287"/>
            <p:cNvSpPr/>
            <p:nvPr/>
          </p:nvSpPr>
          <p:spPr>
            <a:xfrm>
              <a:off x="3692" y="7472"/>
              <a:ext cx="4482" cy="0"/>
            </a:xfrm>
            <a:prstGeom prst="line">
              <a:avLst/>
            </a:prstGeom>
            <a:ln w="9525" cap="flat" cmpd="sng">
              <a:solidFill>
                <a:srgbClr val="000000"/>
              </a:solidFill>
              <a:prstDash val="solid"/>
              <a:round/>
              <a:headEnd type="triangle" w="med" len="med"/>
              <a:tailEnd type="triangle" w="med" len="med"/>
            </a:ln>
          </p:spPr>
        </p:sp>
        <p:sp>
          <p:nvSpPr>
            <p:cNvPr id="38918" name="文本框 97288"/>
            <p:cNvSpPr txBox="1"/>
            <p:nvPr/>
          </p:nvSpPr>
          <p:spPr>
            <a:xfrm>
              <a:off x="5529" y="7046"/>
              <a:ext cx="1992" cy="383"/>
            </a:xfrm>
            <a:prstGeom prst="rect">
              <a:avLst/>
            </a:prstGeom>
            <a:noFill/>
            <a:ln w="9525">
              <a:noFill/>
            </a:ln>
          </p:spPr>
          <p:txBody>
            <a:bodyPr lIns="0" tIns="0" rIns="0" bIns="0" anchor="t" anchorCtr="0"/>
            <a:p>
              <a:pPr algn="ctr"/>
              <a:r>
                <a:rPr lang="zh-CN" altLang="en-US" sz="1600" b="0" dirty="0">
                  <a:solidFill>
                    <a:srgbClr val="000066"/>
                  </a:solidFill>
                  <a:latin typeface="Times New Roman" panose="02020603050405020304" pitchFamily="18" charset="0"/>
                  <a:ea typeface="宋体" panose="02010600030101010101" pitchFamily="2" charset="-122"/>
                </a:rPr>
                <a:t>国内</a:t>
              </a:r>
              <a:r>
                <a:rPr lang="en-US" altLang="zh-CN" sz="1600" b="0">
                  <a:solidFill>
                    <a:srgbClr val="000066"/>
                  </a:solidFill>
                  <a:latin typeface="Times New Roman" panose="02020603050405020304" pitchFamily="18" charset="0"/>
                  <a:ea typeface="宋体" panose="02010600030101010101" pitchFamily="2" charset="-122"/>
                </a:rPr>
                <a:t>IMSI</a:t>
              </a:r>
              <a:endParaRPr lang="en-US" altLang="zh-CN" sz="1600" b="0">
                <a:solidFill>
                  <a:srgbClr val="000066"/>
                </a:solidFill>
                <a:latin typeface="Arial" panose="020B0604020202020204" pitchFamily="34" charset="0"/>
                <a:ea typeface="宋体" panose="02010600030101010101" pitchFamily="2" charset="-122"/>
              </a:endParaRPr>
            </a:p>
          </p:txBody>
        </p:sp>
        <p:sp>
          <p:nvSpPr>
            <p:cNvPr id="38919" name="文本框 97289"/>
            <p:cNvSpPr txBox="1"/>
            <p:nvPr/>
          </p:nvSpPr>
          <p:spPr>
            <a:xfrm>
              <a:off x="4941" y="7489"/>
              <a:ext cx="1992" cy="383"/>
            </a:xfrm>
            <a:prstGeom prst="rect">
              <a:avLst/>
            </a:prstGeom>
            <a:noFill/>
            <a:ln w="9525">
              <a:noFill/>
            </a:ln>
          </p:spPr>
          <p:txBody>
            <a:bodyPr lIns="0" tIns="0" rIns="0" bIns="0" anchor="t" anchorCtr="0"/>
            <a:p>
              <a:pPr algn="ctr"/>
              <a:r>
                <a:rPr lang="en-US" altLang="zh-CN" sz="1600" b="0">
                  <a:solidFill>
                    <a:srgbClr val="000066"/>
                  </a:solidFill>
                  <a:latin typeface="Times New Roman" panose="02020603050405020304" pitchFamily="18" charset="0"/>
                  <a:ea typeface="宋体" panose="02010600030101010101" pitchFamily="2" charset="-122"/>
                </a:rPr>
                <a:t>IMSI</a:t>
              </a:r>
              <a:endParaRPr lang="en-US" altLang="zh-CN" sz="1600" b="0">
                <a:solidFill>
                  <a:srgbClr val="000066"/>
                </a:solidFill>
                <a:latin typeface="Arial" panose="020B0604020202020204" pitchFamily="34" charset="0"/>
                <a:ea typeface="宋体" panose="02010600030101010101" pitchFamily="2" charset="-122"/>
              </a:endParaRPr>
            </a:p>
          </p:txBody>
        </p:sp>
      </p:grpSp>
      <p:sp>
        <p:nvSpPr>
          <p:cNvPr id="38920" name="矩形 97290"/>
          <p:cNvSpPr/>
          <p:nvPr/>
        </p:nvSpPr>
        <p:spPr>
          <a:xfrm>
            <a:off x="4097338" y="4114800"/>
            <a:ext cx="3248025" cy="336550"/>
          </a:xfrm>
          <a:prstGeom prst="rect">
            <a:avLst/>
          </a:prstGeom>
          <a:noFill/>
          <a:ln w="9525">
            <a:noFill/>
          </a:ln>
        </p:spPr>
        <p:txBody>
          <a:bodyPr wrap="none" anchor="ctr" anchorCtr="0">
            <a:spAutoFit/>
          </a:bodyPr>
          <a:p>
            <a:pPr algn="ctr"/>
            <a:r>
              <a:rPr lang="zh-CN" altLang="en-US" sz="1600" dirty="0">
                <a:latin typeface="Arial" panose="020B0604020202020204" pitchFamily="34" charset="0"/>
                <a:ea typeface="宋体" panose="02010600030101010101" pitchFamily="2" charset="-122"/>
              </a:rPr>
              <a:t>图</a:t>
            </a:r>
            <a:r>
              <a:rPr lang="en-US" altLang="zh-CN" sz="1600">
                <a:latin typeface="Arial" panose="020B0604020202020204" pitchFamily="34" charset="0"/>
                <a:ea typeface="宋体" panose="02010600030101010101" pitchFamily="2" charset="-122"/>
              </a:rPr>
              <a:t>3-4  </a:t>
            </a:r>
            <a:r>
              <a:rPr lang="zh-CN" altLang="en-US" sz="1600" dirty="0">
                <a:latin typeface="Arial" panose="020B0604020202020204" pitchFamily="34" charset="0"/>
                <a:ea typeface="宋体" panose="02010600030101010101" pitchFamily="2" charset="-122"/>
              </a:rPr>
              <a:t>国际移动用户识别码的格式</a:t>
            </a:r>
            <a:endParaRPr lang="zh-CN" altLang="en-US" sz="1600" dirty="0">
              <a:latin typeface="Arial" panose="020B0604020202020204" pitchFamily="34" charset="0"/>
              <a:ea typeface="宋体" panose="02010600030101010101" pitchFamily="2" charset="-122"/>
            </a:endParaRPr>
          </a:p>
        </p:txBody>
      </p:sp>
      <p:sp>
        <p:nvSpPr>
          <p:cNvPr id="38921" name="矩形 97291"/>
          <p:cNvSpPr/>
          <p:nvPr/>
        </p:nvSpPr>
        <p:spPr>
          <a:xfrm>
            <a:off x="1219200" y="4724400"/>
            <a:ext cx="10076815" cy="2030095"/>
          </a:xfrm>
          <a:prstGeom prst="rect">
            <a:avLst/>
          </a:prstGeom>
          <a:noFill/>
          <a:ln w="9525">
            <a:noFill/>
          </a:ln>
        </p:spPr>
        <p:txBody>
          <a:bodyPr wrap="square" anchor="ctr" anchorCtr="0">
            <a:spAutoFit/>
          </a:bodyPr>
          <a:p>
            <a:pPr>
              <a:lnSpc>
                <a:spcPct val="150000"/>
              </a:lnSpc>
            </a:pPr>
            <a:r>
              <a:rPr lang="en-US" altLang="zh-CN" sz="2800">
                <a:solidFill>
                  <a:srgbClr val="9900CC"/>
                </a:solidFill>
                <a:latin typeface="Arial" panose="020B0604020202020204" pitchFamily="34" charset="0"/>
                <a:ea typeface="宋体" panose="02010600030101010101" pitchFamily="2" charset="-122"/>
              </a:rPr>
              <a:t>IMSI=MCC+MNC+MIN </a:t>
            </a:r>
            <a:endParaRPr lang="en-US" altLang="zh-CN" sz="2800">
              <a:solidFill>
                <a:srgbClr val="9900CC"/>
              </a:solidFill>
              <a:latin typeface="Arial" panose="020B0604020202020204" pitchFamily="34" charset="0"/>
              <a:ea typeface="宋体" panose="02010600030101010101" pitchFamily="2" charset="-122"/>
            </a:endParaRPr>
          </a:p>
          <a:p>
            <a:pPr>
              <a:lnSpc>
                <a:spcPct val="150000"/>
              </a:lnSpc>
            </a:pPr>
            <a:r>
              <a:rPr lang="zh-CN" altLang="en-US" sz="2800" dirty="0">
                <a:solidFill>
                  <a:srgbClr val="FF0000"/>
                </a:solidFill>
                <a:sym typeface="+mn-ea"/>
              </a:rPr>
              <a:t>国际移动用户识别码</a:t>
            </a:r>
            <a:r>
              <a:rPr lang="en-US" altLang="zh-CN" sz="2800" dirty="0">
                <a:solidFill>
                  <a:srgbClr val="FF0000"/>
                </a:solidFill>
                <a:sym typeface="+mn-ea"/>
              </a:rPr>
              <a:t>=</a:t>
            </a:r>
            <a:r>
              <a:rPr lang="zh-CN" altLang="en-US" sz="2800" dirty="0">
                <a:solidFill>
                  <a:srgbClr val="FF0000"/>
                </a:solidFill>
                <a:sym typeface="+mn-ea"/>
              </a:rPr>
              <a:t>移动国家码</a:t>
            </a:r>
            <a:r>
              <a:rPr lang="en-US" altLang="zh-CN" sz="2800" dirty="0">
                <a:solidFill>
                  <a:srgbClr val="FF0000"/>
                </a:solidFill>
                <a:sym typeface="+mn-ea"/>
              </a:rPr>
              <a:t>+</a:t>
            </a:r>
            <a:r>
              <a:rPr lang="zh-CN" altLang="en-US" sz="2800" dirty="0">
                <a:solidFill>
                  <a:srgbClr val="FF0000"/>
                </a:solidFill>
                <a:sym typeface="+mn-ea"/>
              </a:rPr>
              <a:t>移动网络码</a:t>
            </a:r>
            <a:r>
              <a:rPr lang="en-US" altLang="zh-CN" sz="2800" dirty="0">
                <a:solidFill>
                  <a:srgbClr val="FF0000"/>
                </a:solidFill>
                <a:sym typeface="+mn-ea"/>
              </a:rPr>
              <a:t>+</a:t>
            </a:r>
            <a:r>
              <a:rPr lang="zh-CN" altLang="en-US" sz="2800" dirty="0">
                <a:solidFill>
                  <a:srgbClr val="FF0000"/>
                </a:solidFill>
                <a:sym typeface="+mn-ea"/>
              </a:rPr>
              <a:t>移动用户标志</a:t>
            </a:r>
            <a:endParaRPr lang="zh-CN" altLang="en-US" sz="2800" dirty="0">
              <a:solidFill>
                <a:srgbClr val="FF0000"/>
              </a:solidFill>
              <a:latin typeface="Arial" panose="020B0604020202020204" pitchFamily="34" charset="0"/>
              <a:ea typeface="宋体" panose="02010600030101010101" pitchFamily="2" charset="-122"/>
            </a:endParaRPr>
          </a:p>
          <a:p>
            <a:pPr>
              <a:lnSpc>
                <a:spcPct val="150000"/>
              </a:lnSpc>
            </a:pPr>
            <a:r>
              <a:rPr lang="en-US" altLang="zh-CN" sz="2800">
                <a:solidFill>
                  <a:srgbClr val="9900CC"/>
                </a:solidFill>
                <a:latin typeface="Arial" panose="020B0604020202020204" pitchFamily="34" charset="0"/>
                <a:ea typeface="宋体" panose="02010600030101010101" pitchFamily="2" charset="-122"/>
              </a:rPr>
              <a:t>                </a:t>
            </a:r>
            <a:endParaRPr lang="en-US" altLang="zh-CN" sz="2800" dirty="0">
              <a:solidFill>
                <a:srgbClr val="9900CC"/>
              </a:solidFill>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98307"/>
          <p:cNvSpPr/>
          <p:nvPr/>
        </p:nvSpPr>
        <p:spPr>
          <a:xfrm>
            <a:off x="1371600" y="761683"/>
            <a:ext cx="4302125" cy="460375"/>
          </a:xfrm>
          <a:prstGeom prst="rect">
            <a:avLst/>
          </a:prstGeom>
          <a:noFill/>
          <a:ln w="9525">
            <a:noFill/>
          </a:ln>
        </p:spPr>
        <p:txBody>
          <a:bodyPr wrap="none" anchor="ctr" anchorCtr="0">
            <a:spAutoFit/>
          </a:bodyPr>
          <a:p>
            <a:r>
              <a:rPr lang="en-US" altLang="zh-CN">
                <a:solidFill>
                  <a:srgbClr val="FF0000"/>
                </a:solidFill>
                <a:latin typeface="Arial" panose="020B0604020202020204" pitchFamily="34" charset="0"/>
                <a:ea typeface="宋体" panose="02010600030101010101" pitchFamily="2" charset="-122"/>
              </a:rPr>
              <a:t>3</a:t>
            </a:r>
            <a:r>
              <a:rPr lang="zh-CN" altLang="en-US" dirty="0">
                <a:solidFill>
                  <a:srgbClr val="FF0000"/>
                </a:solidFill>
                <a:latin typeface="Arial" panose="020B0604020202020204" pitchFamily="34" charset="0"/>
                <a:ea typeface="宋体" panose="02010600030101010101" pitchFamily="2" charset="-122"/>
              </a:rPr>
              <a:t>） </a:t>
            </a:r>
            <a:r>
              <a:rPr lang="en-US" altLang="zh-CN" sz="2400">
                <a:solidFill>
                  <a:srgbClr val="FF0000"/>
                </a:solidFill>
                <a:latin typeface="Arial" panose="020B0604020202020204" pitchFamily="34" charset="0"/>
                <a:ea typeface="宋体" panose="02010600030101010101" pitchFamily="2" charset="-122"/>
              </a:rPr>
              <a:t>MSRN</a:t>
            </a:r>
            <a:r>
              <a:rPr lang="zh-CN" altLang="en-US" sz="2400" dirty="0">
                <a:solidFill>
                  <a:srgbClr val="FF0000"/>
                </a:solidFill>
                <a:latin typeface="Arial" panose="020B0604020202020204" pitchFamily="34" charset="0"/>
                <a:ea typeface="宋体" panose="02010600030101010101" pitchFamily="2" charset="-122"/>
              </a:rPr>
              <a:t>（移动台漫游号码）</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40962" name="矩形 98308"/>
          <p:cNvSpPr/>
          <p:nvPr/>
        </p:nvSpPr>
        <p:spPr>
          <a:xfrm>
            <a:off x="1524000" y="3144838"/>
            <a:ext cx="4741863" cy="460375"/>
          </a:xfrm>
          <a:prstGeom prst="rect">
            <a:avLst/>
          </a:prstGeom>
          <a:noFill/>
          <a:ln w="9525">
            <a:noFill/>
          </a:ln>
        </p:spPr>
        <p:txBody>
          <a:bodyPr wrap="none" anchor="ctr" anchorCtr="0">
            <a:spAutoFit/>
          </a:bodyPr>
          <a:p>
            <a:r>
              <a:rPr lang="en-US" altLang="zh-CN">
                <a:solidFill>
                  <a:srgbClr val="FF0000"/>
                </a:solidFill>
                <a:latin typeface="Arial" panose="020B0604020202020204" pitchFamily="34" charset="0"/>
                <a:ea typeface="宋体" panose="02010600030101010101" pitchFamily="2" charset="-122"/>
              </a:rPr>
              <a:t>4</a:t>
            </a:r>
            <a:r>
              <a:rPr lang="zh-CN" altLang="en-US" dirty="0">
                <a:solidFill>
                  <a:srgbClr val="FF0000"/>
                </a:solidFill>
                <a:latin typeface="Arial" panose="020B0604020202020204" pitchFamily="34" charset="0"/>
                <a:ea typeface="宋体" panose="02010600030101010101" pitchFamily="2" charset="-122"/>
              </a:rPr>
              <a:t>） </a:t>
            </a:r>
            <a:r>
              <a:rPr lang="en-US" altLang="zh-CN" sz="2400">
                <a:solidFill>
                  <a:srgbClr val="FF0000"/>
                </a:solidFill>
                <a:latin typeface="Arial" panose="020B0604020202020204" pitchFamily="34" charset="0"/>
                <a:ea typeface="宋体" panose="02010600030101010101" pitchFamily="2" charset="-122"/>
              </a:rPr>
              <a:t>TMSI——</a:t>
            </a:r>
            <a:r>
              <a:rPr lang="zh-CN" altLang="en-US" sz="2400" dirty="0">
                <a:solidFill>
                  <a:srgbClr val="FF0000"/>
                </a:solidFill>
                <a:latin typeface="Arial" panose="020B0604020202020204" pitchFamily="34" charset="0"/>
                <a:ea typeface="宋体" panose="02010600030101010101" pitchFamily="2" charset="-122"/>
              </a:rPr>
              <a:t>临时移动用户识别码</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40963" name="文本框 1"/>
          <p:cNvSpPr txBox="1"/>
          <p:nvPr/>
        </p:nvSpPr>
        <p:spPr>
          <a:xfrm>
            <a:off x="1600200" y="1295400"/>
            <a:ext cx="8231188" cy="1568450"/>
          </a:xfrm>
          <a:prstGeom prst="rect">
            <a:avLst/>
          </a:prstGeom>
          <a:noFill/>
          <a:ln w="9525">
            <a:noFill/>
          </a:ln>
        </p:spPr>
        <p:txBody>
          <a:bodyPr wrap="square" anchor="t" anchorCtr="0">
            <a:spAutoFit/>
          </a:bodyPr>
          <a:p>
            <a:r>
              <a:rPr lang="zh-CN" altLang="en-US" sz="2400">
                <a:latin typeface="Arial" panose="020B0604020202020204" pitchFamily="34" charset="0"/>
                <a:ea typeface="宋体" panose="02010600030101010101" pitchFamily="2" charset="-122"/>
              </a:rPr>
              <a:t>MSRN由以下3部分组成：</a:t>
            </a:r>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CC＝国家号 （中国为86）</a:t>
            </a:r>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NDC＝国内目的地号</a:t>
            </a:r>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SN＝用户号，在此情况下，SN是MSC交换机的地址。</a:t>
            </a:r>
            <a:endParaRPr lang="zh-CN" altLang="en-US" sz="2400">
              <a:latin typeface="Arial" panose="020B0604020202020204" pitchFamily="34" charset="0"/>
              <a:ea typeface="宋体" panose="02010600030101010101" pitchFamily="2" charset="-122"/>
            </a:endParaRPr>
          </a:p>
        </p:txBody>
      </p:sp>
      <p:sp>
        <p:nvSpPr>
          <p:cNvPr id="3" name="文本框 2"/>
          <p:cNvSpPr txBox="1"/>
          <p:nvPr/>
        </p:nvSpPr>
        <p:spPr>
          <a:xfrm>
            <a:off x="778510" y="3886200"/>
            <a:ext cx="10592435" cy="2024380"/>
          </a:xfrm>
          <a:prstGeom prst="rect">
            <a:avLst/>
          </a:prstGeom>
          <a:noFill/>
        </p:spPr>
        <p:txBody>
          <a:bodyPr wrap="square" rtlCol="0" anchor="t">
            <a:noAutofit/>
          </a:bodyPr>
          <a:p>
            <a:pPr indent="457200"/>
            <a:r>
              <a:rPr lang="zh-CN" altLang="en-US" sz="2400" noProof="1">
                <a:latin typeface="Arial" panose="020B0604020202020204" pitchFamily="34" charset="0"/>
                <a:ea typeface="宋体" panose="02010600030101010101" pitchFamily="2" charset="-122"/>
                <a:cs typeface="+mn-cs"/>
              </a:rPr>
              <a:t>考虑到移动用户识别码的安全性， GSM系统能提供安全保密措施，即空中接口无线传输的识别码 采用临时移动用户识别码(TMSI)代替IMSI。 </a:t>
            </a:r>
            <a:endParaRPr lang="zh-CN" altLang="en-US" sz="2400" noProof="1"/>
          </a:p>
          <a:p>
            <a:pPr indent="457200"/>
            <a:r>
              <a:rPr lang="zh-CN" altLang="en-US" sz="2400" noProof="1">
                <a:latin typeface="Arial" panose="020B0604020202020204" pitchFamily="34" charset="0"/>
                <a:ea typeface="宋体" panose="02010600030101010101" pitchFamily="2" charset="-122"/>
                <a:cs typeface="+mn-cs"/>
              </a:rPr>
              <a:t>两者之间可按一定的算法互相转换。 访问位置寄存器(VLR)可给来访的移动用户分配一个TMSI(只限于在该访问服务区使用)。</a:t>
            </a:r>
            <a:endParaRPr lang="zh-CN" altLang="en-US" sz="2400" noProof="1"/>
          </a:p>
          <a:p>
            <a:r>
              <a:rPr lang="zh-CN" altLang="en-US" sz="2400" noProof="1">
                <a:latin typeface="Arial" panose="020B0604020202020204" pitchFamily="34" charset="0"/>
                <a:ea typeface="宋体" panose="02010600030101010101" pitchFamily="2" charset="-122"/>
                <a:cs typeface="+mn-cs"/>
              </a:rPr>
              <a:t>       </a:t>
            </a:r>
            <a:endParaRPr lang="zh-CN" altLang="en-US" sz="2400"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矩形 99331"/>
          <p:cNvSpPr/>
          <p:nvPr/>
        </p:nvSpPr>
        <p:spPr>
          <a:xfrm>
            <a:off x="1676400" y="669291"/>
            <a:ext cx="5828030" cy="521970"/>
          </a:xfrm>
          <a:prstGeom prst="rect">
            <a:avLst/>
          </a:prstGeom>
          <a:noFill/>
          <a:ln w="9525">
            <a:noFill/>
          </a:ln>
        </p:spPr>
        <p:txBody>
          <a:bodyPr wrap="none" anchor="ctr" anchorCtr="0">
            <a:spAutoFit/>
          </a:bodyPr>
          <a:p>
            <a:r>
              <a:rPr lang="en-US" altLang="zh-CN" sz="2400">
                <a:solidFill>
                  <a:srgbClr val="FF0000"/>
                </a:solidFill>
                <a:latin typeface="Arial" panose="020B0604020202020204" pitchFamily="34" charset="0"/>
                <a:ea typeface="宋体" panose="02010600030101010101" pitchFamily="2" charset="-122"/>
              </a:rPr>
              <a:t>5</a:t>
            </a:r>
            <a:r>
              <a:rPr lang="zh-CN" altLang="en-US" sz="2400" dirty="0">
                <a:solidFill>
                  <a:srgbClr val="FF0000"/>
                </a:solidFill>
                <a:latin typeface="Arial" panose="020B0604020202020204" pitchFamily="34" charset="0"/>
                <a:ea typeface="宋体" panose="02010600030101010101" pitchFamily="2" charset="-122"/>
              </a:rPr>
              <a:t>） </a:t>
            </a:r>
            <a:r>
              <a:rPr lang="en-US" altLang="zh-CN" sz="2800">
                <a:solidFill>
                  <a:srgbClr val="FF0000"/>
                </a:solidFill>
                <a:latin typeface="Arial" panose="020B0604020202020204" pitchFamily="34" charset="0"/>
                <a:ea typeface="宋体" panose="02010600030101010101" pitchFamily="2" charset="-122"/>
              </a:rPr>
              <a:t>IMEI</a:t>
            </a:r>
            <a:r>
              <a:rPr lang="zh-CN" altLang="en-US" sz="2800" dirty="0">
                <a:solidFill>
                  <a:srgbClr val="FF0000"/>
                </a:solidFill>
                <a:latin typeface="Arial" panose="020B0604020202020204" pitchFamily="34" charset="0"/>
                <a:ea typeface="宋体" panose="02010600030101010101" pitchFamily="2" charset="-122"/>
              </a:rPr>
              <a:t>（国际移动台设备识别码）</a:t>
            </a:r>
            <a:r>
              <a:rPr lang="zh-CN" altLang="en-US" sz="1800" b="0" dirty="0">
                <a:latin typeface="Arial" panose="020B0604020202020204" pitchFamily="34" charset="0"/>
                <a:ea typeface="宋体" panose="02010600030101010101" pitchFamily="2" charset="-122"/>
              </a:rPr>
              <a:t> </a:t>
            </a:r>
            <a:endParaRPr lang="zh-CN" altLang="en-US" sz="1800" b="0" dirty="0">
              <a:latin typeface="Arial" panose="020B0604020202020204" pitchFamily="34" charset="0"/>
              <a:ea typeface="宋体" panose="02010600030101010101" pitchFamily="2" charset="-122"/>
            </a:endParaRPr>
          </a:p>
        </p:txBody>
      </p:sp>
      <p:pic>
        <p:nvPicPr>
          <p:cNvPr id="43010" name="图片 99332"/>
          <p:cNvPicPr>
            <a:picLocks noChangeAspect="1"/>
          </p:cNvPicPr>
          <p:nvPr/>
        </p:nvPicPr>
        <p:blipFill>
          <a:blip r:embed="rId1"/>
          <a:srcRect r="192" b="21623"/>
          <a:stretch>
            <a:fillRect/>
          </a:stretch>
        </p:blipFill>
        <p:spPr>
          <a:xfrm>
            <a:off x="2819400" y="1600200"/>
            <a:ext cx="6096000" cy="2290763"/>
          </a:xfrm>
          <a:prstGeom prst="rect">
            <a:avLst/>
          </a:prstGeom>
          <a:noFill/>
          <a:ln w="9525">
            <a:noFill/>
          </a:ln>
        </p:spPr>
      </p:pic>
      <p:sp>
        <p:nvSpPr>
          <p:cNvPr id="43011" name="矩形 99333"/>
          <p:cNvSpPr/>
          <p:nvPr/>
        </p:nvSpPr>
        <p:spPr>
          <a:xfrm>
            <a:off x="3211196" y="3976688"/>
            <a:ext cx="5077460" cy="460375"/>
          </a:xfrm>
          <a:prstGeom prst="rect">
            <a:avLst/>
          </a:prstGeom>
          <a:noFill/>
          <a:ln w="9525">
            <a:noFill/>
          </a:ln>
        </p:spPr>
        <p:txBody>
          <a:bodyPr wrap="none" anchor="ctr" anchorCtr="0">
            <a:spAutoFit/>
          </a:bodyPr>
          <a:p>
            <a:pPr algn="ctr"/>
            <a:r>
              <a:rPr lang="zh-CN" altLang="en-US" sz="2400" dirty="0">
                <a:latin typeface="Arial" panose="020B0604020202020204" pitchFamily="34" charset="0"/>
                <a:ea typeface="宋体" panose="02010600030101010101" pitchFamily="2" charset="-122"/>
              </a:rPr>
              <a:t>图</a:t>
            </a:r>
            <a:r>
              <a:rPr lang="en-US" altLang="zh-CN" sz="2400">
                <a:latin typeface="Arial" panose="020B0604020202020204" pitchFamily="34" charset="0"/>
                <a:ea typeface="宋体" panose="02010600030101010101" pitchFamily="2" charset="-122"/>
              </a:rPr>
              <a:t>3-5  </a:t>
            </a:r>
            <a:r>
              <a:rPr lang="zh-CN" altLang="en-US" sz="2400" dirty="0">
                <a:latin typeface="Arial" panose="020B0604020202020204" pitchFamily="34" charset="0"/>
                <a:ea typeface="宋体" panose="02010600030101010101" pitchFamily="2" charset="-122"/>
              </a:rPr>
              <a:t>国际移动台设备识别码的格式</a:t>
            </a:r>
            <a:endParaRPr lang="zh-CN" altLang="en-US" sz="2400" dirty="0">
              <a:latin typeface="Arial" panose="020B0604020202020204" pitchFamily="34" charset="0"/>
              <a:ea typeface="宋体" panose="02010600030101010101" pitchFamily="2" charset="-122"/>
            </a:endParaRPr>
          </a:p>
        </p:txBody>
      </p:sp>
      <p:sp>
        <p:nvSpPr>
          <p:cNvPr id="43012" name="矩形 99334"/>
          <p:cNvSpPr/>
          <p:nvPr/>
        </p:nvSpPr>
        <p:spPr>
          <a:xfrm>
            <a:off x="2209800" y="4491356"/>
            <a:ext cx="7983220" cy="521970"/>
          </a:xfrm>
          <a:prstGeom prst="rect">
            <a:avLst/>
          </a:prstGeom>
          <a:noFill/>
          <a:ln w="9525">
            <a:noFill/>
          </a:ln>
        </p:spPr>
        <p:txBody>
          <a:bodyPr wrap="none" anchor="ctr" anchorCtr="0">
            <a:spAutoFit/>
          </a:bodyPr>
          <a:p>
            <a:r>
              <a:rPr lang="en-US" altLang="zh-CN" sz="2800">
                <a:solidFill>
                  <a:srgbClr val="9900CC"/>
                </a:solidFill>
                <a:latin typeface="Arial" panose="020B0604020202020204" pitchFamily="34" charset="0"/>
                <a:ea typeface="宋体" panose="02010600030101010101" pitchFamily="2" charset="-122"/>
              </a:rPr>
              <a:t>IMEI=TAC+FAC+SNR+SP                        </a:t>
            </a:r>
            <a:r>
              <a:rPr lang="zh-CN" altLang="en-US" sz="2800" dirty="0">
                <a:solidFill>
                  <a:srgbClr val="9900CC"/>
                </a:solidFill>
                <a:latin typeface="Arial" panose="020B0604020202020204" pitchFamily="34" charset="0"/>
                <a:ea typeface="宋体" panose="02010600030101010101" pitchFamily="2" charset="-122"/>
              </a:rPr>
              <a:t>（</a:t>
            </a:r>
            <a:r>
              <a:rPr lang="en-US" altLang="zh-CN" sz="2800">
                <a:solidFill>
                  <a:srgbClr val="9900CC"/>
                </a:solidFill>
                <a:latin typeface="Arial" panose="020B0604020202020204" pitchFamily="34" charset="0"/>
                <a:ea typeface="宋体" panose="02010600030101010101" pitchFamily="2" charset="-122"/>
              </a:rPr>
              <a:t>3-3</a:t>
            </a:r>
            <a:r>
              <a:rPr lang="zh-CN" altLang="en-US" sz="2800" dirty="0">
                <a:solidFill>
                  <a:srgbClr val="9900CC"/>
                </a:solidFill>
                <a:latin typeface="Arial" panose="020B0604020202020204" pitchFamily="34" charset="0"/>
                <a:ea typeface="宋体" panose="02010600030101010101" pitchFamily="2" charset="-122"/>
              </a:rPr>
              <a:t>）</a:t>
            </a:r>
            <a:endParaRPr lang="zh-CN" altLang="en-US" sz="2800" dirty="0">
              <a:solidFill>
                <a:srgbClr val="9900CC"/>
              </a:solidFill>
              <a:latin typeface="Arial" panose="020B0604020202020204" pitchFamily="34" charset="0"/>
              <a:ea typeface="宋体" panose="02010600030101010101" pitchFamily="2" charset="-122"/>
            </a:endParaRPr>
          </a:p>
        </p:txBody>
      </p:sp>
      <p:sp>
        <p:nvSpPr>
          <p:cNvPr id="2" name="文本框 1"/>
          <p:cNvSpPr txBox="1"/>
          <p:nvPr/>
        </p:nvSpPr>
        <p:spPr>
          <a:xfrm>
            <a:off x="1676400" y="1219200"/>
            <a:ext cx="9881235" cy="521970"/>
          </a:xfrm>
          <a:prstGeom prst="rect">
            <a:avLst/>
          </a:prstGeom>
          <a:noFill/>
        </p:spPr>
        <p:txBody>
          <a:bodyPr wrap="square" rtlCol="0" anchor="t">
            <a:spAutoFit/>
          </a:bodyPr>
          <a:p>
            <a:r>
              <a:rPr lang="zh-CN" altLang="en-US" sz="2800">
                <a:solidFill>
                  <a:srgbClr val="9900CC"/>
                </a:solidFill>
                <a:sym typeface="+mn-ea"/>
              </a:rPr>
              <a:t>与每台手机一一对应，全球唯一。</a:t>
            </a:r>
            <a:r>
              <a:rPr lang="en-US" altLang="zh-CN" sz="2800">
                <a:solidFill>
                  <a:srgbClr val="9900CC"/>
                </a:solidFill>
                <a:sym typeface="+mn-ea"/>
              </a:rPr>
              <a:t> *#06#</a:t>
            </a:r>
            <a:endParaRPr lang="en-US" altLang="zh-CN" sz="2800">
              <a:solidFill>
                <a:srgbClr val="9900CC"/>
              </a:solidFill>
              <a:sym typeface="+mn-ea"/>
            </a:endParaRPr>
          </a:p>
        </p:txBody>
      </p:sp>
      <p:sp>
        <p:nvSpPr>
          <p:cNvPr id="3" name="文本框 2"/>
          <p:cNvSpPr txBox="1"/>
          <p:nvPr>
            <p:custDataLst>
              <p:tags r:id="rId2"/>
            </p:custDataLst>
          </p:nvPr>
        </p:nvSpPr>
        <p:spPr>
          <a:xfrm>
            <a:off x="3124200" y="5105400"/>
            <a:ext cx="6096000" cy="521970"/>
          </a:xfrm>
          <a:prstGeom prst="rect">
            <a:avLst/>
          </a:prstGeom>
          <a:noFill/>
        </p:spPr>
        <p:txBody>
          <a:bodyPr wrap="square" rtlCol="0" anchor="t">
            <a:spAutoFit/>
          </a:bodyPr>
          <a:p>
            <a:r>
              <a:rPr lang="zh-CN" altLang="en-US" sz="2800">
                <a:solidFill>
                  <a:srgbClr val="9900CC"/>
                </a:solidFill>
                <a:sym typeface="+mn-ea"/>
              </a:rPr>
              <a:t>机型</a:t>
            </a:r>
            <a:r>
              <a:rPr lang="en-US" altLang="zh-CN" sz="2800">
                <a:solidFill>
                  <a:srgbClr val="9900CC"/>
                </a:solidFill>
                <a:sym typeface="+mn-ea"/>
              </a:rPr>
              <a:t>+</a:t>
            </a:r>
            <a:r>
              <a:rPr lang="zh-CN" altLang="en-US" sz="2800">
                <a:solidFill>
                  <a:srgbClr val="9900CC"/>
                </a:solidFill>
                <a:sym typeface="+mn-ea"/>
              </a:rPr>
              <a:t>厂家号</a:t>
            </a:r>
            <a:r>
              <a:rPr lang="en-US" altLang="zh-CN" sz="2800">
                <a:solidFill>
                  <a:srgbClr val="9900CC"/>
                </a:solidFill>
                <a:sym typeface="+mn-ea"/>
              </a:rPr>
              <a:t>+</a:t>
            </a:r>
            <a:r>
              <a:rPr lang="zh-CN" altLang="en-US" sz="2800">
                <a:solidFill>
                  <a:srgbClr val="9900CC"/>
                </a:solidFill>
                <a:sym typeface="+mn-ea"/>
              </a:rPr>
              <a:t>串号</a:t>
            </a:r>
            <a:r>
              <a:rPr lang="en-US" altLang="zh-CN" sz="2800">
                <a:solidFill>
                  <a:srgbClr val="9900CC"/>
                </a:solidFill>
                <a:sym typeface="+mn-ea"/>
              </a:rPr>
              <a:t>+</a:t>
            </a:r>
            <a:r>
              <a:rPr lang="zh-CN" altLang="en-US" sz="2800">
                <a:solidFill>
                  <a:srgbClr val="9900CC"/>
                </a:solidFill>
                <a:sym typeface="+mn-ea"/>
              </a:rPr>
              <a:t>检验码</a:t>
            </a:r>
            <a:endParaRPr lang="zh-CN" altLang="en-US" sz="2800">
              <a:solidFill>
                <a:srgbClr val="9900CC"/>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矩形 100355"/>
          <p:cNvSpPr/>
          <p:nvPr/>
        </p:nvSpPr>
        <p:spPr>
          <a:xfrm>
            <a:off x="1905000" y="729616"/>
            <a:ext cx="5723890" cy="521970"/>
          </a:xfrm>
          <a:prstGeom prst="rect">
            <a:avLst/>
          </a:prstGeom>
          <a:noFill/>
          <a:ln w="9525">
            <a:noFill/>
          </a:ln>
        </p:spPr>
        <p:txBody>
          <a:bodyPr wrap="none" anchor="ctr" anchorCtr="0">
            <a:spAutoFit/>
          </a:bodyPr>
          <a:p>
            <a:r>
              <a:rPr lang="en-US" altLang="zh-CN" sz="2400">
                <a:solidFill>
                  <a:srgbClr val="FF0000"/>
                </a:solidFill>
                <a:latin typeface="Arial" panose="020B0604020202020204" pitchFamily="34" charset="0"/>
                <a:ea typeface="宋体" panose="02010600030101010101" pitchFamily="2" charset="-122"/>
              </a:rPr>
              <a:t>6</a:t>
            </a:r>
            <a:r>
              <a:rPr lang="zh-CN" altLang="en-US" sz="2400" dirty="0">
                <a:solidFill>
                  <a:srgbClr val="FF0000"/>
                </a:solidFill>
                <a:latin typeface="Arial" panose="020B0604020202020204" pitchFamily="34" charset="0"/>
                <a:ea typeface="宋体" panose="02010600030101010101" pitchFamily="2" charset="-122"/>
              </a:rPr>
              <a:t>） </a:t>
            </a:r>
            <a:r>
              <a:rPr lang="en-US" altLang="zh-CN" sz="2800">
                <a:solidFill>
                  <a:srgbClr val="FF0000"/>
                </a:solidFill>
                <a:latin typeface="Arial" panose="020B0604020202020204" pitchFamily="34" charset="0"/>
                <a:ea typeface="宋体" panose="02010600030101010101" pitchFamily="2" charset="-122"/>
              </a:rPr>
              <a:t>LAI</a:t>
            </a:r>
            <a:r>
              <a:rPr lang="zh-CN" altLang="en-US" sz="2800" dirty="0">
                <a:solidFill>
                  <a:srgbClr val="FF0000"/>
                </a:solidFill>
                <a:latin typeface="Arial" panose="020B0604020202020204" pitchFamily="34" charset="0"/>
                <a:ea typeface="宋体" panose="02010600030101010101" pitchFamily="2" charset="-122"/>
              </a:rPr>
              <a:t>（位置区识别码）</a:t>
            </a:r>
            <a:r>
              <a:rPr lang="en-US" altLang="zh-CN" sz="2800" dirty="0">
                <a:solidFill>
                  <a:srgbClr val="FF0000"/>
                </a:solidFill>
                <a:latin typeface="Arial" panose="020B0604020202020204" pitchFamily="34" charset="0"/>
                <a:ea typeface="宋体" panose="02010600030101010101" pitchFamily="2" charset="-122"/>
              </a:rPr>
              <a:t>-</a:t>
            </a:r>
            <a:r>
              <a:rPr lang="zh-CN" altLang="en-US" sz="2800" dirty="0">
                <a:solidFill>
                  <a:srgbClr val="FF0000"/>
                </a:solidFill>
                <a:latin typeface="Arial" panose="020B0604020202020204" pitchFamily="34" charset="0"/>
                <a:ea typeface="宋体" panose="02010600030101010101" pitchFamily="2" charset="-122"/>
              </a:rPr>
              <a:t>位置更新</a:t>
            </a:r>
            <a:endParaRPr lang="zh-CN" altLang="en-US" sz="2800" dirty="0">
              <a:solidFill>
                <a:srgbClr val="FF0000"/>
              </a:solidFill>
              <a:latin typeface="Arial" panose="020B0604020202020204" pitchFamily="34" charset="0"/>
              <a:ea typeface="宋体" panose="02010600030101010101" pitchFamily="2" charset="-122"/>
            </a:endParaRPr>
          </a:p>
        </p:txBody>
      </p:sp>
      <p:pic>
        <p:nvPicPr>
          <p:cNvPr id="45058" name="图片 100356"/>
          <p:cNvPicPr>
            <a:picLocks noChangeAspect="1"/>
          </p:cNvPicPr>
          <p:nvPr/>
        </p:nvPicPr>
        <p:blipFill>
          <a:blip r:embed="rId1"/>
          <a:srcRect r="-446" b="25775"/>
          <a:stretch>
            <a:fillRect/>
          </a:stretch>
        </p:blipFill>
        <p:spPr>
          <a:xfrm>
            <a:off x="3352800" y="1600200"/>
            <a:ext cx="4648200" cy="1882775"/>
          </a:xfrm>
          <a:prstGeom prst="rect">
            <a:avLst/>
          </a:prstGeom>
          <a:noFill/>
          <a:ln w="9525">
            <a:noFill/>
          </a:ln>
        </p:spPr>
      </p:pic>
      <p:sp>
        <p:nvSpPr>
          <p:cNvPr id="45059" name="矩形 100357"/>
          <p:cNvSpPr/>
          <p:nvPr/>
        </p:nvSpPr>
        <p:spPr>
          <a:xfrm>
            <a:off x="3792379" y="3519488"/>
            <a:ext cx="3853180" cy="460375"/>
          </a:xfrm>
          <a:prstGeom prst="rect">
            <a:avLst/>
          </a:prstGeom>
          <a:noFill/>
          <a:ln w="9525">
            <a:noFill/>
          </a:ln>
        </p:spPr>
        <p:txBody>
          <a:bodyPr wrap="none" anchor="ctr" anchorCtr="0">
            <a:spAutoFit/>
          </a:bodyPr>
          <a:p>
            <a:pPr algn="ctr"/>
            <a:r>
              <a:rPr lang="zh-CN" altLang="en-US" sz="2400" dirty="0">
                <a:latin typeface="Arial" panose="020B0604020202020204" pitchFamily="34" charset="0"/>
                <a:ea typeface="宋体" panose="02010600030101010101" pitchFamily="2" charset="-122"/>
              </a:rPr>
              <a:t>图</a:t>
            </a:r>
            <a:r>
              <a:rPr lang="en-US" altLang="zh-CN" sz="2400">
                <a:latin typeface="Arial" panose="020B0604020202020204" pitchFamily="34" charset="0"/>
                <a:ea typeface="宋体" panose="02010600030101010101" pitchFamily="2" charset="-122"/>
              </a:rPr>
              <a:t>3-6  </a:t>
            </a:r>
            <a:r>
              <a:rPr lang="zh-CN" altLang="en-US" sz="2400" dirty="0">
                <a:latin typeface="Arial" panose="020B0604020202020204" pitchFamily="34" charset="0"/>
                <a:ea typeface="宋体" panose="02010600030101010101" pitchFamily="2" charset="-122"/>
              </a:rPr>
              <a:t>位置区识别码的格式</a:t>
            </a:r>
            <a:endParaRPr lang="zh-CN" altLang="en-US" sz="2400" dirty="0">
              <a:latin typeface="Arial" panose="020B0604020202020204" pitchFamily="34" charset="0"/>
              <a:ea typeface="宋体" panose="02010600030101010101" pitchFamily="2" charset="-122"/>
            </a:endParaRPr>
          </a:p>
        </p:txBody>
      </p:sp>
      <p:sp>
        <p:nvSpPr>
          <p:cNvPr id="45060" name="矩形 100358"/>
          <p:cNvSpPr/>
          <p:nvPr/>
        </p:nvSpPr>
        <p:spPr>
          <a:xfrm>
            <a:off x="3200400" y="4083686"/>
            <a:ext cx="7845425" cy="521970"/>
          </a:xfrm>
          <a:prstGeom prst="rect">
            <a:avLst/>
          </a:prstGeom>
          <a:noFill/>
          <a:ln w="9525">
            <a:noFill/>
          </a:ln>
        </p:spPr>
        <p:txBody>
          <a:bodyPr wrap="none" anchor="ctr" anchorCtr="0">
            <a:spAutoFit/>
          </a:bodyPr>
          <a:p>
            <a:r>
              <a:rPr lang="en-US" altLang="zh-CN" sz="2800">
                <a:solidFill>
                  <a:srgbClr val="9900CC"/>
                </a:solidFill>
                <a:latin typeface="Arial" panose="020B0604020202020204" pitchFamily="34" charset="0"/>
                <a:ea typeface="宋体" panose="02010600030101010101" pitchFamily="2" charset="-122"/>
              </a:rPr>
              <a:t>LAI</a:t>
            </a:r>
            <a:r>
              <a:rPr lang="zh-CN" altLang="en-US" sz="2800" dirty="0">
                <a:solidFill>
                  <a:srgbClr val="9900CC"/>
                </a:solidFill>
                <a:latin typeface="Arial" panose="020B0604020202020204" pitchFamily="34" charset="0"/>
                <a:ea typeface="宋体" panose="02010600030101010101" pitchFamily="2" charset="-122"/>
              </a:rPr>
              <a:t>＝</a:t>
            </a:r>
            <a:r>
              <a:rPr lang="en-US" altLang="zh-CN" sz="2800">
                <a:solidFill>
                  <a:srgbClr val="9900CC"/>
                </a:solidFill>
                <a:latin typeface="Arial" panose="020B0604020202020204" pitchFamily="34" charset="0"/>
                <a:ea typeface="宋体" panose="02010600030101010101" pitchFamily="2" charset="-122"/>
              </a:rPr>
              <a:t>MCC</a:t>
            </a:r>
            <a:r>
              <a:rPr lang="zh-CN" altLang="en-US" sz="2800" dirty="0">
                <a:solidFill>
                  <a:srgbClr val="9900CC"/>
                </a:solidFill>
                <a:latin typeface="Arial" panose="020B0604020202020204" pitchFamily="34" charset="0"/>
                <a:ea typeface="宋体" panose="02010600030101010101" pitchFamily="2" charset="-122"/>
              </a:rPr>
              <a:t>＋</a:t>
            </a:r>
            <a:r>
              <a:rPr lang="en-US" altLang="zh-CN" sz="2800">
                <a:solidFill>
                  <a:srgbClr val="9900CC"/>
                </a:solidFill>
                <a:latin typeface="Arial" panose="020B0604020202020204" pitchFamily="34" charset="0"/>
                <a:ea typeface="宋体" panose="02010600030101010101" pitchFamily="2" charset="-122"/>
              </a:rPr>
              <a:t>MNC</a:t>
            </a:r>
            <a:r>
              <a:rPr lang="zh-CN" altLang="en-US" sz="2800" dirty="0">
                <a:solidFill>
                  <a:srgbClr val="9900CC"/>
                </a:solidFill>
                <a:latin typeface="Arial" panose="020B0604020202020204" pitchFamily="34" charset="0"/>
                <a:ea typeface="宋体" panose="02010600030101010101" pitchFamily="2" charset="-122"/>
              </a:rPr>
              <a:t>＋</a:t>
            </a:r>
            <a:r>
              <a:rPr lang="en-US" altLang="zh-CN" sz="2800">
                <a:solidFill>
                  <a:srgbClr val="9900CC"/>
                </a:solidFill>
                <a:latin typeface="Arial" panose="020B0604020202020204" pitchFamily="34" charset="0"/>
                <a:ea typeface="宋体" panose="02010600030101010101" pitchFamily="2" charset="-122"/>
              </a:rPr>
              <a:t>LAC                        </a:t>
            </a:r>
            <a:r>
              <a:rPr lang="zh-CN" altLang="en-US" sz="2800" dirty="0">
                <a:solidFill>
                  <a:srgbClr val="9900CC"/>
                </a:solidFill>
                <a:latin typeface="Arial" panose="020B0604020202020204" pitchFamily="34" charset="0"/>
                <a:ea typeface="宋体" panose="02010600030101010101" pitchFamily="2" charset="-122"/>
              </a:rPr>
              <a:t>（</a:t>
            </a:r>
            <a:r>
              <a:rPr lang="en-US" altLang="zh-CN" sz="2800">
                <a:solidFill>
                  <a:srgbClr val="9900CC"/>
                </a:solidFill>
                <a:latin typeface="Arial" panose="020B0604020202020204" pitchFamily="34" charset="0"/>
                <a:ea typeface="宋体" panose="02010600030101010101" pitchFamily="2" charset="-122"/>
              </a:rPr>
              <a:t>3-4</a:t>
            </a:r>
            <a:r>
              <a:rPr lang="zh-CN" altLang="en-US" sz="2800" dirty="0">
                <a:solidFill>
                  <a:srgbClr val="9900CC"/>
                </a:solidFill>
                <a:latin typeface="Arial" panose="020B0604020202020204" pitchFamily="34" charset="0"/>
                <a:ea typeface="宋体" panose="02010600030101010101" pitchFamily="2" charset="-122"/>
              </a:rPr>
              <a:t>）</a:t>
            </a:r>
            <a:r>
              <a:rPr lang="zh-CN" altLang="en-US" sz="1800" b="0" dirty="0">
                <a:latin typeface="Arial" panose="020B0604020202020204" pitchFamily="34" charset="0"/>
                <a:ea typeface="宋体" panose="02010600030101010101" pitchFamily="2" charset="-122"/>
              </a:rPr>
              <a:t> </a:t>
            </a:r>
            <a:endParaRPr lang="zh-CN" altLang="en-US" sz="1800" b="0" dirty="0">
              <a:latin typeface="Arial" panose="020B0604020202020204" pitchFamily="34" charset="0"/>
              <a:ea typeface="宋体" panose="02010600030101010101" pitchFamily="2" charset="-122"/>
            </a:endParaRPr>
          </a:p>
        </p:txBody>
      </p:sp>
      <p:sp>
        <p:nvSpPr>
          <p:cNvPr id="2" name="文本框 1"/>
          <p:cNvSpPr txBox="1"/>
          <p:nvPr>
            <p:custDataLst>
              <p:tags r:id="rId2"/>
            </p:custDataLst>
          </p:nvPr>
        </p:nvSpPr>
        <p:spPr>
          <a:xfrm>
            <a:off x="2895600" y="4953000"/>
            <a:ext cx="6096000" cy="521970"/>
          </a:xfrm>
          <a:prstGeom prst="rect">
            <a:avLst/>
          </a:prstGeom>
          <a:noFill/>
        </p:spPr>
        <p:txBody>
          <a:bodyPr wrap="square" rtlCol="0" anchor="t">
            <a:spAutoFit/>
          </a:bodyPr>
          <a:p>
            <a:r>
              <a:rPr lang="zh-CN" altLang="en-US" sz="2800">
                <a:solidFill>
                  <a:srgbClr val="9900CC"/>
                </a:solidFill>
                <a:sym typeface="+mn-ea"/>
              </a:rPr>
              <a:t>移动国家号</a:t>
            </a:r>
            <a:r>
              <a:rPr lang="en-US" altLang="zh-CN" sz="2800">
                <a:solidFill>
                  <a:srgbClr val="9900CC"/>
                </a:solidFill>
                <a:sym typeface="+mn-ea"/>
              </a:rPr>
              <a:t>+</a:t>
            </a:r>
            <a:r>
              <a:rPr lang="zh-CN" altLang="en-US" sz="2800">
                <a:solidFill>
                  <a:srgbClr val="9900CC"/>
                </a:solidFill>
                <a:sym typeface="+mn-ea"/>
              </a:rPr>
              <a:t>移动网号</a:t>
            </a:r>
            <a:r>
              <a:rPr lang="en-US" altLang="zh-CN" sz="2800">
                <a:solidFill>
                  <a:srgbClr val="9900CC"/>
                </a:solidFill>
                <a:sym typeface="+mn-ea"/>
              </a:rPr>
              <a:t>+</a:t>
            </a:r>
            <a:r>
              <a:rPr lang="zh-CN" altLang="en-US" sz="2800">
                <a:solidFill>
                  <a:srgbClr val="9900CC"/>
                </a:solidFill>
                <a:sym typeface="+mn-ea"/>
              </a:rPr>
              <a:t>位置区号码</a:t>
            </a:r>
            <a:endParaRPr lang="zh-CN" altLang="en-US" sz="2800">
              <a:solidFill>
                <a:srgbClr val="9900CC"/>
              </a:solidFill>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矩形 101379"/>
          <p:cNvSpPr/>
          <p:nvPr/>
        </p:nvSpPr>
        <p:spPr>
          <a:xfrm>
            <a:off x="2133600" y="729616"/>
            <a:ext cx="8286115" cy="521970"/>
          </a:xfrm>
          <a:prstGeom prst="rect">
            <a:avLst/>
          </a:prstGeom>
          <a:noFill/>
          <a:ln w="9525">
            <a:noFill/>
          </a:ln>
        </p:spPr>
        <p:txBody>
          <a:bodyPr wrap="none" anchor="ctr" anchorCtr="0">
            <a:spAutoFit/>
          </a:bodyPr>
          <a:p>
            <a:r>
              <a:rPr lang="en-US" altLang="zh-CN" sz="2400">
                <a:solidFill>
                  <a:srgbClr val="FF0000"/>
                </a:solidFill>
                <a:latin typeface="Arial" panose="020B0604020202020204" pitchFamily="34" charset="0"/>
                <a:ea typeface="宋体" panose="02010600030101010101" pitchFamily="2" charset="-122"/>
              </a:rPr>
              <a:t>7</a:t>
            </a:r>
            <a:r>
              <a:rPr lang="zh-CN" altLang="en-US" sz="2400" dirty="0">
                <a:solidFill>
                  <a:srgbClr val="FF0000"/>
                </a:solidFill>
                <a:latin typeface="Arial" panose="020B0604020202020204" pitchFamily="34" charset="0"/>
                <a:ea typeface="宋体" panose="02010600030101010101" pitchFamily="2" charset="-122"/>
              </a:rPr>
              <a:t>） </a:t>
            </a:r>
            <a:r>
              <a:rPr lang="en-US" altLang="zh-CN" sz="2800">
                <a:solidFill>
                  <a:srgbClr val="FF0000"/>
                </a:solidFill>
                <a:latin typeface="Arial" panose="020B0604020202020204" pitchFamily="34" charset="0"/>
                <a:ea typeface="宋体" panose="02010600030101010101" pitchFamily="2" charset="-122"/>
              </a:rPr>
              <a:t>CGI</a:t>
            </a:r>
            <a:r>
              <a:rPr lang="zh-CN" altLang="en-US" sz="2800" dirty="0">
                <a:solidFill>
                  <a:srgbClr val="FF0000"/>
                </a:solidFill>
                <a:latin typeface="Arial" panose="020B0604020202020204" pitchFamily="34" charset="0"/>
                <a:ea typeface="宋体" panose="02010600030101010101" pitchFamily="2" charset="-122"/>
              </a:rPr>
              <a:t>（小区全球识别码）</a:t>
            </a:r>
            <a:r>
              <a:rPr lang="en-US" altLang="zh-CN" sz="2800" dirty="0">
                <a:solidFill>
                  <a:srgbClr val="FF0000"/>
                </a:solidFill>
                <a:latin typeface="Arial" panose="020B0604020202020204" pitchFamily="34" charset="0"/>
                <a:ea typeface="宋体" panose="02010600030101010101" pitchFamily="2" charset="-122"/>
              </a:rPr>
              <a:t>-</a:t>
            </a:r>
            <a:r>
              <a:rPr lang="zh-CN" altLang="en-US" sz="2800" dirty="0">
                <a:solidFill>
                  <a:srgbClr val="FF0000"/>
                </a:solidFill>
                <a:latin typeface="Arial" panose="020B0604020202020204" pitchFamily="34" charset="0"/>
                <a:ea typeface="宋体" panose="02010600030101010101" pitchFamily="2" charset="-122"/>
              </a:rPr>
              <a:t>识别一个位置区的小区</a:t>
            </a:r>
            <a:endParaRPr lang="zh-CN" altLang="en-US" sz="2800" dirty="0">
              <a:solidFill>
                <a:srgbClr val="FF0000"/>
              </a:solidFill>
              <a:latin typeface="Arial" panose="020B0604020202020204" pitchFamily="34" charset="0"/>
              <a:ea typeface="宋体" panose="02010600030101010101" pitchFamily="2" charset="-122"/>
            </a:endParaRPr>
          </a:p>
        </p:txBody>
      </p:sp>
      <p:pic>
        <p:nvPicPr>
          <p:cNvPr id="47106" name="图片 101380"/>
          <p:cNvPicPr>
            <a:picLocks noChangeAspect="1"/>
          </p:cNvPicPr>
          <p:nvPr/>
        </p:nvPicPr>
        <p:blipFill>
          <a:blip r:embed="rId1"/>
          <a:srcRect r="896" b="21031"/>
          <a:stretch>
            <a:fillRect/>
          </a:stretch>
        </p:blipFill>
        <p:spPr>
          <a:xfrm>
            <a:off x="2895600" y="1676400"/>
            <a:ext cx="5867400" cy="2255838"/>
          </a:xfrm>
          <a:prstGeom prst="rect">
            <a:avLst/>
          </a:prstGeom>
          <a:noFill/>
          <a:ln w="9525">
            <a:noFill/>
          </a:ln>
        </p:spPr>
      </p:pic>
      <p:sp>
        <p:nvSpPr>
          <p:cNvPr id="47107" name="矩形 101381"/>
          <p:cNvSpPr/>
          <p:nvPr/>
        </p:nvSpPr>
        <p:spPr>
          <a:xfrm>
            <a:off x="3817938" y="4052888"/>
            <a:ext cx="4159250" cy="460375"/>
          </a:xfrm>
          <a:prstGeom prst="rect">
            <a:avLst/>
          </a:prstGeom>
          <a:noFill/>
          <a:ln w="9525">
            <a:noFill/>
          </a:ln>
        </p:spPr>
        <p:txBody>
          <a:bodyPr wrap="none" anchor="ctr" anchorCtr="0">
            <a:spAutoFit/>
          </a:bodyPr>
          <a:p>
            <a:pPr algn="ctr"/>
            <a:r>
              <a:rPr lang="zh-CN" altLang="en-US" sz="2400" dirty="0">
                <a:latin typeface="Arial" panose="020B0604020202020204" pitchFamily="34" charset="0"/>
                <a:ea typeface="宋体" panose="02010600030101010101" pitchFamily="2" charset="-122"/>
              </a:rPr>
              <a:t>图</a:t>
            </a:r>
            <a:r>
              <a:rPr lang="en-US" altLang="zh-CN" sz="2400">
                <a:latin typeface="Arial" panose="020B0604020202020204" pitchFamily="34" charset="0"/>
                <a:ea typeface="宋体" panose="02010600030101010101" pitchFamily="2" charset="-122"/>
              </a:rPr>
              <a:t>3-7  </a:t>
            </a:r>
            <a:r>
              <a:rPr lang="zh-CN" altLang="en-US" sz="2400" dirty="0">
                <a:latin typeface="Arial" panose="020B0604020202020204" pitchFamily="34" charset="0"/>
                <a:ea typeface="宋体" panose="02010600030101010101" pitchFamily="2" charset="-122"/>
              </a:rPr>
              <a:t>小区全球识别码的格式</a:t>
            </a:r>
            <a:endParaRPr lang="zh-CN" altLang="en-US" sz="2400" dirty="0">
              <a:latin typeface="Arial" panose="020B0604020202020204" pitchFamily="34" charset="0"/>
              <a:ea typeface="宋体" panose="02010600030101010101" pitchFamily="2" charset="-122"/>
            </a:endParaRPr>
          </a:p>
        </p:txBody>
      </p:sp>
      <p:sp>
        <p:nvSpPr>
          <p:cNvPr id="47108" name="矩形 101382"/>
          <p:cNvSpPr/>
          <p:nvPr/>
        </p:nvSpPr>
        <p:spPr>
          <a:xfrm>
            <a:off x="3276600" y="4451986"/>
            <a:ext cx="8181340" cy="521970"/>
          </a:xfrm>
          <a:prstGeom prst="rect">
            <a:avLst/>
          </a:prstGeom>
          <a:noFill/>
          <a:ln w="9525">
            <a:noFill/>
          </a:ln>
        </p:spPr>
        <p:txBody>
          <a:bodyPr wrap="none" anchor="ctr" anchorCtr="0">
            <a:spAutoFit/>
          </a:bodyPr>
          <a:p>
            <a:r>
              <a:rPr lang="en-US" altLang="zh-CN" sz="1800" b="0" dirty="0">
                <a:latin typeface="Arial" panose="020B0604020202020204" pitchFamily="34" charset="0"/>
                <a:ea typeface="宋体" panose="02010600030101010101" pitchFamily="2" charset="-122"/>
              </a:rPr>
              <a:t> </a:t>
            </a:r>
            <a:r>
              <a:rPr lang="en-US" altLang="zh-CN" sz="2800">
                <a:solidFill>
                  <a:srgbClr val="9900CC"/>
                </a:solidFill>
                <a:latin typeface="Arial" panose="020B0604020202020204" pitchFamily="34" charset="0"/>
                <a:ea typeface="宋体" panose="02010600030101010101" pitchFamily="2" charset="-122"/>
              </a:rPr>
              <a:t>CGI=MCC+MNC+LAC+CI                         </a:t>
            </a:r>
            <a:r>
              <a:rPr lang="zh-CN" altLang="en-US" sz="2800" dirty="0">
                <a:solidFill>
                  <a:srgbClr val="9900CC"/>
                </a:solidFill>
                <a:latin typeface="Arial" panose="020B0604020202020204" pitchFamily="34" charset="0"/>
                <a:ea typeface="宋体" panose="02010600030101010101" pitchFamily="2" charset="-122"/>
              </a:rPr>
              <a:t>（</a:t>
            </a:r>
            <a:r>
              <a:rPr lang="en-US" altLang="zh-CN" sz="2800">
                <a:solidFill>
                  <a:srgbClr val="9900CC"/>
                </a:solidFill>
                <a:latin typeface="Arial" panose="020B0604020202020204" pitchFamily="34" charset="0"/>
                <a:ea typeface="宋体" panose="02010600030101010101" pitchFamily="2" charset="-122"/>
              </a:rPr>
              <a:t>3-5</a:t>
            </a:r>
            <a:r>
              <a:rPr lang="zh-CN" altLang="en-US" sz="2800" dirty="0">
                <a:solidFill>
                  <a:srgbClr val="9900CC"/>
                </a:solidFill>
                <a:latin typeface="Arial" panose="020B0604020202020204" pitchFamily="34" charset="0"/>
                <a:ea typeface="宋体" panose="02010600030101010101" pitchFamily="2" charset="-122"/>
              </a:rPr>
              <a:t>）</a:t>
            </a:r>
            <a:r>
              <a:rPr lang="zh-CN" altLang="en-US" sz="1800" b="0" dirty="0">
                <a:latin typeface="Arial" panose="020B0604020202020204" pitchFamily="34" charset="0"/>
                <a:ea typeface="宋体" panose="02010600030101010101" pitchFamily="2" charset="-122"/>
              </a:rPr>
              <a:t> </a:t>
            </a:r>
            <a:endParaRPr lang="zh-CN" altLang="en-US" sz="1800" b="0" dirty="0">
              <a:latin typeface="Arial" panose="020B0604020202020204" pitchFamily="34" charset="0"/>
              <a:ea typeface="宋体" panose="02010600030101010101" pitchFamily="2" charset="-122"/>
            </a:endParaRPr>
          </a:p>
        </p:txBody>
      </p:sp>
      <p:sp>
        <p:nvSpPr>
          <p:cNvPr id="2" name="文本框 1"/>
          <p:cNvSpPr txBox="1"/>
          <p:nvPr/>
        </p:nvSpPr>
        <p:spPr>
          <a:xfrm>
            <a:off x="2767330" y="5181600"/>
            <a:ext cx="7688580" cy="521970"/>
          </a:xfrm>
          <a:prstGeom prst="rect">
            <a:avLst/>
          </a:prstGeom>
          <a:noFill/>
        </p:spPr>
        <p:txBody>
          <a:bodyPr wrap="square" rtlCol="0" anchor="t">
            <a:spAutoFit/>
          </a:bodyPr>
          <a:p>
            <a:r>
              <a:rPr lang="zh-CN" altLang="en-US" sz="2800">
                <a:solidFill>
                  <a:srgbClr val="9900CC"/>
                </a:solidFill>
                <a:sym typeface="+mn-ea"/>
              </a:rPr>
              <a:t>移动国家号</a:t>
            </a:r>
            <a:r>
              <a:rPr lang="en-US" altLang="zh-CN" sz="2800">
                <a:solidFill>
                  <a:srgbClr val="9900CC"/>
                </a:solidFill>
                <a:sym typeface="+mn-ea"/>
              </a:rPr>
              <a:t>+</a:t>
            </a:r>
            <a:r>
              <a:rPr lang="zh-CN" altLang="en-US" sz="2800">
                <a:solidFill>
                  <a:srgbClr val="9900CC"/>
                </a:solidFill>
                <a:sym typeface="+mn-ea"/>
              </a:rPr>
              <a:t>移动网号</a:t>
            </a:r>
            <a:r>
              <a:rPr lang="en-US" altLang="zh-CN" sz="2800">
                <a:solidFill>
                  <a:srgbClr val="9900CC"/>
                </a:solidFill>
                <a:sym typeface="+mn-ea"/>
              </a:rPr>
              <a:t>+</a:t>
            </a:r>
            <a:r>
              <a:rPr lang="zh-CN" altLang="en-US" sz="2800">
                <a:solidFill>
                  <a:srgbClr val="9900CC"/>
                </a:solidFill>
                <a:sym typeface="+mn-ea"/>
              </a:rPr>
              <a:t>位置区号码</a:t>
            </a:r>
            <a:r>
              <a:rPr lang="en-US" altLang="zh-CN" sz="2800">
                <a:solidFill>
                  <a:srgbClr val="9900CC"/>
                </a:solidFill>
                <a:sym typeface="+mn-ea"/>
              </a:rPr>
              <a:t>+</a:t>
            </a:r>
            <a:r>
              <a:rPr lang="zh-CN" altLang="en-US" sz="2800">
                <a:solidFill>
                  <a:srgbClr val="9900CC"/>
                </a:solidFill>
                <a:sym typeface="+mn-ea"/>
              </a:rPr>
              <a:t>小区识别码</a:t>
            </a:r>
            <a:endParaRPr lang="zh-CN" altLang="en-US" sz="2800">
              <a:solidFill>
                <a:srgbClr val="9900CC"/>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矩形 102403"/>
          <p:cNvSpPr/>
          <p:nvPr/>
        </p:nvSpPr>
        <p:spPr>
          <a:xfrm>
            <a:off x="1981200" y="729616"/>
            <a:ext cx="9575800" cy="521970"/>
          </a:xfrm>
          <a:prstGeom prst="rect">
            <a:avLst/>
          </a:prstGeom>
          <a:noFill/>
          <a:ln w="9525">
            <a:noFill/>
          </a:ln>
        </p:spPr>
        <p:txBody>
          <a:bodyPr wrap="none" anchor="ctr" anchorCtr="0">
            <a:spAutoFit/>
          </a:bodyPr>
          <a:p>
            <a:r>
              <a:rPr lang="en-US" altLang="zh-CN" sz="2400">
                <a:solidFill>
                  <a:srgbClr val="FF0000"/>
                </a:solidFill>
                <a:latin typeface="Arial" panose="020B0604020202020204" pitchFamily="34" charset="0"/>
                <a:ea typeface="宋体" panose="02010600030101010101" pitchFamily="2" charset="-122"/>
              </a:rPr>
              <a:t>8</a:t>
            </a:r>
            <a:r>
              <a:rPr lang="zh-CN" altLang="en-US" sz="2400" dirty="0">
                <a:solidFill>
                  <a:srgbClr val="FF0000"/>
                </a:solidFill>
                <a:latin typeface="Arial" panose="020B0604020202020204" pitchFamily="34" charset="0"/>
                <a:ea typeface="宋体" panose="02010600030101010101" pitchFamily="2" charset="-122"/>
              </a:rPr>
              <a:t>） </a:t>
            </a:r>
            <a:r>
              <a:rPr lang="en-US" altLang="zh-CN" sz="2800">
                <a:solidFill>
                  <a:srgbClr val="FF0000"/>
                </a:solidFill>
                <a:latin typeface="Arial" panose="020B0604020202020204" pitchFamily="34" charset="0"/>
                <a:ea typeface="宋体" panose="02010600030101010101" pitchFamily="2" charset="-122"/>
              </a:rPr>
              <a:t>BSIC</a:t>
            </a:r>
            <a:r>
              <a:rPr lang="zh-CN" altLang="en-US" sz="2800" dirty="0">
                <a:solidFill>
                  <a:srgbClr val="FF0000"/>
                </a:solidFill>
                <a:latin typeface="Arial" panose="020B0604020202020204" pitchFamily="34" charset="0"/>
                <a:ea typeface="宋体" panose="02010600030101010101" pitchFamily="2" charset="-122"/>
              </a:rPr>
              <a:t>（基站识别码）</a:t>
            </a:r>
            <a:r>
              <a:rPr lang="en-US" altLang="zh-CN" sz="2800" dirty="0">
                <a:solidFill>
                  <a:srgbClr val="FF0000"/>
                </a:solidFill>
                <a:latin typeface="Arial" panose="020B0604020202020204" pitchFamily="34" charset="0"/>
                <a:ea typeface="宋体" panose="02010600030101010101" pitchFamily="2" charset="-122"/>
              </a:rPr>
              <a:t>-</a:t>
            </a:r>
            <a:r>
              <a:rPr lang="zh-CN" altLang="en-US" sz="2800" dirty="0">
                <a:solidFill>
                  <a:srgbClr val="FF0000"/>
                </a:solidFill>
                <a:latin typeface="Arial" panose="020B0604020202020204" pitchFamily="34" charset="0"/>
                <a:ea typeface="宋体" panose="02010600030101010101" pitchFamily="2" charset="-122"/>
              </a:rPr>
              <a:t>识别相邻具有相同载频的不同基站</a:t>
            </a:r>
            <a:endParaRPr lang="zh-CN" altLang="en-US" sz="2800" dirty="0">
              <a:solidFill>
                <a:srgbClr val="FF0000"/>
              </a:solidFill>
              <a:latin typeface="Arial" panose="020B0604020202020204" pitchFamily="34" charset="0"/>
              <a:ea typeface="宋体" panose="02010600030101010101" pitchFamily="2" charset="-122"/>
            </a:endParaRPr>
          </a:p>
        </p:txBody>
      </p:sp>
      <p:grpSp>
        <p:nvGrpSpPr>
          <p:cNvPr id="49154" name="组合 102404"/>
          <p:cNvGrpSpPr/>
          <p:nvPr/>
        </p:nvGrpSpPr>
        <p:grpSpPr>
          <a:xfrm>
            <a:off x="3581400" y="1752600"/>
            <a:ext cx="4495800" cy="2133600"/>
            <a:chOff x="3053" y="811"/>
            <a:chExt cx="3810" cy="2133"/>
          </a:xfrm>
        </p:grpSpPr>
        <p:sp>
          <p:nvSpPr>
            <p:cNvPr id="49155" name="文本框 102405"/>
            <p:cNvSpPr txBox="1"/>
            <p:nvPr/>
          </p:nvSpPr>
          <p:spPr>
            <a:xfrm>
              <a:off x="3053" y="1413"/>
              <a:ext cx="1245" cy="764"/>
            </a:xfrm>
            <a:prstGeom prst="rect">
              <a:avLst/>
            </a:prstGeom>
            <a:solidFill>
              <a:srgbClr val="C0C0C0"/>
            </a:solidFill>
            <a:ln w="9525"/>
            <a:scene3d>
              <a:camera prst="legacyObliqueTopRight">
                <a:rot lat="0" lon="0" rev="0"/>
              </a:camera>
              <a:lightRig rig="legacyFlat3" dir="b"/>
            </a:scene3d>
            <a:sp3d extrusionH="430200" prstMaterial="legacyMatte">
              <a:bevelT w="13500" h="13500" prst="angle"/>
              <a:bevelB w="13500" h="13500" prst="angle"/>
              <a:extrusionClr>
                <a:srgbClr val="C0C0C0"/>
              </a:extrusionClr>
            </a:sp3d>
          </p:spPr>
          <p:txBody>
            <a:bodyPr lIns="0" tIns="108000" rIns="0" bIns="0" anchor="t" anchorCtr="0">
              <a:flatTx/>
            </a:bodyPr>
            <a:p>
              <a:pPr algn="ctr"/>
              <a:r>
                <a:rPr lang="en-US" altLang="zh-CN" sz="2400">
                  <a:latin typeface="Times New Roman" panose="02020603050405020304" pitchFamily="18" charset="0"/>
                  <a:ea typeface="宋体" panose="02010600030101010101" pitchFamily="2" charset="-122"/>
                </a:rPr>
                <a:t>NCC</a:t>
              </a:r>
              <a:endParaRPr lang="en-US" altLang="zh-CN" sz="2400" b="0">
                <a:latin typeface="Times New Roman" panose="02020603050405020304" pitchFamily="18" charset="0"/>
                <a:ea typeface="宋体" panose="02010600030101010101" pitchFamily="2" charset="-122"/>
              </a:endParaRPr>
            </a:p>
          </p:txBody>
        </p:sp>
        <p:sp>
          <p:nvSpPr>
            <p:cNvPr id="49156" name="文本框 102406"/>
            <p:cNvSpPr txBox="1"/>
            <p:nvPr/>
          </p:nvSpPr>
          <p:spPr>
            <a:xfrm>
              <a:off x="5544" y="1413"/>
              <a:ext cx="1244" cy="764"/>
            </a:xfrm>
            <a:prstGeom prst="rect">
              <a:avLst/>
            </a:prstGeom>
            <a:solidFill>
              <a:srgbClr val="C0C0C0"/>
            </a:solidFill>
            <a:ln w="9525"/>
            <a:scene3d>
              <a:camera prst="legacyObliqueTopRight">
                <a:rot lat="0" lon="0" rev="0"/>
              </a:camera>
              <a:lightRig rig="legacyFlat3" dir="b"/>
            </a:scene3d>
            <a:sp3d extrusionH="430200" prstMaterial="legacyMatte">
              <a:bevelT w="13500" h="13500" prst="angle"/>
              <a:bevelB w="13500" h="13500" prst="angle"/>
              <a:extrusionClr>
                <a:srgbClr val="C0C0C0"/>
              </a:extrusionClr>
            </a:sp3d>
          </p:spPr>
          <p:txBody>
            <a:bodyPr lIns="0" tIns="108000" rIns="0" bIns="0" anchor="t" anchorCtr="0">
              <a:flatTx/>
            </a:bodyPr>
            <a:p>
              <a:pPr algn="ctr"/>
              <a:r>
                <a:rPr lang="en-US" altLang="zh-CN" sz="2400">
                  <a:latin typeface="Times New Roman" panose="02020603050405020304" pitchFamily="18" charset="0"/>
                  <a:ea typeface="宋体" panose="02010600030101010101" pitchFamily="2" charset="-122"/>
                </a:rPr>
                <a:t>BCC</a:t>
              </a:r>
              <a:endParaRPr lang="en-US" altLang="zh-CN" sz="2400" b="0">
                <a:latin typeface="Times New Roman" panose="02020603050405020304" pitchFamily="18" charset="0"/>
                <a:ea typeface="宋体" panose="02010600030101010101" pitchFamily="2" charset="-122"/>
              </a:endParaRPr>
            </a:p>
          </p:txBody>
        </p:sp>
        <p:sp>
          <p:nvSpPr>
            <p:cNvPr id="49157" name="文本框 102407"/>
            <p:cNvSpPr txBox="1"/>
            <p:nvPr/>
          </p:nvSpPr>
          <p:spPr>
            <a:xfrm>
              <a:off x="3373" y="811"/>
              <a:ext cx="997" cy="383"/>
            </a:xfrm>
            <a:prstGeom prst="rect">
              <a:avLst/>
            </a:prstGeom>
            <a:noFill/>
            <a:ln w="9525">
              <a:noFill/>
            </a:ln>
          </p:spPr>
          <p:txBody>
            <a:bodyPr lIns="0" tIns="0" rIns="0" bIns="0" anchor="t" anchorCtr="0"/>
            <a:p>
              <a:pPr algn="ctr"/>
              <a:r>
                <a:rPr lang="en-US" altLang="zh-CN" sz="2400" b="0">
                  <a:latin typeface="Times New Roman" panose="02020603050405020304" pitchFamily="18" charset="0"/>
                  <a:ea typeface="宋体" panose="02010600030101010101" pitchFamily="2" charset="-122"/>
                </a:rPr>
                <a:t>3bit</a:t>
              </a:r>
              <a:endParaRPr lang="en-US" altLang="zh-CN" sz="2400" b="0">
                <a:latin typeface="Times New Roman" panose="02020603050405020304" pitchFamily="18" charset="0"/>
                <a:ea typeface="宋体" panose="02010600030101010101" pitchFamily="2" charset="-122"/>
              </a:endParaRPr>
            </a:p>
          </p:txBody>
        </p:sp>
        <p:sp>
          <p:nvSpPr>
            <p:cNvPr id="49158" name="文本框 102408"/>
            <p:cNvSpPr txBox="1"/>
            <p:nvPr/>
          </p:nvSpPr>
          <p:spPr>
            <a:xfrm>
              <a:off x="5864" y="811"/>
              <a:ext cx="999" cy="383"/>
            </a:xfrm>
            <a:prstGeom prst="rect">
              <a:avLst/>
            </a:prstGeom>
            <a:noFill/>
            <a:ln w="9525">
              <a:noFill/>
            </a:ln>
          </p:spPr>
          <p:txBody>
            <a:bodyPr lIns="0" tIns="0" rIns="0" bIns="0" anchor="t" anchorCtr="0"/>
            <a:p>
              <a:pPr algn="ctr"/>
              <a:r>
                <a:rPr lang="en-US" altLang="zh-CN" sz="2400" b="0">
                  <a:latin typeface="Times New Roman" panose="02020603050405020304" pitchFamily="18" charset="0"/>
                  <a:ea typeface="宋体" panose="02010600030101010101" pitchFamily="2" charset="-122"/>
                </a:rPr>
                <a:t>3bit</a:t>
              </a:r>
              <a:endParaRPr lang="en-US" altLang="zh-CN" sz="2400" b="0">
                <a:latin typeface="Times New Roman" panose="02020603050405020304" pitchFamily="18" charset="0"/>
                <a:ea typeface="宋体" panose="02010600030101010101" pitchFamily="2" charset="-122"/>
              </a:endParaRPr>
            </a:p>
          </p:txBody>
        </p:sp>
        <p:sp>
          <p:nvSpPr>
            <p:cNvPr id="49159" name="直接连接符 102409"/>
            <p:cNvSpPr/>
            <p:nvPr/>
          </p:nvSpPr>
          <p:spPr>
            <a:xfrm>
              <a:off x="3125" y="2561"/>
              <a:ext cx="3735" cy="0"/>
            </a:xfrm>
            <a:prstGeom prst="line">
              <a:avLst/>
            </a:prstGeom>
            <a:ln w="9525" cap="flat" cmpd="sng">
              <a:solidFill>
                <a:srgbClr val="000000"/>
              </a:solidFill>
              <a:prstDash val="solid"/>
              <a:round/>
              <a:headEnd type="triangle" w="med" len="med"/>
              <a:tailEnd type="triangle" w="med" len="med"/>
            </a:ln>
          </p:spPr>
        </p:sp>
        <p:sp>
          <p:nvSpPr>
            <p:cNvPr id="49160" name="文本框 102410"/>
            <p:cNvSpPr txBox="1"/>
            <p:nvPr/>
          </p:nvSpPr>
          <p:spPr>
            <a:xfrm>
              <a:off x="4370" y="2561"/>
              <a:ext cx="999" cy="383"/>
            </a:xfrm>
            <a:prstGeom prst="rect">
              <a:avLst/>
            </a:prstGeom>
            <a:noFill/>
            <a:ln w="9525">
              <a:noFill/>
            </a:ln>
          </p:spPr>
          <p:txBody>
            <a:bodyPr lIns="0" tIns="0" rIns="0" bIns="0" anchor="t" anchorCtr="0"/>
            <a:p>
              <a:pPr algn="ctr"/>
              <a:r>
                <a:rPr lang="en-US" altLang="zh-CN" sz="2400" b="0">
                  <a:latin typeface="Times New Roman" panose="02020603050405020304" pitchFamily="18" charset="0"/>
                  <a:ea typeface="宋体" panose="02010600030101010101" pitchFamily="2" charset="-122"/>
                </a:rPr>
                <a:t>BGIC</a:t>
              </a:r>
              <a:endParaRPr lang="en-US" altLang="zh-CN" sz="2400" b="0">
                <a:latin typeface="Times New Roman" panose="02020603050405020304" pitchFamily="18" charset="0"/>
                <a:ea typeface="宋体" panose="02010600030101010101" pitchFamily="2" charset="-122"/>
              </a:endParaRPr>
            </a:p>
          </p:txBody>
        </p:sp>
      </p:grpSp>
      <p:sp>
        <p:nvSpPr>
          <p:cNvPr id="49161" name="矩形 102411"/>
          <p:cNvSpPr/>
          <p:nvPr/>
        </p:nvSpPr>
        <p:spPr>
          <a:xfrm>
            <a:off x="4071621" y="4129088"/>
            <a:ext cx="3547110" cy="460375"/>
          </a:xfrm>
          <a:prstGeom prst="rect">
            <a:avLst/>
          </a:prstGeom>
          <a:noFill/>
          <a:ln w="9525">
            <a:noFill/>
          </a:ln>
        </p:spPr>
        <p:txBody>
          <a:bodyPr wrap="none" anchor="ctr" anchorCtr="0">
            <a:spAutoFit/>
          </a:bodyPr>
          <a:p>
            <a:pPr algn="ctr"/>
            <a:r>
              <a:rPr lang="zh-CN" altLang="en-US" sz="2400" dirty="0">
                <a:latin typeface="Arial" panose="020B0604020202020204" pitchFamily="34" charset="0"/>
                <a:ea typeface="宋体" panose="02010600030101010101" pitchFamily="2" charset="-122"/>
              </a:rPr>
              <a:t>图</a:t>
            </a:r>
            <a:r>
              <a:rPr lang="en-US" altLang="zh-CN" sz="2400">
                <a:latin typeface="Arial" panose="020B0604020202020204" pitchFamily="34" charset="0"/>
                <a:ea typeface="宋体" panose="02010600030101010101" pitchFamily="2" charset="-122"/>
              </a:rPr>
              <a:t>3-8  </a:t>
            </a:r>
            <a:r>
              <a:rPr lang="zh-CN" altLang="en-US" sz="2400" dirty="0">
                <a:latin typeface="Arial" panose="020B0604020202020204" pitchFamily="34" charset="0"/>
                <a:ea typeface="宋体" panose="02010600030101010101" pitchFamily="2" charset="-122"/>
              </a:rPr>
              <a:t>基站识别码的格式</a:t>
            </a:r>
            <a:endParaRPr lang="zh-CN" altLang="en-US" sz="2400" dirty="0">
              <a:latin typeface="Arial" panose="020B0604020202020204" pitchFamily="34" charset="0"/>
              <a:ea typeface="宋体" panose="02010600030101010101" pitchFamily="2" charset="-122"/>
            </a:endParaRPr>
          </a:p>
        </p:txBody>
      </p:sp>
      <p:sp>
        <p:nvSpPr>
          <p:cNvPr id="49162" name="矩形 102412"/>
          <p:cNvSpPr/>
          <p:nvPr/>
        </p:nvSpPr>
        <p:spPr>
          <a:xfrm>
            <a:off x="3124200" y="4920616"/>
            <a:ext cx="7087870" cy="521970"/>
          </a:xfrm>
          <a:prstGeom prst="rect">
            <a:avLst/>
          </a:prstGeom>
          <a:noFill/>
          <a:ln w="9525">
            <a:noFill/>
          </a:ln>
        </p:spPr>
        <p:txBody>
          <a:bodyPr wrap="none" anchor="ctr" anchorCtr="0">
            <a:spAutoFit/>
          </a:bodyPr>
          <a:p>
            <a:r>
              <a:rPr lang="en-US" altLang="zh-CN" sz="2800">
                <a:solidFill>
                  <a:srgbClr val="9900CC"/>
                </a:solidFill>
                <a:latin typeface="Arial" panose="020B0604020202020204" pitchFamily="34" charset="0"/>
                <a:ea typeface="宋体" panose="02010600030101010101" pitchFamily="2" charset="-122"/>
              </a:rPr>
              <a:t>BSIC=NCC+BCC                            </a:t>
            </a:r>
            <a:r>
              <a:rPr lang="zh-CN" altLang="en-US" sz="2800" dirty="0">
                <a:solidFill>
                  <a:srgbClr val="9900CC"/>
                </a:solidFill>
                <a:latin typeface="Arial" panose="020B0604020202020204" pitchFamily="34" charset="0"/>
                <a:ea typeface="宋体" panose="02010600030101010101" pitchFamily="2" charset="-122"/>
              </a:rPr>
              <a:t>（</a:t>
            </a:r>
            <a:r>
              <a:rPr lang="en-US" altLang="zh-CN" sz="2800">
                <a:solidFill>
                  <a:srgbClr val="9900CC"/>
                </a:solidFill>
                <a:latin typeface="Arial" panose="020B0604020202020204" pitchFamily="34" charset="0"/>
                <a:ea typeface="宋体" panose="02010600030101010101" pitchFamily="2" charset="-122"/>
              </a:rPr>
              <a:t>3-6 </a:t>
            </a:r>
            <a:r>
              <a:rPr lang="zh-CN" altLang="en-US" sz="2800" dirty="0">
                <a:solidFill>
                  <a:srgbClr val="9900CC"/>
                </a:solidFill>
                <a:latin typeface="Arial" panose="020B0604020202020204" pitchFamily="34" charset="0"/>
                <a:ea typeface="宋体" panose="02010600030101010101" pitchFamily="2" charset="-122"/>
              </a:rPr>
              <a:t>）</a:t>
            </a:r>
            <a:endParaRPr lang="zh-CN" altLang="en-US" sz="2800" dirty="0">
              <a:solidFill>
                <a:srgbClr val="9900CC"/>
              </a:solidFill>
              <a:latin typeface="Arial" panose="020B0604020202020204" pitchFamily="34" charset="0"/>
              <a:ea typeface="宋体" panose="02010600030101010101" pitchFamily="2" charset="-122"/>
            </a:endParaRPr>
          </a:p>
        </p:txBody>
      </p:sp>
      <p:sp>
        <p:nvSpPr>
          <p:cNvPr id="2" name="文本框 1"/>
          <p:cNvSpPr txBox="1"/>
          <p:nvPr/>
        </p:nvSpPr>
        <p:spPr>
          <a:xfrm>
            <a:off x="2971800" y="5486400"/>
            <a:ext cx="6096000" cy="521970"/>
          </a:xfrm>
          <a:prstGeom prst="rect">
            <a:avLst/>
          </a:prstGeom>
          <a:noFill/>
        </p:spPr>
        <p:txBody>
          <a:bodyPr wrap="square" rtlCol="0" anchor="t">
            <a:spAutoFit/>
          </a:bodyPr>
          <a:p>
            <a:r>
              <a:rPr lang="zh-CN" altLang="en-US" sz="2800">
                <a:solidFill>
                  <a:srgbClr val="9900CC"/>
                </a:solidFill>
                <a:sym typeface="+mn-ea"/>
              </a:rPr>
              <a:t>网络色码</a:t>
            </a:r>
            <a:r>
              <a:rPr lang="en-US" altLang="zh-CN" sz="2800">
                <a:solidFill>
                  <a:srgbClr val="9900CC"/>
                </a:solidFill>
                <a:sym typeface="+mn-ea"/>
              </a:rPr>
              <a:t>+</a:t>
            </a:r>
            <a:r>
              <a:rPr lang="zh-CN" altLang="en-US" sz="2800">
                <a:solidFill>
                  <a:srgbClr val="9900CC"/>
                </a:solidFill>
                <a:sym typeface="+mn-ea"/>
              </a:rPr>
              <a:t>基站色码</a:t>
            </a:r>
            <a:endParaRPr lang="zh-CN" altLang="en-US" sz="2800">
              <a:solidFill>
                <a:srgbClr val="9900CC"/>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03425"/>
          <p:cNvSpPr>
            <a:spLocks noGrp="1"/>
          </p:cNvSpPr>
          <p:nvPr>
            <p:ph type="title"/>
          </p:nvPr>
        </p:nvSpPr>
        <p:spPr/>
        <p:txBody>
          <a:bodyPr anchor="t" anchorCtr="0"/>
          <a:p>
            <a:r>
              <a:rPr lang="en-US" altLang="zh-CN"/>
              <a:t>3</a:t>
            </a:r>
            <a:r>
              <a:rPr lang="zh-CN" altLang="en-US" dirty="0"/>
              <a:t>．</a:t>
            </a:r>
            <a:r>
              <a:rPr lang="en-US" altLang="zh-CN"/>
              <a:t>GSM</a:t>
            </a:r>
            <a:r>
              <a:rPr lang="zh-CN" altLang="en-US" dirty="0"/>
              <a:t>业务 </a:t>
            </a:r>
            <a:endParaRPr lang="zh-CN" altLang="en-US" dirty="0"/>
          </a:p>
        </p:txBody>
      </p:sp>
      <p:sp>
        <p:nvSpPr>
          <p:cNvPr id="51202" name="文本占位符 103426"/>
          <p:cNvSpPr>
            <a:spLocks noGrp="1"/>
          </p:cNvSpPr>
          <p:nvPr>
            <p:ph idx="1"/>
          </p:nvPr>
        </p:nvSpPr>
        <p:spPr>
          <a:xfrm>
            <a:off x="838200" y="1417638"/>
            <a:ext cx="10220325" cy="4530725"/>
          </a:xfrm>
        </p:spPr>
        <p:txBody>
          <a:bodyPr anchor="t" anchorCtr="0"/>
          <a:p>
            <a:r>
              <a:rPr lang="zh-CN" altLang="en-US" sz="3200" b="1" dirty="0">
                <a:solidFill>
                  <a:srgbClr val="FF0000"/>
                </a:solidFill>
              </a:rPr>
              <a:t>基本业务</a:t>
            </a:r>
            <a:endParaRPr lang="zh-CN" altLang="en-US" sz="3200" b="1" dirty="0">
              <a:solidFill>
                <a:srgbClr val="FF0000"/>
              </a:solidFill>
            </a:endParaRPr>
          </a:p>
          <a:p>
            <a:pPr lvl="1">
              <a:buFont typeface="Wingdings" panose="05000000000000000000" pitchFamily="2" charset="2"/>
              <a:buChar char="l"/>
            </a:pPr>
            <a:r>
              <a:rPr lang="zh-CN" altLang="en-US" sz="2800" b="1" dirty="0">
                <a:solidFill>
                  <a:srgbClr val="00CC66"/>
                </a:solidFill>
              </a:rPr>
              <a:t>电信业务</a:t>
            </a:r>
            <a:r>
              <a:rPr lang="zh-CN" altLang="en-US" sz="2800" dirty="0"/>
              <a:t>，主要指包括电话、紧急呼叫、传真和短消息服务等。</a:t>
            </a:r>
            <a:endParaRPr lang="zh-CN" altLang="en-US" sz="2800" dirty="0"/>
          </a:p>
          <a:p>
            <a:pPr lvl="1">
              <a:buFont typeface="Wingdings" panose="05000000000000000000" pitchFamily="2" charset="2"/>
              <a:buChar char="l"/>
            </a:pPr>
            <a:r>
              <a:rPr lang="zh-CN" altLang="en-US" sz="2800" b="1" dirty="0">
                <a:solidFill>
                  <a:srgbClr val="00CC66"/>
                </a:solidFill>
              </a:rPr>
              <a:t>承载业务</a:t>
            </a:r>
            <a:r>
              <a:rPr lang="zh-CN" altLang="en-US" sz="2800" dirty="0"/>
              <a:t>，不仅支持语音业务，还支持数据业务。</a:t>
            </a:r>
            <a:endParaRPr lang="zh-CN" altLang="en-US" sz="2800" dirty="0"/>
          </a:p>
          <a:p>
            <a:r>
              <a:rPr lang="zh-CN" altLang="en-US" sz="3200" b="1" dirty="0">
                <a:solidFill>
                  <a:srgbClr val="FF0000"/>
                </a:solidFill>
              </a:rPr>
              <a:t>补充业务</a:t>
            </a:r>
            <a:r>
              <a:rPr lang="zh-CN" altLang="en-US" sz="3200" dirty="0"/>
              <a:t>，是对基本业务的改进和补充，非单独的，需和基本业务一起提供服务。主要包括呼叫前转、呼叫限制、呼叫等待、会议电话和计费通知等。 </a:t>
            </a:r>
            <a:endParaRPr lang="zh-CN" alt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104449"/>
          <p:cNvSpPr>
            <a:spLocks noGrp="1"/>
          </p:cNvSpPr>
          <p:nvPr>
            <p:ph type="title"/>
          </p:nvPr>
        </p:nvSpPr>
        <p:spPr/>
        <p:txBody>
          <a:bodyPr anchor="t" anchorCtr="0"/>
          <a:p>
            <a:pPr marL="800100" indent="-800100"/>
            <a:r>
              <a:rPr lang="en-US" altLang="zh-CN"/>
              <a:t>3.2  GSM</a:t>
            </a:r>
            <a:r>
              <a:rPr lang="zh-CN" altLang="en-US" dirty="0"/>
              <a:t>的空中接口</a:t>
            </a:r>
            <a:endParaRPr lang="zh-CN" altLang="en-US" dirty="0"/>
          </a:p>
        </p:txBody>
      </p:sp>
      <p:sp>
        <p:nvSpPr>
          <p:cNvPr id="52226" name="文本占位符 104450"/>
          <p:cNvSpPr>
            <a:spLocks noGrp="1"/>
          </p:cNvSpPr>
          <p:nvPr>
            <p:ph idx="1"/>
          </p:nvPr>
        </p:nvSpPr>
        <p:spPr>
          <a:xfrm>
            <a:off x="1676400" y="1524000"/>
            <a:ext cx="8872538" cy="4054475"/>
          </a:xfrm>
        </p:spPr>
        <p:txBody>
          <a:bodyPr anchor="t" anchorCtr="0"/>
          <a:p>
            <a:r>
              <a:rPr lang="zh-CN" altLang="en-US" dirty="0"/>
              <a:t>在</a:t>
            </a:r>
            <a:r>
              <a:rPr lang="en-US" altLang="zh-CN"/>
              <a:t>GSM</a:t>
            </a:r>
            <a:r>
              <a:rPr lang="zh-CN" altLang="en-US" dirty="0"/>
              <a:t>系统中，其空中接口就是指</a:t>
            </a:r>
            <a:r>
              <a:rPr lang="en-US" altLang="zh-CN"/>
              <a:t>MS</a:t>
            </a:r>
            <a:r>
              <a:rPr lang="zh-CN" altLang="en-US" dirty="0"/>
              <a:t>和</a:t>
            </a:r>
            <a:r>
              <a:rPr lang="en-US" altLang="zh-CN"/>
              <a:t>BSS</a:t>
            </a:r>
            <a:r>
              <a:rPr lang="zh-CN" altLang="en-US" dirty="0"/>
              <a:t>之间的接口，又称</a:t>
            </a:r>
            <a:r>
              <a:rPr lang="en-US" altLang="zh-CN" b="1">
                <a:solidFill>
                  <a:srgbClr val="FF0000"/>
                </a:solidFill>
              </a:rPr>
              <a:t>Um</a:t>
            </a:r>
            <a:r>
              <a:rPr lang="zh-CN" altLang="en-US" b="1" dirty="0">
                <a:solidFill>
                  <a:srgbClr val="FF0000"/>
                </a:solidFill>
              </a:rPr>
              <a:t>接口</a:t>
            </a:r>
            <a:r>
              <a:rPr lang="zh-CN" altLang="en-US" dirty="0"/>
              <a:t>。</a:t>
            </a:r>
            <a:endParaRPr lang="zh-CN" altLang="en-US" dirty="0"/>
          </a:p>
          <a:p>
            <a:r>
              <a:rPr lang="zh-CN" altLang="en-US" dirty="0"/>
              <a:t>空中接口是借助无线电波传递信息的，连接的用户众多，而且随着用户终端的多样性和环境的复杂多变，空中接口呈现广泛性和多样性。</a:t>
            </a:r>
            <a:endParaRPr lang="zh-CN" altLang="en-US" dirty="0"/>
          </a:p>
          <a:p>
            <a:r>
              <a:rPr lang="zh-CN" altLang="en-US" dirty="0"/>
              <a:t>MS(Mobile Station，移动台)与网络之间的接口，也被称为空中接口(Air Interface)。Um接口用于传输MS与网络之间的信令信息和业务信息。</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3.2.1 </a:t>
            </a:r>
            <a:r>
              <a:rPr lang="zh-CN" altLang="en-US" dirty="0">
                <a:sym typeface="+mn-ea"/>
              </a:rPr>
              <a:t>技术参数</a:t>
            </a:r>
            <a:endParaRPr lang="zh-CN" altLang="en-US"/>
          </a:p>
        </p:txBody>
      </p:sp>
      <p:sp>
        <p:nvSpPr>
          <p:cNvPr id="4" name="文本框 3"/>
          <p:cNvSpPr txBox="1"/>
          <p:nvPr/>
        </p:nvSpPr>
        <p:spPr>
          <a:xfrm>
            <a:off x="791845" y="1752600"/>
            <a:ext cx="10641330" cy="3419475"/>
          </a:xfrm>
          <a:prstGeom prst="rect">
            <a:avLst/>
          </a:prstGeom>
          <a:noFill/>
        </p:spPr>
        <p:txBody>
          <a:bodyPr wrap="square" rtlCol="0" anchor="t">
            <a:noAutofit/>
          </a:bodyPr>
          <a:p>
            <a:pPr marL="457200" indent="-457200">
              <a:lnSpc>
                <a:spcPct val="150000"/>
              </a:lnSpc>
              <a:buFont typeface="Arial" panose="020B0604020202020204" pitchFamily="34" charset="0"/>
              <a:buChar char="•"/>
            </a:pPr>
            <a:r>
              <a:rPr lang="zh-CN" altLang="en-US" sz="2800"/>
              <a:t>GSM采用FDMA和TDMA混合接入方式</a:t>
            </a:r>
            <a:r>
              <a:rPr lang="en-US" altLang="zh-CN" sz="2800"/>
              <a:t> </a:t>
            </a:r>
            <a:endParaRPr lang="zh-CN" altLang="en-US" sz="2800"/>
          </a:p>
          <a:p>
            <a:pPr marL="457200" indent="-457200">
              <a:lnSpc>
                <a:spcPct val="150000"/>
              </a:lnSpc>
              <a:buFont typeface="Arial" panose="020B0604020202020204" pitchFamily="34" charset="0"/>
              <a:buChar char="•"/>
            </a:pPr>
            <a:r>
              <a:rPr lang="zh-CN" altLang="en-US" sz="2800"/>
              <a:t>FDMA是指在一定的频段上分配</a:t>
            </a:r>
            <a:r>
              <a:rPr lang="en-US" altLang="zh-CN" sz="2800"/>
              <a:t>n</a:t>
            </a:r>
            <a:r>
              <a:rPr lang="zh-CN" altLang="en-US" sz="2800"/>
              <a:t>个载波频率</a:t>
            </a:r>
            <a:r>
              <a:rPr lang="en-US" altLang="zh-CN" sz="2800"/>
              <a:t> </a:t>
            </a:r>
            <a:endParaRPr lang="en-US" altLang="zh-CN" sz="2800"/>
          </a:p>
          <a:p>
            <a:pPr marL="457200" indent="-457200">
              <a:lnSpc>
                <a:spcPct val="150000"/>
              </a:lnSpc>
              <a:buFont typeface="Arial" panose="020B0604020202020204" pitchFamily="34" charset="0"/>
              <a:buChar char="•"/>
            </a:pPr>
            <a:r>
              <a:rPr lang="zh-CN" altLang="en-US" sz="2800"/>
              <a:t>TDMA是指在一个载频上分为8个时隙。</a:t>
            </a:r>
            <a:endParaRPr lang="zh-CN" altLang="en-US" sz="2800"/>
          </a:p>
          <a:p>
            <a:pPr marL="457200" indent="-457200">
              <a:lnSpc>
                <a:spcPct val="150000"/>
              </a:lnSpc>
              <a:buFont typeface="Arial" panose="020B0604020202020204" pitchFamily="34" charset="0"/>
              <a:buChar char="•"/>
            </a:pPr>
            <a:r>
              <a:rPr lang="zh-CN" altLang="en-US" sz="2800"/>
              <a:t>GSM主要有GSM900、GSM1800和GSM1900这3类,都是</a:t>
            </a:r>
            <a:r>
              <a:rPr lang="en-US" altLang="zh-CN" sz="2800"/>
              <a:t>F</a:t>
            </a:r>
            <a:r>
              <a:rPr lang="zh-CN" altLang="en-US" sz="2800"/>
              <a:t>DD工作方式,目前我国主要的两大GSM为GSM900及GSM1800</a:t>
            </a:r>
            <a:endParaRPr lang="zh-CN"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05473"/>
          <p:cNvSpPr>
            <a:spLocks noGrp="1"/>
          </p:cNvSpPr>
          <p:nvPr>
            <p:ph type="title"/>
          </p:nvPr>
        </p:nvSpPr>
        <p:spPr/>
        <p:txBody>
          <a:bodyPr anchor="t" anchorCtr="0"/>
          <a:p>
            <a:pPr marL="800100" indent="-800100"/>
            <a:r>
              <a:rPr lang="en-US" altLang="zh-CN"/>
              <a:t>3.2.1 </a:t>
            </a:r>
            <a:r>
              <a:rPr lang="zh-CN" altLang="en-US" dirty="0"/>
              <a:t>技术参数</a:t>
            </a:r>
            <a:endParaRPr lang="zh-CN" altLang="en-US" dirty="0"/>
          </a:p>
        </p:txBody>
      </p:sp>
      <p:sp>
        <p:nvSpPr>
          <p:cNvPr id="53250" name="矩形 105475"/>
          <p:cNvSpPr/>
          <p:nvPr/>
        </p:nvSpPr>
        <p:spPr>
          <a:xfrm>
            <a:off x="3505042" y="1295400"/>
            <a:ext cx="5074920" cy="460375"/>
          </a:xfrm>
          <a:prstGeom prst="rect">
            <a:avLst/>
          </a:prstGeom>
          <a:noFill/>
          <a:ln w="9525">
            <a:noFill/>
          </a:ln>
        </p:spPr>
        <p:txBody>
          <a:bodyPr wrap="none" anchor="ctr" anchorCtr="0">
            <a:spAutoFit/>
          </a:bodyPr>
          <a:p>
            <a:pPr algn="ctr"/>
            <a:r>
              <a:rPr lang="zh-CN" altLang="en-US" sz="2400" dirty="0">
                <a:latin typeface="Arial" panose="020B0604020202020204" pitchFamily="34" charset="0"/>
                <a:ea typeface="宋体" panose="02010600030101010101" pitchFamily="2" charset="-122"/>
              </a:rPr>
              <a:t>表</a:t>
            </a:r>
            <a:r>
              <a:rPr lang="en-US" altLang="zh-CN" sz="2400">
                <a:latin typeface="Arial" panose="020B0604020202020204" pitchFamily="34" charset="0"/>
                <a:ea typeface="宋体" panose="02010600030101010101" pitchFamily="2" charset="-122"/>
              </a:rPr>
              <a:t>3-1 </a:t>
            </a:r>
            <a:r>
              <a:rPr lang="zh-CN" altLang="en-US" sz="2400" dirty="0">
                <a:latin typeface="Arial" panose="020B0604020202020204" pitchFamily="34" charset="0"/>
                <a:ea typeface="宋体" panose="02010600030101010101" pitchFamily="2" charset="-122"/>
              </a:rPr>
              <a:t>我国</a:t>
            </a:r>
            <a:r>
              <a:rPr lang="en-US" altLang="zh-CN" sz="2400">
                <a:latin typeface="Arial" panose="020B0604020202020204" pitchFamily="34" charset="0"/>
                <a:ea typeface="宋体" panose="02010600030101010101" pitchFamily="2" charset="-122"/>
              </a:rPr>
              <a:t>GSM</a:t>
            </a:r>
            <a:r>
              <a:rPr lang="zh-CN" altLang="en-US" sz="2400" dirty="0">
                <a:latin typeface="Arial" panose="020B0604020202020204" pitchFamily="34" charset="0"/>
                <a:ea typeface="宋体" panose="02010600030101010101" pitchFamily="2" charset="-122"/>
              </a:rPr>
              <a:t>系统的主要技术参数</a:t>
            </a:r>
            <a:endParaRPr lang="zh-CN" altLang="en-US" sz="2400" dirty="0">
              <a:latin typeface="Arial" panose="020B0604020202020204" pitchFamily="34" charset="0"/>
              <a:ea typeface="宋体" panose="02010600030101010101" pitchFamily="2" charset="-122"/>
            </a:endParaRPr>
          </a:p>
        </p:txBody>
      </p:sp>
      <p:graphicFrame>
        <p:nvGraphicFramePr>
          <p:cNvPr id="105609" name="内容占位符 105608"/>
          <p:cNvGraphicFramePr/>
          <p:nvPr>
            <p:ph idx="1"/>
            <p:custDataLst>
              <p:tags r:id="rId1"/>
            </p:custDataLst>
          </p:nvPr>
        </p:nvGraphicFramePr>
        <p:xfrm>
          <a:off x="1365885" y="1961515"/>
          <a:ext cx="9204960" cy="4032250"/>
        </p:xfrm>
        <a:graphic>
          <a:graphicData uri="http://schemas.openxmlformats.org/drawingml/2006/table">
            <a:tbl>
              <a:tblPr/>
              <a:tblGrid>
                <a:gridCol w="3068320"/>
                <a:gridCol w="3068320"/>
                <a:gridCol w="3068320"/>
              </a:tblGrid>
              <a:tr h="50673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2000" b="1" dirty="0">
                          <a:solidFill>
                            <a:srgbClr val="9900CC"/>
                          </a:solidFill>
                          <a:latin typeface="Times New Roman" panose="02020603050405020304" pitchFamily="18" charset="0"/>
                          <a:ea typeface="宋体" panose="02010600030101010101" pitchFamily="2" charset="-122"/>
                        </a:rPr>
                        <a:t>特性</a:t>
                      </a:r>
                      <a:endParaRPr lang="zh-CN" altLang="en-US" sz="2000" b="1" dirty="0">
                        <a:solidFill>
                          <a:srgbClr val="9900CC"/>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2000" b="1">
                          <a:solidFill>
                            <a:srgbClr val="9900CC"/>
                          </a:solidFill>
                          <a:latin typeface="Times New Roman" panose="02020603050405020304" pitchFamily="18" charset="0"/>
                          <a:ea typeface="宋体" panose="02010600030101010101" pitchFamily="2" charset="-122"/>
                        </a:rPr>
                        <a:t>GSM900</a:t>
                      </a:r>
                      <a:endParaRPr lang="en-US" altLang="zh-CN" sz="2000" b="1">
                        <a:solidFill>
                          <a:srgbClr val="9900CC"/>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2000" b="1">
                          <a:solidFill>
                            <a:srgbClr val="9900CC"/>
                          </a:solidFill>
                          <a:latin typeface="Times New Roman" panose="02020603050405020304" pitchFamily="18" charset="0"/>
                          <a:ea typeface="宋体" panose="02010600030101010101" pitchFamily="2" charset="-122"/>
                        </a:rPr>
                        <a:t>GSM1800</a:t>
                      </a:r>
                      <a:endParaRPr lang="en-US" altLang="zh-CN" sz="2000" b="1">
                        <a:solidFill>
                          <a:srgbClr val="9900CC"/>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99187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2000" b="1" dirty="0">
                          <a:solidFill>
                            <a:srgbClr val="000066"/>
                          </a:solidFill>
                          <a:latin typeface="Times New Roman" panose="02020603050405020304" pitchFamily="18" charset="0"/>
                          <a:ea typeface="宋体" panose="02010600030101010101" pitchFamily="2" charset="-122"/>
                        </a:rPr>
                        <a:t>频段（</a:t>
                      </a:r>
                      <a:r>
                        <a:rPr lang="en-US" altLang="zh-CN" sz="2000" b="1">
                          <a:solidFill>
                            <a:srgbClr val="000066"/>
                          </a:solidFill>
                          <a:latin typeface="Times New Roman" panose="02020603050405020304" pitchFamily="18" charset="0"/>
                          <a:ea typeface="宋体" panose="02010600030101010101" pitchFamily="2" charset="-122"/>
                        </a:rPr>
                        <a:t>MHz</a:t>
                      </a:r>
                      <a:r>
                        <a:rPr lang="zh-CN" altLang="en-US" sz="2000" b="1" dirty="0">
                          <a:solidFill>
                            <a:srgbClr val="000066"/>
                          </a:solidFill>
                          <a:latin typeface="Times New Roman" panose="02020603050405020304" pitchFamily="18" charset="0"/>
                          <a:ea typeface="宋体" panose="02010600030101010101" pitchFamily="2" charset="-122"/>
                        </a:rPr>
                        <a:t>）</a:t>
                      </a:r>
                      <a:endParaRPr lang="zh-CN" altLang="en-US" sz="20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indent="269875" algn="ctr">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890-915</a:t>
                      </a:r>
                      <a:r>
                        <a:rPr lang="zh-CN" altLang="en-US" sz="2000" b="1" dirty="0">
                          <a:solidFill>
                            <a:srgbClr val="000066"/>
                          </a:solidFill>
                          <a:latin typeface="Times New Roman" panose="02020603050405020304" pitchFamily="18" charset="0"/>
                          <a:ea typeface="宋体" panose="02010600030101010101" pitchFamily="2" charset="-122"/>
                        </a:rPr>
                        <a:t>（上行）</a:t>
                      </a:r>
                      <a:endParaRPr lang="zh-CN" altLang="en-US" sz="2000" b="1" dirty="0">
                        <a:solidFill>
                          <a:srgbClr val="000066"/>
                        </a:solidFill>
                        <a:ea typeface="宋体" panose="02010600030101010101" pitchFamily="2" charset="-122"/>
                      </a:endParaRPr>
                    </a:p>
                    <a:p>
                      <a:pPr lvl="0" indent="269875" algn="ctr" eaLnBrk="0" hangingPunct="0">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935-960</a:t>
                      </a:r>
                      <a:r>
                        <a:rPr lang="zh-CN" altLang="en-US" sz="2000" b="1" dirty="0">
                          <a:solidFill>
                            <a:srgbClr val="000066"/>
                          </a:solidFill>
                          <a:latin typeface="Times New Roman" panose="02020603050405020304" pitchFamily="18" charset="0"/>
                          <a:ea typeface="宋体" panose="02010600030101010101" pitchFamily="2" charset="-122"/>
                        </a:rPr>
                        <a:t>（下行）</a:t>
                      </a:r>
                      <a:endParaRPr lang="zh-CN" altLang="en-US" sz="20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indent="269875" algn="ctr">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1710-1785</a:t>
                      </a:r>
                      <a:r>
                        <a:rPr lang="zh-CN" altLang="en-US" sz="2000" b="1" dirty="0">
                          <a:solidFill>
                            <a:srgbClr val="000066"/>
                          </a:solidFill>
                          <a:latin typeface="Times New Roman" panose="02020603050405020304" pitchFamily="18" charset="0"/>
                          <a:ea typeface="宋体" panose="02010600030101010101" pitchFamily="2" charset="-122"/>
                        </a:rPr>
                        <a:t>（上行）</a:t>
                      </a:r>
                      <a:endParaRPr lang="zh-CN" altLang="en-US" sz="2000" b="1" dirty="0">
                        <a:solidFill>
                          <a:srgbClr val="000066"/>
                        </a:solidFill>
                        <a:ea typeface="宋体" panose="02010600030101010101" pitchFamily="2" charset="-122"/>
                      </a:endParaRPr>
                    </a:p>
                    <a:p>
                      <a:pPr lvl="0" indent="269875" algn="ctr" eaLnBrk="0" hangingPunct="0">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1805-1880</a:t>
                      </a:r>
                      <a:r>
                        <a:rPr lang="zh-CN" altLang="en-US" sz="2000" b="1" dirty="0">
                          <a:solidFill>
                            <a:srgbClr val="000066"/>
                          </a:solidFill>
                          <a:latin typeface="Times New Roman" panose="02020603050405020304" pitchFamily="18" charset="0"/>
                          <a:ea typeface="宋体" panose="02010600030101010101" pitchFamily="2" charset="-122"/>
                        </a:rPr>
                        <a:t>（下行）</a:t>
                      </a:r>
                      <a:endParaRPr lang="zh-CN" altLang="en-US" sz="20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0673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2000" b="1" dirty="0">
                          <a:solidFill>
                            <a:srgbClr val="000066"/>
                          </a:solidFill>
                          <a:latin typeface="Times New Roman" panose="02020603050405020304" pitchFamily="18" charset="0"/>
                          <a:ea typeface="宋体" panose="02010600030101010101" pitchFamily="2" charset="-122"/>
                        </a:rPr>
                        <a:t>工作频带（</a:t>
                      </a:r>
                      <a:r>
                        <a:rPr lang="en-US" altLang="zh-CN" sz="2000" b="1">
                          <a:solidFill>
                            <a:srgbClr val="000066"/>
                          </a:solidFill>
                          <a:latin typeface="Times New Roman" panose="02020603050405020304" pitchFamily="18" charset="0"/>
                          <a:ea typeface="宋体" panose="02010600030101010101" pitchFamily="2" charset="-122"/>
                        </a:rPr>
                        <a:t>MHz</a:t>
                      </a:r>
                      <a:r>
                        <a:rPr lang="zh-CN" altLang="en-US" sz="2000" b="1" dirty="0">
                          <a:solidFill>
                            <a:srgbClr val="000066"/>
                          </a:solidFill>
                          <a:latin typeface="Times New Roman" panose="02020603050405020304" pitchFamily="18" charset="0"/>
                          <a:ea typeface="宋体" panose="02010600030101010101" pitchFamily="2" charset="-122"/>
                        </a:rPr>
                        <a:t>）</a:t>
                      </a:r>
                      <a:endParaRPr lang="zh-CN" altLang="en-US" sz="20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25</a:t>
                      </a:r>
                      <a:endParaRPr lang="en-US" altLang="zh-CN" sz="20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75</a:t>
                      </a:r>
                      <a:endParaRPr lang="en-US" altLang="zh-CN" sz="20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0609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2000" b="1" dirty="0">
                          <a:solidFill>
                            <a:srgbClr val="000066"/>
                          </a:solidFill>
                          <a:latin typeface="Times New Roman" panose="02020603050405020304" pitchFamily="18" charset="0"/>
                          <a:ea typeface="宋体" panose="02010600030101010101" pitchFamily="2" charset="-122"/>
                        </a:rPr>
                        <a:t>每帧</a:t>
                      </a:r>
                      <a:r>
                        <a:rPr lang="en-US" altLang="zh-CN" sz="2000" b="1">
                          <a:solidFill>
                            <a:srgbClr val="000066"/>
                          </a:solidFill>
                          <a:latin typeface="Times New Roman" panose="02020603050405020304" pitchFamily="18" charset="0"/>
                          <a:ea typeface="宋体" panose="02010600030101010101" pitchFamily="2" charset="-122"/>
                        </a:rPr>
                        <a:t>TDMA</a:t>
                      </a:r>
                      <a:r>
                        <a:rPr lang="zh-CN" altLang="en-US" sz="2000" b="1" dirty="0">
                          <a:solidFill>
                            <a:srgbClr val="000066"/>
                          </a:solidFill>
                          <a:latin typeface="Times New Roman" panose="02020603050405020304" pitchFamily="18" charset="0"/>
                          <a:ea typeface="宋体" panose="02010600030101010101" pitchFamily="2" charset="-122"/>
                        </a:rPr>
                        <a:t>的时隙数</a:t>
                      </a:r>
                      <a:endParaRPr lang="zh-CN" altLang="en-US" sz="20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8</a:t>
                      </a:r>
                      <a:endParaRPr lang="en-US" altLang="zh-CN" sz="20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8</a:t>
                      </a:r>
                      <a:endParaRPr lang="en-US" altLang="zh-CN" sz="20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0736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2000" b="1" dirty="0">
                          <a:solidFill>
                            <a:srgbClr val="000066"/>
                          </a:solidFill>
                          <a:latin typeface="Times New Roman" panose="02020603050405020304" pitchFamily="18" charset="0"/>
                          <a:ea typeface="宋体" panose="02010600030101010101" pitchFamily="2" charset="-122"/>
                        </a:rPr>
                        <a:t>上下行隔离（</a:t>
                      </a:r>
                      <a:r>
                        <a:rPr lang="en-US" altLang="zh-CN" sz="2000" b="1">
                          <a:solidFill>
                            <a:srgbClr val="000066"/>
                          </a:solidFill>
                          <a:latin typeface="Times New Roman" panose="02020603050405020304" pitchFamily="18" charset="0"/>
                          <a:ea typeface="宋体" panose="02010600030101010101" pitchFamily="2" charset="-122"/>
                        </a:rPr>
                        <a:t>MHz</a:t>
                      </a:r>
                      <a:r>
                        <a:rPr lang="zh-CN" altLang="en-US" sz="2000" b="1" dirty="0">
                          <a:solidFill>
                            <a:srgbClr val="000066"/>
                          </a:solidFill>
                          <a:latin typeface="Times New Roman" panose="02020603050405020304" pitchFamily="18" charset="0"/>
                          <a:ea typeface="宋体" panose="02010600030101010101" pitchFamily="2" charset="-122"/>
                        </a:rPr>
                        <a:t>）</a:t>
                      </a:r>
                      <a:endParaRPr lang="zh-CN" altLang="en-US" sz="20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45</a:t>
                      </a:r>
                      <a:endParaRPr lang="en-US" altLang="zh-CN" sz="20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95</a:t>
                      </a:r>
                      <a:endParaRPr lang="en-US" altLang="zh-CN" sz="20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0673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2000" b="1" dirty="0">
                          <a:solidFill>
                            <a:srgbClr val="000066"/>
                          </a:solidFill>
                          <a:latin typeface="Times New Roman" panose="02020603050405020304" pitchFamily="18" charset="0"/>
                          <a:ea typeface="宋体" panose="02010600030101010101" pitchFamily="2" charset="-122"/>
                        </a:rPr>
                        <a:t>频道间隔（</a:t>
                      </a:r>
                      <a:r>
                        <a:rPr lang="en-US" altLang="zh-CN" sz="2000" b="1">
                          <a:solidFill>
                            <a:srgbClr val="000066"/>
                          </a:solidFill>
                          <a:latin typeface="Times New Roman" panose="02020603050405020304" pitchFamily="18" charset="0"/>
                          <a:ea typeface="宋体" panose="02010600030101010101" pitchFamily="2" charset="-122"/>
                        </a:rPr>
                        <a:t>KHz</a:t>
                      </a:r>
                      <a:r>
                        <a:rPr lang="zh-CN" altLang="en-US" sz="2000" b="1" dirty="0">
                          <a:solidFill>
                            <a:srgbClr val="000066"/>
                          </a:solidFill>
                          <a:latin typeface="Times New Roman" panose="02020603050405020304" pitchFamily="18" charset="0"/>
                          <a:ea typeface="宋体" panose="02010600030101010101" pitchFamily="2" charset="-122"/>
                        </a:rPr>
                        <a:t>）</a:t>
                      </a:r>
                      <a:endParaRPr lang="zh-CN" altLang="en-US" sz="20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200</a:t>
                      </a:r>
                      <a:endParaRPr lang="en-US" altLang="zh-CN" sz="20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200</a:t>
                      </a:r>
                      <a:endParaRPr lang="en-US" altLang="zh-CN" sz="20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0673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2000" b="1" dirty="0">
                          <a:solidFill>
                            <a:srgbClr val="000066"/>
                          </a:solidFill>
                          <a:latin typeface="Times New Roman" panose="02020603050405020304" pitchFamily="18" charset="0"/>
                          <a:ea typeface="宋体" panose="02010600030101010101" pitchFamily="2" charset="-122"/>
                        </a:rPr>
                        <a:t>频道数</a:t>
                      </a:r>
                      <a:endParaRPr lang="zh-CN" altLang="en-US" sz="20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124</a:t>
                      </a:r>
                      <a:endParaRPr lang="en-US" altLang="zh-CN" sz="20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2000" b="1">
                          <a:solidFill>
                            <a:srgbClr val="000066"/>
                          </a:solidFill>
                          <a:latin typeface="Times New Roman" panose="02020603050405020304" pitchFamily="18" charset="0"/>
                          <a:ea typeface="宋体" panose="02010600030101010101" pitchFamily="2" charset="-122"/>
                        </a:rPr>
                        <a:t>374</a:t>
                      </a:r>
                      <a:endParaRPr lang="en-US" altLang="zh-CN" sz="20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82945"/>
          <p:cNvSpPr>
            <a:spLocks noGrp="1"/>
          </p:cNvSpPr>
          <p:nvPr>
            <p:ph type="title"/>
          </p:nvPr>
        </p:nvSpPr>
        <p:spPr/>
        <p:txBody>
          <a:bodyPr anchor="t" anchorCtr="0"/>
          <a:p>
            <a:pPr marL="800100" indent="-800100"/>
            <a:r>
              <a:rPr lang="en-US" altLang="zh-CN"/>
              <a:t>3.1.1 GSM</a:t>
            </a:r>
            <a:r>
              <a:rPr lang="zh-CN" altLang="en-US" dirty="0"/>
              <a:t>系统的结构</a:t>
            </a:r>
            <a:endParaRPr lang="zh-CN" altLang="en-US" dirty="0"/>
          </a:p>
        </p:txBody>
      </p:sp>
      <p:grpSp>
        <p:nvGrpSpPr>
          <p:cNvPr id="14338" name="组合 82947"/>
          <p:cNvGrpSpPr/>
          <p:nvPr/>
        </p:nvGrpSpPr>
        <p:grpSpPr>
          <a:xfrm>
            <a:off x="304800" y="1447800"/>
            <a:ext cx="8602345" cy="5027930"/>
            <a:chOff x="1953" y="8638"/>
            <a:chExt cx="7335" cy="5070"/>
          </a:xfrm>
        </p:grpSpPr>
        <p:sp>
          <p:nvSpPr>
            <p:cNvPr id="14339" name="直接连接符 82948"/>
            <p:cNvSpPr/>
            <p:nvPr/>
          </p:nvSpPr>
          <p:spPr>
            <a:xfrm>
              <a:off x="8382" y="8638"/>
              <a:ext cx="747" cy="0"/>
            </a:xfrm>
            <a:prstGeom prst="line">
              <a:avLst/>
            </a:prstGeom>
            <a:ln w="9525" cap="flat" cmpd="sng">
              <a:solidFill>
                <a:srgbClr val="000000"/>
              </a:solidFill>
              <a:prstDash val="solid"/>
              <a:round/>
              <a:headEnd type="none" w="med" len="med"/>
              <a:tailEnd type="none" w="med" len="med"/>
            </a:ln>
          </p:spPr>
        </p:sp>
        <p:pic>
          <p:nvPicPr>
            <p:cNvPr id="14340" name="图片 82949"/>
            <p:cNvPicPr>
              <a:picLocks noChangeAspect="1"/>
            </p:cNvPicPr>
            <p:nvPr/>
          </p:nvPicPr>
          <p:blipFill>
            <a:blip r:embed="rId1"/>
            <a:srcRect t="4935" r="2042" b="11917"/>
            <a:stretch>
              <a:fillRect/>
            </a:stretch>
          </p:blipFill>
          <p:spPr>
            <a:xfrm>
              <a:off x="1953" y="8638"/>
              <a:ext cx="7335" cy="5070"/>
            </a:xfrm>
            <a:prstGeom prst="rect">
              <a:avLst/>
            </a:prstGeom>
            <a:noFill/>
            <a:ln w="9525">
              <a:noFill/>
            </a:ln>
          </p:spPr>
        </p:pic>
      </p:grpSp>
      <p:sp>
        <p:nvSpPr>
          <p:cNvPr id="2" name="文本框 1"/>
          <p:cNvSpPr txBox="1"/>
          <p:nvPr/>
        </p:nvSpPr>
        <p:spPr>
          <a:xfrm>
            <a:off x="8374380" y="2362200"/>
            <a:ext cx="3609975" cy="1198880"/>
          </a:xfrm>
          <a:prstGeom prst="rect">
            <a:avLst/>
          </a:prstGeom>
          <a:noFill/>
        </p:spPr>
        <p:txBody>
          <a:bodyPr wrap="square" rtlCol="0" anchor="t">
            <a:spAutoFit/>
          </a:bodyPr>
          <a:p>
            <a:r>
              <a:rPr lang="zh-CN" altLang="en-US" sz="2400">
                <a:latin typeface="微软雅黑" panose="020B0503020204020204" charset="-122"/>
                <a:ea typeface="微软雅黑" panose="020B0503020204020204" charset="-122"/>
                <a:cs typeface="微软雅黑" panose="020B0503020204020204" charset="-122"/>
                <a:sym typeface="+mn-ea"/>
              </a:rPr>
              <a:t>由</a:t>
            </a:r>
            <a:r>
              <a:rPr lang="en-US" altLang="zh-CN" sz="2400">
                <a:solidFill>
                  <a:srgbClr val="FF0000"/>
                </a:solidFill>
                <a:latin typeface="微软雅黑" panose="020B0503020204020204" charset="-122"/>
                <a:ea typeface="微软雅黑" panose="020B0503020204020204" charset="-122"/>
                <a:cs typeface="微软雅黑" panose="020B0503020204020204" charset="-122"/>
                <a:sym typeface="+mn-ea"/>
              </a:rPr>
              <a:t>MS</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（移动台）</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a:solidFill>
                  <a:srgbClr val="FF0000"/>
                </a:solidFill>
                <a:latin typeface="微软雅黑" panose="020B0503020204020204" charset="-122"/>
                <a:ea typeface="微软雅黑" panose="020B0503020204020204" charset="-122"/>
                <a:cs typeface="微软雅黑" panose="020B0503020204020204" charset="-122"/>
                <a:sym typeface="+mn-ea"/>
              </a:rPr>
              <a:t>BSS(</a:t>
            </a:r>
            <a:r>
              <a:rPr lang="zh-CN" altLang="en-US" sz="2400">
                <a:solidFill>
                  <a:srgbClr val="FF0000"/>
                </a:solidFill>
                <a:latin typeface="微软雅黑" panose="020B0503020204020204" charset="-122"/>
                <a:ea typeface="微软雅黑" panose="020B0503020204020204" charset="-122"/>
                <a:cs typeface="微软雅黑" panose="020B0503020204020204" charset="-122"/>
                <a:sym typeface="+mn-ea"/>
              </a:rPr>
              <a:t>基站子系统</a:t>
            </a:r>
            <a:r>
              <a:rPr lang="en-US" altLang="zh-CN" sz="240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2400">
                <a:latin typeface="微软雅黑" panose="020B0503020204020204" charset="-122"/>
                <a:ea typeface="微软雅黑" panose="020B0503020204020204" charset="-122"/>
                <a:cs typeface="微软雅黑" panose="020B0503020204020204" charset="-122"/>
                <a:sym typeface="+mn-ea"/>
              </a:rPr>
              <a:t>，</a:t>
            </a:r>
            <a:endParaRPr lang="zh-CN" altLang="en-US" sz="2400">
              <a:latin typeface="微软雅黑" panose="020B0503020204020204" charset="-122"/>
              <a:ea typeface="微软雅黑" panose="020B0503020204020204" charset="-122"/>
              <a:cs typeface="微软雅黑" panose="020B0503020204020204" charset="-122"/>
              <a:sym typeface="+mn-ea"/>
            </a:endParaRPr>
          </a:p>
          <a:p>
            <a:r>
              <a:rPr lang="en-US" altLang="zh-CN" sz="2400">
                <a:solidFill>
                  <a:srgbClr val="FF0000"/>
                </a:solidFill>
                <a:latin typeface="微软雅黑" panose="020B0503020204020204" charset="-122"/>
                <a:ea typeface="微软雅黑" panose="020B0503020204020204" charset="-122"/>
                <a:cs typeface="微软雅黑" panose="020B0503020204020204" charset="-122"/>
                <a:sym typeface="+mn-ea"/>
              </a:rPr>
              <a:t>NSS</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（网络子系统）</a:t>
            </a:r>
            <a:r>
              <a:rPr lang="zh-CN" altLang="en-US" sz="2400" dirty="0">
                <a:latin typeface="微软雅黑" panose="020B0503020204020204" charset="-122"/>
                <a:ea typeface="微软雅黑" panose="020B0503020204020204" charset="-122"/>
                <a:cs typeface="微软雅黑" panose="020B0503020204020204" charset="-122"/>
                <a:sym typeface="+mn-ea"/>
              </a:rPr>
              <a:t>组成</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pic>
        <p:nvPicPr>
          <p:cNvPr id="4" name="图片 3" descr="3b31393938333938383bb7bdbff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3820" y="2759075"/>
            <a:ext cx="2110740" cy="1604645"/>
          </a:xfrm>
          <a:prstGeom prst="rect">
            <a:avLst/>
          </a:prstGeom>
        </p:spPr>
      </p:pic>
      <p:pic>
        <p:nvPicPr>
          <p:cNvPr id="5" name="图片 4" descr="3b31393938333939383bbed8d0ce"/>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7600" y="1183640"/>
            <a:ext cx="4301490" cy="5556885"/>
          </a:xfrm>
          <a:prstGeom prst="rect">
            <a:avLst/>
          </a:prstGeom>
        </p:spPr>
      </p:pic>
      <p:sp>
        <p:nvSpPr>
          <p:cNvPr id="6" name="文本框 5"/>
          <p:cNvSpPr txBox="1"/>
          <p:nvPr/>
        </p:nvSpPr>
        <p:spPr>
          <a:xfrm>
            <a:off x="1295400" y="2298700"/>
            <a:ext cx="6096000" cy="398780"/>
          </a:xfrm>
          <a:prstGeom prst="rect">
            <a:avLst/>
          </a:prstGeom>
          <a:noFill/>
        </p:spPr>
        <p:txBody>
          <a:bodyPr wrap="square" rtlCol="0" anchor="t">
            <a:spAutoFit/>
          </a:bodyPr>
          <a:p>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BSS(</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基站子系统</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486400" y="4475480"/>
            <a:ext cx="3489325" cy="398780"/>
          </a:xfrm>
          <a:prstGeom prst="rect">
            <a:avLst/>
          </a:prstGeom>
          <a:noFill/>
        </p:spPr>
        <p:txBody>
          <a:bodyPr wrap="square" rtlCol="0" anchor="t">
            <a:spAutoFit/>
          </a:bodyPr>
          <a:p>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NSS</a:t>
            </a:r>
            <a:r>
              <a:rPr lang="zh-CN" altLang="en-US" dirty="0">
                <a:solidFill>
                  <a:srgbClr val="FF0000"/>
                </a:solidFill>
                <a:latin typeface="微软雅黑" panose="020B0503020204020204" charset="-122"/>
                <a:ea typeface="微软雅黑" panose="020B0503020204020204" charset="-122"/>
                <a:cs typeface="微软雅黑" panose="020B0503020204020204" charset="-122"/>
                <a:sym typeface="+mn-ea"/>
              </a:rPr>
              <a:t>（网络子系统）</a:t>
            </a:r>
            <a:endParaRPr lang="zh-CN" altLang="en-US" dirty="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09600" y="1371600"/>
            <a:ext cx="11021060" cy="2676525"/>
          </a:xfrm>
          <a:prstGeom prst="rect">
            <a:avLst/>
          </a:prstGeom>
          <a:noFill/>
        </p:spPr>
        <p:txBody>
          <a:bodyPr wrap="square" rtlCol="0" anchor="t">
            <a:spAutoFit/>
          </a:bodyPr>
          <a:p>
            <a:pPr marL="457200" indent="-457200">
              <a:lnSpc>
                <a:spcPct val="150000"/>
              </a:lnSpc>
              <a:buFont typeface="Arial" panose="020B0604020202020204" pitchFamily="34" charset="0"/>
              <a:buChar char="•"/>
            </a:pPr>
            <a:r>
              <a:rPr lang="zh-CN" altLang="en-US" sz="2800">
                <a:latin typeface="微软雅黑" panose="020B0503020204020204" charset="-122"/>
                <a:ea typeface="微软雅黑" panose="020B0503020204020204" charset="-122"/>
                <a:cs typeface="微软雅黑" panose="020B0503020204020204" charset="-122"/>
              </a:rPr>
              <a:t>GSM在上下行频段安排中，</a:t>
            </a:r>
            <a:r>
              <a:rPr lang="zh-CN" altLang="en-US" sz="2800">
                <a:solidFill>
                  <a:srgbClr val="FF0000"/>
                </a:solidFill>
                <a:latin typeface="微软雅黑" panose="020B0503020204020204" charset="-122"/>
                <a:ea typeface="微软雅黑" panose="020B0503020204020204" charset="-122"/>
                <a:cs typeface="微软雅黑" panose="020B0503020204020204" charset="-122"/>
              </a:rPr>
              <a:t>上行频段频率低于下行频段</a:t>
            </a:r>
            <a:r>
              <a:rPr lang="zh-CN" altLang="en-US" sz="2800">
                <a:latin typeface="微软雅黑" panose="020B0503020204020204" charset="-122"/>
                <a:ea typeface="微软雅黑" panose="020B0503020204020204" charset="-122"/>
                <a:cs typeface="微软雅黑" panose="020B0503020204020204" charset="-122"/>
              </a:rPr>
              <a:t>,</a:t>
            </a:r>
            <a:endParaRPr lang="zh-CN" altLang="en-US" sz="280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Arial" panose="020B0604020202020204" pitchFamily="34" charset="0"/>
              <a:buChar char="•"/>
            </a:pPr>
            <a:r>
              <a:rPr lang="zh-CN" altLang="en-US" sz="2800">
                <a:latin typeface="微软雅黑" panose="020B0503020204020204" charset="-122"/>
                <a:ea typeface="微软雅黑" panose="020B0503020204020204" charset="-122"/>
                <a:cs typeface="微软雅黑" panose="020B0503020204020204" charset="-122"/>
              </a:rPr>
              <a:t>主要是考虑到上、下不对称的传输能力。</a:t>
            </a:r>
            <a:endParaRPr lang="zh-CN" altLang="en-US" sz="280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Arial" panose="020B0604020202020204" pitchFamily="34" charset="0"/>
              <a:buChar char="•"/>
            </a:pPr>
            <a:r>
              <a:rPr lang="zh-CN" altLang="en-US" sz="2800">
                <a:solidFill>
                  <a:srgbClr val="FF0000"/>
                </a:solidFill>
                <a:latin typeface="微软雅黑" panose="020B0503020204020204" charset="-122"/>
                <a:ea typeface="微软雅黑" panose="020B0503020204020204" charset="-122"/>
                <a:cs typeface="微软雅黑" panose="020B0503020204020204" charset="-122"/>
              </a:rPr>
              <a:t>频率越高，覆盖同样的范围需要更大的发射功率</a:t>
            </a:r>
            <a:r>
              <a:rPr lang="zh-CN" altLang="en-US" sz="2800">
                <a:latin typeface="微软雅黑" panose="020B0503020204020204" charset="-122"/>
                <a:ea typeface="微软雅黑" panose="020B0503020204020204" charset="-122"/>
                <a:cs typeface="微软雅黑" panose="020B0503020204020204" charset="-122"/>
              </a:rPr>
              <a:t>,</a:t>
            </a:r>
            <a:endParaRPr lang="zh-CN" altLang="en-US" sz="280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Arial" panose="020B0604020202020204" pitchFamily="34" charset="0"/>
              <a:buChar char="•"/>
            </a:pPr>
            <a:r>
              <a:rPr lang="zh-CN" altLang="en-US" sz="2800">
                <a:latin typeface="微软雅黑" panose="020B0503020204020204" charset="-122"/>
                <a:ea typeface="微软雅黑" panose="020B0503020204020204" charset="-122"/>
                <a:cs typeface="微软雅黑" panose="020B0503020204020204" charset="-122"/>
              </a:rPr>
              <a:t>而基站能比移动台提供更大发射功率，所以采取上述频段安排方式</a:t>
            </a:r>
            <a:endParaRPr lang="zh-CN" altLang="en-US" sz="28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07521"/>
          <p:cNvSpPr>
            <a:spLocks noGrp="1"/>
          </p:cNvSpPr>
          <p:nvPr>
            <p:ph type="title"/>
          </p:nvPr>
        </p:nvSpPr>
        <p:spPr/>
        <p:txBody>
          <a:bodyPr anchor="t" anchorCtr="0"/>
          <a:p>
            <a:pPr marL="800100" indent="-800100"/>
            <a:r>
              <a:rPr lang="en-US" altLang="zh-CN"/>
              <a:t>3.2.2 </a:t>
            </a:r>
            <a:r>
              <a:rPr lang="zh-CN" altLang="en-US" dirty="0"/>
              <a:t>空中接口的物理结构</a:t>
            </a:r>
            <a:endParaRPr lang="zh-CN" altLang="en-US" dirty="0"/>
          </a:p>
        </p:txBody>
      </p:sp>
      <p:sp>
        <p:nvSpPr>
          <p:cNvPr id="28674" name="文本占位符 107522"/>
          <p:cNvSpPr>
            <a:spLocks noGrp="1"/>
          </p:cNvSpPr>
          <p:nvPr>
            <p:ph idx="1"/>
          </p:nvPr>
        </p:nvSpPr>
        <p:spPr>
          <a:xfrm>
            <a:off x="608330" y="1295400"/>
            <a:ext cx="11014710" cy="4624070"/>
          </a:xfrm>
        </p:spPr>
        <p:txBody>
          <a:bodyPr anchor="t" anchorCtr="0"/>
          <a:p>
            <a:pPr marL="342900" marR="0" indent="-342900" algn="l" defTabSz="914400" rtl="0" eaLnBrk="1" fontAlgn="base" latinLnBrk="0" hangingPunct="1">
              <a:lnSpc>
                <a:spcPct val="150000"/>
              </a:lnSpc>
              <a:spcBef>
                <a:spcPct val="20000"/>
              </a:spcBef>
              <a:spcAft>
                <a:spcPct val="0"/>
              </a:spcAft>
              <a:buClr>
                <a:schemeClr val="accent1"/>
              </a:buClr>
              <a:buSzTx/>
              <a:buFont typeface="Wingdings" panose="05000000000000000000" pitchFamily="2" charset="2"/>
              <a:buBlip>
                <a:blip r:embed="rId1"/>
              </a:buBlip>
            </a:pPr>
            <a:r>
              <a:rPr kumimoji="0" lang="en-US" altLang="zh-CN" sz="2800" b="1" i="0" u="none" strike="noStrike" kern="1200" cap="none" spc="0" normalizeH="0" baseline="0" noProof="1">
                <a:solidFill>
                  <a:srgbClr val="0000FF"/>
                </a:solidFill>
                <a:latin typeface="+mn-lt"/>
                <a:ea typeface="+mn-ea"/>
                <a:cs typeface="+mn-cs"/>
              </a:rPr>
              <a:t>1</a:t>
            </a:r>
            <a:r>
              <a:rPr kumimoji="0" lang="zh-CN" altLang="en-US" sz="2800" b="1" i="0" u="none" strike="noStrike" kern="1200" cap="none" spc="0" normalizeH="0" baseline="0" noProof="1" dirty="0">
                <a:solidFill>
                  <a:srgbClr val="0000FF"/>
                </a:solidFill>
                <a:latin typeface="+mn-lt"/>
                <a:ea typeface="+mn-ea"/>
                <a:cs typeface="+mn-cs"/>
              </a:rPr>
              <a:t>、空中接口的帧结构</a:t>
            </a:r>
            <a:endParaRPr kumimoji="0" lang="zh-CN" altLang="en-US" sz="2800" b="1" i="0" u="none" strike="noStrike" kern="1200" cap="none" spc="0" normalizeH="0" baseline="0" noProof="1" dirty="0">
              <a:solidFill>
                <a:srgbClr val="0000FF"/>
              </a:solidFill>
              <a:latin typeface="+mn-lt"/>
              <a:ea typeface="+mn-ea"/>
              <a:cs typeface="+mn-cs"/>
            </a:endParaRPr>
          </a:p>
          <a:p>
            <a:pPr marL="342900" marR="0" indent="457200" algn="l" defTabSz="914400" rtl="0" eaLnBrk="1" fontAlgn="base" latinLnBrk="0" hangingPunct="1">
              <a:lnSpc>
                <a:spcPct val="150000"/>
              </a:lnSpc>
              <a:spcBef>
                <a:spcPts val="0"/>
              </a:spcBef>
              <a:spcAft>
                <a:spcPct val="0"/>
              </a:spcAft>
              <a:buClr>
                <a:schemeClr val="accent1"/>
              </a:buClr>
              <a:buSzTx/>
              <a:buFont typeface="Wingdings" panose="05000000000000000000" pitchFamily="2" charset="2"/>
              <a:buNone/>
            </a:pPr>
            <a:r>
              <a:rPr kumimoji="0" lang="zh-CN" altLang="en-US" sz="2800" b="1" i="0" u="none" strike="noStrike" kern="1200" cap="none" spc="0" normalizeH="0" baseline="0" noProof="1" dirty="0">
                <a:solidFill>
                  <a:schemeClr val="tx1"/>
                </a:solidFill>
                <a:latin typeface="+mn-lt"/>
                <a:ea typeface="+mn-ea"/>
                <a:cs typeface="+mn-cs"/>
              </a:rPr>
              <a:t>在</a:t>
            </a:r>
            <a:r>
              <a:rPr kumimoji="0" lang="en-US" altLang="zh-CN" sz="2800" b="1" i="0" u="none" strike="noStrike" kern="1200" cap="none" spc="0" normalizeH="0" baseline="0" noProof="1">
                <a:solidFill>
                  <a:schemeClr val="tx1"/>
                </a:solidFill>
                <a:latin typeface="+mn-lt"/>
                <a:ea typeface="+mn-ea"/>
                <a:cs typeface="+mn-cs"/>
              </a:rPr>
              <a:t>GSM</a:t>
            </a:r>
            <a:r>
              <a:rPr kumimoji="0" lang="zh-CN" altLang="en-US" sz="2800" b="1" i="0" u="none" strike="noStrike" kern="1200" cap="none" spc="0" normalizeH="0" baseline="0" noProof="1" dirty="0">
                <a:solidFill>
                  <a:schemeClr val="tx1"/>
                </a:solidFill>
                <a:latin typeface="+mn-lt"/>
                <a:ea typeface="+mn-ea"/>
                <a:cs typeface="+mn-cs"/>
              </a:rPr>
              <a:t>系统中，每个</a:t>
            </a:r>
            <a:r>
              <a:rPr kumimoji="0" lang="zh-CN" altLang="en-US" sz="2800" b="1" i="0" u="none" strike="noStrike" kern="1200" cap="none" spc="0" normalizeH="0" baseline="0" noProof="1" dirty="0">
                <a:solidFill>
                  <a:srgbClr val="FF0000"/>
                </a:solidFill>
                <a:latin typeface="+mn-lt"/>
                <a:ea typeface="+mn-ea"/>
                <a:cs typeface="+mn-cs"/>
              </a:rPr>
              <a:t>载频</a:t>
            </a:r>
            <a:r>
              <a:rPr kumimoji="0" lang="zh-CN" altLang="en-US" sz="2800" b="1" i="0" u="none" strike="noStrike" kern="1200" cap="none" spc="0" normalizeH="0" baseline="0" noProof="1" dirty="0">
                <a:solidFill>
                  <a:schemeClr val="tx1"/>
                </a:solidFill>
                <a:latin typeface="+mn-lt"/>
                <a:ea typeface="+mn-ea"/>
                <a:cs typeface="+mn-cs"/>
              </a:rPr>
              <a:t>，在时间上被定义为一个个</a:t>
            </a:r>
            <a:r>
              <a:rPr kumimoji="0" lang="en-US" altLang="zh-CN" sz="2800" b="1" i="0" u="none" strike="noStrike" kern="1200" cap="none" spc="0" normalizeH="0" baseline="0" noProof="1">
                <a:solidFill>
                  <a:schemeClr val="tx1"/>
                </a:solidFill>
                <a:latin typeface="+mn-lt"/>
                <a:ea typeface="+mn-ea"/>
                <a:cs typeface="+mn-cs"/>
              </a:rPr>
              <a:t>TDMA</a:t>
            </a:r>
            <a:r>
              <a:rPr kumimoji="0" lang="zh-CN" altLang="en-US" sz="2800" b="1" i="0" u="none" strike="noStrike" kern="1200" cap="none" spc="0" normalizeH="0" baseline="0" noProof="1" dirty="0">
                <a:solidFill>
                  <a:srgbClr val="FF0000"/>
                </a:solidFill>
                <a:latin typeface="+mn-lt"/>
                <a:ea typeface="+mn-ea"/>
                <a:cs typeface="+mn-cs"/>
              </a:rPr>
              <a:t>帧</a:t>
            </a:r>
            <a:r>
              <a:rPr kumimoji="0" lang="zh-CN" altLang="en-US" sz="2800" b="1" i="0" u="none" strike="noStrike" kern="1200" cap="none" spc="0" normalizeH="0" baseline="0" noProof="1" dirty="0">
                <a:solidFill>
                  <a:schemeClr val="tx1"/>
                </a:solidFill>
                <a:latin typeface="+mn-lt"/>
                <a:ea typeface="+mn-ea"/>
                <a:cs typeface="+mn-cs"/>
              </a:rPr>
              <a:t>（简称为帧）相连接，</a:t>
            </a:r>
            <a:r>
              <a:rPr kumimoji="0" lang="zh-CN" altLang="en-US" sz="2800" b="1" i="0" u="none" strike="noStrike" kern="1200" cap="none" spc="0" normalizeH="0" baseline="0" noProof="1" dirty="0">
                <a:solidFill>
                  <a:srgbClr val="FF0000"/>
                </a:solidFill>
                <a:latin typeface="+mn-lt"/>
                <a:ea typeface="+mn-ea"/>
                <a:cs typeface="+mn-cs"/>
              </a:rPr>
              <a:t>每个</a:t>
            </a:r>
            <a:r>
              <a:rPr kumimoji="0" lang="en-US" altLang="zh-CN" sz="2800" b="1" i="0" u="none" strike="noStrike" kern="1200" cap="none" spc="0" normalizeH="0" baseline="0" noProof="1">
                <a:solidFill>
                  <a:srgbClr val="FF0000"/>
                </a:solidFill>
                <a:latin typeface="+mn-lt"/>
                <a:ea typeface="+mn-ea"/>
                <a:cs typeface="+mn-cs"/>
              </a:rPr>
              <a:t>TDMA</a:t>
            </a:r>
            <a:r>
              <a:rPr kumimoji="0" lang="zh-CN" altLang="en-US" sz="2800" b="1" i="0" u="none" strike="noStrike" kern="1200" cap="none" spc="0" normalizeH="0" baseline="0" noProof="1" dirty="0">
                <a:solidFill>
                  <a:srgbClr val="FF0000"/>
                </a:solidFill>
                <a:latin typeface="+mn-lt"/>
                <a:ea typeface="+mn-ea"/>
                <a:cs typeface="+mn-cs"/>
              </a:rPr>
              <a:t>帧包括</a:t>
            </a:r>
            <a:r>
              <a:rPr kumimoji="0" lang="en-US" altLang="zh-CN" sz="2800" b="1" i="0" u="none" strike="noStrike" kern="1200" cap="none" spc="0" normalizeH="0" baseline="0" noProof="1">
                <a:solidFill>
                  <a:srgbClr val="FF0000"/>
                </a:solidFill>
                <a:latin typeface="+mn-lt"/>
                <a:ea typeface="+mn-ea"/>
                <a:cs typeface="+mn-cs"/>
              </a:rPr>
              <a:t>8</a:t>
            </a:r>
            <a:r>
              <a:rPr kumimoji="0" lang="zh-CN" altLang="en-US" sz="2800" b="1" i="0" u="none" strike="noStrike" kern="1200" cap="none" spc="0" normalizeH="0" baseline="0" noProof="1" dirty="0">
                <a:solidFill>
                  <a:srgbClr val="FF0000"/>
                </a:solidFill>
                <a:latin typeface="+mn-lt"/>
                <a:ea typeface="+mn-ea"/>
                <a:cs typeface="+mn-cs"/>
              </a:rPr>
              <a:t>个时隙</a:t>
            </a:r>
            <a:r>
              <a:rPr kumimoji="0" lang="zh-CN" altLang="en-US" sz="2800" b="1" i="0" u="none" strike="noStrike" kern="1200" cap="none" spc="0" normalizeH="0" baseline="0" noProof="1" dirty="0">
                <a:solidFill>
                  <a:schemeClr val="tx1"/>
                </a:solidFill>
                <a:latin typeface="+mn-lt"/>
                <a:ea typeface="+mn-ea"/>
                <a:cs typeface="+mn-cs"/>
              </a:rPr>
              <a:t>（</a:t>
            </a:r>
            <a:r>
              <a:rPr kumimoji="0" lang="en-US" altLang="zh-CN" sz="2800" b="1" i="0" u="none" strike="noStrike" kern="1200" cap="none" spc="0" normalizeH="0" baseline="0" noProof="1">
                <a:solidFill>
                  <a:schemeClr val="tx1"/>
                </a:solidFill>
                <a:latin typeface="+mn-lt"/>
                <a:ea typeface="+mn-ea"/>
                <a:cs typeface="+mn-cs"/>
              </a:rPr>
              <a:t>TS0</a:t>
            </a:r>
            <a:r>
              <a:rPr kumimoji="0" lang="zh-CN" altLang="en-US" sz="2800" b="1" i="0" u="none" strike="noStrike" kern="1200" cap="none" spc="0" normalizeH="0" baseline="0" noProof="1" dirty="0">
                <a:solidFill>
                  <a:schemeClr val="tx1"/>
                </a:solidFill>
                <a:latin typeface="+mn-lt"/>
                <a:ea typeface="+mn-ea"/>
                <a:cs typeface="+mn-cs"/>
              </a:rPr>
              <a:t>－</a:t>
            </a:r>
            <a:r>
              <a:rPr kumimoji="0" lang="en-US" altLang="zh-CN" sz="2800" b="1" i="0" u="none" strike="noStrike" kern="1200" cap="none" spc="0" normalizeH="0" baseline="0" noProof="1">
                <a:solidFill>
                  <a:schemeClr val="tx1"/>
                </a:solidFill>
                <a:latin typeface="+mn-lt"/>
                <a:ea typeface="+mn-ea"/>
                <a:cs typeface="+mn-cs"/>
              </a:rPr>
              <a:t>TS7</a:t>
            </a:r>
            <a:r>
              <a:rPr kumimoji="0" lang="zh-CN" altLang="en-US" sz="2800" b="1" i="0" u="none" strike="noStrike" kern="1200" cap="none" spc="0" normalizeH="0" baseline="0" noProof="1" dirty="0">
                <a:solidFill>
                  <a:schemeClr val="tx1"/>
                </a:solidFill>
                <a:latin typeface="+mn-lt"/>
                <a:ea typeface="+mn-ea"/>
                <a:cs typeface="+mn-cs"/>
              </a:rPr>
              <a:t>），</a:t>
            </a:r>
            <a:r>
              <a:rPr kumimoji="0" lang="zh-CN" altLang="en-US" sz="2800" b="1" i="0" u="none" strike="noStrike" kern="1200" cap="none" spc="0" normalizeH="0" baseline="0" noProof="1" dirty="0">
                <a:solidFill>
                  <a:srgbClr val="FF0000"/>
                </a:solidFill>
                <a:latin typeface="+mn-lt"/>
                <a:ea typeface="+mn-ea"/>
                <a:cs typeface="+mn-cs"/>
              </a:rPr>
              <a:t>所有</a:t>
            </a:r>
            <a:r>
              <a:rPr kumimoji="0" lang="en-US" altLang="zh-CN" sz="2800" b="1" i="0" u="none" strike="noStrike" kern="1200" cap="none" spc="0" normalizeH="0" baseline="0" noProof="1">
                <a:solidFill>
                  <a:srgbClr val="FF0000"/>
                </a:solidFill>
                <a:latin typeface="+mn-lt"/>
                <a:ea typeface="+mn-ea"/>
                <a:cs typeface="+mn-cs"/>
              </a:rPr>
              <a:t>TDMA</a:t>
            </a:r>
            <a:r>
              <a:rPr kumimoji="0" lang="zh-CN" altLang="en-US" sz="2800" b="1" i="0" u="none" strike="noStrike" kern="1200" cap="none" spc="0" normalizeH="0" baseline="0" noProof="1" dirty="0">
                <a:solidFill>
                  <a:srgbClr val="FF0000"/>
                </a:solidFill>
                <a:latin typeface="+mn-lt"/>
                <a:ea typeface="+mn-ea"/>
                <a:cs typeface="+mn-cs"/>
              </a:rPr>
              <a:t>帧中同号时隙提供一个物理信道</a:t>
            </a:r>
            <a:r>
              <a:rPr kumimoji="0" lang="zh-CN" altLang="en-US" sz="2800" b="1" i="0" u="none" strike="noStrike" kern="1200" cap="none" spc="0" normalizeH="0" baseline="0" noProof="1" dirty="0">
                <a:solidFill>
                  <a:schemeClr val="tx1"/>
                </a:solidFill>
                <a:latin typeface="+mn-lt"/>
                <a:ea typeface="+mn-ea"/>
                <a:cs typeface="+mn-cs"/>
              </a:rPr>
              <a:t>，如图</a:t>
            </a:r>
            <a:r>
              <a:rPr kumimoji="0" lang="en-US" altLang="zh-CN" sz="2800" b="1" i="0" u="none" strike="noStrike" kern="1200" cap="none" spc="0" normalizeH="0" baseline="0" noProof="1">
                <a:solidFill>
                  <a:schemeClr val="tx1"/>
                </a:solidFill>
                <a:latin typeface="+mn-lt"/>
                <a:ea typeface="+mn-ea"/>
                <a:cs typeface="+mn-cs"/>
              </a:rPr>
              <a:t>2-31</a:t>
            </a:r>
            <a:r>
              <a:rPr kumimoji="0" lang="zh-CN" altLang="en-US" sz="2800" b="1" i="0" u="none" strike="noStrike" kern="1200" cap="none" spc="0" normalizeH="0" baseline="0" noProof="1" dirty="0">
                <a:solidFill>
                  <a:schemeClr val="tx1"/>
                </a:solidFill>
                <a:latin typeface="+mn-lt"/>
                <a:ea typeface="+mn-ea"/>
                <a:cs typeface="+mn-cs"/>
              </a:rPr>
              <a:t>所示。</a:t>
            </a:r>
            <a:endParaRPr kumimoji="0" lang="zh-CN" altLang="en-US" sz="2800" b="1" i="0" u="none" strike="noStrike" kern="1200" cap="none" spc="0" normalizeH="0" baseline="0" noProof="1" dirty="0">
              <a:solidFill>
                <a:schemeClr val="tx1"/>
              </a:solidFill>
              <a:latin typeface="+mn-lt"/>
              <a:ea typeface="+mn-ea"/>
              <a:cs typeface="+mn-cs"/>
            </a:endParaRPr>
          </a:p>
          <a:p>
            <a:pPr marL="342900" marR="0" indent="457200" algn="l" defTabSz="914400" rtl="0" eaLnBrk="1" fontAlgn="base" latinLnBrk="0" hangingPunct="1">
              <a:lnSpc>
                <a:spcPct val="150000"/>
              </a:lnSpc>
              <a:spcBef>
                <a:spcPts val="0"/>
              </a:spcBef>
              <a:spcAft>
                <a:spcPct val="0"/>
              </a:spcAft>
              <a:buClr>
                <a:schemeClr val="accent1"/>
              </a:buClr>
              <a:buSzTx/>
              <a:buFont typeface="Wingdings" panose="05000000000000000000" pitchFamily="2" charset="2"/>
              <a:buNone/>
            </a:pPr>
            <a:r>
              <a:rPr kumimoji="0" lang="zh-CN" altLang="en-US" sz="2800" b="1" i="0" u="none" strike="noStrike" kern="1200" cap="none" spc="0" normalizeH="0" baseline="0" noProof="1" dirty="0">
                <a:solidFill>
                  <a:schemeClr val="tx1"/>
                </a:solidFill>
                <a:latin typeface="+mn-lt"/>
                <a:ea typeface="+mn-ea"/>
                <a:cs typeface="+mn-cs"/>
              </a:rPr>
              <a:t>空中的传输速率为</a:t>
            </a:r>
            <a:r>
              <a:rPr kumimoji="0" lang="en-US" altLang="zh-CN" sz="2800" b="1" i="0" u="none" strike="noStrike" kern="1200" cap="none" spc="0" normalizeH="0" baseline="0" noProof="1">
                <a:solidFill>
                  <a:schemeClr val="tx1"/>
                </a:solidFill>
                <a:latin typeface="+mn-lt"/>
                <a:ea typeface="+mn-ea"/>
                <a:cs typeface="+mn-cs"/>
              </a:rPr>
              <a:t>270.833kbit/s</a:t>
            </a:r>
            <a:r>
              <a:rPr kumimoji="0" lang="zh-CN" altLang="en-US" sz="2800" b="1" i="0" u="none" strike="noStrike" kern="1200" cap="none" spc="0" normalizeH="0" baseline="0" noProof="1" dirty="0">
                <a:solidFill>
                  <a:schemeClr val="tx1"/>
                </a:solidFill>
                <a:latin typeface="+mn-lt"/>
                <a:ea typeface="+mn-ea"/>
                <a:cs typeface="+mn-cs"/>
              </a:rPr>
              <a:t>，每个时隙占用</a:t>
            </a:r>
            <a:r>
              <a:rPr kumimoji="0" lang="en-US" altLang="zh-CN" sz="2800" b="1" i="0" u="none" strike="noStrike" kern="1200" cap="none" spc="0" normalizeH="0" baseline="0" noProof="1">
                <a:solidFill>
                  <a:schemeClr val="tx1"/>
                </a:solidFill>
                <a:latin typeface="+mn-lt"/>
                <a:ea typeface="+mn-ea"/>
                <a:cs typeface="+mn-cs"/>
              </a:rPr>
              <a:t>576.9μs</a:t>
            </a:r>
            <a:r>
              <a:rPr kumimoji="0" lang="zh-CN" altLang="en-US" sz="2800" b="1" i="0" u="none" strike="noStrike" kern="1200" cap="none" spc="0" normalizeH="0" baseline="0" noProof="1" dirty="0">
                <a:solidFill>
                  <a:schemeClr val="tx1"/>
                </a:solidFill>
                <a:latin typeface="+mn-lt"/>
                <a:ea typeface="+mn-ea"/>
                <a:cs typeface="+mn-cs"/>
              </a:rPr>
              <a:t>，相当于承载</a:t>
            </a:r>
            <a:r>
              <a:rPr kumimoji="0" lang="en-US" altLang="zh-CN" sz="2800" b="1" i="0" u="none" strike="noStrike" kern="1200" cap="none" spc="0" normalizeH="0" baseline="0" noProof="1">
                <a:solidFill>
                  <a:schemeClr val="tx1"/>
                </a:solidFill>
                <a:latin typeface="+mn-lt"/>
                <a:ea typeface="+mn-ea"/>
                <a:cs typeface="+mn-cs"/>
              </a:rPr>
              <a:t>156.25bit</a:t>
            </a:r>
            <a:r>
              <a:rPr kumimoji="0" lang="zh-CN" altLang="en-US" sz="2800" b="1" i="0" u="none" strike="noStrike" kern="1200" cap="none" spc="0" normalizeH="0" baseline="0" noProof="1" dirty="0">
                <a:solidFill>
                  <a:schemeClr val="tx1"/>
                </a:solidFill>
                <a:latin typeface="+mn-lt"/>
                <a:ea typeface="+mn-ea"/>
                <a:cs typeface="+mn-cs"/>
              </a:rPr>
              <a:t>的数据，一帧的时间为</a:t>
            </a:r>
            <a:r>
              <a:rPr kumimoji="0" lang="en-US" altLang="zh-CN" sz="2800" b="1" i="0" u="none" strike="noStrike" kern="1200" cap="none" spc="0" normalizeH="0" baseline="0" noProof="1">
                <a:solidFill>
                  <a:schemeClr val="tx1"/>
                </a:solidFill>
                <a:latin typeface="+mn-lt"/>
                <a:ea typeface="+mn-ea"/>
                <a:cs typeface="+mn-cs"/>
              </a:rPr>
              <a:t>4.615ms</a:t>
            </a:r>
            <a:r>
              <a:rPr kumimoji="0" lang="zh-CN" altLang="en-US" sz="2800" b="1" i="0" u="none" strike="noStrike" kern="1200" cap="none" spc="0" normalizeH="0" baseline="0" noProof="1" dirty="0">
                <a:solidFill>
                  <a:schemeClr val="tx1"/>
                </a:solidFill>
                <a:latin typeface="+mn-lt"/>
                <a:ea typeface="+mn-ea"/>
                <a:cs typeface="+mn-cs"/>
              </a:rPr>
              <a:t>。</a:t>
            </a:r>
            <a:endParaRPr kumimoji="0" lang="zh-CN" altLang="en-US" sz="2800" b="1"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3"/>
          <p:cNvSpPr>
            <a:spLocks noGrp="1"/>
          </p:cNvSpPr>
          <p:nvPr>
            <p:ph type="body"/>
          </p:nvPr>
        </p:nvSpPr>
        <p:spPr>
          <a:xfrm>
            <a:off x="419100" y="1101725"/>
            <a:ext cx="10972800" cy="4233863"/>
          </a:xfrm>
        </p:spPr>
        <p:txBody>
          <a:bodyPr anchor="t" anchorCtr="0"/>
          <a:p>
            <a:r>
              <a:rPr lang="en-US" altLang="zh-CN"/>
              <a:t>GSM</a:t>
            </a:r>
            <a:r>
              <a:rPr lang="zh-CN" altLang="en-US"/>
              <a:t>系统物理信道：</a:t>
            </a:r>
            <a:endParaRPr lang="zh-CN" altLang="en-US"/>
          </a:p>
          <a:p>
            <a:pPr lvl="1"/>
            <a:r>
              <a:rPr lang="zh-CN" altLang="en-US"/>
              <a:t>空中的</a:t>
            </a:r>
            <a:r>
              <a:rPr lang="en-US" altLang="zh-CN"/>
              <a:t>TDMA</a:t>
            </a:r>
            <a:r>
              <a:rPr lang="zh-CN" altLang="en-US"/>
              <a:t>帧是连续的</a:t>
            </a:r>
            <a:endParaRPr lang="zh-CN" altLang="en-US"/>
          </a:p>
          <a:p>
            <a:pPr lvl="1"/>
            <a:r>
              <a:rPr lang="zh-CN" altLang="en-US"/>
              <a:t>一个超高帧为一个循环计数周期</a:t>
            </a:r>
            <a:endParaRPr lang="zh-CN" altLang="en-US"/>
          </a:p>
          <a:p>
            <a:pPr lvl="1"/>
            <a:r>
              <a:rPr lang="zh-CN" altLang="en-US"/>
              <a:t>计数周期为</a:t>
            </a:r>
            <a:r>
              <a:rPr lang="en-US" altLang="zh-CN"/>
              <a:t>2</a:t>
            </a:r>
            <a:r>
              <a:rPr lang="zh-CN" altLang="en-US"/>
              <a:t>，</a:t>
            </a:r>
            <a:r>
              <a:rPr lang="en-US" altLang="zh-CN"/>
              <a:t>715</a:t>
            </a:r>
            <a:r>
              <a:rPr lang="zh-CN" altLang="en-US"/>
              <a:t>，</a:t>
            </a:r>
            <a:r>
              <a:rPr lang="en-US" altLang="zh-CN"/>
              <a:t>648</a:t>
            </a:r>
            <a:r>
              <a:rPr lang="zh-CN" altLang="en-US"/>
              <a:t>个</a:t>
            </a:r>
            <a:r>
              <a:rPr lang="en-US" altLang="zh-CN"/>
              <a:t>TDMA</a:t>
            </a:r>
            <a:r>
              <a:rPr lang="zh-CN" altLang="en-US"/>
              <a:t>帧</a:t>
            </a:r>
            <a:endParaRPr lang="zh-CN" altLang="en-US"/>
          </a:p>
        </p:txBody>
      </p:sp>
      <p:sp>
        <p:nvSpPr>
          <p:cNvPr id="33796" name="Freeform 4"/>
          <p:cNvSpPr/>
          <p:nvPr/>
        </p:nvSpPr>
        <p:spPr bwMode="auto">
          <a:xfrm>
            <a:off x="4787900" y="5243513"/>
            <a:ext cx="120650" cy="731838"/>
          </a:xfrm>
          <a:custGeom>
            <a:avLst/>
            <a:gdLst>
              <a:gd name="T0" fmla="*/ 71200685 w 115"/>
              <a:gd name="T1" fmla="*/ 124119040 h 640"/>
              <a:gd name="T2" fmla="*/ 71200685 w 115"/>
              <a:gd name="T3" fmla="*/ 957065939 h 640"/>
              <a:gd name="T4" fmla="*/ 0 w 115"/>
              <a:gd name="T5" fmla="*/ 834442509 h 640"/>
              <a:gd name="T6" fmla="*/ 0 w 115"/>
              <a:gd name="T7" fmla="*/ 0 h 640"/>
              <a:gd name="T8" fmla="*/ 71200685 w 115"/>
              <a:gd name="T9" fmla="*/ 124119040 h 640"/>
              <a:gd name="T10" fmla="*/ 0 60000 65536"/>
              <a:gd name="T11" fmla="*/ 0 60000 65536"/>
              <a:gd name="T12" fmla="*/ 0 60000 65536"/>
              <a:gd name="T13" fmla="*/ 0 60000 65536"/>
              <a:gd name="T14" fmla="*/ 0 60000 65536"/>
              <a:gd name="T15" fmla="*/ 0 w 115"/>
              <a:gd name="T16" fmla="*/ 0 h 640"/>
              <a:gd name="T17" fmla="*/ 115 w 115"/>
              <a:gd name="T18" fmla="*/ 640 h 640"/>
            </a:gdLst>
            <a:ahLst/>
            <a:cxnLst>
              <a:cxn ang="T10">
                <a:pos x="T0" y="T1"/>
              </a:cxn>
              <a:cxn ang="T11">
                <a:pos x="T2" y="T3"/>
              </a:cxn>
              <a:cxn ang="T12">
                <a:pos x="T4" y="T5"/>
              </a:cxn>
              <a:cxn ang="T13">
                <a:pos x="T6" y="T7"/>
              </a:cxn>
              <a:cxn ang="T14">
                <a:pos x="T8" y="T9"/>
              </a:cxn>
            </a:cxnLst>
            <a:rect l="T15" t="T16" r="T17" b="T18"/>
            <a:pathLst>
              <a:path w="115" h="640">
                <a:moveTo>
                  <a:pt x="115" y="83"/>
                </a:moveTo>
                <a:lnTo>
                  <a:pt x="115" y="640"/>
                </a:lnTo>
                <a:lnTo>
                  <a:pt x="0" y="558"/>
                </a:lnTo>
                <a:lnTo>
                  <a:pt x="0" y="0"/>
                </a:lnTo>
                <a:lnTo>
                  <a:pt x="115" y="83"/>
                </a:lnTo>
                <a:close/>
              </a:path>
            </a:pathLst>
          </a:custGeom>
          <a:solidFill>
            <a:srgbClr val="DFDFD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endParaRPr lang="zh-CN" altLang="en-US" sz="2375" strike="noStrike" noProof="1"/>
          </a:p>
        </p:txBody>
      </p:sp>
      <p:sp>
        <p:nvSpPr>
          <p:cNvPr id="33797" name="Rectangle 5"/>
          <p:cNvSpPr>
            <a:spLocks noChangeArrowheads="1"/>
          </p:cNvSpPr>
          <p:nvPr/>
        </p:nvSpPr>
        <p:spPr bwMode="auto">
          <a:xfrm>
            <a:off x="4894263" y="5338763"/>
            <a:ext cx="23813" cy="63658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798" name="Freeform 6"/>
          <p:cNvSpPr/>
          <p:nvPr/>
        </p:nvSpPr>
        <p:spPr bwMode="auto">
          <a:xfrm>
            <a:off x="4786313" y="5870575"/>
            <a:ext cx="127000" cy="112713"/>
          </a:xfrm>
          <a:custGeom>
            <a:avLst/>
            <a:gdLst>
              <a:gd name="T0" fmla="*/ 72580506 w 125"/>
              <a:gd name="T1" fmla="*/ 120818911 h 100"/>
              <a:gd name="T2" fmla="*/ 66774068 w 125"/>
              <a:gd name="T3" fmla="*/ 145564218 h 100"/>
              <a:gd name="T4" fmla="*/ 0 w 125"/>
              <a:gd name="T5" fmla="*/ 26201562 h 100"/>
              <a:gd name="T6" fmla="*/ 6387085 w 125"/>
              <a:gd name="T7" fmla="*/ 0 h 100"/>
              <a:gd name="T8" fmla="*/ 72580506 w 125"/>
              <a:gd name="T9" fmla="*/ 120818911 h 100"/>
              <a:gd name="T10" fmla="*/ 0 60000 65536"/>
              <a:gd name="T11" fmla="*/ 0 60000 65536"/>
              <a:gd name="T12" fmla="*/ 0 60000 65536"/>
              <a:gd name="T13" fmla="*/ 0 60000 65536"/>
              <a:gd name="T14" fmla="*/ 0 60000 65536"/>
              <a:gd name="T15" fmla="*/ 0 w 125"/>
              <a:gd name="T16" fmla="*/ 0 h 100"/>
              <a:gd name="T17" fmla="*/ 125 w 125"/>
              <a:gd name="T18" fmla="*/ 100 h 100"/>
            </a:gdLst>
            <a:ahLst/>
            <a:cxnLst>
              <a:cxn ang="T10">
                <a:pos x="T0" y="T1"/>
              </a:cxn>
              <a:cxn ang="T11">
                <a:pos x="T2" y="T3"/>
              </a:cxn>
              <a:cxn ang="T12">
                <a:pos x="T4" y="T5"/>
              </a:cxn>
              <a:cxn ang="T13">
                <a:pos x="T6" y="T7"/>
              </a:cxn>
              <a:cxn ang="T14">
                <a:pos x="T8" y="T9"/>
              </a:cxn>
            </a:cxnLst>
            <a:rect l="T15" t="T16" r="T17" b="T18"/>
            <a:pathLst>
              <a:path w="125" h="100">
                <a:moveTo>
                  <a:pt x="125" y="83"/>
                </a:moveTo>
                <a:lnTo>
                  <a:pt x="115" y="100"/>
                </a:lnTo>
                <a:lnTo>
                  <a:pt x="0" y="18"/>
                </a:lnTo>
                <a:lnTo>
                  <a:pt x="11" y="0"/>
                </a:lnTo>
                <a:lnTo>
                  <a:pt x="125" y="83"/>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799" name="Rectangle 7"/>
          <p:cNvSpPr>
            <a:spLocks noChangeArrowheads="1"/>
          </p:cNvSpPr>
          <p:nvPr/>
        </p:nvSpPr>
        <p:spPr bwMode="auto">
          <a:xfrm>
            <a:off x="4781550" y="5243513"/>
            <a:ext cx="15875" cy="63658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800" name="Freeform 8"/>
          <p:cNvSpPr/>
          <p:nvPr/>
        </p:nvSpPr>
        <p:spPr bwMode="auto">
          <a:xfrm>
            <a:off x="4786313" y="5229225"/>
            <a:ext cx="127000" cy="112713"/>
          </a:xfrm>
          <a:custGeom>
            <a:avLst/>
            <a:gdLst>
              <a:gd name="T0" fmla="*/ 0 w 126"/>
              <a:gd name="T1" fmla="*/ 24257819 h 101"/>
              <a:gd name="T2" fmla="*/ 6285745 w 126"/>
              <a:gd name="T3" fmla="*/ 0 h 101"/>
              <a:gd name="T4" fmla="*/ 72004470 w 126"/>
              <a:gd name="T5" fmla="*/ 119865179 h 101"/>
              <a:gd name="T6" fmla="*/ 65718728 w 126"/>
              <a:gd name="T7" fmla="*/ 144122989 h 101"/>
              <a:gd name="T8" fmla="*/ 0 w 126"/>
              <a:gd name="T9" fmla="*/ 24257819 h 101"/>
              <a:gd name="T10" fmla="*/ 0 60000 65536"/>
              <a:gd name="T11" fmla="*/ 0 60000 65536"/>
              <a:gd name="T12" fmla="*/ 0 60000 65536"/>
              <a:gd name="T13" fmla="*/ 0 60000 65536"/>
              <a:gd name="T14" fmla="*/ 0 60000 65536"/>
              <a:gd name="T15" fmla="*/ 0 w 126"/>
              <a:gd name="T16" fmla="*/ 0 h 101"/>
              <a:gd name="T17" fmla="*/ 126 w 126"/>
              <a:gd name="T18" fmla="*/ 101 h 101"/>
            </a:gdLst>
            <a:ahLst/>
            <a:cxnLst>
              <a:cxn ang="T10">
                <a:pos x="T0" y="T1"/>
              </a:cxn>
              <a:cxn ang="T11">
                <a:pos x="T2" y="T3"/>
              </a:cxn>
              <a:cxn ang="T12">
                <a:pos x="T4" y="T5"/>
              </a:cxn>
              <a:cxn ang="T13">
                <a:pos x="T6" y="T7"/>
              </a:cxn>
              <a:cxn ang="T14">
                <a:pos x="T8" y="T9"/>
              </a:cxn>
            </a:cxnLst>
            <a:rect l="T15" t="T16" r="T17" b="T18"/>
            <a:pathLst>
              <a:path w="126" h="101">
                <a:moveTo>
                  <a:pt x="0" y="17"/>
                </a:moveTo>
                <a:lnTo>
                  <a:pt x="11" y="0"/>
                </a:lnTo>
                <a:lnTo>
                  <a:pt x="126" y="84"/>
                </a:lnTo>
                <a:lnTo>
                  <a:pt x="115" y="101"/>
                </a:lnTo>
                <a:lnTo>
                  <a:pt x="0" y="17"/>
                </a:lnTo>
                <a:close/>
              </a:path>
            </a:pathLst>
          </a:custGeom>
          <a:solidFill>
            <a:srgbClr val="B78CFC"/>
          </a:solidFill>
          <a:ln w="0">
            <a:solidFill>
              <a:srgbClr val="000000"/>
            </a:solidFill>
            <a:prstDash val="solid"/>
            <a:round/>
          </a:ln>
        </p:spPr>
        <p:txBody>
          <a:bodyPr/>
          <a:lstStyle/>
          <a:p>
            <a:pPr fontAlgn="base"/>
            <a:endParaRPr lang="zh-CN" altLang="en-US" sz="2375" strike="noStrike" noProof="1"/>
          </a:p>
        </p:txBody>
      </p:sp>
      <p:sp>
        <p:nvSpPr>
          <p:cNvPr id="33801" name="Freeform 9"/>
          <p:cNvSpPr/>
          <p:nvPr/>
        </p:nvSpPr>
        <p:spPr bwMode="auto">
          <a:xfrm>
            <a:off x="4786313" y="4962525"/>
            <a:ext cx="127000" cy="117475"/>
          </a:xfrm>
          <a:custGeom>
            <a:avLst/>
            <a:gdLst>
              <a:gd name="T0" fmla="*/ 72580506 w 125"/>
              <a:gd name="T1" fmla="*/ 130543858 h 100"/>
              <a:gd name="T2" fmla="*/ 66774068 w 125"/>
              <a:gd name="T3" fmla="*/ 157281689 h 100"/>
              <a:gd name="T4" fmla="*/ 0 w 125"/>
              <a:gd name="T5" fmla="*/ 28310506 h 100"/>
              <a:gd name="T6" fmla="*/ 6387085 w 125"/>
              <a:gd name="T7" fmla="*/ 0 h 100"/>
              <a:gd name="T8" fmla="*/ 72580506 w 125"/>
              <a:gd name="T9" fmla="*/ 130543858 h 100"/>
              <a:gd name="T10" fmla="*/ 0 60000 65536"/>
              <a:gd name="T11" fmla="*/ 0 60000 65536"/>
              <a:gd name="T12" fmla="*/ 0 60000 65536"/>
              <a:gd name="T13" fmla="*/ 0 60000 65536"/>
              <a:gd name="T14" fmla="*/ 0 60000 65536"/>
              <a:gd name="T15" fmla="*/ 0 w 125"/>
              <a:gd name="T16" fmla="*/ 0 h 100"/>
              <a:gd name="T17" fmla="*/ 125 w 125"/>
              <a:gd name="T18" fmla="*/ 100 h 100"/>
            </a:gdLst>
            <a:ahLst/>
            <a:cxnLst>
              <a:cxn ang="T10">
                <a:pos x="T0" y="T1"/>
              </a:cxn>
              <a:cxn ang="T11">
                <a:pos x="T2" y="T3"/>
              </a:cxn>
              <a:cxn ang="T12">
                <a:pos x="T4" y="T5"/>
              </a:cxn>
              <a:cxn ang="T13">
                <a:pos x="T6" y="T7"/>
              </a:cxn>
              <a:cxn ang="T14">
                <a:pos x="T8" y="T9"/>
              </a:cxn>
            </a:cxnLst>
            <a:rect l="T15" t="T16" r="T17" b="T18"/>
            <a:pathLst>
              <a:path w="125" h="100">
                <a:moveTo>
                  <a:pt x="125" y="83"/>
                </a:moveTo>
                <a:lnTo>
                  <a:pt x="115" y="100"/>
                </a:lnTo>
                <a:lnTo>
                  <a:pt x="0" y="18"/>
                </a:lnTo>
                <a:lnTo>
                  <a:pt x="11" y="0"/>
                </a:lnTo>
                <a:lnTo>
                  <a:pt x="125" y="83"/>
                </a:lnTo>
                <a:close/>
              </a:path>
            </a:pathLst>
          </a:custGeom>
          <a:solidFill>
            <a:srgbClr val="B78CFC"/>
          </a:solidFill>
          <a:ln w="0">
            <a:solidFill>
              <a:srgbClr val="000000"/>
            </a:solidFill>
            <a:prstDash val="solid"/>
            <a:round/>
          </a:ln>
        </p:spPr>
        <p:txBody>
          <a:bodyPr/>
          <a:lstStyle/>
          <a:p>
            <a:pPr fontAlgn="base"/>
            <a:endParaRPr lang="zh-CN" altLang="en-US" sz="2375" strike="noStrike" noProof="1"/>
          </a:p>
        </p:txBody>
      </p:sp>
      <p:sp>
        <p:nvSpPr>
          <p:cNvPr id="33802" name="Freeform 10"/>
          <p:cNvSpPr/>
          <p:nvPr/>
        </p:nvSpPr>
        <p:spPr bwMode="auto">
          <a:xfrm>
            <a:off x="4786313" y="4325938"/>
            <a:ext cx="127000" cy="112713"/>
          </a:xfrm>
          <a:custGeom>
            <a:avLst/>
            <a:gdLst>
              <a:gd name="T0" fmla="*/ 0 w 126"/>
              <a:gd name="T1" fmla="*/ 26201562 h 100"/>
              <a:gd name="T2" fmla="*/ 6285745 w 126"/>
              <a:gd name="T3" fmla="*/ 0 h 100"/>
              <a:gd name="T4" fmla="*/ 72004470 w 126"/>
              <a:gd name="T5" fmla="*/ 120818911 h 100"/>
              <a:gd name="T6" fmla="*/ 65718728 w 126"/>
              <a:gd name="T7" fmla="*/ 145564218 h 100"/>
              <a:gd name="T8" fmla="*/ 0 w 126"/>
              <a:gd name="T9" fmla="*/ 26201562 h 100"/>
              <a:gd name="T10" fmla="*/ 0 60000 65536"/>
              <a:gd name="T11" fmla="*/ 0 60000 65536"/>
              <a:gd name="T12" fmla="*/ 0 60000 65536"/>
              <a:gd name="T13" fmla="*/ 0 60000 65536"/>
              <a:gd name="T14" fmla="*/ 0 60000 65536"/>
              <a:gd name="T15" fmla="*/ 0 w 126"/>
              <a:gd name="T16" fmla="*/ 0 h 100"/>
              <a:gd name="T17" fmla="*/ 126 w 126"/>
              <a:gd name="T18" fmla="*/ 100 h 100"/>
            </a:gdLst>
            <a:ahLst/>
            <a:cxnLst>
              <a:cxn ang="T10">
                <a:pos x="T0" y="T1"/>
              </a:cxn>
              <a:cxn ang="T11">
                <a:pos x="T2" y="T3"/>
              </a:cxn>
              <a:cxn ang="T12">
                <a:pos x="T4" y="T5"/>
              </a:cxn>
              <a:cxn ang="T13">
                <a:pos x="T6" y="T7"/>
              </a:cxn>
              <a:cxn ang="T14">
                <a:pos x="T8" y="T9"/>
              </a:cxn>
            </a:cxnLst>
            <a:rect l="T15" t="T16" r="T17" b="T18"/>
            <a:pathLst>
              <a:path w="126" h="100">
                <a:moveTo>
                  <a:pt x="0" y="18"/>
                </a:moveTo>
                <a:lnTo>
                  <a:pt x="11" y="0"/>
                </a:lnTo>
                <a:lnTo>
                  <a:pt x="126" y="83"/>
                </a:lnTo>
                <a:lnTo>
                  <a:pt x="115" y="100"/>
                </a:lnTo>
                <a:lnTo>
                  <a:pt x="0" y="18"/>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03" name="Freeform 11"/>
          <p:cNvSpPr/>
          <p:nvPr/>
        </p:nvSpPr>
        <p:spPr bwMode="auto">
          <a:xfrm>
            <a:off x="9918700" y="4967288"/>
            <a:ext cx="444500" cy="92075"/>
          </a:xfrm>
          <a:custGeom>
            <a:avLst/>
            <a:gdLst>
              <a:gd name="T0" fmla="*/ 0 w 435"/>
              <a:gd name="T1" fmla="*/ 0 h 83"/>
              <a:gd name="T2" fmla="*/ 189122483 w 435"/>
              <a:gd name="T3" fmla="*/ 0 h 83"/>
              <a:gd name="T4" fmla="*/ 255491727 w 435"/>
              <a:gd name="T5" fmla="*/ 116716628 h 83"/>
              <a:gd name="T6" fmla="*/ 66956266 w 435"/>
              <a:gd name="T7" fmla="*/ 116716628 h 83"/>
              <a:gd name="T8" fmla="*/ 0 w 435"/>
              <a:gd name="T9" fmla="*/ 0 h 83"/>
              <a:gd name="T10" fmla="*/ 0 60000 65536"/>
              <a:gd name="T11" fmla="*/ 0 60000 65536"/>
              <a:gd name="T12" fmla="*/ 0 60000 65536"/>
              <a:gd name="T13" fmla="*/ 0 60000 65536"/>
              <a:gd name="T14" fmla="*/ 0 60000 65536"/>
              <a:gd name="T15" fmla="*/ 0 w 435"/>
              <a:gd name="T16" fmla="*/ 0 h 83"/>
              <a:gd name="T17" fmla="*/ 435 w 435"/>
              <a:gd name="T18" fmla="*/ 83 h 83"/>
            </a:gdLst>
            <a:ahLst/>
            <a:cxnLst>
              <a:cxn ang="T10">
                <a:pos x="T0" y="T1"/>
              </a:cxn>
              <a:cxn ang="T11">
                <a:pos x="T2" y="T3"/>
              </a:cxn>
              <a:cxn ang="T12">
                <a:pos x="T4" y="T5"/>
              </a:cxn>
              <a:cxn ang="T13">
                <a:pos x="T6" y="T7"/>
              </a:cxn>
              <a:cxn ang="T14">
                <a:pos x="T8" y="T9"/>
              </a:cxn>
            </a:cxnLst>
            <a:rect l="T15" t="T16" r="T17" b="T18"/>
            <a:pathLst>
              <a:path w="435" h="83">
                <a:moveTo>
                  <a:pt x="0" y="0"/>
                </a:moveTo>
                <a:lnTo>
                  <a:pt x="322" y="0"/>
                </a:lnTo>
                <a:lnTo>
                  <a:pt x="435" y="83"/>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04" name="Freeform 12"/>
          <p:cNvSpPr/>
          <p:nvPr/>
        </p:nvSpPr>
        <p:spPr bwMode="auto">
          <a:xfrm>
            <a:off x="9918700" y="4967288"/>
            <a:ext cx="114300" cy="363538"/>
          </a:xfrm>
          <a:custGeom>
            <a:avLst/>
            <a:gdLst>
              <a:gd name="T0" fmla="*/ 0 w 114"/>
              <a:gd name="T1" fmla="*/ 0 h 317"/>
              <a:gd name="T2" fmla="*/ 0 w 114"/>
              <a:gd name="T3" fmla="*/ 350750932 h 317"/>
              <a:gd name="T4" fmla="*/ 64462950 w 114"/>
              <a:gd name="T5" fmla="*/ 477201130 h 317"/>
              <a:gd name="T6" fmla="*/ 64462950 w 114"/>
              <a:gd name="T7" fmla="*/ 12494478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3"/>
                </a:lnTo>
                <a:lnTo>
                  <a:pt x="114" y="317"/>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05" name="Rectangle 13"/>
          <p:cNvSpPr>
            <a:spLocks noChangeArrowheads="1"/>
          </p:cNvSpPr>
          <p:nvPr/>
        </p:nvSpPr>
        <p:spPr bwMode="auto">
          <a:xfrm>
            <a:off x="10033000" y="5059363"/>
            <a:ext cx="330200" cy="271463"/>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06" name="Freeform 14"/>
          <p:cNvSpPr/>
          <p:nvPr/>
        </p:nvSpPr>
        <p:spPr bwMode="auto">
          <a:xfrm>
            <a:off x="9917113" y="4359275"/>
            <a:ext cx="112713" cy="1641475"/>
          </a:xfrm>
          <a:custGeom>
            <a:avLst/>
            <a:gdLst>
              <a:gd name="T0" fmla="*/ 62096803 w 114"/>
              <a:gd name="T1" fmla="*/ 124549723 h 1432"/>
              <a:gd name="T2" fmla="*/ 62096803 w 114"/>
              <a:gd name="T3" fmla="*/ 2147483647 h 1432"/>
              <a:gd name="T4" fmla="*/ 0 w 114"/>
              <a:gd name="T5" fmla="*/ 2025813959 h 1432"/>
              <a:gd name="T6" fmla="*/ 0 w 114"/>
              <a:gd name="T7" fmla="*/ 0 h 1432"/>
              <a:gd name="T8" fmla="*/ 62096803 w 114"/>
              <a:gd name="T9" fmla="*/ 124549723 h 1432"/>
              <a:gd name="T10" fmla="*/ 0 60000 65536"/>
              <a:gd name="T11" fmla="*/ 0 60000 65536"/>
              <a:gd name="T12" fmla="*/ 0 60000 65536"/>
              <a:gd name="T13" fmla="*/ 0 60000 65536"/>
              <a:gd name="T14" fmla="*/ 0 60000 65536"/>
              <a:gd name="T15" fmla="*/ 0 w 114"/>
              <a:gd name="T16" fmla="*/ 0 h 1432"/>
              <a:gd name="T17" fmla="*/ 114 w 114"/>
              <a:gd name="T18" fmla="*/ 1432 h 1432"/>
            </a:gdLst>
            <a:ahLst/>
            <a:cxnLst>
              <a:cxn ang="T10">
                <a:pos x="T0" y="T1"/>
              </a:cxn>
              <a:cxn ang="T11">
                <a:pos x="T2" y="T3"/>
              </a:cxn>
              <a:cxn ang="T12">
                <a:pos x="T4" y="T5"/>
              </a:cxn>
              <a:cxn ang="T13">
                <a:pos x="T6" y="T7"/>
              </a:cxn>
              <a:cxn ang="T14">
                <a:pos x="T8" y="T9"/>
              </a:cxn>
            </a:cxnLst>
            <a:rect l="T15" t="T16" r="T17" b="T18"/>
            <a:pathLst>
              <a:path w="114" h="1432">
                <a:moveTo>
                  <a:pt x="114" y="83"/>
                </a:moveTo>
                <a:lnTo>
                  <a:pt x="114" y="1432"/>
                </a:lnTo>
                <a:lnTo>
                  <a:pt x="0" y="1350"/>
                </a:lnTo>
                <a:lnTo>
                  <a:pt x="0" y="0"/>
                </a:lnTo>
                <a:lnTo>
                  <a:pt x="114" y="83"/>
                </a:lnTo>
                <a:close/>
              </a:path>
            </a:pathLst>
          </a:custGeom>
          <a:solidFill>
            <a:srgbClr val="DFDFD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endParaRPr lang="zh-CN" altLang="en-US" sz="2375" strike="noStrike" noProof="1"/>
          </a:p>
        </p:txBody>
      </p:sp>
      <p:sp>
        <p:nvSpPr>
          <p:cNvPr id="33807" name="Rectangle 15"/>
          <p:cNvSpPr>
            <a:spLocks noChangeArrowheads="1"/>
          </p:cNvSpPr>
          <p:nvPr/>
        </p:nvSpPr>
        <p:spPr bwMode="auto">
          <a:xfrm>
            <a:off x="10023475" y="4454525"/>
            <a:ext cx="20638" cy="1546225"/>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808" name="Freeform 16"/>
          <p:cNvSpPr/>
          <p:nvPr/>
        </p:nvSpPr>
        <p:spPr bwMode="auto">
          <a:xfrm>
            <a:off x="9912350" y="5895975"/>
            <a:ext cx="127000" cy="112713"/>
          </a:xfrm>
          <a:custGeom>
            <a:avLst/>
            <a:gdLst>
              <a:gd name="T0" fmla="*/ 72580506 w 125"/>
              <a:gd name="T1" fmla="*/ 119362666 h 100"/>
              <a:gd name="T2" fmla="*/ 66193424 w 125"/>
              <a:gd name="T3" fmla="*/ 145564218 h 100"/>
              <a:gd name="T4" fmla="*/ 0 w 125"/>
              <a:gd name="T5" fmla="*/ 24746523 h 100"/>
              <a:gd name="T6" fmla="*/ 6387085 w 125"/>
              <a:gd name="T7" fmla="*/ 0 h 100"/>
              <a:gd name="T8" fmla="*/ 72580506 w 125"/>
              <a:gd name="T9" fmla="*/ 119362666 h 100"/>
              <a:gd name="T10" fmla="*/ 0 60000 65536"/>
              <a:gd name="T11" fmla="*/ 0 60000 65536"/>
              <a:gd name="T12" fmla="*/ 0 60000 65536"/>
              <a:gd name="T13" fmla="*/ 0 60000 65536"/>
              <a:gd name="T14" fmla="*/ 0 60000 65536"/>
              <a:gd name="T15" fmla="*/ 0 w 125"/>
              <a:gd name="T16" fmla="*/ 0 h 100"/>
              <a:gd name="T17" fmla="*/ 125 w 125"/>
              <a:gd name="T18" fmla="*/ 100 h 100"/>
            </a:gdLst>
            <a:ahLst/>
            <a:cxnLst>
              <a:cxn ang="T10">
                <a:pos x="T0" y="T1"/>
              </a:cxn>
              <a:cxn ang="T11">
                <a:pos x="T2" y="T3"/>
              </a:cxn>
              <a:cxn ang="T12">
                <a:pos x="T4" y="T5"/>
              </a:cxn>
              <a:cxn ang="T13">
                <a:pos x="T6" y="T7"/>
              </a:cxn>
              <a:cxn ang="T14">
                <a:pos x="T8" y="T9"/>
              </a:cxn>
            </a:cxnLst>
            <a:rect l="T15" t="T16" r="T17" b="T18"/>
            <a:pathLst>
              <a:path w="125" h="100">
                <a:moveTo>
                  <a:pt x="125" y="82"/>
                </a:moveTo>
                <a:lnTo>
                  <a:pt x="114" y="100"/>
                </a:lnTo>
                <a:lnTo>
                  <a:pt x="0" y="17"/>
                </a:lnTo>
                <a:lnTo>
                  <a:pt x="11" y="0"/>
                </a:lnTo>
                <a:lnTo>
                  <a:pt x="125" y="82"/>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09" name="Rectangle 17"/>
          <p:cNvSpPr>
            <a:spLocks noChangeArrowheads="1"/>
          </p:cNvSpPr>
          <p:nvPr/>
        </p:nvSpPr>
        <p:spPr bwMode="auto">
          <a:xfrm>
            <a:off x="9906000" y="4359275"/>
            <a:ext cx="17463" cy="154463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810" name="Freeform 18"/>
          <p:cNvSpPr/>
          <p:nvPr/>
        </p:nvSpPr>
        <p:spPr bwMode="auto">
          <a:xfrm>
            <a:off x="9912350" y="4351338"/>
            <a:ext cx="127000" cy="112713"/>
          </a:xfrm>
          <a:custGeom>
            <a:avLst/>
            <a:gdLst>
              <a:gd name="T0" fmla="*/ 0 w 125"/>
              <a:gd name="T1" fmla="*/ 25248756 h 99"/>
              <a:gd name="T2" fmla="*/ 6387085 w 125"/>
              <a:gd name="T3" fmla="*/ 0 h 99"/>
              <a:gd name="T4" fmla="*/ 72580506 w 125"/>
              <a:gd name="T5" fmla="*/ 121785817 h 99"/>
              <a:gd name="T6" fmla="*/ 66193424 w 125"/>
              <a:gd name="T7" fmla="*/ 147034563 h 99"/>
              <a:gd name="T8" fmla="*/ 0 w 125"/>
              <a:gd name="T9" fmla="*/ 25248756 h 99"/>
              <a:gd name="T10" fmla="*/ 0 60000 65536"/>
              <a:gd name="T11" fmla="*/ 0 60000 65536"/>
              <a:gd name="T12" fmla="*/ 0 60000 65536"/>
              <a:gd name="T13" fmla="*/ 0 60000 65536"/>
              <a:gd name="T14" fmla="*/ 0 60000 65536"/>
              <a:gd name="T15" fmla="*/ 0 w 125"/>
              <a:gd name="T16" fmla="*/ 0 h 99"/>
              <a:gd name="T17" fmla="*/ 125 w 125"/>
              <a:gd name="T18" fmla="*/ 99 h 99"/>
            </a:gdLst>
            <a:ahLst/>
            <a:cxnLst>
              <a:cxn ang="T10">
                <a:pos x="T0" y="T1"/>
              </a:cxn>
              <a:cxn ang="T11">
                <a:pos x="T2" y="T3"/>
              </a:cxn>
              <a:cxn ang="T12">
                <a:pos x="T4" y="T5"/>
              </a:cxn>
              <a:cxn ang="T13">
                <a:pos x="T6" y="T7"/>
              </a:cxn>
              <a:cxn ang="T14">
                <a:pos x="T8" y="T9"/>
              </a:cxn>
            </a:cxnLst>
            <a:rect l="T15" t="T16" r="T17" b="T18"/>
            <a:pathLst>
              <a:path w="125" h="99">
                <a:moveTo>
                  <a:pt x="0" y="17"/>
                </a:moveTo>
                <a:lnTo>
                  <a:pt x="11" y="0"/>
                </a:lnTo>
                <a:lnTo>
                  <a:pt x="125" y="82"/>
                </a:lnTo>
                <a:lnTo>
                  <a:pt x="114" y="99"/>
                </a:lnTo>
                <a:lnTo>
                  <a:pt x="0" y="17"/>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11" name="Freeform 19"/>
          <p:cNvSpPr/>
          <p:nvPr/>
        </p:nvSpPr>
        <p:spPr bwMode="auto">
          <a:xfrm>
            <a:off x="9588500" y="4967288"/>
            <a:ext cx="444500" cy="92075"/>
          </a:xfrm>
          <a:custGeom>
            <a:avLst/>
            <a:gdLst>
              <a:gd name="T0" fmla="*/ 0 w 437"/>
              <a:gd name="T1" fmla="*/ 0 h 83"/>
              <a:gd name="T2" fmla="*/ 187977723 w 437"/>
              <a:gd name="T3" fmla="*/ 0 h 83"/>
              <a:gd name="T4" fmla="*/ 254322428 w 437"/>
              <a:gd name="T5" fmla="*/ 116716628 h 83"/>
              <a:gd name="T6" fmla="*/ 66344682 w 437"/>
              <a:gd name="T7" fmla="*/ 116716628 h 83"/>
              <a:gd name="T8" fmla="*/ 0 w 437"/>
              <a:gd name="T9" fmla="*/ 0 h 83"/>
              <a:gd name="T10" fmla="*/ 0 60000 65536"/>
              <a:gd name="T11" fmla="*/ 0 60000 65536"/>
              <a:gd name="T12" fmla="*/ 0 60000 65536"/>
              <a:gd name="T13" fmla="*/ 0 60000 65536"/>
              <a:gd name="T14" fmla="*/ 0 60000 65536"/>
              <a:gd name="T15" fmla="*/ 0 w 437"/>
              <a:gd name="T16" fmla="*/ 0 h 83"/>
              <a:gd name="T17" fmla="*/ 437 w 437"/>
              <a:gd name="T18" fmla="*/ 83 h 83"/>
            </a:gdLst>
            <a:ahLst/>
            <a:cxnLst>
              <a:cxn ang="T10">
                <a:pos x="T0" y="T1"/>
              </a:cxn>
              <a:cxn ang="T11">
                <a:pos x="T2" y="T3"/>
              </a:cxn>
              <a:cxn ang="T12">
                <a:pos x="T4" y="T5"/>
              </a:cxn>
              <a:cxn ang="T13">
                <a:pos x="T6" y="T7"/>
              </a:cxn>
              <a:cxn ang="T14">
                <a:pos x="T8" y="T9"/>
              </a:cxn>
            </a:cxnLst>
            <a:rect l="T15" t="T16" r="T17" b="T18"/>
            <a:pathLst>
              <a:path w="437" h="83">
                <a:moveTo>
                  <a:pt x="0" y="0"/>
                </a:moveTo>
                <a:lnTo>
                  <a:pt x="323" y="0"/>
                </a:lnTo>
                <a:lnTo>
                  <a:pt x="437" y="83"/>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12" name="Freeform 20"/>
          <p:cNvSpPr/>
          <p:nvPr/>
        </p:nvSpPr>
        <p:spPr bwMode="auto">
          <a:xfrm>
            <a:off x="9588500" y="4967288"/>
            <a:ext cx="120650" cy="363538"/>
          </a:xfrm>
          <a:custGeom>
            <a:avLst/>
            <a:gdLst>
              <a:gd name="T0" fmla="*/ 0 w 114"/>
              <a:gd name="T1" fmla="*/ 0 h 317"/>
              <a:gd name="T2" fmla="*/ 0 w 114"/>
              <a:gd name="T3" fmla="*/ 350750932 h 317"/>
              <a:gd name="T4" fmla="*/ 71825252 w 114"/>
              <a:gd name="T5" fmla="*/ 477201130 h 317"/>
              <a:gd name="T6" fmla="*/ 71825252 w 114"/>
              <a:gd name="T7" fmla="*/ 12494478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3"/>
                </a:lnTo>
                <a:lnTo>
                  <a:pt x="114" y="317"/>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13" name="Rectangle 21"/>
          <p:cNvSpPr>
            <a:spLocks noChangeArrowheads="1"/>
          </p:cNvSpPr>
          <p:nvPr/>
        </p:nvSpPr>
        <p:spPr bwMode="auto">
          <a:xfrm>
            <a:off x="9709150" y="5059363"/>
            <a:ext cx="323850" cy="271463"/>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14" name="Freeform 22"/>
          <p:cNvSpPr/>
          <p:nvPr/>
        </p:nvSpPr>
        <p:spPr bwMode="auto">
          <a:xfrm>
            <a:off x="9269413" y="4967288"/>
            <a:ext cx="446088" cy="92075"/>
          </a:xfrm>
          <a:custGeom>
            <a:avLst/>
            <a:gdLst>
              <a:gd name="T0" fmla="*/ 0 w 437"/>
              <a:gd name="T1" fmla="*/ 0 h 83"/>
              <a:gd name="T2" fmla="*/ 189771681 w 437"/>
              <a:gd name="T3" fmla="*/ 0 h 83"/>
              <a:gd name="T4" fmla="*/ 256749547 w 437"/>
              <a:gd name="T5" fmla="*/ 116716628 h 83"/>
              <a:gd name="T6" fmla="*/ 67565750 w 437"/>
              <a:gd name="T7" fmla="*/ 116716628 h 83"/>
              <a:gd name="T8" fmla="*/ 0 w 437"/>
              <a:gd name="T9" fmla="*/ 0 h 83"/>
              <a:gd name="T10" fmla="*/ 0 60000 65536"/>
              <a:gd name="T11" fmla="*/ 0 60000 65536"/>
              <a:gd name="T12" fmla="*/ 0 60000 65536"/>
              <a:gd name="T13" fmla="*/ 0 60000 65536"/>
              <a:gd name="T14" fmla="*/ 0 60000 65536"/>
              <a:gd name="T15" fmla="*/ 0 w 437"/>
              <a:gd name="T16" fmla="*/ 0 h 83"/>
              <a:gd name="T17" fmla="*/ 437 w 437"/>
              <a:gd name="T18" fmla="*/ 83 h 83"/>
            </a:gdLst>
            <a:ahLst/>
            <a:cxnLst>
              <a:cxn ang="T10">
                <a:pos x="T0" y="T1"/>
              </a:cxn>
              <a:cxn ang="T11">
                <a:pos x="T2" y="T3"/>
              </a:cxn>
              <a:cxn ang="T12">
                <a:pos x="T4" y="T5"/>
              </a:cxn>
              <a:cxn ang="T13">
                <a:pos x="T6" y="T7"/>
              </a:cxn>
              <a:cxn ang="T14">
                <a:pos x="T8" y="T9"/>
              </a:cxn>
            </a:cxnLst>
            <a:rect l="T15" t="T16" r="T17" b="T18"/>
            <a:pathLst>
              <a:path w="437" h="83">
                <a:moveTo>
                  <a:pt x="0" y="0"/>
                </a:moveTo>
                <a:lnTo>
                  <a:pt x="323" y="0"/>
                </a:lnTo>
                <a:lnTo>
                  <a:pt x="437" y="83"/>
                </a:lnTo>
                <a:lnTo>
                  <a:pt x="115"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15" name="Freeform 23"/>
          <p:cNvSpPr/>
          <p:nvPr/>
        </p:nvSpPr>
        <p:spPr bwMode="auto">
          <a:xfrm>
            <a:off x="9269413" y="4967288"/>
            <a:ext cx="115888" cy="363538"/>
          </a:xfrm>
          <a:custGeom>
            <a:avLst/>
            <a:gdLst>
              <a:gd name="T0" fmla="*/ 0 w 115"/>
              <a:gd name="T1" fmla="*/ 0 h 317"/>
              <a:gd name="T2" fmla="*/ 0 w 115"/>
              <a:gd name="T3" fmla="*/ 350750932 h 317"/>
              <a:gd name="T4" fmla="*/ 66290313 w 115"/>
              <a:gd name="T5" fmla="*/ 477201130 h 317"/>
              <a:gd name="T6" fmla="*/ 66290313 w 115"/>
              <a:gd name="T7" fmla="*/ 124944789 h 317"/>
              <a:gd name="T8" fmla="*/ 0 w 115"/>
              <a:gd name="T9" fmla="*/ 0 h 317"/>
              <a:gd name="T10" fmla="*/ 0 60000 65536"/>
              <a:gd name="T11" fmla="*/ 0 60000 65536"/>
              <a:gd name="T12" fmla="*/ 0 60000 65536"/>
              <a:gd name="T13" fmla="*/ 0 60000 65536"/>
              <a:gd name="T14" fmla="*/ 0 60000 65536"/>
              <a:gd name="T15" fmla="*/ 0 w 115"/>
              <a:gd name="T16" fmla="*/ 0 h 317"/>
              <a:gd name="T17" fmla="*/ 115 w 115"/>
              <a:gd name="T18" fmla="*/ 317 h 317"/>
            </a:gdLst>
            <a:ahLst/>
            <a:cxnLst>
              <a:cxn ang="T10">
                <a:pos x="T0" y="T1"/>
              </a:cxn>
              <a:cxn ang="T11">
                <a:pos x="T2" y="T3"/>
              </a:cxn>
              <a:cxn ang="T12">
                <a:pos x="T4" y="T5"/>
              </a:cxn>
              <a:cxn ang="T13">
                <a:pos x="T6" y="T7"/>
              </a:cxn>
              <a:cxn ang="T14">
                <a:pos x="T8" y="T9"/>
              </a:cxn>
            </a:cxnLst>
            <a:rect l="T15" t="T16" r="T17" b="T18"/>
            <a:pathLst>
              <a:path w="115" h="317">
                <a:moveTo>
                  <a:pt x="0" y="0"/>
                </a:moveTo>
                <a:lnTo>
                  <a:pt x="0" y="233"/>
                </a:lnTo>
                <a:lnTo>
                  <a:pt x="115" y="317"/>
                </a:lnTo>
                <a:lnTo>
                  <a:pt x="115"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16" name="Rectangle 24"/>
          <p:cNvSpPr>
            <a:spLocks noChangeArrowheads="1"/>
          </p:cNvSpPr>
          <p:nvPr/>
        </p:nvSpPr>
        <p:spPr bwMode="auto">
          <a:xfrm>
            <a:off x="9385300" y="5059363"/>
            <a:ext cx="330200" cy="271463"/>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17" name="Freeform 25"/>
          <p:cNvSpPr/>
          <p:nvPr/>
        </p:nvSpPr>
        <p:spPr bwMode="auto">
          <a:xfrm>
            <a:off x="8947150" y="4967288"/>
            <a:ext cx="444500" cy="92075"/>
          </a:xfrm>
          <a:custGeom>
            <a:avLst/>
            <a:gdLst>
              <a:gd name="T0" fmla="*/ 0 w 437"/>
              <a:gd name="T1" fmla="*/ 0 h 83"/>
              <a:gd name="T2" fmla="*/ 187395652 w 437"/>
              <a:gd name="T3" fmla="*/ 0 h 83"/>
              <a:gd name="T4" fmla="*/ 254322428 w 437"/>
              <a:gd name="T5" fmla="*/ 116716628 h 83"/>
              <a:gd name="T6" fmla="*/ 66344682 w 437"/>
              <a:gd name="T7" fmla="*/ 116716628 h 83"/>
              <a:gd name="T8" fmla="*/ 0 w 437"/>
              <a:gd name="T9" fmla="*/ 0 h 83"/>
              <a:gd name="T10" fmla="*/ 0 60000 65536"/>
              <a:gd name="T11" fmla="*/ 0 60000 65536"/>
              <a:gd name="T12" fmla="*/ 0 60000 65536"/>
              <a:gd name="T13" fmla="*/ 0 60000 65536"/>
              <a:gd name="T14" fmla="*/ 0 60000 65536"/>
              <a:gd name="T15" fmla="*/ 0 w 437"/>
              <a:gd name="T16" fmla="*/ 0 h 83"/>
              <a:gd name="T17" fmla="*/ 437 w 437"/>
              <a:gd name="T18" fmla="*/ 83 h 83"/>
            </a:gdLst>
            <a:ahLst/>
            <a:cxnLst>
              <a:cxn ang="T10">
                <a:pos x="T0" y="T1"/>
              </a:cxn>
              <a:cxn ang="T11">
                <a:pos x="T2" y="T3"/>
              </a:cxn>
              <a:cxn ang="T12">
                <a:pos x="T4" y="T5"/>
              </a:cxn>
              <a:cxn ang="T13">
                <a:pos x="T6" y="T7"/>
              </a:cxn>
              <a:cxn ang="T14">
                <a:pos x="T8" y="T9"/>
              </a:cxn>
            </a:cxnLst>
            <a:rect l="T15" t="T16" r="T17" b="T18"/>
            <a:pathLst>
              <a:path w="437" h="83">
                <a:moveTo>
                  <a:pt x="0" y="0"/>
                </a:moveTo>
                <a:lnTo>
                  <a:pt x="322" y="0"/>
                </a:lnTo>
                <a:lnTo>
                  <a:pt x="437" y="83"/>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18" name="Freeform 26"/>
          <p:cNvSpPr/>
          <p:nvPr/>
        </p:nvSpPr>
        <p:spPr bwMode="auto">
          <a:xfrm>
            <a:off x="8947150" y="4967288"/>
            <a:ext cx="114300" cy="363538"/>
          </a:xfrm>
          <a:custGeom>
            <a:avLst/>
            <a:gdLst>
              <a:gd name="T0" fmla="*/ 0 w 114"/>
              <a:gd name="T1" fmla="*/ 0 h 317"/>
              <a:gd name="T2" fmla="*/ 0 w 114"/>
              <a:gd name="T3" fmla="*/ 350750932 h 317"/>
              <a:gd name="T4" fmla="*/ 64462950 w 114"/>
              <a:gd name="T5" fmla="*/ 477201130 h 317"/>
              <a:gd name="T6" fmla="*/ 64462950 w 114"/>
              <a:gd name="T7" fmla="*/ 12494478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3"/>
                </a:lnTo>
                <a:lnTo>
                  <a:pt x="114" y="317"/>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19" name="Rectangle 27"/>
          <p:cNvSpPr>
            <a:spLocks noChangeArrowheads="1"/>
          </p:cNvSpPr>
          <p:nvPr/>
        </p:nvSpPr>
        <p:spPr bwMode="auto">
          <a:xfrm>
            <a:off x="9061450" y="5059363"/>
            <a:ext cx="330200" cy="271463"/>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20" name="Freeform 28"/>
          <p:cNvSpPr/>
          <p:nvPr/>
        </p:nvSpPr>
        <p:spPr bwMode="auto">
          <a:xfrm>
            <a:off x="8623300" y="4967288"/>
            <a:ext cx="449263" cy="92075"/>
          </a:xfrm>
          <a:custGeom>
            <a:avLst/>
            <a:gdLst>
              <a:gd name="T0" fmla="*/ 0 w 436"/>
              <a:gd name="T1" fmla="*/ 0 h 83"/>
              <a:gd name="T2" fmla="*/ 192454877 w 436"/>
              <a:gd name="T3" fmla="*/ 0 h 83"/>
              <a:gd name="T4" fmla="*/ 259784204 w 436"/>
              <a:gd name="T5" fmla="*/ 116716628 h 83"/>
              <a:gd name="T6" fmla="*/ 67329303 w 436"/>
              <a:gd name="T7" fmla="*/ 116716628 h 83"/>
              <a:gd name="T8" fmla="*/ 0 w 436"/>
              <a:gd name="T9" fmla="*/ 0 h 83"/>
              <a:gd name="T10" fmla="*/ 0 60000 65536"/>
              <a:gd name="T11" fmla="*/ 0 60000 65536"/>
              <a:gd name="T12" fmla="*/ 0 60000 65536"/>
              <a:gd name="T13" fmla="*/ 0 60000 65536"/>
              <a:gd name="T14" fmla="*/ 0 60000 65536"/>
              <a:gd name="T15" fmla="*/ 0 w 436"/>
              <a:gd name="T16" fmla="*/ 0 h 83"/>
              <a:gd name="T17" fmla="*/ 436 w 436"/>
              <a:gd name="T18" fmla="*/ 83 h 83"/>
            </a:gdLst>
            <a:ahLst/>
            <a:cxnLst>
              <a:cxn ang="T10">
                <a:pos x="T0" y="T1"/>
              </a:cxn>
              <a:cxn ang="T11">
                <a:pos x="T2" y="T3"/>
              </a:cxn>
              <a:cxn ang="T12">
                <a:pos x="T4" y="T5"/>
              </a:cxn>
              <a:cxn ang="T13">
                <a:pos x="T6" y="T7"/>
              </a:cxn>
              <a:cxn ang="T14">
                <a:pos x="T8" y="T9"/>
              </a:cxn>
            </a:cxnLst>
            <a:rect l="T15" t="T16" r="T17" b="T18"/>
            <a:pathLst>
              <a:path w="436" h="83">
                <a:moveTo>
                  <a:pt x="0" y="0"/>
                </a:moveTo>
                <a:lnTo>
                  <a:pt x="323" y="0"/>
                </a:lnTo>
                <a:lnTo>
                  <a:pt x="436" y="83"/>
                </a:lnTo>
                <a:lnTo>
                  <a:pt x="113"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21" name="Freeform 29"/>
          <p:cNvSpPr/>
          <p:nvPr/>
        </p:nvSpPr>
        <p:spPr bwMode="auto">
          <a:xfrm>
            <a:off x="8623300" y="4967288"/>
            <a:ext cx="117475" cy="363538"/>
          </a:xfrm>
          <a:custGeom>
            <a:avLst/>
            <a:gdLst>
              <a:gd name="T0" fmla="*/ 0 w 113"/>
              <a:gd name="T1" fmla="*/ 0 h 317"/>
              <a:gd name="T2" fmla="*/ 0 w 113"/>
              <a:gd name="T3" fmla="*/ 350750932 h 317"/>
              <a:gd name="T4" fmla="*/ 67465138 w 113"/>
              <a:gd name="T5" fmla="*/ 477201130 h 317"/>
              <a:gd name="T6" fmla="*/ 67465138 w 113"/>
              <a:gd name="T7" fmla="*/ 124944789 h 317"/>
              <a:gd name="T8" fmla="*/ 0 w 113"/>
              <a:gd name="T9" fmla="*/ 0 h 317"/>
              <a:gd name="T10" fmla="*/ 0 60000 65536"/>
              <a:gd name="T11" fmla="*/ 0 60000 65536"/>
              <a:gd name="T12" fmla="*/ 0 60000 65536"/>
              <a:gd name="T13" fmla="*/ 0 60000 65536"/>
              <a:gd name="T14" fmla="*/ 0 60000 65536"/>
              <a:gd name="T15" fmla="*/ 0 w 113"/>
              <a:gd name="T16" fmla="*/ 0 h 317"/>
              <a:gd name="T17" fmla="*/ 113 w 113"/>
              <a:gd name="T18" fmla="*/ 317 h 317"/>
            </a:gdLst>
            <a:ahLst/>
            <a:cxnLst>
              <a:cxn ang="T10">
                <a:pos x="T0" y="T1"/>
              </a:cxn>
              <a:cxn ang="T11">
                <a:pos x="T2" y="T3"/>
              </a:cxn>
              <a:cxn ang="T12">
                <a:pos x="T4" y="T5"/>
              </a:cxn>
              <a:cxn ang="T13">
                <a:pos x="T6" y="T7"/>
              </a:cxn>
              <a:cxn ang="T14">
                <a:pos x="T8" y="T9"/>
              </a:cxn>
            </a:cxnLst>
            <a:rect l="T15" t="T16" r="T17" b="T18"/>
            <a:pathLst>
              <a:path w="113" h="317">
                <a:moveTo>
                  <a:pt x="0" y="0"/>
                </a:moveTo>
                <a:lnTo>
                  <a:pt x="0" y="233"/>
                </a:lnTo>
                <a:lnTo>
                  <a:pt x="113" y="317"/>
                </a:lnTo>
                <a:lnTo>
                  <a:pt x="113"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22" name="Rectangle 30"/>
          <p:cNvSpPr>
            <a:spLocks noChangeArrowheads="1"/>
          </p:cNvSpPr>
          <p:nvPr/>
        </p:nvSpPr>
        <p:spPr bwMode="auto">
          <a:xfrm>
            <a:off x="8740775" y="5059363"/>
            <a:ext cx="331788" cy="271463"/>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23" name="Freeform 31"/>
          <p:cNvSpPr/>
          <p:nvPr/>
        </p:nvSpPr>
        <p:spPr bwMode="auto">
          <a:xfrm>
            <a:off x="8304213" y="4967288"/>
            <a:ext cx="444500" cy="92075"/>
          </a:xfrm>
          <a:custGeom>
            <a:avLst/>
            <a:gdLst>
              <a:gd name="T0" fmla="*/ 0 w 436"/>
              <a:gd name="T1" fmla="*/ 0 h 83"/>
              <a:gd name="T2" fmla="*/ 188255940 w 436"/>
              <a:gd name="T3" fmla="*/ 0 h 83"/>
              <a:gd name="T4" fmla="*/ 254905737 w 436"/>
              <a:gd name="T5" fmla="*/ 116716628 h 83"/>
              <a:gd name="T6" fmla="*/ 66649773 w 436"/>
              <a:gd name="T7" fmla="*/ 116716628 h 83"/>
              <a:gd name="T8" fmla="*/ 0 w 436"/>
              <a:gd name="T9" fmla="*/ 0 h 83"/>
              <a:gd name="T10" fmla="*/ 0 60000 65536"/>
              <a:gd name="T11" fmla="*/ 0 60000 65536"/>
              <a:gd name="T12" fmla="*/ 0 60000 65536"/>
              <a:gd name="T13" fmla="*/ 0 60000 65536"/>
              <a:gd name="T14" fmla="*/ 0 60000 65536"/>
              <a:gd name="T15" fmla="*/ 0 w 436"/>
              <a:gd name="T16" fmla="*/ 0 h 83"/>
              <a:gd name="T17" fmla="*/ 436 w 436"/>
              <a:gd name="T18" fmla="*/ 83 h 83"/>
            </a:gdLst>
            <a:ahLst/>
            <a:cxnLst>
              <a:cxn ang="T10">
                <a:pos x="T0" y="T1"/>
              </a:cxn>
              <a:cxn ang="T11">
                <a:pos x="T2" y="T3"/>
              </a:cxn>
              <a:cxn ang="T12">
                <a:pos x="T4" y="T5"/>
              </a:cxn>
              <a:cxn ang="T13">
                <a:pos x="T6" y="T7"/>
              </a:cxn>
              <a:cxn ang="T14">
                <a:pos x="T8" y="T9"/>
              </a:cxn>
            </a:cxnLst>
            <a:rect l="T15" t="T16" r="T17" b="T18"/>
            <a:pathLst>
              <a:path w="436" h="83">
                <a:moveTo>
                  <a:pt x="0" y="0"/>
                </a:moveTo>
                <a:lnTo>
                  <a:pt x="322" y="0"/>
                </a:lnTo>
                <a:lnTo>
                  <a:pt x="436" y="83"/>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24" name="Freeform 32"/>
          <p:cNvSpPr/>
          <p:nvPr/>
        </p:nvSpPr>
        <p:spPr bwMode="auto">
          <a:xfrm>
            <a:off x="8304213" y="4967288"/>
            <a:ext cx="115888" cy="363538"/>
          </a:xfrm>
          <a:custGeom>
            <a:avLst/>
            <a:gdLst>
              <a:gd name="T0" fmla="*/ 0 w 114"/>
              <a:gd name="T1" fmla="*/ 0 h 317"/>
              <a:gd name="T2" fmla="*/ 0 w 114"/>
              <a:gd name="T3" fmla="*/ 350750932 h 317"/>
              <a:gd name="T4" fmla="*/ 66871807 w 114"/>
              <a:gd name="T5" fmla="*/ 477201130 h 317"/>
              <a:gd name="T6" fmla="*/ 66871807 w 114"/>
              <a:gd name="T7" fmla="*/ 12494478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3"/>
                </a:lnTo>
                <a:lnTo>
                  <a:pt x="114" y="317"/>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25" name="Rectangle 33"/>
          <p:cNvSpPr>
            <a:spLocks noChangeArrowheads="1"/>
          </p:cNvSpPr>
          <p:nvPr/>
        </p:nvSpPr>
        <p:spPr bwMode="auto">
          <a:xfrm>
            <a:off x="8420100" y="5059363"/>
            <a:ext cx="328613" cy="271463"/>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26" name="Freeform 34"/>
          <p:cNvSpPr/>
          <p:nvPr/>
        </p:nvSpPr>
        <p:spPr bwMode="auto">
          <a:xfrm>
            <a:off x="7980363" y="4967288"/>
            <a:ext cx="444500" cy="92075"/>
          </a:xfrm>
          <a:custGeom>
            <a:avLst/>
            <a:gdLst>
              <a:gd name="T0" fmla="*/ 0 w 437"/>
              <a:gd name="T1" fmla="*/ 0 h 83"/>
              <a:gd name="T2" fmla="*/ 187977723 w 437"/>
              <a:gd name="T3" fmla="*/ 0 h 83"/>
              <a:gd name="T4" fmla="*/ 254322428 w 437"/>
              <a:gd name="T5" fmla="*/ 116716628 h 83"/>
              <a:gd name="T6" fmla="*/ 66344682 w 437"/>
              <a:gd name="T7" fmla="*/ 116716628 h 83"/>
              <a:gd name="T8" fmla="*/ 0 w 437"/>
              <a:gd name="T9" fmla="*/ 0 h 83"/>
              <a:gd name="T10" fmla="*/ 0 60000 65536"/>
              <a:gd name="T11" fmla="*/ 0 60000 65536"/>
              <a:gd name="T12" fmla="*/ 0 60000 65536"/>
              <a:gd name="T13" fmla="*/ 0 60000 65536"/>
              <a:gd name="T14" fmla="*/ 0 60000 65536"/>
              <a:gd name="T15" fmla="*/ 0 w 437"/>
              <a:gd name="T16" fmla="*/ 0 h 83"/>
              <a:gd name="T17" fmla="*/ 437 w 437"/>
              <a:gd name="T18" fmla="*/ 83 h 83"/>
            </a:gdLst>
            <a:ahLst/>
            <a:cxnLst>
              <a:cxn ang="T10">
                <a:pos x="T0" y="T1"/>
              </a:cxn>
              <a:cxn ang="T11">
                <a:pos x="T2" y="T3"/>
              </a:cxn>
              <a:cxn ang="T12">
                <a:pos x="T4" y="T5"/>
              </a:cxn>
              <a:cxn ang="T13">
                <a:pos x="T6" y="T7"/>
              </a:cxn>
              <a:cxn ang="T14">
                <a:pos x="T8" y="T9"/>
              </a:cxn>
            </a:cxnLst>
            <a:rect l="T15" t="T16" r="T17" b="T18"/>
            <a:pathLst>
              <a:path w="437" h="83">
                <a:moveTo>
                  <a:pt x="0" y="0"/>
                </a:moveTo>
                <a:lnTo>
                  <a:pt x="323" y="0"/>
                </a:lnTo>
                <a:lnTo>
                  <a:pt x="437" y="83"/>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27" name="Freeform 35"/>
          <p:cNvSpPr/>
          <p:nvPr/>
        </p:nvSpPr>
        <p:spPr bwMode="auto">
          <a:xfrm>
            <a:off x="7980363" y="4967288"/>
            <a:ext cx="120650" cy="363538"/>
          </a:xfrm>
          <a:custGeom>
            <a:avLst/>
            <a:gdLst>
              <a:gd name="T0" fmla="*/ 0 w 114"/>
              <a:gd name="T1" fmla="*/ 0 h 317"/>
              <a:gd name="T2" fmla="*/ 0 w 114"/>
              <a:gd name="T3" fmla="*/ 350750932 h 317"/>
              <a:gd name="T4" fmla="*/ 71825252 w 114"/>
              <a:gd name="T5" fmla="*/ 477201130 h 317"/>
              <a:gd name="T6" fmla="*/ 71825252 w 114"/>
              <a:gd name="T7" fmla="*/ 12494478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3"/>
                </a:lnTo>
                <a:lnTo>
                  <a:pt x="114" y="317"/>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28" name="Rectangle 36"/>
          <p:cNvSpPr>
            <a:spLocks noChangeArrowheads="1"/>
          </p:cNvSpPr>
          <p:nvPr/>
        </p:nvSpPr>
        <p:spPr bwMode="auto">
          <a:xfrm>
            <a:off x="8101013" y="5059363"/>
            <a:ext cx="323850" cy="271463"/>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29" name="Freeform 37"/>
          <p:cNvSpPr/>
          <p:nvPr/>
        </p:nvSpPr>
        <p:spPr bwMode="auto">
          <a:xfrm>
            <a:off x="7664450" y="4967288"/>
            <a:ext cx="442913" cy="92075"/>
          </a:xfrm>
          <a:custGeom>
            <a:avLst/>
            <a:gdLst>
              <a:gd name="T0" fmla="*/ 0 w 435"/>
              <a:gd name="T1" fmla="*/ 0 h 83"/>
              <a:gd name="T2" fmla="*/ 187325410 w 435"/>
              <a:gd name="T3" fmla="*/ 0 h 83"/>
              <a:gd name="T4" fmla="*/ 253063503 w 435"/>
              <a:gd name="T5" fmla="*/ 116716628 h 83"/>
              <a:gd name="T6" fmla="*/ 66320032 w 435"/>
              <a:gd name="T7" fmla="*/ 116716628 h 83"/>
              <a:gd name="T8" fmla="*/ 0 w 435"/>
              <a:gd name="T9" fmla="*/ 0 h 83"/>
              <a:gd name="T10" fmla="*/ 0 60000 65536"/>
              <a:gd name="T11" fmla="*/ 0 60000 65536"/>
              <a:gd name="T12" fmla="*/ 0 60000 65536"/>
              <a:gd name="T13" fmla="*/ 0 60000 65536"/>
              <a:gd name="T14" fmla="*/ 0 60000 65536"/>
              <a:gd name="T15" fmla="*/ 0 w 435"/>
              <a:gd name="T16" fmla="*/ 0 h 83"/>
              <a:gd name="T17" fmla="*/ 435 w 435"/>
              <a:gd name="T18" fmla="*/ 83 h 83"/>
            </a:gdLst>
            <a:ahLst/>
            <a:cxnLst>
              <a:cxn ang="T10">
                <a:pos x="T0" y="T1"/>
              </a:cxn>
              <a:cxn ang="T11">
                <a:pos x="T2" y="T3"/>
              </a:cxn>
              <a:cxn ang="T12">
                <a:pos x="T4" y="T5"/>
              </a:cxn>
              <a:cxn ang="T13">
                <a:pos x="T6" y="T7"/>
              </a:cxn>
              <a:cxn ang="T14">
                <a:pos x="T8" y="T9"/>
              </a:cxn>
            </a:cxnLst>
            <a:rect l="T15" t="T16" r="T17" b="T18"/>
            <a:pathLst>
              <a:path w="435" h="83">
                <a:moveTo>
                  <a:pt x="0" y="0"/>
                </a:moveTo>
                <a:lnTo>
                  <a:pt x="322" y="0"/>
                </a:lnTo>
                <a:lnTo>
                  <a:pt x="435" y="83"/>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30" name="Freeform 38"/>
          <p:cNvSpPr/>
          <p:nvPr/>
        </p:nvSpPr>
        <p:spPr bwMode="auto">
          <a:xfrm>
            <a:off x="7664450" y="4967288"/>
            <a:ext cx="112713" cy="363538"/>
          </a:xfrm>
          <a:custGeom>
            <a:avLst/>
            <a:gdLst>
              <a:gd name="T0" fmla="*/ 0 w 114"/>
              <a:gd name="T1" fmla="*/ 0 h 317"/>
              <a:gd name="T2" fmla="*/ 0 w 114"/>
              <a:gd name="T3" fmla="*/ 350750932 h 317"/>
              <a:gd name="T4" fmla="*/ 62096803 w 114"/>
              <a:gd name="T5" fmla="*/ 477201130 h 317"/>
              <a:gd name="T6" fmla="*/ 62096803 w 114"/>
              <a:gd name="T7" fmla="*/ 12494478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3"/>
                </a:lnTo>
                <a:lnTo>
                  <a:pt x="114" y="317"/>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31" name="Rectangle 39"/>
          <p:cNvSpPr>
            <a:spLocks noChangeArrowheads="1"/>
          </p:cNvSpPr>
          <p:nvPr/>
        </p:nvSpPr>
        <p:spPr bwMode="auto">
          <a:xfrm>
            <a:off x="7777163" y="5059363"/>
            <a:ext cx="330200" cy="271463"/>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32" name="Freeform 40"/>
          <p:cNvSpPr/>
          <p:nvPr/>
        </p:nvSpPr>
        <p:spPr bwMode="auto">
          <a:xfrm>
            <a:off x="7340600" y="4967288"/>
            <a:ext cx="442913" cy="92075"/>
          </a:xfrm>
          <a:custGeom>
            <a:avLst/>
            <a:gdLst>
              <a:gd name="T0" fmla="*/ 0 w 437"/>
              <a:gd name="T1" fmla="*/ 0 h 83"/>
              <a:gd name="T2" fmla="*/ 186192284 w 437"/>
              <a:gd name="T3" fmla="*/ 0 h 83"/>
              <a:gd name="T4" fmla="*/ 251906837 w 437"/>
              <a:gd name="T5" fmla="*/ 116716628 h 83"/>
              <a:gd name="T6" fmla="*/ 65714529 w 437"/>
              <a:gd name="T7" fmla="*/ 116716628 h 83"/>
              <a:gd name="T8" fmla="*/ 0 w 437"/>
              <a:gd name="T9" fmla="*/ 0 h 83"/>
              <a:gd name="T10" fmla="*/ 0 60000 65536"/>
              <a:gd name="T11" fmla="*/ 0 60000 65536"/>
              <a:gd name="T12" fmla="*/ 0 60000 65536"/>
              <a:gd name="T13" fmla="*/ 0 60000 65536"/>
              <a:gd name="T14" fmla="*/ 0 60000 65536"/>
              <a:gd name="T15" fmla="*/ 0 w 437"/>
              <a:gd name="T16" fmla="*/ 0 h 83"/>
              <a:gd name="T17" fmla="*/ 437 w 437"/>
              <a:gd name="T18" fmla="*/ 83 h 83"/>
            </a:gdLst>
            <a:ahLst/>
            <a:cxnLst>
              <a:cxn ang="T10">
                <a:pos x="T0" y="T1"/>
              </a:cxn>
              <a:cxn ang="T11">
                <a:pos x="T2" y="T3"/>
              </a:cxn>
              <a:cxn ang="T12">
                <a:pos x="T4" y="T5"/>
              </a:cxn>
              <a:cxn ang="T13">
                <a:pos x="T6" y="T7"/>
              </a:cxn>
              <a:cxn ang="T14">
                <a:pos x="T8" y="T9"/>
              </a:cxn>
            </a:cxnLst>
            <a:rect l="T15" t="T16" r="T17" b="T18"/>
            <a:pathLst>
              <a:path w="437" h="83">
                <a:moveTo>
                  <a:pt x="0" y="0"/>
                </a:moveTo>
                <a:lnTo>
                  <a:pt x="323" y="0"/>
                </a:lnTo>
                <a:lnTo>
                  <a:pt x="437" y="83"/>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33" name="Freeform 41"/>
          <p:cNvSpPr/>
          <p:nvPr/>
        </p:nvSpPr>
        <p:spPr bwMode="auto">
          <a:xfrm>
            <a:off x="7340600" y="4967288"/>
            <a:ext cx="117475" cy="363538"/>
          </a:xfrm>
          <a:custGeom>
            <a:avLst/>
            <a:gdLst>
              <a:gd name="T0" fmla="*/ 0 w 114"/>
              <a:gd name="T1" fmla="*/ 0 h 317"/>
              <a:gd name="T2" fmla="*/ 0 w 114"/>
              <a:gd name="T3" fmla="*/ 350750932 h 317"/>
              <a:gd name="T4" fmla="*/ 66873339 w 114"/>
              <a:gd name="T5" fmla="*/ 477201130 h 317"/>
              <a:gd name="T6" fmla="*/ 66873339 w 114"/>
              <a:gd name="T7" fmla="*/ 12494478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3"/>
                </a:lnTo>
                <a:lnTo>
                  <a:pt x="114" y="317"/>
                </a:lnTo>
                <a:lnTo>
                  <a:pt x="114" y="83"/>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34" name="Rectangle 42"/>
          <p:cNvSpPr>
            <a:spLocks noChangeArrowheads="1"/>
          </p:cNvSpPr>
          <p:nvPr/>
        </p:nvSpPr>
        <p:spPr bwMode="auto">
          <a:xfrm>
            <a:off x="7458075" y="5059363"/>
            <a:ext cx="325438" cy="271463"/>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35" name="Rectangle 43"/>
          <p:cNvSpPr>
            <a:spLocks noChangeArrowheads="1"/>
          </p:cNvSpPr>
          <p:nvPr/>
        </p:nvSpPr>
        <p:spPr bwMode="auto">
          <a:xfrm>
            <a:off x="7404100" y="4706938"/>
            <a:ext cx="863600" cy="2063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836" name="Freeform 44"/>
          <p:cNvSpPr/>
          <p:nvPr/>
        </p:nvSpPr>
        <p:spPr bwMode="auto">
          <a:xfrm>
            <a:off x="7404100" y="4643438"/>
            <a:ext cx="247650" cy="150813"/>
          </a:xfrm>
          <a:custGeom>
            <a:avLst/>
            <a:gdLst>
              <a:gd name="T0" fmla="*/ 119768925 w 243"/>
              <a:gd name="T1" fmla="*/ 102396379 h 130"/>
              <a:gd name="T2" fmla="*/ 141969579 w 243"/>
              <a:gd name="T3" fmla="*/ 201690026 h 130"/>
              <a:gd name="T4" fmla="*/ 0 w 243"/>
              <a:gd name="T5" fmla="*/ 102396379 h 130"/>
              <a:gd name="T6" fmla="*/ 141969579 w 243"/>
              <a:gd name="T7" fmla="*/ 0 h 130"/>
              <a:gd name="T8" fmla="*/ 119768925 w 243"/>
              <a:gd name="T9" fmla="*/ 102396379 h 130"/>
              <a:gd name="T10" fmla="*/ 0 60000 65536"/>
              <a:gd name="T11" fmla="*/ 0 60000 65536"/>
              <a:gd name="T12" fmla="*/ 0 60000 65536"/>
              <a:gd name="T13" fmla="*/ 0 60000 65536"/>
              <a:gd name="T14" fmla="*/ 0 60000 65536"/>
              <a:gd name="T15" fmla="*/ 0 w 243"/>
              <a:gd name="T16" fmla="*/ 0 h 130"/>
              <a:gd name="T17" fmla="*/ 243 w 243"/>
              <a:gd name="T18" fmla="*/ 130 h 130"/>
            </a:gdLst>
            <a:ahLst/>
            <a:cxnLst>
              <a:cxn ang="T10">
                <a:pos x="T0" y="T1"/>
              </a:cxn>
              <a:cxn ang="T11">
                <a:pos x="T2" y="T3"/>
              </a:cxn>
              <a:cxn ang="T12">
                <a:pos x="T4" y="T5"/>
              </a:cxn>
              <a:cxn ang="T13">
                <a:pos x="T6" y="T7"/>
              </a:cxn>
              <a:cxn ang="T14">
                <a:pos x="T8" y="T9"/>
              </a:cxn>
            </a:cxnLst>
            <a:rect l="T15" t="T16" r="T17" b="T18"/>
            <a:pathLst>
              <a:path w="243" h="130">
                <a:moveTo>
                  <a:pt x="205" y="66"/>
                </a:moveTo>
                <a:lnTo>
                  <a:pt x="243" y="130"/>
                </a:lnTo>
                <a:lnTo>
                  <a:pt x="0" y="66"/>
                </a:lnTo>
                <a:lnTo>
                  <a:pt x="243" y="0"/>
                </a:lnTo>
                <a:lnTo>
                  <a:pt x="205" y="6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endParaRPr lang="zh-CN" altLang="en-US" sz="2375" strike="noStrike" noProof="1"/>
          </a:p>
        </p:txBody>
      </p:sp>
      <p:sp>
        <p:nvSpPr>
          <p:cNvPr id="33837" name="Freeform 45"/>
          <p:cNvSpPr/>
          <p:nvPr/>
        </p:nvSpPr>
        <p:spPr bwMode="auto">
          <a:xfrm>
            <a:off x="7605713" y="4711700"/>
            <a:ext cx="58738" cy="87313"/>
          </a:xfrm>
          <a:custGeom>
            <a:avLst/>
            <a:gdLst>
              <a:gd name="T0" fmla="*/ 0 w 55"/>
              <a:gd name="T1" fmla="*/ 17155313 h 75"/>
              <a:gd name="T2" fmla="*/ 11103610 w 55"/>
              <a:gd name="T3" fmla="*/ 0 h 75"/>
              <a:gd name="T4" fmla="*/ 35923684 w 55"/>
              <a:gd name="T5" fmla="*/ 99814784 h 75"/>
              <a:gd name="T6" fmla="*/ 24167061 w 55"/>
              <a:gd name="T7" fmla="*/ 116970092 h 75"/>
              <a:gd name="T8" fmla="*/ 0 w 55"/>
              <a:gd name="T9" fmla="*/ 17155313 h 75"/>
              <a:gd name="T10" fmla="*/ 0 60000 65536"/>
              <a:gd name="T11" fmla="*/ 0 60000 65536"/>
              <a:gd name="T12" fmla="*/ 0 60000 65536"/>
              <a:gd name="T13" fmla="*/ 0 60000 65536"/>
              <a:gd name="T14" fmla="*/ 0 60000 65536"/>
              <a:gd name="T15" fmla="*/ 0 w 55"/>
              <a:gd name="T16" fmla="*/ 0 h 75"/>
              <a:gd name="T17" fmla="*/ 55 w 55"/>
              <a:gd name="T18" fmla="*/ 75 h 75"/>
            </a:gdLst>
            <a:ahLst/>
            <a:cxnLst>
              <a:cxn ang="T10">
                <a:pos x="T0" y="T1"/>
              </a:cxn>
              <a:cxn ang="T11">
                <a:pos x="T2" y="T3"/>
              </a:cxn>
              <a:cxn ang="T12">
                <a:pos x="T4" y="T5"/>
              </a:cxn>
              <a:cxn ang="T13">
                <a:pos x="T6" y="T7"/>
              </a:cxn>
              <a:cxn ang="T14">
                <a:pos x="T8" y="T9"/>
              </a:cxn>
            </a:cxnLst>
            <a:rect l="T15" t="T16" r="T17" b="T18"/>
            <a:pathLst>
              <a:path w="55" h="75">
                <a:moveTo>
                  <a:pt x="0" y="11"/>
                </a:moveTo>
                <a:lnTo>
                  <a:pt x="17" y="0"/>
                </a:lnTo>
                <a:lnTo>
                  <a:pt x="55" y="64"/>
                </a:lnTo>
                <a:lnTo>
                  <a:pt x="37" y="75"/>
                </a:lnTo>
                <a:lnTo>
                  <a:pt x="0" y="11"/>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38" name="Freeform 46"/>
          <p:cNvSpPr/>
          <p:nvPr/>
        </p:nvSpPr>
        <p:spPr bwMode="auto">
          <a:xfrm>
            <a:off x="7404100" y="4706938"/>
            <a:ext cx="247650" cy="96838"/>
          </a:xfrm>
          <a:custGeom>
            <a:avLst/>
            <a:gdLst>
              <a:gd name="T0" fmla="*/ 139670477 w 247"/>
              <a:gd name="T1" fmla="*/ 98917796 h 83"/>
              <a:gd name="T2" fmla="*/ 137408534 w 247"/>
              <a:gd name="T3" fmla="*/ 128283811 h 83"/>
              <a:gd name="T4" fmla="*/ 0 w 247"/>
              <a:gd name="T5" fmla="*/ 29366025 h 83"/>
              <a:gd name="T6" fmla="*/ 2827429 w 247"/>
              <a:gd name="T7" fmla="*/ 0 h 83"/>
              <a:gd name="T8" fmla="*/ 139670477 w 247"/>
              <a:gd name="T9" fmla="*/ 98917796 h 83"/>
              <a:gd name="T10" fmla="*/ 0 60000 65536"/>
              <a:gd name="T11" fmla="*/ 0 60000 65536"/>
              <a:gd name="T12" fmla="*/ 0 60000 65536"/>
              <a:gd name="T13" fmla="*/ 0 60000 65536"/>
              <a:gd name="T14" fmla="*/ 0 60000 65536"/>
              <a:gd name="T15" fmla="*/ 0 w 247"/>
              <a:gd name="T16" fmla="*/ 0 h 83"/>
              <a:gd name="T17" fmla="*/ 247 w 247"/>
              <a:gd name="T18" fmla="*/ 83 h 83"/>
            </a:gdLst>
            <a:ahLst/>
            <a:cxnLst>
              <a:cxn ang="T10">
                <a:pos x="T0" y="T1"/>
              </a:cxn>
              <a:cxn ang="T11">
                <a:pos x="T2" y="T3"/>
              </a:cxn>
              <a:cxn ang="T12">
                <a:pos x="T4" y="T5"/>
              </a:cxn>
              <a:cxn ang="T13">
                <a:pos x="T6" y="T7"/>
              </a:cxn>
              <a:cxn ang="T14">
                <a:pos x="T8" y="T9"/>
              </a:cxn>
            </a:cxnLst>
            <a:rect l="T15" t="T16" r="T17" b="T18"/>
            <a:pathLst>
              <a:path w="247" h="83">
                <a:moveTo>
                  <a:pt x="247" y="64"/>
                </a:moveTo>
                <a:lnTo>
                  <a:pt x="243" y="83"/>
                </a:lnTo>
                <a:lnTo>
                  <a:pt x="0" y="19"/>
                </a:lnTo>
                <a:lnTo>
                  <a:pt x="5" y="0"/>
                </a:lnTo>
                <a:lnTo>
                  <a:pt x="247" y="64"/>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39" name="Freeform 47"/>
          <p:cNvSpPr/>
          <p:nvPr/>
        </p:nvSpPr>
        <p:spPr bwMode="auto">
          <a:xfrm>
            <a:off x="7404100" y="4630738"/>
            <a:ext cx="247650" cy="96838"/>
          </a:xfrm>
          <a:custGeom>
            <a:avLst/>
            <a:gdLst>
              <a:gd name="T0" fmla="*/ 2827429 w 247"/>
              <a:gd name="T1" fmla="*/ 125267797 h 85"/>
              <a:gd name="T2" fmla="*/ 0 w 247"/>
              <a:gd name="T3" fmla="*/ 97266226 h 85"/>
              <a:gd name="T4" fmla="*/ 137408534 w 247"/>
              <a:gd name="T5" fmla="*/ 0 h 85"/>
              <a:gd name="T6" fmla="*/ 139670477 w 247"/>
              <a:gd name="T7" fmla="*/ 28001581 h 85"/>
              <a:gd name="T8" fmla="*/ 2827429 w 247"/>
              <a:gd name="T9" fmla="*/ 125267797 h 85"/>
              <a:gd name="T10" fmla="*/ 0 60000 65536"/>
              <a:gd name="T11" fmla="*/ 0 60000 65536"/>
              <a:gd name="T12" fmla="*/ 0 60000 65536"/>
              <a:gd name="T13" fmla="*/ 0 60000 65536"/>
              <a:gd name="T14" fmla="*/ 0 60000 65536"/>
              <a:gd name="T15" fmla="*/ 0 w 247"/>
              <a:gd name="T16" fmla="*/ 0 h 85"/>
              <a:gd name="T17" fmla="*/ 247 w 247"/>
              <a:gd name="T18" fmla="*/ 85 h 85"/>
            </a:gdLst>
            <a:ahLst/>
            <a:cxnLst>
              <a:cxn ang="T10">
                <a:pos x="T0" y="T1"/>
              </a:cxn>
              <a:cxn ang="T11">
                <a:pos x="T2" y="T3"/>
              </a:cxn>
              <a:cxn ang="T12">
                <a:pos x="T4" y="T5"/>
              </a:cxn>
              <a:cxn ang="T13">
                <a:pos x="T6" y="T7"/>
              </a:cxn>
              <a:cxn ang="T14">
                <a:pos x="T8" y="T9"/>
              </a:cxn>
            </a:cxnLst>
            <a:rect l="T15" t="T16" r="T17" b="T18"/>
            <a:pathLst>
              <a:path w="247" h="85">
                <a:moveTo>
                  <a:pt x="5" y="85"/>
                </a:moveTo>
                <a:lnTo>
                  <a:pt x="0" y="66"/>
                </a:lnTo>
                <a:lnTo>
                  <a:pt x="243" y="0"/>
                </a:lnTo>
                <a:lnTo>
                  <a:pt x="247" y="19"/>
                </a:lnTo>
                <a:lnTo>
                  <a:pt x="5" y="85"/>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40" name="Freeform 48"/>
          <p:cNvSpPr/>
          <p:nvPr/>
        </p:nvSpPr>
        <p:spPr bwMode="auto">
          <a:xfrm>
            <a:off x="7605713" y="4640263"/>
            <a:ext cx="58738" cy="82550"/>
          </a:xfrm>
          <a:custGeom>
            <a:avLst/>
            <a:gdLst>
              <a:gd name="T0" fmla="*/ 24167061 w 55"/>
              <a:gd name="T1" fmla="*/ 0 h 75"/>
              <a:gd name="T2" fmla="*/ 35923684 w 55"/>
              <a:gd name="T3" fmla="*/ 12645135 h 75"/>
              <a:gd name="T4" fmla="*/ 11103610 w 55"/>
              <a:gd name="T5" fmla="*/ 105376127 h 75"/>
              <a:gd name="T6" fmla="*/ 0 w 55"/>
              <a:gd name="T7" fmla="*/ 92730997 h 75"/>
              <a:gd name="T8" fmla="*/ 24167061 w 55"/>
              <a:gd name="T9" fmla="*/ 0 h 75"/>
              <a:gd name="T10" fmla="*/ 0 60000 65536"/>
              <a:gd name="T11" fmla="*/ 0 60000 65536"/>
              <a:gd name="T12" fmla="*/ 0 60000 65536"/>
              <a:gd name="T13" fmla="*/ 0 60000 65536"/>
              <a:gd name="T14" fmla="*/ 0 60000 65536"/>
              <a:gd name="T15" fmla="*/ 0 w 55"/>
              <a:gd name="T16" fmla="*/ 0 h 75"/>
              <a:gd name="T17" fmla="*/ 55 w 55"/>
              <a:gd name="T18" fmla="*/ 75 h 75"/>
            </a:gdLst>
            <a:ahLst/>
            <a:cxnLst>
              <a:cxn ang="T10">
                <a:pos x="T0" y="T1"/>
              </a:cxn>
              <a:cxn ang="T11">
                <a:pos x="T2" y="T3"/>
              </a:cxn>
              <a:cxn ang="T12">
                <a:pos x="T4" y="T5"/>
              </a:cxn>
              <a:cxn ang="T13">
                <a:pos x="T6" y="T7"/>
              </a:cxn>
              <a:cxn ang="T14">
                <a:pos x="T8" y="T9"/>
              </a:cxn>
            </a:cxnLst>
            <a:rect l="T15" t="T16" r="T17" b="T18"/>
            <a:pathLst>
              <a:path w="55" h="75">
                <a:moveTo>
                  <a:pt x="37" y="0"/>
                </a:moveTo>
                <a:lnTo>
                  <a:pt x="55" y="9"/>
                </a:lnTo>
                <a:lnTo>
                  <a:pt x="17" y="75"/>
                </a:lnTo>
                <a:lnTo>
                  <a:pt x="0" y="66"/>
                </a:lnTo>
                <a:lnTo>
                  <a:pt x="37" y="0"/>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41" name="Rectangle 49"/>
          <p:cNvSpPr>
            <a:spLocks noChangeArrowheads="1"/>
          </p:cNvSpPr>
          <p:nvPr/>
        </p:nvSpPr>
        <p:spPr bwMode="auto">
          <a:xfrm>
            <a:off x="9128125" y="4706938"/>
            <a:ext cx="860425" cy="2063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842" name="Freeform 50"/>
          <p:cNvSpPr/>
          <p:nvPr/>
        </p:nvSpPr>
        <p:spPr bwMode="auto">
          <a:xfrm>
            <a:off x="9740900" y="4643438"/>
            <a:ext cx="247650" cy="150813"/>
          </a:xfrm>
          <a:custGeom>
            <a:avLst/>
            <a:gdLst>
              <a:gd name="T0" fmla="*/ 22200660 w 243"/>
              <a:gd name="T1" fmla="*/ 102396379 h 130"/>
              <a:gd name="T2" fmla="*/ 0 w 243"/>
              <a:gd name="T3" fmla="*/ 0 h 130"/>
              <a:gd name="T4" fmla="*/ 141969579 w 243"/>
              <a:gd name="T5" fmla="*/ 102396379 h 130"/>
              <a:gd name="T6" fmla="*/ 0 w 243"/>
              <a:gd name="T7" fmla="*/ 201690026 h 130"/>
              <a:gd name="T8" fmla="*/ 22200660 w 243"/>
              <a:gd name="T9" fmla="*/ 102396379 h 130"/>
              <a:gd name="T10" fmla="*/ 0 60000 65536"/>
              <a:gd name="T11" fmla="*/ 0 60000 65536"/>
              <a:gd name="T12" fmla="*/ 0 60000 65536"/>
              <a:gd name="T13" fmla="*/ 0 60000 65536"/>
              <a:gd name="T14" fmla="*/ 0 60000 65536"/>
              <a:gd name="T15" fmla="*/ 0 w 243"/>
              <a:gd name="T16" fmla="*/ 0 h 130"/>
              <a:gd name="T17" fmla="*/ 243 w 243"/>
              <a:gd name="T18" fmla="*/ 130 h 130"/>
            </a:gdLst>
            <a:ahLst/>
            <a:cxnLst>
              <a:cxn ang="T10">
                <a:pos x="T0" y="T1"/>
              </a:cxn>
              <a:cxn ang="T11">
                <a:pos x="T2" y="T3"/>
              </a:cxn>
              <a:cxn ang="T12">
                <a:pos x="T4" y="T5"/>
              </a:cxn>
              <a:cxn ang="T13">
                <a:pos x="T6" y="T7"/>
              </a:cxn>
              <a:cxn ang="T14">
                <a:pos x="T8" y="T9"/>
              </a:cxn>
            </a:cxnLst>
            <a:rect l="T15" t="T16" r="T17" b="T18"/>
            <a:pathLst>
              <a:path w="243" h="130">
                <a:moveTo>
                  <a:pt x="38" y="66"/>
                </a:moveTo>
                <a:lnTo>
                  <a:pt x="0" y="0"/>
                </a:lnTo>
                <a:lnTo>
                  <a:pt x="243" y="66"/>
                </a:lnTo>
                <a:lnTo>
                  <a:pt x="0" y="130"/>
                </a:lnTo>
                <a:lnTo>
                  <a:pt x="38" y="6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endParaRPr lang="zh-CN" altLang="en-US" sz="2375" strike="noStrike" noProof="1"/>
          </a:p>
        </p:txBody>
      </p:sp>
      <p:sp>
        <p:nvSpPr>
          <p:cNvPr id="33843" name="Freeform 51"/>
          <p:cNvSpPr/>
          <p:nvPr/>
        </p:nvSpPr>
        <p:spPr bwMode="auto">
          <a:xfrm>
            <a:off x="9731375" y="4640263"/>
            <a:ext cx="58738" cy="82550"/>
          </a:xfrm>
          <a:custGeom>
            <a:avLst/>
            <a:gdLst>
              <a:gd name="T0" fmla="*/ 35923684 w 55"/>
              <a:gd name="T1" fmla="*/ 92730997 h 75"/>
              <a:gd name="T2" fmla="*/ 24167061 w 55"/>
              <a:gd name="T3" fmla="*/ 105376127 h 75"/>
              <a:gd name="T4" fmla="*/ 0 w 55"/>
              <a:gd name="T5" fmla="*/ 12645135 h 75"/>
              <a:gd name="T6" fmla="*/ 11103610 w 55"/>
              <a:gd name="T7" fmla="*/ 0 h 75"/>
              <a:gd name="T8" fmla="*/ 35923684 w 55"/>
              <a:gd name="T9" fmla="*/ 92730997 h 75"/>
              <a:gd name="T10" fmla="*/ 0 60000 65536"/>
              <a:gd name="T11" fmla="*/ 0 60000 65536"/>
              <a:gd name="T12" fmla="*/ 0 60000 65536"/>
              <a:gd name="T13" fmla="*/ 0 60000 65536"/>
              <a:gd name="T14" fmla="*/ 0 60000 65536"/>
              <a:gd name="T15" fmla="*/ 0 w 55"/>
              <a:gd name="T16" fmla="*/ 0 h 75"/>
              <a:gd name="T17" fmla="*/ 55 w 55"/>
              <a:gd name="T18" fmla="*/ 75 h 75"/>
            </a:gdLst>
            <a:ahLst/>
            <a:cxnLst>
              <a:cxn ang="T10">
                <a:pos x="T0" y="T1"/>
              </a:cxn>
              <a:cxn ang="T11">
                <a:pos x="T2" y="T3"/>
              </a:cxn>
              <a:cxn ang="T12">
                <a:pos x="T4" y="T5"/>
              </a:cxn>
              <a:cxn ang="T13">
                <a:pos x="T6" y="T7"/>
              </a:cxn>
              <a:cxn ang="T14">
                <a:pos x="T8" y="T9"/>
              </a:cxn>
            </a:cxnLst>
            <a:rect l="T15" t="T16" r="T17" b="T18"/>
            <a:pathLst>
              <a:path w="55" h="75">
                <a:moveTo>
                  <a:pt x="55" y="66"/>
                </a:moveTo>
                <a:lnTo>
                  <a:pt x="37" y="75"/>
                </a:lnTo>
                <a:lnTo>
                  <a:pt x="0" y="9"/>
                </a:lnTo>
                <a:lnTo>
                  <a:pt x="17" y="0"/>
                </a:lnTo>
                <a:lnTo>
                  <a:pt x="55" y="66"/>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44" name="Freeform 52"/>
          <p:cNvSpPr/>
          <p:nvPr/>
        </p:nvSpPr>
        <p:spPr bwMode="auto">
          <a:xfrm>
            <a:off x="9740900" y="4630738"/>
            <a:ext cx="247650" cy="96838"/>
          </a:xfrm>
          <a:custGeom>
            <a:avLst/>
            <a:gdLst>
              <a:gd name="T0" fmla="*/ 0 w 247"/>
              <a:gd name="T1" fmla="*/ 28001581 h 85"/>
              <a:gd name="T2" fmla="*/ 2261943 w 247"/>
              <a:gd name="T3" fmla="*/ 0 h 85"/>
              <a:gd name="T4" fmla="*/ 139670477 w 247"/>
              <a:gd name="T5" fmla="*/ 97266226 h 85"/>
              <a:gd name="T6" fmla="*/ 137408534 w 247"/>
              <a:gd name="T7" fmla="*/ 125267797 h 85"/>
              <a:gd name="T8" fmla="*/ 0 w 247"/>
              <a:gd name="T9" fmla="*/ 28001581 h 85"/>
              <a:gd name="T10" fmla="*/ 0 60000 65536"/>
              <a:gd name="T11" fmla="*/ 0 60000 65536"/>
              <a:gd name="T12" fmla="*/ 0 60000 65536"/>
              <a:gd name="T13" fmla="*/ 0 60000 65536"/>
              <a:gd name="T14" fmla="*/ 0 60000 65536"/>
              <a:gd name="T15" fmla="*/ 0 w 247"/>
              <a:gd name="T16" fmla="*/ 0 h 85"/>
              <a:gd name="T17" fmla="*/ 247 w 247"/>
              <a:gd name="T18" fmla="*/ 85 h 85"/>
            </a:gdLst>
            <a:ahLst/>
            <a:cxnLst>
              <a:cxn ang="T10">
                <a:pos x="T0" y="T1"/>
              </a:cxn>
              <a:cxn ang="T11">
                <a:pos x="T2" y="T3"/>
              </a:cxn>
              <a:cxn ang="T12">
                <a:pos x="T4" y="T5"/>
              </a:cxn>
              <a:cxn ang="T13">
                <a:pos x="T6" y="T7"/>
              </a:cxn>
              <a:cxn ang="T14">
                <a:pos x="T8" y="T9"/>
              </a:cxn>
            </a:cxnLst>
            <a:rect l="T15" t="T16" r="T17" b="T18"/>
            <a:pathLst>
              <a:path w="247" h="85">
                <a:moveTo>
                  <a:pt x="0" y="19"/>
                </a:moveTo>
                <a:lnTo>
                  <a:pt x="4" y="0"/>
                </a:lnTo>
                <a:lnTo>
                  <a:pt x="247" y="66"/>
                </a:lnTo>
                <a:lnTo>
                  <a:pt x="243" y="85"/>
                </a:lnTo>
                <a:lnTo>
                  <a:pt x="0" y="19"/>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45" name="Freeform 53"/>
          <p:cNvSpPr/>
          <p:nvPr/>
        </p:nvSpPr>
        <p:spPr bwMode="auto">
          <a:xfrm>
            <a:off x="9740900" y="4706938"/>
            <a:ext cx="247650" cy="96838"/>
          </a:xfrm>
          <a:custGeom>
            <a:avLst/>
            <a:gdLst>
              <a:gd name="T0" fmla="*/ 137408534 w 247"/>
              <a:gd name="T1" fmla="*/ 0 h 83"/>
              <a:gd name="T2" fmla="*/ 139670477 w 247"/>
              <a:gd name="T3" fmla="*/ 29366025 h 83"/>
              <a:gd name="T4" fmla="*/ 2261943 w 247"/>
              <a:gd name="T5" fmla="*/ 128283811 h 83"/>
              <a:gd name="T6" fmla="*/ 0 w 247"/>
              <a:gd name="T7" fmla="*/ 98917796 h 83"/>
              <a:gd name="T8" fmla="*/ 137408534 w 247"/>
              <a:gd name="T9" fmla="*/ 0 h 83"/>
              <a:gd name="T10" fmla="*/ 0 60000 65536"/>
              <a:gd name="T11" fmla="*/ 0 60000 65536"/>
              <a:gd name="T12" fmla="*/ 0 60000 65536"/>
              <a:gd name="T13" fmla="*/ 0 60000 65536"/>
              <a:gd name="T14" fmla="*/ 0 60000 65536"/>
              <a:gd name="T15" fmla="*/ 0 w 247"/>
              <a:gd name="T16" fmla="*/ 0 h 83"/>
              <a:gd name="T17" fmla="*/ 247 w 247"/>
              <a:gd name="T18" fmla="*/ 83 h 83"/>
            </a:gdLst>
            <a:ahLst/>
            <a:cxnLst>
              <a:cxn ang="T10">
                <a:pos x="T0" y="T1"/>
              </a:cxn>
              <a:cxn ang="T11">
                <a:pos x="T2" y="T3"/>
              </a:cxn>
              <a:cxn ang="T12">
                <a:pos x="T4" y="T5"/>
              </a:cxn>
              <a:cxn ang="T13">
                <a:pos x="T6" y="T7"/>
              </a:cxn>
              <a:cxn ang="T14">
                <a:pos x="T8" y="T9"/>
              </a:cxn>
            </a:cxnLst>
            <a:rect l="T15" t="T16" r="T17" b="T18"/>
            <a:pathLst>
              <a:path w="247" h="83">
                <a:moveTo>
                  <a:pt x="243" y="0"/>
                </a:moveTo>
                <a:lnTo>
                  <a:pt x="247" y="19"/>
                </a:lnTo>
                <a:lnTo>
                  <a:pt x="4" y="83"/>
                </a:lnTo>
                <a:lnTo>
                  <a:pt x="0" y="64"/>
                </a:lnTo>
                <a:lnTo>
                  <a:pt x="243" y="0"/>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46" name="Freeform 54"/>
          <p:cNvSpPr/>
          <p:nvPr/>
        </p:nvSpPr>
        <p:spPr bwMode="auto">
          <a:xfrm>
            <a:off x="9731375" y="4711700"/>
            <a:ext cx="58738" cy="87313"/>
          </a:xfrm>
          <a:custGeom>
            <a:avLst/>
            <a:gdLst>
              <a:gd name="T0" fmla="*/ 11103610 w 55"/>
              <a:gd name="T1" fmla="*/ 116970092 h 75"/>
              <a:gd name="T2" fmla="*/ 0 w 55"/>
              <a:gd name="T3" fmla="*/ 99814784 h 75"/>
              <a:gd name="T4" fmla="*/ 24167061 w 55"/>
              <a:gd name="T5" fmla="*/ 0 h 75"/>
              <a:gd name="T6" fmla="*/ 35923684 w 55"/>
              <a:gd name="T7" fmla="*/ 17155313 h 75"/>
              <a:gd name="T8" fmla="*/ 11103610 w 55"/>
              <a:gd name="T9" fmla="*/ 116970092 h 75"/>
              <a:gd name="T10" fmla="*/ 0 60000 65536"/>
              <a:gd name="T11" fmla="*/ 0 60000 65536"/>
              <a:gd name="T12" fmla="*/ 0 60000 65536"/>
              <a:gd name="T13" fmla="*/ 0 60000 65536"/>
              <a:gd name="T14" fmla="*/ 0 60000 65536"/>
              <a:gd name="T15" fmla="*/ 0 w 55"/>
              <a:gd name="T16" fmla="*/ 0 h 75"/>
              <a:gd name="T17" fmla="*/ 55 w 55"/>
              <a:gd name="T18" fmla="*/ 75 h 75"/>
            </a:gdLst>
            <a:ahLst/>
            <a:cxnLst>
              <a:cxn ang="T10">
                <a:pos x="T0" y="T1"/>
              </a:cxn>
              <a:cxn ang="T11">
                <a:pos x="T2" y="T3"/>
              </a:cxn>
              <a:cxn ang="T12">
                <a:pos x="T4" y="T5"/>
              </a:cxn>
              <a:cxn ang="T13">
                <a:pos x="T6" y="T7"/>
              </a:cxn>
              <a:cxn ang="T14">
                <a:pos x="T8" y="T9"/>
              </a:cxn>
            </a:cxnLst>
            <a:rect l="T15" t="T16" r="T17" b="T18"/>
            <a:pathLst>
              <a:path w="55" h="75">
                <a:moveTo>
                  <a:pt x="17" y="75"/>
                </a:moveTo>
                <a:lnTo>
                  <a:pt x="0" y="64"/>
                </a:lnTo>
                <a:lnTo>
                  <a:pt x="37" y="0"/>
                </a:lnTo>
                <a:lnTo>
                  <a:pt x="55" y="11"/>
                </a:lnTo>
                <a:lnTo>
                  <a:pt x="17" y="75"/>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47" name="Rectangle 55"/>
          <p:cNvSpPr>
            <a:spLocks noChangeArrowheads="1"/>
          </p:cNvSpPr>
          <p:nvPr/>
        </p:nvSpPr>
        <p:spPr bwMode="auto">
          <a:xfrm>
            <a:off x="8607425" y="4564063"/>
            <a:ext cx="1333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900" b="1" strike="noStrike" noProof="1">
                <a:solidFill>
                  <a:srgbClr val="000000"/>
                </a:solidFill>
                <a:latin typeface="Helvetica" pitchFamily="34" charset="0"/>
                <a:ea typeface="汉仪细中圆简"/>
                <a:cs typeface="汉仪细中圆简"/>
              </a:rPr>
              <a:t>0</a:t>
            </a:r>
            <a:endParaRPr lang="en-GB" altLang="en-US" sz="5705" b="1" strike="noStrike" noProof="1">
              <a:solidFill>
                <a:srgbClr val="000099"/>
              </a:solidFill>
              <a:latin typeface="Helvetica" pitchFamily="34" charset="0"/>
              <a:ea typeface="汉仪细中圆简"/>
              <a:cs typeface="汉仪细中圆简"/>
            </a:endParaRPr>
          </a:p>
        </p:txBody>
      </p:sp>
      <p:sp>
        <p:nvSpPr>
          <p:cNvPr id="33848" name="Freeform 56"/>
          <p:cNvSpPr/>
          <p:nvPr/>
        </p:nvSpPr>
        <p:spPr bwMode="auto">
          <a:xfrm>
            <a:off x="7346950" y="4367213"/>
            <a:ext cx="120650" cy="1641475"/>
          </a:xfrm>
          <a:custGeom>
            <a:avLst/>
            <a:gdLst>
              <a:gd name="T0" fmla="*/ 71823665 w 114"/>
              <a:gd name="T1" fmla="*/ 123444107 h 1431"/>
              <a:gd name="T2" fmla="*/ 71823665 w 114"/>
              <a:gd name="T3" fmla="*/ 2147483647 h 1431"/>
              <a:gd name="T4" fmla="*/ 0 w 114"/>
              <a:gd name="T5" fmla="*/ 2030815663 h 1431"/>
              <a:gd name="T6" fmla="*/ 0 w 114"/>
              <a:gd name="T7" fmla="*/ 0 h 1431"/>
              <a:gd name="T8" fmla="*/ 71823665 w 114"/>
              <a:gd name="T9" fmla="*/ 123444107 h 1431"/>
              <a:gd name="T10" fmla="*/ 0 60000 65536"/>
              <a:gd name="T11" fmla="*/ 0 60000 65536"/>
              <a:gd name="T12" fmla="*/ 0 60000 65536"/>
              <a:gd name="T13" fmla="*/ 0 60000 65536"/>
              <a:gd name="T14" fmla="*/ 0 60000 65536"/>
              <a:gd name="T15" fmla="*/ 0 w 114"/>
              <a:gd name="T16" fmla="*/ 0 h 1431"/>
              <a:gd name="T17" fmla="*/ 114 w 114"/>
              <a:gd name="T18" fmla="*/ 1431 h 1431"/>
            </a:gdLst>
            <a:ahLst/>
            <a:cxnLst>
              <a:cxn ang="T10">
                <a:pos x="T0" y="T1"/>
              </a:cxn>
              <a:cxn ang="T11">
                <a:pos x="T2" y="T3"/>
              </a:cxn>
              <a:cxn ang="T12">
                <a:pos x="T4" y="T5"/>
              </a:cxn>
              <a:cxn ang="T13">
                <a:pos x="T6" y="T7"/>
              </a:cxn>
              <a:cxn ang="T14">
                <a:pos x="T8" y="T9"/>
              </a:cxn>
            </a:cxnLst>
            <a:rect l="T15" t="T16" r="T17" b="T18"/>
            <a:pathLst>
              <a:path w="114" h="1431">
                <a:moveTo>
                  <a:pt x="114" y="82"/>
                </a:moveTo>
                <a:lnTo>
                  <a:pt x="114" y="1431"/>
                </a:lnTo>
                <a:lnTo>
                  <a:pt x="0" y="1349"/>
                </a:lnTo>
                <a:lnTo>
                  <a:pt x="0" y="0"/>
                </a:lnTo>
                <a:lnTo>
                  <a:pt x="114" y="82"/>
                </a:lnTo>
                <a:close/>
              </a:path>
            </a:pathLst>
          </a:custGeom>
          <a:solidFill>
            <a:srgbClr val="DFDFD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endParaRPr lang="zh-CN" altLang="en-US" sz="2375" strike="noStrike" noProof="1"/>
          </a:p>
        </p:txBody>
      </p:sp>
      <p:sp>
        <p:nvSpPr>
          <p:cNvPr id="33849" name="Rectangle 57"/>
          <p:cNvSpPr>
            <a:spLocks noChangeArrowheads="1"/>
          </p:cNvSpPr>
          <p:nvPr/>
        </p:nvSpPr>
        <p:spPr bwMode="auto">
          <a:xfrm>
            <a:off x="7458075" y="4459288"/>
            <a:ext cx="15875" cy="1549400"/>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850" name="Freeform 58"/>
          <p:cNvSpPr/>
          <p:nvPr/>
        </p:nvSpPr>
        <p:spPr bwMode="auto">
          <a:xfrm>
            <a:off x="7343775" y="5903913"/>
            <a:ext cx="127000" cy="114300"/>
          </a:xfrm>
          <a:custGeom>
            <a:avLst/>
            <a:gdLst>
              <a:gd name="T0" fmla="*/ 73165833 w 124"/>
              <a:gd name="T1" fmla="*/ 124017993 h 100"/>
              <a:gd name="T2" fmla="*/ 66675008 w 124"/>
              <a:gd name="T3" fmla="*/ 149418834 h 100"/>
              <a:gd name="T4" fmla="*/ 0 w 124"/>
              <a:gd name="T5" fmla="*/ 26895808 h 100"/>
              <a:gd name="T6" fmla="*/ 6490828 w 124"/>
              <a:gd name="T7" fmla="*/ 0 h 100"/>
              <a:gd name="T8" fmla="*/ 73165833 w 124"/>
              <a:gd name="T9" fmla="*/ 124017993 h 100"/>
              <a:gd name="T10" fmla="*/ 0 60000 65536"/>
              <a:gd name="T11" fmla="*/ 0 60000 65536"/>
              <a:gd name="T12" fmla="*/ 0 60000 65536"/>
              <a:gd name="T13" fmla="*/ 0 60000 65536"/>
              <a:gd name="T14" fmla="*/ 0 60000 65536"/>
              <a:gd name="T15" fmla="*/ 0 w 124"/>
              <a:gd name="T16" fmla="*/ 0 h 100"/>
              <a:gd name="T17" fmla="*/ 124 w 124"/>
              <a:gd name="T18" fmla="*/ 100 h 100"/>
            </a:gdLst>
            <a:ahLst/>
            <a:cxnLst>
              <a:cxn ang="T10">
                <a:pos x="T0" y="T1"/>
              </a:cxn>
              <a:cxn ang="T11">
                <a:pos x="T2" y="T3"/>
              </a:cxn>
              <a:cxn ang="T12">
                <a:pos x="T4" y="T5"/>
              </a:cxn>
              <a:cxn ang="T13">
                <a:pos x="T6" y="T7"/>
              </a:cxn>
              <a:cxn ang="T14">
                <a:pos x="T8" y="T9"/>
              </a:cxn>
            </a:cxnLst>
            <a:rect l="T15" t="T16" r="T17" b="T18"/>
            <a:pathLst>
              <a:path w="124" h="100">
                <a:moveTo>
                  <a:pt x="124" y="83"/>
                </a:moveTo>
                <a:lnTo>
                  <a:pt x="113" y="100"/>
                </a:lnTo>
                <a:lnTo>
                  <a:pt x="0" y="18"/>
                </a:lnTo>
                <a:lnTo>
                  <a:pt x="11" y="0"/>
                </a:lnTo>
                <a:lnTo>
                  <a:pt x="124" y="83"/>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51" name="Rectangle 59"/>
          <p:cNvSpPr>
            <a:spLocks noChangeArrowheads="1"/>
          </p:cNvSpPr>
          <p:nvPr/>
        </p:nvSpPr>
        <p:spPr bwMode="auto">
          <a:xfrm>
            <a:off x="7340600" y="4367213"/>
            <a:ext cx="22225" cy="154463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852" name="Freeform 60"/>
          <p:cNvSpPr/>
          <p:nvPr/>
        </p:nvSpPr>
        <p:spPr bwMode="auto">
          <a:xfrm>
            <a:off x="7343775" y="4359275"/>
            <a:ext cx="127000" cy="109538"/>
          </a:xfrm>
          <a:custGeom>
            <a:avLst/>
            <a:gdLst>
              <a:gd name="T0" fmla="*/ 0 w 124"/>
              <a:gd name="T1" fmla="*/ 24174030 h 100"/>
              <a:gd name="T2" fmla="*/ 6490828 w 124"/>
              <a:gd name="T3" fmla="*/ 0 h 100"/>
              <a:gd name="T4" fmla="*/ 73165833 w 124"/>
              <a:gd name="T5" fmla="*/ 111467072 h 100"/>
              <a:gd name="T6" fmla="*/ 66675008 w 124"/>
              <a:gd name="T7" fmla="*/ 134297963 h 100"/>
              <a:gd name="T8" fmla="*/ 0 w 124"/>
              <a:gd name="T9" fmla="*/ 24174030 h 100"/>
              <a:gd name="T10" fmla="*/ 0 60000 65536"/>
              <a:gd name="T11" fmla="*/ 0 60000 65536"/>
              <a:gd name="T12" fmla="*/ 0 60000 65536"/>
              <a:gd name="T13" fmla="*/ 0 60000 65536"/>
              <a:gd name="T14" fmla="*/ 0 60000 65536"/>
              <a:gd name="T15" fmla="*/ 0 w 124"/>
              <a:gd name="T16" fmla="*/ 0 h 100"/>
              <a:gd name="T17" fmla="*/ 124 w 124"/>
              <a:gd name="T18" fmla="*/ 100 h 100"/>
            </a:gdLst>
            <a:ahLst/>
            <a:cxnLst>
              <a:cxn ang="T10">
                <a:pos x="T0" y="T1"/>
              </a:cxn>
              <a:cxn ang="T11">
                <a:pos x="T2" y="T3"/>
              </a:cxn>
              <a:cxn ang="T12">
                <a:pos x="T4" y="T5"/>
              </a:cxn>
              <a:cxn ang="T13">
                <a:pos x="T6" y="T7"/>
              </a:cxn>
              <a:cxn ang="T14">
                <a:pos x="T8" y="T9"/>
              </a:cxn>
            </a:cxnLst>
            <a:rect l="T15" t="T16" r="T17" b="T18"/>
            <a:pathLst>
              <a:path w="124" h="100">
                <a:moveTo>
                  <a:pt x="0" y="18"/>
                </a:moveTo>
                <a:lnTo>
                  <a:pt x="11" y="0"/>
                </a:lnTo>
                <a:lnTo>
                  <a:pt x="124" y="83"/>
                </a:lnTo>
                <a:lnTo>
                  <a:pt x="113" y="100"/>
                </a:lnTo>
                <a:lnTo>
                  <a:pt x="0" y="18"/>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53" name="Rectangle 61"/>
          <p:cNvSpPr>
            <a:spLocks noChangeArrowheads="1"/>
          </p:cNvSpPr>
          <p:nvPr/>
        </p:nvSpPr>
        <p:spPr bwMode="auto">
          <a:xfrm>
            <a:off x="4857750" y="4714875"/>
            <a:ext cx="860425" cy="25400"/>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854" name="Freeform 62"/>
          <p:cNvSpPr/>
          <p:nvPr/>
        </p:nvSpPr>
        <p:spPr bwMode="auto">
          <a:xfrm>
            <a:off x="4857750" y="4652963"/>
            <a:ext cx="244475" cy="146050"/>
          </a:xfrm>
          <a:custGeom>
            <a:avLst/>
            <a:gdLst>
              <a:gd name="T0" fmla="*/ 116096625 w 242"/>
              <a:gd name="T1" fmla="*/ 96461806 h 130"/>
              <a:gd name="T2" fmla="*/ 137722673 w 242"/>
              <a:gd name="T3" fmla="*/ 190001591 h 130"/>
              <a:gd name="T4" fmla="*/ 0 w 242"/>
              <a:gd name="T5" fmla="*/ 96461806 h 130"/>
              <a:gd name="T6" fmla="*/ 137722673 w 242"/>
              <a:gd name="T7" fmla="*/ 0 h 130"/>
              <a:gd name="T8" fmla="*/ 116096625 w 242"/>
              <a:gd name="T9" fmla="*/ 96461806 h 130"/>
              <a:gd name="T10" fmla="*/ 0 60000 65536"/>
              <a:gd name="T11" fmla="*/ 0 60000 65536"/>
              <a:gd name="T12" fmla="*/ 0 60000 65536"/>
              <a:gd name="T13" fmla="*/ 0 60000 65536"/>
              <a:gd name="T14" fmla="*/ 0 60000 65536"/>
              <a:gd name="T15" fmla="*/ 0 w 242"/>
              <a:gd name="T16" fmla="*/ 0 h 130"/>
              <a:gd name="T17" fmla="*/ 242 w 242"/>
              <a:gd name="T18" fmla="*/ 130 h 130"/>
            </a:gdLst>
            <a:ahLst/>
            <a:cxnLst>
              <a:cxn ang="T10">
                <a:pos x="T0" y="T1"/>
              </a:cxn>
              <a:cxn ang="T11">
                <a:pos x="T2" y="T3"/>
              </a:cxn>
              <a:cxn ang="T12">
                <a:pos x="T4" y="T5"/>
              </a:cxn>
              <a:cxn ang="T13">
                <a:pos x="T6" y="T7"/>
              </a:cxn>
              <a:cxn ang="T14">
                <a:pos x="T8" y="T9"/>
              </a:cxn>
            </a:cxnLst>
            <a:rect l="T15" t="T16" r="T17" b="T18"/>
            <a:pathLst>
              <a:path w="242" h="130">
                <a:moveTo>
                  <a:pt x="204" y="66"/>
                </a:moveTo>
                <a:lnTo>
                  <a:pt x="242" y="130"/>
                </a:lnTo>
                <a:lnTo>
                  <a:pt x="0" y="66"/>
                </a:lnTo>
                <a:lnTo>
                  <a:pt x="242" y="0"/>
                </a:lnTo>
                <a:lnTo>
                  <a:pt x="204" y="6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endParaRPr lang="zh-CN" altLang="en-US" sz="2375" strike="noStrike" noProof="1"/>
          </a:p>
        </p:txBody>
      </p:sp>
      <p:sp>
        <p:nvSpPr>
          <p:cNvPr id="33855" name="Freeform 63"/>
          <p:cNvSpPr/>
          <p:nvPr/>
        </p:nvSpPr>
        <p:spPr bwMode="auto">
          <a:xfrm>
            <a:off x="5054600" y="4719638"/>
            <a:ext cx="57150" cy="84138"/>
          </a:xfrm>
          <a:custGeom>
            <a:avLst/>
            <a:gdLst>
              <a:gd name="T0" fmla="*/ 0 w 56"/>
              <a:gd name="T1" fmla="*/ 16447844 h 74"/>
              <a:gd name="T2" fmla="*/ 10545064 w 56"/>
              <a:gd name="T3" fmla="*/ 0 h 74"/>
              <a:gd name="T4" fmla="*/ 32807802 w 56"/>
              <a:gd name="T5" fmla="*/ 95694892 h 74"/>
              <a:gd name="T6" fmla="*/ 22262736 w 56"/>
              <a:gd name="T7" fmla="*/ 110647252 h 74"/>
              <a:gd name="T8" fmla="*/ 0 w 56"/>
              <a:gd name="T9" fmla="*/ 16447844 h 74"/>
              <a:gd name="T10" fmla="*/ 0 60000 65536"/>
              <a:gd name="T11" fmla="*/ 0 60000 65536"/>
              <a:gd name="T12" fmla="*/ 0 60000 65536"/>
              <a:gd name="T13" fmla="*/ 0 60000 65536"/>
              <a:gd name="T14" fmla="*/ 0 60000 65536"/>
              <a:gd name="T15" fmla="*/ 0 w 56"/>
              <a:gd name="T16" fmla="*/ 0 h 74"/>
              <a:gd name="T17" fmla="*/ 56 w 56"/>
              <a:gd name="T18" fmla="*/ 74 h 74"/>
            </a:gdLst>
            <a:ahLst/>
            <a:cxnLst>
              <a:cxn ang="T10">
                <a:pos x="T0" y="T1"/>
              </a:cxn>
              <a:cxn ang="T11">
                <a:pos x="T2" y="T3"/>
              </a:cxn>
              <a:cxn ang="T12">
                <a:pos x="T4" y="T5"/>
              </a:cxn>
              <a:cxn ang="T13">
                <a:pos x="T6" y="T7"/>
              </a:cxn>
              <a:cxn ang="T14">
                <a:pos x="T8" y="T9"/>
              </a:cxn>
            </a:cxnLst>
            <a:rect l="T15" t="T16" r="T17" b="T18"/>
            <a:pathLst>
              <a:path w="56" h="74">
                <a:moveTo>
                  <a:pt x="0" y="11"/>
                </a:moveTo>
                <a:lnTo>
                  <a:pt x="18" y="0"/>
                </a:lnTo>
                <a:lnTo>
                  <a:pt x="56" y="64"/>
                </a:lnTo>
                <a:lnTo>
                  <a:pt x="38" y="74"/>
                </a:lnTo>
                <a:lnTo>
                  <a:pt x="0" y="11"/>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56" name="Freeform 64"/>
          <p:cNvSpPr/>
          <p:nvPr/>
        </p:nvSpPr>
        <p:spPr bwMode="auto">
          <a:xfrm>
            <a:off x="4854575" y="4714875"/>
            <a:ext cx="255588" cy="92075"/>
          </a:xfrm>
          <a:custGeom>
            <a:avLst/>
            <a:gdLst>
              <a:gd name="T0" fmla="*/ 149989506 w 246"/>
              <a:gd name="T1" fmla="*/ 87867752 h 84"/>
              <a:gd name="T2" fmla="*/ 147550938 w 246"/>
              <a:gd name="T3" fmla="*/ 115327145 h 84"/>
              <a:gd name="T4" fmla="*/ 0 w 246"/>
              <a:gd name="T5" fmla="*/ 27459402 h 84"/>
              <a:gd name="T6" fmla="*/ 2438568 w 246"/>
              <a:gd name="T7" fmla="*/ 0 h 84"/>
              <a:gd name="T8" fmla="*/ 149989506 w 246"/>
              <a:gd name="T9" fmla="*/ 87867752 h 84"/>
              <a:gd name="T10" fmla="*/ 0 60000 65536"/>
              <a:gd name="T11" fmla="*/ 0 60000 65536"/>
              <a:gd name="T12" fmla="*/ 0 60000 65536"/>
              <a:gd name="T13" fmla="*/ 0 60000 65536"/>
              <a:gd name="T14" fmla="*/ 0 60000 65536"/>
              <a:gd name="T15" fmla="*/ 0 w 246"/>
              <a:gd name="T16" fmla="*/ 0 h 84"/>
              <a:gd name="T17" fmla="*/ 246 w 246"/>
              <a:gd name="T18" fmla="*/ 84 h 84"/>
            </a:gdLst>
            <a:ahLst/>
            <a:cxnLst>
              <a:cxn ang="T10">
                <a:pos x="T0" y="T1"/>
              </a:cxn>
              <a:cxn ang="T11">
                <a:pos x="T2" y="T3"/>
              </a:cxn>
              <a:cxn ang="T12">
                <a:pos x="T4" y="T5"/>
              </a:cxn>
              <a:cxn ang="T13">
                <a:pos x="T6" y="T7"/>
              </a:cxn>
              <a:cxn ang="T14">
                <a:pos x="T8" y="T9"/>
              </a:cxn>
            </a:cxnLst>
            <a:rect l="T15" t="T16" r="T17" b="T18"/>
            <a:pathLst>
              <a:path w="246" h="84">
                <a:moveTo>
                  <a:pt x="246" y="64"/>
                </a:moveTo>
                <a:lnTo>
                  <a:pt x="242" y="84"/>
                </a:lnTo>
                <a:lnTo>
                  <a:pt x="0" y="20"/>
                </a:lnTo>
                <a:lnTo>
                  <a:pt x="4" y="0"/>
                </a:lnTo>
                <a:lnTo>
                  <a:pt x="246" y="64"/>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57" name="Freeform 65"/>
          <p:cNvSpPr/>
          <p:nvPr/>
        </p:nvSpPr>
        <p:spPr bwMode="auto">
          <a:xfrm>
            <a:off x="4854575" y="4640263"/>
            <a:ext cx="255588" cy="95250"/>
          </a:xfrm>
          <a:custGeom>
            <a:avLst/>
            <a:gdLst>
              <a:gd name="T0" fmla="*/ 2438568 w 246"/>
              <a:gd name="T1" fmla="*/ 120029762 h 86"/>
              <a:gd name="T2" fmla="*/ 0 w 246"/>
              <a:gd name="T3" fmla="*/ 92115762 h 86"/>
              <a:gd name="T4" fmla="*/ 147550938 w 246"/>
              <a:gd name="T5" fmla="*/ 0 h 86"/>
              <a:gd name="T6" fmla="*/ 149989506 w 246"/>
              <a:gd name="T7" fmla="*/ 27914009 h 86"/>
              <a:gd name="T8" fmla="*/ 2438568 w 246"/>
              <a:gd name="T9" fmla="*/ 120029762 h 86"/>
              <a:gd name="T10" fmla="*/ 0 60000 65536"/>
              <a:gd name="T11" fmla="*/ 0 60000 65536"/>
              <a:gd name="T12" fmla="*/ 0 60000 65536"/>
              <a:gd name="T13" fmla="*/ 0 60000 65536"/>
              <a:gd name="T14" fmla="*/ 0 60000 65536"/>
              <a:gd name="T15" fmla="*/ 0 w 246"/>
              <a:gd name="T16" fmla="*/ 0 h 86"/>
              <a:gd name="T17" fmla="*/ 246 w 246"/>
              <a:gd name="T18" fmla="*/ 86 h 86"/>
            </a:gdLst>
            <a:ahLst/>
            <a:cxnLst>
              <a:cxn ang="T10">
                <a:pos x="T0" y="T1"/>
              </a:cxn>
              <a:cxn ang="T11">
                <a:pos x="T2" y="T3"/>
              </a:cxn>
              <a:cxn ang="T12">
                <a:pos x="T4" y="T5"/>
              </a:cxn>
              <a:cxn ang="T13">
                <a:pos x="T6" y="T7"/>
              </a:cxn>
              <a:cxn ang="T14">
                <a:pos x="T8" y="T9"/>
              </a:cxn>
            </a:cxnLst>
            <a:rect l="T15" t="T16" r="T17" b="T18"/>
            <a:pathLst>
              <a:path w="246" h="86">
                <a:moveTo>
                  <a:pt x="4" y="86"/>
                </a:moveTo>
                <a:lnTo>
                  <a:pt x="0" y="66"/>
                </a:lnTo>
                <a:lnTo>
                  <a:pt x="242" y="0"/>
                </a:lnTo>
                <a:lnTo>
                  <a:pt x="246" y="20"/>
                </a:lnTo>
                <a:lnTo>
                  <a:pt x="4" y="86"/>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58" name="Freeform 66"/>
          <p:cNvSpPr/>
          <p:nvPr/>
        </p:nvSpPr>
        <p:spPr bwMode="auto">
          <a:xfrm>
            <a:off x="5054600" y="4643438"/>
            <a:ext cx="57150" cy="84138"/>
          </a:xfrm>
          <a:custGeom>
            <a:avLst/>
            <a:gdLst>
              <a:gd name="T0" fmla="*/ 22262736 w 56"/>
              <a:gd name="T1" fmla="*/ 0 h 74"/>
              <a:gd name="T2" fmla="*/ 32807802 w 56"/>
              <a:gd name="T3" fmla="*/ 11961535 h 74"/>
              <a:gd name="T4" fmla="*/ 10545064 w 56"/>
              <a:gd name="T5" fmla="*/ 110649697 h 74"/>
              <a:gd name="T6" fmla="*/ 0 w 56"/>
              <a:gd name="T7" fmla="*/ 98688167 h 74"/>
              <a:gd name="T8" fmla="*/ 22262736 w 56"/>
              <a:gd name="T9" fmla="*/ 0 h 74"/>
              <a:gd name="T10" fmla="*/ 0 60000 65536"/>
              <a:gd name="T11" fmla="*/ 0 60000 65536"/>
              <a:gd name="T12" fmla="*/ 0 60000 65536"/>
              <a:gd name="T13" fmla="*/ 0 60000 65536"/>
              <a:gd name="T14" fmla="*/ 0 60000 65536"/>
              <a:gd name="T15" fmla="*/ 0 w 56"/>
              <a:gd name="T16" fmla="*/ 0 h 74"/>
              <a:gd name="T17" fmla="*/ 56 w 56"/>
              <a:gd name="T18" fmla="*/ 74 h 74"/>
            </a:gdLst>
            <a:ahLst/>
            <a:cxnLst>
              <a:cxn ang="T10">
                <a:pos x="T0" y="T1"/>
              </a:cxn>
              <a:cxn ang="T11">
                <a:pos x="T2" y="T3"/>
              </a:cxn>
              <a:cxn ang="T12">
                <a:pos x="T4" y="T5"/>
              </a:cxn>
              <a:cxn ang="T13">
                <a:pos x="T6" y="T7"/>
              </a:cxn>
              <a:cxn ang="T14">
                <a:pos x="T8" y="T9"/>
              </a:cxn>
            </a:cxnLst>
            <a:rect l="T15" t="T16" r="T17" b="T18"/>
            <a:pathLst>
              <a:path w="56" h="74">
                <a:moveTo>
                  <a:pt x="38" y="0"/>
                </a:moveTo>
                <a:lnTo>
                  <a:pt x="56" y="8"/>
                </a:lnTo>
                <a:lnTo>
                  <a:pt x="18" y="74"/>
                </a:lnTo>
                <a:lnTo>
                  <a:pt x="0" y="66"/>
                </a:lnTo>
                <a:lnTo>
                  <a:pt x="38" y="0"/>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59" name="Rectangle 67"/>
          <p:cNvSpPr>
            <a:spLocks noChangeArrowheads="1"/>
          </p:cNvSpPr>
          <p:nvPr/>
        </p:nvSpPr>
        <p:spPr bwMode="auto">
          <a:xfrm>
            <a:off x="6575425" y="4714875"/>
            <a:ext cx="863600" cy="2063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860" name="Freeform 68"/>
          <p:cNvSpPr/>
          <p:nvPr/>
        </p:nvSpPr>
        <p:spPr bwMode="auto">
          <a:xfrm>
            <a:off x="7194550" y="4652963"/>
            <a:ext cx="244475" cy="146050"/>
          </a:xfrm>
          <a:custGeom>
            <a:avLst/>
            <a:gdLst>
              <a:gd name="T0" fmla="*/ 21231734 w 241"/>
              <a:gd name="T1" fmla="*/ 96461806 h 130"/>
              <a:gd name="T2" fmla="*/ 0 w 241"/>
              <a:gd name="T3" fmla="*/ 0 h 130"/>
              <a:gd name="T4" fmla="*/ 138294136 w 241"/>
              <a:gd name="T5" fmla="*/ 96461806 h 130"/>
              <a:gd name="T6" fmla="*/ 0 w 241"/>
              <a:gd name="T7" fmla="*/ 190001591 h 130"/>
              <a:gd name="T8" fmla="*/ 21231734 w 241"/>
              <a:gd name="T9" fmla="*/ 96461806 h 130"/>
              <a:gd name="T10" fmla="*/ 0 60000 65536"/>
              <a:gd name="T11" fmla="*/ 0 60000 65536"/>
              <a:gd name="T12" fmla="*/ 0 60000 65536"/>
              <a:gd name="T13" fmla="*/ 0 60000 65536"/>
              <a:gd name="T14" fmla="*/ 0 60000 65536"/>
              <a:gd name="T15" fmla="*/ 0 w 241"/>
              <a:gd name="T16" fmla="*/ 0 h 130"/>
              <a:gd name="T17" fmla="*/ 241 w 241"/>
              <a:gd name="T18" fmla="*/ 130 h 130"/>
            </a:gdLst>
            <a:ahLst/>
            <a:cxnLst>
              <a:cxn ang="T10">
                <a:pos x="T0" y="T1"/>
              </a:cxn>
              <a:cxn ang="T11">
                <a:pos x="T2" y="T3"/>
              </a:cxn>
              <a:cxn ang="T12">
                <a:pos x="T4" y="T5"/>
              </a:cxn>
              <a:cxn ang="T13">
                <a:pos x="T6" y="T7"/>
              </a:cxn>
              <a:cxn ang="T14">
                <a:pos x="T8" y="T9"/>
              </a:cxn>
            </a:cxnLst>
            <a:rect l="T15" t="T16" r="T17" b="T18"/>
            <a:pathLst>
              <a:path w="241" h="130">
                <a:moveTo>
                  <a:pt x="37" y="66"/>
                </a:moveTo>
                <a:lnTo>
                  <a:pt x="0" y="0"/>
                </a:lnTo>
                <a:lnTo>
                  <a:pt x="241" y="66"/>
                </a:lnTo>
                <a:lnTo>
                  <a:pt x="0" y="130"/>
                </a:lnTo>
                <a:lnTo>
                  <a:pt x="37" y="6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endParaRPr lang="zh-CN" altLang="en-US" sz="2375" strike="noStrike" noProof="1"/>
          </a:p>
        </p:txBody>
      </p:sp>
      <p:sp>
        <p:nvSpPr>
          <p:cNvPr id="33861" name="Freeform 69"/>
          <p:cNvSpPr/>
          <p:nvPr/>
        </p:nvSpPr>
        <p:spPr bwMode="auto">
          <a:xfrm>
            <a:off x="7180263" y="4643438"/>
            <a:ext cx="57150" cy="84138"/>
          </a:xfrm>
          <a:custGeom>
            <a:avLst/>
            <a:gdLst>
              <a:gd name="T0" fmla="*/ 33404308 w 55"/>
              <a:gd name="T1" fmla="*/ 98688167 h 74"/>
              <a:gd name="T2" fmla="*/ 22471902 w 55"/>
              <a:gd name="T3" fmla="*/ 110649697 h 74"/>
              <a:gd name="T4" fmla="*/ 0 w 55"/>
              <a:gd name="T5" fmla="*/ 11961535 h 74"/>
              <a:gd name="T6" fmla="*/ 10932403 w 55"/>
              <a:gd name="T7" fmla="*/ 0 h 74"/>
              <a:gd name="T8" fmla="*/ 33404308 w 55"/>
              <a:gd name="T9" fmla="*/ 98688167 h 74"/>
              <a:gd name="T10" fmla="*/ 0 60000 65536"/>
              <a:gd name="T11" fmla="*/ 0 60000 65536"/>
              <a:gd name="T12" fmla="*/ 0 60000 65536"/>
              <a:gd name="T13" fmla="*/ 0 60000 65536"/>
              <a:gd name="T14" fmla="*/ 0 60000 65536"/>
              <a:gd name="T15" fmla="*/ 0 w 55"/>
              <a:gd name="T16" fmla="*/ 0 h 74"/>
              <a:gd name="T17" fmla="*/ 55 w 55"/>
              <a:gd name="T18" fmla="*/ 74 h 74"/>
            </a:gdLst>
            <a:ahLst/>
            <a:cxnLst>
              <a:cxn ang="T10">
                <a:pos x="T0" y="T1"/>
              </a:cxn>
              <a:cxn ang="T11">
                <a:pos x="T2" y="T3"/>
              </a:cxn>
              <a:cxn ang="T12">
                <a:pos x="T4" y="T5"/>
              </a:cxn>
              <a:cxn ang="T13">
                <a:pos x="T6" y="T7"/>
              </a:cxn>
              <a:cxn ang="T14">
                <a:pos x="T8" y="T9"/>
              </a:cxn>
            </a:cxnLst>
            <a:rect l="T15" t="T16" r="T17" b="T18"/>
            <a:pathLst>
              <a:path w="55" h="74">
                <a:moveTo>
                  <a:pt x="55" y="66"/>
                </a:moveTo>
                <a:lnTo>
                  <a:pt x="37" y="74"/>
                </a:lnTo>
                <a:lnTo>
                  <a:pt x="0" y="8"/>
                </a:lnTo>
                <a:lnTo>
                  <a:pt x="18" y="0"/>
                </a:lnTo>
                <a:lnTo>
                  <a:pt x="55" y="66"/>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62" name="Freeform 70"/>
          <p:cNvSpPr/>
          <p:nvPr/>
        </p:nvSpPr>
        <p:spPr bwMode="auto">
          <a:xfrm>
            <a:off x="7191375" y="4640263"/>
            <a:ext cx="247650" cy="95250"/>
          </a:xfrm>
          <a:custGeom>
            <a:avLst/>
            <a:gdLst>
              <a:gd name="T0" fmla="*/ 0 w 245"/>
              <a:gd name="T1" fmla="*/ 27914009 h 86"/>
              <a:gd name="T2" fmla="*/ 2298590 w 245"/>
              <a:gd name="T3" fmla="*/ 0 h 86"/>
              <a:gd name="T4" fmla="*/ 140809127 w 245"/>
              <a:gd name="T5" fmla="*/ 92115762 h 86"/>
              <a:gd name="T6" fmla="*/ 138510538 w 245"/>
              <a:gd name="T7" fmla="*/ 120029762 h 86"/>
              <a:gd name="T8" fmla="*/ 0 w 245"/>
              <a:gd name="T9" fmla="*/ 27914009 h 86"/>
              <a:gd name="T10" fmla="*/ 0 60000 65536"/>
              <a:gd name="T11" fmla="*/ 0 60000 65536"/>
              <a:gd name="T12" fmla="*/ 0 60000 65536"/>
              <a:gd name="T13" fmla="*/ 0 60000 65536"/>
              <a:gd name="T14" fmla="*/ 0 60000 65536"/>
              <a:gd name="T15" fmla="*/ 0 w 245"/>
              <a:gd name="T16" fmla="*/ 0 h 86"/>
              <a:gd name="T17" fmla="*/ 245 w 245"/>
              <a:gd name="T18" fmla="*/ 86 h 86"/>
            </a:gdLst>
            <a:ahLst/>
            <a:cxnLst>
              <a:cxn ang="T10">
                <a:pos x="T0" y="T1"/>
              </a:cxn>
              <a:cxn ang="T11">
                <a:pos x="T2" y="T3"/>
              </a:cxn>
              <a:cxn ang="T12">
                <a:pos x="T4" y="T5"/>
              </a:cxn>
              <a:cxn ang="T13">
                <a:pos x="T6" y="T7"/>
              </a:cxn>
              <a:cxn ang="T14">
                <a:pos x="T8" y="T9"/>
              </a:cxn>
            </a:cxnLst>
            <a:rect l="T15" t="T16" r="T17" b="T18"/>
            <a:pathLst>
              <a:path w="245" h="86">
                <a:moveTo>
                  <a:pt x="0" y="20"/>
                </a:moveTo>
                <a:lnTo>
                  <a:pt x="4" y="0"/>
                </a:lnTo>
                <a:lnTo>
                  <a:pt x="245" y="66"/>
                </a:lnTo>
                <a:lnTo>
                  <a:pt x="241" y="86"/>
                </a:lnTo>
                <a:lnTo>
                  <a:pt x="0" y="20"/>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63" name="Freeform 71"/>
          <p:cNvSpPr/>
          <p:nvPr/>
        </p:nvSpPr>
        <p:spPr bwMode="auto">
          <a:xfrm>
            <a:off x="7191375" y="4714875"/>
            <a:ext cx="247650" cy="92075"/>
          </a:xfrm>
          <a:custGeom>
            <a:avLst/>
            <a:gdLst>
              <a:gd name="T0" fmla="*/ 138510538 w 245"/>
              <a:gd name="T1" fmla="*/ 0 h 84"/>
              <a:gd name="T2" fmla="*/ 140809127 w 245"/>
              <a:gd name="T3" fmla="*/ 27459402 h 84"/>
              <a:gd name="T4" fmla="*/ 2298590 w 245"/>
              <a:gd name="T5" fmla="*/ 115327145 h 84"/>
              <a:gd name="T6" fmla="*/ 0 w 245"/>
              <a:gd name="T7" fmla="*/ 87867752 h 84"/>
              <a:gd name="T8" fmla="*/ 138510538 w 245"/>
              <a:gd name="T9" fmla="*/ 0 h 84"/>
              <a:gd name="T10" fmla="*/ 0 60000 65536"/>
              <a:gd name="T11" fmla="*/ 0 60000 65536"/>
              <a:gd name="T12" fmla="*/ 0 60000 65536"/>
              <a:gd name="T13" fmla="*/ 0 60000 65536"/>
              <a:gd name="T14" fmla="*/ 0 60000 65536"/>
              <a:gd name="T15" fmla="*/ 0 w 245"/>
              <a:gd name="T16" fmla="*/ 0 h 84"/>
              <a:gd name="T17" fmla="*/ 245 w 245"/>
              <a:gd name="T18" fmla="*/ 84 h 84"/>
            </a:gdLst>
            <a:ahLst/>
            <a:cxnLst>
              <a:cxn ang="T10">
                <a:pos x="T0" y="T1"/>
              </a:cxn>
              <a:cxn ang="T11">
                <a:pos x="T2" y="T3"/>
              </a:cxn>
              <a:cxn ang="T12">
                <a:pos x="T4" y="T5"/>
              </a:cxn>
              <a:cxn ang="T13">
                <a:pos x="T6" y="T7"/>
              </a:cxn>
              <a:cxn ang="T14">
                <a:pos x="T8" y="T9"/>
              </a:cxn>
            </a:cxnLst>
            <a:rect l="T15" t="T16" r="T17" b="T18"/>
            <a:pathLst>
              <a:path w="245" h="84">
                <a:moveTo>
                  <a:pt x="241" y="0"/>
                </a:moveTo>
                <a:lnTo>
                  <a:pt x="245" y="20"/>
                </a:lnTo>
                <a:lnTo>
                  <a:pt x="4" y="84"/>
                </a:lnTo>
                <a:lnTo>
                  <a:pt x="0" y="64"/>
                </a:lnTo>
                <a:lnTo>
                  <a:pt x="241" y="0"/>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64" name="Freeform 72"/>
          <p:cNvSpPr/>
          <p:nvPr/>
        </p:nvSpPr>
        <p:spPr bwMode="auto">
          <a:xfrm>
            <a:off x="7180263" y="4719638"/>
            <a:ext cx="57150" cy="84138"/>
          </a:xfrm>
          <a:custGeom>
            <a:avLst/>
            <a:gdLst>
              <a:gd name="T0" fmla="*/ 10932403 w 55"/>
              <a:gd name="T1" fmla="*/ 113720785 h 72"/>
              <a:gd name="T2" fmla="*/ 0 w 55"/>
              <a:gd name="T3" fmla="*/ 101085286 h 72"/>
              <a:gd name="T4" fmla="*/ 22471902 w 55"/>
              <a:gd name="T5" fmla="*/ 0 h 72"/>
              <a:gd name="T6" fmla="*/ 33404308 w 55"/>
              <a:gd name="T7" fmla="*/ 12635504 h 72"/>
              <a:gd name="T8" fmla="*/ 10932403 w 55"/>
              <a:gd name="T9" fmla="*/ 113720785 h 72"/>
              <a:gd name="T10" fmla="*/ 0 60000 65536"/>
              <a:gd name="T11" fmla="*/ 0 60000 65536"/>
              <a:gd name="T12" fmla="*/ 0 60000 65536"/>
              <a:gd name="T13" fmla="*/ 0 60000 65536"/>
              <a:gd name="T14" fmla="*/ 0 60000 65536"/>
              <a:gd name="T15" fmla="*/ 0 w 55"/>
              <a:gd name="T16" fmla="*/ 0 h 72"/>
              <a:gd name="T17" fmla="*/ 55 w 55"/>
              <a:gd name="T18" fmla="*/ 72 h 72"/>
            </a:gdLst>
            <a:ahLst/>
            <a:cxnLst>
              <a:cxn ang="T10">
                <a:pos x="T0" y="T1"/>
              </a:cxn>
              <a:cxn ang="T11">
                <a:pos x="T2" y="T3"/>
              </a:cxn>
              <a:cxn ang="T12">
                <a:pos x="T4" y="T5"/>
              </a:cxn>
              <a:cxn ang="T13">
                <a:pos x="T6" y="T7"/>
              </a:cxn>
              <a:cxn ang="T14">
                <a:pos x="T8" y="T9"/>
              </a:cxn>
            </a:cxnLst>
            <a:rect l="T15" t="T16" r="T17" b="T18"/>
            <a:pathLst>
              <a:path w="55" h="72">
                <a:moveTo>
                  <a:pt x="18" y="72"/>
                </a:moveTo>
                <a:lnTo>
                  <a:pt x="0" y="64"/>
                </a:lnTo>
                <a:lnTo>
                  <a:pt x="37" y="0"/>
                </a:lnTo>
                <a:lnTo>
                  <a:pt x="55" y="8"/>
                </a:lnTo>
                <a:lnTo>
                  <a:pt x="18" y="72"/>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65" name="Rectangle 73"/>
          <p:cNvSpPr>
            <a:spLocks noChangeArrowheads="1"/>
          </p:cNvSpPr>
          <p:nvPr/>
        </p:nvSpPr>
        <p:spPr bwMode="auto">
          <a:xfrm>
            <a:off x="6057900" y="4568825"/>
            <a:ext cx="1349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900" b="1" strike="noStrike" noProof="1">
                <a:solidFill>
                  <a:srgbClr val="000000"/>
                </a:solidFill>
                <a:latin typeface="Helvetica" pitchFamily="34" charset="0"/>
                <a:ea typeface="汉仪细中圆简"/>
                <a:cs typeface="汉仪细中圆简"/>
              </a:rPr>
              <a:t>1</a:t>
            </a:r>
            <a:endParaRPr lang="en-GB" altLang="en-US" sz="5705" b="1" strike="noStrike" noProof="1">
              <a:solidFill>
                <a:srgbClr val="000099"/>
              </a:solidFill>
              <a:latin typeface="Helvetica" pitchFamily="34" charset="0"/>
              <a:ea typeface="汉仪细中圆简"/>
              <a:cs typeface="汉仪细中圆简"/>
            </a:endParaRPr>
          </a:p>
        </p:txBody>
      </p:sp>
      <p:sp>
        <p:nvSpPr>
          <p:cNvPr id="33866" name="Rectangle 74"/>
          <p:cNvSpPr>
            <a:spLocks noChangeArrowheads="1"/>
          </p:cNvSpPr>
          <p:nvPr/>
        </p:nvSpPr>
        <p:spPr bwMode="auto">
          <a:xfrm>
            <a:off x="2308225" y="4711700"/>
            <a:ext cx="860425" cy="23813"/>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867" name="Freeform 75"/>
          <p:cNvSpPr/>
          <p:nvPr/>
        </p:nvSpPr>
        <p:spPr bwMode="auto">
          <a:xfrm>
            <a:off x="2308225" y="4648200"/>
            <a:ext cx="247650" cy="146050"/>
          </a:xfrm>
          <a:custGeom>
            <a:avLst/>
            <a:gdLst>
              <a:gd name="T0" fmla="*/ 120171736 w 242"/>
              <a:gd name="T1" fmla="*/ 94999586 h 130"/>
              <a:gd name="T2" fmla="*/ 142556230 w 242"/>
              <a:gd name="T3" fmla="*/ 189999173 h 130"/>
              <a:gd name="T4" fmla="*/ 0 w 242"/>
              <a:gd name="T5" fmla="*/ 94999586 h 130"/>
              <a:gd name="T6" fmla="*/ 142556230 w 242"/>
              <a:gd name="T7" fmla="*/ 0 h 130"/>
              <a:gd name="T8" fmla="*/ 120171736 w 242"/>
              <a:gd name="T9" fmla="*/ 94999586 h 130"/>
              <a:gd name="T10" fmla="*/ 0 60000 65536"/>
              <a:gd name="T11" fmla="*/ 0 60000 65536"/>
              <a:gd name="T12" fmla="*/ 0 60000 65536"/>
              <a:gd name="T13" fmla="*/ 0 60000 65536"/>
              <a:gd name="T14" fmla="*/ 0 60000 65536"/>
              <a:gd name="T15" fmla="*/ 0 w 242"/>
              <a:gd name="T16" fmla="*/ 0 h 130"/>
              <a:gd name="T17" fmla="*/ 242 w 242"/>
              <a:gd name="T18" fmla="*/ 130 h 130"/>
            </a:gdLst>
            <a:ahLst/>
            <a:cxnLst>
              <a:cxn ang="T10">
                <a:pos x="T0" y="T1"/>
              </a:cxn>
              <a:cxn ang="T11">
                <a:pos x="T2" y="T3"/>
              </a:cxn>
              <a:cxn ang="T12">
                <a:pos x="T4" y="T5"/>
              </a:cxn>
              <a:cxn ang="T13">
                <a:pos x="T6" y="T7"/>
              </a:cxn>
              <a:cxn ang="T14">
                <a:pos x="T8" y="T9"/>
              </a:cxn>
            </a:cxnLst>
            <a:rect l="T15" t="T16" r="T17" b="T18"/>
            <a:pathLst>
              <a:path w="242" h="130">
                <a:moveTo>
                  <a:pt x="204" y="65"/>
                </a:moveTo>
                <a:lnTo>
                  <a:pt x="242" y="130"/>
                </a:lnTo>
                <a:lnTo>
                  <a:pt x="0" y="65"/>
                </a:lnTo>
                <a:lnTo>
                  <a:pt x="242" y="0"/>
                </a:lnTo>
                <a:lnTo>
                  <a:pt x="204"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endParaRPr lang="zh-CN" altLang="en-US" sz="2375" strike="noStrike" noProof="1"/>
          </a:p>
        </p:txBody>
      </p:sp>
      <p:sp>
        <p:nvSpPr>
          <p:cNvPr id="33868" name="Freeform 76"/>
          <p:cNvSpPr/>
          <p:nvPr/>
        </p:nvSpPr>
        <p:spPr bwMode="auto">
          <a:xfrm>
            <a:off x="2506663" y="4714875"/>
            <a:ext cx="58738" cy="88900"/>
          </a:xfrm>
          <a:custGeom>
            <a:avLst/>
            <a:gdLst>
              <a:gd name="T0" fmla="*/ 0 w 56"/>
              <a:gd name="T1" fmla="*/ 17277847 h 76"/>
              <a:gd name="T2" fmla="*/ 11341100 w 56"/>
              <a:gd name="T3" fmla="*/ 0 h 76"/>
              <a:gd name="T4" fmla="*/ 35282190 w 56"/>
              <a:gd name="T5" fmla="*/ 102097972 h 76"/>
              <a:gd name="T6" fmla="*/ 23941881 w 56"/>
              <a:gd name="T7" fmla="*/ 119375814 h 76"/>
              <a:gd name="T8" fmla="*/ 0 w 56"/>
              <a:gd name="T9" fmla="*/ 17277847 h 76"/>
              <a:gd name="T10" fmla="*/ 0 60000 65536"/>
              <a:gd name="T11" fmla="*/ 0 60000 65536"/>
              <a:gd name="T12" fmla="*/ 0 60000 65536"/>
              <a:gd name="T13" fmla="*/ 0 60000 65536"/>
              <a:gd name="T14" fmla="*/ 0 60000 65536"/>
              <a:gd name="T15" fmla="*/ 0 w 56"/>
              <a:gd name="T16" fmla="*/ 0 h 76"/>
              <a:gd name="T17" fmla="*/ 56 w 56"/>
              <a:gd name="T18" fmla="*/ 76 h 76"/>
            </a:gdLst>
            <a:ahLst/>
            <a:cxnLst>
              <a:cxn ang="T10">
                <a:pos x="T0" y="T1"/>
              </a:cxn>
              <a:cxn ang="T11">
                <a:pos x="T2" y="T3"/>
              </a:cxn>
              <a:cxn ang="T12">
                <a:pos x="T4" y="T5"/>
              </a:cxn>
              <a:cxn ang="T13">
                <a:pos x="T6" y="T7"/>
              </a:cxn>
              <a:cxn ang="T14">
                <a:pos x="T8" y="T9"/>
              </a:cxn>
            </a:cxnLst>
            <a:rect l="T15" t="T16" r="T17" b="T18"/>
            <a:pathLst>
              <a:path w="56" h="76">
                <a:moveTo>
                  <a:pt x="0" y="11"/>
                </a:moveTo>
                <a:lnTo>
                  <a:pt x="18" y="0"/>
                </a:lnTo>
                <a:lnTo>
                  <a:pt x="56" y="65"/>
                </a:lnTo>
                <a:lnTo>
                  <a:pt x="38" y="76"/>
                </a:lnTo>
                <a:lnTo>
                  <a:pt x="0" y="11"/>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69" name="Freeform 77"/>
          <p:cNvSpPr/>
          <p:nvPr/>
        </p:nvSpPr>
        <p:spPr bwMode="auto">
          <a:xfrm>
            <a:off x="2308225" y="4711700"/>
            <a:ext cx="247650" cy="95250"/>
          </a:xfrm>
          <a:custGeom>
            <a:avLst/>
            <a:gdLst>
              <a:gd name="T0" fmla="*/ 140238243 w 246"/>
              <a:gd name="T1" fmla="*/ 92867185 h 85"/>
              <a:gd name="T2" fmla="*/ 137958045 w 246"/>
              <a:gd name="T3" fmla="*/ 121441876 h 85"/>
              <a:gd name="T4" fmla="*/ 0 w 246"/>
              <a:gd name="T5" fmla="*/ 28574700 h 85"/>
              <a:gd name="T6" fmla="*/ 2280198 w 246"/>
              <a:gd name="T7" fmla="*/ 0 h 85"/>
              <a:gd name="T8" fmla="*/ 140238243 w 246"/>
              <a:gd name="T9" fmla="*/ 92867185 h 85"/>
              <a:gd name="T10" fmla="*/ 0 60000 65536"/>
              <a:gd name="T11" fmla="*/ 0 60000 65536"/>
              <a:gd name="T12" fmla="*/ 0 60000 65536"/>
              <a:gd name="T13" fmla="*/ 0 60000 65536"/>
              <a:gd name="T14" fmla="*/ 0 60000 65536"/>
              <a:gd name="T15" fmla="*/ 0 w 246"/>
              <a:gd name="T16" fmla="*/ 0 h 85"/>
              <a:gd name="T17" fmla="*/ 246 w 246"/>
              <a:gd name="T18" fmla="*/ 85 h 85"/>
            </a:gdLst>
            <a:ahLst/>
            <a:cxnLst>
              <a:cxn ang="T10">
                <a:pos x="T0" y="T1"/>
              </a:cxn>
              <a:cxn ang="T11">
                <a:pos x="T2" y="T3"/>
              </a:cxn>
              <a:cxn ang="T12">
                <a:pos x="T4" y="T5"/>
              </a:cxn>
              <a:cxn ang="T13">
                <a:pos x="T6" y="T7"/>
              </a:cxn>
              <a:cxn ang="T14">
                <a:pos x="T8" y="T9"/>
              </a:cxn>
            </a:cxnLst>
            <a:rect l="T15" t="T16" r="T17" b="T18"/>
            <a:pathLst>
              <a:path w="246" h="85">
                <a:moveTo>
                  <a:pt x="246" y="65"/>
                </a:moveTo>
                <a:lnTo>
                  <a:pt x="242" y="85"/>
                </a:lnTo>
                <a:lnTo>
                  <a:pt x="0" y="20"/>
                </a:lnTo>
                <a:lnTo>
                  <a:pt x="4" y="0"/>
                </a:lnTo>
                <a:lnTo>
                  <a:pt x="246" y="65"/>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70" name="Freeform 78"/>
          <p:cNvSpPr/>
          <p:nvPr/>
        </p:nvSpPr>
        <p:spPr bwMode="auto">
          <a:xfrm>
            <a:off x="2308225" y="4640263"/>
            <a:ext cx="247650" cy="95250"/>
          </a:xfrm>
          <a:custGeom>
            <a:avLst/>
            <a:gdLst>
              <a:gd name="T0" fmla="*/ 2280198 w 246"/>
              <a:gd name="T1" fmla="*/ 121441876 h 85"/>
              <a:gd name="T2" fmla="*/ 0 w 246"/>
              <a:gd name="T3" fmla="*/ 92867185 h 85"/>
              <a:gd name="T4" fmla="*/ 137958045 w 246"/>
              <a:gd name="T5" fmla="*/ 0 h 85"/>
              <a:gd name="T6" fmla="*/ 140238243 w 246"/>
              <a:gd name="T7" fmla="*/ 28574700 h 85"/>
              <a:gd name="T8" fmla="*/ 2280198 w 246"/>
              <a:gd name="T9" fmla="*/ 121441876 h 85"/>
              <a:gd name="T10" fmla="*/ 0 60000 65536"/>
              <a:gd name="T11" fmla="*/ 0 60000 65536"/>
              <a:gd name="T12" fmla="*/ 0 60000 65536"/>
              <a:gd name="T13" fmla="*/ 0 60000 65536"/>
              <a:gd name="T14" fmla="*/ 0 60000 65536"/>
              <a:gd name="T15" fmla="*/ 0 w 246"/>
              <a:gd name="T16" fmla="*/ 0 h 85"/>
              <a:gd name="T17" fmla="*/ 246 w 246"/>
              <a:gd name="T18" fmla="*/ 85 h 85"/>
            </a:gdLst>
            <a:ahLst/>
            <a:cxnLst>
              <a:cxn ang="T10">
                <a:pos x="T0" y="T1"/>
              </a:cxn>
              <a:cxn ang="T11">
                <a:pos x="T2" y="T3"/>
              </a:cxn>
              <a:cxn ang="T12">
                <a:pos x="T4" y="T5"/>
              </a:cxn>
              <a:cxn ang="T13">
                <a:pos x="T6" y="T7"/>
              </a:cxn>
              <a:cxn ang="T14">
                <a:pos x="T8" y="T9"/>
              </a:cxn>
            </a:cxnLst>
            <a:rect l="T15" t="T16" r="T17" b="T18"/>
            <a:pathLst>
              <a:path w="246" h="85">
                <a:moveTo>
                  <a:pt x="4" y="85"/>
                </a:moveTo>
                <a:lnTo>
                  <a:pt x="0" y="65"/>
                </a:lnTo>
                <a:lnTo>
                  <a:pt x="242" y="0"/>
                </a:lnTo>
                <a:lnTo>
                  <a:pt x="246" y="20"/>
                </a:lnTo>
                <a:lnTo>
                  <a:pt x="4" y="85"/>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71" name="Freeform 79"/>
          <p:cNvSpPr/>
          <p:nvPr/>
        </p:nvSpPr>
        <p:spPr bwMode="auto">
          <a:xfrm>
            <a:off x="2506663" y="4643438"/>
            <a:ext cx="58738" cy="84138"/>
          </a:xfrm>
          <a:custGeom>
            <a:avLst/>
            <a:gdLst>
              <a:gd name="T0" fmla="*/ 23941881 w 56"/>
              <a:gd name="T1" fmla="*/ 0 h 76"/>
              <a:gd name="T2" fmla="*/ 35282190 w 56"/>
              <a:gd name="T3" fmla="*/ 15593700 h 76"/>
              <a:gd name="T4" fmla="*/ 11341100 w 56"/>
              <a:gd name="T5" fmla="*/ 107737864 h 76"/>
              <a:gd name="T6" fmla="*/ 0 w 56"/>
              <a:gd name="T7" fmla="*/ 92144169 h 76"/>
              <a:gd name="T8" fmla="*/ 23941881 w 56"/>
              <a:gd name="T9" fmla="*/ 0 h 76"/>
              <a:gd name="T10" fmla="*/ 0 60000 65536"/>
              <a:gd name="T11" fmla="*/ 0 60000 65536"/>
              <a:gd name="T12" fmla="*/ 0 60000 65536"/>
              <a:gd name="T13" fmla="*/ 0 60000 65536"/>
              <a:gd name="T14" fmla="*/ 0 60000 65536"/>
              <a:gd name="T15" fmla="*/ 0 w 56"/>
              <a:gd name="T16" fmla="*/ 0 h 76"/>
              <a:gd name="T17" fmla="*/ 56 w 56"/>
              <a:gd name="T18" fmla="*/ 76 h 76"/>
            </a:gdLst>
            <a:ahLst/>
            <a:cxnLst>
              <a:cxn ang="T10">
                <a:pos x="T0" y="T1"/>
              </a:cxn>
              <a:cxn ang="T11">
                <a:pos x="T2" y="T3"/>
              </a:cxn>
              <a:cxn ang="T12">
                <a:pos x="T4" y="T5"/>
              </a:cxn>
              <a:cxn ang="T13">
                <a:pos x="T6" y="T7"/>
              </a:cxn>
              <a:cxn ang="T14">
                <a:pos x="T8" y="T9"/>
              </a:cxn>
            </a:cxnLst>
            <a:rect l="T15" t="T16" r="T17" b="T18"/>
            <a:pathLst>
              <a:path w="56" h="76">
                <a:moveTo>
                  <a:pt x="38" y="0"/>
                </a:moveTo>
                <a:lnTo>
                  <a:pt x="56" y="11"/>
                </a:lnTo>
                <a:lnTo>
                  <a:pt x="18" y="76"/>
                </a:lnTo>
                <a:lnTo>
                  <a:pt x="0" y="65"/>
                </a:lnTo>
                <a:lnTo>
                  <a:pt x="38" y="0"/>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72" name="Rectangle 80"/>
          <p:cNvSpPr>
            <a:spLocks noChangeArrowheads="1"/>
          </p:cNvSpPr>
          <p:nvPr/>
        </p:nvSpPr>
        <p:spPr bwMode="auto">
          <a:xfrm>
            <a:off x="4029075" y="4711700"/>
            <a:ext cx="860425" cy="23813"/>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873" name="Freeform 81"/>
          <p:cNvSpPr/>
          <p:nvPr/>
        </p:nvSpPr>
        <p:spPr bwMode="auto">
          <a:xfrm>
            <a:off x="4645025" y="4648200"/>
            <a:ext cx="244475" cy="146050"/>
          </a:xfrm>
          <a:custGeom>
            <a:avLst/>
            <a:gdLst>
              <a:gd name="T0" fmla="*/ 21424559 w 242"/>
              <a:gd name="T1" fmla="*/ 94999586 h 130"/>
              <a:gd name="T2" fmla="*/ 0 w 242"/>
              <a:gd name="T3" fmla="*/ 0 h 130"/>
              <a:gd name="T4" fmla="*/ 140129031 w 242"/>
              <a:gd name="T5" fmla="*/ 94999586 h 130"/>
              <a:gd name="T6" fmla="*/ 0 w 242"/>
              <a:gd name="T7" fmla="*/ 189999173 h 130"/>
              <a:gd name="T8" fmla="*/ 21424559 w 242"/>
              <a:gd name="T9" fmla="*/ 94999586 h 130"/>
              <a:gd name="T10" fmla="*/ 0 60000 65536"/>
              <a:gd name="T11" fmla="*/ 0 60000 65536"/>
              <a:gd name="T12" fmla="*/ 0 60000 65536"/>
              <a:gd name="T13" fmla="*/ 0 60000 65536"/>
              <a:gd name="T14" fmla="*/ 0 60000 65536"/>
              <a:gd name="T15" fmla="*/ 0 w 242"/>
              <a:gd name="T16" fmla="*/ 0 h 130"/>
              <a:gd name="T17" fmla="*/ 242 w 242"/>
              <a:gd name="T18" fmla="*/ 130 h 130"/>
            </a:gdLst>
            <a:ahLst/>
            <a:cxnLst>
              <a:cxn ang="T10">
                <a:pos x="T0" y="T1"/>
              </a:cxn>
              <a:cxn ang="T11">
                <a:pos x="T2" y="T3"/>
              </a:cxn>
              <a:cxn ang="T12">
                <a:pos x="T4" y="T5"/>
              </a:cxn>
              <a:cxn ang="T13">
                <a:pos x="T6" y="T7"/>
              </a:cxn>
              <a:cxn ang="T14">
                <a:pos x="T8" y="T9"/>
              </a:cxn>
            </a:cxnLst>
            <a:rect l="T15" t="T16" r="T17" b="T18"/>
            <a:pathLst>
              <a:path w="242" h="130">
                <a:moveTo>
                  <a:pt x="37" y="65"/>
                </a:moveTo>
                <a:lnTo>
                  <a:pt x="0" y="0"/>
                </a:lnTo>
                <a:lnTo>
                  <a:pt x="242" y="65"/>
                </a:lnTo>
                <a:lnTo>
                  <a:pt x="0" y="130"/>
                </a:lnTo>
                <a:lnTo>
                  <a:pt x="37"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endParaRPr lang="zh-CN" altLang="en-US" sz="2375" strike="noStrike" noProof="1"/>
          </a:p>
        </p:txBody>
      </p:sp>
      <p:sp>
        <p:nvSpPr>
          <p:cNvPr id="33874" name="Freeform 82"/>
          <p:cNvSpPr/>
          <p:nvPr/>
        </p:nvSpPr>
        <p:spPr bwMode="auto">
          <a:xfrm>
            <a:off x="4632325" y="4643438"/>
            <a:ext cx="58738" cy="79375"/>
          </a:xfrm>
          <a:custGeom>
            <a:avLst/>
            <a:gdLst>
              <a:gd name="T0" fmla="*/ 35923684 w 55"/>
              <a:gd name="T1" fmla="*/ 89635468 h 73"/>
              <a:gd name="T2" fmla="*/ 24167061 w 55"/>
              <a:gd name="T3" fmla="*/ 100668154 h 73"/>
              <a:gd name="T4" fmla="*/ 0 w 55"/>
              <a:gd name="T5" fmla="*/ 11032690 h 73"/>
              <a:gd name="T6" fmla="*/ 11756621 w 55"/>
              <a:gd name="T7" fmla="*/ 0 h 73"/>
              <a:gd name="T8" fmla="*/ 35923684 w 55"/>
              <a:gd name="T9" fmla="*/ 89635468 h 73"/>
              <a:gd name="T10" fmla="*/ 0 60000 65536"/>
              <a:gd name="T11" fmla="*/ 0 60000 65536"/>
              <a:gd name="T12" fmla="*/ 0 60000 65536"/>
              <a:gd name="T13" fmla="*/ 0 60000 65536"/>
              <a:gd name="T14" fmla="*/ 0 60000 65536"/>
              <a:gd name="T15" fmla="*/ 0 w 55"/>
              <a:gd name="T16" fmla="*/ 0 h 73"/>
              <a:gd name="T17" fmla="*/ 55 w 55"/>
              <a:gd name="T18" fmla="*/ 73 h 73"/>
            </a:gdLst>
            <a:ahLst/>
            <a:cxnLst>
              <a:cxn ang="T10">
                <a:pos x="T0" y="T1"/>
              </a:cxn>
              <a:cxn ang="T11">
                <a:pos x="T2" y="T3"/>
              </a:cxn>
              <a:cxn ang="T12">
                <a:pos x="T4" y="T5"/>
              </a:cxn>
              <a:cxn ang="T13">
                <a:pos x="T6" y="T7"/>
              </a:cxn>
              <a:cxn ang="T14">
                <a:pos x="T8" y="T9"/>
              </a:cxn>
            </a:cxnLst>
            <a:rect l="T15" t="T16" r="T17" b="T18"/>
            <a:pathLst>
              <a:path w="55" h="73">
                <a:moveTo>
                  <a:pt x="55" y="65"/>
                </a:moveTo>
                <a:lnTo>
                  <a:pt x="37" y="73"/>
                </a:lnTo>
                <a:lnTo>
                  <a:pt x="0" y="8"/>
                </a:lnTo>
                <a:lnTo>
                  <a:pt x="18" y="0"/>
                </a:lnTo>
                <a:lnTo>
                  <a:pt x="55" y="65"/>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75" name="Freeform 83"/>
          <p:cNvSpPr/>
          <p:nvPr/>
        </p:nvSpPr>
        <p:spPr bwMode="auto">
          <a:xfrm>
            <a:off x="4645025" y="4640263"/>
            <a:ext cx="244475" cy="95250"/>
          </a:xfrm>
          <a:custGeom>
            <a:avLst/>
            <a:gdLst>
              <a:gd name="T0" fmla="*/ 0 w 246"/>
              <a:gd name="T1" fmla="*/ 28574700 h 85"/>
              <a:gd name="T2" fmla="*/ 2241240 w 246"/>
              <a:gd name="T3" fmla="*/ 0 h 85"/>
              <a:gd name="T4" fmla="*/ 137850511 w 246"/>
              <a:gd name="T5" fmla="*/ 92867185 h 85"/>
              <a:gd name="T6" fmla="*/ 135609271 w 246"/>
              <a:gd name="T7" fmla="*/ 121441876 h 85"/>
              <a:gd name="T8" fmla="*/ 0 w 246"/>
              <a:gd name="T9" fmla="*/ 28574700 h 85"/>
              <a:gd name="T10" fmla="*/ 0 60000 65536"/>
              <a:gd name="T11" fmla="*/ 0 60000 65536"/>
              <a:gd name="T12" fmla="*/ 0 60000 65536"/>
              <a:gd name="T13" fmla="*/ 0 60000 65536"/>
              <a:gd name="T14" fmla="*/ 0 60000 65536"/>
              <a:gd name="T15" fmla="*/ 0 w 246"/>
              <a:gd name="T16" fmla="*/ 0 h 85"/>
              <a:gd name="T17" fmla="*/ 246 w 246"/>
              <a:gd name="T18" fmla="*/ 85 h 85"/>
            </a:gdLst>
            <a:ahLst/>
            <a:cxnLst>
              <a:cxn ang="T10">
                <a:pos x="T0" y="T1"/>
              </a:cxn>
              <a:cxn ang="T11">
                <a:pos x="T2" y="T3"/>
              </a:cxn>
              <a:cxn ang="T12">
                <a:pos x="T4" y="T5"/>
              </a:cxn>
              <a:cxn ang="T13">
                <a:pos x="T6" y="T7"/>
              </a:cxn>
              <a:cxn ang="T14">
                <a:pos x="T8" y="T9"/>
              </a:cxn>
            </a:cxnLst>
            <a:rect l="T15" t="T16" r="T17" b="T18"/>
            <a:pathLst>
              <a:path w="246" h="85">
                <a:moveTo>
                  <a:pt x="0" y="20"/>
                </a:moveTo>
                <a:lnTo>
                  <a:pt x="4" y="0"/>
                </a:lnTo>
                <a:lnTo>
                  <a:pt x="246" y="65"/>
                </a:lnTo>
                <a:lnTo>
                  <a:pt x="242" y="85"/>
                </a:lnTo>
                <a:lnTo>
                  <a:pt x="0" y="20"/>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76" name="Freeform 84"/>
          <p:cNvSpPr/>
          <p:nvPr/>
        </p:nvSpPr>
        <p:spPr bwMode="auto">
          <a:xfrm>
            <a:off x="4645025" y="4711700"/>
            <a:ext cx="244475" cy="95250"/>
          </a:xfrm>
          <a:custGeom>
            <a:avLst/>
            <a:gdLst>
              <a:gd name="T0" fmla="*/ 135609271 w 246"/>
              <a:gd name="T1" fmla="*/ 0 h 85"/>
              <a:gd name="T2" fmla="*/ 137850511 w 246"/>
              <a:gd name="T3" fmla="*/ 28574700 h 85"/>
              <a:gd name="T4" fmla="*/ 2241240 w 246"/>
              <a:gd name="T5" fmla="*/ 121441876 h 85"/>
              <a:gd name="T6" fmla="*/ 0 w 246"/>
              <a:gd name="T7" fmla="*/ 92867185 h 85"/>
              <a:gd name="T8" fmla="*/ 135609271 w 246"/>
              <a:gd name="T9" fmla="*/ 0 h 85"/>
              <a:gd name="T10" fmla="*/ 0 60000 65536"/>
              <a:gd name="T11" fmla="*/ 0 60000 65536"/>
              <a:gd name="T12" fmla="*/ 0 60000 65536"/>
              <a:gd name="T13" fmla="*/ 0 60000 65536"/>
              <a:gd name="T14" fmla="*/ 0 60000 65536"/>
              <a:gd name="T15" fmla="*/ 0 w 246"/>
              <a:gd name="T16" fmla="*/ 0 h 85"/>
              <a:gd name="T17" fmla="*/ 246 w 246"/>
              <a:gd name="T18" fmla="*/ 85 h 85"/>
            </a:gdLst>
            <a:ahLst/>
            <a:cxnLst>
              <a:cxn ang="T10">
                <a:pos x="T0" y="T1"/>
              </a:cxn>
              <a:cxn ang="T11">
                <a:pos x="T2" y="T3"/>
              </a:cxn>
              <a:cxn ang="T12">
                <a:pos x="T4" y="T5"/>
              </a:cxn>
              <a:cxn ang="T13">
                <a:pos x="T6" y="T7"/>
              </a:cxn>
              <a:cxn ang="T14">
                <a:pos x="T8" y="T9"/>
              </a:cxn>
            </a:cxnLst>
            <a:rect l="T15" t="T16" r="T17" b="T18"/>
            <a:pathLst>
              <a:path w="246" h="85">
                <a:moveTo>
                  <a:pt x="242" y="0"/>
                </a:moveTo>
                <a:lnTo>
                  <a:pt x="246" y="20"/>
                </a:lnTo>
                <a:lnTo>
                  <a:pt x="4" y="85"/>
                </a:lnTo>
                <a:lnTo>
                  <a:pt x="0" y="65"/>
                </a:lnTo>
                <a:lnTo>
                  <a:pt x="242" y="0"/>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77" name="Freeform 85"/>
          <p:cNvSpPr/>
          <p:nvPr/>
        </p:nvSpPr>
        <p:spPr bwMode="auto">
          <a:xfrm>
            <a:off x="4632325" y="4714875"/>
            <a:ext cx="58738" cy="88900"/>
          </a:xfrm>
          <a:custGeom>
            <a:avLst/>
            <a:gdLst>
              <a:gd name="T0" fmla="*/ 11756621 w 55"/>
              <a:gd name="T1" fmla="*/ 124281667 h 73"/>
              <a:gd name="T2" fmla="*/ 0 w 55"/>
              <a:gd name="T3" fmla="*/ 110662227 h 73"/>
              <a:gd name="T4" fmla="*/ 24167061 w 55"/>
              <a:gd name="T5" fmla="*/ 0 h 73"/>
              <a:gd name="T6" fmla="*/ 35923684 w 55"/>
              <a:gd name="T7" fmla="*/ 13619445 h 73"/>
              <a:gd name="T8" fmla="*/ 11756621 w 55"/>
              <a:gd name="T9" fmla="*/ 124281667 h 73"/>
              <a:gd name="T10" fmla="*/ 0 60000 65536"/>
              <a:gd name="T11" fmla="*/ 0 60000 65536"/>
              <a:gd name="T12" fmla="*/ 0 60000 65536"/>
              <a:gd name="T13" fmla="*/ 0 60000 65536"/>
              <a:gd name="T14" fmla="*/ 0 60000 65536"/>
              <a:gd name="T15" fmla="*/ 0 w 55"/>
              <a:gd name="T16" fmla="*/ 0 h 73"/>
              <a:gd name="T17" fmla="*/ 55 w 55"/>
              <a:gd name="T18" fmla="*/ 73 h 73"/>
            </a:gdLst>
            <a:ahLst/>
            <a:cxnLst>
              <a:cxn ang="T10">
                <a:pos x="T0" y="T1"/>
              </a:cxn>
              <a:cxn ang="T11">
                <a:pos x="T2" y="T3"/>
              </a:cxn>
              <a:cxn ang="T12">
                <a:pos x="T4" y="T5"/>
              </a:cxn>
              <a:cxn ang="T13">
                <a:pos x="T6" y="T7"/>
              </a:cxn>
              <a:cxn ang="T14">
                <a:pos x="T8" y="T9"/>
              </a:cxn>
            </a:cxnLst>
            <a:rect l="T15" t="T16" r="T17" b="T18"/>
            <a:pathLst>
              <a:path w="55" h="73">
                <a:moveTo>
                  <a:pt x="18" y="73"/>
                </a:moveTo>
                <a:lnTo>
                  <a:pt x="0" y="65"/>
                </a:lnTo>
                <a:lnTo>
                  <a:pt x="37" y="0"/>
                </a:lnTo>
                <a:lnTo>
                  <a:pt x="55" y="8"/>
                </a:lnTo>
                <a:lnTo>
                  <a:pt x="18" y="73"/>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878" name="Rectangle 86"/>
          <p:cNvSpPr>
            <a:spLocks noChangeArrowheads="1"/>
          </p:cNvSpPr>
          <p:nvPr/>
        </p:nvSpPr>
        <p:spPr bwMode="auto">
          <a:xfrm>
            <a:off x="3508375" y="4564063"/>
            <a:ext cx="1333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900" b="1" strike="noStrike" noProof="1">
                <a:solidFill>
                  <a:srgbClr val="000000"/>
                </a:solidFill>
                <a:latin typeface="Helvetica" pitchFamily="34" charset="0"/>
                <a:ea typeface="汉仪细中圆简"/>
                <a:cs typeface="汉仪细中圆简"/>
              </a:rPr>
              <a:t>2</a:t>
            </a:r>
            <a:endParaRPr lang="en-GB" altLang="en-US" sz="5705" b="1" strike="noStrike" noProof="1">
              <a:solidFill>
                <a:srgbClr val="000099"/>
              </a:solidFill>
              <a:latin typeface="Helvetica" pitchFamily="34" charset="0"/>
              <a:ea typeface="汉仪细中圆简"/>
              <a:cs typeface="汉仪细中圆简"/>
            </a:endParaRPr>
          </a:p>
        </p:txBody>
      </p:sp>
      <p:sp>
        <p:nvSpPr>
          <p:cNvPr id="33879" name="Freeform 87"/>
          <p:cNvSpPr/>
          <p:nvPr/>
        </p:nvSpPr>
        <p:spPr bwMode="auto">
          <a:xfrm>
            <a:off x="4462463" y="4970463"/>
            <a:ext cx="115888" cy="368300"/>
          </a:xfrm>
          <a:custGeom>
            <a:avLst/>
            <a:gdLst>
              <a:gd name="T0" fmla="*/ 0 w 114"/>
              <a:gd name="T1" fmla="*/ 0 h 317"/>
              <a:gd name="T2" fmla="*/ 0 w 114"/>
              <a:gd name="T3" fmla="*/ 363852021 h 317"/>
              <a:gd name="T4" fmla="*/ 66873339 w 114"/>
              <a:gd name="T5" fmla="*/ 492910385 h 317"/>
              <a:gd name="T6" fmla="*/ 66873339 w 114"/>
              <a:gd name="T7" fmla="*/ 12750343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4"/>
                </a:lnTo>
                <a:lnTo>
                  <a:pt x="114" y="317"/>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80" name="Freeform 88"/>
          <p:cNvSpPr/>
          <p:nvPr/>
        </p:nvSpPr>
        <p:spPr bwMode="auto">
          <a:xfrm>
            <a:off x="4140200" y="4970463"/>
            <a:ext cx="444500" cy="95250"/>
          </a:xfrm>
          <a:custGeom>
            <a:avLst/>
            <a:gdLst>
              <a:gd name="T0" fmla="*/ 0 w 437"/>
              <a:gd name="T1" fmla="*/ 0 h 82"/>
              <a:gd name="T2" fmla="*/ 187977723 w 437"/>
              <a:gd name="T3" fmla="*/ 0 h 82"/>
              <a:gd name="T4" fmla="*/ 254322428 w 437"/>
              <a:gd name="T5" fmla="*/ 129850763 h 82"/>
              <a:gd name="T6" fmla="*/ 66926753 w 437"/>
              <a:gd name="T7" fmla="*/ 129850763 h 82"/>
              <a:gd name="T8" fmla="*/ 0 w 437"/>
              <a:gd name="T9" fmla="*/ 0 h 82"/>
              <a:gd name="T10" fmla="*/ 0 60000 65536"/>
              <a:gd name="T11" fmla="*/ 0 60000 65536"/>
              <a:gd name="T12" fmla="*/ 0 60000 65536"/>
              <a:gd name="T13" fmla="*/ 0 60000 65536"/>
              <a:gd name="T14" fmla="*/ 0 60000 65536"/>
              <a:gd name="T15" fmla="*/ 0 w 437"/>
              <a:gd name="T16" fmla="*/ 0 h 82"/>
              <a:gd name="T17" fmla="*/ 437 w 437"/>
              <a:gd name="T18" fmla="*/ 82 h 82"/>
            </a:gdLst>
            <a:ahLst/>
            <a:cxnLst>
              <a:cxn ang="T10">
                <a:pos x="T0" y="T1"/>
              </a:cxn>
              <a:cxn ang="T11">
                <a:pos x="T2" y="T3"/>
              </a:cxn>
              <a:cxn ang="T12">
                <a:pos x="T4" y="T5"/>
              </a:cxn>
              <a:cxn ang="T13">
                <a:pos x="T6" y="T7"/>
              </a:cxn>
              <a:cxn ang="T14">
                <a:pos x="T8" y="T9"/>
              </a:cxn>
            </a:cxnLst>
            <a:rect l="T15" t="T16" r="T17" b="T18"/>
            <a:pathLst>
              <a:path w="437" h="82">
                <a:moveTo>
                  <a:pt x="0" y="0"/>
                </a:moveTo>
                <a:lnTo>
                  <a:pt x="323" y="0"/>
                </a:lnTo>
                <a:lnTo>
                  <a:pt x="437" y="82"/>
                </a:lnTo>
                <a:lnTo>
                  <a:pt x="115"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81" name="Freeform 89"/>
          <p:cNvSpPr/>
          <p:nvPr/>
        </p:nvSpPr>
        <p:spPr bwMode="auto">
          <a:xfrm>
            <a:off x="4140200" y="4970463"/>
            <a:ext cx="114300" cy="368300"/>
          </a:xfrm>
          <a:custGeom>
            <a:avLst/>
            <a:gdLst>
              <a:gd name="T0" fmla="*/ 0 w 115"/>
              <a:gd name="T1" fmla="*/ 0 h 317"/>
              <a:gd name="T2" fmla="*/ 0 w 115"/>
              <a:gd name="T3" fmla="*/ 363852021 h 317"/>
              <a:gd name="T4" fmla="*/ 63902403 w 115"/>
              <a:gd name="T5" fmla="*/ 492910385 h 317"/>
              <a:gd name="T6" fmla="*/ 63902403 w 115"/>
              <a:gd name="T7" fmla="*/ 127503439 h 317"/>
              <a:gd name="T8" fmla="*/ 0 w 115"/>
              <a:gd name="T9" fmla="*/ 0 h 317"/>
              <a:gd name="T10" fmla="*/ 0 60000 65536"/>
              <a:gd name="T11" fmla="*/ 0 60000 65536"/>
              <a:gd name="T12" fmla="*/ 0 60000 65536"/>
              <a:gd name="T13" fmla="*/ 0 60000 65536"/>
              <a:gd name="T14" fmla="*/ 0 60000 65536"/>
              <a:gd name="T15" fmla="*/ 0 w 115"/>
              <a:gd name="T16" fmla="*/ 0 h 317"/>
              <a:gd name="T17" fmla="*/ 115 w 115"/>
              <a:gd name="T18" fmla="*/ 317 h 317"/>
            </a:gdLst>
            <a:ahLst/>
            <a:cxnLst>
              <a:cxn ang="T10">
                <a:pos x="T0" y="T1"/>
              </a:cxn>
              <a:cxn ang="T11">
                <a:pos x="T2" y="T3"/>
              </a:cxn>
              <a:cxn ang="T12">
                <a:pos x="T4" y="T5"/>
              </a:cxn>
              <a:cxn ang="T13">
                <a:pos x="T6" y="T7"/>
              </a:cxn>
              <a:cxn ang="T14">
                <a:pos x="T8" y="T9"/>
              </a:cxn>
            </a:cxnLst>
            <a:rect l="T15" t="T16" r="T17" b="T18"/>
            <a:pathLst>
              <a:path w="115" h="317">
                <a:moveTo>
                  <a:pt x="0" y="0"/>
                </a:moveTo>
                <a:lnTo>
                  <a:pt x="0" y="234"/>
                </a:lnTo>
                <a:lnTo>
                  <a:pt x="115" y="317"/>
                </a:lnTo>
                <a:lnTo>
                  <a:pt x="115"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82" name="Rectangle 90"/>
          <p:cNvSpPr>
            <a:spLocks noChangeArrowheads="1"/>
          </p:cNvSpPr>
          <p:nvPr/>
        </p:nvSpPr>
        <p:spPr bwMode="auto">
          <a:xfrm>
            <a:off x="4254500" y="5065713"/>
            <a:ext cx="330200"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83" name="Freeform 91"/>
          <p:cNvSpPr/>
          <p:nvPr/>
        </p:nvSpPr>
        <p:spPr bwMode="auto">
          <a:xfrm>
            <a:off x="3816350" y="4970463"/>
            <a:ext cx="444500" cy="95250"/>
          </a:xfrm>
          <a:custGeom>
            <a:avLst/>
            <a:gdLst>
              <a:gd name="T0" fmla="*/ 0 w 436"/>
              <a:gd name="T1" fmla="*/ 0 h 82"/>
              <a:gd name="T2" fmla="*/ 188255940 w 436"/>
              <a:gd name="T3" fmla="*/ 0 h 82"/>
              <a:gd name="T4" fmla="*/ 254905737 w 436"/>
              <a:gd name="T5" fmla="*/ 129850763 h 82"/>
              <a:gd name="T6" fmla="*/ 66064837 w 436"/>
              <a:gd name="T7" fmla="*/ 129850763 h 82"/>
              <a:gd name="T8" fmla="*/ 0 w 436"/>
              <a:gd name="T9" fmla="*/ 0 h 82"/>
              <a:gd name="T10" fmla="*/ 0 60000 65536"/>
              <a:gd name="T11" fmla="*/ 0 60000 65536"/>
              <a:gd name="T12" fmla="*/ 0 60000 65536"/>
              <a:gd name="T13" fmla="*/ 0 60000 65536"/>
              <a:gd name="T14" fmla="*/ 0 60000 65536"/>
              <a:gd name="T15" fmla="*/ 0 w 436"/>
              <a:gd name="T16" fmla="*/ 0 h 82"/>
              <a:gd name="T17" fmla="*/ 436 w 436"/>
              <a:gd name="T18" fmla="*/ 82 h 82"/>
            </a:gdLst>
            <a:ahLst/>
            <a:cxnLst>
              <a:cxn ang="T10">
                <a:pos x="T0" y="T1"/>
              </a:cxn>
              <a:cxn ang="T11">
                <a:pos x="T2" y="T3"/>
              </a:cxn>
              <a:cxn ang="T12">
                <a:pos x="T4" y="T5"/>
              </a:cxn>
              <a:cxn ang="T13">
                <a:pos x="T6" y="T7"/>
              </a:cxn>
              <a:cxn ang="T14">
                <a:pos x="T8" y="T9"/>
              </a:cxn>
            </a:cxnLst>
            <a:rect l="T15" t="T16" r="T17" b="T18"/>
            <a:pathLst>
              <a:path w="436" h="82">
                <a:moveTo>
                  <a:pt x="0" y="0"/>
                </a:moveTo>
                <a:lnTo>
                  <a:pt x="322" y="0"/>
                </a:lnTo>
                <a:lnTo>
                  <a:pt x="436" y="82"/>
                </a:lnTo>
                <a:lnTo>
                  <a:pt x="113"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84" name="Freeform 92"/>
          <p:cNvSpPr/>
          <p:nvPr/>
        </p:nvSpPr>
        <p:spPr bwMode="auto">
          <a:xfrm>
            <a:off x="3816350" y="4970463"/>
            <a:ext cx="120650" cy="368300"/>
          </a:xfrm>
          <a:custGeom>
            <a:avLst/>
            <a:gdLst>
              <a:gd name="T0" fmla="*/ 0 w 113"/>
              <a:gd name="T1" fmla="*/ 0 h 317"/>
              <a:gd name="T2" fmla="*/ 0 w 113"/>
              <a:gd name="T3" fmla="*/ 363852021 h 317"/>
              <a:gd name="T4" fmla="*/ 72459272 w 113"/>
              <a:gd name="T5" fmla="*/ 492910385 h 317"/>
              <a:gd name="T6" fmla="*/ 72459272 w 113"/>
              <a:gd name="T7" fmla="*/ 127503439 h 317"/>
              <a:gd name="T8" fmla="*/ 0 w 113"/>
              <a:gd name="T9" fmla="*/ 0 h 317"/>
              <a:gd name="T10" fmla="*/ 0 60000 65536"/>
              <a:gd name="T11" fmla="*/ 0 60000 65536"/>
              <a:gd name="T12" fmla="*/ 0 60000 65536"/>
              <a:gd name="T13" fmla="*/ 0 60000 65536"/>
              <a:gd name="T14" fmla="*/ 0 60000 65536"/>
              <a:gd name="T15" fmla="*/ 0 w 113"/>
              <a:gd name="T16" fmla="*/ 0 h 317"/>
              <a:gd name="T17" fmla="*/ 113 w 113"/>
              <a:gd name="T18" fmla="*/ 317 h 317"/>
            </a:gdLst>
            <a:ahLst/>
            <a:cxnLst>
              <a:cxn ang="T10">
                <a:pos x="T0" y="T1"/>
              </a:cxn>
              <a:cxn ang="T11">
                <a:pos x="T2" y="T3"/>
              </a:cxn>
              <a:cxn ang="T12">
                <a:pos x="T4" y="T5"/>
              </a:cxn>
              <a:cxn ang="T13">
                <a:pos x="T6" y="T7"/>
              </a:cxn>
              <a:cxn ang="T14">
                <a:pos x="T8" y="T9"/>
              </a:cxn>
            </a:cxnLst>
            <a:rect l="T15" t="T16" r="T17" b="T18"/>
            <a:pathLst>
              <a:path w="113" h="317">
                <a:moveTo>
                  <a:pt x="0" y="0"/>
                </a:moveTo>
                <a:lnTo>
                  <a:pt x="0" y="234"/>
                </a:lnTo>
                <a:lnTo>
                  <a:pt x="113" y="317"/>
                </a:lnTo>
                <a:lnTo>
                  <a:pt x="113"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85" name="Rectangle 93"/>
          <p:cNvSpPr>
            <a:spLocks noChangeArrowheads="1"/>
          </p:cNvSpPr>
          <p:nvPr/>
        </p:nvSpPr>
        <p:spPr bwMode="auto">
          <a:xfrm>
            <a:off x="3937000" y="5065713"/>
            <a:ext cx="323850"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86" name="Freeform 94"/>
          <p:cNvSpPr/>
          <p:nvPr/>
        </p:nvSpPr>
        <p:spPr bwMode="auto">
          <a:xfrm>
            <a:off x="3492500" y="4970463"/>
            <a:ext cx="450850" cy="95250"/>
          </a:xfrm>
          <a:custGeom>
            <a:avLst/>
            <a:gdLst>
              <a:gd name="T0" fmla="*/ 0 w 438"/>
              <a:gd name="T1" fmla="*/ 0 h 82"/>
              <a:gd name="T2" fmla="*/ 193101497 w 438"/>
              <a:gd name="T3" fmla="*/ 0 h 82"/>
              <a:gd name="T4" fmla="*/ 261044104 w 438"/>
              <a:gd name="T5" fmla="*/ 129850763 h 82"/>
              <a:gd name="T6" fmla="*/ 68539342 w 438"/>
              <a:gd name="T7" fmla="*/ 129850763 h 82"/>
              <a:gd name="T8" fmla="*/ 0 w 438"/>
              <a:gd name="T9" fmla="*/ 0 h 82"/>
              <a:gd name="T10" fmla="*/ 0 60000 65536"/>
              <a:gd name="T11" fmla="*/ 0 60000 65536"/>
              <a:gd name="T12" fmla="*/ 0 60000 65536"/>
              <a:gd name="T13" fmla="*/ 0 60000 65536"/>
              <a:gd name="T14" fmla="*/ 0 60000 65536"/>
              <a:gd name="T15" fmla="*/ 0 w 438"/>
              <a:gd name="T16" fmla="*/ 0 h 82"/>
              <a:gd name="T17" fmla="*/ 438 w 438"/>
              <a:gd name="T18" fmla="*/ 82 h 82"/>
            </a:gdLst>
            <a:ahLst/>
            <a:cxnLst>
              <a:cxn ang="T10">
                <a:pos x="T0" y="T1"/>
              </a:cxn>
              <a:cxn ang="T11">
                <a:pos x="T2" y="T3"/>
              </a:cxn>
              <a:cxn ang="T12">
                <a:pos x="T4" y="T5"/>
              </a:cxn>
              <a:cxn ang="T13">
                <a:pos x="T6" y="T7"/>
              </a:cxn>
              <a:cxn ang="T14">
                <a:pos x="T8" y="T9"/>
              </a:cxn>
            </a:cxnLst>
            <a:rect l="T15" t="T16" r="T17" b="T18"/>
            <a:pathLst>
              <a:path w="438" h="82">
                <a:moveTo>
                  <a:pt x="0" y="0"/>
                </a:moveTo>
                <a:lnTo>
                  <a:pt x="324" y="0"/>
                </a:lnTo>
                <a:lnTo>
                  <a:pt x="438" y="82"/>
                </a:lnTo>
                <a:lnTo>
                  <a:pt x="115"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87" name="Freeform 95"/>
          <p:cNvSpPr/>
          <p:nvPr/>
        </p:nvSpPr>
        <p:spPr bwMode="auto">
          <a:xfrm>
            <a:off x="3492500" y="4970463"/>
            <a:ext cx="120650" cy="368300"/>
          </a:xfrm>
          <a:custGeom>
            <a:avLst/>
            <a:gdLst>
              <a:gd name="T0" fmla="*/ 0 w 115"/>
              <a:gd name="T1" fmla="*/ 0 h 317"/>
              <a:gd name="T2" fmla="*/ 0 w 115"/>
              <a:gd name="T3" fmla="*/ 363852021 h 317"/>
              <a:gd name="T4" fmla="*/ 71200685 w 115"/>
              <a:gd name="T5" fmla="*/ 492910385 h 317"/>
              <a:gd name="T6" fmla="*/ 71200685 w 115"/>
              <a:gd name="T7" fmla="*/ 127503439 h 317"/>
              <a:gd name="T8" fmla="*/ 0 w 115"/>
              <a:gd name="T9" fmla="*/ 0 h 317"/>
              <a:gd name="T10" fmla="*/ 0 60000 65536"/>
              <a:gd name="T11" fmla="*/ 0 60000 65536"/>
              <a:gd name="T12" fmla="*/ 0 60000 65536"/>
              <a:gd name="T13" fmla="*/ 0 60000 65536"/>
              <a:gd name="T14" fmla="*/ 0 60000 65536"/>
              <a:gd name="T15" fmla="*/ 0 w 115"/>
              <a:gd name="T16" fmla="*/ 0 h 317"/>
              <a:gd name="T17" fmla="*/ 115 w 115"/>
              <a:gd name="T18" fmla="*/ 317 h 317"/>
            </a:gdLst>
            <a:ahLst/>
            <a:cxnLst>
              <a:cxn ang="T10">
                <a:pos x="T0" y="T1"/>
              </a:cxn>
              <a:cxn ang="T11">
                <a:pos x="T2" y="T3"/>
              </a:cxn>
              <a:cxn ang="T12">
                <a:pos x="T4" y="T5"/>
              </a:cxn>
              <a:cxn ang="T13">
                <a:pos x="T6" y="T7"/>
              </a:cxn>
              <a:cxn ang="T14">
                <a:pos x="T8" y="T9"/>
              </a:cxn>
            </a:cxnLst>
            <a:rect l="T15" t="T16" r="T17" b="T18"/>
            <a:pathLst>
              <a:path w="115" h="317">
                <a:moveTo>
                  <a:pt x="0" y="0"/>
                </a:moveTo>
                <a:lnTo>
                  <a:pt x="0" y="234"/>
                </a:lnTo>
                <a:lnTo>
                  <a:pt x="115" y="317"/>
                </a:lnTo>
                <a:lnTo>
                  <a:pt x="115"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88" name="Rectangle 96"/>
          <p:cNvSpPr>
            <a:spLocks noChangeArrowheads="1"/>
          </p:cNvSpPr>
          <p:nvPr/>
        </p:nvSpPr>
        <p:spPr bwMode="auto">
          <a:xfrm>
            <a:off x="3613150" y="5065713"/>
            <a:ext cx="330200"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89" name="Freeform 97"/>
          <p:cNvSpPr/>
          <p:nvPr/>
        </p:nvSpPr>
        <p:spPr bwMode="auto">
          <a:xfrm>
            <a:off x="3178175" y="4970463"/>
            <a:ext cx="441325" cy="95250"/>
          </a:xfrm>
          <a:custGeom>
            <a:avLst/>
            <a:gdLst>
              <a:gd name="T0" fmla="*/ 0 w 436"/>
              <a:gd name="T1" fmla="*/ 0 h 82"/>
              <a:gd name="T2" fmla="*/ 186466572 w 436"/>
              <a:gd name="T3" fmla="*/ 0 h 82"/>
              <a:gd name="T4" fmla="*/ 252483083 w 436"/>
              <a:gd name="T5" fmla="*/ 129850763 h 82"/>
              <a:gd name="T6" fmla="*/ 66016487 w 436"/>
              <a:gd name="T7" fmla="*/ 129850763 h 82"/>
              <a:gd name="T8" fmla="*/ 0 w 436"/>
              <a:gd name="T9" fmla="*/ 0 h 82"/>
              <a:gd name="T10" fmla="*/ 0 60000 65536"/>
              <a:gd name="T11" fmla="*/ 0 60000 65536"/>
              <a:gd name="T12" fmla="*/ 0 60000 65536"/>
              <a:gd name="T13" fmla="*/ 0 60000 65536"/>
              <a:gd name="T14" fmla="*/ 0 60000 65536"/>
              <a:gd name="T15" fmla="*/ 0 w 436"/>
              <a:gd name="T16" fmla="*/ 0 h 82"/>
              <a:gd name="T17" fmla="*/ 436 w 436"/>
              <a:gd name="T18" fmla="*/ 82 h 82"/>
            </a:gdLst>
            <a:ahLst/>
            <a:cxnLst>
              <a:cxn ang="T10">
                <a:pos x="T0" y="T1"/>
              </a:cxn>
              <a:cxn ang="T11">
                <a:pos x="T2" y="T3"/>
              </a:cxn>
              <a:cxn ang="T12">
                <a:pos x="T4" y="T5"/>
              </a:cxn>
              <a:cxn ang="T13">
                <a:pos x="T6" y="T7"/>
              </a:cxn>
              <a:cxn ang="T14">
                <a:pos x="T8" y="T9"/>
              </a:cxn>
            </a:cxnLst>
            <a:rect l="T15" t="T16" r="T17" b="T18"/>
            <a:pathLst>
              <a:path w="436" h="82">
                <a:moveTo>
                  <a:pt x="0" y="0"/>
                </a:moveTo>
                <a:lnTo>
                  <a:pt x="322" y="0"/>
                </a:lnTo>
                <a:lnTo>
                  <a:pt x="436" y="82"/>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90" name="Freeform 98"/>
          <p:cNvSpPr/>
          <p:nvPr/>
        </p:nvSpPr>
        <p:spPr bwMode="auto">
          <a:xfrm>
            <a:off x="3178175" y="4970463"/>
            <a:ext cx="111125" cy="368300"/>
          </a:xfrm>
          <a:custGeom>
            <a:avLst/>
            <a:gdLst>
              <a:gd name="T0" fmla="*/ 0 w 114"/>
              <a:gd name="T1" fmla="*/ 0 h 317"/>
              <a:gd name="T2" fmla="*/ 0 w 114"/>
              <a:gd name="T3" fmla="*/ 363852021 h 317"/>
              <a:gd name="T4" fmla="*/ 62096803 w 114"/>
              <a:gd name="T5" fmla="*/ 492910385 h 317"/>
              <a:gd name="T6" fmla="*/ 62096803 w 114"/>
              <a:gd name="T7" fmla="*/ 12750343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4"/>
                </a:lnTo>
                <a:lnTo>
                  <a:pt x="114" y="317"/>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91" name="Rectangle 99"/>
          <p:cNvSpPr>
            <a:spLocks noChangeArrowheads="1"/>
          </p:cNvSpPr>
          <p:nvPr/>
        </p:nvSpPr>
        <p:spPr bwMode="auto">
          <a:xfrm>
            <a:off x="3289300" y="5065713"/>
            <a:ext cx="330200"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92" name="Freeform 100"/>
          <p:cNvSpPr/>
          <p:nvPr/>
        </p:nvSpPr>
        <p:spPr bwMode="auto">
          <a:xfrm>
            <a:off x="2854325" y="4970463"/>
            <a:ext cx="446088" cy="95250"/>
          </a:xfrm>
          <a:custGeom>
            <a:avLst/>
            <a:gdLst>
              <a:gd name="T0" fmla="*/ 0 w 436"/>
              <a:gd name="T1" fmla="*/ 0 h 82"/>
              <a:gd name="T2" fmla="*/ 190053852 w 436"/>
              <a:gd name="T3" fmla="*/ 0 h 82"/>
              <a:gd name="T4" fmla="*/ 257339958 w 436"/>
              <a:gd name="T5" fmla="*/ 129850763 h 82"/>
              <a:gd name="T6" fmla="*/ 66696056 w 436"/>
              <a:gd name="T7" fmla="*/ 129850763 h 82"/>
              <a:gd name="T8" fmla="*/ 0 w 436"/>
              <a:gd name="T9" fmla="*/ 0 h 82"/>
              <a:gd name="T10" fmla="*/ 0 60000 65536"/>
              <a:gd name="T11" fmla="*/ 0 60000 65536"/>
              <a:gd name="T12" fmla="*/ 0 60000 65536"/>
              <a:gd name="T13" fmla="*/ 0 60000 65536"/>
              <a:gd name="T14" fmla="*/ 0 60000 65536"/>
              <a:gd name="T15" fmla="*/ 0 w 436"/>
              <a:gd name="T16" fmla="*/ 0 h 82"/>
              <a:gd name="T17" fmla="*/ 436 w 436"/>
              <a:gd name="T18" fmla="*/ 82 h 82"/>
            </a:gdLst>
            <a:ahLst/>
            <a:cxnLst>
              <a:cxn ang="T10">
                <a:pos x="T0" y="T1"/>
              </a:cxn>
              <a:cxn ang="T11">
                <a:pos x="T2" y="T3"/>
              </a:cxn>
              <a:cxn ang="T12">
                <a:pos x="T4" y="T5"/>
              </a:cxn>
              <a:cxn ang="T13">
                <a:pos x="T6" y="T7"/>
              </a:cxn>
              <a:cxn ang="T14">
                <a:pos x="T8" y="T9"/>
              </a:cxn>
            </a:cxnLst>
            <a:rect l="T15" t="T16" r="T17" b="T18"/>
            <a:pathLst>
              <a:path w="436" h="82">
                <a:moveTo>
                  <a:pt x="0" y="0"/>
                </a:moveTo>
                <a:lnTo>
                  <a:pt x="322" y="0"/>
                </a:lnTo>
                <a:lnTo>
                  <a:pt x="436" y="82"/>
                </a:lnTo>
                <a:lnTo>
                  <a:pt x="113"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93" name="Freeform 101"/>
          <p:cNvSpPr/>
          <p:nvPr/>
        </p:nvSpPr>
        <p:spPr bwMode="auto">
          <a:xfrm>
            <a:off x="2854325" y="4970463"/>
            <a:ext cx="115888" cy="368300"/>
          </a:xfrm>
          <a:custGeom>
            <a:avLst/>
            <a:gdLst>
              <a:gd name="T0" fmla="*/ 0 w 113"/>
              <a:gd name="T1" fmla="*/ 0 h 317"/>
              <a:gd name="T2" fmla="*/ 0 w 113"/>
              <a:gd name="T3" fmla="*/ 363852021 h 317"/>
              <a:gd name="T4" fmla="*/ 67465138 w 113"/>
              <a:gd name="T5" fmla="*/ 492910385 h 317"/>
              <a:gd name="T6" fmla="*/ 67465138 w 113"/>
              <a:gd name="T7" fmla="*/ 127503439 h 317"/>
              <a:gd name="T8" fmla="*/ 0 w 113"/>
              <a:gd name="T9" fmla="*/ 0 h 317"/>
              <a:gd name="T10" fmla="*/ 0 60000 65536"/>
              <a:gd name="T11" fmla="*/ 0 60000 65536"/>
              <a:gd name="T12" fmla="*/ 0 60000 65536"/>
              <a:gd name="T13" fmla="*/ 0 60000 65536"/>
              <a:gd name="T14" fmla="*/ 0 60000 65536"/>
              <a:gd name="T15" fmla="*/ 0 w 113"/>
              <a:gd name="T16" fmla="*/ 0 h 317"/>
              <a:gd name="T17" fmla="*/ 113 w 113"/>
              <a:gd name="T18" fmla="*/ 317 h 317"/>
            </a:gdLst>
            <a:ahLst/>
            <a:cxnLst>
              <a:cxn ang="T10">
                <a:pos x="T0" y="T1"/>
              </a:cxn>
              <a:cxn ang="T11">
                <a:pos x="T2" y="T3"/>
              </a:cxn>
              <a:cxn ang="T12">
                <a:pos x="T4" y="T5"/>
              </a:cxn>
              <a:cxn ang="T13">
                <a:pos x="T6" y="T7"/>
              </a:cxn>
              <a:cxn ang="T14">
                <a:pos x="T8" y="T9"/>
              </a:cxn>
            </a:cxnLst>
            <a:rect l="T15" t="T16" r="T17" b="T18"/>
            <a:pathLst>
              <a:path w="113" h="317">
                <a:moveTo>
                  <a:pt x="0" y="0"/>
                </a:moveTo>
                <a:lnTo>
                  <a:pt x="0" y="234"/>
                </a:lnTo>
                <a:lnTo>
                  <a:pt x="113" y="317"/>
                </a:lnTo>
                <a:lnTo>
                  <a:pt x="113"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94" name="Rectangle 102"/>
          <p:cNvSpPr>
            <a:spLocks noChangeArrowheads="1"/>
          </p:cNvSpPr>
          <p:nvPr/>
        </p:nvSpPr>
        <p:spPr bwMode="auto">
          <a:xfrm>
            <a:off x="2970213" y="5065713"/>
            <a:ext cx="330200"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95" name="Freeform 103"/>
          <p:cNvSpPr/>
          <p:nvPr/>
        </p:nvSpPr>
        <p:spPr bwMode="auto">
          <a:xfrm>
            <a:off x="2532063" y="4970463"/>
            <a:ext cx="444500" cy="95250"/>
          </a:xfrm>
          <a:custGeom>
            <a:avLst/>
            <a:gdLst>
              <a:gd name="T0" fmla="*/ 0 w 437"/>
              <a:gd name="T1" fmla="*/ 0 h 82"/>
              <a:gd name="T2" fmla="*/ 187977723 w 437"/>
              <a:gd name="T3" fmla="*/ 0 h 82"/>
              <a:gd name="T4" fmla="*/ 254322428 w 437"/>
              <a:gd name="T5" fmla="*/ 129850763 h 82"/>
              <a:gd name="T6" fmla="*/ 66926753 w 437"/>
              <a:gd name="T7" fmla="*/ 129850763 h 82"/>
              <a:gd name="T8" fmla="*/ 0 w 437"/>
              <a:gd name="T9" fmla="*/ 0 h 82"/>
              <a:gd name="T10" fmla="*/ 0 60000 65536"/>
              <a:gd name="T11" fmla="*/ 0 60000 65536"/>
              <a:gd name="T12" fmla="*/ 0 60000 65536"/>
              <a:gd name="T13" fmla="*/ 0 60000 65536"/>
              <a:gd name="T14" fmla="*/ 0 60000 65536"/>
              <a:gd name="T15" fmla="*/ 0 w 437"/>
              <a:gd name="T16" fmla="*/ 0 h 82"/>
              <a:gd name="T17" fmla="*/ 437 w 437"/>
              <a:gd name="T18" fmla="*/ 82 h 82"/>
            </a:gdLst>
            <a:ahLst/>
            <a:cxnLst>
              <a:cxn ang="T10">
                <a:pos x="T0" y="T1"/>
              </a:cxn>
              <a:cxn ang="T11">
                <a:pos x="T2" y="T3"/>
              </a:cxn>
              <a:cxn ang="T12">
                <a:pos x="T4" y="T5"/>
              </a:cxn>
              <a:cxn ang="T13">
                <a:pos x="T6" y="T7"/>
              </a:cxn>
              <a:cxn ang="T14">
                <a:pos x="T8" y="T9"/>
              </a:cxn>
            </a:cxnLst>
            <a:rect l="T15" t="T16" r="T17" b="T18"/>
            <a:pathLst>
              <a:path w="437" h="82">
                <a:moveTo>
                  <a:pt x="0" y="0"/>
                </a:moveTo>
                <a:lnTo>
                  <a:pt x="323" y="0"/>
                </a:lnTo>
                <a:lnTo>
                  <a:pt x="437" y="82"/>
                </a:lnTo>
                <a:lnTo>
                  <a:pt x="115"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96" name="Freeform 104"/>
          <p:cNvSpPr/>
          <p:nvPr/>
        </p:nvSpPr>
        <p:spPr bwMode="auto">
          <a:xfrm>
            <a:off x="2532063" y="4970463"/>
            <a:ext cx="115888" cy="368300"/>
          </a:xfrm>
          <a:custGeom>
            <a:avLst/>
            <a:gdLst>
              <a:gd name="T0" fmla="*/ 0 w 115"/>
              <a:gd name="T1" fmla="*/ 0 h 317"/>
              <a:gd name="T2" fmla="*/ 0 w 115"/>
              <a:gd name="T3" fmla="*/ 363852021 h 317"/>
              <a:gd name="T4" fmla="*/ 66291832 w 115"/>
              <a:gd name="T5" fmla="*/ 492910385 h 317"/>
              <a:gd name="T6" fmla="*/ 66291832 w 115"/>
              <a:gd name="T7" fmla="*/ 127503439 h 317"/>
              <a:gd name="T8" fmla="*/ 0 w 115"/>
              <a:gd name="T9" fmla="*/ 0 h 317"/>
              <a:gd name="T10" fmla="*/ 0 60000 65536"/>
              <a:gd name="T11" fmla="*/ 0 60000 65536"/>
              <a:gd name="T12" fmla="*/ 0 60000 65536"/>
              <a:gd name="T13" fmla="*/ 0 60000 65536"/>
              <a:gd name="T14" fmla="*/ 0 60000 65536"/>
              <a:gd name="T15" fmla="*/ 0 w 115"/>
              <a:gd name="T16" fmla="*/ 0 h 317"/>
              <a:gd name="T17" fmla="*/ 115 w 115"/>
              <a:gd name="T18" fmla="*/ 317 h 317"/>
            </a:gdLst>
            <a:ahLst/>
            <a:cxnLst>
              <a:cxn ang="T10">
                <a:pos x="T0" y="T1"/>
              </a:cxn>
              <a:cxn ang="T11">
                <a:pos x="T2" y="T3"/>
              </a:cxn>
              <a:cxn ang="T12">
                <a:pos x="T4" y="T5"/>
              </a:cxn>
              <a:cxn ang="T13">
                <a:pos x="T6" y="T7"/>
              </a:cxn>
              <a:cxn ang="T14">
                <a:pos x="T8" y="T9"/>
              </a:cxn>
            </a:cxnLst>
            <a:rect l="T15" t="T16" r="T17" b="T18"/>
            <a:pathLst>
              <a:path w="115" h="317">
                <a:moveTo>
                  <a:pt x="0" y="0"/>
                </a:moveTo>
                <a:lnTo>
                  <a:pt x="0" y="234"/>
                </a:lnTo>
                <a:lnTo>
                  <a:pt x="115" y="317"/>
                </a:lnTo>
                <a:lnTo>
                  <a:pt x="115"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97" name="Rectangle 105"/>
          <p:cNvSpPr>
            <a:spLocks noChangeArrowheads="1"/>
          </p:cNvSpPr>
          <p:nvPr/>
        </p:nvSpPr>
        <p:spPr bwMode="auto">
          <a:xfrm>
            <a:off x="2647950" y="5065713"/>
            <a:ext cx="328613"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898" name="Freeform 106"/>
          <p:cNvSpPr/>
          <p:nvPr/>
        </p:nvSpPr>
        <p:spPr bwMode="auto">
          <a:xfrm>
            <a:off x="2208213" y="4970463"/>
            <a:ext cx="444500" cy="95250"/>
          </a:xfrm>
          <a:custGeom>
            <a:avLst/>
            <a:gdLst>
              <a:gd name="T0" fmla="*/ 0 w 437"/>
              <a:gd name="T1" fmla="*/ 0 h 82"/>
              <a:gd name="T2" fmla="*/ 187395652 w 437"/>
              <a:gd name="T3" fmla="*/ 0 h 82"/>
              <a:gd name="T4" fmla="*/ 254322428 w 437"/>
              <a:gd name="T5" fmla="*/ 129850763 h 82"/>
              <a:gd name="T6" fmla="*/ 66344682 w 437"/>
              <a:gd name="T7" fmla="*/ 129850763 h 82"/>
              <a:gd name="T8" fmla="*/ 0 w 437"/>
              <a:gd name="T9" fmla="*/ 0 h 82"/>
              <a:gd name="T10" fmla="*/ 0 60000 65536"/>
              <a:gd name="T11" fmla="*/ 0 60000 65536"/>
              <a:gd name="T12" fmla="*/ 0 60000 65536"/>
              <a:gd name="T13" fmla="*/ 0 60000 65536"/>
              <a:gd name="T14" fmla="*/ 0 60000 65536"/>
              <a:gd name="T15" fmla="*/ 0 w 437"/>
              <a:gd name="T16" fmla="*/ 0 h 82"/>
              <a:gd name="T17" fmla="*/ 437 w 437"/>
              <a:gd name="T18" fmla="*/ 82 h 82"/>
            </a:gdLst>
            <a:ahLst/>
            <a:cxnLst>
              <a:cxn ang="T10">
                <a:pos x="T0" y="T1"/>
              </a:cxn>
              <a:cxn ang="T11">
                <a:pos x="T2" y="T3"/>
              </a:cxn>
              <a:cxn ang="T12">
                <a:pos x="T4" y="T5"/>
              </a:cxn>
              <a:cxn ang="T13">
                <a:pos x="T6" y="T7"/>
              </a:cxn>
              <a:cxn ang="T14">
                <a:pos x="T8" y="T9"/>
              </a:cxn>
            </a:cxnLst>
            <a:rect l="T15" t="T16" r="T17" b="T18"/>
            <a:pathLst>
              <a:path w="437" h="82">
                <a:moveTo>
                  <a:pt x="0" y="0"/>
                </a:moveTo>
                <a:lnTo>
                  <a:pt x="322" y="0"/>
                </a:lnTo>
                <a:lnTo>
                  <a:pt x="437" y="82"/>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899" name="Freeform 107"/>
          <p:cNvSpPr/>
          <p:nvPr/>
        </p:nvSpPr>
        <p:spPr bwMode="auto">
          <a:xfrm>
            <a:off x="2208213" y="4970463"/>
            <a:ext cx="120650" cy="368300"/>
          </a:xfrm>
          <a:custGeom>
            <a:avLst/>
            <a:gdLst>
              <a:gd name="T0" fmla="*/ 0 w 114"/>
              <a:gd name="T1" fmla="*/ 0 h 317"/>
              <a:gd name="T2" fmla="*/ 0 w 114"/>
              <a:gd name="T3" fmla="*/ 363852021 h 317"/>
              <a:gd name="T4" fmla="*/ 71823665 w 114"/>
              <a:gd name="T5" fmla="*/ 492910385 h 317"/>
              <a:gd name="T6" fmla="*/ 71823665 w 114"/>
              <a:gd name="T7" fmla="*/ 12750343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4"/>
                </a:lnTo>
                <a:lnTo>
                  <a:pt x="114" y="317"/>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00" name="Rectangle 108"/>
          <p:cNvSpPr>
            <a:spLocks noChangeArrowheads="1"/>
          </p:cNvSpPr>
          <p:nvPr/>
        </p:nvSpPr>
        <p:spPr bwMode="auto">
          <a:xfrm>
            <a:off x="2328863" y="5065713"/>
            <a:ext cx="323850"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901" name="Freeform 109"/>
          <p:cNvSpPr/>
          <p:nvPr/>
        </p:nvSpPr>
        <p:spPr bwMode="auto">
          <a:xfrm>
            <a:off x="2201863" y="4405313"/>
            <a:ext cx="112713" cy="1638300"/>
          </a:xfrm>
          <a:custGeom>
            <a:avLst/>
            <a:gdLst>
              <a:gd name="T0" fmla="*/ 62098279 w 114"/>
              <a:gd name="T1" fmla="*/ 124099374 h 1432"/>
              <a:gd name="T2" fmla="*/ 62098279 w 114"/>
              <a:gd name="T3" fmla="*/ 2141093824 h 1432"/>
              <a:gd name="T4" fmla="*/ 0 w 114"/>
              <a:gd name="T5" fmla="*/ 2016994488 h 1432"/>
              <a:gd name="T6" fmla="*/ 0 w 114"/>
              <a:gd name="T7" fmla="*/ 0 h 1432"/>
              <a:gd name="T8" fmla="*/ 62098279 w 114"/>
              <a:gd name="T9" fmla="*/ 124099374 h 1432"/>
              <a:gd name="T10" fmla="*/ 0 60000 65536"/>
              <a:gd name="T11" fmla="*/ 0 60000 65536"/>
              <a:gd name="T12" fmla="*/ 0 60000 65536"/>
              <a:gd name="T13" fmla="*/ 0 60000 65536"/>
              <a:gd name="T14" fmla="*/ 0 60000 65536"/>
              <a:gd name="T15" fmla="*/ 0 w 114"/>
              <a:gd name="T16" fmla="*/ 0 h 1432"/>
              <a:gd name="T17" fmla="*/ 114 w 114"/>
              <a:gd name="T18" fmla="*/ 1432 h 1432"/>
            </a:gdLst>
            <a:ahLst/>
            <a:cxnLst>
              <a:cxn ang="T10">
                <a:pos x="T0" y="T1"/>
              </a:cxn>
              <a:cxn ang="T11">
                <a:pos x="T2" y="T3"/>
              </a:cxn>
              <a:cxn ang="T12">
                <a:pos x="T4" y="T5"/>
              </a:cxn>
              <a:cxn ang="T13">
                <a:pos x="T6" y="T7"/>
              </a:cxn>
              <a:cxn ang="T14">
                <a:pos x="T8" y="T9"/>
              </a:cxn>
            </a:cxnLst>
            <a:rect l="T15" t="T16" r="T17" b="T18"/>
            <a:pathLst>
              <a:path w="114" h="1432">
                <a:moveTo>
                  <a:pt x="114" y="83"/>
                </a:moveTo>
                <a:lnTo>
                  <a:pt x="114" y="1432"/>
                </a:lnTo>
                <a:lnTo>
                  <a:pt x="0" y="1349"/>
                </a:lnTo>
                <a:lnTo>
                  <a:pt x="0" y="0"/>
                </a:lnTo>
                <a:lnTo>
                  <a:pt x="114" y="83"/>
                </a:lnTo>
                <a:close/>
              </a:path>
            </a:pathLst>
          </a:custGeom>
          <a:solidFill>
            <a:srgbClr val="DFDFD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endParaRPr lang="zh-CN" altLang="en-US" sz="2375" strike="noStrike" noProof="1"/>
          </a:p>
        </p:txBody>
      </p:sp>
      <p:sp>
        <p:nvSpPr>
          <p:cNvPr id="33902" name="Rectangle 110"/>
          <p:cNvSpPr>
            <a:spLocks noChangeArrowheads="1"/>
          </p:cNvSpPr>
          <p:nvPr/>
        </p:nvSpPr>
        <p:spPr bwMode="auto">
          <a:xfrm>
            <a:off x="2308225" y="4497388"/>
            <a:ext cx="20638" cy="1546225"/>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03" name="Freeform 111"/>
          <p:cNvSpPr/>
          <p:nvPr/>
        </p:nvSpPr>
        <p:spPr bwMode="auto">
          <a:xfrm>
            <a:off x="2195513" y="5937250"/>
            <a:ext cx="128588" cy="117475"/>
          </a:xfrm>
          <a:custGeom>
            <a:avLst/>
            <a:gdLst>
              <a:gd name="T0" fmla="*/ 75624236 w 124"/>
              <a:gd name="T1" fmla="*/ 128973475 h 100"/>
              <a:gd name="T2" fmla="*/ 68915933 w 124"/>
              <a:gd name="T3" fmla="*/ 157284197 h 100"/>
              <a:gd name="T4" fmla="*/ 0 w 124"/>
              <a:gd name="T5" fmla="*/ 26738053 h 100"/>
              <a:gd name="T6" fmla="*/ 6708306 w 124"/>
              <a:gd name="T7" fmla="*/ 0 h 100"/>
              <a:gd name="T8" fmla="*/ 75624236 w 124"/>
              <a:gd name="T9" fmla="*/ 128973475 h 100"/>
              <a:gd name="T10" fmla="*/ 0 60000 65536"/>
              <a:gd name="T11" fmla="*/ 0 60000 65536"/>
              <a:gd name="T12" fmla="*/ 0 60000 65536"/>
              <a:gd name="T13" fmla="*/ 0 60000 65536"/>
              <a:gd name="T14" fmla="*/ 0 60000 65536"/>
              <a:gd name="T15" fmla="*/ 0 w 124"/>
              <a:gd name="T16" fmla="*/ 0 h 100"/>
              <a:gd name="T17" fmla="*/ 124 w 124"/>
              <a:gd name="T18" fmla="*/ 100 h 100"/>
            </a:gdLst>
            <a:ahLst/>
            <a:cxnLst>
              <a:cxn ang="T10">
                <a:pos x="T0" y="T1"/>
              </a:cxn>
              <a:cxn ang="T11">
                <a:pos x="T2" y="T3"/>
              </a:cxn>
              <a:cxn ang="T12">
                <a:pos x="T4" y="T5"/>
              </a:cxn>
              <a:cxn ang="T13">
                <a:pos x="T6" y="T7"/>
              </a:cxn>
              <a:cxn ang="T14">
                <a:pos x="T8" y="T9"/>
              </a:cxn>
            </a:cxnLst>
            <a:rect l="T15" t="T16" r="T17" b="T18"/>
            <a:pathLst>
              <a:path w="124" h="100">
                <a:moveTo>
                  <a:pt x="124" y="82"/>
                </a:moveTo>
                <a:lnTo>
                  <a:pt x="113" y="100"/>
                </a:lnTo>
                <a:lnTo>
                  <a:pt x="0" y="17"/>
                </a:lnTo>
                <a:lnTo>
                  <a:pt x="11" y="0"/>
                </a:lnTo>
                <a:lnTo>
                  <a:pt x="124" y="82"/>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904" name="Rectangle 112"/>
          <p:cNvSpPr>
            <a:spLocks noChangeArrowheads="1"/>
          </p:cNvSpPr>
          <p:nvPr/>
        </p:nvSpPr>
        <p:spPr bwMode="auto">
          <a:xfrm>
            <a:off x="2190750" y="4405313"/>
            <a:ext cx="17463" cy="154463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05" name="Freeform 113"/>
          <p:cNvSpPr/>
          <p:nvPr/>
        </p:nvSpPr>
        <p:spPr bwMode="auto">
          <a:xfrm>
            <a:off x="2195513" y="4387850"/>
            <a:ext cx="128588" cy="117475"/>
          </a:xfrm>
          <a:custGeom>
            <a:avLst/>
            <a:gdLst>
              <a:gd name="T0" fmla="*/ 0 w 124"/>
              <a:gd name="T1" fmla="*/ 27281763 h 99"/>
              <a:gd name="T2" fmla="*/ 6708306 w 124"/>
              <a:gd name="T3" fmla="*/ 0 h 99"/>
              <a:gd name="T4" fmla="*/ 75624236 w 124"/>
              <a:gd name="T5" fmla="*/ 131591173 h 99"/>
              <a:gd name="T6" fmla="*/ 68915933 w 124"/>
              <a:gd name="T7" fmla="*/ 158872926 h 99"/>
              <a:gd name="T8" fmla="*/ 0 w 124"/>
              <a:gd name="T9" fmla="*/ 27281763 h 99"/>
              <a:gd name="T10" fmla="*/ 0 60000 65536"/>
              <a:gd name="T11" fmla="*/ 0 60000 65536"/>
              <a:gd name="T12" fmla="*/ 0 60000 65536"/>
              <a:gd name="T13" fmla="*/ 0 60000 65536"/>
              <a:gd name="T14" fmla="*/ 0 60000 65536"/>
              <a:gd name="T15" fmla="*/ 0 w 124"/>
              <a:gd name="T16" fmla="*/ 0 h 99"/>
              <a:gd name="T17" fmla="*/ 124 w 124"/>
              <a:gd name="T18" fmla="*/ 99 h 99"/>
            </a:gdLst>
            <a:ahLst/>
            <a:cxnLst>
              <a:cxn ang="T10">
                <a:pos x="T0" y="T1"/>
              </a:cxn>
              <a:cxn ang="T11">
                <a:pos x="T2" y="T3"/>
              </a:cxn>
              <a:cxn ang="T12">
                <a:pos x="T4" y="T5"/>
              </a:cxn>
              <a:cxn ang="T13">
                <a:pos x="T6" y="T7"/>
              </a:cxn>
              <a:cxn ang="T14">
                <a:pos x="T8" y="T9"/>
              </a:cxn>
            </a:cxnLst>
            <a:rect l="T15" t="T16" r="T17" b="T18"/>
            <a:pathLst>
              <a:path w="124" h="99">
                <a:moveTo>
                  <a:pt x="0" y="17"/>
                </a:moveTo>
                <a:lnTo>
                  <a:pt x="11" y="0"/>
                </a:lnTo>
                <a:lnTo>
                  <a:pt x="124" y="82"/>
                </a:lnTo>
                <a:lnTo>
                  <a:pt x="113" y="99"/>
                </a:lnTo>
                <a:lnTo>
                  <a:pt x="0" y="17"/>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906" name="Freeform 114"/>
          <p:cNvSpPr/>
          <p:nvPr/>
        </p:nvSpPr>
        <p:spPr bwMode="auto">
          <a:xfrm>
            <a:off x="360363" y="5024438"/>
            <a:ext cx="3175" cy="92075"/>
          </a:xfrm>
          <a:custGeom>
            <a:avLst/>
            <a:gdLst>
              <a:gd name="T0" fmla="*/ 0 w 3175"/>
              <a:gd name="T1" fmla="*/ 112645119 h 86"/>
              <a:gd name="T2" fmla="*/ 0 w 3175"/>
              <a:gd name="T3" fmla="*/ 0 h 86"/>
              <a:gd name="T4" fmla="*/ 0 w 3175"/>
              <a:gd name="T5" fmla="*/ 112645119 h 86"/>
              <a:gd name="T6" fmla="*/ 0 60000 65536"/>
              <a:gd name="T7" fmla="*/ 0 60000 65536"/>
              <a:gd name="T8" fmla="*/ 0 60000 65536"/>
              <a:gd name="T9" fmla="*/ 0 w 3175"/>
              <a:gd name="T10" fmla="*/ 0 h 86"/>
              <a:gd name="T11" fmla="*/ 3175 w 3175"/>
              <a:gd name="T12" fmla="*/ 86 h 86"/>
            </a:gdLst>
            <a:ahLst/>
            <a:cxnLst>
              <a:cxn ang="T6">
                <a:pos x="T0" y="T1"/>
              </a:cxn>
              <a:cxn ang="T7">
                <a:pos x="T2" y="T3"/>
              </a:cxn>
              <a:cxn ang="T8">
                <a:pos x="T4" y="T5"/>
              </a:cxn>
            </a:cxnLst>
            <a:rect l="T9" t="T10" r="T11" b="T12"/>
            <a:pathLst>
              <a:path w="3175" h="86">
                <a:moveTo>
                  <a:pt x="0" y="86"/>
                </a:moveTo>
                <a:lnTo>
                  <a:pt x="0" y="0"/>
                </a:lnTo>
                <a:lnTo>
                  <a:pt x="0" y="86"/>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907" name="Freeform 115"/>
          <p:cNvSpPr/>
          <p:nvPr/>
        </p:nvSpPr>
        <p:spPr bwMode="auto">
          <a:xfrm>
            <a:off x="2081213" y="5024438"/>
            <a:ext cx="4763" cy="92075"/>
          </a:xfrm>
          <a:custGeom>
            <a:avLst/>
            <a:gdLst>
              <a:gd name="T0" fmla="*/ 0 w 3175"/>
              <a:gd name="T1" fmla="*/ 0 h 86"/>
              <a:gd name="T2" fmla="*/ 0 w 3175"/>
              <a:gd name="T3" fmla="*/ 112645119 h 86"/>
              <a:gd name="T4" fmla="*/ 0 w 3175"/>
              <a:gd name="T5" fmla="*/ 0 h 86"/>
              <a:gd name="T6" fmla="*/ 0 60000 65536"/>
              <a:gd name="T7" fmla="*/ 0 60000 65536"/>
              <a:gd name="T8" fmla="*/ 0 60000 65536"/>
              <a:gd name="T9" fmla="*/ 0 w 3175"/>
              <a:gd name="T10" fmla="*/ 0 h 86"/>
              <a:gd name="T11" fmla="*/ 3175 w 3175"/>
              <a:gd name="T12" fmla="*/ 86 h 86"/>
            </a:gdLst>
            <a:ahLst/>
            <a:cxnLst>
              <a:cxn ang="T6">
                <a:pos x="T0" y="T1"/>
              </a:cxn>
              <a:cxn ang="T7">
                <a:pos x="T2" y="T3"/>
              </a:cxn>
              <a:cxn ang="T8">
                <a:pos x="T4" y="T5"/>
              </a:cxn>
            </a:cxnLst>
            <a:rect l="T9" t="T10" r="T11" b="T12"/>
            <a:pathLst>
              <a:path w="3175" h="86">
                <a:moveTo>
                  <a:pt x="0" y="0"/>
                </a:moveTo>
                <a:lnTo>
                  <a:pt x="0" y="86"/>
                </a:lnTo>
                <a:lnTo>
                  <a:pt x="0" y="0"/>
                </a:lnTo>
                <a:close/>
              </a:path>
            </a:pathLst>
          </a:custGeom>
          <a:solidFill>
            <a:srgbClr val="B78CFC"/>
          </a:solidFill>
          <a:ln w="0">
            <a:solidFill>
              <a:srgbClr val="000000"/>
            </a:solidFill>
            <a:prstDash val="solid"/>
            <a:round/>
          </a:ln>
        </p:spPr>
        <p:txBody>
          <a:bodyPr/>
          <a:lstStyle/>
          <a:p>
            <a:pPr fontAlgn="base"/>
            <a:endParaRPr lang="zh-CN" altLang="en-US" sz="2375" strike="noStrike" noProof="1"/>
          </a:p>
        </p:txBody>
      </p:sp>
      <p:sp>
        <p:nvSpPr>
          <p:cNvPr id="33908" name="Rectangle 116"/>
          <p:cNvSpPr>
            <a:spLocks noChangeArrowheads="1"/>
          </p:cNvSpPr>
          <p:nvPr/>
        </p:nvSpPr>
        <p:spPr bwMode="auto">
          <a:xfrm>
            <a:off x="360363" y="5024438"/>
            <a:ext cx="355600" cy="92075"/>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09" name="Rectangle 117"/>
          <p:cNvSpPr>
            <a:spLocks noChangeArrowheads="1"/>
          </p:cNvSpPr>
          <p:nvPr/>
        </p:nvSpPr>
        <p:spPr bwMode="auto">
          <a:xfrm>
            <a:off x="977900" y="5024438"/>
            <a:ext cx="354013" cy="92075"/>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10" name="Rectangle 118"/>
          <p:cNvSpPr>
            <a:spLocks noChangeArrowheads="1"/>
          </p:cNvSpPr>
          <p:nvPr/>
        </p:nvSpPr>
        <p:spPr bwMode="auto">
          <a:xfrm>
            <a:off x="1598613" y="5024438"/>
            <a:ext cx="350838" cy="92075"/>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11" name="Freeform 119"/>
          <p:cNvSpPr/>
          <p:nvPr/>
        </p:nvSpPr>
        <p:spPr bwMode="auto">
          <a:xfrm>
            <a:off x="360363" y="5238750"/>
            <a:ext cx="3175" cy="96838"/>
          </a:xfrm>
          <a:custGeom>
            <a:avLst/>
            <a:gdLst>
              <a:gd name="T0" fmla="*/ 0 w 3175"/>
              <a:gd name="T1" fmla="*/ 125265369 h 85"/>
              <a:gd name="T2" fmla="*/ 0 w 3175"/>
              <a:gd name="T3" fmla="*/ 0 h 85"/>
              <a:gd name="T4" fmla="*/ 0 w 3175"/>
              <a:gd name="T5" fmla="*/ 125265369 h 85"/>
              <a:gd name="T6" fmla="*/ 0 60000 65536"/>
              <a:gd name="T7" fmla="*/ 0 60000 65536"/>
              <a:gd name="T8" fmla="*/ 0 60000 65536"/>
              <a:gd name="T9" fmla="*/ 0 w 3175"/>
              <a:gd name="T10" fmla="*/ 0 h 85"/>
              <a:gd name="T11" fmla="*/ 3175 w 3175"/>
              <a:gd name="T12" fmla="*/ 85 h 85"/>
            </a:gdLst>
            <a:ahLst/>
            <a:cxnLst>
              <a:cxn ang="T6">
                <a:pos x="T0" y="T1"/>
              </a:cxn>
              <a:cxn ang="T7">
                <a:pos x="T2" y="T3"/>
              </a:cxn>
              <a:cxn ang="T8">
                <a:pos x="T4" y="T5"/>
              </a:cxn>
            </a:cxnLst>
            <a:rect l="T9" t="T10" r="T11" b="T12"/>
            <a:pathLst>
              <a:path w="3175" h="85">
                <a:moveTo>
                  <a:pt x="0" y="85"/>
                </a:moveTo>
                <a:lnTo>
                  <a:pt x="0" y="0"/>
                </a:lnTo>
                <a:lnTo>
                  <a:pt x="0" y="85"/>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912" name="Freeform 120"/>
          <p:cNvSpPr/>
          <p:nvPr/>
        </p:nvSpPr>
        <p:spPr bwMode="auto">
          <a:xfrm>
            <a:off x="2081213" y="5238750"/>
            <a:ext cx="4763" cy="96838"/>
          </a:xfrm>
          <a:custGeom>
            <a:avLst/>
            <a:gdLst>
              <a:gd name="T0" fmla="*/ 0 w 3175"/>
              <a:gd name="T1" fmla="*/ 0 h 85"/>
              <a:gd name="T2" fmla="*/ 0 w 3175"/>
              <a:gd name="T3" fmla="*/ 125265369 h 85"/>
              <a:gd name="T4" fmla="*/ 0 w 3175"/>
              <a:gd name="T5" fmla="*/ 0 h 85"/>
              <a:gd name="T6" fmla="*/ 0 60000 65536"/>
              <a:gd name="T7" fmla="*/ 0 60000 65536"/>
              <a:gd name="T8" fmla="*/ 0 60000 65536"/>
              <a:gd name="T9" fmla="*/ 0 w 3175"/>
              <a:gd name="T10" fmla="*/ 0 h 85"/>
              <a:gd name="T11" fmla="*/ 3175 w 3175"/>
              <a:gd name="T12" fmla="*/ 85 h 85"/>
            </a:gdLst>
            <a:ahLst/>
            <a:cxnLst>
              <a:cxn ang="T6">
                <a:pos x="T0" y="T1"/>
              </a:cxn>
              <a:cxn ang="T7">
                <a:pos x="T2" y="T3"/>
              </a:cxn>
              <a:cxn ang="T8">
                <a:pos x="T4" y="T5"/>
              </a:cxn>
            </a:cxnLst>
            <a:rect l="T9" t="T10" r="T11" b="T12"/>
            <a:pathLst>
              <a:path w="3175" h="85">
                <a:moveTo>
                  <a:pt x="0" y="0"/>
                </a:moveTo>
                <a:lnTo>
                  <a:pt x="0" y="85"/>
                </a:lnTo>
                <a:lnTo>
                  <a:pt x="0" y="0"/>
                </a:lnTo>
                <a:close/>
              </a:path>
            </a:pathLst>
          </a:custGeom>
          <a:solidFill>
            <a:srgbClr val="B78CFC"/>
          </a:solidFill>
          <a:ln w="0">
            <a:solidFill>
              <a:srgbClr val="000000"/>
            </a:solidFill>
            <a:prstDash val="solid"/>
            <a:round/>
          </a:ln>
        </p:spPr>
        <p:txBody>
          <a:bodyPr/>
          <a:lstStyle/>
          <a:p>
            <a:pPr fontAlgn="base"/>
            <a:endParaRPr lang="zh-CN" altLang="en-US" sz="2375" strike="noStrike" noProof="1"/>
          </a:p>
        </p:txBody>
      </p:sp>
      <p:sp>
        <p:nvSpPr>
          <p:cNvPr id="33913" name="Rectangle 121"/>
          <p:cNvSpPr>
            <a:spLocks noChangeArrowheads="1"/>
          </p:cNvSpPr>
          <p:nvPr/>
        </p:nvSpPr>
        <p:spPr bwMode="auto">
          <a:xfrm>
            <a:off x="360363" y="5238750"/>
            <a:ext cx="355600" cy="9683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14" name="Rectangle 122"/>
          <p:cNvSpPr>
            <a:spLocks noChangeArrowheads="1"/>
          </p:cNvSpPr>
          <p:nvPr/>
        </p:nvSpPr>
        <p:spPr bwMode="auto">
          <a:xfrm>
            <a:off x="977900" y="5238750"/>
            <a:ext cx="354013" cy="9683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15" name="Rectangle 123"/>
          <p:cNvSpPr>
            <a:spLocks noChangeArrowheads="1"/>
          </p:cNvSpPr>
          <p:nvPr/>
        </p:nvSpPr>
        <p:spPr bwMode="auto">
          <a:xfrm>
            <a:off x="1598613" y="5238750"/>
            <a:ext cx="350838" cy="9683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16" name="Freeform 124"/>
          <p:cNvSpPr/>
          <p:nvPr/>
        </p:nvSpPr>
        <p:spPr bwMode="auto">
          <a:xfrm>
            <a:off x="10575925" y="5045075"/>
            <a:ext cx="3175" cy="96838"/>
          </a:xfrm>
          <a:custGeom>
            <a:avLst/>
            <a:gdLst>
              <a:gd name="T0" fmla="*/ 0 w 3175"/>
              <a:gd name="T1" fmla="*/ 125265369 h 85"/>
              <a:gd name="T2" fmla="*/ 0 w 3175"/>
              <a:gd name="T3" fmla="*/ 0 h 85"/>
              <a:gd name="T4" fmla="*/ 0 w 3175"/>
              <a:gd name="T5" fmla="*/ 125265369 h 85"/>
              <a:gd name="T6" fmla="*/ 0 60000 65536"/>
              <a:gd name="T7" fmla="*/ 0 60000 65536"/>
              <a:gd name="T8" fmla="*/ 0 60000 65536"/>
              <a:gd name="T9" fmla="*/ 0 w 3175"/>
              <a:gd name="T10" fmla="*/ 0 h 85"/>
              <a:gd name="T11" fmla="*/ 3175 w 3175"/>
              <a:gd name="T12" fmla="*/ 85 h 85"/>
            </a:gdLst>
            <a:ahLst/>
            <a:cxnLst>
              <a:cxn ang="T6">
                <a:pos x="T0" y="T1"/>
              </a:cxn>
              <a:cxn ang="T7">
                <a:pos x="T2" y="T3"/>
              </a:cxn>
              <a:cxn ang="T8">
                <a:pos x="T4" y="T5"/>
              </a:cxn>
            </a:cxnLst>
            <a:rect l="T9" t="T10" r="T11" b="T12"/>
            <a:pathLst>
              <a:path w="3175" h="85">
                <a:moveTo>
                  <a:pt x="0" y="85"/>
                </a:moveTo>
                <a:lnTo>
                  <a:pt x="0" y="0"/>
                </a:lnTo>
                <a:lnTo>
                  <a:pt x="0" y="85"/>
                </a:lnTo>
                <a:close/>
              </a:path>
            </a:pathLst>
          </a:custGeom>
          <a:solidFill>
            <a:srgbClr val="B78CFC"/>
          </a:solidFill>
          <a:ln w="0">
            <a:solidFill>
              <a:srgbClr val="000000"/>
            </a:solidFill>
            <a:prstDash val="solid"/>
            <a:round/>
          </a:ln>
        </p:spPr>
        <p:txBody>
          <a:bodyPr/>
          <a:lstStyle/>
          <a:p>
            <a:pPr fontAlgn="base"/>
            <a:endParaRPr lang="zh-CN" altLang="en-US" sz="2375" strike="noStrike" noProof="1"/>
          </a:p>
        </p:txBody>
      </p:sp>
      <p:sp>
        <p:nvSpPr>
          <p:cNvPr id="33917" name="Freeform 125"/>
          <p:cNvSpPr/>
          <p:nvPr/>
        </p:nvSpPr>
        <p:spPr bwMode="auto">
          <a:xfrm>
            <a:off x="11658600" y="5045075"/>
            <a:ext cx="4763" cy="96838"/>
          </a:xfrm>
          <a:custGeom>
            <a:avLst/>
            <a:gdLst>
              <a:gd name="T0" fmla="*/ 0 w 3175"/>
              <a:gd name="T1" fmla="*/ 0 h 85"/>
              <a:gd name="T2" fmla="*/ 0 w 3175"/>
              <a:gd name="T3" fmla="*/ 125265369 h 85"/>
              <a:gd name="T4" fmla="*/ 0 w 3175"/>
              <a:gd name="T5" fmla="*/ 0 h 85"/>
              <a:gd name="T6" fmla="*/ 0 60000 65536"/>
              <a:gd name="T7" fmla="*/ 0 60000 65536"/>
              <a:gd name="T8" fmla="*/ 0 60000 65536"/>
              <a:gd name="T9" fmla="*/ 0 w 3175"/>
              <a:gd name="T10" fmla="*/ 0 h 85"/>
              <a:gd name="T11" fmla="*/ 3175 w 3175"/>
              <a:gd name="T12" fmla="*/ 85 h 85"/>
            </a:gdLst>
            <a:ahLst/>
            <a:cxnLst>
              <a:cxn ang="T6">
                <a:pos x="T0" y="T1"/>
              </a:cxn>
              <a:cxn ang="T7">
                <a:pos x="T2" y="T3"/>
              </a:cxn>
              <a:cxn ang="T8">
                <a:pos x="T4" y="T5"/>
              </a:cxn>
            </a:cxnLst>
            <a:rect l="T9" t="T10" r="T11" b="T12"/>
            <a:pathLst>
              <a:path w="3175" h="85">
                <a:moveTo>
                  <a:pt x="0" y="0"/>
                </a:moveTo>
                <a:lnTo>
                  <a:pt x="0" y="85"/>
                </a:lnTo>
                <a:lnTo>
                  <a:pt x="0" y="0"/>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918" name="Rectangle 126"/>
          <p:cNvSpPr>
            <a:spLocks noChangeArrowheads="1"/>
          </p:cNvSpPr>
          <p:nvPr/>
        </p:nvSpPr>
        <p:spPr bwMode="auto">
          <a:xfrm>
            <a:off x="10575925" y="5045075"/>
            <a:ext cx="349250" cy="9683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19" name="Rectangle 127"/>
          <p:cNvSpPr>
            <a:spLocks noChangeArrowheads="1"/>
          </p:cNvSpPr>
          <p:nvPr/>
        </p:nvSpPr>
        <p:spPr bwMode="auto">
          <a:xfrm>
            <a:off x="11193463" y="5045075"/>
            <a:ext cx="349250" cy="9683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20" name="Freeform 128"/>
          <p:cNvSpPr/>
          <p:nvPr/>
        </p:nvSpPr>
        <p:spPr bwMode="auto">
          <a:xfrm>
            <a:off x="10575925" y="5259388"/>
            <a:ext cx="3175" cy="96838"/>
          </a:xfrm>
          <a:custGeom>
            <a:avLst/>
            <a:gdLst>
              <a:gd name="T0" fmla="*/ 0 w 3175"/>
              <a:gd name="T1" fmla="*/ 123808796 h 86"/>
              <a:gd name="T2" fmla="*/ 0 w 3175"/>
              <a:gd name="T3" fmla="*/ 0 h 86"/>
              <a:gd name="T4" fmla="*/ 0 w 3175"/>
              <a:gd name="T5" fmla="*/ 123808796 h 86"/>
              <a:gd name="T6" fmla="*/ 0 60000 65536"/>
              <a:gd name="T7" fmla="*/ 0 60000 65536"/>
              <a:gd name="T8" fmla="*/ 0 60000 65536"/>
              <a:gd name="T9" fmla="*/ 0 w 3175"/>
              <a:gd name="T10" fmla="*/ 0 h 86"/>
              <a:gd name="T11" fmla="*/ 3175 w 3175"/>
              <a:gd name="T12" fmla="*/ 86 h 86"/>
            </a:gdLst>
            <a:ahLst/>
            <a:cxnLst>
              <a:cxn ang="T6">
                <a:pos x="T0" y="T1"/>
              </a:cxn>
              <a:cxn ang="T7">
                <a:pos x="T2" y="T3"/>
              </a:cxn>
              <a:cxn ang="T8">
                <a:pos x="T4" y="T5"/>
              </a:cxn>
            </a:cxnLst>
            <a:rect l="T9" t="T10" r="T11" b="T12"/>
            <a:pathLst>
              <a:path w="3175" h="86">
                <a:moveTo>
                  <a:pt x="0" y="86"/>
                </a:moveTo>
                <a:lnTo>
                  <a:pt x="0" y="0"/>
                </a:lnTo>
                <a:lnTo>
                  <a:pt x="0" y="86"/>
                </a:lnTo>
                <a:close/>
              </a:path>
            </a:pathLst>
          </a:custGeom>
          <a:solidFill>
            <a:srgbClr val="B78CFC"/>
          </a:solidFill>
          <a:ln w="0">
            <a:solidFill>
              <a:srgbClr val="000000"/>
            </a:solidFill>
            <a:prstDash val="solid"/>
            <a:round/>
          </a:ln>
        </p:spPr>
        <p:txBody>
          <a:bodyPr/>
          <a:lstStyle/>
          <a:p>
            <a:pPr fontAlgn="base"/>
            <a:endParaRPr lang="zh-CN" altLang="en-US" sz="2375" strike="noStrike" noProof="1"/>
          </a:p>
        </p:txBody>
      </p:sp>
      <p:sp>
        <p:nvSpPr>
          <p:cNvPr id="33921" name="Freeform 129"/>
          <p:cNvSpPr/>
          <p:nvPr/>
        </p:nvSpPr>
        <p:spPr bwMode="auto">
          <a:xfrm>
            <a:off x="11658600" y="5259388"/>
            <a:ext cx="4763" cy="96838"/>
          </a:xfrm>
          <a:custGeom>
            <a:avLst/>
            <a:gdLst>
              <a:gd name="T0" fmla="*/ 0 w 3175"/>
              <a:gd name="T1" fmla="*/ 0 h 86"/>
              <a:gd name="T2" fmla="*/ 0 w 3175"/>
              <a:gd name="T3" fmla="*/ 123808796 h 86"/>
              <a:gd name="T4" fmla="*/ 0 w 3175"/>
              <a:gd name="T5" fmla="*/ 0 h 86"/>
              <a:gd name="T6" fmla="*/ 0 60000 65536"/>
              <a:gd name="T7" fmla="*/ 0 60000 65536"/>
              <a:gd name="T8" fmla="*/ 0 60000 65536"/>
              <a:gd name="T9" fmla="*/ 0 w 3175"/>
              <a:gd name="T10" fmla="*/ 0 h 86"/>
              <a:gd name="T11" fmla="*/ 3175 w 3175"/>
              <a:gd name="T12" fmla="*/ 86 h 86"/>
            </a:gdLst>
            <a:ahLst/>
            <a:cxnLst>
              <a:cxn ang="T6">
                <a:pos x="T0" y="T1"/>
              </a:cxn>
              <a:cxn ang="T7">
                <a:pos x="T2" y="T3"/>
              </a:cxn>
              <a:cxn ang="T8">
                <a:pos x="T4" y="T5"/>
              </a:cxn>
            </a:cxnLst>
            <a:rect l="T9" t="T10" r="T11" b="T12"/>
            <a:pathLst>
              <a:path w="3175" h="86">
                <a:moveTo>
                  <a:pt x="0" y="0"/>
                </a:moveTo>
                <a:lnTo>
                  <a:pt x="0" y="86"/>
                </a:lnTo>
                <a:lnTo>
                  <a:pt x="0" y="0"/>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sp>
        <p:nvSpPr>
          <p:cNvPr id="33922" name="Rectangle 130"/>
          <p:cNvSpPr>
            <a:spLocks noChangeArrowheads="1"/>
          </p:cNvSpPr>
          <p:nvPr/>
        </p:nvSpPr>
        <p:spPr bwMode="auto">
          <a:xfrm>
            <a:off x="10575925" y="5259388"/>
            <a:ext cx="349250" cy="9683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23" name="Rectangle 131"/>
          <p:cNvSpPr>
            <a:spLocks noChangeArrowheads="1"/>
          </p:cNvSpPr>
          <p:nvPr/>
        </p:nvSpPr>
        <p:spPr bwMode="auto">
          <a:xfrm>
            <a:off x="11193463" y="5259388"/>
            <a:ext cx="349250" cy="9683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24" name="Freeform 132"/>
          <p:cNvSpPr/>
          <p:nvPr/>
        </p:nvSpPr>
        <p:spPr bwMode="auto">
          <a:xfrm>
            <a:off x="7027863" y="4970463"/>
            <a:ext cx="442913" cy="95250"/>
          </a:xfrm>
          <a:custGeom>
            <a:avLst/>
            <a:gdLst>
              <a:gd name="T0" fmla="*/ 0 w 437"/>
              <a:gd name="T1" fmla="*/ 0 h 82"/>
              <a:gd name="T2" fmla="*/ 186192284 w 437"/>
              <a:gd name="T3" fmla="*/ 0 h 82"/>
              <a:gd name="T4" fmla="*/ 251906837 w 437"/>
              <a:gd name="T5" fmla="*/ 129850763 h 82"/>
              <a:gd name="T6" fmla="*/ 66291551 w 437"/>
              <a:gd name="T7" fmla="*/ 129850763 h 82"/>
              <a:gd name="T8" fmla="*/ 0 w 437"/>
              <a:gd name="T9" fmla="*/ 0 h 82"/>
              <a:gd name="T10" fmla="*/ 0 60000 65536"/>
              <a:gd name="T11" fmla="*/ 0 60000 65536"/>
              <a:gd name="T12" fmla="*/ 0 60000 65536"/>
              <a:gd name="T13" fmla="*/ 0 60000 65536"/>
              <a:gd name="T14" fmla="*/ 0 60000 65536"/>
              <a:gd name="T15" fmla="*/ 0 w 437"/>
              <a:gd name="T16" fmla="*/ 0 h 82"/>
              <a:gd name="T17" fmla="*/ 437 w 437"/>
              <a:gd name="T18" fmla="*/ 82 h 82"/>
            </a:gdLst>
            <a:ahLst/>
            <a:cxnLst>
              <a:cxn ang="T10">
                <a:pos x="T0" y="T1"/>
              </a:cxn>
              <a:cxn ang="T11">
                <a:pos x="T2" y="T3"/>
              </a:cxn>
              <a:cxn ang="T12">
                <a:pos x="T4" y="T5"/>
              </a:cxn>
              <a:cxn ang="T13">
                <a:pos x="T6" y="T7"/>
              </a:cxn>
              <a:cxn ang="T14">
                <a:pos x="T8" y="T9"/>
              </a:cxn>
            </a:cxnLst>
            <a:rect l="T15" t="T16" r="T17" b="T18"/>
            <a:pathLst>
              <a:path w="437" h="82">
                <a:moveTo>
                  <a:pt x="0" y="0"/>
                </a:moveTo>
                <a:lnTo>
                  <a:pt x="323" y="0"/>
                </a:lnTo>
                <a:lnTo>
                  <a:pt x="437" y="82"/>
                </a:lnTo>
                <a:lnTo>
                  <a:pt x="115"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25" name="Freeform 133"/>
          <p:cNvSpPr/>
          <p:nvPr/>
        </p:nvSpPr>
        <p:spPr bwMode="auto">
          <a:xfrm>
            <a:off x="7027863" y="4970463"/>
            <a:ext cx="112713" cy="368300"/>
          </a:xfrm>
          <a:custGeom>
            <a:avLst/>
            <a:gdLst>
              <a:gd name="T0" fmla="*/ 0 w 115"/>
              <a:gd name="T1" fmla="*/ 0 h 317"/>
              <a:gd name="T2" fmla="*/ 0 w 115"/>
              <a:gd name="T3" fmla="*/ 363852021 h 317"/>
              <a:gd name="T4" fmla="*/ 61558294 w 115"/>
              <a:gd name="T5" fmla="*/ 492910385 h 317"/>
              <a:gd name="T6" fmla="*/ 61558294 w 115"/>
              <a:gd name="T7" fmla="*/ 127503439 h 317"/>
              <a:gd name="T8" fmla="*/ 0 w 115"/>
              <a:gd name="T9" fmla="*/ 0 h 317"/>
              <a:gd name="T10" fmla="*/ 0 60000 65536"/>
              <a:gd name="T11" fmla="*/ 0 60000 65536"/>
              <a:gd name="T12" fmla="*/ 0 60000 65536"/>
              <a:gd name="T13" fmla="*/ 0 60000 65536"/>
              <a:gd name="T14" fmla="*/ 0 60000 65536"/>
              <a:gd name="T15" fmla="*/ 0 w 115"/>
              <a:gd name="T16" fmla="*/ 0 h 317"/>
              <a:gd name="T17" fmla="*/ 115 w 115"/>
              <a:gd name="T18" fmla="*/ 317 h 317"/>
            </a:gdLst>
            <a:ahLst/>
            <a:cxnLst>
              <a:cxn ang="T10">
                <a:pos x="T0" y="T1"/>
              </a:cxn>
              <a:cxn ang="T11">
                <a:pos x="T2" y="T3"/>
              </a:cxn>
              <a:cxn ang="T12">
                <a:pos x="T4" y="T5"/>
              </a:cxn>
              <a:cxn ang="T13">
                <a:pos x="T6" y="T7"/>
              </a:cxn>
              <a:cxn ang="T14">
                <a:pos x="T8" y="T9"/>
              </a:cxn>
            </a:cxnLst>
            <a:rect l="T15" t="T16" r="T17" b="T18"/>
            <a:pathLst>
              <a:path w="115" h="317">
                <a:moveTo>
                  <a:pt x="0" y="0"/>
                </a:moveTo>
                <a:lnTo>
                  <a:pt x="0" y="234"/>
                </a:lnTo>
                <a:lnTo>
                  <a:pt x="115" y="317"/>
                </a:lnTo>
                <a:lnTo>
                  <a:pt x="115"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26" name="Rectangle 134"/>
          <p:cNvSpPr>
            <a:spLocks noChangeArrowheads="1"/>
          </p:cNvSpPr>
          <p:nvPr/>
        </p:nvSpPr>
        <p:spPr bwMode="auto">
          <a:xfrm>
            <a:off x="7140575" y="5065713"/>
            <a:ext cx="330200"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927" name="Freeform 135"/>
          <p:cNvSpPr/>
          <p:nvPr/>
        </p:nvSpPr>
        <p:spPr bwMode="auto">
          <a:xfrm>
            <a:off x="6704013" y="4970463"/>
            <a:ext cx="442913" cy="95250"/>
          </a:xfrm>
          <a:custGeom>
            <a:avLst/>
            <a:gdLst>
              <a:gd name="T0" fmla="*/ 0 w 437"/>
              <a:gd name="T1" fmla="*/ 0 h 82"/>
              <a:gd name="T2" fmla="*/ 185614702 w 437"/>
              <a:gd name="T3" fmla="*/ 0 h 82"/>
              <a:gd name="T4" fmla="*/ 251905318 w 437"/>
              <a:gd name="T5" fmla="*/ 129850763 h 82"/>
              <a:gd name="T6" fmla="*/ 65714331 w 437"/>
              <a:gd name="T7" fmla="*/ 129850763 h 82"/>
              <a:gd name="T8" fmla="*/ 0 w 437"/>
              <a:gd name="T9" fmla="*/ 0 h 82"/>
              <a:gd name="T10" fmla="*/ 0 60000 65536"/>
              <a:gd name="T11" fmla="*/ 0 60000 65536"/>
              <a:gd name="T12" fmla="*/ 0 60000 65536"/>
              <a:gd name="T13" fmla="*/ 0 60000 65536"/>
              <a:gd name="T14" fmla="*/ 0 60000 65536"/>
              <a:gd name="T15" fmla="*/ 0 w 437"/>
              <a:gd name="T16" fmla="*/ 0 h 82"/>
              <a:gd name="T17" fmla="*/ 437 w 437"/>
              <a:gd name="T18" fmla="*/ 82 h 82"/>
            </a:gdLst>
            <a:ahLst/>
            <a:cxnLst>
              <a:cxn ang="T10">
                <a:pos x="T0" y="T1"/>
              </a:cxn>
              <a:cxn ang="T11">
                <a:pos x="T2" y="T3"/>
              </a:cxn>
              <a:cxn ang="T12">
                <a:pos x="T4" y="T5"/>
              </a:cxn>
              <a:cxn ang="T13">
                <a:pos x="T6" y="T7"/>
              </a:cxn>
              <a:cxn ang="T14">
                <a:pos x="T8" y="T9"/>
              </a:cxn>
            </a:cxnLst>
            <a:rect l="T15" t="T16" r="T17" b="T18"/>
            <a:pathLst>
              <a:path w="437" h="82">
                <a:moveTo>
                  <a:pt x="0" y="0"/>
                </a:moveTo>
                <a:lnTo>
                  <a:pt x="322" y="0"/>
                </a:lnTo>
                <a:lnTo>
                  <a:pt x="437" y="82"/>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28" name="Freeform 136"/>
          <p:cNvSpPr/>
          <p:nvPr/>
        </p:nvSpPr>
        <p:spPr bwMode="auto">
          <a:xfrm>
            <a:off x="6704013" y="4970463"/>
            <a:ext cx="115888" cy="368300"/>
          </a:xfrm>
          <a:custGeom>
            <a:avLst/>
            <a:gdLst>
              <a:gd name="T0" fmla="*/ 0 w 114"/>
              <a:gd name="T1" fmla="*/ 0 h 317"/>
              <a:gd name="T2" fmla="*/ 0 w 114"/>
              <a:gd name="T3" fmla="*/ 363852021 h 317"/>
              <a:gd name="T4" fmla="*/ 66871807 w 114"/>
              <a:gd name="T5" fmla="*/ 492910385 h 317"/>
              <a:gd name="T6" fmla="*/ 66871807 w 114"/>
              <a:gd name="T7" fmla="*/ 12750343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4"/>
                </a:lnTo>
                <a:lnTo>
                  <a:pt x="114" y="317"/>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29" name="Rectangle 137"/>
          <p:cNvSpPr>
            <a:spLocks noChangeArrowheads="1"/>
          </p:cNvSpPr>
          <p:nvPr/>
        </p:nvSpPr>
        <p:spPr bwMode="auto">
          <a:xfrm>
            <a:off x="6819900" y="5065713"/>
            <a:ext cx="327025"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930" name="Freeform 138"/>
          <p:cNvSpPr/>
          <p:nvPr/>
        </p:nvSpPr>
        <p:spPr bwMode="auto">
          <a:xfrm>
            <a:off x="6381750" y="4970463"/>
            <a:ext cx="444500" cy="95250"/>
          </a:xfrm>
          <a:custGeom>
            <a:avLst/>
            <a:gdLst>
              <a:gd name="T0" fmla="*/ 0 w 437"/>
              <a:gd name="T1" fmla="*/ 0 h 82"/>
              <a:gd name="T2" fmla="*/ 187977723 w 437"/>
              <a:gd name="T3" fmla="*/ 0 h 82"/>
              <a:gd name="T4" fmla="*/ 254322428 w 437"/>
              <a:gd name="T5" fmla="*/ 129850763 h 82"/>
              <a:gd name="T6" fmla="*/ 66344682 w 437"/>
              <a:gd name="T7" fmla="*/ 129850763 h 82"/>
              <a:gd name="T8" fmla="*/ 0 w 437"/>
              <a:gd name="T9" fmla="*/ 0 h 82"/>
              <a:gd name="T10" fmla="*/ 0 60000 65536"/>
              <a:gd name="T11" fmla="*/ 0 60000 65536"/>
              <a:gd name="T12" fmla="*/ 0 60000 65536"/>
              <a:gd name="T13" fmla="*/ 0 60000 65536"/>
              <a:gd name="T14" fmla="*/ 0 60000 65536"/>
              <a:gd name="T15" fmla="*/ 0 w 437"/>
              <a:gd name="T16" fmla="*/ 0 h 82"/>
              <a:gd name="T17" fmla="*/ 437 w 437"/>
              <a:gd name="T18" fmla="*/ 82 h 82"/>
            </a:gdLst>
            <a:ahLst/>
            <a:cxnLst>
              <a:cxn ang="T10">
                <a:pos x="T0" y="T1"/>
              </a:cxn>
              <a:cxn ang="T11">
                <a:pos x="T2" y="T3"/>
              </a:cxn>
              <a:cxn ang="T12">
                <a:pos x="T4" y="T5"/>
              </a:cxn>
              <a:cxn ang="T13">
                <a:pos x="T6" y="T7"/>
              </a:cxn>
              <a:cxn ang="T14">
                <a:pos x="T8" y="T9"/>
              </a:cxn>
            </a:cxnLst>
            <a:rect l="T15" t="T16" r="T17" b="T18"/>
            <a:pathLst>
              <a:path w="437" h="82">
                <a:moveTo>
                  <a:pt x="0" y="0"/>
                </a:moveTo>
                <a:lnTo>
                  <a:pt x="323" y="0"/>
                </a:lnTo>
                <a:lnTo>
                  <a:pt x="437" y="82"/>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31" name="Freeform 139"/>
          <p:cNvSpPr/>
          <p:nvPr/>
        </p:nvSpPr>
        <p:spPr bwMode="auto">
          <a:xfrm>
            <a:off x="6381750" y="4970463"/>
            <a:ext cx="117475" cy="368300"/>
          </a:xfrm>
          <a:custGeom>
            <a:avLst/>
            <a:gdLst>
              <a:gd name="T0" fmla="*/ 0 w 114"/>
              <a:gd name="T1" fmla="*/ 0 h 317"/>
              <a:gd name="T2" fmla="*/ 0 w 114"/>
              <a:gd name="T3" fmla="*/ 363852021 h 317"/>
              <a:gd name="T4" fmla="*/ 66871807 w 114"/>
              <a:gd name="T5" fmla="*/ 492910385 h 317"/>
              <a:gd name="T6" fmla="*/ 66871807 w 114"/>
              <a:gd name="T7" fmla="*/ 12750343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4"/>
                </a:lnTo>
                <a:lnTo>
                  <a:pt x="114" y="317"/>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32" name="Rectangle 140"/>
          <p:cNvSpPr>
            <a:spLocks noChangeArrowheads="1"/>
          </p:cNvSpPr>
          <p:nvPr/>
        </p:nvSpPr>
        <p:spPr bwMode="auto">
          <a:xfrm>
            <a:off x="6499225" y="5065713"/>
            <a:ext cx="327025"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933" name="Freeform 141"/>
          <p:cNvSpPr/>
          <p:nvPr/>
        </p:nvSpPr>
        <p:spPr bwMode="auto">
          <a:xfrm>
            <a:off x="6057900" y="4970463"/>
            <a:ext cx="444500" cy="95250"/>
          </a:xfrm>
          <a:custGeom>
            <a:avLst/>
            <a:gdLst>
              <a:gd name="T0" fmla="*/ 0 w 436"/>
              <a:gd name="T1" fmla="*/ 0 h 82"/>
              <a:gd name="T2" fmla="*/ 188255940 w 436"/>
              <a:gd name="T3" fmla="*/ 0 h 82"/>
              <a:gd name="T4" fmla="*/ 254905737 w 436"/>
              <a:gd name="T5" fmla="*/ 129850763 h 82"/>
              <a:gd name="T6" fmla="*/ 66649773 w 436"/>
              <a:gd name="T7" fmla="*/ 129850763 h 82"/>
              <a:gd name="T8" fmla="*/ 0 w 436"/>
              <a:gd name="T9" fmla="*/ 0 h 82"/>
              <a:gd name="T10" fmla="*/ 0 60000 65536"/>
              <a:gd name="T11" fmla="*/ 0 60000 65536"/>
              <a:gd name="T12" fmla="*/ 0 60000 65536"/>
              <a:gd name="T13" fmla="*/ 0 60000 65536"/>
              <a:gd name="T14" fmla="*/ 0 60000 65536"/>
              <a:gd name="T15" fmla="*/ 0 w 436"/>
              <a:gd name="T16" fmla="*/ 0 h 82"/>
              <a:gd name="T17" fmla="*/ 436 w 436"/>
              <a:gd name="T18" fmla="*/ 82 h 82"/>
            </a:gdLst>
            <a:ahLst/>
            <a:cxnLst>
              <a:cxn ang="T10">
                <a:pos x="T0" y="T1"/>
              </a:cxn>
              <a:cxn ang="T11">
                <a:pos x="T2" y="T3"/>
              </a:cxn>
              <a:cxn ang="T12">
                <a:pos x="T4" y="T5"/>
              </a:cxn>
              <a:cxn ang="T13">
                <a:pos x="T6" y="T7"/>
              </a:cxn>
              <a:cxn ang="T14">
                <a:pos x="T8" y="T9"/>
              </a:cxn>
            </a:cxnLst>
            <a:rect l="T15" t="T16" r="T17" b="T18"/>
            <a:pathLst>
              <a:path w="436" h="82">
                <a:moveTo>
                  <a:pt x="0" y="0"/>
                </a:moveTo>
                <a:lnTo>
                  <a:pt x="322" y="0"/>
                </a:lnTo>
                <a:lnTo>
                  <a:pt x="436" y="82"/>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34" name="Freeform 142"/>
          <p:cNvSpPr/>
          <p:nvPr/>
        </p:nvSpPr>
        <p:spPr bwMode="auto">
          <a:xfrm>
            <a:off x="6057900" y="4970463"/>
            <a:ext cx="117475" cy="368300"/>
          </a:xfrm>
          <a:custGeom>
            <a:avLst/>
            <a:gdLst>
              <a:gd name="T0" fmla="*/ 0 w 114"/>
              <a:gd name="T1" fmla="*/ 0 h 317"/>
              <a:gd name="T2" fmla="*/ 0 w 114"/>
              <a:gd name="T3" fmla="*/ 363852021 h 317"/>
              <a:gd name="T4" fmla="*/ 66873339 w 114"/>
              <a:gd name="T5" fmla="*/ 492910385 h 317"/>
              <a:gd name="T6" fmla="*/ 66873339 w 114"/>
              <a:gd name="T7" fmla="*/ 12750343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4"/>
                </a:lnTo>
                <a:lnTo>
                  <a:pt x="114" y="317"/>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35" name="Rectangle 143"/>
          <p:cNvSpPr>
            <a:spLocks noChangeArrowheads="1"/>
          </p:cNvSpPr>
          <p:nvPr/>
        </p:nvSpPr>
        <p:spPr bwMode="auto">
          <a:xfrm>
            <a:off x="6175375" y="5065713"/>
            <a:ext cx="327025"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936" name="Freeform 144"/>
          <p:cNvSpPr/>
          <p:nvPr/>
        </p:nvSpPr>
        <p:spPr bwMode="auto">
          <a:xfrm>
            <a:off x="5738813" y="4970463"/>
            <a:ext cx="449263" cy="95250"/>
          </a:xfrm>
          <a:custGeom>
            <a:avLst/>
            <a:gdLst>
              <a:gd name="T0" fmla="*/ 0 w 437"/>
              <a:gd name="T1" fmla="*/ 0 h 82"/>
              <a:gd name="T2" fmla="*/ 191574728 w 437"/>
              <a:gd name="T3" fmla="*/ 0 h 82"/>
              <a:gd name="T4" fmla="*/ 259189732 w 437"/>
              <a:gd name="T5" fmla="*/ 129850763 h 82"/>
              <a:gd name="T6" fmla="*/ 67614980 w 437"/>
              <a:gd name="T7" fmla="*/ 129850763 h 82"/>
              <a:gd name="T8" fmla="*/ 0 w 437"/>
              <a:gd name="T9" fmla="*/ 0 h 82"/>
              <a:gd name="T10" fmla="*/ 0 60000 65536"/>
              <a:gd name="T11" fmla="*/ 0 60000 65536"/>
              <a:gd name="T12" fmla="*/ 0 60000 65536"/>
              <a:gd name="T13" fmla="*/ 0 60000 65536"/>
              <a:gd name="T14" fmla="*/ 0 60000 65536"/>
              <a:gd name="T15" fmla="*/ 0 w 437"/>
              <a:gd name="T16" fmla="*/ 0 h 82"/>
              <a:gd name="T17" fmla="*/ 437 w 437"/>
              <a:gd name="T18" fmla="*/ 82 h 82"/>
            </a:gdLst>
            <a:ahLst/>
            <a:cxnLst>
              <a:cxn ang="T10">
                <a:pos x="T0" y="T1"/>
              </a:cxn>
              <a:cxn ang="T11">
                <a:pos x="T2" y="T3"/>
              </a:cxn>
              <a:cxn ang="T12">
                <a:pos x="T4" y="T5"/>
              </a:cxn>
              <a:cxn ang="T13">
                <a:pos x="T6" y="T7"/>
              </a:cxn>
              <a:cxn ang="T14">
                <a:pos x="T8" y="T9"/>
              </a:cxn>
            </a:cxnLst>
            <a:rect l="T15" t="T16" r="T17" b="T18"/>
            <a:pathLst>
              <a:path w="437" h="82">
                <a:moveTo>
                  <a:pt x="0" y="0"/>
                </a:moveTo>
                <a:lnTo>
                  <a:pt x="323" y="0"/>
                </a:lnTo>
                <a:lnTo>
                  <a:pt x="437" y="82"/>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37" name="Rectangle 145"/>
          <p:cNvSpPr>
            <a:spLocks noChangeArrowheads="1"/>
          </p:cNvSpPr>
          <p:nvPr/>
        </p:nvSpPr>
        <p:spPr bwMode="auto">
          <a:xfrm>
            <a:off x="5854700" y="5065713"/>
            <a:ext cx="333375"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938" name="Freeform 146"/>
          <p:cNvSpPr/>
          <p:nvPr/>
        </p:nvSpPr>
        <p:spPr bwMode="auto">
          <a:xfrm>
            <a:off x="5419725" y="4970463"/>
            <a:ext cx="444500" cy="95250"/>
          </a:xfrm>
          <a:custGeom>
            <a:avLst/>
            <a:gdLst>
              <a:gd name="T0" fmla="*/ 0 w 435"/>
              <a:gd name="T1" fmla="*/ 0 h 82"/>
              <a:gd name="T2" fmla="*/ 189122483 w 435"/>
              <a:gd name="T3" fmla="*/ 0 h 82"/>
              <a:gd name="T4" fmla="*/ 255491727 w 435"/>
              <a:gd name="T5" fmla="*/ 129850763 h 82"/>
              <a:gd name="T6" fmla="*/ 66956266 w 435"/>
              <a:gd name="T7" fmla="*/ 129850763 h 82"/>
              <a:gd name="T8" fmla="*/ 0 w 435"/>
              <a:gd name="T9" fmla="*/ 0 h 82"/>
              <a:gd name="T10" fmla="*/ 0 60000 65536"/>
              <a:gd name="T11" fmla="*/ 0 60000 65536"/>
              <a:gd name="T12" fmla="*/ 0 60000 65536"/>
              <a:gd name="T13" fmla="*/ 0 60000 65536"/>
              <a:gd name="T14" fmla="*/ 0 60000 65536"/>
              <a:gd name="T15" fmla="*/ 0 w 435"/>
              <a:gd name="T16" fmla="*/ 0 h 82"/>
              <a:gd name="T17" fmla="*/ 435 w 435"/>
              <a:gd name="T18" fmla="*/ 82 h 82"/>
            </a:gdLst>
            <a:ahLst/>
            <a:cxnLst>
              <a:cxn ang="T10">
                <a:pos x="T0" y="T1"/>
              </a:cxn>
              <a:cxn ang="T11">
                <a:pos x="T2" y="T3"/>
              </a:cxn>
              <a:cxn ang="T12">
                <a:pos x="T4" y="T5"/>
              </a:cxn>
              <a:cxn ang="T13">
                <a:pos x="T6" y="T7"/>
              </a:cxn>
              <a:cxn ang="T14">
                <a:pos x="T8" y="T9"/>
              </a:cxn>
            </a:cxnLst>
            <a:rect l="T15" t="T16" r="T17" b="T18"/>
            <a:pathLst>
              <a:path w="435" h="82">
                <a:moveTo>
                  <a:pt x="0" y="0"/>
                </a:moveTo>
                <a:lnTo>
                  <a:pt x="322" y="0"/>
                </a:lnTo>
                <a:lnTo>
                  <a:pt x="435" y="82"/>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39" name="Freeform 147"/>
          <p:cNvSpPr/>
          <p:nvPr/>
        </p:nvSpPr>
        <p:spPr bwMode="auto">
          <a:xfrm>
            <a:off x="5419725" y="4970463"/>
            <a:ext cx="111125" cy="368300"/>
          </a:xfrm>
          <a:custGeom>
            <a:avLst/>
            <a:gdLst>
              <a:gd name="T0" fmla="*/ 0 w 114"/>
              <a:gd name="T1" fmla="*/ 0 h 317"/>
              <a:gd name="T2" fmla="*/ 0 w 114"/>
              <a:gd name="T3" fmla="*/ 363852021 h 317"/>
              <a:gd name="T4" fmla="*/ 62098279 w 114"/>
              <a:gd name="T5" fmla="*/ 492910385 h 317"/>
              <a:gd name="T6" fmla="*/ 62098279 w 114"/>
              <a:gd name="T7" fmla="*/ 12750343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4"/>
                </a:lnTo>
                <a:lnTo>
                  <a:pt x="114" y="317"/>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40" name="Rectangle 148"/>
          <p:cNvSpPr>
            <a:spLocks noChangeArrowheads="1"/>
          </p:cNvSpPr>
          <p:nvPr/>
        </p:nvSpPr>
        <p:spPr bwMode="auto">
          <a:xfrm>
            <a:off x="5530850" y="5065713"/>
            <a:ext cx="333375"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941" name="Freeform 149"/>
          <p:cNvSpPr/>
          <p:nvPr/>
        </p:nvSpPr>
        <p:spPr bwMode="auto">
          <a:xfrm>
            <a:off x="5095875" y="4970463"/>
            <a:ext cx="441325" cy="95250"/>
          </a:xfrm>
          <a:custGeom>
            <a:avLst/>
            <a:gdLst>
              <a:gd name="T0" fmla="*/ 0 w 437"/>
              <a:gd name="T1" fmla="*/ 0 h 82"/>
              <a:gd name="T2" fmla="*/ 186190964 w 437"/>
              <a:gd name="T3" fmla="*/ 0 h 82"/>
              <a:gd name="T4" fmla="*/ 251905318 w 437"/>
              <a:gd name="T5" fmla="*/ 129850763 h 82"/>
              <a:gd name="T6" fmla="*/ 65714331 w 437"/>
              <a:gd name="T7" fmla="*/ 129850763 h 82"/>
              <a:gd name="T8" fmla="*/ 0 w 437"/>
              <a:gd name="T9" fmla="*/ 0 h 82"/>
              <a:gd name="T10" fmla="*/ 0 60000 65536"/>
              <a:gd name="T11" fmla="*/ 0 60000 65536"/>
              <a:gd name="T12" fmla="*/ 0 60000 65536"/>
              <a:gd name="T13" fmla="*/ 0 60000 65536"/>
              <a:gd name="T14" fmla="*/ 0 60000 65536"/>
              <a:gd name="T15" fmla="*/ 0 w 437"/>
              <a:gd name="T16" fmla="*/ 0 h 82"/>
              <a:gd name="T17" fmla="*/ 437 w 437"/>
              <a:gd name="T18" fmla="*/ 82 h 82"/>
            </a:gdLst>
            <a:ahLst/>
            <a:cxnLst>
              <a:cxn ang="T10">
                <a:pos x="T0" y="T1"/>
              </a:cxn>
              <a:cxn ang="T11">
                <a:pos x="T2" y="T3"/>
              </a:cxn>
              <a:cxn ang="T12">
                <a:pos x="T4" y="T5"/>
              </a:cxn>
              <a:cxn ang="T13">
                <a:pos x="T6" y="T7"/>
              </a:cxn>
              <a:cxn ang="T14">
                <a:pos x="T8" y="T9"/>
              </a:cxn>
            </a:cxnLst>
            <a:rect l="T15" t="T16" r="T17" b="T18"/>
            <a:pathLst>
              <a:path w="437" h="82">
                <a:moveTo>
                  <a:pt x="0" y="0"/>
                </a:moveTo>
                <a:lnTo>
                  <a:pt x="323" y="0"/>
                </a:lnTo>
                <a:lnTo>
                  <a:pt x="437" y="82"/>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42" name="Freeform 150"/>
          <p:cNvSpPr/>
          <p:nvPr/>
        </p:nvSpPr>
        <p:spPr bwMode="auto">
          <a:xfrm>
            <a:off x="5095875" y="4970463"/>
            <a:ext cx="117475" cy="368300"/>
          </a:xfrm>
          <a:custGeom>
            <a:avLst/>
            <a:gdLst>
              <a:gd name="T0" fmla="*/ 0 w 114"/>
              <a:gd name="T1" fmla="*/ 0 h 317"/>
              <a:gd name="T2" fmla="*/ 0 w 114"/>
              <a:gd name="T3" fmla="*/ 363852021 h 317"/>
              <a:gd name="T4" fmla="*/ 69326409 w 114"/>
              <a:gd name="T5" fmla="*/ 492910385 h 317"/>
              <a:gd name="T6" fmla="*/ 69326409 w 114"/>
              <a:gd name="T7" fmla="*/ 127503439 h 317"/>
              <a:gd name="T8" fmla="*/ 0 w 114"/>
              <a:gd name="T9" fmla="*/ 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0" y="0"/>
                </a:moveTo>
                <a:lnTo>
                  <a:pt x="0" y="234"/>
                </a:lnTo>
                <a:lnTo>
                  <a:pt x="114" y="317"/>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43" name="Rectangle 151"/>
          <p:cNvSpPr>
            <a:spLocks noChangeArrowheads="1"/>
          </p:cNvSpPr>
          <p:nvPr/>
        </p:nvSpPr>
        <p:spPr bwMode="auto">
          <a:xfrm>
            <a:off x="5213350" y="5065713"/>
            <a:ext cx="323850"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944" name="Freeform 152"/>
          <p:cNvSpPr/>
          <p:nvPr/>
        </p:nvSpPr>
        <p:spPr bwMode="auto">
          <a:xfrm>
            <a:off x="4773613" y="4970463"/>
            <a:ext cx="444500" cy="95250"/>
          </a:xfrm>
          <a:custGeom>
            <a:avLst/>
            <a:gdLst>
              <a:gd name="T0" fmla="*/ 0 w 437"/>
              <a:gd name="T1" fmla="*/ 0 h 82"/>
              <a:gd name="T2" fmla="*/ 187977723 w 437"/>
              <a:gd name="T3" fmla="*/ 0 h 82"/>
              <a:gd name="T4" fmla="*/ 254322428 w 437"/>
              <a:gd name="T5" fmla="*/ 129850763 h 82"/>
              <a:gd name="T6" fmla="*/ 66926753 w 437"/>
              <a:gd name="T7" fmla="*/ 129850763 h 82"/>
              <a:gd name="T8" fmla="*/ 0 w 437"/>
              <a:gd name="T9" fmla="*/ 0 h 82"/>
              <a:gd name="T10" fmla="*/ 0 60000 65536"/>
              <a:gd name="T11" fmla="*/ 0 60000 65536"/>
              <a:gd name="T12" fmla="*/ 0 60000 65536"/>
              <a:gd name="T13" fmla="*/ 0 60000 65536"/>
              <a:gd name="T14" fmla="*/ 0 60000 65536"/>
              <a:gd name="T15" fmla="*/ 0 w 437"/>
              <a:gd name="T16" fmla="*/ 0 h 82"/>
              <a:gd name="T17" fmla="*/ 437 w 437"/>
              <a:gd name="T18" fmla="*/ 82 h 82"/>
            </a:gdLst>
            <a:ahLst/>
            <a:cxnLst>
              <a:cxn ang="T10">
                <a:pos x="T0" y="T1"/>
              </a:cxn>
              <a:cxn ang="T11">
                <a:pos x="T2" y="T3"/>
              </a:cxn>
              <a:cxn ang="T12">
                <a:pos x="T4" y="T5"/>
              </a:cxn>
              <a:cxn ang="T13">
                <a:pos x="T6" y="T7"/>
              </a:cxn>
              <a:cxn ang="T14">
                <a:pos x="T8" y="T9"/>
              </a:cxn>
            </a:cxnLst>
            <a:rect l="T15" t="T16" r="T17" b="T18"/>
            <a:pathLst>
              <a:path w="437" h="82">
                <a:moveTo>
                  <a:pt x="0" y="0"/>
                </a:moveTo>
                <a:lnTo>
                  <a:pt x="323" y="0"/>
                </a:lnTo>
                <a:lnTo>
                  <a:pt x="437" y="82"/>
                </a:lnTo>
                <a:lnTo>
                  <a:pt x="115"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45" name="Freeform 153"/>
          <p:cNvSpPr/>
          <p:nvPr/>
        </p:nvSpPr>
        <p:spPr bwMode="auto">
          <a:xfrm>
            <a:off x="4773613" y="4970463"/>
            <a:ext cx="115888" cy="368300"/>
          </a:xfrm>
          <a:custGeom>
            <a:avLst/>
            <a:gdLst>
              <a:gd name="T0" fmla="*/ 0 w 115"/>
              <a:gd name="T1" fmla="*/ 0 h 317"/>
              <a:gd name="T2" fmla="*/ 0 w 115"/>
              <a:gd name="T3" fmla="*/ 363852021 h 317"/>
              <a:gd name="T4" fmla="*/ 66290313 w 115"/>
              <a:gd name="T5" fmla="*/ 492910385 h 317"/>
              <a:gd name="T6" fmla="*/ 66290313 w 115"/>
              <a:gd name="T7" fmla="*/ 127503439 h 317"/>
              <a:gd name="T8" fmla="*/ 0 w 115"/>
              <a:gd name="T9" fmla="*/ 0 h 317"/>
              <a:gd name="T10" fmla="*/ 0 60000 65536"/>
              <a:gd name="T11" fmla="*/ 0 60000 65536"/>
              <a:gd name="T12" fmla="*/ 0 60000 65536"/>
              <a:gd name="T13" fmla="*/ 0 60000 65536"/>
              <a:gd name="T14" fmla="*/ 0 60000 65536"/>
              <a:gd name="T15" fmla="*/ 0 w 115"/>
              <a:gd name="T16" fmla="*/ 0 h 317"/>
              <a:gd name="T17" fmla="*/ 115 w 115"/>
              <a:gd name="T18" fmla="*/ 317 h 317"/>
            </a:gdLst>
            <a:ahLst/>
            <a:cxnLst>
              <a:cxn ang="T10">
                <a:pos x="T0" y="T1"/>
              </a:cxn>
              <a:cxn ang="T11">
                <a:pos x="T2" y="T3"/>
              </a:cxn>
              <a:cxn ang="T12">
                <a:pos x="T4" y="T5"/>
              </a:cxn>
              <a:cxn ang="T13">
                <a:pos x="T6" y="T7"/>
              </a:cxn>
              <a:cxn ang="T14">
                <a:pos x="T8" y="T9"/>
              </a:cxn>
            </a:cxnLst>
            <a:rect l="T15" t="T16" r="T17" b="T18"/>
            <a:pathLst>
              <a:path w="115" h="317">
                <a:moveTo>
                  <a:pt x="0" y="0"/>
                </a:moveTo>
                <a:lnTo>
                  <a:pt x="0" y="234"/>
                </a:lnTo>
                <a:lnTo>
                  <a:pt x="115" y="317"/>
                </a:lnTo>
                <a:lnTo>
                  <a:pt x="115"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sp>
        <p:nvSpPr>
          <p:cNvPr id="33946" name="Rectangle 154"/>
          <p:cNvSpPr>
            <a:spLocks noChangeArrowheads="1"/>
          </p:cNvSpPr>
          <p:nvPr/>
        </p:nvSpPr>
        <p:spPr bwMode="auto">
          <a:xfrm>
            <a:off x="4889500" y="5065713"/>
            <a:ext cx="328613"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947" name="Rectangle 155"/>
          <p:cNvSpPr>
            <a:spLocks noChangeArrowheads="1"/>
          </p:cNvSpPr>
          <p:nvPr/>
        </p:nvSpPr>
        <p:spPr bwMode="auto">
          <a:xfrm>
            <a:off x="6310313" y="5141913"/>
            <a:ext cx="1016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3</a:t>
            </a:r>
            <a:endParaRPr lang="en-GB" altLang="en-US" sz="5705" b="1" strike="noStrike" noProof="1">
              <a:solidFill>
                <a:srgbClr val="000099"/>
              </a:solidFill>
              <a:latin typeface="Helvetica" pitchFamily="34" charset="0"/>
              <a:ea typeface="汉仪细中圆简"/>
              <a:cs typeface="汉仪细中圆简"/>
            </a:endParaRPr>
          </a:p>
        </p:txBody>
      </p:sp>
      <p:sp>
        <p:nvSpPr>
          <p:cNvPr id="33948" name="Rectangle 156"/>
          <p:cNvSpPr>
            <a:spLocks noChangeArrowheads="1"/>
          </p:cNvSpPr>
          <p:nvPr/>
        </p:nvSpPr>
        <p:spPr bwMode="auto">
          <a:xfrm>
            <a:off x="7566025" y="5141913"/>
            <a:ext cx="1000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7</a:t>
            </a:r>
            <a:endParaRPr lang="en-GB" altLang="en-US" sz="5705" b="1" strike="noStrike" noProof="1">
              <a:solidFill>
                <a:srgbClr val="000099"/>
              </a:solidFill>
              <a:latin typeface="Helvetica" pitchFamily="34" charset="0"/>
              <a:ea typeface="汉仪细中圆简"/>
              <a:cs typeface="汉仪细中圆简"/>
            </a:endParaRPr>
          </a:p>
        </p:txBody>
      </p:sp>
      <p:sp>
        <p:nvSpPr>
          <p:cNvPr id="33949" name="Rectangle 157"/>
          <p:cNvSpPr>
            <a:spLocks noChangeArrowheads="1"/>
          </p:cNvSpPr>
          <p:nvPr/>
        </p:nvSpPr>
        <p:spPr bwMode="auto">
          <a:xfrm>
            <a:off x="7859713" y="5141913"/>
            <a:ext cx="1016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6</a:t>
            </a:r>
            <a:endParaRPr lang="en-GB" altLang="en-US" sz="5705" b="1" strike="noStrike" noProof="1">
              <a:solidFill>
                <a:srgbClr val="000099"/>
              </a:solidFill>
              <a:latin typeface="Helvetica" pitchFamily="34" charset="0"/>
              <a:ea typeface="汉仪细中圆简"/>
              <a:cs typeface="汉仪细中圆简"/>
            </a:endParaRPr>
          </a:p>
        </p:txBody>
      </p:sp>
      <p:sp>
        <p:nvSpPr>
          <p:cNvPr id="33950" name="Rectangle 158"/>
          <p:cNvSpPr>
            <a:spLocks noChangeArrowheads="1"/>
          </p:cNvSpPr>
          <p:nvPr/>
        </p:nvSpPr>
        <p:spPr bwMode="auto">
          <a:xfrm>
            <a:off x="8216900" y="5141913"/>
            <a:ext cx="1016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5</a:t>
            </a:r>
            <a:endParaRPr lang="en-GB" altLang="en-US" sz="5705" b="1" strike="noStrike" noProof="1">
              <a:solidFill>
                <a:srgbClr val="000099"/>
              </a:solidFill>
              <a:latin typeface="Helvetica" pitchFamily="34" charset="0"/>
              <a:ea typeface="汉仪细中圆简"/>
              <a:cs typeface="汉仪细中圆简"/>
            </a:endParaRPr>
          </a:p>
        </p:txBody>
      </p:sp>
      <p:sp>
        <p:nvSpPr>
          <p:cNvPr id="33951" name="Rectangle 159"/>
          <p:cNvSpPr>
            <a:spLocks noChangeArrowheads="1"/>
          </p:cNvSpPr>
          <p:nvPr/>
        </p:nvSpPr>
        <p:spPr bwMode="auto">
          <a:xfrm>
            <a:off x="8540750" y="5141913"/>
            <a:ext cx="101600" cy="195263"/>
          </a:xfrm>
          <a:prstGeom prst="rect">
            <a:avLst/>
          </a:prstGeom>
          <a:solidFill>
            <a:srgbClr val="B78C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4</a:t>
            </a:r>
            <a:endParaRPr lang="en-GB" altLang="en-US" sz="5705" b="1" strike="noStrike" noProof="1">
              <a:solidFill>
                <a:srgbClr val="000099"/>
              </a:solidFill>
              <a:latin typeface="Helvetica" pitchFamily="34" charset="0"/>
              <a:ea typeface="汉仪细中圆简"/>
              <a:cs typeface="汉仪细中圆简"/>
            </a:endParaRPr>
          </a:p>
        </p:txBody>
      </p:sp>
      <p:sp>
        <p:nvSpPr>
          <p:cNvPr id="33952" name="Rectangle 160"/>
          <p:cNvSpPr>
            <a:spLocks noChangeArrowheads="1"/>
          </p:cNvSpPr>
          <p:nvPr/>
        </p:nvSpPr>
        <p:spPr bwMode="auto">
          <a:xfrm>
            <a:off x="8870950" y="5141913"/>
            <a:ext cx="1016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3</a:t>
            </a:r>
            <a:endParaRPr lang="en-GB" altLang="en-US" sz="5705" b="1" strike="noStrike" noProof="1">
              <a:solidFill>
                <a:srgbClr val="000099"/>
              </a:solidFill>
              <a:latin typeface="Helvetica" pitchFamily="34" charset="0"/>
              <a:ea typeface="汉仪细中圆简"/>
              <a:cs typeface="汉仪细中圆简"/>
            </a:endParaRPr>
          </a:p>
        </p:txBody>
      </p:sp>
      <p:sp>
        <p:nvSpPr>
          <p:cNvPr id="33953" name="Rectangle 161"/>
          <p:cNvSpPr>
            <a:spLocks noChangeArrowheads="1"/>
          </p:cNvSpPr>
          <p:nvPr/>
        </p:nvSpPr>
        <p:spPr bwMode="auto">
          <a:xfrm>
            <a:off x="9180513" y="5141913"/>
            <a:ext cx="1016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2</a:t>
            </a:r>
            <a:endParaRPr lang="en-GB" altLang="en-US" sz="5705" b="1" strike="noStrike" noProof="1">
              <a:solidFill>
                <a:srgbClr val="000099"/>
              </a:solidFill>
              <a:latin typeface="Helvetica" pitchFamily="34" charset="0"/>
              <a:ea typeface="汉仪细中圆简"/>
              <a:cs typeface="汉仪细中圆简"/>
            </a:endParaRPr>
          </a:p>
        </p:txBody>
      </p:sp>
      <p:sp>
        <p:nvSpPr>
          <p:cNvPr id="33954" name="Rectangle 162"/>
          <p:cNvSpPr>
            <a:spLocks noChangeArrowheads="1"/>
          </p:cNvSpPr>
          <p:nvPr/>
        </p:nvSpPr>
        <p:spPr bwMode="auto">
          <a:xfrm>
            <a:off x="9491663" y="5141913"/>
            <a:ext cx="1016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1</a:t>
            </a:r>
            <a:endParaRPr lang="en-GB" altLang="en-US" sz="5705" b="1" strike="noStrike" noProof="1">
              <a:solidFill>
                <a:srgbClr val="000099"/>
              </a:solidFill>
              <a:latin typeface="Helvetica" pitchFamily="34" charset="0"/>
              <a:ea typeface="汉仪细中圆简"/>
              <a:cs typeface="汉仪细中圆简"/>
            </a:endParaRPr>
          </a:p>
        </p:txBody>
      </p:sp>
      <p:sp>
        <p:nvSpPr>
          <p:cNvPr id="33955" name="Rectangle 163"/>
          <p:cNvSpPr>
            <a:spLocks noChangeArrowheads="1"/>
          </p:cNvSpPr>
          <p:nvPr/>
        </p:nvSpPr>
        <p:spPr bwMode="auto">
          <a:xfrm>
            <a:off x="9796463" y="5141913"/>
            <a:ext cx="1016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0</a:t>
            </a:r>
            <a:endParaRPr lang="en-GB" altLang="en-US" sz="5705" b="1" strike="noStrike" noProof="1">
              <a:solidFill>
                <a:srgbClr val="000099"/>
              </a:solidFill>
              <a:latin typeface="Helvetica" pitchFamily="34" charset="0"/>
              <a:ea typeface="汉仪细中圆简"/>
              <a:cs typeface="汉仪细中圆简"/>
            </a:endParaRPr>
          </a:p>
        </p:txBody>
      </p:sp>
      <p:sp>
        <p:nvSpPr>
          <p:cNvPr id="33956" name="Rectangle 164"/>
          <p:cNvSpPr>
            <a:spLocks noChangeArrowheads="1"/>
          </p:cNvSpPr>
          <p:nvPr/>
        </p:nvSpPr>
        <p:spPr bwMode="auto">
          <a:xfrm>
            <a:off x="5033963" y="5141913"/>
            <a:ext cx="1016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7</a:t>
            </a:r>
            <a:endParaRPr lang="en-GB" altLang="en-US" sz="5705" b="1" strike="noStrike" noProof="1">
              <a:solidFill>
                <a:srgbClr val="000099"/>
              </a:solidFill>
              <a:latin typeface="Helvetica" pitchFamily="34" charset="0"/>
              <a:ea typeface="汉仪细中圆简"/>
              <a:cs typeface="汉仪细中圆简"/>
            </a:endParaRPr>
          </a:p>
        </p:txBody>
      </p:sp>
      <p:sp>
        <p:nvSpPr>
          <p:cNvPr id="33957" name="Rectangle 165"/>
          <p:cNvSpPr>
            <a:spLocks noChangeArrowheads="1"/>
          </p:cNvSpPr>
          <p:nvPr/>
        </p:nvSpPr>
        <p:spPr bwMode="auto">
          <a:xfrm>
            <a:off x="5349875" y="5141913"/>
            <a:ext cx="1000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6</a:t>
            </a:r>
            <a:endParaRPr lang="en-GB" altLang="en-US" sz="5705" b="1" strike="noStrike" noProof="1">
              <a:solidFill>
                <a:srgbClr val="000099"/>
              </a:solidFill>
              <a:latin typeface="Helvetica" pitchFamily="34" charset="0"/>
              <a:ea typeface="汉仪细中圆简"/>
              <a:cs typeface="汉仪细中圆简"/>
            </a:endParaRPr>
          </a:p>
        </p:txBody>
      </p:sp>
      <p:sp>
        <p:nvSpPr>
          <p:cNvPr id="33958" name="Rectangle 166"/>
          <p:cNvSpPr>
            <a:spLocks noChangeArrowheads="1"/>
          </p:cNvSpPr>
          <p:nvPr/>
        </p:nvSpPr>
        <p:spPr bwMode="auto">
          <a:xfrm>
            <a:off x="5651500" y="5141913"/>
            <a:ext cx="1016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5</a:t>
            </a:r>
            <a:endParaRPr lang="en-GB" altLang="en-US" sz="5705" b="1" strike="noStrike" noProof="1">
              <a:solidFill>
                <a:srgbClr val="000099"/>
              </a:solidFill>
              <a:latin typeface="Helvetica" pitchFamily="34" charset="0"/>
              <a:ea typeface="汉仪细中圆简"/>
              <a:cs typeface="汉仪细中圆简"/>
            </a:endParaRPr>
          </a:p>
        </p:txBody>
      </p:sp>
      <p:sp>
        <p:nvSpPr>
          <p:cNvPr id="33959" name="Rectangle 167"/>
          <p:cNvSpPr>
            <a:spLocks noChangeArrowheads="1"/>
          </p:cNvSpPr>
          <p:nvPr/>
        </p:nvSpPr>
        <p:spPr bwMode="auto">
          <a:xfrm>
            <a:off x="5967413" y="5141913"/>
            <a:ext cx="1016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4</a:t>
            </a:r>
            <a:endParaRPr lang="en-GB" altLang="en-US" sz="5705" b="1" strike="noStrike" noProof="1">
              <a:solidFill>
                <a:srgbClr val="000099"/>
              </a:solidFill>
              <a:latin typeface="Helvetica" pitchFamily="34" charset="0"/>
              <a:ea typeface="汉仪细中圆简"/>
              <a:cs typeface="汉仪细中圆简"/>
            </a:endParaRPr>
          </a:p>
        </p:txBody>
      </p:sp>
      <p:sp>
        <p:nvSpPr>
          <p:cNvPr id="33960" name="Rectangle 168"/>
          <p:cNvSpPr>
            <a:spLocks noChangeArrowheads="1"/>
          </p:cNvSpPr>
          <p:nvPr/>
        </p:nvSpPr>
        <p:spPr bwMode="auto">
          <a:xfrm>
            <a:off x="6653213" y="5141913"/>
            <a:ext cx="1016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2</a:t>
            </a:r>
            <a:endParaRPr lang="en-GB" altLang="en-US" sz="5705" b="1" strike="noStrike" noProof="1">
              <a:solidFill>
                <a:srgbClr val="000099"/>
              </a:solidFill>
              <a:latin typeface="Helvetica" pitchFamily="34" charset="0"/>
              <a:ea typeface="汉仪细中圆简"/>
              <a:cs typeface="汉仪细中圆简"/>
            </a:endParaRPr>
          </a:p>
        </p:txBody>
      </p:sp>
      <p:sp>
        <p:nvSpPr>
          <p:cNvPr id="33961" name="Rectangle 169"/>
          <p:cNvSpPr>
            <a:spLocks noChangeArrowheads="1"/>
          </p:cNvSpPr>
          <p:nvPr/>
        </p:nvSpPr>
        <p:spPr bwMode="auto">
          <a:xfrm>
            <a:off x="6962775" y="5141913"/>
            <a:ext cx="1000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1</a:t>
            </a:r>
            <a:endParaRPr lang="en-GB" altLang="en-US" sz="5705" b="1" strike="noStrike" noProof="1">
              <a:solidFill>
                <a:srgbClr val="000099"/>
              </a:solidFill>
              <a:latin typeface="Helvetica" pitchFamily="34" charset="0"/>
              <a:ea typeface="汉仪细中圆简"/>
              <a:cs typeface="汉仪细中圆简"/>
            </a:endParaRPr>
          </a:p>
        </p:txBody>
      </p:sp>
      <p:sp>
        <p:nvSpPr>
          <p:cNvPr id="33962" name="Rectangle 170"/>
          <p:cNvSpPr>
            <a:spLocks noChangeArrowheads="1"/>
          </p:cNvSpPr>
          <p:nvPr/>
        </p:nvSpPr>
        <p:spPr bwMode="auto">
          <a:xfrm>
            <a:off x="7267575" y="5141913"/>
            <a:ext cx="1000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0</a:t>
            </a:r>
            <a:endParaRPr lang="en-GB" altLang="en-US" sz="5705" b="1" strike="noStrike" noProof="1">
              <a:solidFill>
                <a:srgbClr val="000099"/>
              </a:solidFill>
              <a:latin typeface="Helvetica" pitchFamily="34" charset="0"/>
              <a:ea typeface="汉仪细中圆简"/>
              <a:cs typeface="汉仪细中圆简"/>
            </a:endParaRPr>
          </a:p>
        </p:txBody>
      </p:sp>
      <p:sp>
        <p:nvSpPr>
          <p:cNvPr id="33963" name="Rectangle 171"/>
          <p:cNvSpPr>
            <a:spLocks noChangeArrowheads="1"/>
          </p:cNvSpPr>
          <p:nvPr/>
        </p:nvSpPr>
        <p:spPr bwMode="auto">
          <a:xfrm>
            <a:off x="3749675" y="5141913"/>
            <a:ext cx="1000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3</a:t>
            </a:r>
            <a:endParaRPr lang="en-GB" altLang="en-US" sz="5705" b="1" strike="noStrike" noProof="1">
              <a:solidFill>
                <a:srgbClr val="000099"/>
              </a:solidFill>
              <a:latin typeface="Helvetica" pitchFamily="34" charset="0"/>
              <a:ea typeface="汉仪细中圆简"/>
              <a:cs typeface="汉仪细中圆简"/>
            </a:endParaRPr>
          </a:p>
        </p:txBody>
      </p:sp>
      <p:sp>
        <p:nvSpPr>
          <p:cNvPr id="33964" name="Rectangle 172"/>
          <p:cNvSpPr>
            <a:spLocks noChangeArrowheads="1"/>
          </p:cNvSpPr>
          <p:nvPr/>
        </p:nvSpPr>
        <p:spPr bwMode="auto">
          <a:xfrm>
            <a:off x="2470150" y="5141913"/>
            <a:ext cx="1016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7</a:t>
            </a:r>
            <a:endParaRPr lang="en-GB" altLang="en-US" sz="5705" b="1" strike="noStrike" noProof="1">
              <a:solidFill>
                <a:srgbClr val="000099"/>
              </a:solidFill>
              <a:latin typeface="Helvetica" pitchFamily="34" charset="0"/>
              <a:ea typeface="汉仪细中圆简"/>
              <a:cs typeface="汉仪细中圆简"/>
            </a:endParaRPr>
          </a:p>
        </p:txBody>
      </p:sp>
      <p:sp>
        <p:nvSpPr>
          <p:cNvPr id="33965" name="Rectangle 173"/>
          <p:cNvSpPr>
            <a:spLocks noChangeArrowheads="1"/>
          </p:cNvSpPr>
          <p:nvPr/>
        </p:nvSpPr>
        <p:spPr bwMode="auto">
          <a:xfrm>
            <a:off x="2784475" y="5141913"/>
            <a:ext cx="1000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6</a:t>
            </a:r>
            <a:endParaRPr lang="en-GB" altLang="en-US" sz="5705" b="1" strike="noStrike" noProof="1">
              <a:solidFill>
                <a:srgbClr val="000099"/>
              </a:solidFill>
              <a:latin typeface="Helvetica" pitchFamily="34" charset="0"/>
              <a:ea typeface="汉仪细中圆简"/>
              <a:cs typeface="汉仪细中圆简"/>
            </a:endParaRPr>
          </a:p>
        </p:txBody>
      </p:sp>
      <p:sp>
        <p:nvSpPr>
          <p:cNvPr id="33966" name="Rectangle 174"/>
          <p:cNvSpPr>
            <a:spLocks noChangeArrowheads="1"/>
          </p:cNvSpPr>
          <p:nvPr/>
        </p:nvSpPr>
        <p:spPr bwMode="auto">
          <a:xfrm>
            <a:off x="3082925" y="5141913"/>
            <a:ext cx="1000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5</a:t>
            </a:r>
            <a:endParaRPr lang="en-GB" altLang="en-US" sz="5705" b="1" strike="noStrike" noProof="1">
              <a:solidFill>
                <a:srgbClr val="000099"/>
              </a:solidFill>
              <a:latin typeface="Helvetica" pitchFamily="34" charset="0"/>
              <a:ea typeface="汉仪细中圆简"/>
              <a:cs typeface="汉仪细中圆简"/>
            </a:endParaRPr>
          </a:p>
        </p:txBody>
      </p:sp>
      <p:sp>
        <p:nvSpPr>
          <p:cNvPr id="33967" name="Rectangle 175"/>
          <p:cNvSpPr>
            <a:spLocks noChangeArrowheads="1"/>
          </p:cNvSpPr>
          <p:nvPr/>
        </p:nvSpPr>
        <p:spPr bwMode="auto">
          <a:xfrm>
            <a:off x="3406775" y="5141913"/>
            <a:ext cx="1000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4</a:t>
            </a:r>
            <a:endParaRPr lang="en-GB" altLang="en-US" sz="5705" b="1" strike="noStrike" noProof="1">
              <a:solidFill>
                <a:srgbClr val="000099"/>
              </a:solidFill>
              <a:latin typeface="Helvetica" pitchFamily="34" charset="0"/>
              <a:ea typeface="汉仪细中圆简"/>
              <a:cs typeface="汉仪细中圆简"/>
            </a:endParaRPr>
          </a:p>
        </p:txBody>
      </p:sp>
      <p:sp>
        <p:nvSpPr>
          <p:cNvPr id="33968" name="Rectangle 176"/>
          <p:cNvSpPr>
            <a:spLocks noChangeArrowheads="1"/>
          </p:cNvSpPr>
          <p:nvPr/>
        </p:nvSpPr>
        <p:spPr bwMode="auto">
          <a:xfrm>
            <a:off x="4087813" y="5141913"/>
            <a:ext cx="1000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2</a:t>
            </a:r>
            <a:endParaRPr lang="en-GB" altLang="en-US" sz="5705" b="1" strike="noStrike" noProof="1">
              <a:solidFill>
                <a:srgbClr val="000099"/>
              </a:solidFill>
              <a:latin typeface="Helvetica" pitchFamily="34" charset="0"/>
              <a:ea typeface="汉仪细中圆简"/>
              <a:cs typeface="汉仪细中圆简"/>
            </a:endParaRPr>
          </a:p>
        </p:txBody>
      </p:sp>
      <p:sp>
        <p:nvSpPr>
          <p:cNvPr id="33969" name="Rectangle 177"/>
          <p:cNvSpPr>
            <a:spLocks noChangeArrowheads="1"/>
          </p:cNvSpPr>
          <p:nvPr/>
        </p:nvSpPr>
        <p:spPr bwMode="auto">
          <a:xfrm>
            <a:off x="4397375" y="5141913"/>
            <a:ext cx="1000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1</a:t>
            </a:r>
            <a:endParaRPr lang="en-GB" altLang="en-US" sz="5705" b="1" strike="noStrike" noProof="1">
              <a:solidFill>
                <a:srgbClr val="000099"/>
              </a:solidFill>
              <a:latin typeface="Helvetica" pitchFamily="34" charset="0"/>
              <a:ea typeface="汉仪细中圆简"/>
              <a:cs typeface="汉仪细中圆简"/>
            </a:endParaRPr>
          </a:p>
        </p:txBody>
      </p:sp>
      <p:grpSp>
        <p:nvGrpSpPr>
          <p:cNvPr id="55472" name="Group 178"/>
          <p:cNvGrpSpPr/>
          <p:nvPr/>
        </p:nvGrpSpPr>
        <p:grpSpPr>
          <a:xfrm>
            <a:off x="4781550" y="4325938"/>
            <a:ext cx="136525" cy="739775"/>
            <a:chOff x="2509" y="2764"/>
            <a:chExt cx="64" cy="499"/>
          </a:xfrm>
        </p:grpSpPr>
        <p:sp>
          <p:nvSpPr>
            <p:cNvPr id="33976" name="Freeform 179"/>
            <p:cNvSpPr/>
            <p:nvPr/>
          </p:nvSpPr>
          <p:spPr bwMode="auto">
            <a:xfrm>
              <a:off x="2512" y="2770"/>
              <a:ext cx="57" cy="493"/>
            </a:xfrm>
            <a:custGeom>
              <a:avLst/>
              <a:gdLst>
                <a:gd name="T0" fmla="*/ 28 w 115"/>
                <a:gd name="T1" fmla="*/ 49 h 639"/>
                <a:gd name="T2" fmla="*/ 28 w 115"/>
                <a:gd name="T3" fmla="*/ 380 h 639"/>
                <a:gd name="T4" fmla="*/ 0 w 115"/>
                <a:gd name="T5" fmla="*/ 332 h 639"/>
                <a:gd name="T6" fmla="*/ 0 w 115"/>
                <a:gd name="T7" fmla="*/ 0 h 639"/>
                <a:gd name="T8" fmla="*/ 28 w 115"/>
                <a:gd name="T9" fmla="*/ 49 h 639"/>
                <a:gd name="T10" fmla="*/ 0 60000 65536"/>
                <a:gd name="T11" fmla="*/ 0 60000 65536"/>
                <a:gd name="T12" fmla="*/ 0 60000 65536"/>
                <a:gd name="T13" fmla="*/ 0 60000 65536"/>
                <a:gd name="T14" fmla="*/ 0 60000 65536"/>
                <a:gd name="T15" fmla="*/ 0 w 115"/>
                <a:gd name="T16" fmla="*/ 0 h 639"/>
                <a:gd name="T17" fmla="*/ 115 w 115"/>
                <a:gd name="T18" fmla="*/ 639 h 639"/>
              </a:gdLst>
              <a:ahLst/>
              <a:cxnLst>
                <a:cxn ang="T10">
                  <a:pos x="T0" y="T1"/>
                </a:cxn>
                <a:cxn ang="T11">
                  <a:pos x="T2" y="T3"/>
                </a:cxn>
                <a:cxn ang="T12">
                  <a:pos x="T4" y="T5"/>
                </a:cxn>
                <a:cxn ang="T13">
                  <a:pos x="T6" y="T7"/>
                </a:cxn>
                <a:cxn ang="T14">
                  <a:pos x="T8" y="T9"/>
                </a:cxn>
              </a:cxnLst>
              <a:rect l="T15" t="T16" r="T17" b="T18"/>
              <a:pathLst>
                <a:path w="115" h="639">
                  <a:moveTo>
                    <a:pt x="115" y="82"/>
                  </a:moveTo>
                  <a:lnTo>
                    <a:pt x="115" y="639"/>
                  </a:lnTo>
                  <a:lnTo>
                    <a:pt x="0" y="557"/>
                  </a:lnTo>
                  <a:lnTo>
                    <a:pt x="0" y="0"/>
                  </a:lnTo>
                  <a:lnTo>
                    <a:pt x="115" y="82"/>
                  </a:lnTo>
                  <a:close/>
                </a:path>
              </a:pathLst>
            </a:custGeom>
            <a:solidFill>
              <a:srgbClr val="DFDFDF"/>
            </a:solidFill>
            <a:ln>
              <a:noFill/>
            </a:ln>
            <a:extLst>
              <a:ext uri="{91240B29-F687-4F45-9708-019B960494DF}">
                <a14:hiddenLine xmlns:a14="http://schemas.microsoft.com/office/drawing/2010/main" w="9525">
                  <a:solidFill>
                    <a:srgbClr val="000000"/>
                  </a:solidFill>
                  <a:round/>
                </a14:hiddenLine>
              </a:ext>
            </a:extLst>
          </p:spPr>
          <p:txBody>
            <a:bodyPr/>
            <a:lstStyle/>
            <a:p>
              <a:pPr fontAlgn="base"/>
              <a:endParaRPr lang="zh-CN" altLang="en-US" sz="2375" strike="noStrike" noProof="1"/>
            </a:p>
          </p:txBody>
        </p:sp>
        <p:sp>
          <p:nvSpPr>
            <p:cNvPr id="33977" name="Rectangle 180"/>
            <p:cNvSpPr>
              <a:spLocks noChangeArrowheads="1"/>
            </p:cNvSpPr>
            <p:nvPr/>
          </p:nvSpPr>
          <p:spPr bwMode="auto">
            <a:xfrm>
              <a:off x="2562" y="2835"/>
              <a:ext cx="11" cy="42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78" name="Rectangle 181"/>
            <p:cNvSpPr>
              <a:spLocks noChangeArrowheads="1"/>
            </p:cNvSpPr>
            <p:nvPr/>
          </p:nvSpPr>
          <p:spPr bwMode="auto">
            <a:xfrm>
              <a:off x="2509" y="2770"/>
              <a:ext cx="7" cy="428"/>
            </a:xfrm>
            <a:prstGeom prst="rect">
              <a:avLst/>
            </a:prstGeom>
            <a:solidFill>
              <a:srgbClr val="000000"/>
            </a:solidFill>
            <a:ln w="0">
              <a:solidFill>
                <a:srgbClr val="000000"/>
              </a:solidFill>
              <a:miter lim="800000"/>
            </a:ln>
          </p:spPr>
          <p:txBody>
            <a:bodyPr/>
            <a:lstStyle/>
            <a:p>
              <a:pPr fontAlgn="base"/>
              <a:endParaRPr lang="zh-CN" altLang="en-US" sz="2375" strike="noStrike" noProof="1"/>
            </a:p>
          </p:txBody>
        </p:sp>
        <p:sp>
          <p:nvSpPr>
            <p:cNvPr id="33979" name="Freeform 182"/>
            <p:cNvSpPr/>
            <p:nvPr/>
          </p:nvSpPr>
          <p:spPr bwMode="auto">
            <a:xfrm>
              <a:off x="2511" y="2764"/>
              <a:ext cx="60" cy="76"/>
            </a:xfrm>
            <a:custGeom>
              <a:avLst/>
              <a:gdLst>
                <a:gd name="T0" fmla="*/ 0 w 125"/>
                <a:gd name="T1" fmla="*/ 11 h 100"/>
                <a:gd name="T2" fmla="*/ 2 w 125"/>
                <a:gd name="T3" fmla="*/ 0 h 100"/>
                <a:gd name="T4" fmla="*/ 29 w 125"/>
                <a:gd name="T5" fmla="*/ 48 h 100"/>
                <a:gd name="T6" fmla="*/ 26 w 125"/>
                <a:gd name="T7" fmla="*/ 58 h 100"/>
                <a:gd name="T8" fmla="*/ 0 w 125"/>
                <a:gd name="T9" fmla="*/ 11 h 100"/>
                <a:gd name="T10" fmla="*/ 0 60000 65536"/>
                <a:gd name="T11" fmla="*/ 0 60000 65536"/>
                <a:gd name="T12" fmla="*/ 0 60000 65536"/>
                <a:gd name="T13" fmla="*/ 0 60000 65536"/>
                <a:gd name="T14" fmla="*/ 0 60000 65536"/>
                <a:gd name="T15" fmla="*/ 0 w 125"/>
                <a:gd name="T16" fmla="*/ 0 h 100"/>
                <a:gd name="T17" fmla="*/ 125 w 125"/>
                <a:gd name="T18" fmla="*/ 100 h 100"/>
              </a:gdLst>
              <a:ahLst/>
              <a:cxnLst>
                <a:cxn ang="T10">
                  <a:pos x="T0" y="T1"/>
                </a:cxn>
                <a:cxn ang="T11">
                  <a:pos x="T2" y="T3"/>
                </a:cxn>
                <a:cxn ang="T12">
                  <a:pos x="T4" y="T5"/>
                </a:cxn>
                <a:cxn ang="T13">
                  <a:pos x="T6" y="T7"/>
                </a:cxn>
                <a:cxn ang="T14">
                  <a:pos x="T8" y="T9"/>
                </a:cxn>
              </a:cxnLst>
              <a:rect l="T15" t="T16" r="T17" b="T18"/>
              <a:pathLst>
                <a:path w="125" h="100">
                  <a:moveTo>
                    <a:pt x="0" y="18"/>
                  </a:moveTo>
                  <a:lnTo>
                    <a:pt x="11" y="0"/>
                  </a:lnTo>
                  <a:lnTo>
                    <a:pt x="125" y="83"/>
                  </a:lnTo>
                  <a:lnTo>
                    <a:pt x="115" y="100"/>
                  </a:lnTo>
                  <a:lnTo>
                    <a:pt x="0" y="18"/>
                  </a:lnTo>
                  <a:close/>
                </a:path>
              </a:pathLst>
            </a:custGeom>
            <a:solidFill>
              <a:srgbClr val="000000"/>
            </a:solidFill>
            <a:ln w="0">
              <a:solidFill>
                <a:srgbClr val="000000"/>
              </a:solidFill>
              <a:prstDash val="solid"/>
              <a:round/>
            </a:ln>
          </p:spPr>
          <p:txBody>
            <a:bodyPr/>
            <a:lstStyle/>
            <a:p>
              <a:pPr fontAlgn="base"/>
              <a:endParaRPr lang="zh-CN" altLang="en-US" sz="2375" strike="noStrike" noProof="1"/>
            </a:p>
          </p:txBody>
        </p:sp>
      </p:grpSp>
      <p:sp>
        <p:nvSpPr>
          <p:cNvPr id="33971" name="Rectangle 183"/>
          <p:cNvSpPr>
            <a:spLocks noChangeArrowheads="1"/>
          </p:cNvSpPr>
          <p:nvPr/>
        </p:nvSpPr>
        <p:spPr bwMode="auto">
          <a:xfrm>
            <a:off x="4578350" y="5065713"/>
            <a:ext cx="330200" cy="273050"/>
          </a:xfrm>
          <a:prstGeom prst="rect">
            <a:avLst/>
          </a:prstGeom>
          <a:solidFill>
            <a:srgbClr val="B78CFC"/>
          </a:solidFill>
          <a:ln w="7938">
            <a:solidFill>
              <a:srgbClr val="000000"/>
            </a:solidFill>
            <a:miter lim="800000"/>
          </a:ln>
        </p:spPr>
        <p:txBody>
          <a:bodyPr/>
          <a:lstStyle/>
          <a:p>
            <a:pPr fontAlgn="base"/>
            <a:endParaRPr lang="zh-CN" altLang="en-US" sz="2375" strike="noStrike" noProof="1"/>
          </a:p>
        </p:txBody>
      </p:sp>
      <p:sp>
        <p:nvSpPr>
          <p:cNvPr id="33972" name="Rectangle 184"/>
          <p:cNvSpPr>
            <a:spLocks noChangeArrowheads="1"/>
          </p:cNvSpPr>
          <p:nvPr/>
        </p:nvSpPr>
        <p:spPr bwMode="auto">
          <a:xfrm>
            <a:off x="4702175" y="5111750"/>
            <a:ext cx="1000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lnSpc>
                <a:spcPct val="89000"/>
              </a:lnSpc>
              <a:spcBef>
                <a:spcPct val="30000"/>
              </a:spcBef>
              <a:spcAft>
                <a:spcPct val="75000"/>
              </a:spcAft>
              <a:buClr>
                <a:schemeClr val="accent2"/>
              </a:buClr>
              <a:buSzPct val="69000"/>
              <a:buFont typeface="Wingdings" panose="05000000000000000000" pitchFamily="2" charset="2"/>
              <a:buNone/>
            </a:pPr>
            <a:r>
              <a:rPr lang="en-GB" altLang="en-US" sz="1425" b="1" strike="noStrike" noProof="1">
                <a:solidFill>
                  <a:srgbClr val="000000"/>
                </a:solidFill>
                <a:latin typeface="Helvetica" pitchFamily="34" charset="0"/>
                <a:ea typeface="汉仪细中圆简"/>
                <a:cs typeface="汉仪细中圆简"/>
              </a:rPr>
              <a:t>0</a:t>
            </a:r>
            <a:endParaRPr lang="en-GB" altLang="en-US" sz="5705" b="1" strike="noStrike" noProof="1">
              <a:solidFill>
                <a:srgbClr val="000099"/>
              </a:solidFill>
              <a:latin typeface="Helvetica" pitchFamily="34" charset="0"/>
              <a:ea typeface="汉仪细中圆简"/>
              <a:cs typeface="汉仪细中圆简"/>
            </a:endParaRPr>
          </a:p>
        </p:txBody>
      </p:sp>
      <p:sp>
        <p:nvSpPr>
          <p:cNvPr id="33973" name="Freeform 185"/>
          <p:cNvSpPr/>
          <p:nvPr/>
        </p:nvSpPr>
        <p:spPr bwMode="auto">
          <a:xfrm>
            <a:off x="4462463" y="4970463"/>
            <a:ext cx="446088" cy="95250"/>
          </a:xfrm>
          <a:custGeom>
            <a:avLst/>
            <a:gdLst>
              <a:gd name="T0" fmla="*/ 0 w 437"/>
              <a:gd name="T1" fmla="*/ 0 h 82"/>
              <a:gd name="T2" fmla="*/ 189185105 w 437"/>
              <a:gd name="T3" fmla="*/ 0 h 82"/>
              <a:gd name="T4" fmla="*/ 256751080 w 437"/>
              <a:gd name="T5" fmla="*/ 129850763 h 82"/>
              <a:gd name="T6" fmla="*/ 66978808 w 437"/>
              <a:gd name="T7" fmla="*/ 129850763 h 82"/>
              <a:gd name="T8" fmla="*/ 0 w 437"/>
              <a:gd name="T9" fmla="*/ 0 h 82"/>
              <a:gd name="T10" fmla="*/ 0 60000 65536"/>
              <a:gd name="T11" fmla="*/ 0 60000 65536"/>
              <a:gd name="T12" fmla="*/ 0 60000 65536"/>
              <a:gd name="T13" fmla="*/ 0 60000 65536"/>
              <a:gd name="T14" fmla="*/ 0 60000 65536"/>
              <a:gd name="T15" fmla="*/ 0 w 437"/>
              <a:gd name="T16" fmla="*/ 0 h 82"/>
              <a:gd name="T17" fmla="*/ 437 w 437"/>
              <a:gd name="T18" fmla="*/ 82 h 82"/>
            </a:gdLst>
            <a:ahLst/>
            <a:cxnLst>
              <a:cxn ang="T10">
                <a:pos x="T0" y="T1"/>
              </a:cxn>
              <a:cxn ang="T11">
                <a:pos x="T2" y="T3"/>
              </a:cxn>
              <a:cxn ang="T12">
                <a:pos x="T4" y="T5"/>
              </a:cxn>
              <a:cxn ang="T13">
                <a:pos x="T6" y="T7"/>
              </a:cxn>
              <a:cxn ang="T14">
                <a:pos x="T8" y="T9"/>
              </a:cxn>
            </a:cxnLst>
            <a:rect l="T15" t="T16" r="T17" b="T18"/>
            <a:pathLst>
              <a:path w="437" h="82">
                <a:moveTo>
                  <a:pt x="0" y="0"/>
                </a:moveTo>
                <a:lnTo>
                  <a:pt x="322" y="0"/>
                </a:lnTo>
                <a:lnTo>
                  <a:pt x="437" y="82"/>
                </a:lnTo>
                <a:lnTo>
                  <a:pt x="114" y="82"/>
                </a:lnTo>
                <a:lnTo>
                  <a:pt x="0" y="0"/>
                </a:lnTo>
                <a:close/>
              </a:path>
            </a:pathLst>
          </a:custGeom>
          <a:solidFill>
            <a:srgbClr val="B78CFC"/>
          </a:solidFill>
          <a:ln w="7938">
            <a:solidFill>
              <a:srgbClr val="000000"/>
            </a:solidFill>
            <a:prstDash val="solid"/>
            <a:round/>
          </a:ln>
        </p:spPr>
        <p:txBody>
          <a:bodyPr/>
          <a:lstStyle/>
          <a:p>
            <a:pPr fontAlgn="base"/>
            <a:endParaRPr lang="zh-CN" altLang="en-US" sz="2375" strike="noStrike" noProof="1"/>
          </a:p>
        </p:txBody>
      </p:sp>
      <p:pic>
        <p:nvPicPr>
          <p:cNvPr id="55480" name="Picture 186" descr="Broadcast_Tower_2-M"/>
          <p:cNvPicPr>
            <a:picLocks noChangeAspect="1"/>
          </p:cNvPicPr>
          <p:nvPr/>
        </p:nvPicPr>
        <p:blipFill>
          <a:blip r:embed="rId1"/>
          <a:stretch>
            <a:fillRect/>
          </a:stretch>
        </p:blipFill>
        <p:spPr>
          <a:xfrm>
            <a:off x="603250" y="3506788"/>
            <a:ext cx="982663" cy="1208087"/>
          </a:xfrm>
          <a:prstGeom prst="rect">
            <a:avLst/>
          </a:prstGeom>
          <a:solidFill>
            <a:srgbClr val="FFFFFF"/>
          </a:solidFill>
          <a:ln w="9525">
            <a:noFill/>
          </a:ln>
        </p:spPr>
      </p:pic>
      <p:pic>
        <p:nvPicPr>
          <p:cNvPr id="55481" name="Picture 187" descr="Handset-M"/>
          <p:cNvPicPr>
            <a:picLocks noChangeAspect="1"/>
          </p:cNvPicPr>
          <p:nvPr/>
        </p:nvPicPr>
        <p:blipFill>
          <a:blip r:embed="rId2"/>
          <a:stretch>
            <a:fillRect/>
          </a:stretch>
        </p:blipFill>
        <p:spPr>
          <a:xfrm>
            <a:off x="10706100" y="3498850"/>
            <a:ext cx="633413" cy="931863"/>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7345" name="组合 108547"/>
          <p:cNvGrpSpPr/>
          <p:nvPr/>
        </p:nvGrpSpPr>
        <p:grpSpPr>
          <a:xfrm>
            <a:off x="840105" y="690880"/>
            <a:ext cx="10327640" cy="5452745"/>
            <a:chOff x="2451" y="3276"/>
            <a:chExt cx="7470" cy="3830"/>
          </a:xfrm>
        </p:grpSpPr>
        <p:graphicFrame>
          <p:nvGraphicFramePr>
            <p:cNvPr id="57346" name="对象 108548"/>
            <p:cNvGraphicFramePr/>
            <p:nvPr/>
          </p:nvGraphicFramePr>
          <p:xfrm>
            <a:off x="2451" y="3276"/>
            <a:ext cx="7470" cy="3830"/>
          </p:xfrm>
          <a:graphic>
            <a:graphicData uri="http://schemas.openxmlformats.org/presentationml/2006/ole">
              <mc:AlternateContent xmlns:mc="http://schemas.openxmlformats.org/markup-compatibility/2006">
                <mc:Choice xmlns:v="urn:schemas-microsoft-com:vml" Requires="v">
                  <p:oleObj spid="_x0000_s3078" name="" r:id="rId1" imgW="4349115" imgH="2261235" progId="Visio.Drawing.11">
                    <p:embed/>
                  </p:oleObj>
                </mc:Choice>
                <mc:Fallback>
                  <p:oleObj name="" r:id="rId1" imgW="4349115" imgH="2261235" progId="Visio.Drawing.11">
                    <p:embed/>
                    <p:pic>
                      <p:nvPicPr>
                        <p:cNvPr id="0" name="图片 3077"/>
                        <p:cNvPicPr/>
                        <p:nvPr/>
                      </p:nvPicPr>
                      <p:blipFill>
                        <a:blip r:embed="rId2"/>
                        <a:stretch>
                          <a:fillRect/>
                        </a:stretch>
                      </p:blipFill>
                      <p:spPr>
                        <a:xfrm>
                          <a:off x="2451" y="3276"/>
                          <a:ext cx="7470" cy="3830"/>
                        </a:xfrm>
                        <a:prstGeom prst="rect">
                          <a:avLst/>
                        </a:prstGeom>
                        <a:noFill/>
                        <a:ln w="38100">
                          <a:noFill/>
                          <a:miter/>
                        </a:ln>
                      </p:spPr>
                    </p:pic>
                  </p:oleObj>
                </mc:Fallback>
              </mc:AlternateContent>
            </a:graphicData>
          </a:graphic>
        </p:graphicFrame>
        <p:sp>
          <p:nvSpPr>
            <p:cNvPr id="57347" name="矩形 108549"/>
            <p:cNvSpPr/>
            <p:nvPr/>
          </p:nvSpPr>
          <p:spPr>
            <a:xfrm>
              <a:off x="3574" y="4088"/>
              <a:ext cx="2061" cy="260"/>
            </a:xfrm>
            <a:prstGeom prst="rect">
              <a:avLst/>
            </a:prstGeom>
            <a:solidFill>
              <a:srgbClr val="FFFFFF"/>
            </a:solidFill>
            <a:ln w="9525">
              <a:noFill/>
            </a:ln>
          </p:spPr>
          <p:txBody>
            <a:bodyPr anchor="t" anchorCtr="0"/>
            <a:p>
              <a:pPr algn="ctr"/>
              <a:endParaRPr lang="zh-CN" altLang="en-US">
                <a:latin typeface="Arial" panose="020B0604020202020204" pitchFamily="34" charset="0"/>
                <a:ea typeface="宋体" panose="02010600030101010101" pitchFamily="2" charset="-122"/>
              </a:endParaRPr>
            </a:p>
          </p:txBody>
        </p:sp>
        <p:sp>
          <p:nvSpPr>
            <p:cNvPr id="57348" name="直接连接符 108550"/>
            <p:cNvSpPr/>
            <p:nvPr/>
          </p:nvSpPr>
          <p:spPr>
            <a:xfrm>
              <a:off x="3508" y="4332"/>
              <a:ext cx="2319" cy="0"/>
            </a:xfrm>
            <a:prstGeom prst="line">
              <a:avLst/>
            </a:prstGeom>
            <a:ln w="9525" cap="flat" cmpd="sng">
              <a:solidFill>
                <a:srgbClr val="000000"/>
              </a:solidFill>
              <a:prstDash val="solid"/>
              <a:round/>
              <a:headEnd type="none" w="med" len="med"/>
              <a:tailEnd type="none" w="med" len="med"/>
            </a:ln>
          </p:spPr>
        </p:sp>
        <p:sp>
          <p:nvSpPr>
            <p:cNvPr id="57349" name="任意多边形 108551"/>
            <p:cNvSpPr/>
            <p:nvPr/>
          </p:nvSpPr>
          <p:spPr>
            <a:xfrm>
              <a:off x="5036" y="4073"/>
              <a:ext cx="6" cy="238"/>
            </a:xfrm>
            <a:custGeom>
              <a:avLst/>
              <a:gdLst/>
              <a:ahLst/>
              <a:cxnLst/>
              <a:pathLst>
                <a:path w="6" h="233">
                  <a:moveTo>
                    <a:pt x="6" y="0"/>
                  </a:moveTo>
                  <a:lnTo>
                    <a:pt x="0" y="233"/>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57350" name="文本框 108552"/>
            <p:cNvSpPr txBox="1"/>
            <p:nvPr/>
          </p:nvSpPr>
          <p:spPr>
            <a:xfrm>
              <a:off x="3621" y="4027"/>
              <a:ext cx="1546" cy="391"/>
            </a:xfrm>
            <a:prstGeom prst="rect">
              <a:avLst/>
            </a:prstGeom>
            <a:noFill/>
            <a:ln w="9525">
              <a:noFill/>
            </a:ln>
          </p:spPr>
          <p:txBody>
            <a:bodyPr lIns="0" tIns="0" rIns="0" bIns="0" anchor="ctr" anchorCtr="1"/>
            <a:p>
              <a:pPr algn="just"/>
              <a:r>
                <a:rPr lang="en-US" altLang="zh-CN" sz="1200">
                  <a:latin typeface="Times New Roman" panose="02020603050405020304" pitchFamily="18" charset="0"/>
                  <a:ea typeface="宋体" panose="02010600030101010101" pitchFamily="2" charset="-122"/>
                </a:rPr>
                <a:t>0 1 2 3 4 5 6 7</a:t>
              </a:r>
              <a:endParaRPr lang="en-US" altLang="zh-CN" sz="1200">
                <a:latin typeface="Arial" panose="020B0604020202020204" pitchFamily="34" charset="0"/>
                <a:ea typeface="宋体" panose="02010600030101010101" pitchFamily="2" charset="-122"/>
              </a:endParaRPr>
            </a:p>
          </p:txBody>
        </p:sp>
      </p:grpSp>
      <p:sp>
        <p:nvSpPr>
          <p:cNvPr id="57351" name="矩形 108553"/>
          <p:cNvSpPr/>
          <p:nvPr/>
        </p:nvSpPr>
        <p:spPr>
          <a:xfrm>
            <a:off x="3352483" y="6172200"/>
            <a:ext cx="4338637"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3-9  GSM</a:t>
            </a:r>
            <a:r>
              <a:rPr lang="zh-CN" altLang="en-US" dirty="0">
                <a:latin typeface="Arial" panose="020B0604020202020204" pitchFamily="34" charset="0"/>
                <a:ea typeface="宋体" panose="02010600030101010101" pitchFamily="2" charset="-122"/>
              </a:rPr>
              <a:t>的</a:t>
            </a:r>
            <a:r>
              <a:rPr lang="en-US" altLang="zh-CN">
                <a:latin typeface="Arial" panose="020B0604020202020204" pitchFamily="34" charset="0"/>
                <a:ea typeface="宋体" panose="02010600030101010101" pitchFamily="2" charset="-122"/>
              </a:rPr>
              <a:t>TDMA/FDMA</a:t>
            </a:r>
            <a:r>
              <a:rPr lang="zh-CN" altLang="en-US" dirty="0">
                <a:latin typeface="Arial" panose="020B0604020202020204" pitchFamily="34" charset="0"/>
                <a:ea typeface="宋体" panose="02010600030101010101" pitchFamily="2" charset="-122"/>
              </a:rPr>
              <a:t>接入方式</a:t>
            </a:r>
            <a:endParaRPr lang="zh-CN" altLang="en-US" dirty="0">
              <a:latin typeface="Arial" panose="020B0604020202020204" pitchFamily="34" charset="0"/>
              <a:ea typeface="宋体" panose="02010600030101010101" pitchFamily="2" charset="-122"/>
            </a:endParaRPr>
          </a:p>
        </p:txBody>
      </p:sp>
      <p:pic>
        <p:nvPicPr>
          <p:cNvPr id="2" name="图片 1"/>
          <p:cNvPicPr>
            <a:picLocks noChangeAspect="1"/>
          </p:cNvPicPr>
          <p:nvPr>
            <p:custDataLst>
              <p:tags r:id="rId3"/>
            </p:custDataLst>
          </p:nvPr>
        </p:nvPicPr>
        <p:blipFill>
          <a:blip r:embed="rId4"/>
          <a:stretch>
            <a:fillRect/>
          </a:stretch>
        </p:blipFill>
        <p:spPr>
          <a:xfrm>
            <a:off x="3810000" y="718185"/>
            <a:ext cx="2687320" cy="1024890"/>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4572000" y="990600"/>
            <a:ext cx="2240280" cy="7696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7" name="矩形 110603"/>
          <p:cNvSpPr/>
          <p:nvPr/>
        </p:nvSpPr>
        <p:spPr>
          <a:xfrm>
            <a:off x="3428683" y="6096000"/>
            <a:ext cx="4729162"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3-10  GSM</a:t>
            </a:r>
            <a:r>
              <a:rPr lang="zh-CN" altLang="en-US" dirty="0">
                <a:latin typeface="Arial" panose="020B0604020202020204" pitchFamily="34" charset="0"/>
                <a:ea typeface="宋体" panose="02010600030101010101" pitchFamily="2" charset="-122"/>
              </a:rPr>
              <a:t>系统的各种帧及时隙的格式</a:t>
            </a:r>
            <a:endParaRPr lang="zh-CN" altLang="en-US" dirty="0">
              <a:latin typeface="Arial" panose="020B0604020202020204" pitchFamily="34" charset="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1371600" y="207010"/>
            <a:ext cx="9243695" cy="56686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09569"/>
          <p:cNvSpPr>
            <a:spLocks noGrp="1"/>
          </p:cNvSpPr>
          <p:nvPr>
            <p:ph type="title"/>
          </p:nvPr>
        </p:nvSpPr>
        <p:spPr>
          <a:xfrm>
            <a:off x="228600" y="457200"/>
            <a:ext cx="10972800" cy="808038"/>
          </a:xfrm>
        </p:spPr>
        <p:txBody>
          <a:bodyPr anchor="t" anchorCtr="0"/>
          <a:p>
            <a:r>
              <a:rPr lang="en-US" altLang="zh-CN"/>
              <a:t>2. </a:t>
            </a:r>
            <a:r>
              <a:rPr lang="zh-CN" altLang="en-US" dirty="0"/>
              <a:t>突发脉冲序列</a:t>
            </a:r>
            <a:endParaRPr lang="zh-CN" altLang="en-US" dirty="0"/>
          </a:p>
        </p:txBody>
      </p:sp>
      <p:pic>
        <p:nvPicPr>
          <p:cNvPr id="59394" name="图片 109571"/>
          <p:cNvPicPr>
            <a:picLocks noChangeAspect="1"/>
          </p:cNvPicPr>
          <p:nvPr/>
        </p:nvPicPr>
        <p:blipFill>
          <a:blip r:embed="rId1"/>
          <a:stretch>
            <a:fillRect/>
          </a:stretch>
        </p:blipFill>
        <p:spPr>
          <a:xfrm>
            <a:off x="3276600" y="1066800"/>
            <a:ext cx="4381500" cy="4929188"/>
          </a:xfrm>
          <a:prstGeom prst="rect">
            <a:avLst/>
          </a:prstGeom>
          <a:noFill/>
          <a:ln w="9525">
            <a:noFill/>
          </a:ln>
        </p:spPr>
      </p:pic>
      <p:sp>
        <p:nvSpPr>
          <p:cNvPr id="59395" name="矩形 109572"/>
          <p:cNvSpPr/>
          <p:nvPr/>
        </p:nvSpPr>
        <p:spPr>
          <a:xfrm>
            <a:off x="7704138" y="4660900"/>
            <a:ext cx="2489200" cy="708025"/>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3-11  4</a:t>
            </a:r>
            <a:r>
              <a:rPr lang="zh-CN" altLang="en-US" dirty="0">
                <a:latin typeface="Arial" panose="020B0604020202020204" pitchFamily="34" charset="0"/>
                <a:ea typeface="宋体" panose="02010600030101010101" pitchFamily="2" charset="-122"/>
              </a:rPr>
              <a:t>种不同功能</a:t>
            </a:r>
            <a:endParaRPr lang="zh-CN" altLang="en-US" dirty="0">
              <a:latin typeface="Arial" panose="020B0604020202020204" pitchFamily="34" charset="0"/>
              <a:ea typeface="宋体" panose="02010600030101010101" pitchFamily="2" charset="-122"/>
            </a:endParaRPr>
          </a:p>
          <a:p>
            <a:pPr algn="ctr"/>
            <a:r>
              <a:rPr lang="zh-CN" altLang="en-US" dirty="0">
                <a:latin typeface="Arial" panose="020B0604020202020204" pitchFamily="34" charset="0"/>
                <a:ea typeface="宋体" panose="02010600030101010101" pitchFamily="2" charset="-122"/>
              </a:rPr>
              <a:t>突发序列的格式</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11617"/>
          <p:cNvSpPr>
            <a:spLocks noGrp="1"/>
          </p:cNvSpPr>
          <p:nvPr>
            <p:ph type="title"/>
          </p:nvPr>
        </p:nvSpPr>
        <p:spPr>
          <a:xfrm>
            <a:off x="609600" y="609600"/>
            <a:ext cx="3854450" cy="808355"/>
          </a:xfrm>
        </p:spPr>
        <p:txBody>
          <a:bodyPr anchor="t" anchorCtr="0"/>
          <a:p>
            <a:r>
              <a:rPr lang="en-US" altLang="zh-CN"/>
              <a:t>3. GSM</a:t>
            </a:r>
            <a:r>
              <a:rPr lang="zh-CN" altLang="en-US" dirty="0"/>
              <a:t>信道</a:t>
            </a:r>
            <a:endParaRPr lang="zh-CN" altLang="en-US" dirty="0"/>
          </a:p>
        </p:txBody>
      </p:sp>
      <p:graphicFrame>
        <p:nvGraphicFramePr>
          <p:cNvPr id="61442" name="内容占位符 111621"/>
          <p:cNvGraphicFramePr>
            <a:graphicFrameLocks noGrp="1"/>
          </p:cNvGraphicFramePr>
          <p:nvPr>
            <p:ph idx="1"/>
          </p:nvPr>
        </p:nvGraphicFramePr>
        <p:xfrm>
          <a:off x="2666365" y="457200"/>
          <a:ext cx="7938770" cy="5638800"/>
        </p:xfrm>
        <a:graphic>
          <a:graphicData uri="http://schemas.openxmlformats.org/presentationml/2006/ole">
            <mc:AlternateContent xmlns:mc="http://schemas.openxmlformats.org/markup-compatibility/2006">
              <mc:Choice xmlns:v="urn:schemas-microsoft-com:vml" Requires="v">
                <p:oleObj spid="_x0000_s3077" name="" r:id="rId1" imgW="4595495" imgH="3056255" progId="Visio.Drawing.11">
                  <p:embed/>
                </p:oleObj>
              </mc:Choice>
              <mc:Fallback>
                <p:oleObj name="" r:id="rId1" imgW="4595495" imgH="3056255" progId="Visio.Drawing.11">
                  <p:embed/>
                  <p:pic>
                    <p:nvPicPr>
                      <p:cNvPr id="0" name="图片 3076"/>
                      <p:cNvPicPr/>
                      <p:nvPr/>
                    </p:nvPicPr>
                    <p:blipFill>
                      <a:blip r:embed="rId2"/>
                      <a:stretch>
                        <a:fillRect/>
                      </a:stretch>
                    </p:blipFill>
                    <p:spPr>
                      <a:xfrm>
                        <a:off x="2666365" y="457200"/>
                        <a:ext cx="7938770" cy="5638800"/>
                      </a:xfrm>
                      <a:prstGeom prst="rect">
                        <a:avLst/>
                      </a:prstGeom>
                      <a:noFill/>
                      <a:ln w="38100">
                        <a:miter/>
                      </a:ln>
                    </p:spPr>
                  </p:pic>
                </p:oleObj>
              </mc:Fallback>
            </mc:AlternateContent>
          </a:graphicData>
        </a:graphic>
      </p:graphicFrame>
      <p:sp>
        <p:nvSpPr>
          <p:cNvPr id="61443" name="矩形 111623"/>
          <p:cNvSpPr/>
          <p:nvPr/>
        </p:nvSpPr>
        <p:spPr>
          <a:xfrm>
            <a:off x="3962083" y="6096000"/>
            <a:ext cx="3962400"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3-12  GSM</a:t>
            </a:r>
            <a:r>
              <a:rPr lang="zh-CN" altLang="en-US" dirty="0">
                <a:latin typeface="Arial" panose="020B0604020202020204" pitchFamily="34" charset="0"/>
                <a:ea typeface="宋体" panose="02010600030101010101" pitchFamily="2" charset="-122"/>
              </a:rPr>
              <a:t>系统的逻辑信道分类</a:t>
            </a:r>
            <a:endParaRPr lang="zh-CN" altLang="en-US" dirty="0">
              <a:latin typeface="Arial" panose="020B0604020202020204" pitchFamily="34" charset="0"/>
              <a:ea typeface="宋体" panose="02010600030101010101" pitchFamily="2" charset="-122"/>
            </a:endParaRPr>
          </a:p>
        </p:txBody>
      </p:sp>
      <p:sp>
        <p:nvSpPr>
          <p:cNvPr id="61444" name="矩形 111624"/>
          <p:cNvSpPr/>
          <p:nvPr/>
        </p:nvSpPr>
        <p:spPr>
          <a:xfrm>
            <a:off x="914400" y="1417638"/>
            <a:ext cx="2568575" cy="460375"/>
          </a:xfrm>
          <a:prstGeom prst="rect">
            <a:avLst/>
          </a:prstGeom>
          <a:noFill/>
          <a:ln w="9525">
            <a:noFill/>
          </a:ln>
        </p:spPr>
        <p:txBody>
          <a:bodyPr wrap="none" anchor="ctr" anchorCtr="0">
            <a:spAutoFit/>
          </a:bodyPr>
          <a:p>
            <a:r>
              <a:rPr lang="en-US" altLang="zh-CN">
                <a:solidFill>
                  <a:srgbClr val="FF0000"/>
                </a:solidFill>
                <a:latin typeface="Arial" panose="020B0604020202020204" pitchFamily="34" charset="0"/>
                <a:ea typeface="宋体" panose="02010600030101010101" pitchFamily="2" charset="-122"/>
              </a:rPr>
              <a:t>1</a:t>
            </a:r>
            <a:r>
              <a:rPr lang="zh-CN" altLang="en-US" dirty="0">
                <a:solidFill>
                  <a:srgbClr val="FF0000"/>
                </a:solidFill>
                <a:latin typeface="Arial" panose="020B0604020202020204" pitchFamily="34" charset="0"/>
                <a:ea typeface="宋体" panose="02010600030101010101" pitchFamily="2" charset="-122"/>
              </a:rPr>
              <a:t>） </a:t>
            </a:r>
            <a:r>
              <a:rPr lang="en-US" altLang="zh-CN" sz="2400">
                <a:solidFill>
                  <a:srgbClr val="FF0000"/>
                </a:solidFill>
                <a:latin typeface="Arial" panose="020B0604020202020204" pitchFamily="34" charset="0"/>
                <a:ea typeface="宋体" panose="02010600030101010101" pitchFamily="2" charset="-122"/>
              </a:rPr>
              <a:t>GSM</a:t>
            </a:r>
            <a:r>
              <a:rPr lang="zh-CN" altLang="en-US" sz="2400" dirty="0">
                <a:solidFill>
                  <a:srgbClr val="FF0000"/>
                </a:solidFill>
                <a:latin typeface="Arial" panose="020B0604020202020204" pitchFamily="34" charset="0"/>
                <a:ea typeface="宋体" panose="02010600030101010101" pitchFamily="2" charset="-122"/>
              </a:rPr>
              <a:t>信道分类</a:t>
            </a:r>
            <a:endParaRPr lang="zh-CN" altLang="en-US" sz="24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矩形 114691"/>
          <p:cNvSpPr/>
          <p:nvPr/>
        </p:nvSpPr>
        <p:spPr>
          <a:xfrm>
            <a:off x="3582988" y="608013"/>
            <a:ext cx="4332287"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表</a:t>
            </a:r>
            <a:r>
              <a:rPr lang="en-US" altLang="zh-CN">
                <a:latin typeface="Arial" panose="020B0604020202020204" pitchFamily="34" charset="0"/>
                <a:ea typeface="宋体" panose="02010600030101010101" pitchFamily="2" charset="-122"/>
              </a:rPr>
              <a:t>3-2  GSM</a:t>
            </a:r>
            <a:r>
              <a:rPr lang="zh-CN" altLang="en-US" dirty="0">
                <a:latin typeface="Arial" panose="020B0604020202020204" pitchFamily="34" charset="0"/>
                <a:ea typeface="宋体" panose="02010600030101010101" pitchFamily="2" charset="-122"/>
              </a:rPr>
              <a:t>系统各逻辑信道的功能表</a:t>
            </a:r>
            <a:endParaRPr lang="zh-CN" altLang="en-US" dirty="0">
              <a:latin typeface="Arial" panose="020B0604020202020204" pitchFamily="34" charset="0"/>
              <a:ea typeface="宋体" panose="02010600030101010101" pitchFamily="2" charset="-122"/>
            </a:endParaRPr>
          </a:p>
        </p:txBody>
      </p:sp>
      <p:graphicFrame>
        <p:nvGraphicFramePr>
          <p:cNvPr id="114985" name="表格 114984"/>
          <p:cNvGraphicFramePr/>
          <p:nvPr/>
        </p:nvGraphicFramePr>
        <p:xfrm>
          <a:off x="2009775" y="1049338"/>
          <a:ext cx="7515860" cy="5095875"/>
        </p:xfrm>
        <a:graphic>
          <a:graphicData uri="http://schemas.openxmlformats.org/drawingml/2006/table">
            <a:tbl>
              <a:tblPr/>
              <a:tblGrid>
                <a:gridCol w="2179320"/>
                <a:gridCol w="1385570"/>
                <a:gridCol w="974725"/>
                <a:gridCol w="2976245"/>
              </a:tblGrid>
              <a:tr h="54546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9900CC"/>
                          </a:solidFill>
                          <a:latin typeface="Times New Roman" panose="02020603050405020304" pitchFamily="18" charset="0"/>
                          <a:ea typeface="宋体" panose="02010600030101010101" pitchFamily="2" charset="-122"/>
                        </a:rPr>
                        <a:t>逻辑信道</a:t>
                      </a:r>
                      <a:endParaRPr lang="zh-CN" altLang="en-US" sz="1200" b="1" dirty="0">
                        <a:solidFill>
                          <a:srgbClr val="9900CC"/>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9900CC"/>
                          </a:solidFill>
                          <a:latin typeface="Times New Roman" panose="02020603050405020304" pitchFamily="18" charset="0"/>
                          <a:ea typeface="宋体" panose="02010600030101010101" pitchFamily="2" charset="-122"/>
                        </a:rPr>
                        <a:t>突发脉冲方式</a:t>
                      </a:r>
                      <a:endParaRPr lang="zh-CN" altLang="en-US" sz="1200" b="1" dirty="0">
                        <a:solidFill>
                          <a:srgbClr val="9900CC"/>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9900CC"/>
                          </a:solidFill>
                          <a:latin typeface="Times New Roman" panose="02020603050405020304" pitchFamily="18" charset="0"/>
                          <a:ea typeface="宋体" panose="02010600030101010101" pitchFamily="2" charset="-122"/>
                        </a:rPr>
                        <a:t>方向</a:t>
                      </a:r>
                      <a:endParaRPr lang="zh-CN" altLang="en-US" sz="1200" b="1" dirty="0">
                        <a:solidFill>
                          <a:srgbClr val="9900CC"/>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9900CC"/>
                          </a:solidFill>
                          <a:latin typeface="Times New Roman" panose="02020603050405020304" pitchFamily="18" charset="0"/>
                          <a:ea typeface="宋体" panose="02010600030101010101" pitchFamily="2" charset="-122"/>
                        </a:rPr>
                        <a:t>功能</a:t>
                      </a:r>
                      <a:endParaRPr lang="zh-CN" altLang="en-US" sz="1200" b="1" dirty="0">
                        <a:solidFill>
                          <a:srgbClr val="9900CC"/>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46545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频率校正信道</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69875"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频率</a:t>
                      </a:r>
                      <a:endParaRPr lang="zh-CN" altLang="en-US" sz="1200" b="1" dirty="0">
                        <a:solidFill>
                          <a:srgbClr val="000066"/>
                        </a:solidFill>
                        <a:ea typeface="宋体" panose="02010600030101010101" pitchFamily="2" charset="-122"/>
                      </a:endParaRPr>
                    </a:p>
                    <a:p>
                      <a:pPr marL="0" lvl="0" indent="269875" algn="ctr" eaLnBrk="0" hangingPunct="0">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校正</a:t>
                      </a:r>
                      <a:endParaRPr lang="zh-CN" altLang="en-US" sz="1200" b="1"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ea typeface="宋体" panose="02010600030101010101" pitchFamily="2" charset="-122"/>
                        </a:rPr>
                        <a:t>B</a:t>
                      </a:r>
                      <a:r>
                        <a:rPr lang="en-US" altLang="zh-CN" sz="1200" b="1">
                          <a:solidFill>
                            <a:srgbClr val="000066"/>
                          </a:solidFill>
                          <a:latin typeface="宋体" panose="02010600030101010101" pitchFamily="2" charset="-122"/>
                          <a:ea typeface="宋体" panose="02010600030101010101" pitchFamily="2" charset="-122"/>
                        </a:rPr>
                        <a:t>S→</a:t>
                      </a:r>
                      <a:r>
                        <a:rPr lang="en-US" altLang="zh-CN" sz="1200" b="1">
                          <a:solidFill>
                            <a:srgbClr val="000066"/>
                          </a:solidFill>
                          <a:latin typeface="Times New Roman" panose="02020603050405020304" pitchFamily="18" charset="0"/>
                          <a:ea typeface="宋体" panose="02010600030101010101" pitchFamily="2" charset="-122"/>
                        </a:rPr>
                        <a:t>MS</a:t>
                      </a:r>
                      <a:endParaRPr lang="zh-CN" altLang="en-US" sz="1200" b="1">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广播用于校正终端频率的信息</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878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同步信道</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同步</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ea typeface="宋体" panose="02010600030101010101" pitchFamily="2" charset="-122"/>
                        </a:rPr>
                        <a:t>B</a:t>
                      </a:r>
                      <a:r>
                        <a:rPr lang="en-US" altLang="zh-CN" sz="1200" b="1">
                          <a:solidFill>
                            <a:srgbClr val="000066"/>
                          </a:solidFill>
                          <a:latin typeface="宋体" panose="02010600030101010101" pitchFamily="2" charset="-122"/>
                          <a:ea typeface="宋体" panose="02010600030101010101" pitchFamily="2" charset="-122"/>
                        </a:rPr>
                        <a:t>S→</a:t>
                      </a:r>
                      <a:r>
                        <a:rPr lang="en-US" altLang="zh-CN" sz="1200" b="1">
                          <a:solidFill>
                            <a:srgbClr val="000066"/>
                          </a:solidFill>
                          <a:latin typeface="Times New Roman" panose="02020603050405020304" pitchFamily="18" charset="0"/>
                          <a:ea typeface="宋体" panose="02010600030101010101" pitchFamily="2" charset="-122"/>
                        </a:rPr>
                        <a:t>MS</a:t>
                      </a:r>
                      <a:endParaRPr lang="zh-CN" altLang="en-US" sz="1200" b="1">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广播帧同步和基站识别码信息</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005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广播控制信息</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普通</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ea typeface="宋体" panose="02010600030101010101" pitchFamily="2" charset="-122"/>
                        </a:rPr>
                        <a:t>B</a:t>
                      </a:r>
                      <a:r>
                        <a:rPr lang="en-US" altLang="zh-CN" sz="1200" b="1">
                          <a:solidFill>
                            <a:srgbClr val="000066"/>
                          </a:solidFill>
                          <a:latin typeface="宋体" panose="02010600030101010101" pitchFamily="2" charset="-122"/>
                          <a:ea typeface="宋体" panose="02010600030101010101" pitchFamily="2" charset="-122"/>
                        </a:rPr>
                        <a:t>S→</a:t>
                      </a:r>
                      <a:r>
                        <a:rPr lang="en-US" altLang="zh-CN" sz="1200" b="1">
                          <a:solidFill>
                            <a:srgbClr val="000066"/>
                          </a:solidFill>
                          <a:latin typeface="Times New Roman" panose="02020603050405020304" pitchFamily="18" charset="0"/>
                          <a:ea typeface="宋体" panose="02010600030101010101" pitchFamily="2" charset="-122"/>
                        </a:rPr>
                        <a:t>MS</a:t>
                      </a:r>
                      <a:endParaRPr lang="zh-CN" altLang="en-US" sz="1200" b="1">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广播一般信息</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942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寻呼信道</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普通</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ea typeface="宋体" panose="02010600030101010101" pitchFamily="2" charset="-122"/>
                        </a:rPr>
                        <a:t>B</a:t>
                      </a:r>
                      <a:r>
                        <a:rPr lang="en-US" altLang="zh-CN" sz="1200" b="1">
                          <a:solidFill>
                            <a:srgbClr val="000066"/>
                          </a:solidFill>
                          <a:latin typeface="宋体" panose="02010600030101010101" pitchFamily="2" charset="-122"/>
                          <a:ea typeface="宋体" panose="02010600030101010101" pitchFamily="2" charset="-122"/>
                        </a:rPr>
                        <a:t>S→</a:t>
                      </a:r>
                      <a:r>
                        <a:rPr lang="en-US" altLang="zh-CN" sz="1200" b="1">
                          <a:solidFill>
                            <a:srgbClr val="000066"/>
                          </a:solidFill>
                          <a:latin typeface="Times New Roman" panose="02020603050405020304" pitchFamily="18" charset="0"/>
                          <a:ea typeface="宋体" panose="02010600030101010101" pitchFamily="2" charset="-122"/>
                        </a:rPr>
                        <a:t>MS</a:t>
                      </a:r>
                      <a:endParaRPr lang="zh-CN" altLang="en-US" sz="1200" b="1">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传输基站寻呼移动台信息</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609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随机接入信道</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接入</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ea typeface="宋体" panose="02010600030101010101" pitchFamily="2" charset="-122"/>
                        </a:rPr>
                        <a:t>B</a:t>
                      </a:r>
                      <a:r>
                        <a:rPr lang="en-US" altLang="zh-CN" sz="1200" b="1">
                          <a:solidFill>
                            <a:srgbClr val="000066"/>
                          </a:solidFill>
                          <a:latin typeface="宋体" panose="02010600030101010101" pitchFamily="2" charset="-122"/>
                          <a:ea typeface="宋体" panose="02010600030101010101" pitchFamily="2" charset="-122"/>
                        </a:rPr>
                        <a:t>S←</a:t>
                      </a:r>
                      <a:r>
                        <a:rPr lang="en-US" altLang="zh-CN" sz="1200" b="1">
                          <a:solidFill>
                            <a:srgbClr val="000066"/>
                          </a:solidFill>
                          <a:latin typeface="Times New Roman" panose="02020603050405020304" pitchFamily="18" charset="0"/>
                          <a:ea typeface="宋体" panose="02010600030101010101" pitchFamily="2" charset="-122"/>
                        </a:rPr>
                        <a:t>MS</a:t>
                      </a:r>
                      <a:endParaRPr lang="zh-CN" altLang="en-US" sz="1200" b="1">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用于终端随机提出入网申请，即请求分配一个</a:t>
                      </a:r>
                      <a:r>
                        <a:rPr lang="en-US" altLang="zh-CN" sz="1200" b="1">
                          <a:solidFill>
                            <a:srgbClr val="000066"/>
                          </a:solidFill>
                          <a:latin typeface="Times New Roman" panose="02020603050405020304" pitchFamily="18" charset="0"/>
                          <a:ea typeface="宋体" panose="02010600030101010101" pitchFamily="2" charset="-122"/>
                        </a:rPr>
                        <a:t>SDCCH</a:t>
                      </a:r>
                      <a:endParaRPr lang="zh-CN" altLang="en-US" sz="1200" b="1">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545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准许接入信道</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普通</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ea typeface="宋体" panose="02010600030101010101" pitchFamily="2" charset="-122"/>
                        </a:rPr>
                        <a:t>B</a:t>
                      </a:r>
                      <a:r>
                        <a:rPr lang="en-US" altLang="zh-CN" sz="1200" b="1">
                          <a:solidFill>
                            <a:srgbClr val="000066"/>
                          </a:solidFill>
                          <a:latin typeface="宋体" panose="02010600030101010101" pitchFamily="2" charset="-122"/>
                          <a:ea typeface="宋体" panose="02010600030101010101" pitchFamily="2" charset="-122"/>
                        </a:rPr>
                        <a:t>S→</a:t>
                      </a:r>
                      <a:r>
                        <a:rPr lang="en-US" altLang="zh-CN" sz="1200" b="1">
                          <a:solidFill>
                            <a:srgbClr val="000066"/>
                          </a:solidFill>
                          <a:latin typeface="Times New Roman" panose="02020603050405020304" pitchFamily="18" charset="0"/>
                          <a:ea typeface="宋体" panose="02010600030101010101" pitchFamily="2" charset="-122"/>
                        </a:rPr>
                        <a:t>MS</a:t>
                      </a:r>
                      <a:endParaRPr lang="zh-CN" altLang="en-US" sz="1200" b="1">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用于基站对终端的入网请求作出应答，即分配一个</a:t>
                      </a:r>
                      <a:r>
                        <a:rPr lang="en-US" altLang="zh-CN" sz="1200" b="1">
                          <a:solidFill>
                            <a:srgbClr val="000066"/>
                          </a:solidFill>
                          <a:latin typeface="Times New Roman" panose="02020603050405020304" pitchFamily="18" charset="0"/>
                          <a:ea typeface="宋体" panose="02010600030101010101" pitchFamily="2" charset="-122"/>
                        </a:rPr>
                        <a:t>SDCCH</a:t>
                      </a:r>
                      <a:r>
                        <a:rPr lang="zh-CN" altLang="en-US" sz="1200" b="1" dirty="0">
                          <a:solidFill>
                            <a:srgbClr val="000066"/>
                          </a:solidFill>
                          <a:latin typeface="Times New Roman" panose="02020603050405020304" pitchFamily="18" charset="0"/>
                          <a:ea typeface="宋体" panose="02010600030101010101" pitchFamily="2" charset="-122"/>
                        </a:rPr>
                        <a:t>或</a:t>
                      </a:r>
                      <a:r>
                        <a:rPr lang="en-US" altLang="zh-CN" sz="1200" b="1">
                          <a:solidFill>
                            <a:srgbClr val="000066"/>
                          </a:solidFill>
                          <a:latin typeface="Times New Roman" panose="02020603050405020304" pitchFamily="18" charset="0"/>
                          <a:ea typeface="宋体" panose="02010600030101010101" pitchFamily="2" charset="-122"/>
                        </a:rPr>
                        <a:t>TCH</a:t>
                      </a:r>
                      <a:endParaRPr lang="zh-CN" altLang="en-US" sz="1200" b="1">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005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独立专用控制信道</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普通</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ea typeface="宋体" panose="02010600030101010101" pitchFamily="2" charset="-122"/>
                        </a:rPr>
                        <a:t>BS↔MS</a:t>
                      </a:r>
                      <a:endParaRPr lang="en-US" altLang="zh-CN" sz="12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用于分配</a:t>
                      </a:r>
                      <a:r>
                        <a:rPr lang="en-US" altLang="zh-CN" sz="1200" b="1">
                          <a:solidFill>
                            <a:srgbClr val="000066"/>
                          </a:solidFill>
                          <a:latin typeface="Times New Roman" panose="02020603050405020304" pitchFamily="18" charset="0"/>
                          <a:ea typeface="宋体" panose="02010600030101010101" pitchFamily="2" charset="-122"/>
                        </a:rPr>
                        <a:t>TCH</a:t>
                      </a:r>
                      <a:r>
                        <a:rPr lang="zh-CN" altLang="en-US" sz="1200" b="1" dirty="0">
                          <a:solidFill>
                            <a:srgbClr val="000066"/>
                          </a:solidFill>
                          <a:latin typeface="Times New Roman" panose="02020603050405020304" pitchFamily="18" charset="0"/>
                          <a:ea typeface="宋体" panose="02010600030101010101" pitchFamily="2" charset="-122"/>
                        </a:rPr>
                        <a:t>之前传送信息</a:t>
                      </a:r>
                      <a:endParaRPr lang="zh-CN" altLang="en-US" sz="1200" b="1"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35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慢速辅助控制信道</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普通</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ea typeface="宋体" panose="02010600030101010101" pitchFamily="2" charset="-122"/>
                        </a:rPr>
                        <a:t>BS↔MS</a:t>
                      </a:r>
                      <a:endParaRPr lang="en-US" altLang="zh-CN" sz="12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伴随</a:t>
                      </a:r>
                      <a:r>
                        <a:rPr lang="en-US" altLang="zh-CN" sz="1200" b="1">
                          <a:solidFill>
                            <a:srgbClr val="000066"/>
                          </a:solidFill>
                          <a:latin typeface="Times New Roman" panose="02020603050405020304" pitchFamily="18" charset="0"/>
                          <a:ea typeface="宋体" panose="02010600030101010101" pitchFamily="2" charset="-122"/>
                        </a:rPr>
                        <a:t>TCH</a:t>
                      </a:r>
                      <a:r>
                        <a:rPr lang="zh-CN" altLang="en-US" sz="1200" b="1" dirty="0">
                          <a:solidFill>
                            <a:srgbClr val="000066"/>
                          </a:solidFill>
                          <a:latin typeface="Times New Roman" panose="02020603050405020304" pitchFamily="18" charset="0"/>
                          <a:ea typeface="宋体" panose="02010600030101010101" pitchFamily="2" charset="-122"/>
                        </a:rPr>
                        <a:t>或</a:t>
                      </a:r>
                      <a:r>
                        <a:rPr lang="en-US" altLang="zh-CN" sz="1200" b="1">
                          <a:solidFill>
                            <a:srgbClr val="000066"/>
                          </a:solidFill>
                          <a:latin typeface="Times New Roman" panose="02020603050405020304" pitchFamily="18" charset="0"/>
                          <a:ea typeface="宋体" panose="02010600030101010101" pitchFamily="2" charset="-122"/>
                        </a:rPr>
                        <a:t>SDCCH</a:t>
                      </a:r>
                      <a:r>
                        <a:rPr lang="zh-CN" altLang="en-US" sz="1200" b="1" dirty="0">
                          <a:solidFill>
                            <a:srgbClr val="000066"/>
                          </a:solidFill>
                          <a:latin typeface="Times New Roman" panose="02020603050405020304" pitchFamily="18" charset="0"/>
                          <a:ea typeface="宋体" panose="02010600030101010101" pitchFamily="2" charset="-122"/>
                        </a:rPr>
                        <a:t>，双向传输信息</a:t>
                      </a:r>
                      <a:endParaRPr lang="zh-CN" altLang="en-US" sz="1200" b="1"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609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快速辅助控制信道</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普通</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ea typeface="宋体" panose="02010600030101010101" pitchFamily="2" charset="-122"/>
                        </a:rPr>
                        <a:t>BS↔MS</a:t>
                      </a:r>
                      <a:endParaRPr lang="en-US" altLang="zh-CN" sz="12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传输与</a:t>
                      </a:r>
                      <a:r>
                        <a:rPr lang="en-US" altLang="zh-CN" sz="1200" b="1">
                          <a:solidFill>
                            <a:srgbClr val="000066"/>
                          </a:solidFill>
                          <a:latin typeface="Times New Roman" panose="02020603050405020304" pitchFamily="18" charset="0"/>
                          <a:ea typeface="宋体" panose="02010600030101010101" pitchFamily="2" charset="-122"/>
                        </a:rPr>
                        <a:t>SDCCH</a:t>
                      </a:r>
                      <a:r>
                        <a:rPr lang="zh-CN" altLang="en-US" sz="1200" b="1" dirty="0">
                          <a:solidFill>
                            <a:srgbClr val="000066"/>
                          </a:solidFill>
                          <a:latin typeface="Times New Roman" panose="02020603050405020304" pitchFamily="18" charset="0"/>
                          <a:ea typeface="宋体" panose="02010600030101010101" pitchFamily="2" charset="-122"/>
                        </a:rPr>
                        <a:t>相同的信息，只是在没有分配</a:t>
                      </a:r>
                      <a:r>
                        <a:rPr lang="en-US" altLang="zh-CN" sz="1200" b="1">
                          <a:solidFill>
                            <a:srgbClr val="000066"/>
                          </a:solidFill>
                          <a:latin typeface="Times New Roman" panose="02020603050405020304" pitchFamily="18" charset="0"/>
                          <a:ea typeface="宋体" panose="02010600030101010101" pitchFamily="2" charset="-122"/>
                        </a:rPr>
                        <a:t>SDCCH</a:t>
                      </a:r>
                      <a:r>
                        <a:rPr lang="zh-CN" altLang="en-US" sz="1200" b="1" dirty="0">
                          <a:solidFill>
                            <a:srgbClr val="000066"/>
                          </a:solidFill>
                          <a:latin typeface="Times New Roman" panose="02020603050405020304" pitchFamily="18" charset="0"/>
                          <a:ea typeface="宋体" panose="02010600030101010101" pitchFamily="2" charset="-122"/>
                        </a:rPr>
                        <a:t>时才使用</a:t>
                      </a:r>
                      <a:endParaRPr lang="zh-CN" altLang="en-US" sz="1200" b="1"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545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业务信道</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普通</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ea typeface="宋体" panose="02010600030101010101" pitchFamily="2" charset="-122"/>
                        </a:rPr>
                        <a:t>BS↔MS</a:t>
                      </a:r>
                      <a:endParaRPr lang="en-US" altLang="zh-CN" sz="1200" b="1">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ea typeface="宋体" panose="02010600030101010101" pitchFamily="2" charset="-122"/>
                        </a:rPr>
                        <a:t>主要传输数字话音或数据，其次还可传输少量的控制信息</a:t>
                      </a:r>
                      <a:endParaRPr lang="zh-CN" altLang="en-US" sz="12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15713"/>
          <p:cNvSpPr>
            <a:spLocks noGrp="1"/>
          </p:cNvSpPr>
          <p:nvPr>
            <p:ph type="title"/>
          </p:nvPr>
        </p:nvSpPr>
        <p:spPr/>
        <p:txBody>
          <a:bodyPr anchor="t" anchorCtr="0"/>
          <a:p>
            <a:r>
              <a:rPr lang="en-US" altLang="zh-CN"/>
              <a:t>2</a:t>
            </a:r>
            <a:r>
              <a:rPr lang="zh-CN" altLang="en-US" dirty="0"/>
              <a:t>）逻辑信道到物理信道的映射</a:t>
            </a:r>
            <a:endParaRPr lang="zh-CN" altLang="en-US" dirty="0"/>
          </a:p>
        </p:txBody>
      </p:sp>
      <p:sp>
        <p:nvSpPr>
          <p:cNvPr id="63490" name="文本占位符 115714"/>
          <p:cNvSpPr>
            <a:spLocks noGrp="1"/>
          </p:cNvSpPr>
          <p:nvPr>
            <p:ph idx="1"/>
          </p:nvPr>
        </p:nvSpPr>
        <p:spPr>
          <a:xfrm>
            <a:off x="609600" y="1600200"/>
            <a:ext cx="11352530" cy="4076700"/>
          </a:xfrm>
        </p:spPr>
        <p:txBody>
          <a:bodyPr anchor="t" anchorCtr="0"/>
          <a:p>
            <a:r>
              <a:rPr lang="zh-CN" altLang="en-US" b="1" dirty="0"/>
              <a:t>假设一个小区有</a:t>
            </a:r>
            <a:r>
              <a:rPr lang="en-US" altLang="zh-CN" b="1"/>
              <a:t>n</a:t>
            </a:r>
            <a:r>
              <a:rPr lang="zh-CN" altLang="en-US" b="1" dirty="0"/>
              <a:t>个载频，为</a:t>
            </a:r>
            <a:r>
              <a:rPr lang="en-US" altLang="zh-CN" b="1"/>
              <a:t>F0</a:t>
            </a:r>
            <a:r>
              <a:rPr lang="zh-CN" altLang="en-US" b="1" dirty="0"/>
              <a:t>、</a:t>
            </a:r>
            <a:r>
              <a:rPr lang="en-US" altLang="zh-CN" b="1"/>
              <a:t>F1</a:t>
            </a:r>
            <a:r>
              <a:rPr lang="zh-CN" altLang="en-US" b="1" dirty="0"/>
              <a:t>、</a:t>
            </a:r>
            <a:r>
              <a:rPr lang="en-US" altLang="zh-CN" b="1"/>
              <a:t>F2</a:t>
            </a:r>
            <a:r>
              <a:rPr lang="zh-CN" altLang="en-US" b="1" dirty="0"/>
              <a:t>、</a:t>
            </a:r>
            <a:r>
              <a:rPr lang="en-US" altLang="zh-CN" b="1"/>
              <a:t>F3……Fn-1</a:t>
            </a:r>
            <a:r>
              <a:rPr lang="zh-CN" altLang="en-US" b="1" dirty="0"/>
              <a:t>，时隙数为</a:t>
            </a:r>
            <a:r>
              <a:rPr lang="en-US" altLang="zh-CN" b="1"/>
              <a:t>TS0</a:t>
            </a:r>
            <a:r>
              <a:rPr lang="zh-CN" altLang="en-US" b="1" dirty="0"/>
              <a:t>、</a:t>
            </a:r>
            <a:r>
              <a:rPr lang="en-US" altLang="zh-CN" b="1"/>
              <a:t>TS1……TS7</a:t>
            </a:r>
            <a:r>
              <a:rPr lang="zh-CN" altLang="en-US" b="1" dirty="0"/>
              <a:t>。</a:t>
            </a:r>
            <a:endParaRPr lang="zh-CN" altLang="en-US" b="1" dirty="0"/>
          </a:p>
          <a:p>
            <a:r>
              <a:rPr lang="zh-CN" altLang="en-US" b="1" dirty="0"/>
              <a:t>通常，将</a:t>
            </a:r>
            <a:r>
              <a:rPr lang="en-US" altLang="zh-CN" b="1"/>
              <a:t>F0</a:t>
            </a:r>
            <a:r>
              <a:rPr lang="zh-CN" altLang="en-US" b="1" dirty="0"/>
              <a:t>载频中的</a:t>
            </a:r>
            <a:r>
              <a:rPr lang="en-US" altLang="zh-CN" b="1"/>
              <a:t>TS0</a:t>
            </a:r>
            <a:r>
              <a:rPr lang="zh-CN" altLang="en-US" b="1" dirty="0"/>
              <a:t>用作将</a:t>
            </a:r>
            <a:r>
              <a:rPr lang="zh-CN" altLang="en-US" b="1" dirty="0">
                <a:solidFill>
                  <a:srgbClr val="FF0000"/>
                </a:solidFill>
                <a:effectLst>
                  <a:outerShdw blurRad="38100" dist="38100" dir="2700000" algn="tl">
                    <a:srgbClr val="000000">
                      <a:alpha val="43137"/>
                    </a:srgbClr>
                  </a:outerShdw>
                </a:effectLst>
              </a:rPr>
              <a:t>公共信道</a:t>
            </a:r>
            <a:r>
              <a:rPr lang="zh-CN" altLang="en-US" b="1" dirty="0"/>
              <a:t>承载广播信道和公用控制信道，如</a:t>
            </a:r>
            <a:r>
              <a:rPr lang="en-US" altLang="zh-CN" b="1"/>
              <a:t>BCCH</a:t>
            </a:r>
            <a:r>
              <a:rPr lang="zh-CN" altLang="en-US" b="1" dirty="0"/>
              <a:t>、</a:t>
            </a:r>
            <a:r>
              <a:rPr lang="en-US" altLang="zh-CN" b="1"/>
              <a:t>FCCH</a:t>
            </a:r>
            <a:r>
              <a:rPr lang="zh-CN" altLang="en-US" b="1" dirty="0"/>
              <a:t>、</a:t>
            </a:r>
            <a:r>
              <a:rPr lang="en-US" altLang="zh-CN" b="1"/>
              <a:t>SCH</a:t>
            </a:r>
            <a:r>
              <a:rPr lang="zh-CN" altLang="en-US" b="1" dirty="0"/>
              <a:t>、</a:t>
            </a:r>
            <a:r>
              <a:rPr lang="en-US" altLang="zh-CN" b="1"/>
              <a:t>PCH</a:t>
            </a:r>
            <a:r>
              <a:rPr lang="zh-CN" altLang="en-US" b="1" dirty="0"/>
              <a:t>、</a:t>
            </a:r>
            <a:r>
              <a:rPr lang="en-US" altLang="zh-CN" b="1"/>
              <a:t>AGCH</a:t>
            </a:r>
            <a:r>
              <a:rPr lang="zh-CN" altLang="en-US" b="1" dirty="0"/>
              <a:t>及</a:t>
            </a:r>
            <a:r>
              <a:rPr lang="en-US" altLang="zh-CN" b="1"/>
              <a:t>RACH</a:t>
            </a:r>
            <a:r>
              <a:rPr lang="zh-CN" altLang="en-US" b="1" dirty="0"/>
              <a:t>复用；</a:t>
            </a:r>
            <a:r>
              <a:rPr lang="en-US" altLang="zh-CN" b="1"/>
              <a:t>TS1</a:t>
            </a:r>
            <a:r>
              <a:rPr lang="zh-CN" altLang="en-US" b="1" dirty="0"/>
              <a:t>承载专用</a:t>
            </a:r>
            <a:r>
              <a:rPr lang="zh-CN" altLang="en-US" b="1" dirty="0">
                <a:solidFill>
                  <a:srgbClr val="FF0000"/>
                </a:solidFill>
              </a:rPr>
              <a:t>控制信道</a:t>
            </a:r>
            <a:r>
              <a:rPr lang="zh-CN" altLang="en-US" b="1" dirty="0"/>
              <a:t>，如</a:t>
            </a:r>
            <a:r>
              <a:rPr lang="en-US" altLang="zh-CN" b="1"/>
              <a:t>SDCCH</a:t>
            </a:r>
            <a:r>
              <a:rPr lang="zh-CN" altLang="en-US" b="1" dirty="0"/>
              <a:t>、</a:t>
            </a:r>
            <a:r>
              <a:rPr lang="en-US" altLang="zh-CN" b="1"/>
              <a:t>SACCH</a:t>
            </a:r>
            <a:r>
              <a:rPr lang="zh-CN" altLang="en-US" b="1" dirty="0"/>
              <a:t>复用。</a:t>
            </a:r>
            <a:endParaRPr lang="zh-CN" altLang="en-US" b="1" dirty="0"/>
          </a:p>
          <a:p>
            <a:r>
              <a:rPr lang="en-US" altLang="zh-CN" b="1"/>
              <a:t>F0</a:t>
            </a:r>
            <a:r>
              <a:rPr lang="zh-CN" altLang="en-US" b="1" dirty="0"/>
              <a:t>的</a:t>
            </a:r>
            <a:r>
              <a:rPr lang="en-US" altLang="zh-CN" b="1"/>
              <a:t>TS2……TS7</a:t>
            </a:r>
            <a:r>
              <a:rPr lang="zh-CN" altLang="en-US" b="1" dirty="0"/>
              <a:t>，及</a:t>
            </a:r>
            <a:r>
              <a:rPr lang="en-US" altLang="zh-CN" b="1"/>
              <a:t>F1……Fn-1</a:t>
            </a:r>
            <a:r>
              <a:rPr lang="zh-CN" altLang="en-US" b="1" dirty="0"/>
              <a:t>中的时隙都用来承载</a:t>
            </a:r>
            <a:r>
              <a:rPr lang="zh-CN" altLang="en-US" b="1" dirty="0">
                <a:solidFill>
                  <a:srgbClr val="FF0000"/>
                </a:solidFill>
              </a:rPr>
              <a:t>业务信道</a:t>
            </a:r>
            <a:r>
              <a:rPr lang="en-US" altLang="zh-CN" b="1"/>
              <a:t>TCH</a:t>
            </a:r>
            <a:r>
              <a:rPr lang="zh-CN" altLang="en-US" b="1" dirty="0"/>
              <a:t>。在小容量地区和建站初期，也可以考虑采用</a:t>
            </a:r>
            <a:r>
              <a:rPr lang="en-US" altLang="zh-CN" b="1"/>
              <a:t>F0</a:t>
            </a:r>
            <a:r>
              <a:rPr lang="zh-CN" altLang="en-US" b="1" dirty="0"/>
              <a:t>载频中的</a:t>
            </a:r>
            <a:r>
              <a:rPr lang="en-US" altLang="zh-CN" b="1"/>
              <a:t>TS0</a:t>
            </a:r>
            <a:r>
              <a:rPr lang="zh-CN" altLang="en-US" b="1" dirty="0"/>
              <a:t>承载全部控制信道，包括广播信道、公用控制信道和专用控制信道。 </a:t>
            </a:r>
            <a:endParaRPr lang="zh-CN" alt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16737"/>
          <p:cNvSpPr>
            <a:spLocks noGrp="1"/>
          </p:cNvSpPr>
          <p:nvPr>
            <p:ph type="title"/>
          </p:nvPr>
        </p:nvSpPr>
        <p:spPr/>
        <p:txBody>
          <a:bodyPr anchor="t" anchorCtr="0"/>
          <a:p>
            <a:r>
              <a:rPr lang="en-US" altLang="zh-CN" dirty="0"/>
              <a:t>⑴  </a:t>
            </a:r>
            <a:r>
              <a:rPr lang="zh-CN" altLang="en-US" dirty="0"/>
              <a:t>控制信道的映射</a:t>
            </a:r>
            <a:endParaRPr lang="zh-CN" altLang="en-US" dirty="0"/>
          </a:p>
        </p:txBody>
      </p:sp>
      <p:grpSp>
        <p:nvGrpSpPr>
          <p:cNvPr id="64514" name="组合 116739"/>
          <p:cNvGrpSpPr/>
          <p:nvPr/>
        </p:nvGrpSpPr>
        <p:grpSpPr>
          <a:xfrm>
            <a:off x="2111375" y="1219200"/>
            <a:ext cx="8585200" cy="4052888"/>
            <a:chOff x="1704" y="5574"/>
            <a:chExt cx="8670" cy="3447"/>
          </a:xfrm>
        </p:grpSpPr>
        <p:pic>
          <p:nvPicPr>
            <p:cNvPr id="64515" name="图片 116740"/>
            <p:cNvPicPr>
              <a:picLocks noChangeAspect="1"/>
            </p:cNvPicPr>
            <p:nvPr/>
          </p:nvPicPr>
          <p:blipFill>
            <a:blip r:embed="rId1"/>
            <a:stretch>
              <a:fillRect/>
            </a:stretch>
          </p:blipFill>
          <p:spPr>
            <a:xfrm>
              <a:off x="1704" y="5574"/>
              <a:ext cx="8670" cy="2550"/>
            </a:xfrm>
            <a:prstGeom prst="rect">
              <a:avLst/>
            </a:prstGeom>
            <a:noFill/>
            <a:ln w="9525">
              <a:noFill/>
            </a:ln>
          </p:spPr>
        </p:pic>
        <p:sp>
          <p:nvSpPr>
            <p:cNvPr id="64516" name="文本框 116741"/>
            <p:cNvSpPr txBox="1"/>
            <p:nvPr/>
          </p:nvSpPr>
          <p:spPr>
            <a:xfrm>
              <a:off x="1955" y="7489"/>
              <a:ext cx="7159" cy="1532"/>
            </a:xfrm>
            <a:prstGeom prst="rect">
              <a:avLst/>
            </a:prstGeom>
            <a:noFill/>
            <a:ln w="9525">
              <a:noFill/>
            </a:ln>
          </p:spPr>
          <p:txBody>
            <a:bodyPr lIns="0" tIns="0" rIns="0" bIns="0" anchor="t" anchorCtr="0"/>
            <a:p>
              <a:pPr algn="just"/>
              <a:r>
                <a:rPr lang="en-US" altLang="zh-CN" sz="2400">
                  <a:solidFill>
                    <a:srgbClr val="0000FF"/>
                  </a:solidFill>
                  <a:latin typeface="宋体" panose="02010600030101010101" pitchFamily="2" charset="-122"/>
                  <a:ea typeface="宋体" panose="02010600030101010101" pitchFamily="2" charset="-122"/>
                </a:rPr>
                <a:t>F</a:t>
              </a:r>
              <a:r>
                <a:rPr lang="zh-CN" altLang="en-US" sz="2400" dirty="0">
                  <a:solidFill>
                    <a:srgbClr val="0000FF"/>
                  </a:solidFill>
                  <a:latin typeface="宋体" panose="02010600030101010101" pitchFamily="2" charset="-122"/>
                  <a:ea typeface="宋体" panose="02010600030101010101" pitchFamily="2" charset="-122"/>
                </a:rPr>
                <a:t>（</a:t>
              </a:r>
              <a:r>
                <a:rPr lang="en-US" altLang="zh-CN" sz="2400">
                  <a:solidFill>
                    <a:srgbClr val="0000FF"/>
                  </a:solidFill>
                  <a:latin typeface="宋体" panose="02010600030101010101" pitchFamily="2" charset="-122"/>
                  <a:ea typeface="宋体" panose="02010600030101010101" pitchFamily="2" charset="-122"/>
                </a:rPr>
                <a:t>FCCH</a:t>
              </a:r>
              <a:r>
                <a:rPr lang="zh-CN" altLang="en-US" sz="2400" dirty="0">
                  <a:solidFill>
                    <a:srgbClr val="0000FF"/>
                  </a:solidFill>
                  <a:latin typeface="宋体" panose="02010600030101010101" pitchFamily="2" charset="-122"/>
                  <a:ea typeface="宋体" panose="02010600030101010101" pitchFamily="2" charset="-122"/>
                </a:rPr>
                <a:t>）：移动台据此校正频率</a:t>
              </a:r>
              <a:endParaRPr lang="zh-CN" altLang="en-US" sz="2400" dirty="0">
                <a:solidFill>
                  <a:srgbClr val="0000FF"/>
                </a:solidFill>
                <a:latin typeface="宋体" panose="02010600030101010101" pitchFamily="2" charset="-122"/>
                <a:ea typeface="宋体" panose="02010600030101010101" pitchFamily="2" charset="-122"/>
              </a:endParaRPr>
            </a:p>
            <a:p>
              <a:pPr algn="just"/>
              <a:r>
                <a:rPr lang="en-US" altLang="zh-CN" sz="2400">
                  <a:solidFill>
                    <a:srgbClr val="0000FF"/>
                  </a:solidFill>
                  <a:latin typeface="宋体" panose="02010600030101010101" pitchFamily="2" charset="-122"/>
                  <a:ea typeface="宋体" panose="02010600030101010101" pitchFamily="2" charset="-122"/>
                </a:rPr>
                <a:t>S</a:t>
              </a:r>
              <a:r>
                <a:rPr lang="zh-CN" altLang="en-US" sz="2400" dirty="0">
                  <a:solidFill>
                    <a:srgbClr val="0000FF"/>
                  </a:solidFill>
                  <a:latin typeface="宋体" panose="02010600030101010101" pitchFamily="2" charset="-122"/>
                  <a:ea typeface="宋体" panose="02010600030101010101" pitchFamily="2" charset="-122"/>
                </a:rPr>
                <a:t>（</a:t>
              </a:r>
              <a:r>
                <a:rPr lang="en-US" altLang="zh-CN" sz="2400">
                  <a:solidFill>
                    <a:srgbClr val="0000FF"/>
                  </a:solidFill>
                  <a:latin typeface="宋体" panose="02010600030101010101" pitchFamily="2" charset="-122"/>
                  <a:ea typeface="宋体" panose="02010600030101010101" pitchFamily="2" charset="-122"/>
                </a:rPr>
                <a:t>SCH</a:t>
              </a:r>
              <a:r>
                <a:rPr lang="zh-CN" altLang="en-US" sz="2400" dirty="0">
                  <a:solidFill>
                    <a:srgbClr val="0000FF"/>
                  </a:solidFill>
                  <a:latin typeface="宋体" panose="02010600030101010101" pitchFamily="2" charset="-122"/>
                  <a:ea typeface="宋体" panose="02010600030101010101" pitchFamily="2" charset="-122"/>
                </a:rPr>
                <a:t>）：移动台据此读</a:t>
              </a:r>
              <a:r>
                <a:rPr lang="en-US" altLang="zh-CN" sz="2400">
                  <a:solidFill>
                    <a:srgbClr val="0000FF"/>
                  </a:solidFill>
                  <a:latin typeface="宋体" panose="02010600030101010101" pitchFamily="2" charset="-122"/>
                  <a:ea typeface="宋体" panose="02010600030101010101" pitchFamily="2" charset="-122"/>
                </a:rPr>
                <a:t>TDMA</a:t>
              </a:r>
              <a:r>
                <a:rPr lang="zh-CN" altLang="en-US" sz="2400" dirty="0">
                  <a:solidFill>
                    <a:srgbClr val="0000FF"/>
                  </a:solidFill>
                  <a:latin typeface="宋体" panose="02010600030101010101" pitchFamily="2" charset="-122"/>
                  <a:ea typeface="宋体" panose="02010600030101010101" pitchFamily="2" charset="-122"/>
                </a:rPr>
                <a:t>帧号和基站识别码</a:t>
              </a:r>
              <a:r>
                <a:rPr lang="en-US" altLang="zh-CN" sz="2400">
                  <a:solidFill>
                    <a:srgbClr val="0000FF"/>
                  </a:solidFill>
                  <a:latin typeface="宋体" panose="02010600030101010101" pitchFamily="2" charset="-122"/>
                  <a:ea typeface="宋体" panose="02010600030101010101" pitchFamily="2" charset="-122"/>
                </a:rPr>
                <a:t>BSIC</a:t>
              </a:r>
              <a:endParaRPr lang="en-US" altLang="zh-CN" sz="2400">
                <a:solidFill>
                  <a:srgbClr val="0000FF"/>
                </a:solidFill>
                <a:latin typeface="宋体" panose="02010600030101010101" pitchFamily="2" charset="-122"/>
                <a:ea typeface="宋体" panose="02010600030101010101" pitchFamily="2" charset="-122"/>
              </a:endParaRPr>
            </a:p>
            <a:p>
              <a:pPr algn="just"/>
              <a:r>
                <a:rPr lang="en-US" altLang="zh-CN" sz="2400">
                  <a:solidFill>
                    <a:srgbClr val="0000FF"/>
                  </a:solidFill>
                  <a:latin typeface="宋体" panose="02010600030101010101" pitchFamily="2" charset="-122"/>
                  <a:ea typeface="宋体" panose="02010600030101010101" pitchFamily="2" charset="-122"/>
                </a:rPr>
                <a:t>B</a:t>
              </a:r>
              <a:r>
                <a:rPr lang="zh-CN" altLang="en-US" sz="2400" dirty="0">
                  <a:solidFill>
                    <a:srgbClr val="0000FF"/>
                  </a:solidFill>
                  <a:latin typeface="宋体" panose="02010600030101010101" pitchFamily="2" charset="-122"/>
                  <a:ea typeface="宋体" panose="02010600030101010101" pitchFamily="2" charset="-122"/>
                </a:rPr>
                <a:t>（</a:t>
              </a:r>
              <a:r>
                <a:rPr lang="en-US" altLang="zh-CN" sz="2400">
                  <a:solidFill>
                    <a:srgbClr val="0000FF"/>
                  </a:solidFill>
                  <a:latin typeface="宋体" panose="02010600030101010101" pitchFamily="2" charset="-122"/>
                  <a:ea typeface="宋体" panose="02010600030101010101" pitchFamily="2" charset="-122"/>
                </a:rPr>
                <a:t>BCCH</a:t>
              </a:r>
              <a:r>
                <a:rPr lang="zh-CN" altLang="en-US" sz="2400" dirty="0">
                  <a:solidFill>
                    <a:srgbClr val="0000FF"/>
                  </a:solidFill>
                  <a:latin typeface="宋体" panose="02010600030101010101" pitchFamily="2" charset="-122"/>
                  <a:ea typeface="宋体" panose="02010600030101010101" pitchFamily="2" charset="-122"/>
                </a:rPr>
                <a:t>）：移动台据此读有关广播通用信息</a:t>
              </a:r>
              <a:endParaRPr lang="zh-CN" altLang="en-US" sz="2400" dirty="0">
                <a:solidFill>
                  <a:srgbClr val="0000FF"/>
                </a:solidFill>
                <a:latin typeface="宋体" panose="02010600030101010101" pitchFamily="2" charset="-122"/>
                <a:ea typeface="宋体" panose="02010600030101010101" pitchFamily="2" charset="-122"/>
              </a:endParaRPr>
            </a:p>
            <a:p>
              <a:pPr algn="just"/>
              <a:r>
                <a:rPr lang="en-US" altLang="zh-CN" sz="2400">
                  <a:solidFill>
                    <a:srgbClr val="0000FF"/>
                  </a:solidFill>
                  <a:latin typeface="宋体" panose="02010600030101010101" pitchFamily="2" charset="-122"/>
                  <a:ea typeface="宋体" panose="02010600030101010101" pitchFamily="2" charset="-122"/>
                </a:rPr>
                <a:t>I</a:t>
              </a:r>
              <a:r>
                <a:rPr lang="zh-CN" altLang="en-US" sz="2400" dirty="0">
                  <a:solidFill>
                    <a:srgbClr val="0000FF"/>
                  </a:solidFill>
                  <a:latin typeface="宋体" panose="02010600030101010101" pitchFamily="2" charset="-122"/>
                  <a:ea typeface="宋体" panose="02010600030101010101" pitchFamily="2" charset="-122"/>
                </a:rPr>
                <a:t>（</a:t>
              </a:r>
              <a:r>
                <a:rPr lang="en-US" altLang="zh-CN" sz="2400">
                  <a:solidFill>
                    <a:srgbClr val="0000FF"/>
                  </a:solidFill>
                  <a:latin typeface="宋体" panose="02010600030101010101" pitchFamily="2" charset="-122"/>
                  <a:ea typeface="宋体" panose="02010600030101010101" pitchFamily="2" charset="-122"/>
                </a:rPr>
                <a:t>IDEL</a:t>
              </a:r>
              <a:r>
                <a:rPr lang="zh-CN" altLang="en-US" sz="2400" dirty="0">
                  <a:solidFill>
                    <a:srgbClr val="0000FF"/>
                  </a:solidFill>
                  <a:latin typeface="宋体" panose="02010600030101010101" pitchFamily="2" charset="-122"/>
                  <a:ea typeface="宋体" panose="02010600030101010101" pitchFamily="2" charset="-122"/>
                </a:rPr>
                <a:t>）：空闲帧</a:t>
              </a:r>
              <a:endParaRPr lang="zh-CN" altLang="en-US" sz="2400" dirty="0">
                <a:solidFill>
                  <a:srgbClr val="0000FF"/>
                </a:solidFill>
                <a:latin typeface="宋体" panose="02010600030101010101" pitchFamily="2" charset="-122"/>
                <a:ea typeface="宋体" panose="02010600030101010101" pitchFamily="2" charset="-122"/>
              </a:endParaRPr>
            </a:p>
            <a:p>
              <a:endParaRPr lang="zh-CN" altLang="en-US" sz="2400" dirty="0">
                <a:solidFill>
                  <a:srgbClr val="0000FF"/>
                </a:solidFill>
                <a:latin typeface="宋体" panose="02010600030101010101" pitchFamily="2" charset="-122"/>
                <a:ea typeface="宋体" panose="02010600030101010101" pitchFamily="2" charset="-122"/>
              </a:endParaRPr>
            </a:p>
          </p:txBody>
        </p:sp>
      </p:grpSp>
      <p:sp>
        <p:nvSpPr>
          <p:cNvPr id="64517" name="矩形 116745"/>
          <p:cNvSpPr/>
          <p:nvPr/>
        </p:nvSpPr>
        <p:spPr>
          <a:xfrm>
            <a:off x="3352800" y="5256213"/>
            <a:ext cx="5434013" cy="400050"/>
          </a:xfrm>
          <a:prstGeom prst="rect">
            <a:avLst/>
          </a:prstGeom>
          <a:noFill/>
          <a:ln w="9525">
            <a:noFill/>
          </a:ln>
        </p:spPr>
        <p:txBody>
          <a:bodyPr wrap="none" anchor="ctr" anchorCtr="0">
            <a:spAutoFit/>
          </a:bodyPr>
          <a:p>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3-13  BCH</a:t>
            </a:r>
            <a:r>
              <a:rPr lang="zh-CN" altLang="en-US" dirty="0">
                <a:latin typeface="Arial" panose="020B0604020202020204" pitchFamily="34" charset="0"/>
                <a:ea typeface="宋体" panose="02010600030101010101" pitchFamily="2" charset="-122"/>
              </a:rPr>
              <a:t>和</a:t>
            </a:r>
            <a:r>
              <a:rPr lang="en-US" altLang="zh-CN">
                <a:latin typeface="Arial" panose="020B0604020202020204" pitchFamily="34" charset="0"/>
                <a:ea typeface="宋体" panose="02010600030101010101" pitchFamily="2" charset="-122"/>
              </a:rPr>
              <a:t>CCCH</a:t>
            </a:r>
            <a:r>
              <a:rPr lang="zh-CN" altLang="en-US" dirty="0">
                <a:latin typeface="Arial" panose="020B0604020202020204" pitchFamily="34" charset="0"/>
                <a:ea typeface="宋体" panose="02010600030101010101" pitchFamily="2" charset="-122"/>
              </a:rPr>
              <a:t>在下行链路上的复用方式</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83969"/>
          <p:cNvSpPr>
            <a:spLocks noGrp="1"/>
          </p:cNvSpPr>
          <p:nvPr>
            <p:ph type="title"/>
          </p:nvPr>
        </p:nvSpPr>
        <p:spPr/>
        <p:txBody>
          <a:bodyPr anchor="t" anchorCtr="0"/>
          <a:p>
            <a:r>
              <a:rPr lang="en-US" altLang="zh-CN"/>
              <a:t>1</a:t>
            </a:r>
            <a:r>
              <a:rPr lang="zh-CN" altLang="en-US" dirty="0"/>
              <a:t>、网络各部分的主要功能</a:t>
            </a:r>
            <a:endParaRPr lang="zh-CN" altLang="en-US" dirty="0"/>
          </a:p>
        </p:txBody>
      </p:sp>
      <p:sp>
        <p:nvSpPr>
          <p:cNvPr id="18434" name="文本占位符 83970"/>
          <p:cNvSpPr>
            <a:spLocks noGrp="1"/>
          </p:cNvSpPr>
          <p:nvPr>
            <p:ph idx="1"/>
          </p:nvPr>
        </p:nvSpPr>
        <p:spPr>
          <a:xfrm>
            <a:off x="668020" y="1600200"/>
            <a:ext cx="10856595" cy="4530725"/>
          </a:xfrm>
        </p:spPr>
        <p:txBody>
          <a:bodyPr anchor="t" anchorCtr="0"/>
          <a:p>
            <a:r>
              <a:rPr lang="en-US" altLang="zh-CN">
                <a:latin typeface="微软雅黑" panose="020B0503020204020204" charset="-122"/>
                <a:ea typeface="微软雅黑" panose="020B0503020204020204" charset="-122"/>
                <a:cs typeface="微软雅黑" panose="020B0503020204020204" charset="-122"/>
              </a:rPr>
              <a:t>MS</a:t>
            </a:r>
            <a:r>
              <a:rPr lang="zh-CN" altLang="en-US" dirty="0">
                <a:latin typeface="微软雅黑" panose="020B0503020204020204" charset="-122"/>
                <a:ea typeface="微软雅黑" panose="020B0503020204020204" charset="-122"/>
                <a:cs typeface="微软雅黑" panose="020B0503020204020204" charset="-122"/>
              </a:rPr>
              <a:t>（移动台）它包括</a:t>
            </a:r>
            <a:r>
              <a:rPr lang="en-US" altLang="zh-CN">
                <a:latin typeface="微软雅黑" panose="020B0503020204020204" charset="-122"/>
                <a:ea typeface="微软雅黑" panose="020B0503020204020204" charset="-122"/>
                <a:cs typeface="微软雅黑" panose="020B0503020204020204" charset="-122"/>
              </a:rPr>
              <a:t>ME</a:t>
            </a:r>
            <a:r>
              <a:rPr lang="zh-CN" altLang="en-US" dirty="0">
                <a:latin typeface="微软雅黑" panose="020B0503020204020204" charset="-122"/>
                <a:ea typeface="微软雅黑" panose="020B0503020204020204" charset="-122"/>
                <a:cs typeface="微软雅黑" panose="020B0503020204020204" charset="-122"/>
              </a:rPr>
              <a:t>（移动设备）和</a:t>
            </a:r>
            <a:r>
              <a:rPr lang="en-US" altLang="zh-CN">
                <a:latin typeface="微软雅黑" panose="020B0503020204020204" charset="-122"/>
                <a:ea typeface="微软雅黑" panose="020B0503020204020204" charset="-122"/>
                <a:cs typeface="微软雅黑" panose="020B0503020204020204" charset="-122"/>
              </a:rPr>
              <a:t>SIM</a:t>
            </a:r>
            <a:r>
              <a:rPr lang="zh-CN" altLang="en-US" dirty="0">
                <a:latin typeface="微软雅黑" panose="020B0503020204020204" charset="-122"/>
                <a:ea typeface="微软雅黑" panose="020B0503020204020204" charset="-122"/>
                <a:cs typeface="微软雅黑" panose="020B0503020204020204" charset="-122"/>
              </a:rPr>
              <a:t>（用户识别模块）卡</a:t>
            </a:r>
            <a:r>
              <a:rPr lang="zh-CN" altLang="en-US" dirty="0"/>
              <a:t>，移动台可分为车载台、便携台和手机</a:t>
            </a:r>
            <a:r>
              <a:rPr lang="en-US" altLang="zh-CN"/>
              <a:t>3</a:t>
            </a:r>
            <a:r>
              <a:rPr lang="zh-CN" altLang="en-US" dirty="0"/>
              <a:t>类，其主要作用是通过无线接口接入网络系统，也提供人机接口。</a:t>
            </a:r>
            <a:endParaRPr lang="zh-CN" altLang="en-US" dirty="0"/>
          </a:p>
          <a:p>
            <a:r>
              <a:rPr lang="en-US" altLang="zh-CN"/>
              <a:t>SIM</a:t>
            </a:r>
            <a:r>
              <a:rPr lang="zh-CN" altLang="en-US" dirty="0"/>
              <a:t>卡是识别卡，用来识别用户，它基本上是一张符合</a:t>
            </a:r>
            <a:r>
              <a:rPr lang="en-US" altLang="zh-CN"/>
              <a:t>ISO</a:t>
            </a:r>
            <a:r>
              <a:rPr lang="zh-CN" altLang="en-US" dirty="0"/>
              <a:t>标准的“智慧”磁卡，其中包含与用户有关的无线接口的信息，也包括鉴权和加密的信息。除紧急呼叫外，移动台都需要插入</a:t>
            </a:r>
            <a:r>
              <a:rPr lang="en-US" altLang="zh-CN"/>
              <a:t>SIM</a:t>
            </a:r>
            <a:r>
              <a:rPr lang="zh-CN" altLang="en-US" dirty="0"/>
              <a:t>卡才能得到通信服务。 </a:t>
            </a:r>
            <a:endParaRPr lang="zh-CN" alt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7" name="图片 117763"/>
          <p:cNvPicPr>
            <a:picLocks noChangeAspect="1"/>
          </p:cNvPicPr>
          <p:nvPr/>
        </p:nvPicPr>
        <p:blipFill>
          <a:blip r:embed="rId1"/>
          <a:srcRect r="-989" b="18549"/>
          <a:stretch>
            <a:fillRect/>
          </a:stretch>
        </p:blipFill>
        <p:spPr>
          <a:xfrm>
            <a:off x="2438400" y="838200"/>
            <a:ext cx="8220075" cy="3325813"/>
          </a:xfrm>
          <a:prstGeom prst="rect">
            <a:avLst/>
          </a:prstGeom>
          <a:noFill/>
          <a:ln w="9525">
            <a:noFill/>
          </a:ln>
        </p:spPr>
      </p:pic>
      <p:sp>
        <p:nvSpPr>
          <p:cNvPr id="65538" name="矩形 117764"/>
          <p:cNvSpPr/>
          <p:nvPr/>
        </p:nvSpPr>
        <p:spPr>
          <a:xfrm>
            <a:off x="3382963" y="4692650"/>
            <a:ext cx="4767262"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3-14 </a:t>
            </a:r>
            <a:r>
              <a:rPr lang="zh-CN" altLang="en-US" dirty="0">
                <a:latin typeface="Arial" panose="020B0604020202020204" pitchFamily="34" charset="0"/>
                <a:ea typeface="宋体" panose="02010600030101010101" pitchFamily="2" charset="-122"/>
              </a:rPr>
              <a:t>上行链路中，</a:t>
            </a:r>
            <a:r>
              <a:rPr lang="en-US" altLang="zh-CN">
                <a:latin typeface="Arial" panose="020B0604020202020204" pitchFamily="34" charset="0"/>
                <a:ea typeface="宋体" panose="02010600030101010101" pitchFamily="2" charset="-122"/>
              </a:rPr>
              <a:t>TS0</a:t>
            </a:r>
            <a:r>
              <a:rPr lang="zh-CN" altLang="en-US" dirty="0">
                <a:latin typeface="Arial" panose="020B0604020202020204" pitchFamily="34" charset="0"/>
                <a:ea typeface="宋体" panose="02010600030101010101" pitchFamily="2" charset="-122"/>
              </a:rPr>
              <a:t>上</a:t>
            </a:r>
            <a:r>
              <a:rPr lang="en-US" altLang="zh-CN">
                <a:latin typeface="Arial" panose="020B0604020202020204" pitchFamily="34" charset="0"/>
                <a:ea typeface="宋体" panose="02010600030101010101" pitchFamily="2" charset="-122"/>
              </a:rPr>
              <a:t>RACH</a:t>
            </a:r>
            <a:r>
              <a:rPr lang="zh-CN" altLang="en-US" dirty="0">
                <a:latin typeface="Arial" panose="020B0604020202020204" pitchFamily="34" charset="0"/>
                <a:ea typeface="宋体" panose="02010600030101010101" pitchFamily="2" charset="-122"/>
              </a:rPr>
              <a:t>的复用</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6561" name="组合 118787"/>
          <p:cNvGrpSpPr/>
          <p:nvPr/>
        </p:nvGrpSpPr>
        <p:grpSpPr>
          <a:xfrm>
            <a:off x="2432050" y="1057275"/>
            <a:ext cx="7327900" cy="3514725"/>
            <a:chOff x="2202" y="2893"/>
            <a:chExt cx="7221" cy="2944"/>
          </a:xfrm>
        </p:grpSpPr>
        <p:pic>
          <p:nvPicPr>
            <p:cNvPr id="66562" name="图片 118788"/>
            <p:cNvPicPr>
              <a:picLocks noChangeAspect="1"/>
            </p:cNvPicPr>
            <p:nvPr/>
          </p:nvPicPr>
          <p:blipFill>
            <a:blip r:embed="rId1"/>
            <a:srcRect r="-2208" b="14163"/>
            <a:stretch>
              <a:fillRect/>
            </a:stretch>
          </p:blipFill>
          <p:spPr>
            <a:xfrm>
              <a:off x="2202" y="2893"/>
              <a:ext cx="7221" cy="2923"/>
            </a:xfrm>
            <a:prstGeom prst="rect">
              <a:avLst/>
            </a:prstGeom>
            <a:noFill/>
            <a:ln w="9525">
              <a:noFill/>
            </a:ln>
          </p:spPr>
        </p:pic>
        <p:sp>
          <p:nvSpPr>
            <p:cNvPr id="66563" name="矩形 118789"/>
            <p:cNvSpPr/>
            <p:nvPr/>
          </p:nvSpPr>
          <p:spPr>
            <a:xfrm>
              <a:off x="3945" y="5454"/>
              <a:ext cx="4233" cy="383"/>
            </a:xfrm>
            <a:prstGeom prst="rect">
              <a:avLst/>
            </a:prstGeom>
            <a:solidFill>
              <a:srgbClr val="FFFFFF"/>
            </a:solidFill>
            <a:ln w="9525">
              <a:noFill/>
            </a:ln>
          </p:spPr>
          <p:txBody>
            <a:bodyPr anchor="t" anchorCtr="0"/>
            <a:p>
              <a:pPr algn="ctr"/>
              <a:endParaRPr lang="zh-CN" altLang="en-US">
                <a:latin typeface="Arial" panose="020B0604020202020204" pitchFamily="34" charset="0"/>
                <a:ea typeface="宋体" panose="02010600030101010101" pitchFamily="2" charset="-122"/>
              </a:endParaRPr>
            </a:p>
          </p:txBody>
        </p:sp>
      </p:grpSp>
      <p:sp>
        <p:nvSpPr>
          <p:cNvPr id="66564" name="矩形 118790"/>
          <p:cNvSpPr/>
          <p:nvPr/>
        </p:nvSpPr>
        <p:spPr>
          <a:xfrm>
            <a:off x="3262313" y="4997450"/>
            <a:ext cx="4891087"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3-15  SDCCH</a:t>
            </a:r>
            <a:r>
              <a:rPr lang="zh-CN" altLang="en-US" dirty="0">
                <a:latin typeface="Arial" panose="020B0604020202020204" pitchFamily="34" charset="0"/>
                <a:ea typeface="宋体" panose="02010600030101010101" pitchFamily="2" charset="-122"/>
              </a:rPr>
              <a:t>和</a:t>
            </a:r>
            <a:r>
              <a:rPr lang="en-US" altLang="zh-CN">
                <a:latin typeface="Arial" panose="020B0604020202020204" pitchFamily="34" charset="0"/>
                <a:ea typeface="宋体" panose="02010600030101010101" pitchFamily="2" charset="-122"/>
              </a:rPr>
              <a:t>SACCH</a:t>
            </a:r>
            <a:r>
              <a:rPr lang="zh-CN" altLang="en-US" dirty="0">
                <a:latin typeface="Arial" panose="020B0604020202020204" pitchFamily="34" charset="0"/>
                <a:ea typeface="宋体" panose="02010600030101010101" pitchFamily="2" charset="-122"/>
              </a:rPr>
              <a:t>在</a:t>
            </a:r>
            <a:r>
              <a:rPr lang="en-US" altLang="zh-CN">
                <a:latin typeface="Arial" panose="020B0604020202020204" pitchFamily="34" charset="0"/>
                <a:ea typeface="宋体" panose="02010600030101010101" pitchFamily="2" charset="-122"/>
              </a:rPr>
              <a:t>TS1</a:t>
            </a:r>
            <a:r>
              <a:rPr lang="zh-CN" altLang="en-US" dirty="0">
                <a:latin typeface="Arial" panose="020B0604020202020204" pitchFamily="34" charset="0"/>
                <a:ea typeface="宋体" panose="02010600030101010101" pitchFamily="2" charset="-122"/>
              </a:rPr>
              <a:t>上的复用</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19809"/>
          <p:cNvSpPr>
            <a:spLocks noGrp="1"/>
          </p:cNvSpPr>
          <p:nvPr>
            <p:ph type="title"/>
          </p:nvPr>
        </p:nvSpPr>
        <p:spPr/>
        <p:txBody>
          <a:bodyPr anchor="t" anchorCtr="0"/>
          <a:p>
            <a:r>
              <a:rPr lang="en-US" altLang="zh-CN" dirty="0"/>
              <a:t>⑵ </a:t>
            </a:r>
            <a:r>
              <a:rPr lang="zh-CN" altLang="en-US" dirty="0"/>
              <a:t>业务信道的映射</a:t>
            </a:r>
            <a:endParaRPr lang="zh-CN" altLang="en-US" dirty="0"/>
          </a:p>
        </p:txBody>
      </p:sp>
      <p:pic>
        <p:nvPicPr>
          <p:cNvPr id="67586" name="图片 119811"/>
          <p:cNvPicPr>
            <a:picLocks noChangeAspect="1"/>
          </p:cNvPicPr>
          <p:nvPr/>
        </p:nvPicPr>
        <p:blipFill>
          <a:blip r:embed="rId1"/>
          <a:srcRect r="75" b="26225"/>
          <a:stretch>
            <a:fillRect/>
          </a:stretch>
        </p:blipFill>
        <p:spPr>
          <a:xfrm>
            <a:off x="1828800" y="1524000"/>
            <a:ext cx="9126538" cy="2425700"/>
          </a:xfrm>
          <a:prstGeom prst="rect">
            <a:avLst/>
          </a:prstGeom>
          <a:noFill/>
          <a:ln w="9525">
            <a:noFill/>
          </a:ln>
        </p:spPr>
      </p:pic>
      <p:sp>
        <p:nvSpPr>
          <p:cNvPr id="67587" name="矩形 119812"/>
          <p:cNvSpPr/>
          <p:nvPr/>
        </p:nvSpPr>
        <p:spPr>
          <a:xfrm>
            <a:off x="3930650" y="4433888"/>
            <a:ext cx="3327400" cy="460375"/>
          </a:xfrm>
          <a:prstGeom prst="rect">
            <a:avLst/>
          </a:prstGeom>
          <a:noFill/>
          <a:ln w="9525">
            <a:noFill/>
          </a:ln>
        </p:spPr>
        <p:txBody>
          <a:bodyPr wrap="none" anchor="ctr" anchorCtr="0">
            <a:spAutoFit/>
          </a:bodyPr>
          <a:p>
            <a:pPr algn="ctr"/>
            <a:r>
              <a:rPr lang="zh-CN" altLang="en-US" sz="2400" dirty="0">
                <a:latin typeface="Arial" panose="020B0604020202020204" pitchFamily="34" charset="0"/>
                <a:ea typeface="宋体" panose="02010600030101010101" pitchFamily="2" charset="-122"/>
              </a:rPr>
              <a:t>图</a:t>
            </a:r>
            <a:r>
              <a:rPr lang="en-US" altLang="zh-CN" sz="2400">
                <a:latin typeface="Arial" panose="020B0604020202020204" pitchFamily="34" charset="0"/>
                <a:ea typeface="宋体" panose="02010600030101010101" pitchFamily="2" charset="-122"/>
              </a:rPr>
              <a:t>3-16</a:t>
            </a:r>
            <a:r>
              <a:rPr lang="en-US" altLang="zh-CN">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TCH</a:t>
            </a:r>
            <a:r>
              <a:rPr lang="zh-CN" altLang="en-US" sz="2400" dirty="0">
                <a:latin typeface="Arial" panose="020B0604020202020204" pitchFamily="34" charset="0"/>
                <a:ea typeface="宋体" panose="02010600030101010101" pitchFamily="2" charset="-122"/>
              </a:rPr>
              <a:t>的复用方式</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20833"/>
          <p:cNvSpPr>
            <a:spLocks noGrp="1"/>
          </p:cNvSpPr>
          <p:nvPr>
            <p:ph type="title"/>
          </p:nvPr>
        </p:nvSpPr>
        <p:spPr/>
        <p:txBody>
          <a:bodyPr anchor="t" anchorCtr="0"/>
          <a:p>
            <a:r>
              <a:rPr lang="en-US" altLang="zh-CN" sz="3800"/>
              <a:t>4. GSM</a:t>
            </a:r>
            <a:r>
              <a:rPr lang="zh-CN" altLang="en-US" sz="3800" dirty="0"/>
              <a:t>中的信道特性和抗衰落技术</a:t>
            </a:r>
            <a:endParaRPr lang="zh-CN" altLang="en-US" sz="3800" dirty="0"/>
          </a:p>
        </p:txBody>
      </p:sp>
      <p:sp>
        <p:nvSpPr>
          <p:cNvPr id="68610" name="文本占位符 120834"/>
          <p:cNvSpPr>
            <a:spLocks noGrp="1"/>
          </p:cNvSpPr>
          <p:nvPr>
            <p:ph idx="1"/>
          </p:nvPr>
        </p:nvSpPr>
        <p:spPr>
          <a:xfrm>
            <a:off x="1981200" y="1600200"/>
            <a:ext cx="8229600" cy="4572000"/>
          </a:xfrm>
        </p:spPr>
        <p:txBody>
          <a:bodyPr anchor="t" anchorCtr="0"/>
          <a:p>
            <a:pPr>
              <a:lnSpc>
                <a:spcPct val="90000"/>
              </a:lnSpc>
            </a:pPr>
            <a:r>
              <a:rPr lang="zh-CN" altLang="en-US" sz="2400" b="1" dirty="0">
                <a:solidFill>
                  <a:srgbClr val="FF0000"/>
                </a:solidFill>
              </a:rPr>
              <a:t>多径衰落。</a:t>
            </a:r>
            <a:r>
              <a:rPr lang="zh-CN" altLang="en-US" sz="2400" dirty="0"/>
              <a:t>在无线通信领域，多径指无线电信号从发射天线经过多个路径抵达接收天线的传播现象。大气层对电波的散射、电离层对电波的反射和折射，以及山峦、建筑等地表物体对电波的反射都会造成多径传播。</a:t>
            </a:r>
            <a:endParaRPr lang="zh-CN" altLang="en-US" sz="2400" dirty="0"/>
          </a:p>
          <a:p>
            <a:pPr>
              <a:lnSpc>
                <a:spcPct val="90000"/>
              </a:lnSpc>
            </a:pPr>
            <a:r>
              <a:rPr lang="zh-CN" altLang="en-US" sz="2400" b="1" dirty="0">
                <a:solidFill>
                  <a:srgbClr val="FF0000"/>
                </a:solidFill>
              </a:rPr>
              <a:t>阴影衰落。</a:t>
            </a:r>
            <a:r>
              <a:rPr lang="zh-CN" altLang="en-US" sz="2400" dirty="0"/>
              <a:t>移动通信中，阴影衰落是由障碍物阻挡造成的阴影效应，接受信号强度下降，但该强度值会随地理改变缓慢变化，又称慢衰落。</a:t>
            </a:r>
            <a:endParaRPr lang="zh-CN" altLang="en-US" sz="2400" dirty="0"/>
          </a:p>
          <a:p>
            <a:pPr>
              <a:lnSpc>
                <a:spcPct val="90000"/>
              </a:lnSpc>
            </a:pPr>
            <a:r>
              <a:rPr lang="zh-CN" altLang="en-US" sz="2400" b="1" dirty="0">
                <a:solidFill>
                  <a:srgbClr val="FF0000"/>
                </a:solidFill>
              </a:rPr>
              <a:t>时延扩展。</a:t>
            </a:r>
            <a:r>
              <a:rPr lang="zh-CN" altLang="en-US" sz="2400" dirty="0"/>
              <a:t>移动信道的多径环境引起的信号多径衰落可从时域角度方面进行描述：各路径长度不同使得信号到达时间不同，基站发送一个脉冲信号，则接收信号中不仅含有该信号，还包含有它的各个时延信号，这种由于多径效应使接收信号脉冲宽度扩展的现象，称为时延扩展。</a:t>
            </a:r>
            <a:endParaRPr lang="zh-CN" alt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21857"/>
          <p:cNvSpPr>
            <a:spLocks noGrp="1"/>
          </p:cNvSpPr>
          <p:nvPr>
            <p:ph type="title"/>
          </p:nvPr>
        </p:nvSpPr>
        <p:spPr/>
        <p:txBody>
          <a:bodyPr anchor="t" anchorCtr="0"/>
          <a:p>
            <a:r>
              <a:rPr lang="zh-CN" altLang="en-US" dirty="0"/>
              <a:t>抗衰落技术：</a:t>
            </a:r>
            <a:r>
              <a:rPr lang="en-US" altLang="zh-CN" dirty="0"/>
              <a:t>⑴ </a:t>
            </a:r>
            <a:r>
              <a:rPr lang="zh-CN" altLang="en-US" dirty="0"/>
              <a:t>信道编码</a:t>
            </a:r>
            <a:endParaRPr lang="zh-CN" altLang="en-US" dirty="0"/>
          </a:p>
        </p:txBody>
      </p:sp>
      <p:sp>
        <p:nvSpPr>
          <p:cNvPr id="69634" name="文本占位符 121858"/>
          <p:cNvSpPr>
            <a:spLocks noGrp="1"/>
          </p:cNvSpPr>
          <p:nvPr>
            <p:ph idx="1"/>
          </p:nvPr>
        </p:nvSpPr>
        <p:spPr>
          <a:xfrm>
            <a:off x="609600" y="1600200"/>
            <a:ext cx="10972800" cy="3705225"/>
          </a:xfrm>
        </p:spPr>
        <p:txBody>
          <a:bodyPr anchor="t" anchorCtr="0"/>
          <a:p>
            <a:r>
              <a:rPr lang="zh-CN" altLang="en-US" dirty="0"/>
              <a:t>信道编码的本质是为了提高通信的可靠性，其过程是通过某种约定在源数据码流中加插一些码元，接收端解码时利用这些冗余信息检测误码并纠正错误，从而达到改善传输质量的目的。</a:t>
            </a:r>
            <a:endParaRPr lang="zh-CN" altLang="en-US" dirty="0"/>
          </a:p>
          <a:p>
            <a:r>
              <a:rPr lang="zh-CN" altLang="en-US" dirty="0"/>
              <a:t>在</a:t>
            </a:r>
            <a:r>
              <a:rPr lang="en-US" altLang="zh-CN"/>
              <a:t>GSM</a:t>
            </a:r>
            <a:r>
              <a:rPr lang="zh-CN" altLang="en-US" dirty="0"/>
              <a:t>系统中，将</a:t>
            </a:r>
            <a:r>
              <a:rPr lang="en-US" altLang="zh-CN"/>
              <a:t>20ms</a:t>
            </a:r>
            <a:r>
              <a:rPr lang="zh-CN" altLang="en-US" dirty="0"/>
              <a:t>语音帧的信息比特分为两类：第一类是</a:t>
            </a:r>
            <a:r>
              <a:rPr lang="en-US" altLang="zh-CN"/>
              <a:t>182bit</a:t>
            </a:r>
            <a:r>
              <a:rPr lang="zh-CN" altLang="en-US" dirty="0"/>
              <a:t>对差错敏感的信息码；第二类是对差错不敏感的</a:t>
            </a:r>
            <a:r>
              <a:rPr lang="en-US" altLang="zh-CN"/>
              <a:t>78bit</a:t>
            </a:r>
            <a:r>
              <a:rPr lang="zh-CN" altLang="en-US" dirty="0"/>
              <a:t>信息码。对第二类比特不进行信道编码，对第一类比特加入奇偶校验比特和尾比特，再使用（</a:t>
            </a:r>
            <a:r>
              <a:rPr lang="en-US" altLang="zh-CN"/>
              <a:t>2</a:t>
            </a:r>
            <a:r>
              <a:rPr lang="zh-CN" altLang="en-US" dirty="0"/>
              <a:t>，</a:t>
            </a:r>
            <a:r>
              <a:rPr lang="en-US" altLang="zh-CN"/>
              <a:t>1</a:t>
            </a:r>
            <a:r>
              <a:rPr lang="zh-CN" altLang="en-US" dirty="0"/>
              <a:t>，</a:t>
            </a:r>
            <a:r>
              <a:rPr lang="en-US" altLang="zh-CN"/>
              <a:t>5</a:t>
            </a:r>
            <a:r>
              <a:rPr lang="zh-CN" altLang="en-US" dirty="0"/>
              <a:t>）结构的卷积编码器进行编码。 </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22881"/>
          <p:cNvSpPr>
            <a:spLocks noGrp="1"/>
          </p:cNvSpPr>
          <p:nvPr>
            <p:ph type="title"/>
          </p:nvPr>
        </p:nvSpPr>
        <p:spPr/>
        <p:txBody>
          <a:bodyPr anchor="t" anchorCtr="0"/>
          <a:p>
            <a:r>
              <a:rPr lang="en-US" altLang="zh-CN" dirty="0"/>
              <a:t>⑵ </a:t>
            </a:r>
            <a:r>
              <a:rPr lang="zh-CN" altLang="en-US" dirty="0"/>
              <a:t>交织编码</a:t>
            </a:r>
            <a:endParaRPr lang="zh-CN" altLang="en-US" dirty="0"/>
          </a:p>
        </p:txBody>
      </p:sp>
      <p:sp>
        <p:nvSpPr>
          <p:cNvPr id="70658" name="文本占位符 122882"/>
          <p:cNvSpPr>
            <a:spLocks noGrp="1"/>
          </p:cNvSpPr>
          <p:nvPr>
            <p:ph idx="1"/>
          </p:nvPr>
        </p:nvSpPr>
        <p:spPr>
          <a:xfrm>
            <a:off x="1143000" y="1600200"/>
            <a:ext cx="10296525" cy="3629025"/>
          </a:xfrm>
        </p:spPr>
        <p:txBody>
          <a:bodyPr anchor="t" anchorCtr="0"/>
          <a:p>
            <a:r>
              <a:rPr lang="zh-CN" altLang="en-US" dirty="0"/>
              <a:t>交织编码的目的是把一个较长的突发差错离散成随机差错，再用纠正随机差错的编码技术消除随机差错。</a:t>
            </a:r>
            <a:endParaRPr lang="zh-CN" altLang="en-US" dirty="0"/>
          </a:p>
          <a:p>
            <a:r>
              <a:rPr lang="zh-CN" altLang="en-US" dirty="0"/>
              <a:t>交织深度越大，则离散度越大，抗突发差错能力也就越强，但交织深度越大，交织编码处理时间越长，从而造成数据传输时延增大，也就是说，交织编码是以时间为代价的，因此，交织编码属于时间隐分集。</a:t>
            </a:r>
            <a:endParaRPr lang="zh-CN" altLang="en-US" dirty="0"/>
          </a:p>
          <a:p>
            <a:r>
              <a:rPr lang="en-US" altLang="zh-CN"/>
              <a:t>GSM</a:t>
            </a:r>
            <a:r>
              <a:rPr lang="zh-CN" altLang="en-US" dirty="0"/>
              <a:t>系统的交织跨度为</a:t>
            </a:r>
            <a:r>
              <a:rPr lang="en-US" altLang="zh-CN"/>
              <a:t>40ms</a:t>
            </a:r>
            <a:r>
              <a:rPr lang="zh-CN" altLang="en-US" dirty="0"/>
              <a:t>，使用</a:t>
            </a:r>
            <a:r>
              <a:rPr lang="en-US" altLang="zh-CN"/>
              <a:t>8×114</a:t>
            </a:r>
            <a:r>
              <a:rPr lang="zh-CN" altLang="en-US" dirty="0"/>
              <a:t>的交织矩阵。</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23905"/>
          <p:cNvSpPr>
            <a:spLocks noGrp="1"/>
          </p:cNvSpPr>
          <p:nvPr>
            <p:ph type="title"/>
          </p:nvPr>
        </p:nvSpPr>
        <p:spPr/>
        <p:txBody>
          <a:bodyPr anchor="t" anchorCtr="0"/>
          <a:p>
            <a:r>
              <a:rPr lang="en-US" altLang="zh-CN" dirty="0"/>
              <a:t>⑶ </a:t>
            </a:r>
            <a:r>
              <a:rPr lang="zh-CN" altLang="en-US" dirty="0"/>
              <a:t>均衡和分集接收</a:t>
            </a:r>
            <a:endParaRPr lang="zh-CN" altLang="en-US" dirty="0"/>
          </a:p>
        </p:txBody>
      </p:sp>
      <p:sp>
        <p:nvSpPr>
          <p:cNvPr id="71682" name="文本占位符 123906"/>
          <p:cNvSpPr>
            <a:spLocks noGrp="1"/>
          </p:cNvSpPr>
          <p:nvPr>
            <p:ph idx="1"/>
          </p:nvPr>
        </p:nvSpPr>
        <p:spPr/>
        <p:txBody>
          <a:bodyPr anchor="t" anchorCtr="0"/>
          <a:p>
            <a:r>
              <a:rPr lang="zh-CN" altLang="en-US" dirty="0"/>
              <a:t>均衡是指对信道特性的均衡，即接收端的均衡器产生与信道相反的特性，用来抵消信道的时变多径传播特性引起的码间干扰。</a:t>
            </a:r>
            <a:endParaRPr lang="zh-CN" altLang="en-US" dirty="0"/>
          </a:p>
          <a:p>
            <a:r>
              <a:rPr lang="en-US" altLang="zh-CN"/>
              <a:t>GSM</a:t>
            </a:r>
            <a:r>
              <a:rPr lang="zh-CN" altLang="en-US" dirty="0"/>
              <a:t>的实际传输带宽为</a:t>
            </a:r>
            <a:r>
              <a:rPr lang="en-US" altLang="zh-CN"/>
              <a:t>200KHz</a:t>
            </a:r>
            <a:r>
              <a:rPr lang="zh-CN" altLang="en-US" dirty="0"/>
              <a:t>，高于信道的相干带宽（</a:t>
            </a:r>
            <a:r>
              <a:rPr lang="en-US" altLang="zh-CN"/>
              <a:t>150KHz</a:t>
            </a:r>
            <a:r>
              <a:rPr lang="zh-CN" altLang="en-US" dirty="0"/>
              <a:t>左右），因此，</a:t>
            </a:r>
            <a:r>
              <a:rPr lang="en-US" altLang="zh-CN"/>
              <a:t>GSM</a:t>
            </a:r>
            <a:r>
              <a:rPr lang="zh-CN" altLang="en-US" dirty="0"/>
              <a:t>系统需要采用均衡器去除频率选择性衰落的影响，均衡的算法有很多种，目前在</a:t>
            </a:r>
            <a:r>
              <a:rPr lang="en-US" altLang="zh-CN"/>
              <a:t>GSM</a:t>
            </a:r>
            <a:r>
              <a:rPr lang="zh-CN" altLang="en-US" dirty="0"/>
              <a:t>中使用最多的是</a:t>
            </a:r>
            <a:r>
              <a:rPr lang="en-US" altLang="zh-CN" err="1"/>
              <a:t>Viterbi</a:t>
            </a:r>
            <a:r>
              <a:rPr lang="zh-CN" altLang="en-US" dirty="0"/>
              <a:t>均衡算法。</a:t>
            </a:r>
            <a:endParaRPr lang="zh-CN" altLang="en-US" dirty="0"/>
          </a:p>
          <a:p>
            <a:r>
              <a:rPr lang="zh-CN" altLang="en-US" dirty="0"/>
              <a:t>分集接收是抗衰落的一种有效措施，</a:t>
            </a:r>
            <a:r>
              <a:rPr lang="en-US" altLang="zh-CN"/>
              <a:t>GSM</a:t>
            </a:r>
            <a:r>
              <a:rPr lang="zh-CN" altLang="en-US" dirty="0"/>
              <a:t>系统可选多天线接收（基站）和多径</a:t>
            </a:r>
            <a:r>
              <a:rPr lang="en-US" altLang="zh-CN"/>
              <a:t>RAKE</a:t>
            </a:r>
            <a:r>
              <a:rPr lang="zh-CN" altLang="en-US" dirty="0"/>
              <a:t>接收（手机）两种分集接收方式。 </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24929"/>
          <p:cNvSpPr>
            <a:spLocks noGrp="1"/>
          </p:cNvSpPr>
          <p:nvPr>
            <p:ph type="title"/>
          </p:nvPr>
        </p:nvSpPr>
        <p:spPr/>
        <p:txBody>
          <a:bodyPr anchor="t" anchorCtr="0"/>
          <a:p>
            <a:r>
              <a:rPr lang="en-US" altLang="zh-CN" dirty="0"/>
              <a:t>⑷ </a:t>
            </a:r>
            <a:r>
              <a:rPr lang="zh-CN" altLang="en-US" dirty="0"/>
              <a:t>跳频技术</a:t>
            </a:r>
            <a:endParaRPr lang="zh-CN" altLang="en-US" dirty="0"/>
          </a:p>
        </p:txBody>
      </p:sp>
      <p:sp>
        <p:nvSpPr>
          <p:cNvPr id="72706" name="文本占位符 124930"/>
          <p:cNvSpPr>
            <a:spLocks noGrp="1"/>
          </p:cNvSpPr>
          <p:nvPr>
            <p:ph idx="1"/>
          </p:nvPr>
        </p:nvSpPr>
        <p:spPr>
          <a:xfrm>
            <a:off x="914400" y="1600200"/>
            <a:ext cx="10509250" cy="3287713"/>
          </a:xfrm>
        </p:spPr>
        <p:txBody>
          <a:bodyPr anchor="t" anchorCtr="0"/>
          <a:p>
            <a:r>
              <a:rPr lang="zh-CN" altLang="en-US" dirty="0"/>
              <a:t>跳频是把一个宽频段分成若干个频率间隔（称为频道或频隙），由一个伪随机序列控制发射机在某一特定的驻留时间发送信号的载波频率。跳频分为快跳频和慢跳频。</a:t>
            </a:r>
            <a:endParaRPr lang="zh-CN" altLang="en-US" dirty="0"/>
          </a:p>
          <a:p>
            <a:r>
              <a:rPr lang="zh-CN" altLang="en-US" dirty="0"/>
              <a:t>在</a:t>
            </a:r>
            <a:r>
              <a:rPr lang="en-US" altLang="zh-CN"/>
              <a:t>GSM</a:t>
            </a:r>
            <a:r>
              <a:rPr lang="zh-CN" altLang="en-US" dirty="0"/>
              <a:t>中采用的是慢跳频技术，因为在</a:t>
            </a:r>
            <a:r>
              <a:rPr lang="en-US" altLang="zh-CN"/>
              <a:t>GSM</a:t>
            </a:r>
            <a:r>
              <a:rPr lang="zh-CN" altLang="en-US" dirty="0"/>
              <a:t>中要求在整个突发脉冲期间传输的频隙保持不变，所以</a:t>
            </a:r>
            <a:r>
              <a:rPr lang="en-US" altLang="zh-CN"/>
              <a:t>GSM</a:t>
            </a:r>
            <a:r>
              <a:rPr lang="zh-CN" altLang="en-US" dirty="0"/>
              <a:t>每隔</a:t>
            </a:r>
            <a:r>
              <a:rPr lang="en-US" altLang="zh-CN"/>
              <a:t>4.615ms</a:t>
            </a:r>
            <a:r>
              <a:rPr lang="zh-CN" altLang="en-US" dirty="0"/>
              <a:t>改变一次载波频率。 </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3729" name="图片 125955"/>
          <p:cNvPicPr>
            <a:picLocks noChangeAspect="1"/>
          </p:cNvPicPr>
          <p:nvPr/>
        </p:nvPicPr>
        <p:blipFill>
          <a:blip r:embed="rId1"/>
          <a:srcRect r="537" b="9958"/>
          <a:stretch>
            <a:fillRect/>
          </a:stretch>
        </p:blipFill>
        <p:spPr>
          <a:xfrm>
            <a:off x="2590800" y="609600"/>
            <a:ext cx="6172200" cy="4583113"/>
          </a:xfrm>
          <a:prstGeom prst="rect">
            <a:avLst/>
          </a:prstGeom>
          <a:noFill/>
          <a:ln w="9525">
            <a:noFill/>
          </a:ln>
        </p:spPr>
      </p:pic>
      <p:sp>
        <p:nvSpPr>
          <p:cNvPr id="73730" name="矩形 125956"/>
          <p:cNvSpPr/>
          <p:nvPr/>
        </p:nvSpPr>
        <p:spPr>
          <a:xfrm>
            <a:off x="3995738" y="5378450"/>
            <a:ext cx="3706812"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3-17  GSM</a:t>
            </a:r>
            <a:r>
              <a:rPr lang="zh-CN" altLang="en-US" dirty="0">
                <a:latin typeface="Arial" panose="020B0604020202020204" pitchFamily="34" charset="0"/>
                <a:ea typeface="宋体" panose="02010600030101010101" pitchFamily="2" charset="-122"/>
              </a:rPr>
              <a:t>系统的跳频示意图</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3"/>
          <p:cNvSpPr>
            <a:spLocks noGrp="1"/>
          </p:cNvSpPr>
          <p:nvPr>
            <p:ph type="body" sz="half" idx="1"/>
          </p:nvPr>
        </p:nvSpPr>
        <p:spPr>
          <a:xfrm>
            <a:off x="1495425" y="476250"/>
            <a:ext cx="9156700" cy="5684838"/>
          </a:xfrm>
          <a:solidFill>
            <a:srgbClr val="FFFFFF"/>
          </a:solidFill>
          <a:ln>
            <a:solidFill>
              <a:srgbClr val="000000"/>
            </a:solidFill>
            <a:miter/>
          </a:ln>
        </p:spPr>
        <p:txBody>
          <a:bodyPr vert="horz" wrap="square" lIns="91440" tIns="45720" rIns="91440" bIns="45720" anchor="t" anchorCtr="0"/>
          <a:p>
            <a:pPr marL="0" indent="0" defTabSz="914400">
              <a:buClr>
                <a:schemeClr val="accent1"/>
              </a:buClr>
              <a:buSzTx/>
              <a:buFontTx/>
              <a:buNone/>
            </a:pPr>
            <a:r>
              <a:rPr lang="en-US" altLang="zh-CN" sz="2400" b="1" dirty="0"/>
              <a:t>1</a:t>
            </a:r>
            <a:r>
              <a:rPr lang="zh-CN" altLang="en-US" sz="2400" b="1" dirty="0"/>
              <a:t>）跳频</a:t>
            </a:r>
            <a:endParaRPr lang="en-US" altLang="zh-CN" sz="2000" b="1" dirty="0"/>
          </a:p>
          <a:p>
            <a:pPr marL="0" indent="0" defTabSz="914400">
              <a:buClr>
                <a:schemeClr val="accent1"/>
              </a:buClr>
              <a:buSzTx/>
              <a:buFontTx/>
              <a:buNone/>
            </a:pPr>
            <a:r>
              <a:rPr lang="en-US" altLang="zh-CN" sz="2000" b="1" dirty="0"/>
              <a:t>        </a:t>
            </a:r>
            <a:r>
              <a:rPr lang="zh-CN" altLang="en-US" sz="2400" b="1" dirty="0"/>
              <a:t>载波频率在很宽频率范围内按某种图案</a:t>
            </a:r>
            <a:r>
              <a:rPr lang="en-US" altLang="zh-CN" sz="2400" b="1" dirty="0"/>
              <a:t>(</a:t>
            </a:r>
            <a:r>
              <a:rPr lang="zh-CN" altLang="en-US" sz="2400" b="1" dirty="0"/>
              <a:t>序列</a:t>
            </a:r>
            <a:r>
              <a:rPr lang="en-US" altLang="zh-CN" sz="2400" b="1" dirty="0"/>
              <a:t>)</a:t>
            </a:r>
            <a:r>
              <a:rPr lang="zh-CN" altLang="en-US" sz="2400" b="1" dirty="0"/>
              <a:t>进行跳变</a:t>
            </a:r>
            <a:endParaRPr lang="zh-CN" altLang="en-US" sz="2400" b="1" dirty="0"/>
          </a:p>
          <a:p>
            <a:pPr marL="0" indent="0" defTabSz="914400">
              <a:buClr>
                <a:schemeClr val="accent1"/>
              </a:buClr>
              <a:buSzTx/>
              <a:buFontTx/>
              <a:buNone/>
            </a:pPr>
            <a:r>
              <a:rPr lang="en-US" altLang="zh-CN" sz="2400" b="1" dirty="0"/>
              <a:t>GSM</a:t>
            </a:r>
            <a:r>
              <a:rPr lang="zh-CN" altLang="en-US" sz="2400" b="1" dirty="0"/>
              <a:t>系统的跳频示意图</a:t>
            </a:r>
            <a:endParaRPr lang="zh-CN" altLang="en-US" sz="2400" b="1" dirty="0"/>
          </a:p>
          <a:p>
            <a:pPr marL="0" indent="0" defTabSz="914400">
              <a:buClr>
                <a:schemeClr val="accent1"/>
              </a:buClr>
              <a:buSzTx/>
              <a:buFontTx/>
              <a:buNone/>
            </a:pPr>
            <a:endParaRPr lang="zh-CN" altLang="en-US" sz="2000" b="1" dirty="0"/>
          </a:p>
          <a:p>
            <a:pPr marL="0" indent="0" defTabSz="914400">
              <a:buClr>
                <a:schemeClr val="accent1"/>
              </a:buClr>
              <a:buSzTx/>
              <a:buFontTx/>
              <a:buNone/>
            </a:pPr>
            <a:endParaRPr lang="zh-CN" altLang="en-US" sz="2000" b="1" dirty="0"/>
          </a:p>
          <a:p>
            <a:pPr marL="0" indent="0" defTabSz="914400">
              <a:buClr>
                <a:schemeClr val="accent1"/>
              </a:buClr>
              <a:buSzTx/>
              <a:buFontTx/>
              <a:buNone/>
            </a:pPr>
            <a:endParaRPr lang="zh-CN" altLang="en-US" sz="2000" b="1" dirty="0"/>
          </a:p>
          <a:p>
            <a:pPr marL="0" indent="0" defTabSz="914400">
              <a:buClr>
                <a:schemeClr val="accent1"/>
              </a:buClr>
              <a:buSzTx/>
              <a:buFontTx/>
              <a:buNone/>
            </a:pPr>
            <a:endParaRPr lang="zh-CN" altLang="en-US" sz="2000" b="1" dirty="0"/>
          </a:p>
          <a:p>
            <a:pPr marL="0" indent="0" defTabSz="914400">
              <a:buClr>
                <a:schemeClr val="accent1"/>
              </a:buClr>
              <a:buSzTx/>
              <a:buFontTx/>
              <a:buNone/>
            </a:pPr>
            <a:endParaRPr lang="zh-CN" altLang="en-US" sz="2000" b="1" dirty="0"/>
          </a:p>
          <a:p>
            <a:pPr lvl="1" defTabSz="914400">
              <a:buClr>
                <a:schemeClr val="accent2"/>
              </a:buClr>
              <a:buFont typeface="Wingdings" panose="05000000000000000000" pitchFamily="2" charset="2"/>
            </a:pPr>
            <a:endParaRPr lang="en-US" altLang="zh-CN" b="1" dirty="0"/>
          </a:p>
          <a:p>
            <a:pPr lvl="1" defTabSz="914400">
              <a:buClr>
                <a:schemeClr val="accent2"/>
              </a:buClr>
              <a:buFont typeface="Wingdings" panose="05000000000000000000" pitchFamily="2" charset="2"/>
            </a:pPr>
            <a:endParaRPr lang="en-US" altLang="zh-CN" b="1" dirty="0"/>
          </a:p>
          <a:p>
            <a:pPr lvl="1" defTabSz="914400">
              <a:buClr>
                <a:schemeClr val="accent2"/>
              </a:buClr>
              <a:buFont typeface="Wingdings" panose="05000000000000000000" pitchFamily="2" charset="2"/>
            </a:pPr>
            <a:endParaRPr lang="en-US" altLang="zh-CN" b="1" dirty="0"/>
          </a:p>
          <a:p>
            <a:pPr lvl="1" defTabSz="914400">
              <a:buClr>
                <a:schemeClr val="accent2"/>
              </a:buClr>
              <a:buFont typeface="Wingdings" panose="05000000000000000000" pitchFamily="2" charset="2"/>
            </a:pPr>
            <a:endParaRPr lang="en-US" altLang="zh-CN" b="1" dirty="0"/>
          </a:p>
          <a:p>
            <a:pPr lvl="1" defTabSz="914400">
              <a:buClr>
                <a:schemeClr val="accent2"/>
              </a:buClr>
              <a:buFont typeface="Wingdings" panose="05000000000000000000" pitchFamily="2" charset="2"/>
            </a:pPr>
            <a:r>
              <a:rPr lang="zh-CN" altLang="en-US" b="1" dirty="0"/>
              <a:t>采用每帧改变频率的方法，即每隔 </a:t>
            </a:r>
            <a:r>
              <a:rPr lang="en-US" altLang="zh-CN" b="1" dirty="0"/>
              <a:t>4.615 </a:t>
            </a:r>
            <a:r>
              <a:rPr lang="en-US" altLang="zh-CN" b="1" dirty="0" err="1"/>
              <a:t>ms</a:t>
            </a:r>
            <a:r>
              <a:rPr lang="zh-CN" altLang="en-US" b="1" dirty="0"/>
              <a:t>改变载波频率， 亦即跳频速率为 </a:t>
            </a:r>
            <a:r>
              <a:rPr lang="en-US" altLang="zh-CN" b="1" dirty="0"/>
              <a:t>1/4.615 </a:t>
            </a:r>
            <a:r>
              <a:rPr lang="en-US" altLang="zh-CN" b="1" dirty="0" err="1"/>
              <a:t>ms</a:t>
            </a:r>
            <a:r>
              <a:rPr lang="en-US" altLang="zh-CN" b="1" dirty="0"/>
              <a:t> = 217 </a:t>
            </a:r>
            <a:r>
              <a:rPr lang="zh-CN" altLang="en-US" b="1" dirty="0"/>
              <a:t>跳</a:t>
            </a:r>
            <a:r>
              <a:rPr lang="en-US" altLang="zh-CN" b="1" dirty="0"/>
              <a:t>/</a:t>
            </a:r>
            <a:r>
              <a:rPr lang="zh-CN" altLang="en-US" b="1" dirty="0"/>
              <a:t>秒。</a:t>
            </a:r>
            <a:endParaRPr lang="zh-CN" altLang="en-US" b="1" dirty="0"/>
          </a:p>
        </p:txBody>
      </p:sp>
      <p:graphicFrame>
        <p:nvGraphicFramePr>
          <p:cNvPr id="74754" name="Object 4"/>
          <p:cNvGraphicFramePr>
            <a:graphicFrameLocks noGrp="1" noChangeAspect="1"/>
          </p:cNvGraphicFramePr>
          <p:nvPr>
            <p:ph sz="half" idx="2"/>
          </p:nvPr>
        </p:nvGraphicFramePr>
        <p:xfrm>
          <a:off x="2279650" y="1773238"/>
          <a:ext cx="7561263" cy="3473450"/>
        </p:xfrm>
        <a:graphic>
          <a:graphicData uri="http://schemas.openxmlformats.org/presentationml/2006/ole">
            <mc:AlternateContent xmlns:mc="http://schemas.openxmlformats.org/markup-compatibility/2006">
              <mc:Choice xmlns:v="urn:schemas-microsoft-com:vml" Requires="v">
                <p:oleObj spid="_x0000_s3080" name="" r:id="rId1" imgW="3642360" imgH="1676400" progId="Visio.Drawing.4">
                  <p:embed/>
                </p:oleObj>
              </mc:Choice>
              <mc:Fallback>
                <p:oleObj name="" r:id="rId1" imgW="3642360" imgH="1676400" progId="Visio.Drawing.4">
                  <p:embed/>
                  <p:pic>
                    <p:nvPicPr>
                      <p:cNvPr id="0" name="图片 3079"/>
                      <p:cNvPicPr/>
                      <p:nvPr/>
                    </p:nvPicPr>
                    <p:blipFill>
                      <a:blip r:embed="rId2"/>
                      <a:stretch>
                        <a:fillRect/>
                      </a:stretch>
                    </p:blipFill>
                    <p:spPr>
                      <a:xfrm>
                        <a:off x="2279650" y="1773238"/>
                        <a:ext cx="7561263" cy="3473450"/>
                      </a:xfrm>
                      <a:prstGeom prst="rect">
                        <a:avLst/>
                      </a:prstGeom>
                      <a:noFill/>
                      <a:ln w="38100">
                        <a:miter/>
                      </a:ln>
                    </p:spPr>
                  </p:pic>
                </p:oleObj>
              </mc:Fallback>
            </mc:AlternateContent>
          </a:graphicData>
        </a:graphic>
      </p:graphicFrame>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82945"/>
          <p:cNvSpPr>
            <a:spLocks noGrp="1"/>
          </p:cNvSpPr>
          <p:nvPr>
            <p:ph type="title"/>
          </p:nvPr>
        </p:nvSpPr>
        <p:spPr/>
        <p:txBody>
          <a:bodyPr anchor="t" anchorCtr="0"/>
          <a:p>
            <a:pPr marL="800100" indent="-800100"/>
            <a:r>
              <a:rPr lang="en-US" altLang="zh-CN"/>
              <a:t>3.1.1 GSM</a:t>
            </a:r>
            <a:r>
              <a:rPr lang="zh-CN" altLang="en-US" dirty="0"/>
              <a:t>系统的结构</a:t>
            </a:r>
            <a:endParaRPr lang="zh-CN" altLang="en-US" dirty="0"/>
          </a:p>
        </p:txBody>
      </p:sp>
      <p:grpSp>
        <p:nvGrpSpPr>
          <p:cNvPr id="14338" name="组合 82947"/>
          <p:cNvGrpSpPr/>
          <p:nvPr/>
        </p:nvGrpSpPr>
        <p:grpSpPr>
          <a:xfrm>
            <a:off x="304800" y="1447800"/>
            <a:ext cx="8602345" cy="5027930"/>
            <a:chOff x="1953" y="8638"/>
            <a:chExt cx="7335" cy="5070"/>
          </a:xfrm>
        </p:grpSpPr>
        <p:sp>
          <p:nvSpPr>
            <p:cNvPr id="14339" name="直接连接符 82948"/>
            <p:cNvSpPr/>
            <p:nvPr/>
          </p:nvSpPr>
          <p:spPr>
            <a:xfrm>
              <a:off x="8382" y="8638"/>
              <a:ext cx="747" cy="0"/>
            </a:xfrm>
            <a:prstGeom prst="line">
              <a:avLst/>
            </a:prstGeom>
            <a:ln w="9525" cap="flat" cmpd="sng">
              <a:solidFill>
                <a:srgbClr val="000000"/>
              </a:solidFill>
              <a:prstDash val="solid"/>
              <a:round/>
              <a:headEnd type="none" w="med" len="med"/>
              <a:tailEnd type="none" w="med" len="med"/>
            </a:ln>
          </p:spPr>
        </p:sp>
        <p:pic>
          <p:nvPicPr>
            <p:cNvPr id="14340" name="图片 82949"/>
            <p:cNvPicPr>
              <a:picLocks noChangeAspect="1"/>
            </p:cNvPicPr>
            <p:nvPr/>
          </p:nvPicPr>
          <p:blipFill>
            <a:blip r:embed="rId1"/>
            <a:srcRect t="4935" r="2042" b="11917"/>
            <a:stretch>
              <a:fillRect/>
            </a:stretch>
          </p:blipFill>
          <p:spPr>
            <a:xfrm>
              <a:off x="1953" y="8638"/>
              <a:ext cx="7335" cy="5070"/>
            </a:xfrm>
            <a:prstGeom prst="rect">
              <a:avLst/>
            </a:prstGeom>
            <a:noFill/>
            <a:ln w="9525">
              <a:noFill/>
            </a:ln>
          </p:spPr>
        </p:pic>
      </p:grpSp>
      <p:sp>
        <p:nvSpPr>
          <p:cNvPr id="2" name="文本框 1"/>
          <p:cNvSpPr txBox="1"/>
          <p:nvPr/>
        </p:nvSpPr>
        <p:spPr>
          <a:xfrm>
            <a:off x="8374380" y="2362200"/>
            <a:ext cx="3609975" cy="1198880"/>
          </a:xfrm>
          <a:prstGeom prst="rect">
            <a:avLst/>
          </a:prstGeom>
          <a:noFill/>
        </p:spPr>
        <p:txBody>
          <a:bodyPr wrap="square" rtlCol="0" anchor="t">
            <a:spAutoFit/>
          </a:bodyPr>
          <a:p>
            <a:r>
              <a:rPr lang="zh-CN" altLang="en-US" sz="2400">
                <a:latin typeface="微软雅黑" panose="020B0503020204020204" charset="-122"/>
                <a:ea typeface="微软雅黑" panose="020B0503020204020204" charset="-122"/>
                <a:cs typeface="微软雅黑" panose="020B0503020204020204" charset="-122"/>
                <a:sym typeface="+mn-ea"/>
              </a:rPr>
              <a:t>由</a:t>
            </a:r>
            <a:r>
              <a:rPr lang="en-US" altLang="zh-CN" sz="2400">
                <a:solidFill>
                  <a:srgbClr val="FF0000"/>
                </a:solidFill>
                <a:latin typeface="微软雅黑" panose="020B0503020204020204" charset="-122"/>
                <a:ea typeface="微软雅黑" panose="020B0503020204020204" charset="-122"/>
                <a:cs typeface="微软雅黑" panose="020B0503020204020204" charset="-122"/>
                <a:sym typeface="+mn-ea"/>
              </a:rPr>
              <a:t>MS</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（移动台）</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a:solidFill>
                  <a:srgbClr val="FF0000"/>
                </a:solidFill>
                <a:latin typeface="微软雅黑" panose="020B0503020204020204" charset="-122"/>
                <a:ea typeface="微软雅黑" panose="020B0503020204020204" charset="-122"/>
                <a:cs typeface="微软雅黑" panose="020B0503020204020204" charset="-122"/>
                <a:sym typeface="+mn-ea"/>
              </a:rPr>
              <a:t>BSS(</a:t>
            </a:r>
            <a:r>
              <a:rPr lang="zh-CN" altLang="en-US" sz="2400">
                <a:solidFill>
                  <a:srgbClr val="FF0000"/>
                </a:solidFill>
                <a:latin typeface="微软雅黑" panose="020B0503020204020204" charset="-122"/>
                <a:ea typeface="微软雅黑" panose="020B0503020204020204" charset="-122"/>
                <a:cs typeface="微软雅黑" panose="020B0503020204020204" charset="-122"/>
                <a:sym typeface="+mn-ea"/>
              </a:rPr>
              <a:t>基站子系统</a:t>
            </a:r>
            <a:r>
              <a:rPr lang="en-US" altLang="zh-CN" sz="240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2400">
                <a:latin typeface="微软雅黑" panose="020B0503020204020204" charset="-122"/>
                <a:ea typeface="微软雅黑" panose="020B0503020204020204" charset="-122"/>
                <a:cs typeface="微软雅黑" panose="020B0503020204020204" charset="-122"/>
                <a:sym typeface="+mn-ea"/>
              </a:rPr>
              <a:t>，</a:t>
            </a:r>
            <a:endParaRPr lang="zh-CN" altLang="en-US" sz="2400">
              <a:latin typeface="微软雅黑" panose="020B0503020204020204" charset="-122"/>
              <a:ea typeface="微软雅黑" panose="020B0503020204020204" charset="-122"/>
              <a:cs typeface="微软雅黑" panose="020B0503020204020204" charset="-122"/>
              <a:sym typeface="+mn-ea"/>
            </a:endParaRPr>
          </a:p>
          <a:p>
            <a:r>
              <a:rPr lang="en-US" altLang="zh-CN" sz="2400">
                <a:solidFill>
                  <a:srgbClr val="FF0000"/>
                </a:solidFill>
                <a:latin typeface="微软雅黑" panose="020B0503020204020204" charset="-122"/>
                <a:ea typeface="微软雅黑" panose="020B0503020204020204" charset="-122"/>
                <a:cs typeface="微软雅黑" panose="020B0503020204020204" charset="-122"/>
                <a:sym typeface="+mn-ea"/>
              </a:rPr>
              <a:t>NSS</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（网络子系统）</a:t>
            </a:r>
            <a:r>
              <a:rPr lang="zh-CN" altLang="en-US" sz="2400" dirty="0">
                <a:latin typeface="微软雅黑" panose="020B0503020204020204" charset="-122"/>
                <a:ea typeface="微软雅黑" panose="020B0503020204020204" charset="-122"/>
                <a:cs typeface="微软雅黑" panose="020B0503020204020204" charset="-122"/>
                <a:sym typeface="+mn-ea"/>
              </a:rPr>
              <a:t>组成</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pic>
        <p:nvPicPr>
          <p:cNvPr id="4" name="图片 3" descr="3b31393938333938383bb7bdbff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3820" y="2759075"/>
            <a:ext cx="2110740" cy="1604645"/>
          </a:xfrm>
          <a:prstGeom prst="rect">
            <a:avLst/>
          </a:prstGeom>
        </p:spPr>
      </p:pic>
      <p:pic>
        <p:nvPicPr>
          <p:cNvPr id="5" name="图片 4" descr="3b31393938333939383bbed8d0ce"/>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7600" y="1183640"/>
            <a:ext cx="4301490" cy="5556885"/>
          </a:xfrm>
          <a:prstGeom prst="rect">
            <a:avLst/>
          </a:prstGeom>
        </p:spPr>
      </p:pic>
      <p:sp>
        <p:nvSpPr>
          <p:cNvPr id="6" name="文本框 5"/>
          <p:cNvSpPr txBox="1"/>
          <p:nvPr/>
        </p:nvSpPr>
        <p:spPr>
          <a:xfrm>
            <a:off x="1295400" y="2298700"/>
            <a:ext cx="6096000" cy="398780"/>
          </a:xfrm>
          <a:prstGeom prst="rect">
            <a:avLst/>
          </a:prstGeom>
          <a:noFill/>
        </p:spPr>
        <p:txBody>
          <a:bodyPr wrap="square" rtlCol="0" anchor="t">
            <a:spAutoFit/>
          </a:bodyPr>
          <a:p>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BSS(</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基站子系统</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486400" y="4475480"/>
            <a:ext cx="3489325" cy="398780"/>
          </a:xfrm>
          <a:prstGeom prst="rect">
            <a:avLst/>
          </a:prstGeom>
          <a:noFill/>
        </p:spPr>
        <p:txBody>
          <a:bodyPr wrap="square" rtlCol="0" anchor="t">
            <a:spAutoFit/>
          </a:bodyPr>
          <a:p>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NSS</a:t>
            </a:r>
            <a:r>
              <a:rPr lang="zh-CN" altLang="en-US" dirty="0">
                <a:solidFill>
                  <a:srgbClr val="FF0000"/>
                </a:solidFill>
                <a:latin typeface="微软雅黑" panose="020B0503020204020204" charset="-122"/>
                <a:ea typeface="微软雅黑" panose="020B0503020204020204" charset="-122"/>
                <a:cs typeface="微软雅黑" panose="020B0503020204020204" charset="-122"/>
                <a:sym typeface="+mn-ea"/>
              </a:rPr>
              <a:t>（网络子系统）</a:t>
            </a:r>
            <a:endParaRPr lang="zh-CN" altLang="en-US" dirty="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26977"/>
          <p:cNvSpPr>
            <a:spLocks noGrp="1"/>
          </p:cNvSpPr>
          <p:nvPr>
            <p:ph type="title"/>
          </p:nvPr>
        </p:nvSpPr>
        <p:spPr/>
        <p:txBody>
          <a:bodyPr anchor="t" anchorCtr="0"/>
          <a:p>
            <a:r>
              <a:rPr lang="en-US" altLang="zh-CN" dirty="0"/>
              <a:t>⑸ </a:t>
            </a:r>
            <a:r>
              <a:rPr lang="zh-CN" altLang="en-US" dirty="0"/>
              <a:t>语音激活与功率控制</a:t>
            </a:r>
            <a:endParaRPr lang="zh-CN" altLang="en-US" dirty="0"/>
          </a:p>
        </p:txBody>
      </p:sp>
      <p:sp>
        <p:nvSpPr>
          <p:cNvPr id="75778" name="文本占位符 126978"/>
          <p:cNvSpPr>
            <a:spLocks noGrp="1"/>
          </p:cNvSpPr>
          <p:nvPr>
            <p:ph idx="1"/>
          </p:nvPr>
        </p:nvSpPr>
        <p:spPr/>
        <p:txBody>
          <a:bodyPr anchor="t" anchorCtr="0"/>
          <a:p>
            <a:r>
              <a:rPr lang="zh-CN" altLang="en-US" dirty="0"/>
              <a:t>语音激活技术也称为间断传输（</a:t>
            </a:r>
            <a:r>
              <a:rPr lang="en-US" altLang="zh-CN" err="1"/>
              <a:t>DTx</a:t>
            </a:r>
            <a:r>
              <a:rPr lang="zh-CN" altLang="en-US" dirty="0"/>
              <a:t>）技术，其基理是只在有话音信号时才打开发射机，其余时间都是关闭的，一方面可以减少干扰，提高了系统容量，另一方面减少移动台的电能消耗。</a:t>
            </a:r>
            <a:endParaRPr lang="zh-CN" altLang="en-US" dirty="0"/>
          </a:p>
          <a:p>
            <a:r>
              <a:rPr lang="zh-CN" altLang="en-US" dirty="0"/>
              <a:t>功率控制的目的是保证通信质量良好的前提下，使发射机的发射功率最小，平均功率的减少就会相应的降低同信道干扰。移动台在小区内移动时，当它离基站较近时，就降低发射功率，以减少对其他用户的干扰，当它离基站较远时，就相应地增加功率，来补偿远距离的路径衰耗。 </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128001"/>
          <p:cNvSpPr>
            <a:spLocks noGrp="1"/>
          </p:cNvSpPr>
          <p:nvPr>
            <p:ph type="title"/>
          </p:nvPr>
        </p:nvSpPr>
        <p:spPr/>
        <p:txBody>
          <a:bodyPr anchor="t" anchorCtr="0"/>
          <a:p>
            <a:pPr marL="800100" indent="-800100"/>
            <a:r>
              <a:rPr lang="en-US" altLang="zh-CN"/>
              <a:t>3.3  GSM</a:t>
            </a:r>
            <a:r>
              <a:rPr lang="zh-CN" altLang="en-US" dirty="0"/>
              <a:t>系统控制与管理</a:t>
            </a:r>
            <a:endParaRPr lang="zh-CN" altLang="en-US" dirty="0"/>
          </a:p>
        </p:txBody>
      </p:sp>
      <p:sp>
        <p:nvSpPr>
          <p:cNvPr id="76802" name="文本占位符 128002"/>
          <p:cNvSpPr>
            <a:spLocks noGrp="1"/>
          </p:cNvSpPr>
          <p:nvPr>
            <p:ph idx="1"/>
          </p:nvPr>
        </p:nvSpPr>
        <p:spPr>
          <a:xfrm>
            <a:off x="609600" y="1320800"/>
            <a:ext cx="10972800" cy="4810125"/>
          </a:xfrm>
        </p:spPr>
        <p:txBody>
          <a:bodyPr anchor="t" anchorCtr="0"/>
          <a:p>
            <a:r>
              <a:rPr lang="en-US" altLang="zh-CN" b="1">
                <a:solidFill>
                  <a:srgbClr val="FF0000"/>
                </a:solidFill>
              </a:rPr>
              <a:t>3.3.1</a:t>
            </a:r>
            <a:r>
              <a:rPr lang="en-US" altLang="zh-CN">
                <a:solidFill>
                  <a:srgbClr val="FF0000"/>
                </a:solidFill>
              </a:rPr>
              <a:t> </a:t>
            </a:r>
            <a:r>
              <a:rPr lang="zh-CN" altLang="en-US" b="1" dirty="0">
                <a:solidFill>
                  <a:srgbClr val="FF0000"/>
                </a:solidFill>
              </a:rPr>
              <a:t>位置的登记和更新 </a:t>
            </a:r>
            <a:endParaRPr lang="zh-CN" altLang="en-US" b="1" dirty="0">
              <a:solidFill>
                <a:srgbClr val="FF0000"/>
              </a:solidFill>
            </a:endParaRPr>
          </a:p>
          <a:p>
            <a:pPr lvl="1">
              <a:buFont typeface="Wingdings" panose="05000000000000000000" pitchFamily="2" charset="2"/>
              <a:buChar char="l"/>
            </a:pPr>
            <a:r>
              <a:rPr lang="zh-CN" altLang="en-US" dirty="0"/>
              <a:t>对于新入网的用户，首先需通过</a:t>
            </a:r>
            <a:r>
              <a:rPr lang="en-US" altLang="zh-CN"/>
              <a:t>MSC</a:t>
            </a:r>
            <a:r>
              <a:rPr lang="zh-CN" altLang="en-US" dirty="0"/>
              <a:t>在相应的</a:t>
            </a:r>
            <a:r>
              <a:rPr lang="en-US" altLang="zh-CN"/>
              <a:t>HLR</a:t>
            </a:r>
            <a:r>
              <a:rPr lang="zh-CN" altLang="en-US" dirty="0"/>
              <a:t>中登记注册，移动台在移动过程中引起位置变化的信息需在</a:t>
            </a:r>
            <a:r>
              <a:rPr lang="en-US" altLang="zh-CN"/>
              <a:t>VLR</a:t>
            </a:r>
            <a:r>
              <a:rPr lang="zh-CN" altLang="en-US" dirty="0"/>
              <a:t>登记，这样便于通信网对移动台的监控。</a:t>
            </a:r>
            <a:endParaRPr lang="zh-CN" altLang="en-US" dirty="0"/>
          </a:p>
          <a:p>
            <a:pPr lvl="1">
              <a:buFont typeface="Wingdings" panose="05000000000000000000" pitchFamily="2" charset="2"/>
              <a:buChar char="l"/>
            </a:pPr>
            <a:r>
              <a:rPr lang="zh-CN" altLang="en-US" dirty="0"/>
              <a:t>移动用户位置信息的更新主要存在两种情况下。</a:t>
            </a:r>
            <a:endParaRPr lang="zh-CN" altLang="en-US" dirty="0"/>
          </a:p>
          <a:p>
            <a:pPr lvl="1">
              <a:buFont typeface="Wingdings" panose="05000000000000000000" pitchFamily="2" charset="2"/>
              <a:buChar char="l"/>
            </a:pPr>
            <a:r>
              <a:rPr lang="zh-CN" altLang="en-US" b="1" dirty="0">
                <a:solidFill>
                  <a:srgbClr val="0000FF"/>
                </a:solidFill>
              </a:rPr>
              <a:t>第一种情况</a:t>
            </a:r>
            <a:r>
              <a:rPr lang="zh-CN" altLang="en-US" dirty="0"/>
              <a:t>，当移动用户从一个网络服务区到另外一个网络服务区，移动台将向新区中的网络发送更新请求信息，网络端将移动台注册在新区的</a:t>
            </a:r>
            <a:r>
              <a:rPr lang="en-US" altLang="zh-CN"/>
              <a:t>VLR</a:t>
            </a:r>
            <a:r>
              <a:rPr lang="zh-CN" altLang="en-US" dirty="0"/>
              <a:t>中，同时</a:t>
            </a:r>
            <a:r>
              <a:rPr lang="en-US" altLang="zh-CN"/>
              <a:t>HLR</a:t>
            </a:r>
            <a:r>
              <a:rPr lang="zh-CN" altLang="en-US" dirty="0"/>
              <a:t>也随着</a:t>
            </a:r>
            <a:r>
              <a:rPr lang="en-US" altLang="zh-CN"/>
              <a:t>VLR</a:t>
            </a:r>
            <a:r>
              <a:rPr lang="zh-CN" altLang="en-US" dirty="0"/>
              <a:t>的信息进行更新，并通知旧区中的</a:t>
            </a:r>
            <a:r>
              <a:rPr lang="en-US" altLang="zh-CN"/>
              <a:t>VLR</a:t>
            </a:r>
            <a:r>
              <a:rPr lang="zh-CN" altLang="en-US" dirty="0"/>
              <a:t>删除用户的有关信息。</a:t>
            </a:r>
            <a:endParaRPr lang="zh-CN" altLang="en-US" dirty="0"/>
          </a:p>
          <a:p>
            <a:pPr lvl="1">
              <a:buFont typeface="Wingdings" panose="05000000000000000000" pitchFamily="2" charset="2"/>
              <a:buChar char="l"/>
            </a:pPr>
            <a:r>
              <a:rPr lang="zh-CN" altLang="en-US" b="1" dirty="0">
                <a:solidFill>
                  <a:srgbClr val="0000FF"/>
                </a:solidFill>
              </a:rPr>
              <a:t>第二种情况</a:t>
            </a:r>
            <a:r>
              <a:rPr lang="zh-CN" altLang="en-US" dirty="0"/>
              <a:t>，移动台周期性的更新。当网络在一定的时间内没有收到移动台的任何信息时，那么网络可能无法获知移动台的状况，为了随时掌控移动台的信息，系统就要求移动台在一定的时间内登记一次。 </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29025"/>
          <p:cNvSpPr>
            <a:spLocks noGrp="1"/>
          </p:cNvSpPr>
          <p:nvPr>
            <p:ph type="title"/>
          </p:nvPr>
        </p:nvSpPr>
        <p:spPr/>
        <p:txBody>
          <a:bodyPr anchor="t" anchorCtr="0"/>
          <a:p>
            <a:pPr marL="800100" indent="-800100"/>
            <a:r>
              <a:rPr lang="en-US" altLang="zh-CN"/>
              <a:t>3.3.2 </a:t>
            </a:r>
            <a:r>
              <a:rPr lang="zh-CN" altLang="en-US" dirty="0"/>
              <a:t>越区切换（跨覆盖区域切换）</a:t>
            </a:r>
            <a:endParaRPr lang="zh-CN" altLang="en-US" dirty="0"/>
          </a:p>
        </p:txBody>
      </p:sp>
      <p:sp>
        <p:nvSpPr>
          <p:cNvPr id="77826" name="文本占位符 129026"/>
          <p:cNvSpPr>
            <a:spLocks noGrp="1"/>
          </p:cNvSpPr>
          <p:nvPr>
            <p:ph idx="1"/>
          </p:nvPr>
        </p:nvSpPr>
        <p:spPr/>
        <p:txBody>
          <a:bodyPr anchor="t" anchorCtr="0"/>
          <a:p>
            <a:r>
              <a:rPr lang="zh-CN" altLang="en-US" sz="3200" dirty="0"/>
              <a:t>所谓越区切换是指移动用户在通话期间从一小区移动到另外一个小区，网络能实时控制将移动台从原来的信道切换到新小区的某个信道，并且保持通话不间断。 </a:t>
            </a:r>
            <a:endParaRPr lang="zh-CN" altLang="en-US" sz="3200" dirty="0"/>
          </a:p>
          <a:p>
            <a:r>
              <a:rPr lang="zh-CN" altLang="en-US" sz="3200" dirty="0"/>
              <a:t>越区切换主要分为</a:t>
            </a:r>
            <a:r>
              <a:rPr lang="en-US" altLang="zh-CN" sz="3200"/>
              <a:t>3</a:t>
            </a:r>
            <a:r>
              <a:rPr lang="zh-CN" altLang="en-US" sz="3200" dirty="0"/>
              <a:t>大类。</a:t>
            </a:r>
            <a:endParaRPr lang="zh-CN" altLang="en-US" sz="3200" dirty="0"/>
          </a:p>
          <a:p>
            <a:pPr lvl="1">
              <a:buFont typeface="Wingdings" panose="05000000000000000000" pitchFamily="2" charset="2"/>
              <a:buChar char="l"/>
            </a:pPr>
            <a:r>
              <a:rPr lang="en-US" altLang="zh-CN" sz="2800" dirty="0"/>
              <a:t>⑴</a:t>
            </a:r>
            <a:r>
              <a:rPr lang="zh-CN" altLang="en-US" sz="2800" dirty="0"/>
              <a:t>、同一</a:t>
            </a:r>
            <a:r>
              <a:rPr lang="en-US" altLang="zh-CN" sz="2800"/>
              <a:t>BSC</a:t>
            </a:r>
            <a:r>
              <a:rPr lang="zh-CN" altLang="en-US" sz="2800" dirty="0"/>
              <a:t>控制区内不同小区之间的切换</a:t>
            </a:r>
            <a:endParaRPr lang="zh-CN" altLang="en-US" sz="2800" dirty="0"/>
          </a:p>
          <a:p>
            <a:pPr lvl="1">
              <a:buFont typeface="Wingdings" panose="05000000000000000000" pitchFamily="2" charset="2"/>
              <a:buChar char="l"/>
            </a:pPr>
            <a:r>
              <a:rPr lang="en-US" altLang="zh-CN" sz="2800" dirty="0"/>
              <a:t>⑵</a:t>
            </a:r>
            <a:r>
              <a:rPr lang="zh-CN" altLang="en-US" sz="2800" dirty="0"/>
              <a:t>、同一</a:t>
            </a:r>
            <a:r>
              <a:rPr lang="en-US" altLang="zh-CN" sz="2800"/>
              <a:t>MSC/VLR</a:t>
            </a:r>
            <a:r>
              <a:rPr lang="zh-CN" altLang="en-US" sz="2800" dirty="0"/>
              <a:t>内不同</a:t>
            </a:r>
            <a:r>
              <a:rPr lang="en-US" altLang="zh-CN" sz="2800"/>
              <a:t>BSC</a:t>
            </a:r>
            <a:r>
              <a:rPr lang="zh-CN" altLang="en-US" sz="2800" dirty="0"/>
              <a:t>控制小区间的切换</a:t>
            </a:r>
            <a:endParaRPr lang="zh-CN" altLang="en-US" sz="2800" dirty="0"/>
          </a:p>
          <a:p>
            <a:pPr lvl="1">
              <a:buFont typeface="Wingdings" panose="05000000000000000000" pitchFamily="2" charset="2"/>
              <a:buChar char="l"/>
            </a:pPr>
            <a:r>
              <a:rPr lang="en-US" altLang="zh-CN" sz="2800" dirty="0"/>
              <a:t>⑶</a:t>
            </a:r>
            <a:r>
              <a:rPr lang="zh-CN" altLang="en-US" sz="2800" dirty="0"/>
              <a:t>、不同</a:t>
            </a:r>
            <a:r>
              <a:rPr lang="en-US" altLang="zh-CN" sz="2800"/>
              <a:t>MSC/VLR</a:t>
            </a:r>
            <a:r>
              <a:rPr lang="zh-CN" altLang="en-US" sz="2800" dirty="0"/>
              <a:t>控制的小区间的切换 </a:t>
            </a:r>
            <a:endParaRPr lang="zh-CN" alt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8849" name="组合 130051"/>
          <p:cNvGrpSpPr/>
          <p:nvPr/>
        </p:nvGrpSpPr>
        <p:grpSpPr>
          <a:xfrm>
            <a:off x="1878965" y="838200"/>
            <a:ext cx="8170545" cy="4735195"/>
            <a:chOff x="2700" y="3208"/>
            <a:chExt cx="5478" cy="2755"/>
          </a:xfrm>
        </p:grpSpPr>
        <p:pic>
          <p:nvPicPr>
            <p:cNvPr id="78850" name="图片 130052"/>
            <p:cNvPicPr>
              <a:picLocks noChangeAspect="1"/>
            </p:cNvPicPr>
            <p:nvPr/>
          </p:nvPicPr>
          <p:blipFill>
            <a:blip r:embed="rId1"/>
            <a:srcRect r="5159" b="29408"/>
            <a:stretch>
              <a:fillRect/>
            </a:stretch>
          </p:blipFill>
          <p:spPr>
            <a:xfrm>
              <a:off x="3045" y="3208"/>
              <a:ext cx="5133" cy="2749"/>
            </a:xfrm>
            <a:prstGeom prst="rect">
              <a:avLst/>
            </a:prstGeom>
            <a:noFill/>
            <a:ln w="9525">
              <a:noFill/>
            </a:ln>
          </p:spPr>
        </p:pic>
        <p:sp>
          <p:nvSpPr>
            <p:cNvPr id="78851" name="矩形 130053"/>
            <p:cNvSpPr/>
            <p:nvPr/>
          </p:nvSpPr>
          <p:spPr>
            <a:xfrm>
              <a:off x="2700" y="5191"/>
              <a:ext cx="2241" cy="718"/>
            </a:xfrm>
            <a:prstGeom prst="rect">
              <a:avLst/>
            </a:prstGeom>
            <a:solidFill>
              <a:srgbClr val="FFFFFF"/>
            </a:solidFill>
            <a:ln w="9525">
              <a:noFill/>
            </a:ln>
          </p:spPr>
          <p:txBody>
            <a:bodyPr anchor="t" anchorCtr="0"/>
            <a:p>
              <a:pPr algn="ctr"/>
              <a:endParaRPr lang="zh-CN" altLang="en-US">
                <a:latin typeface="Arial" panose="020B0604020202020204" pitchFamily="34" charset="0"/>
                <a:ea typeface="宋体" panose="02010600030101010101" pitchFamily="2" charset="-122"/>
              </a:endParaRPr>
            </a:p>
          </p:txBody>
        </p:sp>
        <p:sp>
          <p:nvSpPr>
            <p:cNvPr id="78852" name="直接连接符 130054"/>
            <p:cNvSpPr/>
            <p:nvPr/>
          </p:nvSpPr>
          <p:spPr>
            <a:xfrm>
              <a:off x="7154" y="5963"/>
              <a:ext cx="498" cy="0"/>
            </a:xfrm>
            <a:prstGeom prst="line">
              <a:avLst/>
            </a:prstGeom>
            <a:ln w="9525" cap="flat" cmpd="sng">
              <a:solidFill>
                <a:srgbClr val="000000"/>
              </a:solidFill>
              <a:prstDash val="solid"/>
              <a:round/>
              <a:headEnd type="none" w="med" len="med"/>
              <a:tailEnd type="none" w="med" len="med"/>
            </a:ln>
          </p:spPr>
        </p:sp>
        <p:sp>
          <p:nvSpPr>
            <p:cNvPr id="78853" name="任意多边形 130055"/>
            <p:cNvSpPr/>
            <p:nvPr/>
          </p:nvSpPr>
          <p:spPr>
            <a:xfrm>
              <a:off x="7920" y="5265"/>
              <a:ext cx="30" cy="450"/>
            </a:xfrm>
            <a:custGeom>
              <a:avLst/>
              <a:gdLst/>
              <a:ahLst/>
              <a:cxnLst/>
              <a:pathLst>
                <a:path w="30" h="450">
                  <a:moveTo>
                    <a:pt x="30" y="0"/>
                  </a:moveTo>
                  <a:lnTo>
                    <a:pt x="0" y="45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78854" name="直接连接符 130056"/>
            <p:cNvSpPr/>
            <p:nvPr/>
          </p:nvSpPr>
          <p:spPr>
            <a:xfrm>
              <a:off x="2949" y="4755"/>
              <a:ext cx="747" cy="0"/>
            </a:xfrm>
            <a:prstGeom prst="line">
              <a:avLst/>
            </a:prstGeom>
            <a:ln w="9525" cap="flat" cmpd="sng">
              <a:solidFill>
                <a:srgbClr val="000000"/>
              </a:solidFill>
              <a:prstDash val="solid"/>
              <a:round/>
              <a:headEnd type="none" w="med" len="med"/>
              <a:tailEnd type="none" w="med" len="med"/>
            </a:ln>
          </p:spPr>
        </p:sp>
        <p:sp>
          <p:nvSpPr>
            <p:cNvPr id="78855" name="文本框 130057"/>
            <p:cNvSpPr txBox="1"/>
            <p:nvPr/>
          </p:nvSpPr>
          <p:spPr>
            <a:xfrm>
              <a:off x="3960" y="4560"/>
              <a:ext cx="820" cy="383"/>
            </a:xfrm>
            <a:prstGeom prst="rect">
              <a:avLst/>
            </a:prstGeom>
            <a:noFill/>
            <a:ln w="9525">
              <a:noFill/>
            </a:ln>
          </p:spPr>
          <p:txBody>
            <a:bodyPr lIns="0" tIns="0" rIns="0" bIns="0" anchor="t" anchorCtr="0"/>
            <a:p>
              <a:pPr algn="just"/>
              <a:r>
                <a:rPr lang="zh-CN" altLang="en-US" sz="900" b="0" dirty="0">
                  <a:latin typeface="Times New Roman" panose="02020603050405020304" pitchFamily="18" charset="0"/>
                  <a:ea typeface="宋体" panose="02010600030101010101" pitchFamily="2" charset="-122"/>
                </a:rPr>
                <a:t>新路线</a:t>
              </a:r>
              <a:endParaRPr lang="zh-CN" altLang="en-US" sz="1600" b="0" dirty="0">
                <a:latin typeface="Arial" panose="020B0604020202020204" pitchFamily="34" charset="0"/>
                <a:ea typeface="宋体" panose="02010600030101010101" pitchFamily="2" charset="-122"/>
              </a:endParaRPr>
            </a:p>
          </p:txBody>
        </p:sp>
        <p:sp>
          <p:nvSpPr>
            <p:cNvPr id="78856" name="文本框 130058"/>
            <p:cNvSpPr txBox="1"/>
            <p:nvPr/>
          </p:nvSpPr>
          <p:spPr>
            <a:xfrm>
              <a:off x="3975" y="5176"/>
              <a:ext cx="820" cy="383"/>
            </a:xfrm>
            <a:prstGeom prst="rect">
              <a:avLst/>
            </a:prstGeom>
            <a:noFill/>
            <a:ln w="9525">
              <a:noFill/>
            </a:ln>
          </p:spPr>
          <p:txBody>
            <a:bodyPr lIns="0" tIns="0" rIns="0" bIns="0" anchor="t" anchorCtr="0"/>
            <a:p>
              <a:pPr algn="just"/>
              <a:r>
                <a:rPr lang="zh-CN" altLang="en-US" sz="900" b="0" dirty="0">
                  <a:latin typeface="Times New Roman" panose="02020603050405020304" pitchFamily="18" charset="0"/>
                  <a:ea typeface="宋体" panose="02010600030101010101" pitchFamily="2" charset="-122"/>
                </a:rPr>
                <a:t>原路线</a:t>
              </a:r>
              <a:endParaRPr lang="zh-CN" altLang="en-US" sz="1600" b="0" dirty="0">
                <a:latin typeface="Arial" panose="020B0604020202020204" pitchFamily="34" charset="0"/>
                <a:ea typeface="宋体" panose="02010600030101010101" pitchFamily="2" charset="-122"/>
              </a:endParaRPr>
            </a:p>
          </p:txBody>
        </p:sp>
        <p:sp>
          <p:nvSpPr>
            <p:cNvPr id="78857" name="直接连接符 130059"/>
            <p:cNvSpPr/>
            <p:nvPr/>
          </p:nvSpPr>
          <p:spPr>
            <a:xfrm>
              <a:off x="2979" y="5394"/>
              <a:ext cx="747" cy="0"/>
            </a:xfrm>
            <a:prstGeom prst="line">
              <a:avLst/>
            </a:prstGeom>
            <a:ln w="9525" cap="flat" cmpd="sng">
              <a:solidFill>
                <a:srgbClr val="000000"/>
              </a:solidFill>
              <a:prstDash val="dash"/>
              <a:round/>
              <a:headEnd type="none" w="med" len="med"/>
              <a:tailEnd type="none" w="med" len="med"/>
            </a:ln>
          </p:spPr>
        </p:sp>
      </p:grpSp>
      <p:sp>
        <p:nvSpPr>
          <p:cNvPr id="78858" name="矩形 130060"/>
          <p:cNvSpPr/>
          <p:nvPr/>
        </p:nvSpPr>
        <p:spPr>
          <a:xfrm>
            <a:off x="3353435" y="6165850"/>
            <a:ext cx="5891213"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3-18 </a:t>
            </a:r>
            <a:r>
              <a:rPr lang="zh-CN" altLang="en-US" dirty="0">
                <a:latin typeface="Arial" panose="020B0604020202020204" pitchFamily="34" charset="0"/>
                <a:ea typeface="宋体" panose="02010600030101010101" pitchFamily="2" charset="-122"/>
              </a:rPr>
              <a:t>同一</a:t>
            </a:r>
            <a:r>
              <a:rPr lang="en-US" altLang="zh-CN">
                <a:latin typeface="Arial" panose="020B0604020202020204" pitchFamily="34" charset="0"/>
                <a:ea typeface="宋体" panose="02010600030101010101" pitchFamily="2" charset="-122"/>
              </a:rPr>
              <a:t>BSC</a:t>
            </a:r>
            <a:r>
              <a:rPr lang="zh-CN" altLang="en-US" dirty="0">
                <a:latin typeface="Arial" panose="020B0604020202020204" pitchFamily="34" charset="0"/>
                <a:ea typeface="宋体" panose="02010600030101010101" pitchFamily="2" charset="-122"/>
              </a:rPr>
              <a:t>控制区内不同小区之间的切换过程</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9873" name="图片 131075"/>
          <p:cNvPicPr>
            <a:picLocks noChangeAspect="1"/>
          </p:cNvPicPr>
          <p:nvPr/>
        </p:nvPicPr>
        <p:blipFill>
          <a:blip r:embed="rId1"/>
          <a:srcRect r="-1633" b="23291"/>
          <a:stretch>
            <a:fillRect/>
          </a:stretch>
        </p:blipFill>
        <p:spPr>
          <a:xfrm>
            <a:off x="838200" y="1524000"/>
            <a:ext cx="10241280" cy="4083050"/>
          </a:xfrm>
          <a:prstGeom prst="rect">
            <a:avLst/>
          </a:prstGeom>
          <a:noFill/>
          <a:ln w="9525">
            <a:noFill/>
          </a:ln>
        </p:spPr>
      </p:pic>
      <p:sp>
        <p:nvSpPr>
          <p:cNvPr id="79874" name="矩形 131076"/>
          <p:cNvSpPr/>
          <p:nvPr/>
        </p:nvSpPr>
        <p:spPr>
          <a:xfrm>
            <a:off x="2819718" y="6324283"/>
            <a:ext cx="6524625"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3-19 </a:t>
            </a:r>
            <a:r>
              <a:rPr lang="zh-CN" altLang="en-US" dirty="0">
                <a:latin typeface="Arial" panose="020B0604020202020204" pitchFamily="34" charset="0"/>
                <a:ea typeface="宋体" panose="02010600030101010101" pitchFamily="2" charset="-122"/>
              </a:rPr>
              <a:t>同一</a:t>
            </a:r>
            <a:r>
              <a:rPr lang="en-US" altLang="zh-CN">
                <a:latin typeface="Arial" panose="020B0604020202020204" pitchFamily="34" charset="0"/>
                <a:ea typeface="宋体" panose="02010600030101010101" pitchFamily="2" charset="-122"/>
              </a:rPr>
              <a:t>MSC/VLR</a:t>
            </a:r>
            <a:r>
              <a:rPr lang="zh-CN" altLang="en-US" dirty="0">
                <a:latin typeface="Arial" panose="020B0604020202020204" pitchFamily="34" charset="0"/>
                <a:ea typeface="宋体" panose="02010600030101010101" pitchFamily="2" charset="-122"/>
              </a:rPr>
              <a:t>内不同</a:t>
            </a:r>
            <a:r>
              <a:rPr lang="en-US" altLang="zh-CN">
                <a:latin typeface="Arial" panose="020B0604020202020204" pitchFamily="34" charset="0"/>
                <a:ea typeface="宋体" panose="02010600030101010101" pitchFamily="2" charset="-122"/>
              </a:rPr>
              <a:t>BSC</a:t>
            </a:r>
            <a:r>
              <a:rPr lang="zh-CN" altLang="en-US" dirty="0">
                <a:latin typeface="Arial" panose="020B0604020202020204" pitchFamily="34" charset="0"/>
                <a:ea typeface="宋体" panose="02010600030101010101" pitchFamily="2" charset="-122"/>
              </a:rPr>
              <a:t>控制小区间的切换过程</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0897" name="图片 132099"/>
          <p:cNvPicPr>
            <a:picLocks noChangeAspect="1"/>
          </p:cNvPicPr>
          <p:nvPr/>
        </p:nvPicPr>
        <p:blipFill>
          <a:blip r:embed="rId1"/>
          <a:srcRect r="-1553" b="14317"/>
          <a:stretch>
            <a:fillRect/>
          </a:stretch>
        </p:blipFill>
        <p:spPr>
          <a:xfrm>
            <a:off x="1797050" y="838200"/>
            <a:ext cx="8383905" cy="4961255"/>
          </a:xfrm>
          <a:prstGeom prst="rect">
            <a:avLst/>
          </a:prstGeom>
          <a:noFill/>
          <a:ln w="9525">
            <a:noFill/>
          </a:ln>
        </p:spPr>
      </p:pic>
      <p:sp>
        <p:nvSpPr>
          <p:cNvPr id="80898" name="矩形 132100"/>
          <p:cNvSpPr/>
          <p:nvPr/>
        </p:nvSpPr>
        <p:spPr>
          <a:xfrm>
            <a:off x="3505518" y="6172200"/>
            <a:ext cx="4967287"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3-20 </a:t>
            </a:r>
            <a:r>
              <a:rPr lang="zh-CN" altLang="en-US" dirty="0">
                <a:latin typeface="Arial" panose="020B0604020202020204" pitchFamily="34" charset="0"/>
                <a:ea typeface="宋体" panose="02010600030101010101" pitchFamily="2" charset="-122"/>
              </a:rPr>
              <a:t>不同</a:t>
            </a:r>
            <a:r>
              <a:rPr lang="en-US" altLang="zh-CN">
                <a:latin typeface="Arial" panose="020B0604020202020204" pitchFamily="34" charset="0"/>
                <a:ea typeface="宋体" panose="02010600030101010101" pitchFamily="2" charset="-122"/>
              </a:rPr>
              <a:t>MSC/VLR</a:t>
            </a:r>
            <a:r>
              <a:rPr lang="zh-CN" altLang="en-US" dirty="0">
                <a:latin typeface="Arial" panose="020B0604020202020204" pitchFamily="34" charset="0"/>
                <a:ea typeface="宋体" panose="02010600030101010101" pitchFamily="2" charset="-122"/>
              </a:rPr>
              <a:t>控制的小区间的切换</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33121"/>
          <p:cNvSpPr>
            <a:spLocks noGrp="1"/>
          </p:cNvSpPr>
          <p:nvPr>
            <p:ph type="title"/>
          </p:nvPr>
        </p:nvSpPr>
        <p:spPr/>
        <p:txBody>
          <a:bodyPr anchor="t" anchorCtr="0"/>
          <a:p>
            <a:pPr marL="800100" indent="-800100"/>
            <a:r>
              <a:rPr lang="en-US" altLang="zh-CN"/>
              <a:t>3.3.3 </a:t>
            </a:r>
            <a:r>
              <a:rPr lang="zh-CN" altLang="en-US" dirty="0"/>
              <a:t>鉴权与加密</a:t>
            </a:r>
            <a:endParaRPr lang="zh-CN" altLang="en-US" dirty="0"/>
          </a:p>
        </p:txBody>
      </p:sp>
      <p:sp>
        <p:nvSpPr>
          <p:cNvPr id="52226" name="文本占位符 133122"/>
          <p:cNvSpPr>
            <a:spLocks noGrp="1"/>
          </p:cNvSpPr>
          <p:nvPr>
            <p:ph idx="1"/>
          </p:nvPr>
        </p:nvSpPr>
        <p:spPr/>
        <p:txBody>
          <a:bodyPr anchor="t" anchorCtr="0"/>
          <a:p>
            <a:pPr fontAlgn="base">
              <a:lnSpc>
                <a:spcPct val="90000"/>
              </a:lnSpc>
            </a:pPr>
            <a:r>
              <a:rPr lang="en-US" altLang="zh-CN" strike="noStrike" noProof="1"/>
              <a:t>GSM</a:t>
            </a:r>
            <a:r>
              <a:rPr lang="zh-CN" altLang="en-US" strike="noStrike" noProof="1" dirty="0"/>
              <a:t>系统中，为鉴权和加密提供了</a:t>
            </a:r>
            <a:r>
              <a:rPr lang="en-US" altLang="zh-CN" strike="noStrike" noProof="1"/>
              <a:t>3</a:t>
            </a:r>
            <a:r>
              <a:rPr lang="zh-CN" altLang="en-US" strike="noStrike" noProof="1" dirty="0"/>
              <a:t>种算法，即</a:t>
            </a:r>
            <a:r>
              <a:rPr lang="en-US" altLang="zh-CN" strike="noStrike" noProof="1"/>
              <a:t>A3</a:t>
            </a:r>
            <a:r>
              <a:rPr lang="zh-CN" altLang="en-US" strike="noStrike" noProof="1" dirty="0"/>
              <a:t>、</a:t>
            </a:r>
            <a:r>
              <a:rPr lang="en-US" altLang="zh-CN" strike="noStrike" noProof="1"/>
              <a:t>A5</a:t>
            </a:r>
            <a:r>
              <a:rPr lang="zh-CN" altLang="en-US" strike="noStrike" noProof="1" dirty="0"/>
              <a:t>和</a:t>
            </a:r>
            <a:r>
              <a:rPr lang="en-US" altLang="zh-CN" strike="noStrike" noProof="1"/>
              <a:t>A8</a:t>
            </a:r>
            <a:r>
              <a:rPr lang="zh-CN" altLang="en-US" strike="noStrike" noProof="1" dirty="0"/>
              <a:t>算法，</a:t>
            </a:r>
            <a:r>
              <a:rPr lang="zh-CN" altLang="en-US" strike="noStrike" noProof="1" dirty="0">
                <a:highlight>
                  <a:srgbClr val="00FFFF"/>
                </a:highlight>
              </a:rPr>
              <a:t>鉴权中心（</a:t>
            </a:r>
            <a:r>
              <a:rPr lang="en-US" altLang="zh-CN" strike="noStrike" noProof="1">
                <a:highlight>
                  <a:srgbClr val="00FFFF"/>
                </a:highlight>
              </a:rPr>
              <a:t>AUC</a:t>
            </a:r>
            <a:r>
              <a:rPr lang="zh-CN" altLang="en-US" strike="noStrike" noProof="1" dirty="0">
                <a:highlight>
                  <a:srgbClr val="00FFFF"/>
                </a:highlight>
              </a:rPr>
              <a:t>）</a:t>
            </a:r>
            <a:r>
              <a:rPr lang="zh-CN" altLang="en-US" strike="noStrike" noProof="1" dirty="0"/>
              <a:t>为鉴权和加密提供了一个</a:t>
            </a:r>
            <a:r>
              <a:rPr lang="en-US" altLang="zh-CN" strike="noStrike" noProof="1"/>
              <a:t>3</a:t>
            </a:r>
            <a:r>
              <a:rPr lang="zh-CN" altLang="en-US" strike="noStrike" noProof="1" dirty="0"/>
              <a:t>参数组，即随机数（</a:t>
            </a:r>
            <a:r>
              <a:rPr lang="en-US" altLang="zh-CN" strike="noStrike" noProof="1"/>
              <a:t>RAND</a:t>
            </a:r>
            <a:r>
              <a:rPr lang="zh-CN" altLang="en-US" strike="noStrike" noProof="1" dirty="0"/>
              <a:t>）、符号响应（</a:t>
            </a:r>
            <a:r>
              <a:rPr lang="en-US" altLang="zh-CN" strike="noStrike" noProof="1"/>
              <a:t>SRES</a:t>
            </a:r>
            <a:r>
              <a:rPr lang="zh-CN" altLang="en-US" strike="noStrike" noProof="1" dirty="0"/>
              <a:t>）和加密密钥（</a:t>
            </a:r>
            <a:r>
              <a:rPr lang="en-US" altLang="zh-CN" strike="noStrike" noProof="1" err="1"/>
              <a:t>Kc</a:t>
            </a:r>
            <a:r>
              <a:rPr lang="zh-CN" altLang="en-US" strike="noStrike" noProof="1" dirty="0"/>
              <a:t>），其产生过程如图</a:t>
            </a:r>
            <a:r>
              <a:rPr lang="en-US" altLang="zh-CN" strike="noStrike" noProof="1"/>
              <a:t>3-21</a:t>
            </a:r>
            <a:r>
              <a:rPr lang="zh-CN" altLang="en-US" strike="noStrike" noProof="1" dirty="0"/>
              <a:t>所示。</a:t>
            </a:r>
            <a:endParaRPr lang="zh-CN" altLang="en-US" strike="noStrike" noProof="1" dirty="0"/>
          </a:p>
          <a:p>
            <a:pPr fontAlgn="base">
              <a:lnSpc>
                <a:spcPct val="90000"/>
              </a:lnSpc>
            </a:pPr>
            <a:r>
              <a:rPr lang="zh-CN" altLang="en-US" strike="noStrike" noProof="1" dirty="0"/>
              <a:t>对于新入网的用户，系统为其分配一个</a:t>
            </a:r>
            <a:r>
              <a:rPr lang="en-US" altLang="zh-CN" strike="noStrike" noProof="1"/>
              <a:t>128bit</a:t>
            </a:r>
            <a:r>
              <a:rPr lang="zh-CN" altLang="en-US" strike="noStrike" noProof="1" dirty="0"/>
              <a:t>的鉴权密钥</a:t>
            </a:r>
            <a:r>
              <a:rPr lang="en-US" altLang="zh-CN" strike="noStrike" noProof="1" err="1"/>
              <a:t>Ki</a:t>
            </a:r>
            <a:r>
              <a:rPr lang="zh-CN" altLang="en-US" strike="noStrike" noProof="1" dirty="0"/>
              <a:t>和一个</a:t>
            </a:r>
            <a:r>
              <a:rPr lang="en-US" altLang="zh-CN" strike="noStrike" noProof="1"/>
              <a:t>15</a:t>
            </a:r>
            <a:r>
              <a:rPr lang="zh-CN" altLang="en-US" strike="noStrike" noProof="1" dirty="0"/>
              <a:t>位的</a:t>
            </a:r>
            <a:r>
              <a:rPr lang="en-US" altLang="zh-CN" strike="noStrike" noProof="1"/>
              <a:t>IMSI</a:t>
            </a:r>
            <a:r>
              <a:rPr lang="zh-CN" altLang="en-US" strike="noStrike" noProof="1" dirty="0"/>
              <a:t>，均存储在</a:t>
            </a:r>
            <a:r>
              <a:rPr lang="en-US" altLang="zh-CN" strike="noStrike" noProof="1"/>
              <a:t>AUC</a:t>
            </a:r>
            <a:r>
              <a:rPr lang="zh-CN" altLang="en-US" strike="noStrike" noProof="1" dirty="0"/>
              <a:t>和</a:t>
            </a:r>
            <a:r>
              <a:rPr lang="en-US" altLang="zh-CN" strike="noStrike" noProof="1"/>
              <a:t>SIM</a:t>
            </a:r>
            <a:r>
              <a:rPr lang="zh-CN" altLang="en-US" strike="noStrike" noProof="1" dirty="0"/>
              <a:t>卡中。</a:t>
            </a:r>
            <a:endParaRPr lang="zh-CN" altLang="en-US" strike="noStrike" noProof="1" dirty="0"/>
          </a:p>
          <a:p>
            <a:pPr fontAlgn="base">
              <a:lnSpc>
                <a:spcPct val="90000"/>
              </a:lnSpc>
            </a:pPr>
            <a:r>
              <a:rPr lang="zh-CN" altLang="en-US" strike="noStrike" noProof="1" dirty="0"/>
              <a:t>在</a:t>
            </a:r>
            <a:r>
              <a:rPr lang="en-US" altLang="zh-CN" strike="noStrike" noProof="1"/>
              <a:t>HLR</a:t>
            </a:r>
            <a:r>
              <a:rPr lang="zh-CN" altLang="en-US" strike="noStrike" noProof="1" dirty="0"/>
              <a:t>的请求下，</a:t>
            </a:r>
            <a:r>
              <a:rPr lang="en-US" altLang="zh-CN" strike="noStrike" noProof="1"/>
              <a:t>AUC</a:t>
            </a:r>
            <a:r>
              <a:rPr lang="zh-CN" altLang="en-US" strike="noStrike" noProof="1" dirty="0"/>
              <a:t>中首先产生一个</a:t>
            </a:r>
            <a:r>
              <a:rPr lang="en-US" altLang="zh-CN" strike="noStrike" noProof="1"/>
              <a:t>128bit</a:t>
            </a:r>
            <a:r>
              <a:rPr lang="zh-CN" altLang="en-US" strike="noStrike" noProof="1" dirty="0"/>
              <a:t>的随机数（</a:t>
            </a:r>
            <a:r>
              <a:rPr lang="en-US" altLang="zh-CN" strike="noStrike" noProof="1"/>
              <a:t>RAND</a:t>
            </a:r>
            <a:r>
              <a:rPr lang="zh-CN" altLang="en-US" strike="noStrike" noProof="1" dirty="0"/>
              <a:t>）；然后通过鉴权算法</a:t>
            </a:r>
            <a:r>
              <a:rPr lang="en-US" altLang="zh-CN" strike="noStrike" noProof="1"/>
              <a:t>A3</a:t>
            </a:r>
            <a:r>
              <a:rPr lang="zh-CN" altLang="en-US" strike="noStrike" noProof="1" dirty="0"/>
              <a:t>和加密算法</a:t>
            </a:r>
            <a:r>
              <a:rPr lang="en-US" altLang="zh-CN" strike="noStrike" noProof="1"/>
              <a:t>A8</a:t>
            </a:r>
            <a:r>
              <a:rPr lang="zh-CN" altLang="en-US" strike="noStrike" noProof="1" dirty="0"/>
              <a:t>，用</a:t>
            </a:r>
            <a:r>
              <a:rPr lang="en-US" altLang="zh-CN" strike="noStrike" noProof="1"/>
              <a:t>RAND</a:t>
            </a:r>
            <a:r>
              <a:rPr lang="zh-CN" altLang="en-US" strike="noStrike" noProof="1" dirty="0"/>
              <a:t>和</a:t>
            </a:r>
            <a:r>
              <a:rPr lang="en-US" altLang="zh-CN" strike="noStrike" noProof="1" err="1"/>
              <a:t>Ki</a:t>
            </a:r>
            <a:r>
              <a:rPr lang="zh-CN" altLang="en-US" strike="noStrike" noProof="1" dirty="0"/>
              <a:t>分别计算出</a:t>
            </a:r>
            <a:r>
              <a:rPr lang="en-US" altLang="zh-CN" strike="noStrike" noProof="1"/>
              <a:t>32bit</a:t>
            </a:r>
            <a:r>
              <a:rPr lang="zh-CN" altLang="en-US" strike="noStrike" noProof="1" dirty="0"/>
              <a:t>的</a:t>
            </a:r>
            <a:r>
              <a:rPr lang="en-US" altLang="zh-CN" strike="noStrike" noProof="1"/>
              <a:t>SRES</a:t>
            </a:r>
            <a:r>
              <a:rPr lang="zh-CN" altLang="en-US" strike="noStrike" noProof="1" dirty="0"/>
              <a:t>和</a:t>
            </a:r>
            <a:r>
              <a:rPr lang="en-US" altLang="zh-CN" strike="noStrike" noProof="1"/>
              <a:t>64bit</a:t>
            </a:r>
            <a:r>
              <a:rPr lang="zh-CN" altLang="en-US" strike="noStrike" noProof="1" dirty="0"/>
              <a:t>的</a:t>
            </a:r>
            <a:r>
              <a:rPr lang="en-US" altLang="zh-CN" strike="noStrike" noProof="1" err="1"/>
              <a:t>Kc</a:t>
            </a:r>
            <a:r>
              <a:rPr lang="zh-CN" altLang="en-US" strike="noStrike" noProof="1" dirty="0"/>
              <a:t>；最后将</a:t>
            </a:r>
            <a:r>
              <a:rPr lang="en-US" altLang="zh-CN" strike="noStrike" noProof="1"/>
              <a:t>RAND</a:t>
            </a:r>
            <a:r>
              <a:rPr lang="zh-CN" altLang="en-US" strike="noStrike" noProof="1" dirty="0"/>
              <a:t>、</a:t>
            </a:r>
            <a:r>
              <a:rPr lang="en-US" altLang="zh-CN" strike="noStrike" noProof="1"/>
              <a:t>SRES</a:t>
            </a:r>
            <a:r>
              <a:rPr lang="zh-CN" altLang="en-US" strike="noStrike" noProof="1" dirty="0"/>
              <a:t>和</a:t>
            </a:r>
            <a:r>
              <a:rPr lang="en-US" altLang="zh-CN" strike="noStrike" noProof="1" err="1"/>
              <a:t>Kc</a:t>
            </a:r>
            <a:r>
              <a:rPr lang="zh-CN" altLang="en-US" strike="noStrike" noProof="1" dirty="0"/>
              <a:t>送至</a:t>
            </a:r>
            <a:r>
              <a:rPr lang="en-US" altLang="zh-CN" strike="noStrike" noProof="1"/>
              <a:t>HLR</a:t>
            </a:r>
            <a:r>
              <a:rPr lang="zh-CN" altLang="en-US" strike="noStrike" noProof="1" dirty="0"/>
              <a:t>。 </a:t>
            </a:r>
            <a:endParaRPr lang="zh-CN" altLang="en-US" strike="noStrike" noProof="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067435" y="152400"/>
            <a:ext cx="10306050" cy="629983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4993" name="图片 179203"/>
          <p:cNvPicPr>
            <a:picLocks noChangeAspect="1"/>
          </p:cNvPicPr>
          <p:nvPr/>
        </p:nvPicPr>
        <p:blipFill>
          <a:blip r:embed="rId1"/>
          <a:srcRect l="249" t="4567" b="2966"/>
          <a:stretch>
            <a:fillRect/>
          </a:stretch>
        </p:blipFill>
        <p:spPr>
          <a:xfrm>
            <a:off x="2971800" y="1143000"/>
            <a:ext cx="6705600" cy="4044950"/>
          </a:xfrm>
          <a:prstGeom prst="rect">
            <a:avLst/>
          </a:prstGeom>
          <a:noFill/>
          <a:ln w="9525">
            <a:noFill/>
          </a:ln>
        </p:spPr>
      </p:pic>
      <p:sp>
        <p:nvSpPr>
          <p:cNvPr id="84994" name="矩形 179204"/>
          <p:cNvSpPr/>
          <p:nvPr/>
        </p:nvSpPr>
        <p:spPr>
          <a:xfrm>
            <a:off x="4340225" y="5332413"/>
            <a:ext cx="3125788"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3-22 GSM</a:t>
            </a:r>
            <a:r>
              <a:rPr lang="zh-CN" altLang="en-US" dirty="0">
                <a:latin typeface="Arial" panose="020B0604020202020204" pitchFamily="34" charset="0"/>
                <a:ea typeface="宋体" panose="02010600030101010101" pitchFamily="2" charset="-122"/>
              </a:rPr>
              <a:t>加密模式传输</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35169"/>
          <p:cNvSpPr>
            <a:spLocks noGrp="1"/>
          </p:cNvSpPr>
          <p:nvPr>
            <p:ph type="title"/>
          </p:nvPr>
        </p:nvSpPr>
        <p:spPr/>
        <p:txBody>
          <a:bodyPr anchor="t" anchorCtr="0"/>
          <a:p>
            <a:r>
              <a:rPr lang="en-US" altLang="zh-CN"/>
              <a:t>GSM</a:t>
            </a:r>
            <a:r>
              <a:rPr lang="zh-CN" altLang="en-US" dirty="0"/>
              <a:t>系统采用的安全措施 </a:t>
            </a:r>
            <a:endParaRPr lang="zh-CN" altLang="en-US" dirty="0"/>
          </a:p>
        </p:txBody>
      </p:sp>
      <p:sp>
        <p:nvSpPr>
          <p:cNvPr id="86018" name="文本占位符 135170"/>
          <p:cNvSpPr>
            <a:spLocks noGrp="1"/>
          </p:cNvSpPr>
          <p:nvPr>
            <p:ph idx="1"/>
          </p:nvPr>
        </p:nvSpPr>
        <p:spPr>
          <a:xfrm>
            <a:off x="1371600" y="1905000"/>
            <a:ext cx="9537700" cy="3276600"/>
          </a:xfrm>
        </p:spPr>
        <p:txBody>
          <a:bodyPr anchor="t" anchorCtr="0"/>
          <a:p>
            <a:r>
              <a:rPr lang="en-US" altLang="zh-CN" sz="3600" dirty="0"/>
              <a:t>⑴ </a:t>
            </a:r>
            <a:r>
              <a:rPr lang="zh-CN" altLang="en-US" sz="3600" dirty="0"/>
              <a:t>鉴权</a:t>
            </a:r>
            <a:endParaRPr lang="zh-CN" altLang="en-US" sz="3600" dirty="0"/>
          </a:p>
          <a:p>
            <a:r>
              <a:rPr lang="en-US" altLang="zh-CN" sz="3600" dirty="0"/>
              <a:t>⑵ </a:t>
            </a:r>
            <a:r>
              <a:rPr lang="zh-CN" altLang="en-US" sz="3600" dirty="0"/>
              <a:t>加密</a:t>
            </a:r>
            <a:endParaRPr lang="zh-CN" altLang="en-US" sz="3600" dirty="0"/>
          </a:p>
          <a:p>
            <a:r>
              <a:rPr lang="en-US" altLang="zh-CN" sz="3600" dirty="0"/>
              <a:t>⑶ </a:t>
            </a:r>
            <a:r>
              <a:rPr lang="zh-CN" altLang="en-US" sz="3600" dirty="0"/>
              <a:t>移动设备识别</a:t>
            </a:r>
            <a:endParaRPr lang="zh-CN" altLang="en-US" sz="3600" dirty="0"/>
          </a:p>
          <a:p>
            <a:r>
              <a:rPr lang="en-US" altLang="zh-CN" sz="3600" dirty="0"/>
              <a:t>⑷ </a:t>
            </a:r>
            <a:r>
              <a:rPr lang="zh-CN" altLang="en-US" sz="3600" dirty="0"/>
              <a:t>国际用户识别码（</a:t>
            </a:r>
            <a:r>
              <a:rPr lang="en-US" altLang="zh-CN" sz="3600"/>
              <a:t>IMSI</a:t>
            </a:r>
            <a:r>
              <a:rPr lang="zh-CN" altLang="en-US" sz="3600" dirty="0"/>
              <a:t>）保密</a:t>
            </a:r>
            <a:endParaRPr lang="zh-CN" alt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占位符 84994"/>
          <p:cNvSpPr>
            <a:spLocks noGrp="1"/>
          </p:cNvSpPr>
          <p:nvPr>
            <p:ph idx="1"/>
          </p:nvPr>
        </p:nvSpPr>
        <p:spPr>
          <a:xfrm>
            <a:off x="464185" y="838200"/>
            <a:ext cx="10928985" cy="4835525"/>
          </a:xfrm>
        </p:spPr>
        <p:txBody>
          <a:bodyPr anchor="t" anchorCtr="0"/>
          <a:p>
            <a:r>
              <a:rPr lang="en-US" altLang="zh-CN">
                <a:latin typeface="微软雅黑" panose="020B0503020204020204" charset="-122"/>
                <a:ea typeface="微软雅黑" panose="020B0503020204020204" charset="-122"/>
                <a:cs typeface="微软雅黑" panose="020B0503020204020204" charset="-122"/>
              </a:rPr>
              <a:t>BSS</a:t>
            </a:r>
            <a:r>
              <a:rPr lang="en-US" altLang="zh-CN" b="1">
                <a:latin typeface="微软雅黑" panose="020B0503020204020204" charset="-122"/>
                <a:ea typeface="微软雅黑" panose="020B0503020204020204" charset="-122"/>
                <a:cs typeface="微软雅黑" panose="020B0503020204020204" charset="-122"/>
              </a:rPr>
              <a:t>(</a:t>
            </a:r>
            <a:r>
              <a:rPr lang="zh-CN" altLang="en-US" b="1">
                <a:latin typeface="微软雅黑" panose="020B0503020204020204" charset="-122"/>
                <a:ea typeface="微软雅黑" panose="020B0503020204020204" charset="-122"/>
                <a:cs typeface="微软雅黑" panose="020B0503020204020204" charset="-122"/>
              </a:rPr>
              <a:t>基站子系统</a:t>
            </a:r>
            <a:r>
              <a:rPr lang="en-US" altLang="zh-CN" b="1">
                <a:latin typeface="微软雅黑" panose="020B0503020204020204" charset="-122"/>
                <a:ea typeface="微软雅黑" panose="020B0503020204020204" charset="-122"/>
                <a:cs typeface="微软雅黑" panose="020B0503020204020204" charset="-122"/>
              </a:rPr>
              <a:t>)</a:t>
            </a:r>
            <a:r>
              <a:rPr lang="zh-CN" altLang="en-US" dirty="0"/>
              <a:t>主要的功能是负责无线发射和管理无线资源。</a:t>
            </a:r>
            <a:r>
              <a:rPr lang="en-US" altLang="zh-CN"/>
              <a:t>BSS</a:t>
            </a:r>
            <a:r>
              <a:rPr lang="zh-CN" altLang="en-US" dirty="0"/>
              <a:t>由</a:t>
            </a:r>
            <a:r>
              <a:rPr lang="en-US" altLang="zh-CN">
                <a:latin typeface="微软雅黑" panose="020B0503020204020204" charset="-122"/>
                <a:ea typeface="微软雅黑" panose="020B0503020204020204" charset="-122"/>
                <a:cs typeface="微软雅黑" panose="020B0503020204020204" charset="-122"/>
              </a:rPr>
              <a:t>BTS</a:t>
            </a:r>
            <a:r>
              <a:rPr lang="zh-CN" altLang="en-US" dirty="0">
                <a:latin typeface="微软雅黑" panose="020B0503020204020204" charset="-122"/>
                <a:ea typeface="微软雅黑" panose="020B0503020204020204" charset="-122"/>
                <a:cs typeface="微软雅黑" panose="020B0503020204020204" charset="-122"/>
              </a:rPr>
              <a:t>（基站收发台）和</a:t>
            </a:r>
            <a:r>
              <a:rPr lang="en-US" altLang="zh-CN">
                <a:latin typeface="微软雅黑" panose="020B0503020204020204" charset="-122"/>
                <a:ea typeface="微软雅黑" panose="020B0503020204020204" charset="-122"/>
                <a:cs typeface="微软雅黑" panose="020B0503020204020204" charset="-122"/>
              </a:rPr>
              <a:t>BSC</a:t>
            </a:r>
            <a:r>
              <a:rPr lang="zh-CN" altLang="en-US" dirty="0">
                <a:latin typeface="微软雅黑" panose="020B0503020204020204" charset="-122"/>
                <a:ea typeface="微软雅黑" panose="020B0503020204020204" charset="-122"/>
                <a:cs typeface="微软雅黑" panose="020B0503020204020204" charset="-122"/>
              </a:rPr>
              <a:t>（基站控制器）</a:t>
            </a:r>
            <a:r>
              <a:rPr lang="zh-CN" altLang="en-US" dirty="0"/>
              <a:t>组成。 </a:t>
            </a:r>
            <a:r>
              <a:rPr lang="en-US" altLang="zh-CN"/>
              <a:t>BSS</a:t>
            </a:r>
            <a:r>
              <a:rPr lang="zh-CN" altLang="en-US" dirty="0"/>
              <a:t>中的</a:t>
            </a:r>
            <a:r>
              <a:rPr lang="en-US" altLang="zh-CN"/>
              <a:t>BTS</a:t>
            </a:r>
            <a:r>
              <a:rPr lang="zh-CN" altLang="en-US" dirty="0"/>
              <a:t>是用户终端的接口设备，</a:t>
            </a:r>
            <a:r>
              <a:rPr lang="en-US" altLang="zh-CN"/>
              <a:t>BSC</a:t>
            </a:r>
            <a:r>
              <a:rPr lang="zh-CN" altLang="en-US" dirty="0"/>
              <a:t>可以控制一个或多个</a:t>
            </a:r>
            <a:r>
              <a:rPr lang="en-US" altLang="zh-CN"/>
              <a:t>BTS</a:t>
            </a:r>
            <a:r>
              <a:rPr lang="zh-CN" altLang="en-US" dirty="0"/>
              <a:t>，可以控制信道分配，通过</a:t>
            </a:r>
            <a:r>
              <a:rPr lang="en-US" altLang="zh-CN"/>
              <a:t>BTS</a:t>
            </a:r>
            <a:r>
              <a:rPr lang="zh-CN" altLang="en-US" dirty="0"/>
              <a:t>对信号强度的检测来控制移动台和</a:t>
            </a:r>
            <a:r>
              <a:rPr lang="en-US" altLang="zh-CN"/>
              <a:t>BTS</a:t>
            </a:r>
            <a:r>
              <a:rPr lang="zh-CN" altLang="en-US" dirty="0"/>
              <a:t>的发射功率，也可作出执行切换的决定。</a:t>
            </a:r>
            <a:endParaRPr lang="zh-CN" altLang="en-US" dirty="0"/>
          </a:p>
          <a:p>
            <a:endParaRPr lang="zh-CN" altLang="en-US" dirty="0"/>
          </a:p>
          <a:p>
            <a:r>
              <a:rPr lang="en-US" altLang="zh-CN">
                <a:latin typeface="微软雅黑" panose="020B0503020204020204" charset="-122"/>
                <a:ea typeface="微软雅黑" panose="020B0503020204020204" charset="-122"/>
                <a:cs typeface="微软雅黑" panose="020B0503020204020204" charset="-122"/>
              </a:rPr>
              <a:t>NSS</a:t>
            </a:r>
            <a:r>
              <a:rPr lang="zh-CN" altLang="en-US" dirty="0">
                <a:latin typeface="微软雅黑" panose="020B0503020204020204" charset="-122"/>
                <a:ea typeface="微软雅黑" panose="020B0503020204020204" charset="-122"/>
                <a:cs typeface="微软雅黑" panose="020B0503020204020204" charset="-122"/>
              </a:rPr>
              <a:t>（网络子系统）由</a:t>
            </a:r>
            <a:r>
              <a:rPr lang="en-US" altLang="zh-CN">
                <a:latin typeface="微软雅黑" panose="020B0503020204020204" charset="-122"/>
                <a:ea typeface="微软雅黑" panose="020B0503020204020204" charset="-122"/>
                <a:cs typeface="微软雅黑" panose="020B0503020204020204" charset="-122"/>
              </a:rPr>
              <a:t>MSC</a:t>
            </a:r>
            <a:r>
              <a:rPr lang="zh-CN" altLang="en-US" dirty="0">
                <a:latin typeface="微软雅黑" panose="020B0503020204020204" charset="-122"/>
                <a:ea typeface="微软雅黑" panose="020B0503020204020204" charset="-122"/>
                <a:cs typeface="微软雅黑" panose="020B0503020204020204" charset="-122"/>
              </a:rPr>
              <a:t>（移动交换中心）和</a:t>
            </a:r>
            <a:r>
              <a:rPr lang="en-US" altLang="zh-CN">
                <a:latin typeface="微软雅黑" panose="020B0503020204020204" charset="-122"/>
                <a:ea typeface="微软雅黑" panose="020B0503020204020204" charset="-122"/>
                <a:cs typeface="微软雅黑" panose="020B0503020204020204" charset="-122"/>
              </a:rPr>
              <a:t>OMC</a:t>
            </a:r>
            <a:r>
              <a:rPr lang="zh-CN" altLang="en-US" dirty="0">
                <a:latin typeface="微软雅黑" panose="020B0503020204020204" charset="-122"/>
                <a:ea typeface="微软雅黑" panose="020B0503020204020204" charset="-122"/>
                <a:cs typeface="微软雅黑" panose="020B0503020204020204" charset="-122"/>
              </a:rPr>
              <a:t>（操作维护中心）以及</a:t>
            </a:r>
            <a:r>
              <a:rPr lang="en-US" altLang="zh-CN">
                <a:latin typeface="微软雅黑" panose="020B0503020204020204" charset="-122"/>
                <a:ea typeface="微软雅黑" panose="020B0503020204020204" charset="-122"/>
                <a:cs typeface="微软雅黑" panose="020B0503020204020204" charset="-122"/>
              </a:rPr>
              <a:t>HLR</a:t>
            </a:r>
            <a:r>
              <a:rPr lang="zh-CN" altLang="en-US" dirty="0">
                <a:latin typeface="微软雅黑" panose="020B0503020204020204" charset="-122"/>
                <a:ea typeface="微软雅黑" panose="020B0503020204020204" charset="-122"/>
                <a:cs typeface="微软雅黑" panose="020B0503020204020204" charset="-122"/>
              </a:rPr>
              <a:t>（归属位置寄存器）、</a:t>
            </a:r>
            <a:r>
              <a:rPr lang="en-US" altLang="zh-CN">
                <a:latin typeface="微软雅黑" panose="020B0503020204020204" charset="-122"/>
                <a:ea typeface="微软雅黑" panose="020B0503020204020204" charset="-122"/>
                <a:cs typeface="微软雅黑" panose="020B0503020204020204" charset="-122"/>
              </a:rPr>
              <a:t>VLR</a:t>
            </a:r>
            <a:r>
              <a:rPr lang="zh-CN" altLang="en-US" dirty="0">
                <a:latin typeface="微软雅黑" panose="020B0503020204020204" charset="-122"/>
                <a:ea typeface="微软雅黑" panose="020B0503020204020204" charset="-122"/>
                <a:cs typeface="微软雅黑" panose="020B0503020204020204" charset="-122"/>
              </a:rPr>
              <a:t>（访问位置寄存器）、</a:t>
            </a:r>
            <a:r>
              <a:rPr lang="en-US" altLang="zh-CN">
                <a:latin typeface="微软雅黑" panose="020B0503020204020204" charset="-122"/>
                <a:ea typeface="微软雅黑" panose="020B0503020204020204" charset="-122"/>
                <a:cs typeface="微软雅黑" panose="020B0503020204020204" charset="-122"/>
              </a:rPr>
              <a:t>AUC</a:t>
            </a:r>
            <a:r>
              <a:rPr lang="zh-CN" altLang="en-US" dirty="0">
                <a:latin typeface="微软雅黑" panose="020B0503020204020204" charset="-122"/>
                <a:ea typeface="微软雅黑" panose="020B0503020204020204" charset="-122"/>
                <a:cs typeface="微软雅黑" panose="020B0503020204020204" charset="-122"/>
              </a:rPr>
              <a:t>（鉴权中心）和</a:t>
            </a:r>
            <a:r>
              <a:rPr lang="en-US" altLang="zh-CN">
                <a:latin typeface="微软雅黑" panose="020B0503020204020204" charset="-122"/>
                <a:ea typeface="微软雅黑" panose="020B0503020204020204" charset="-122"/>
                <a:cs typeface="微软雅黑" panose="020B0503020204020204" charset="-122"/>
              </a:rPr>
              <a:t>EIR</a:t>
            </a:r>
            <a:r>
              <a:rPr lang="zh-CN" altLang="en-US" dirty="0">
                <a:latin typeface="微软雅黑" panose="020B0503020204020204" charset="-122"/>
                <a:ea typeface="微软雅黑" panose="020B0503020204020204" charset="-122"/>
                <a:cs typeface="微软雅黑" panose="020B0503020204020204" charset="-122"/>
              </a:rPr>
              <a:t>（设备标志寄存）</a:t>
            </a:r>
            <a:r>
              <a:rPr lang="zh-CN" altLang="en-US" dirty="0"/>
              <a:t>等组成。</a:t>
            </a:r>
            <a:r>
              <a:rPr lang="en-US" altLang="zh-CN"/>
              <a:t>NSS</a:t>
            </a:r>
            <a:r>
              <a:rPr lang="zh-CN" altLang="en-US" dirty="0"/>
              <a:t>主要负责完成</a:t>
            </a:r>
            <a:r>
              <a:rPr lang="en-US" altLang="zh-CN"/>
              <a:t>GSM</a:t>
            </a:r>
            <a:r>
              <a:rPr lang="zh-CN" altLang="en-US" dirty="0"/>
              <a:t>系统内移动台的交换功能和移动性管理、安全性管理等。</a:t>
            </a:r>
            <a:endParaRPr lang="zh-CN" alt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46433"/>
          <p:cNvSpPr>
            <a:spLocks noGrp="1"/>
          </p:cNvSpPr>
          <p:nvPr>
            <p:ph type="title"/>
          </p:nvPr>
        </p:nvSpPr>
        <p:spPr/>
        <p:txBody>
          <a:bodyPr anchor="t" anchorCtr="0"/>
          <a:p>
            <a:pPr marL="800100" indent="-800100"/>
            <a:r>
              <a:rPr lang="en-US" altLang="zh-CN"/>
              <a:t>3.4 IS-95 CDMA</a:t>
            </a:r>
            <a:r>
              <a:rPr lang="zh-CN" altLang="en-US" dirty="0"/>
              <a:t>系统概述</a:t>
            </a:r>
            <a:endParaRPr lang="zh-CN" altLang="en-US" dirty="0"/>
          </a:p>
        </p:txBody>
      </p:sp>
      <p:sp>
        <p:nvSpPr>
          <p:cNvPr id="87042" name="文本占位符 146434"/>
          <p:cNvSpPr>
            <a:spLocks noGrp="1"/>
          </p:cNvSpPr>
          <p:nvPr>
            <p:ph idx="1"/>
          </p:nvPr>
        </p:nvSpPr>
        <p:spPr/>
        <p:txBody>
          <a:bodyPr anchor="t" anchorCtr="0"/>
          <a:p>
            <a:pPr>
              <a:lnSpc>
                <a:spcPct val="90000"/>
              </a:lnSpc>
            </a:pPr>
            <a:r>
              <a:rPr lang="en-US" altLang="zh-CN"/>
              <a:t>IS-95</a:t>
            </a:r>
            <a:r>
              <a:rPr lang="zh-CN" altLang="en-US" dirty="0"/>
              <a:t>标准全称是“双模式宽带扩频蜂窝系统的移动台</a:t>
            </a:r>
            <a:r>
              <a:rPr lang="en-US" altLang="zh-CN"/>
              <a:t>—</a:t>
            </a:r>
            <a:r>
              <a:rPr lang="zh-CN" altLang="en-US" dirty="0"/>
              <a:t>基站兼容标准”。 </a:t>
            </a:r>
            <a:r>
              <a:rPr lang="en-US" altLang="zh-CN"/>
              <a:t>IS-95</a:t>
            </a:r>
            <a:r>
              <a:rPr lang="zh-CN" altLang="en-US" dirty="0"/>
              <a:t>标准提出了“</a:t>
            </a:r>
            <a:r>
              <a:rPr lang="zh-CN" altLang="en-US" dirty="0">
                <a:solidFill>
                  <a:srgbClr val="FF0000"/>
                </a:solidFill>
              </a:rPr>
              <a:t>双模系统</a:t>
            </a:r>
            <a:r>
              <a:rPr lang="zh-CN" altLang="en-US" dirty="0"/>
              <a:t>”，该系统可以兼容模拟和数字操作，从而易于模拟蜂窝系统和数字系统之间的转换。</a:t>
            </a:r>
            <a:endParaRPr lang="zh-CN" altLang="en-US" dirty="0"/>
          </a:p>
          <a:p>
            <a:pPr>
              <a:lnSpc>
                <a:spcPct val="90000"/>
              </a:lnSpc>
            </a:pPr>
            <a:r>
              <a:rPr lang="en-US" altLang="zh-CN"/>
              <a:t>IS-95 CDMA</a:t>
            </a:r>
            <a:r>
              <a:rPr lang="zh-CN" altLang="en-US" dirty="0"/>
              <a:t>蜂窝系统开发的声码器采用码激励线性预测（</a:t>
            </a:r>
            <a:r>
              <a:rPr lang="en-US" altLang="zh-CN"/>
              <a:t>CELP)</a:t>
            </a:r>
            <a:r>
              <a:rPr lang="zh-CN" altLang="en-US" dirty="0"/>
              <a:t>）编码算法，也称为</a:t>
            </a:r>
            <a:r>
              <a:rPr lang="en-US" altLang="zh-CN"/>
              <a:t>QCELP</a:t>
            </a:r>
            <a:r>
              <a:rPr lang="zh-CN" altLang="en-US" dirty="0"/>
              <a:t>算法。其基本速率是</a:t>
            </a:r>
            <a:r>
              <a:rPr lang="en-US" altLang="zh-CN"/>
              <a:t>8 kb/s</a:t>
            </a:r>
            <a:r>
              <a:rPr lang="zh-CN" altLang="en-US" dirty="0"/>
              <a:t>， 但是可随输入话音消息的特征而动态地分为</a:t>
            </a:r>
            <a:r>
              <a:rPr lang="en-US" altLang="zh-CN"/>
              <a:t>4</a:t>
            </a:r>
            <a:r>
              <a:rPr lang="zh-CN" altLang="en-US" dirty="0"/>
              <a:t>种， 即 </a:t>
            </a:r>
            <a:r>
              <a:rPr lang="en-US" altLang="zh-CN"/>
              <a:t>8</a:t>
            </a:r>
            <a:r>
              <a:rPr lang="zh-CN" altLang="en-US" dirty="0"/>
              <a:t>、</a:t>
            </a:r>
            <a:r>
              <a:rPr lang="en-US" altLang="zh-CN"/>
              <a:t>4</a:t>
            </a:r>
            <a:r>
              <a:rPr lang="zh-CN" altLang="en-US" dirty="0"/>
              <a:t>、</a:t>
            </a:r>
            <a:r>
              <a:rPr lang="en-US" altLang="zh-CN"/>
              <a:t>2</a:t>
            </a:r>
            <a:r>
              <a:rPr lang="zh-CN" altLang="en-US" dirty="0"/>
              <a:t>、</a:t>
            </a:r>
            <a:r>
              <a:rPr lang="en-US" altLang="zh-CN"/>
              <a:t>1 kb/s</a:t>
            </a:r>
            <a:r>
              <a:rPr lang="zh-CN" altLang="en-US" dirty="0"/>
              <a:t>， 可以</a:t>
            </a:r>
            <a:r>
              <a:rPr lang="en-US" altLang="zh-CN"/>
              <a:t>9.6</a:t>
            </a:r>
            <a:r>
              <a:rPr lang="zh-CN" altLang="en-US" dirty="0"/>
              <a:t>、</a:t>
            </a:r>
            <a:r>
              <a:rPr lang="en-US" altLang="zh-CN"/>
              <a:t>4.8</a:t>
            </a:r>
            <a:r>
              <a:rPr lang="zh-CN" altLang="en-US" dirty="0"/>
              <a:t>、</a:t>
            </a:r>
            <a:r>
              <a:rPr lang="en-US" altLang="zh-CN"/>
              <a:t>2.4</a:t>
            </a:r>
            <a:r>
              <a:rPr lang="zh-CN" altLang="en-US" dirty="0"/>
              <a:t>、</a:t>
            </a:r>
            <a:r>
              <a:rPr lang="en-US" altLang="zh-CN"/>
              <a:t>1.2 kb/s</a:t>
            </a:r>
            <a:r>
              <a:rPr lang="zh-CN" altLang="en-US" dirty="0"/>
              <a:t>的信道速率分别传输。</a:t>
            </a:r>
            <a:endParaRPr lang="zh-CN" altLang="en-US" dirty="0"/>
          </a:p>
          <a:p>
            <a:pPr>
              <a:lnSpc>
                <a:spcPct val="90000"/>
              </a:lnSpc>
            </a:pPr>
            <a:r>
              <a:rPr lang="zh-CN" altLang="en-US" dirty="0"/>
              <a:t>在数字蜂窝通信系统中，全网必须具有统一的时间标准，这种统一而精确的时间基准对</a:t>
            </a:r>
            <a:r>
              <a:rPr lang="en-US" altLang="zh-CN"/>
              <a:t>CDMA</a:t>
            </a:r>
            <a:r>
              <a:rPr lang="zh-CN" altLang="en-US" dirty="0"/>
              <a:t>蜂窝系统来说尤为重要。 </a:t>
            </a:r>
            <a:r>
              <a:rPr lang="en-US" altLang="zh-CN" dirty="0"/>
              <a:t>CDMA</a:t>
            </a:r>
            <a:r>
              <a:rPr lang="zh-CN" altLang="en-US" dirty="0"/>
              <a:t>利用全球定位系统</a:t>
            </a:r>
            <a:r>
              <a:rPr lang="en-US" altLang="zh-CN" dirty="0">
                <a:solidFill>
                  <a:srgbClr val="FF0000"/>
                </a:solidFill>
              </a:rPr>
              <a:t>GPS</a:t>
            </a:r>
            <a:r>
              <a:rPr lang="zh-CN" altLang="en-US" dirty="0"/>
              <a:t>的时间。</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065" name="图片 147459"/>
          <p:cNvPicPr>
            <a:picLocks noChangeAspect="1"/>
          </p:cNvPicPr>
          <p:nvPr/>
        </p:nvPicPr>
        <p:blipFill>
          <a:blip r:embed="rId1"/>
          <a:stretch>
            <a:fillRect/>
          </a:stretch>
        </p:blipFill>
        <p:spPr>
          <a:xfrm>
            <a:off x="1905635" y="914400"/>
            <a:ext cx="7264400" cy="4849495"/>
          </a:xfrm>
          <a:prstGeom prst="rect">
            <a:avLst/>
          </a:prstGeom>
          <a:noFill/>
          <a:ln w="9525">
            <a:noFill/>
          </a:ln>
        </p:spPr>
      </p:pic>
      <p:sp>
        <p:nvSpPr>
          <p:cNvPr id="88066" name="矩形 147460"/>
          <p:cNvSpPr/>
          <p:nvPr/>
        </p:nvSpPr>
        <p:spPr>
          <a:xfrm>
            <a:off x="4191635" y="6096000"/>
            <a:ext cx="3987800"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3-23 IS-95 CDMA</a:t>
            </a:r>
            <a:r>
              <a:rPr lang="zh-CN" altLang="en-US" dirty="0">
                <a:latin typeface="Arial" panose="020B0604020202020204" pitchFamily="34" charset="0"/>
                <a:ea typeface="宋体" panose="02010600030101010101" pitchFamily="2" charset="-122"/>
              </a:rPr>
              <a:t>系统网络结构</a:t>
            </a:r>
            <a:endParaRPr lang="zh-CN" altLang="en-US" dirty="0">
              <a:latin typeface="Arial" panose="020B0604020202020204" pitchFamily="34" charset="0"/>
              <a:ea typeface="宋体" panose="02010600030101010101" pitchFamily="2" charset="-122"/>
            </a:endParaRPr>
          </a:p>
        </p:txBody>
      </p:sp>
      <p:sp>
        <p:nvSpPr>
          <p:cNvPr id="2" name="文本框 1"/>
          <p:cNvSpPr txBox="1"/>
          <p:nvPr/>
        </p:nvSpPr>
        <p:spPr>
          <a:xfrm>
            <a:off x="1829435" y="3599180"/>
            <a:ext cx="1254760" cy="398780"/>
          </a:xfrm>
          <a:prstGeom prst="rect">
            <a:avLst/>
          </a:prstGeom>
          <a:noFill/>
        </p:spPr>
        <p:txBody>
          <a:bodyPr wrap="square" rtlCol="0">
            <a:spAutoFit/>
          </a:bodyPr>
          <a:p>
            <a:r>
              <a:rPr lang="zh-CN" altLang="en-US">
                <a:solidFill>
                  <a:srgbClr val="FF0000"/>
                </a:solidFill>
              </a:rPr>
              <a:t>移动台</a:t>
            </a:r>
            <a:endParaRPr lang="zh-CN" altLang="en-US">
              <a:solidFill>
                <a:srgbClr val="FF0000"/>
              </a:solidFill>
            </a:endParaRPr>
          </a:p>
        </p:txBody>
      </p:sp>
      <p:sp>
        <p:nvSpPr>
          <p:cNvPr id="3" name="文本框 2"/>
          <p:cNvSpPr txBox="1"/>
          <p:nvPr>
            <p:custDataLst>
              <p:tags r:id="rId2"/>
            </p:custDataLst>
          </p:nvPr>
        </p:nvSpPr>
        <p:spPr>
          <a:xfrm>
            <a:off x="2936875" y="4724400"/>
            <a:ext cx="1537970" cy="398780"/>
          </a:xfrm>
          <a:prstGeom prst="rect">
            <a:avLst/>
          </a:prstGeom>
          <a:noFill/>
        </p:spPr>
        <p:txBody>
          <a:bodyPr wrap="square" rtlCol="0">
            <a:spAutoFit/>
          </a:bodyPr>
          <a:p>
            <a:r>
              <a:rPr lang="zh-CN" altLang="en-US">
                <a:solidFill>
                  <a:srgbClr val="FF0000"/>
                </a:solidFill>
              </a:rPr>
              <a:t>基站子系统</a:t>
            </a:r>
            <a:endParaRPr lang="zh-CN" altLang="en-US">
              <a:solidFill>
                <a:srgbClr val="FF0000"/>
              </a:solidFill>
            </a:endParaRPr>
          </a:p>
        </p:txBody>
      </p:sp>
      <p:sp>
        <p:nvSpPr>
          <p:cNvPr id="4" name="文本框 3"/>
          <p:cNvSpPr txBox="1"/>
          <p:nvPr>
            <p:custDataLst>
              <p:tags r:id="rId3"/>
            </p:custDataLst>
          </p:nvPr>
        </p:nvSpPr>
        <p:spPr>
          <a:xfrm>
            <a:off x="6629400" y="1143000"/>
            <a:ext cx="2367915" cy="398780"/>
          </a:xfrm>
          <a:prstGeom prst="rect">
            <a:avLst/>
          </a:prstGeom>
          <a:noFill/>
        </p:spPr>
        <p:txBody>
          <a:bodyPr wrap="square" rtlCol="0">
            <a:spAutoFit/>
          </a:bodyPr>
          <a:p>
            <a:r>
              <a:rPr lang="zh-CN" altLang="en-US">
                <a:solidFill>
                  <a:srgbClr val="FF0000"/>
                </a:solidFill>
              </a:rPr>
              <a:t>网络交换子系统</a:t>
            </a:r>
            <a:endParaRPr lang="zh-CN" altLang="en-US">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文本占位符 148482"/>
          <p:cNvSpPr>
            <a:spLocks noGrp="1"/>
          </p:cNvSpPr>
          <p:nvPr>
            <p:ph idx="1"/>
          </p:nvPr>
        </p:nvSpPr>
        <p:spPr>
          <a:xfrm>
            <a:off x="909320" y="990600"/>
            <a:ext cx="10718165" cy="4911725"/>
          </a:xfrm>
        </p:spPr>
        <p:txBody>
          <a:bodyPr anchor="t" anchorCtr="0"/>
          <a:p>
            <a:pPr>
              <a:lnSpc>
                <a:spcPct val="80000"/>
              </a:lnSpc>
            </a:pPr>
            <a:r>
              <a:rPr lang="zh-CN" altLang="en-US" sz="3600" dirty="0"/>
              <a:t>该系统是一种直接序列扩频</a:t>
            </a:r>
            <a:r>
              <a:rPr lang="en-US" altLang="zh-CN" sz="3600"/>
              <a:t>CDMA</a:t>
            </a:r>
            <a:r>
              <a:rPr lang="zh-CN" altLang="en-US" sz="3600" dirty="0"/>
              <a:t>系统，它允许同一小区内的用户使用相同的无线信道，完全取消了对频率规划的要求。</a:t>
            </a:r>
            <a:endParaRPr lang="zh-CN" altLang="en-US" sz="3600" dirty="0"/>
          </a:p>
          <a:p>
            <a:pPr>
              <a:lnSpc>
                <a:spcPct val="80000"/>
              </a:lnSpc>
            </a:pPr>
            <a:r>
              <a:rPr lang="zh-CN" altLang="en-US" sz="3600" dirty="0"/>
              <a:t>工作频段为</a:t>
            </a:r>
            <a:r>
              <a:rPr lang="en-US" altLang="zh-CN" sz="3600"/>
              <a:t>1.2288MHz</a:t>
            </a:r>
            <a:r>
              <a:rPr lang="zh-CN" altLang="en-US" sz="3600" dirty="0"/>
              <a:t>，可提供</a:t>
            </a:r>
            <a:r>
              <a:rPr lang="en-US" altLang="zh-CN" sz="3600"/>
              <a:t>64</a:t>
            </a:r>
            <a:r>
              <a:rPr lang="zh-CN" altLang="en-US" sz="3600" dirty="0"/>
              <a:t>个码道。</a:t>
            </a:r>
            <a:endParaRPr lang="zh-CN" altLang="en-US" sz="3600" dirty="0"/>
          </a:p>
          <a:p>
            <a:pPr>
              <a:lnSpc>
                <a:spcPct val="80000"/>
              </a:lnSpc>
            </a:pPr>
            <a:r>
              <a:rPr lang="zh-CN" altLang="en-US" sz="3600" dirty="0"/>
              <a:t>为了克服多径效应，采用了</a:t>
            </a:r>
            <a:r>
              <a:rPr lang="en-US" altLang="zh-CN" sz="3600"/>
              <a:t>RAKE</a:t>
            </a:r>
            <a:r>
              <a:rPr lang="zh-CN" altLang="en-US" sz="3600" dirty="0"/>
              <a:t>接收、交织和天线分集技术。</a:t>
            </a:r>
            <a:endParaRPr lang="zh-CN" altLang="en-US" sz="3600" dirty="0"/>
          </a:p>
          <a:p>
            <a:pPr>
              <a:lnSpc>
                <a:spcPct val="80000"/>
              </a:lnSpc>
            </a:pPr>
            <a:r>
              <a:rPr lang="en-US" altLang="zh-CN" sz="3600"/>
              <a:t>CDMA</a:t>
            </a:r>
            <a:r>
              <a:rPr lang="zh-CN" altLang="en-US" sz="3600" dirty="0"/>
              <a:t>系统具有</a:t>
            </a:r>
            <a:r>
              <a:rPr lang="zh-CN" altLang="en-US" sz="3600" dirty="0">
                <a:solidFill>
                  <a:srgbClr val="FF0000"/>
                </a:solidFill>
              </a:rPr>
              <a:t>频率资源共享</a:t>
            </a:r>
            <a:r>
              <a:rPr lang="zh-CN" altLang="en-US" sz="3600" dirty="0"/>
              <a:t>的特点，具有</a:t>
            </a:r>
            <a:r>
              <a:rPr lang="zh-CN" altLang="en-US" sz="3600" dirty="0">
                <a:solidFill>
                  <a:srgbClr val="FF0000"/>
                </a:solidFill>
              </a:rPr>
              <a:t>越区软切换</a:t>
            </a:r>
            <a:r>
              <a:rPr lang="zh-CN" altLang="en-US" sz="3600" dirty="0"/>
              <a:t>能力。为了减少远近效应，采用了严格的功率控制技术。前向链路和反向链路采用不同的调制扩频技术。</a:t>
            </a:r>
            <a:endParaRPr lang="zh-CN" altLang="en-US" sz="36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49505"/>
          <p:cNvSpPr>
            <a:spLocks noGrp="1"/>
          </p:cNvSpPr>
          <p:nvPr>
            <p:ph type="title"/>
          </p:nvPr>
        </p:nvSpPr>
        <p:spPr/>
        <p:txBody>
          <a:bodyPr anchor="t" anchorCtr="0"/>
          <a:p>
            <a:pPr marL="800100" indent="-800100"/>
            <a:r>
              <a:rPr lang="en-US" altLang="zh-CN"/>
              <a:t>3.5 IS-95 CDMA</a:t>
            </a:r>
            <a:r>
              <a:rPr lang="zh-CN" altLang="en-US" dirty="0"/>
              <a:t>的空中接口</a:t>
            </a:r>
            <a:endParaRPr lang="zh-CN" altLang="en-US" dirty="0"/>
          </a:p>
        </p:txBody>
      </p:sp>
      <p:sp>
        <p:nvSpPr>
          <p:cNvPr id="91138" name="文本占位符 149506"/>
          <p:cNvSpPr>
            <a:spLocks noGrp="1"/>
          </p:cNvSpPr>
          <p:nvPr>
            <p:ph type="body" sz="half" idx="1"/>
          </p:nvPr>
        </p:nvSpPr>
        <p:spPr>
          <a:xfrm>
            <a:off x="1677035" y="1219200"/>
            <a:ext cx="8229600" cy="1371600"/>
          </a:xfrm>
        </p:spPr>
        <p:txBody>
          <a:bodyPr anchor="t" anchorCtr="0"/>
          <a:p>
            <a:pPr defTabSz="914400">
              <a:buClr>
                <a:schemeClr val="accent1"/>
              </a:buClr>
              <a:buSzTx/>
              <a:buFont typeface="Wingdings" panose="05000000000000000000" pitchFamily="2" charset="2"/>
              <a:buChar char="u"/>
            </a:pPr>
            <a:r>
              <a:rPr lang="en-US" altLang="zh-CN" b="1">
                <a:solidFill>
                  <a:srgbClr val="FF0000"/>
                </a:solidFill>
              </a:rPr>
              <a:t>3.5.1 IS-95 CDMA</a:t>
            </a:r>
            <a:r>
              <a:rPr lang="zh-CN" altLang="en-US" b="1" dirty="0">
                <a:solidFill>
                  <a:srgbClr val="FF0000"/>
                </a:solidFill>
              </a:rPr>
              <a:t>的正向信道</a:t>
            </a:r>
            <a:r>
              <a:rPr lang="zh-CN" altLang="en-US" sz="2400" dirty="0"/>
              <a:t> </a:t>
            </a:r>
            <a:endParaRPr lang="zh-CN" altLang="en-US" sz="2400" dirty="0"/>
          </a:p>
          <a:p>
            <a:pPr lvl="1" algn="just" defTabSz="914400">
              <a:buClr>
                <a:schemeClr val="accent2"/>
              </a:buClr>
              <a:buFont typeface="Wingdings" panose="05000000000000000000" pitchFamily="2" charset="2"/>
              <a:buChar char="l"/>
            </a:pPr>
            <a:r>
              <a:rPr lang="en-US" altLang="zh-CN" sz="2000" b="1">
                <a:solidFill>
                  <a:srgbClr val="9900CC"/>
                </a:solidFill>
              </a:rPr>
              <a:t>1. </a:t>
            </a:r>
            <a:r>
              <a:rPr lang="zh-CN" altLang="en-US" sz="2000" b="1" dirty="0">
                <a:solidFill>
                  <a:srgbClr val="9900CC"/>
                </a:solidFill>
              </a:rPr>
              <a:t>正向传输逻辑信道</a:t>
            </a:r>
            <a:endParaRPr lang="zh-CN" altLang="en-US" sz="2000" dirty="0">
              <a:solidFill>
                <a:srgbClr val="9900CC"/>
              </a:solidFill>
            </a:endParaRPr>
          </a:p>
        </p:txBody>
      </p:sp>
      <p:sp>
        <p:nvSpPr>
          <p:cNvPr id="91140" name="矩形 149509"/>
          <p:cNvSpPr/>
          <p:nvPr/>
        </p:nvSpPr>
        <p:spPr>
          <a:xfrm>
            <a:off x="3429318" y="6248400"/>
            <a:ext cx="5076825"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3-24  IS-95 CDMA</a:t>
            </a:r>
            <a:r>
              <a:rPr lang="zh-CN" altLang="en-US" dirty="0">
                <a:latin typeface="Arial" panose="020B0604020202020204" pitchFamily="34" charset="0"/>
                <a:ea typeface="宋体" panose="02010600030101010101" pitchFamily="2" charset="-122"/>
              </a:rPr>
              <a:t>蜂窝系统的信道示意图</a:t>
            </a:r>
            <a:endParaRPr lang="zh-CN" altLang="en-US" dirty="0">
              <a:latin typeface="Arial" panose="020B0604020202020204" pitchFamily="34" charset="0"/>
              <a:ea typeface="宋体" panose="02010600030101010101" pitchFamily="2" charset="-122"/>
            </a:endParaRPr>
          </a:p>
        </p:txBody>
      </p:sp>
      <p:pic>
        <p:nvPicPr>
          <p:cNvPr id="3" name="内容占位符 2"/>
          <p:cNvPicPr>
            <a:picLocks noChangeAspect="1"/>
          </p:cNvPicPr>
          <p:nvPr>
            <p:ph sz="half" idx="2"/>
            <p:custDataLst>
              <p:tags r:id="rId1"/>
            </p:custDataLst>
          </p:nvPr>
        </p:nvPicPr>
        <p:blipFill>
          <a:blip r:embed="rId2"/>
          <a:stretch>
            <a:fillRect/>
          </a:stretch>
        </p:blipFill>
        <p:spPr>
          <a:xfrm>
            <a:off x="1143635" y="2179320"/>
            <a:ext cx="9754235" cy="391731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51553"/>
          <p:cNvSpPr>
            <a:spLocks noGrp="1"/>
          </p:cNvSpPr>
          <p:nvPr>
            <p:ph type="title"/>
          </p:nvPr>
        </p:nvSpPr>
        <p:spPr/>
        <p:txBody>
          <a:bodyPr anchor="t" anchorCtr="0"/>
          <a:p>
            <a:r>
              <a:rPr lang="en-US" altLang="zh-CN"/>
              <a:t>2. </a:t>
            </a:r>
            <a:r>
              <a:rPr lang="zh-CN" altLang="en-US" dirty="0"/>
              <a:t>正向传输</a:t>
            </a:r>
            <a:endParaRPr lang="zh-CN" altLang="en-US" dirty="0"/>
          </a:p>
        </p:txBody>
      </p:sp>
      <p:sp>
        <p:nvSpPr>
          <p:cNvPr id="60418" name="文本占位符 151554"/>
          <p:cNvSpPr>
            <a:spLocks noGrp="1"/>
          </p:cNvSpPr>
          <p:nvPr>
            <p:ph idx="1"/>
          </p:nvPr>
        </p:nvSpPr>
        <p:spPr/>
        <p:txBody>
          <a:bodyPr anchor="t" anchorCtr="0"/>
          <a:p>
            <a:pPr marL="342900" marR="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pPr>
            <a:r>
              <a:rPr kumimoji="0" lang="en-US" altLang="zh-CN" sz="3200" b="1" i="0" u="none" strike="noStrike" kern="1200" cap="none" spc="0" normalizeH="0" baseline="0" noProof="1" dirty="0">
                <a:solidFill>
                  <a:srgbClr val="FF0000"/>
                </a:solidFill>
                <a:latin typeface="+mn-lt"/>
                <a:ea typeface="+mn-ea"/>
                <a:cs typeface="+mn-cs"/>
              </a:rPr>
              <a:t>⑴ </a:t>
            </a:r>
            <a:r>
              <a:rPr kumimoji="0" lang="zh-CN" altLang="en-US" sz="3200" b="1" i="0" u="none" strike="noStrike" kern="1200" cap="none" spc="0" normalizeH="0" baseline="0" noProof="1" dirty="0">
                <a:solidFill>
                  <a:srgbClr val="FF0000"/>
                </a:solidFill>
                <a:latin typeface="+mn-lt"/>
                <a:ea typeface="+mn-ea"/>
                <a:cs typeface="+mn-cs"/>
              </a:rPr>
              <a:t>数据速率</a:t>
            </a:r>
            <a:endParaRPr kumimoji="0" lang="zh-CN" altLang="en-US" sz="3200" b="1" i="0" u="none" strike="noStrike" kern="1200" cap="none" spc="0" normalizeH="0" baseline="0" noProof="1" dirty="0">
              <a:solidFill>
                <a:srgbClr val="FF0000"/>
              </a:solidFill>
              <a:latin typeface="+mn-lt"/>
              <a:ea typeface="+mn-ea"/>
              <a:cs typeface="+mn-cs"/>
            </a:endParaRPr>
          </a:p>
          <a:p>
            <a:pPr marL="342900" marR="0" indent="457200" algn="l" defTabSz="914400" rtl="0" eaLnBrk="1" fontAlgn="base" latinLnBrk="0" hangingPunct="1">
              <a:lnSpc>
                <a:spcPct val="100000"/>
              </a:lnSpc>
              <a:spcBef>
                <a:spcPts val="0"/>
              </a:spcBef>
              <a:spcAft>
                <a:spcPct val="0"/>
              </a:spcAft>
              <a:buClr>
                <a:schemeClr val="accent1"/>
              </a:buClr>
              <a:buSzTx/>
              <a:buFont typeface="Wingdings" panose="05000000000000000000" pitchFamily="2" charset="2"/>
              <a:buNone/>
            </a:pPr>
            <a:r>
              <a:rPr kumimoji="0" lang="zh-CN" altLang="en-US" sz="2800" b="0" i="0" u="none" strike="noStrike" kern="1200" cap="none" spc="0" normalizeH="0" baseline="0" noProof="1" dirty="0">
                <a:solidFill>
                  <a:schemeClr val="tx1"/>
                </a:solidFill>
                <a:latin typeface="+mn-lt"/>
                <a:ea typeface="+mn-ea"/>
                <a:cs typeface="+mn-cs"/>
              </a:rPr>
              <a:t>同步信道的数据速率为</a:t>
            </a:r>
            <a:r>
              <a:rPr kumimoji="0" lang="en-US" altLang="zh-CN" sz="2800" b="0" i="0" u="none" strike="noStrike" kern="1200" cap="none" spc="0" normalizeH="0" baseline="0" noProof="1">
                <a:solidFill>
                  <a:schemeClr val="tx1"/>
                </a:solidFill>
                <a:latin typeface="+mn-lt"/>
                <a:ea typeface="+mn-ea"/>
                <a:cs typeface="+mn-cs"/>
              </a:rPr>
              <a:t>1200b/s</a:t>
            </a:r>
            <a:r>
              <a:rPr kumimoji="0" lang="zh-CN" altLang="en-US" sz="2800" b="0" i="0" u="none" strike="noStrike" kern="1200" cap="none" spc="0" normalizeH="0" baseline="0" noProof="1" dirty="0">
                <a:solidFill>
                  <a:schemeClr val="tx1"/>
                </a:solidFill>
                <a:latin typeface="+mn-lt"/>
                <a:ea typeface="+mn-ea"/>
                <a:cs typeface="+mn-cs"/>
              </a:rPr>
              <a:t>，寻呼信道为</a:t>
            </a:r>
            <a:r>
              <a:rPr kumimoji="0" lang="en-US" altLang="zh-CN" sz="2800" b="0" i="0" u="none" strike="noStrike" kern="1200" cap="none" spc="0" normalizeH="0" baseline="0" noProof="1">
                <a:solidFill>
                  <a:schemeClr val="tx1"/>
                </a:solidFill>
                <a:latin typeface="+mn-lt"/>
                <a:ea typeface="+mn-ea"/>
                <a:cs typeface="+mn-cs"/>
              </a:rPr>
              <a:t>9600b/s</a:t>
            </a:r>
            <a:r>
              <a:rPr kumimoji="0" lang="zh-CN" altLang="en-US" sz="2800" b="0" i="0" u="none" strike="noStrike" kern="1200" cap="none" spc="0" normalizeH="0" baseline="0" noProof="1" dirty="0">
                <a:solidFill>
                  <a:schemeClr val="tx1"/>
                </a:solidFill>
                <a:latin typeface="+mn-lt"/>
                <a:ea typeface="+mn-ea"/>
                <a:cs typeface="+mn-cs"/>
              </a:rPr>
              <a:t>或</a:t>
            </a:r>
            <a:r>
              <a:rPr kumimoji="0" lang="en-US" altLang="zh-CN" sz="2800" b="0" i="0" u="none" strike="noStrike" kern="1200" cap="none" spc="0" normalizeH="0" baseline="0" noProof="1">
                <a:solidFill>
                  <a:schemeClr val="tx1"/>
                </a:solidFill>
                <a:latin typeface="+mn-lt"/>
                <a:ea typeface="+mn-ea"/>
                <a:cs typeface="+mn-cs"/>
              </a:rPr>
              <a:t>4800b/s</a:t>
            </a:r>
            <a:r>
              <a:rPr kumimoji="0" lang="zh-CN" altLang="en-US" sz="2800" b="0" i="0" u="none" strike="noStrike" kern="1200" cap="none" spc="0" normalizeH="0" baseline="0" noProof="1" dirty="0">
                <a:solidFill>
                  <a:schemeClr val="tx1"/>
                </a:solidFill>
                <a:latin typeface="+mn-lt"/>
                <a:ea typeface="+mn-ea"/>
                <a:cs typeface="+mn-cs"/>
              </a:rPr>
              <a:t>，正向业务信道为</a:t>
            </a:r>
            <a:r>
              <a:rPr kumimoji="0" lang="en-US" altLang="zh-CN" sz="2800" b="0" i="0" u="none" strike="noStrike" kern="1200" cap="none" spc="0" normalizeH="0" baseline="0" noProof="1">
                <a:solidFill>
                  <a:schemeClr val="tx1"/>
                </a:solidFill>
                <a:latin typeface="+mn-lt"/>
                <a:ea typeface="+mn-ea"/>
                <a:cs typeface="+mn-cs"/>
              </a:rPr>
              <a:t>9600b/s</a:t>
            </a:r>
            <a:r>
              <a:rPr kumimoji="0" lang="zh-CN" altLang="en-US" sz="2800" b="0" i="0" u="none" strike="noStrike" kern="1200" cap="none" spc="0" normalizeH="0" baseline="0" noProof="1" dirty="0">
                <a:solidFill>
                  <a:schemeClr val="tx1"/>
                </a:solidFill>
                <a:latin typeface="+mn-lt"/>
                <a:ea typeface="+mn-ea"/>
                <a:cs typeface="+mn-cs"/>
              </a:rPr>
              <a:t>、</a:t>
            </a:r>
            <a:r>
              <a:rPr kumimoji="0" lang="en-US" altLang="zh-CN" sz="2800" b="0" i="0" u="none" strike="noStrike" kern="1200" cap="none" spc="0" normalizeH="0" baseline="0" noProof="1">
                <a:solidFill>
                  <a:schemeClr val="tx1"/>
                </a:solidFill>
                <a:latin typeface="+mn-lt"/>
                <a:ea typeface="+mn-ea"/>
                <a:cs typeface="+mn-cs"/>
              </a:rPr>
              <a:t>4800b/s</a:t>
            </a:r>
            <a:r>
              <a:rPr kumimoji="0" lang="zh-CN" altLang="en-US" sz="2800" b="0" i="0" u="none" strike="noStrike" kern="1200" cap="none" spc="0" normalizeH="0" baseline="0" noProof="1" dirty="0">
                <a:solidFill>
                  <a:schemeClr val="tx1"/>
                </a:solidFill>
                <a:latin typeface="+mn-lt"/>
                <a:ea typeface="+mn-ea"/>
                <a:cs typeface="+mn-cs"/>
              </a:rPr>
              <a:t>、</a:t>
            </a:r>
            <a:r>
              <a:rPr kumimoji="0" lang="en-US" altLang="zh-CN" sz="2800" b="0" i="0" u="none" strike="noStrike" kern="1200" cap="none" spc="0" normalizeH="0" baseline="0" noProof="1">
                <a:solidFill>
                  <a:schemeClr val="tx1"/>
                </a:solidFill>
                <a:latin typeface="+mn-lt"/>
                <a:ea typeface="+mn-ea"/>
                <a:cs typeface="+mn-cs"/>
              </a:rPr>
              <a:t>2400b/s</a:t>
            </a:r>
            <a:r>
              <a:rPr kumimoji="0" lang="zh-CN" altLang="en-US" sz="2800" b="0" i="0" u="none" strike="noStrike" kern="1200" cap="none" spc="0" normalizeH="0" baseline="0" noProof="1" dirty="0">
                <a:solidFill>
                  <a:schemeClr val="tx1"/>
                </a:solidFill>
                <a:latin typeface="+mn-lt"/>
                <a:ea typeface="+mn-ea"/>
                <a:cs typeface="+mn-cs"/>
              </a:rPr>
              <a:t>和</a:t>
            </a:r>
            <a:r>
              <a:rPr kumimoji="0" lang="en-US" altLang="zh-CN" sz="2800" b="0" i="0" u="none" strike="noStrike" kern="1200" cap="none" spc="0" normalizeH="0" baseline="0" noProof="1">
                <a:solidFill>
                  <a:schemeClr val="tx1"/>
                </a:solidFill>
                <a:latin typeface="+mn-lt"/>
                <a:ea typeface="+mn-ea"/>
                <a:cs typeface="+mn-cs"/>
              </a:rPr>
              <a:t>1200b/s</a:t>
            </a:r>
            <a:r>
              <a:rPr kumimoji="0" lang="zh-CN" altLang="en-US" sz="2800" b="0" i="0" u="none" strike="noStrike" kern="1200" cap="none" spc="0" normalizeH="0" baseline="0" noProof="1" dirty="0">
                <a:solidFill>
                  <a:schemeClr val="tx1"/>
                </a:solidFill>
                <a:latin typeface="+mn-lt"/>
                <a:ea typeface="+mn-ea"/>
                <a:cs typeface="+mn-cs"/>
              </a:rPr>
              <a:t>。正向业务信道的数据在每帧（</a:t>
            </a:r>
            <a:r>
              <a:rPr kumimoji="0" lang="en-US" altLang="zh-CN" sz="2800" b="0" i="0" u="none" strike="noStrike" kern="1200" cap="none" spc="0" normalizeH="0" baseline="0" noProof="1">
                <a:solidFill>
                  <a:schemeClr val="tx1"/>
                </a:solidFill>
                <a:latin typeface="+mn-lt"/>
                <a:ea typeface="+mn-ea"/>
                <a:cs typeface="+mn-cs"/>
              </a:rPr>
              <a:t>20ms</a:t>
            </a:r>
            <a:r>
              <a:rPr kumimoji="0" lang="zh-CN" altLang="en-US" sz="2800" b="0" i="0" u="none" strike="noStrike" kern="1200" cap="none" spc="0" normalizeH="0" baseline="0" noProof="1" dirty="0">
                <a:solidFill>
                  <a:schemeClr val="tx1"/>
                </a:solidFill>
                <a:latin typeface="+mn-lt"/>
                <a:ea typeface="+mn-ea"/>
                <a:cs typeface="+mn-cs"/>
              </a:rPr>
              <a:t>）末尾有</a:t>
            </a:r>
            <a:r>
              <a:rPr kumimoji="0" lang="en-US" altLang="zh-CN" sz="2800" b="0" i="0" u="none" strike="noStrike" kern="1200" cap="none" spc="0" normalizeH="0" baseline="0" noProof="1">
                <a:solidFill>
                  <a:schemeClr val="tx1"/>
                </a:solidFill>
                <a:latin typeface="+mn-lt"/>
                <a:ea typeface="+mn-ea"/>
                <a:cs typeface="+mn-cs"/>
              </a:rPr>
              <a:t>8bit</a:t>
            </a:r>
            <a:r>
              <a:rPr kumimoji="0" lang="zh-CN" altLang="en-US" sz="2800" b="0" i="0" u="none" strike="noStrike" kern="1200" cap="none" spc="0" normalizeH="0" baseline="0" noProof="1" dirty="0">
                <a:solidFill>
                  <a:schemeClr val="tx1"/>
                </a:solidFill>
                <a:latin typeface="+mn-lt"/>
                <a:ea typeface="+mn-ea"/>
                <a:cs typeface="+mn-cs"/>
              </a:rPr>
              <a:t>，称为编码器尾比特，它的作用是把卷积编码器置于规定的状态。</a:t>
            </a:r>
            <a:endParaRPr kumimoji="0" lang="zh-CN" altLang="en-US" sz="2800" b="0" i="0" u="none" strike="noStrike" kern="1200" cap="none" spc="0" normalizeH="0" baseline="0" noProof="1" dirty="0">
              <a:solidFill>
                <a:schemeClr val="tx1"/>
              </a:solidFill>
              <a:latin typeface="+mn-lt"/>
              <a:ea typeface="+mn-ea"/>
              <a:cs typeface="+mn-cs"/>
            </a:endParaRPr>
          </a:p>
          <a:p>
            <a:pPr marL="342900" marR="0" indent="457200" algn="l" defTabSz="914400" rtl="0" eaLnBrk="1" fontAlgn="base" latinLnBrk="0" hangingPunct="1">
              <a:lnSpc>
                <a:spcPct val="100000"/>
              </a:lnSpc>
              <a:spcBef>
                <a:spcPts val="0"/>
              </a:spcBef>
              <a:spcAft>
                <a:spcPct val="0"/>
              </a:spcAft>
              <a:buClr>
                <a:schemeClr val="accent1"/>
              </a:buClr>
              <a:buSzTx/>
              <a:buFont typeface="Wingdings" panose="05000000000000000000" pitchFamily="2" charset="2"/>
              <a:buNone/>
            </a:pPr>
            <a:r>
              <a:rPr kumimoji="0" lang="zh-CN" altLang="en-US" sz="2800" b="0" i="0" u="none" strike="noStrike" kern="1200" cap="none" spc="0" normalizeH="0" baseline="0" noProof="1" dirty="0">
                <a:solidFill>
                  <a:schemeClr val="tx1"/>
                </a:solidFill>
                <a:latin typeface="+mn-lt"/>
                <a:ea typeface="+mn-ea"/>
                <a:cs typeface="+mn-cs"/>
              </a:rPr>
              <a:t>此外，在</a:t>
            </a:r>
            <a:r>
              <a:rPr kumimoji="0" lang="en-US" altLang="zh-CN" sz="2800" b="0" i="0" u="none" strike="noStrike" kern="1200" cap="none" spc="0" normalizeH="0" baseline="0" noProof="1">
                <a:solidFill>
                  <a:schemeClr val="tx1"/>
                </a:solidFill>
                <a:latin typeface="+mn-lt"/>
                <a:ea typeface="+mn-ea"/>
                <a:cs typeface="+mn-cs"/>
              </a:rPr>
              <a:t>9600b/s</a:t>
            </a:r>
            <a:r>
              <a:rPr kumimoji="0" lang="zh-CN" altLang="en-US" sz="2800" b="0" i="0" u="none" strike="noStrike" kern="1200" cap="none" spc="0" normalizeH="0" baseline="0" noProof="1" dirty="0">
                <a:solidFill>
                  <a:schemeClr val="tx1"/>
                </a:solidFill>
                <a:latin typeface="+mn-lt"/>
                <a:ea typeface="+mn-ea"/>
                <a:cs typeface="+mn-cs"/>
              </a:rPr>
              <a:t>和</a:t>
            </a:r>
            <a:r>
              <a:rPr kumimoji="0" lang="en-US" altLang="zh-CN" sz="2800" b="0" i="0" u="none" strike="noStrike" kern="1200" cap="none" spc="0" normalizeH="0" baseline="0" noProof="1">
                <a:solidFill>
                  <a:schemeClr val="tx1"/>
                </a:solidFill>
                <a:latin typeface="+mn-lt"/>
                <a:ea typeface="+mn-ea"/>
                <a:cs typeface="+mn-cs"/>
              </a:rPr>
              <a:t>4800b/s</a:t>
            </a:r>
            <a:r>
              <a:rPr kumimoji="0" lang="zh-CN" altLang="en-US" sz="2800" b="0" i="0" u="none" strike="noStrike" kern="1200" cap="none" spc="0" normalizeH="0" baseline="0" noProof="1" dirty="0">
                <a:solidFill>
                  <a:schemeClr val="tx1"/>
                </a:solidFill>
                <a:latin typeface="+mn-lt"/>
                <a:ea typeface="+mn-ea"/>
                <a:cs typeface="+mn-cs"/>
              </a:rPr>
              <a:t>的数据中都含有帧质量指示比特（即</a:t>
            </a:r>
            <a:r>
              <a:rPr kumimoji="0" lang="en-US" altLang="zh-CN" sz="2800" b="0" i="0" u="none" strike="noStrike" kern="1200" cap="none" spc="0" normalizeH="0" baseline="0" noProof="1">
                <a:solidFill>
                  <a:schemeClr val="tx1"/>
                </a:solidFill>
                <a:latin typeface="+mn-lt"/>
                <a:ea typeface="+mn-ea"/>
                <a:cs typeface="+mn-cs"/>
              </a:rPr>
              <a:t>CRC</a:t>
            </a:r>
            <a:r>
              <a:rPr kumimoji="0" lang="zh-CN" altLang="en-US" sz="2800" b="0" i="0" u="none" strike="noStrike" kern="1200" cap="none" spc="0" normalizeH="0" baseline="0" noProof="1" dirty="0">
                <a:solidFill>
                  <a:schemeClr val="tx1"/>
                </a:solidFill>
                <a:latin typeface="+mn-lt"/>
                <a:ea typeface="+mn-ea"/>
                <a:cs typeface="+mn-cs"/>
              </a:rPr>
              <a:t>检验比特），前者为</a:t>
            </a:r>
            <a:r>
              <a:rPr kumimoji="0" lang="en-US" altLang="zh-CN" sz="2800" b="0" i="0" u="none" strike="noStrike" kern="1200" cap="none" spc="0" normalizeH="0" baseline="0" noProof="1">
                <a:solidFill>
                  <a:schemeClr val="tx1"/>
                </a:solidFill>
                <a:latin typeface="+mn-lt"/>
                <a:ea typeface="+mn-ea"/>
                <a:cs typeface="+mn-cs"/>
              </a:rPr>
              <a:t>12bit</a:t>
            </a:r>
            <a:r>
              <a:rPr kumimoji="0" lang="zh-CN" altLang="en-US" sz="2800" b="0" i="0" u="none" strike="noStrike" kern="1200" cap="none" spc="0" normalizeH="0" baseline="0" noProof="1" dirty="0">
                <a:solidFill>
                  <a:schemeClr val="tx1"/>
                </a:solidFill>
                <a:latin typeface="+mn-lt"/>
                <a:ea typeface="+mn-ea"/>
                <a:cs typeface="+mn-cs"/>
              </a:rPr>
              <a:t>，后者为</a:t>
            </a:r>
            <a:r>
              <a:rPr kumimoji="0" lang="en-US" altLang="zh-CN" sz="2800" b="0" i="0" u="none" strike="noStrike" kern="1200" cap="none" spc="0" normalizeH="0" baseline="0" noProof="1">
                <a:solidFill>
                  <a:schemeClr val="tx1"/>
                </a:solidFill>
                <a:latin typeface="+mn-lt"/>
                <a:ea typeface="+mn-ea"/>
                <a:cs typeface="+mn-cs"/>
              </a:rPr>
              <a:t>8bit</a:t>
            </a:r>
            <a:r>
              <a:rPr kumimoji="0" lang="zh-CN" altLang="en-US" sz="2800" b="0" i="0" u="none" strike="noStrike" kern="1200" cap="none" spc="0" normalizeH="0" baseline="0" noProof="1" dirty="0">
                <a:solidFill>
                  <a:schemeClr val="tx1"/>
                </a:solidFill>
                <a:latin typeface="+mn-lt"/>
                <a:ea typeface="+mn-ea"/>
                <a:cs typeface="+mn-cs"/>
              </a:rPr>
              <a:t>。因此，正向业务信道的信息速率分别是</a:t>
            </a:r>
            <a:r>
              <a:rPr kumimoji="0" lang="en-US" altLang="zh-CN" sz="2800" b="0" i="0" u="none" strike="noStrike" kern="1200" cap="none" spc="0" normalizeH="0" baseline="0" noProof="1">
                <a:solidFill>
                  <a:schemeClr val="tx1"/>
                </a:solidFill>
                <a:latin typeface="+mn-lt"/>
                <a:ea typeface="+mn-ea"/>
                <a:cs typeface="+mn-cs"/>
              </a:rPr>
              <a:t>8.6kb/s</a:t>
            </a:r>
            <a:r>
              <a:rPr kumimoji="0" lang="zh-CN" altLang="en-US" sz="2800" b="0" i="0" u="none" strike="noStrike" kern="1200" cap="none" spc="0" normalizeH="0" baseline="0" noProof="1" dirty="0">
                <a:solidFill>
                  <a:schemeClr val="tx1"/>
                </a:solidFill>
                <a:latin typeface="+mn-lt"/>
                <a:ea typeface="+mn-ea"/>
                <a:cs typeface="+mn-cs"/>
              </a:rPr>
              <a:t>、</a:t>
            </a:r>
            <a:r>
              <a:rPr kumimoji="0" lang="en-US" altLang="zh-CN" sz="2800" b="0" i="0" u="none" strike="noStrike" kern="1200" cap="none" spc="0" normalizeH="0" baseline="0" noProof="1">
                <a:solidFill>
                  <a:schemeClr val="tx1"/>
                </a:solidFill>
                <a:latin typeface="+mn-lt"/>
                <a:ea typeface="+mn-ea"/>
                <a:cs typeface="+mn-cs"/>
              </a:rPr>
              <a:t>4.0kb/s</a:t>
            </a:r>
            <a:r>
              <a:rPr kumimoji="0" lang="zh-CN" altLang="en-US" sz="2800" b="0" i="0" u="none" strike="noStrike" kern="1200" cap="none" spc="0" normalizeH="0" baseline="0" noProof="1" dirty="0">
                <a:solidFill>
                  <a:schemeClr val="tx1"/>
                </a:solidFill>
                <a:latin typeface="+mn-lt"/>
                <a:ea typeface="+mn-ea"/>
                <a:cs typeface="+mn-cs"/>
              </a:rPr>
              <a:t>、</a:t>
            </a:r>
            <a:r>
              <a:rPr kumimoji="0" lang="en-US" altLang="zh-CN" sz="2800" b="0" i="0" u="none" strike="noStrike" kern="1200" cap="none" spc="0" normalizeH="0" baseline="0" noProof="1">
                <a:solidFill>
                  <a:schemeClr val="tx1"/>
                </a:solidFill>
                <a:latin typeface="+mn-lt"/>
                <a:ea typeface="+mn-ea"/>
                <a:cs typeface="+mn-cs"/>
              </a:rPr>
              <a:t>2.0kb/s</a:t>
            </a:r>
            <a:r>
              <a:rPr kumimoji="0" lang="zh-CN" altLang="en-US" sz="2800" b="0" i="0" u="none" strike="noStrike" kern="1200" cap="none" spc="0" normalizeH="0" baseline="0" noProof="1" dirty="0">
                <a:solidFill>
                  <a:schemeClr val="tx1"/>
                </a:solidFill>
                <a:latin typeface="+mn-lt"/>
                <a:ea typeface="+mn-ea"/>
                <a:cs typeface="+mn-cs"/>
              </a:rPr>
              <a:t>和</a:t>
            </a:r>
            <a:r>
              <a:rPr kumimoji="0" lang="en-US" altLang="zh-CN" sz="2800" b="0" i="0" u="none" strike="noStrike" kern="1200" cap="none" spc="0" normalizeH="0" baseline="0" noProof="1">
                <a:solidFill>
                  <a:schemeClr val="tx1"/>
                </a:solidFill>
                <a:latin typeface="+mn-lt"/>
                <a:ea typeface="+mn-ea"/>
                <a:cs typeface="+mn-cs"/>
              </a:rPr>
              <a:t>0.8kb/s</a:t>
            </a:r>
            <a:r>
              <a:rPr kumimoji="0" lang="zh-CN" altLang="en-US" sz="2800" b="0" i="0" u="none" strike="noStrike" kern="1200" cap="none" spc="0" normalizeH="0" baseline="0" noProof="1" dirty="0">
                <a:solidFill>
                  <a:schemeClr val="tx1"/>
                </a:solidFill>
                <a:latin typeface="+mn-lt"/>
                <a:ea typeface="+mn-ea"/>
                <a:cs typeface="+mn-cs"/>
              </a:rPr>
              <a:t>。 </a:t>
            </a:r>
            <a:endParaRPr kumimoji="0" lang="zh-CN" altLang="en-US" sz="2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文本占位符 152578"/>
          <p:cNvSpPr>
            <a:spLocks noGrp="1"/>
          </p:cNvSpPr>
          <p:nvPr>
            <p:ph idx="1"/>
          </p:nvPr>
        </p:nvSpPr>
        <p:spPr>
          <a:xfrm>
            <a:off x="1981200" y="838200"/>
            <a:ext cx="8382000" cy="5257800"/>
          </a:xfrm>
        </p:spPr>
        <p:txBody>
          <a:bodyPr anchor="t" anchorCtr="0"/>
          <a:p>
            <a:r>
              <a:rPr lang="en-US" altLang="zh-CN" sz="3200" b="1" dirty="0">
                <a:solidFill>
                  <a:srgbClr val="FF0000"/>
                </a:solidFill>
              </a:rPr>
              <a:t>⑵ </a:t>
            </a:r>
            <a:r>
              <a:rPr lang="zh-CN" altLang="en-US" sz="3200" b="1" dirty="0">
                <a:solidFill>
                  <a:srgbClr val="FF0000"/>
                </a:solidFill>
              </a:rPr>
              <a:t>卷积编码</a:t>
            </a:r>
            <a:endParaRPr lang="zh-CN" altLang="en-US" sz="3200" b="1" dirty="0">
              <a:solidFill>
                <a:srgbClr val="FF0000"/>
              </a:solidFill>
            </a:endParaRPr>
          </a:p>
          <a:p>
            <a:pPr>
              <a:buNone/>
            </a:pPr>
            <a:r>
              <a:rPr lang="zh-CN" altLang="en-US" sz="2400" dirty="0"/>
              <a:t>           数据在传输之前都要进行卷积编码，卷积码的码率为</a:t>
            </a:r>
            <a:r>
              <a:rPr lang="en-US" altLang="zh-CN" sz="2400"/>
              <a:t>1/2</a:t>
            </a:r>
            <a:r>
              <a:rPr lang="zh-CN" altLang="en-US" sz="2400" dirty="0"/>
              <a:t>，约束长度为</a:t>
            </a:r>
            <a:r>
              <a:rPr lang="en-US" altLang="zh-CN" sz="2400"/>
              <a:t>9</a:t>
            </a:r>
            <a:r>
              <a:rPr lang="zh-CN" altLang="en-US" sz="2400" dirty="0"/>
              <a:t>。</a:t>
            </a:r>
            <a:endParaRPr lang="zh-CN" altLang="en-US" sz="2400" dirty="0"/>
          </a:p>
          <a:p>
            <a:r>
              <a:rPr lang="en-US" altLang="zh-CN" sz="3200" b="1" dirty="0">
                <a:solidFill>
                  <a:srgbClr val="FF0000"/>
                </a:solidFill>
              </a:rPr>
              <a:t>⑶ </a:t>
            </a:r>
            <a:r>
              <a:rPr lang="zh-CN" altLang="en-US" sz="3200" b="1" dirty="0">
                <a:solidFill>
                  <a:srgbClr val="FF0000"/>
                </a:solidFill>
              </a:rPr>
              <a:t>码元重复</a:t>
            </a:r>
            <a:endParaRPr lang="zh-CN" altLang="en-US" sz="3200" b="1" dirty="0">
              <a:solidFill>
                <a:srgbClr val="FF0000"/>
              </a:solidFill>
            </a:endParaRPr>
          </a:p>
          <a:p>
            <a:pPr>
              <a:buNone/>
            </a:pPr>
            <a:r>
              <a:rPr lang="zh-CN" altLang="en-US" sz="2400" dirty="0"/>
              <a:t>          对于同步信道，经过卷积编码后的各个码元，在分组交织之前，都要重复一次（每个码元连续出现</a:t>
            </a:r>
            <a:r>
              <a:rPr lang="en-US" altLang="zh-CN" sz="2400"/>
              <a:t>2</a:t>
            </a:r>
            <a:r>
              <a:rPr lang="zh-CN" altLang="en-US" sz="2400" dirty="0"/>
              <a:t>次）。对于寻呼信道和正向业务信道，只要数据率低于</a:t>
            </a:r>
            <a:r>
              <a:rPr lang="en-US" altLang="zh-CN" sz="2400"/>
              <a:t>9600b/s</a:t>
            </a:r>
            <a:r>
              <a:rPr lang="zh-CN" altLang="en-US" sz="2400" dirty="0"/>
              <a:t>，在分组交织之前都要重复。速率为</a:t>
            </a:r>
            <a:r>
              <a:rPr lang="en-US" altLang="zh-CN" sz="2400"/>
              <a:t>4800b/s</a:t>
            </a:r>
            <a:r>
              <a:rPr lang="zh-CN" altLang="en-US" sz="2400" dirty="0"/>
              <a:t>时，各码元要重复一次（每码元连续出现</a:t>
            </a:r>
            <a:r>
              <a:rPr lang="en-US" altLang="zh-CN" sz="2400"/>
              <a:t>2</a:t>
            </a:r>
            <a:r>
              <a:rPr lang="zh-CN" altLang="en-US" sz="2400" dirty="0"/>
              <a:t>次）；速率为</a:t>
            </a:r>
            <a:r>
              <a:rPr lang="en-US" altLang="zh-CN" sz="2400"/>
              <a:t>2400b/s</a:t>
            </a:r>
            <a:r>
              <a:rPr lang="zh-CN" altLang="en-US" sz="2400" dirty="0"/>
              <a:t>，各码元要重复</a:t>
            </a:r>
            <a:r>
              <a:rPr lang="en-US" altLang="zh-CN" sz="2400"/>
              <a:t>3</a:t>
            </a:r>
            <a:r>
              <a:rPr lang="zh-CN" altLang="en-US" sz="2400" dirty="0"/>
              <a:t>次（每码元连续出现</a:t>
            </a:r>
            <a:r>
              <a:rPr lang="en-US" altLang="zh-CN" sz="2400"/>
              <a:t>4</a:t>
            </a:r>
            <a:r>
              <a:rPr lang="zh-CN" altLang="en-US" sz="2400" dirty="0"/>
              <a:t>次）；速率为</a:t>
            </a:r>
            <a:r>
              <a:rPr lang="en-US" altLang="zh-CN" sz="2400"/>
              <a:t>1200b/s</a:t>
            </a:r>
            <a:r>
              <a:rPr lang="zh-CN" altLang="en-US" sz="2400" dirty="0"/>
              <a:t>，各码元要重复</a:t>
            </a:r>
            <a:r>
              <a:rPr lang="en-US" altLang="zh-CN" sz="2400"/>
              <a:t>7</a:t>
            </a:r>
            <a:r>
              <a:rPr lang="zh-CN" altLang="en-US" sz="2400" dirty="0"/>
              <a:t>次（每码元连续出现</a:t>
            </a:r>
            <a:r>
              <a:rPr lang="en-US" altLang="zh-CN" sz="2400"/>
              <a:t>8</a:t>
            </a:r>
            <a:r>
              <a:rPr lang="zh-CN" altLang="en-US" sz="2400" dirty="0"/>
              <a:t>次）。这样做可以使各种信息速率均变成相同的调制码元速率，即</a:t>
            </a:r>
            <a:r>
              <a:rPr lang="en-US" altLang="zh-CN" sz="2400"/>
              <a:t>19200</a:t>
            </a:r>
            <a:r>
              <a:rPr lang="zh-CN" altLang="en-US" sz="2400" dirty="0"/>
              <a:t>个调制码元每秒 。</a:t>
            </a:r>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4210" name="矩形 156959"/>
          <p:cNvSpPr/>
          <p:nvPr/>
        </p:nvSpPr>
        <p:spPr>
          <a:xfrm>
            <a:off x="8153400" y="4724400"/>
            <a:ext cx="2870200" cy="708025"/>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3-25  CDMA</a:t>
            </a:r>
            <a:r>
              <a:rPr lang="zh-CN" altLang="en-US" dirty="0">
                <a:latin typeface="Arial" panose="020B0604020202020204" pitchFamily="34" charset="0"/>
                <a:ea typeface="宋体" panose="02010600030101010101" pitchFamily="2" charset="-122"/>
              </a:rPr>
              <a:t>正向信道</a:t>
            </a:r>
            <a:endParaRPr lang="zh-CN" altLang="en-US" dirty="0">
              <a:latin typeface="Arial" panose="020B0604020202020204" pitchFamily="34" charset="0"/>
              <a:ea typeface="宋体" panose="02010600030101010101" pitchFamily="2" charset="-122"/>
            </a:endParaRPr>
          </a:p>
          <a:p>
            <a:pPr algn="ctr"/>
            <a:r>
              <a:rPr lang="zh-CN" altLang="en-US" dirty="0">
                <a:latin typeface="Arial" panose="020B0604020202020204" pitchFamily="34" charset="0"/>
                <a:ea typeface="宋体" panose="02010600030101010101" pitchFamily="2" charset="-122"/>
              </a:rPr>
              <a:t>传输的结构图</a:t>
            </a:r>
            <a:endParaRPr lang="zh-CN" altLang="en-US" dirty="0">
              <a:latin typeface="Arial" panose="020B0604020202020204" pitchFamily="34" charset="0"/>
              <a:ea typeface="宋体" panose="02010600030101010101" pitchFamily="2" charset="-122"/>
            </a:endParaRPr>
          </a:p>
        </p:txBody>
      </p:sp>
      <p:pic>
        <p:nvPicPr>
          <p:cNvPr id="2" name="图片 1"/>
          <p:cNvPicPr>
            <a:picLocks noChangeAspect="1"/>
          </p:cNvPicPr>
          <p:nvPr>
            <p:custDataLst>
              <p:tags r:id="rId1"/>
            </p:custDataLst>
          </p:nvPr>
        </p:nvPicPr>
        <p:blipFill>
          <a:blip r:embed="rId2"/>
          <a:srcRect r="1425" b="609"/>
          <a:stretch>
            <a:fillRect/>
          </a:stretch>
        </p:blipFill>
        <p:spPr>
          <a:xfrm>
            <a:off x="305435" y="152400"/>
            <a:ext cx="4876165" cy="6629400"/>
          </a:xfrm>
          <a:prstGeom prst="rect">
            <a:avLst/>
          </a:prstGeo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95233" name="组合 153799"/>
          <p:cNvGrpSpPr/>
          <p:nvPr/>
        </p:nvGrpSpPr>
        <p:grpSpPr>
          <a:xfrm>
            <a:off x="2971800" y="1143000"/>
            <a:ext cx="6075363" cy="3609975"/>
            <a:chOff x="960" y="624"/>
            <a:chExt cx="3827" cy="2274"/>
          </a:xfrm>
        </p:grpSpPr>
        <p:sp>
          <p:nvSpPr>
            <p:cNvPr id="95234" name="直接连接符 153762"/>
            <p:cNvSpPr/>
            <p:nvPr/>
          </p:nvSpPr>
          <p:spPr>
            <a:xfrm>
              <a:off x="4156" y="624"/>
              <a:ext cx="1" cy="187"/>
            </a:xfrm>
            <a:prstGeom prst="line">
              <a:avLst/>
            </a:prstGeom>
            <a:ln w="9525" cap="flat" cmpd="sng">
              <a:solidFill>
                <a:srgbClr val="000000"/>
              </a:solidFill>
              <a:prstDash val="solid"/>
              <a:round/>
              <a:headEnd type="none" w="med" len="med"/>
              <a:tailEnd type="triangle" w="med" len="med"/>
            </a:ln>
          </p:spPr>
        </p:sp>
        <p:grpSp>
          <p:nvGrpSpPr>
            <p:cNvPr id="95235" name="组合 153798"/>
            <p:cNvGrpSpPr/>
            <p:nvPr/>
          </p:nvGrpSpPr>
          <p:grpSpPr>
            <a:xfrm>
              <a:off x="960" y="720"/>
              <a:ext cx="3827" cy="2178"/>
              <a:chOff x="781" y="510"/>
              <a:chExt cx="3066" cy="1622"/>
            </a:xfrm>
          </p:grpSpPr>
          <p:sp>
            <p:nvSpPr>
              <p:cNvPr id="95236" name="文本框 153744"/>
              <p:cNvSpPr txBox="1"/>
              <p:nvPr/>
            </p:nvSpPr>
            <p:spPr>
              <a:xfrm>
                <a:off x="1285" y="1758"/>
                <a:ext cx="504" cy="312"/>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寻呼信道</a:t>
                </a:r>
                <a:endParaRPr lang="zh-CN" altLang="en-US" sz="1200" dirty="0">
                  <a:solidFill>
                    <a:srgbClr val="000066"/>
                  </a:solidFill>
                  <a:latin typeface="Times New Roman" panose="02020603050405020304" pitchFamily="18" charset="0"/>
                  <a:ea typeface="宋体" panose="02010600030101010101" pitchFamily="2" charset="-122"/>
                </a:endParaRPr>
              </a:p>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的长码掩蔽</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5237" name="文本框 153745"/>
              <p:cNvSpPr txBox="1"/>
              <p:nvPr/>
            </p:nvSpPr>
            <p:spPr>
              <a:xfrm>
                <a:off x="2419" y="1758"/>
                <a:ext cx="546" cy="187"/>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1.2288Mc/s</a:t>
                </a:r>
                <a:endParaRPr lang="en-US" altLang="zh-CN" sz="1200">
                  <a:solidFill>
                    <a:srgbClr val="000066"/>
                  </a:solidFill>
                  <a:latin typeface="Arial" panose="020B0604020202020204" pitchFamily="34" charset="0"/>
                  <a:ea typeface="宋体" panose="02010600030101010101" pitchFamily="2" charset="-122"/>
                </a:endParaRPr>
              </a:p>
            </p:txBody>
          </p:sp>
          <p:sp>
            <p:nvSpPr>
              <p:cNvPr id="95238" name="文本框 153746"/>
              <p:cNvSpPr txBox="1"/>
              <p:nvPr/>
            </p:nvSpPr>
            <p:spPr>
              <a:xfrm>
                <a:off x="3049" y="1571"/>
                <a:ext cx="379" cy="187"/>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19.2ks/s</a:t>
                </a:r>
                <a:endParaRPr lang="en-US" altLang="zh-CN" sz="1200">
                  <a:solidFill>
                    <a:srgbClr val="000066"/>
                  </a:solidFill>
                  <a:latin typeface="Times New Roman" panose="02020603050405020304" pitchFamily="18" charset="0"/>
                  <a:ea typeface="宋体" panose="02010600030101010101" pitchFamily="2" charset="-122"/>
                </a:endParaRPr>
              </a:p>
              <a:p>
                <a:endParaRPr lang="en-US" altLang="zh-CN" sz="1200">
                  <a:solidFill>
                    <a:srgbClr val="000066"/>
                  </a:solidFill>
                  <a:latin typeface="Arial" panose="020B0604020202020204" pitchFamily="34" charset="0"/>
                  <a:ea typeface="宋体" panose="02010600030101010101" pitchFamily="2" charset="-122"/>
                </a:endParaRPr>
              </a:p>
            </p:txBody>
          </p:sp>
          <p:sp>
            <p:nvSpPr>
              <p:cNvPr id="95239" name="文本框 153747"/>
              <p:cNvSpPr txBox="1"/>
              <p:nvPr/>
            </p:nvSpPr>
            <p:spPr>
              <a:xfrm>
                <a:off x="2713" y="1508"/>
                <a:ext cx="378" cy="188"/>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19.2ks/s</a:t>
                </a:r>
                <a:endParaRPr lang="en-US" altLang="zh-CN" sz="1200">
                  <a:solidFill>
                    <a:srgbClr val="000066"/>
                  </a:solidFill>
                  <a:latin typeface="Times New Roman" panose="02020603050405020304" pitchFamily="18" charset="0"/>
                  <a:ea typeface="宋体" panose="02010600030101010101" pitchFamily="2" charset="-122"/>
                </a:endParaRPr>
              </a:p>
              <a:p>
                <a:endParaRPr lang="en-US" altLang="zh-CN" sz="1200">
                  <a:solidFill>
                    <a:srgbClr val="000066"/>
                  </a:solidFill>
                  <a:latin typeface="Arial" panose="020B0604020202020204" pitchFamily="34" charset="0"/>
                  <a:ea typeface="宋体" panose="02010600030101010101" pitchFamily="2" charset="-122"/>
                </a:endParaRPr>
              </a:p>
            </p:txBody>
          </p:sp>
          <p:sp>
            <p:nvSpPr>
              <p:cNvPr id="95240" name="文本框 153748"/>
              <p:cNvSpPr txBox="1"/>
              <p:nvPr/>
            </p:nvSpPr>
            <p:spPr>
              <a:xfrm>
                <a:off x="2041" y="1508"/>
                <a:ext cx="378" cy="188"/>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19.2ks/s</a:t>
                </a:r>
                <a:endParaRPr lang="en-US" altLang="zh-CN" sz="1200">
                  <a:solidFill>
                    <a:srgbClr val="000066"/>
                  </a:solidFill>
                  <a:latin typeface="Times New Roman" panose="02020603050405020304" pitchFamily="18" charset="0"/>
                  <a:ea typeface="宋体" panose="02010600030101010101" pitchFamily="2" charset="-122"/>
                </a:endParaRPr>
              </a:p>
              <a:p>
                <a:endParaRPr lang="en-US" altLang="zh-CN" sz="1200">
                  <a:solidFill>
                    <a:srgbClr val="000066"/>
                  </a:solidFill>
                  <a:latin typeface="Arial" panose="020B0604020202020204" pitchFamily="34" charset="0"/>
                  <a:ea typeface="宋体" panose="02010600030101010101" pitchFamily="2" charset="-122"/>
                </a:endParaRPr>
              </a:p>
            </p:txBody>
          </p:sp>
          <p:sp>
            <p:nvSpPr>
              <p:cNvPr id="95241" name="文本框 153749"/>
              <p:cNvSpPr txBox="1"/>
              <p:nvPr/>
            </p:nvSpPr>
            <p:spPr>
              <a:xfrm>
                <a:off x="1411" y="1446"/>
                <a:ext cx="378" cy="312"/>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19.2ks/s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9.6sk/s</a:t>
                </a:r>
                <a:endParaRPr lang="en-US" altLang="zh-CN" sz="1200">
                  <a:solidFill>
                    <a:srgbClr val="000066"/>
                  </a:solidFill>
                  <a:latin typeface="Arial" panose="020B0604020202020204" pitchFamily="34" charset="0"/>
                  <a:ea typeface="宋体" panose="02010600030101010101" pitchFamily="2" charset="-122"/>
                </a:endParaRPr>
              </a:p>
            </p:txBody>
          </p:sp>
          <p:sp>
            <p:nvSpPr>
              <p:cNvPr id="95242" name="文本框 153750"/>
              <p:cNvSpPr txBox="1"/>
              <p:nvPr/>
            </p:nvSpPr>
            <p:spPr>
              <a:xfrm>
                <a:off x="3301" y="1072"/>
                <a:ext cx="546" cy="312"/>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err="1">
                    <a:solidFill>
                      <a:srgbClr val="000066"/>
                    </a:solidFill>
                    <a:latin typeface="Times New Roman" panose="02020603050405020304" pitchFamily="18" charset="0"/>
                    <a:ea typeface="宋体" panose="02010600030101010101" pitchFamily="2" charset="-122"/>
                  </a:rPr>
                  <a:t>W</a:t>
                </a:r>
                <a:r>
                  <a:rPr lang="en-US" altLang="zh-CN" sz="1200" baseline="-25000" err="1">
                    <a:solidFill>
                      <a:srgbClr val="000066"/>
                    </a:solidFill>
                    <a:latin typeface="Times New Roman" panose="02020603050405020304" pitchFamily="18" charset="0"/>
                    <a:ea typeface="宋体" panose="02010600030101010101" pitchFamily="2" charset="-122"/>
                  </a:rPr>
                  <a:t>p</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1.2288Mc/s</a:t>
                </a:r>
                <a:endParaRPr lang="en-US" altLang="zh-CN" sz="1200">
                  <a:solidFill>
                    <a:srgbClr val="000066"/>
                  </a:solidFill>
                  <a:latin typeface="Arial" panose="020B0604020202020204" pitchFamily="34" charset="0"/>
                  <a:ea typeface="宋体" panose="02010600030101010101" pitchFamily="2" charset="-122"/>
                </a:endParaRPr>
              </a:p>
            </p:txBody>
          </p:sp>
          <p:sp>
            <p:nvSpPr>
              <p:cNvPr id="95243" name="文本框 153751"/>
              <p:cNvSpPr txBox="1"/>
              <p:nvPr/>
            </p:nvSpPr>
            <p:spPr>
              <a:xfrm>
                <a:off x="2713" y="1259"/>
                <a:ext cx="463" cy="187"/>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调制码元</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5244" name="文本框 153752"/>
              <p:cNvSpPr txBox="1"/>
              <p:nvPr/>
            </p:nvSpPr>
            <p:spPr>
              <a:xfrm>
                <a:off x="2041" y="1259"/>
                <a:ext cx="474" cy="278"/>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调制码元</a:t>
                </a:r>
                <a:endParaRPr lang="zh-CN" altLang="en-US" sz="1200" dirty="0">
                  <a:solidFill>
                    <a:srgbClr val="000066"/>
                  </a:solidFill>
                  <a:latin typeface="Times New Roman" panose="02020603050405020304" pitchFamily="18" charset="0"/>
                  <a:ea typeface="宋体" panose="02010600030101010101" pitchFamily="2" charset="-122"/>
                </a:endParaRPr>
              </a:p>
              <a:p>
                <a:endParaRPr lang="zh-CN" altLang="en-US" sz="1200" dirty="0">
                  <a:solidFill>
                    <a:srgbClr val="000066"/>
                  </a:solidFill>
                  <a:latin typeface="Arial" panose="020B0604020202020204" pitchFamily="34" charset="0"/>
                  <a:ea typeface="宋体" panose="02010600030101010101" pitchFamily="2" charset="-122"/>
                </a:endParaRPr>
              </a:p>
            </p:txBody>
          </p:sp>
          <p:sp>
            <p:nvSpPr>
              <p:cNvPr id="95245" name="文本框 153753"/>
              <p:cNvSpPr txBox="1"/>
              <p:nvPr/>
            </p:nvSpPr>
            <p:spPr>
              <a:xfrm>
                <a:off x="1453" y="1259"/>
                <a:ext cx="283" cy="179"/>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码元</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5246" name="文本框 153754"/>
              <p:cNvSpPr txBox="1"/>
              <p:nvPr/>
            </p:nvSpPr>
            <p:spPr>
              <a:xfrm>
                <a:off x="781" y="1446"/>
                <a:ext cx="378" cy="374"/>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9.6kb/s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4.8kb/s</a:t>
                </a:r>
                <a:endParaRPr lang="en-US" altLang="zh-CN" sz="1200">
                  <a:solidFill>
                    <a:srgbClr val="000066"/>
                  </a:solidFill>
                  <a:latin typeface="Arial" panose="020B0604020202020204" pitchFamily="34" charset="0"/>
                  <a:ea typeface="宋体" panose="02010600030101010101" pitchFamily="2" charset="-122"/>
                </a:endParaRPr>
              </a:p>
            </p:txBody>
          </p:sp>
          <p:sp>
            <p:nvSpPr>
              <p:cNvPr id="95247" name="文本框 153755"/>
              <p:cNvSpPr txBox="1"/>
              <p:nvPr/>
            </p:nvSpPr>
            <p:spPr>
              <a:xfrm>
                <a:off x="3301" y="635"/>
                <a:ext cx="546" cy="312"/>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W</a:t>
                </a:r>
                <a:r>
                  <a:rPr lang="en-US" altLang="zh-CN" sz="1200" baseline="-25000">
                    <a:solidFill>
                      <a:srgbClr val="000066"/>
                    </a:solidFill>
                    <a:latin typeface="Times New Roman" panose="02020603050405020304" pitchFamily="18" charset="0"/>
                    <a:ea typeface="宋体" panose="02010600030101010101" pitchFamily="2" charset="-122"/>
                  </a:rPr>
                  <a:t>32</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1.2288Mc/s</a:t>
                </a:r>
                <a:endParaRPr lang="en-US" altLang="zh-CN" sz="1200">
                  <a:solidFill>
                    <a:srgbClr val="000066"/>
                  </a:solidFill>
                  <a:latin typeface="Arial" panose="020B0604020202020204" pitchFamily="34" charset="0"/>
                  <a:ea typeface="宋体" panose="02010600030101010101" pitchFamily="2" charset="-122"/>
                </a:endParaRPr>
              </a:p>
            </p:txBody>
          </p:sp>
          <p:sp>
            <p:nvSpPr>
              <p:cNvPr id="95248" name="直接连接符 153756"/>
              <p:cNvSpPr/>
              <p:nvPr/>
            </p:nvSpPr>
            <p:spPr>
              <a:xfrm>
                <a:off x="3349" y="760"/>
                <a:ext cx="1" cy="187"/>
              </a:xfrm>
              <a:prstGeom prst="line">
                <a:avLst/>
              </a:prstGeom>
              <a:ln w="9525" cap="flat" cmpd="sng">
                <a:solidFill>
                  <a:srgbClr val="000000"/>
                </a:solidFill>
                <a:prstDash val="solid"/>
                <a:round/>
                <a:headEnd type="none" w="med" len="med"/>
                <a:tailEnd type="triangle" w="med" len="med"/>
              </a:ln>
            </p:spPr>
          </p:sp>
          <p:sp>
            <p:nvSpPr>
              <p:cNvPr id="95249" name="文本框 153757"/>
              <p:cNvSpPr txBox="1"/>
              <p:nvPr/>
            </p:nvSpPr>
            <p:spPr>
              <a:xfrm>
                <a:off x="2797" y="822"/>
                <a:ext cx="462" cy="187"/>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调制码元</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5250" name="文本框 153758"/>
              <p:cNvSpPr txBox="1"/>
              <p:nvPr/>
            </p:nvSpPr>
            <p:spPr>
              <a:xfrm>
                <a:off x="1495" y="822"/>
                <a:ext cx="283" cy="179"/>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码元</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5251" name="直接连接符 153759"/>
              <p:cNvSpPr/>
              <p:nvPr/>
            </p:nvSpPr>
            <p:spPr>
              <a:xfrm>
                <a:off x="1039" y="635"/>
                <a:ext cx="2226" cy="1"/>
              </a:xfrm>
              <a:prstGeom prst="line">
                <a:avLst/>
              </a:prstGeom>
              <a:ln w="9525" cap="flat" cmpd="sng">
                <a:solidFill>
                  <a:srgbClr val="000000"/>
                </a:solidFill>
                <a:prstDash val="solid"/>
                <a:round/>
                <a:headEnd type="none" w="med" len="med"/>
                <a:tailEnd type="triangle" w="med" len="med"/>
              </a:ln>
            </p:spPr>
          </p:sp>
          <p:graphicFrame>
            <p:nvGraphicFramePr>
              <p:cNvPr id="95252" name="对象 153760"/>
              <p:cNvGraphicFramePr/>
              <p:nvPr/>
            </p:nvGraphicFramePr>
            <p:xfrm>
              <a:off x="3224" y="510"/>
              <a:ext cx="228" cy="246"/>
            </p:xfrm>
            <a:graphic>
              <a:graphicData uri="http://schemas.openxmlformats.org/presentationml/2006/ole">
                <mc:AlternateContent xmlns:mc="http://schemas.openxmlformats.org/markup-compatibility/2006">
                  <mc:Choice xmlns:v="urn:schemas-microsoft-com:vml" Requires="v">
                    <p:oleObj spid="_x0000_s3085" name="" r:id="rId1" imgW="165100" imgH="177800" progId="">
                      <p:embed/>
                    </p:oleObj>
                  </mc:Choice>
                  <mc:Fallback>
                    <p:oleObj name="" r:id="rId1" imgW="165100" imgH="177800" progId="">
                      <p:embed/>
                      <p:pic>
                        <p:nvPicPr>
                          <p:cNvPr id="0" name="图片 3084"/>
                          <p:cNvPicPr/>
                          <p:nvPr/>
                        </p:nvPicPr>
                        <p:blipFill>
                          <a:blip r:embed="rId2"/>
                          <a:stretch>
                            <a:fillRect/>
                          </a:stretch>
                        </p:blipFill>
                        <p:spPr>
                          <a:xfrm>
                            <a:off x="3224" y="510"/>
                            <a:ext cx="228" cy="246"/>
                          </a:xfrm>
                          <a:prstGeom prst="rect">
                            <a:avLst/>
                          </a:prstGeom>
                          <a:noFill/>
                          <a:ln w="38100">
                            <a:noFill/>
                            <a:miter/>
                          </a:ln>
                        </p:spPr>
                      </p:pic>
                    </p:oleObj>
                  </mc:Fallback>
                </mc:AlternateContent>
              </a:graphicData>
            </a:graphic>
          </p:graphicFrame>
          <p:sp>
            <p:nvSpPr>
              <p:cNvPr id="95253" name="直接连接符 153761"/>
              <p:cNvSpPr/>
              <p:nvPr/>
            </p:nvSpPr>
            <p:spPr>
              <a:xfrm>
                <a:off x="3391" y="635"/>
                <a:ext cx="252" cy="1"/>
              </a:xfrm>
              <a:prstGeom prst="line">
                <a:avLst/>
              </a:prstGeom>
              <a:ln w="9525" cap="flat" cmpd="sng">
                <a:solidFill>
                  <a:srgbClr val="000000"/>
                </a:solidFill>
                <a:prstDash val="solid"/>
                <a:round/>
                <a:headEnd type="none" w="med" len="med"/>
                <a:tailEnd type="triangle" w="med" len="med"/>
              </a:ln>
            </p:spPr>
          </p:sp>
          <p:sp>
            <p:nvSpPr>
              <p:cNvPr id="95254" name="直接连接符 153763"/>
              <p:cNvSpPr/>
              <p:nvPr/>
            </p:nvSpPr>
            <p:spPr>
              <a:xfrm>
                <a:off x="823" y="1009"/>
                <a:ext cx="294" cy="1"/>
              </a:xfrm>
              <a:prstGeom prst="line">
                <a:avLst/>
              </a:prstGeom>
              <a:ln w="9525" cap="flat" cmpd="sng">
                <a:solidFill>
                  <a:srgbClr val="000000"/>
                </a:solidFill>
                <a:prstDash val="solid"/>
                <a:round/>
                <a:headEnd type="none" w="med" len="med"/>
                <a:tailEnd type="triangle" w="med" len="med"/>
              </a:ln>
            </p:spPr>
          </p:sp>
          <p:sp>
            <p:nvSpPr>
              <p:cNvPr id="95255" name="矩形 153764"/>
              <p:cNvSpPr/>
              <p:nvPr/>
            </p:nvSpPr>
            <p:spPr>
              <a:xfrm>
                <a:off x="1117" y="884"/>
                <a:ext cx="336" cy="312"/>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卷积</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编码器</a:t>
                </a:r>
                <a:endParaRPr lang="zh-CN" altLang="en-US" sz="1200" dirty="0">
                  <a:solidFill>
                    <a:srgbClr val="000066"/>
                  </a:solidFill>
                  <a:latin typeface="Times New Roman" panose="02020603050405020304" pitchFamily="18" charset="0"/>
                  <a:ea typeface="宋体" panose="02010600030101010101" pitchFamily="2" charset="-122"/>
                </a:endParaRPr>
              </a:p>
              <a:p>
                <a:pPr algn="ct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5256" name="直接连接符 153765"/>
              <p:cNvSpPr/>
              <p:nvPr/>
            </p:nvSpPr>
            <p:spPr>
              <a:xfrm>
                <a:off x="1453" y="1009"/>
                <a:ext cx="294" cy="1"/>
              </a:xfrm>
              <a:prstGeom prst="line">
                <a:avLst/>
              </a:prstGeom>
              <a:ln w="9525" cap="flat" cmpd="sng">
                <a:solidFill>
                  <a:srgbClr val="000000"/>
                </a:solidFill>
                <a:prstDash val="solid"/>
                <a:round/>
                <a:headEnd type="none" w="med" len="med"/>
                <a:tailEnd type="triangle" w="med" len="med"/>
              </a:ln>
            </p:spPr>
          </p:sp>
          <p:sp>
            <p:nvSpPr>
              <p:cNvPr id="95257" name="直接连接符 153766"/>
              <p:cNvSpPr/>
              <p:nvPr/>
            </p:nvSpPr>
            <p:spPr>
              <a:xfrm>
                <a:off x="2755" y="1009"/>
                <a:ext cx="510" cy="1"/>
              </a:xfrm>
              <a:prstGeom prst="line">
                <a:avLst/>
              </a:prstGeom>
              <a:ln w="9525" cap="flat" cmpd="sng">
                <a:solidFill>
                  <a:srgbClr val="000000"/>
                </a:solidFill>
                <a:prstDash val="solid"/>
                <a:round/>
                <a:headEnd type="none" w="med" len="med"/>
                <a:tailEnd type="triangle" w="med" len="med"/>
              </a:ln>
            </p:spPr>
          </p:sp>
          <p:sp>
            <p:nvSpPr>
              <p:cNvPr id="95258" name="直接连接符 153767"/>
              <p:cNvSpPr/>
              <p:nvPr/>
            </p:nvSpPr>
            <p:spPr>
              <a:xfrm flipV="1">
                <a:off x="3391" y="1009"/>
                <a:ext cx="252" cy="1"/>
              </a:xfrm>
              <a:prstGeom prst="line">
                <a:avLst/>
              </a:prstGeom>
              <a:ln w="9525" cap="flat" cmpd="sng">
                <a:solidFill>
                  <a:srgbClr val="000000"/>
                </a:solidFill>
                <a:prstDash val="solid"/>
                <a:round/>
                <a:headEnd type="none" w="med" len="med"/>
                <a:tailEnd type="triangle" w="med" len="med"/>
              </a:ln>
            </p:spPr>
          </p:sp>
          <p:sp>
            <p:nvSpPr>
              <p:cNvPr id="95259" name="直接连接符 153768"/>
              <p:cNvSpPr/>
              <p:nvPr/>
            </p:nvSpPr>
            <p:spPr>
              <a:xfrm>
                <a:off x="823" y="1446"/>
                <a:ext cx="294" cy="1"/>
              </a:xfrm>
              <a:prstGeom prst="line">
                <a:avLst/>
              </a:prstGeom>
              <a:ln w="9525" cap="flat" cmpd="sng">
                <a:solidFill>
                  <a:srgbClr val="000000"/>
                </a:solidFill>
                <a:prstDash val="solid"/>
                <a:round/>
                <a:headEnd type="none" w="med" len="med"/>
                <a:tailEnd type="triangle" w="med" len="med"/>
              </a:ln>
            </p:spPr>
          </p:sp>
          <p:sp>
            <p:nvSpPr>
              <p:cNvPr id="95260" name="矩形 153769"/>
              <p:cNvSpPr/>
              <p:nvPr/>
            </p:nvSpPr>
            <p:spPr>
              <a:xfrm>
                <a:off x="1117" y="1321"/>
                <a:ext cx="336" cy="312"/>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卷积</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编码器</a:t>
                </a:r>
                <a:endParaRPr lang="zh-CN" altLang="en-US" sz="1200" dirty="0">
                  <a:solidFill>
                    <a:srgbClr val="000066"/>
                  </a:solidFill>
                  <a:latin typeface="Times New Roman" panose="02020603050405020304" pitchFamily="18" charset="0"/>
                  <a:ea typeface="宋体" panose="02010600030101010101" pitchFamily="2" charset="-122"/>
                </a:endParaRPr>
              </a:p>
              <a:p>
                <a:endParaRPr lang="zh-CN" altLang="en-US" sz="1200" dirty="0">
                  <a:solidFill>
                    <a:srgbClr val="000066"/>
                  </a:solidFill>
                  <a:latin typeface="Arial" panose="020B0604020202020204" pitchFamily="34" charset="0"/>
                  <a:ea typeface="宋体" panose="02010600030101010101" pitchFamily="2" charset="-122"/>
                </a:endParaRPr>
              </a:p>
            </p:txBody>
          </p:sp>
          <p:sp>
            <p:nvSpPr>
              <p:cNvPr id="95261" name="矩形 153770"/>
              <p:cNvSpPr/>
              <p:nvPr/>
            </p:nvSpPr>
            <p:spPr>
              <a:xfrm>
                <a:off x="1753" y="1321"/>
                <a:ext cx="336" cy="312"/>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码元</a:t>
                </a:r>
                <a:endParaRPr lang="zh-CN" altLang="en-US" sz="1200" dirty="0">
                  <a:solidFill>
                    <a:srgbClr val="000066"/>
                  </a:solidFill>
                  <a:latin typeface="Times New Roman" panose="02020603050405020304" pitchFamily="18" charset="0"/>
                  <a:ea typeface="宋体" panose="02010600030101010101" pitchFamily="2" charset="-122"/>
                </a:endParaRPr>
              </a:p>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重复</a:t>
                </a:r>
                <a:endParaRPr lang="zh-CN" altLang="en-US" sz="1200" dirty="0">
                  <a:solidFill>
                    <a:srgbClr val="000066"/>
                  </a:solidFill>
                  <a:latin typeface="Times New Roman" panose="02020603050405020304" pitchFamily="18" charset="0"/>
                  <a:ea typeface="宋体" panose="02010600030101010101" pitchFamily="2" charset="-122"/>
                </a:endParaRPr>
              </a:p>
              <a:p>
                <a:endParaRPr lang="zh-CN" altLang="en-US" sz="1200" dirty="0">
                  <a:solidFill>
                    <a:srgbClr val="000066"/>
                  </a:solidFill>
                  <a:latin typeface="Arial" panose="020B0604020202020204" pitchFamily="34" charset="0"/>
                  <a:ea typeface="宋体" panose="02010600030101010101" pitchFamily="2" charset="-122"/>
                </a:endParaRPr>
              </a:p>
            </p:txBody>
          </p:sp>
          <p:sp>
            <p:nvSpPr>
              <p:cNvPr id="95262" name="矩形 153771"/>
              <p:cNvSpPr/>
              <p:nvPr/>
            </p:nvSpPr>
            <p:spPr>
              <a:xfrm>
                <a:off x="2419" y="1321"/>
                <a:ext cx="336" cy="312"/>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分组</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交织器</a:t>
                </a:r>
                <a:endParaRPr lang="zh-CN" altLang="en-US" sz="1200" dirty="0">
                  <a:solidFill>
                    <a:srgbClr val="000066"/>
                  </a:solidFill>
                  <a:latin typeface="Times New Roman" panose="02020603050405020304" pitchFamily="18" charset="0"/>
                  <a:ea typeface="宋体" panose="02010600030101010101" pitchFamily="2" charset="-122"/>
                </a:endParaRPr>
              </a:p>
              <a:p>
                <a:pPr algn="ctr"/>
                <a:endParaRPr lang="zh-CN" altLang="en-US" sz="1200" dirty="0">
                  <a:solidFill>
                    <a:srgbClr val="000066"/>
                  </a:solidFill>
                  <a:latin typeface="Arial" panose="020B0604020202020204" pitchFamily="34" charset="0"/>
                  <a:ea typeface="宋体" panose="02010600030101010101" pitchFamily="2" charset="-122"/>
                </a:endParaRPr>
              </a:p>
            </p:txBody>
          </p:sp>
          <p:graphicFrame>
            <p:nvGraphicFramePr>
              <p:cNvPr id="95263" name="对象 153772"/>
              <p:cNvGraphicFramePr/>
              <p:nvPr/>
            </p:nvGraphicFramePr>
            <p:xfrm>
              <a:off x="2929" y="1321"/>
              <a:ext cx="229" cy="247"/>
            </p:xfrm>
            <a:graphic>
              <a:graphicData uri="http://schemas.openxmlformats.org/presentationml/2006/ole">
                <mc:AlternateContent xmlns:mc="http://schemas.openxmlformats.org/markup-compatibility/2006">
                  <mc:Choice xmlns:v="urn:schemas-microsoft-com:vml" Requires="v">
                    <p:oleObj spid="_x0000_s3083" name="" r:id="rId3" imgW="165100" imgH="177800" progId="">
                      <p:embed/>
                    </p:oleObj>
                  </mc:Choice>
                  <mc:Fallback>
                    <p:oleObj name="" r:id="rId3" imgW="165100" imgH="177800" progId="">
                      <p:embed/>
                      <p:pic>
                        <p:nvPicPr>
                          <p:cNvPr id="0" name="图片 3082"/>
                          <p:cNvPicPr/>
                          <p:nvPr/>
                        </p:nvPicPr>
                        <p:blipFill>
                          <a:blip r:embed="rId2"/>
                          <a:stretch>
                            <a:fillRect/>
                          </a:stretch>
                        </p:blipFill>
                        <p:spPr>
                          <a:xfrm>
                            <a:off x="2929" y="1321"/>
                            <a:ext cx="229" cy="247"/>
                          </a:xfrm>
                          <a:prstGeom prst="rect">
                            <a:avLst/>
                          </a:prstGeom>
                          <a:noFill/>
                          <a:ln w="38100">
                            <a:noFill/>
                            <a:miter/>
                          </a:ln>
                        </p:spPr>
                      </p:pic>
                    </p:oleObj>
                  </mc:Fallback>
                </mc:AlternateContent>
              </a:graphicData>
            </a:graphic>
          </p:graphicFrame>
          <p:sp>
            <p:nvSpPr>
              <p:cNvPr id="95264" name="直接连接符 153773"/>
              <p:cNvSpPr/>
              <p:nvPr/>
            </p:nvSpPr>
            <p:spPr>
              <a:xfrm>
                <a:off x="1453" y="1446"/>
                <a:ext cx="300" cy="1"/>
              </a:xfrm>
              <a:prstGeom prst="line">
                <a:avLst/>
              </a:prstGeom>
              <a:ln w="9525" cap="flat" cmpd="sng">
                <a:solidFill>
                  <a:srgbClr val="000000"/>
                </a:solidFill>
                <a:prstDash val="solid"/>
                <a:round/>
                <a:headEnd type="none" w="med" len="med"/>
                <a:tailEnd type="triangle" w="med" len="med"/>
              </a:ln>
            </p:spPr>
          </p:sp>
          <p:sp>
            <p:nvSpPr>
              <p:cNvPr id="95265" name="直接连接符 153774"/>
              <p:cNvSpPr/>
              <p:nvPr/>
            </p:nvSpPr>
            <p:spPr>
              <a:xfrm flipV="1">
                <a:off x="2089" y="1446"/>
                <a:ext cx="330" cy="1"/>
              </a:xfrm>
              <a:prstGeom prst="line">
                <a:avLst/>
              </a:prstGeom>
              <a:ln w="9525" cap="flat" cmpd="sng">
                <a:solidFill>
                  <a:srgbClr val="000000"/>
                </a:solidFill>
                <a:prstDash val="solid"/>
                <a:round/>
                <a:headEnd type="none" w="med" len="med"/>
                <a:tailEnd type="triangle" w="med" len="med"/>
              </a:ln>
            </p:spPr>
          </p:sp>
          <p:sp>
            <p:nvSpPr>
              <p:cNvPr id="95266" name="直接连接符 153775"/>
              <p:cNvSpPr/>
              <p:nvPr/>
            </p:nvSpPr>
            <p:spPr>
              <a:xfrm>
                <a:off x="2755" y="1446"/>
                <a:ext cx="216" cy="1"/>
              </a:xfrm>
              <a:prstGeom prst="line">
                <a:avLst/>
              </a:prstGeom>
              <a:ln w="9525" cap="flat" cmpd="sng">
                <a:solidFill>
                  <a:srgbClr val="000000"/>
                </a:solidFill>
                <a:prstDash val="solid"/>
                <a:round/>
                <a:headEnd type="none" w="med" len="med"/>
                <a:tailEnd type="triangle" w="med" len="med"/>
              </a:ln>
            </p:spPr>
          </p:sp>
          <p:graphicFrame>
            <p:nvGraphicFramePr>
              <p:cNvPr id="95267" name="对象 153776"/>
              <p:cNvGraphicFramePr/>
              <p:nvPr/>
            </p:nvGraphicFramePr>
            <p:xfrm>
              <a:off x="3224" y="1321"/>
              <a:ext cx="228" cy="247"/>
            </p:xfrm>
            <a:graphic>
              <a:graphicData uri="http://schemas.openxmlformats.org/presentationml/2006/ole">
                <mc:AlternateContent xmlns:mc="http://schemas.openxmlformats.org/markup-compatibility/2006">
                  <mc:Choice xmlns:v="urn:schemas-microsoft-com:vml" Requires="v">
                    <p:oleObj spid="_x0000_s3084" name="" r:id="rId4" imgW="165100" imgH="177800" progId="">
                      <p:embed/>
                    </p:oleObj>
                  </mc:Choice>
                  <mc:Fallback>
                    <p:oleObj name="" r:id="rId4" imgW="165100" imgH="177800" progId="">
                      <p:embed/>
                      <p:pic>
                        <p:nvPicPr>
                          <p:cNvPr id="0" name="图片 3083"/>
                          <p:cNvPicPr/>
                          <p:nvPr/>
                        </p:nvPicPr>
                        <p:blipFill>
                          <a:blip r:embed="rId2"/>
                          <a:stretch>
                            <a:fillRect/>
                          </a:stretch>
                        </p:blipFill>
                        <p:spPr>
                          <a:xfrm>
                            <a:off x="3224" y="1321"/>
                            <a:ext cx="228" cy="247"/>
                          </a:xfrm>
                          <a:prstGeom prst="rect">
                            <a:avLst/>
                          </a:prstGeom>
                          <a:noFill/>
                          <a:ln w="38100">
                            <a:noFill/>
                            <a:miter/>
                          </a:ln>
                        </p:spPr>
                      </p:pic>
                    </p:oleObj>
                  </mc:Fallback>
                </mc:AlternateContent>
              </a:graphicData>
            </a:graphic>
          </p:graphicFrame>
          <p:sp>
            <p:nvSpPr>
              <p:cNvPr id="95268" name="直接连接符 153777"/>
              <p:cNvSpPr/>
              <p:nvPr/>
            </p:nvSpPr>
            <p:spPr>
              <a:xfrm>
                <a:off x="3097" y="1446"/>
                <a:ext cx="168" cy="1"/>
              </a:xfrm>
              <a:prstGeom prst="line">
                <a:avLst/>
              </a:prstGeom>
              <a:ln w="9525" cap="flat" cmpd="sng">
                <a:solidFill>
                  <a:srgbClr val="000000"/>
                </a:solidFill>
                <a:prstDash val="solid"/>
                <a:round/>
                <a:headEnd type="none" w="med" len="med"/>
                <a:tailEnd type="triangle" w="med" len="med"/>
              </a:ln>
            </p:spPr>
          </p:sp>
          <p:sp>
            <p:nvSpPr>
              <p:cNvPr id="95269" name="直接连接符 153778"/>
              <p:cNvSpPr/>
              <p:nvPr/>
            </p:nvSpPr>
            <p:spPr>
              <a:xfrm flipV="1">
                <a:off x="3391" y="1446"/>
                <a:ext cx="252" cy="1"/>
              </a:xfrm>
              <a:prstGeom prst="line">
                <a:avLst/>
              </a:prstGeom>
              <a:ln w="9525" cap="flat" cmpd="sng">
                <a:solidFill>
                  <a:srgbClr val="000000"/>
                </a:solidFill>
                <a:prstDash val="solid"/>
                <a:round/>
                <a:headEnd type="none" w="med" len="med"/>
                <a:tailEnd type="triangle" w="med" len="med"/>
              </a:ln>
            </p:spPr>
          </p:sp>
          <p:sp>
            <p:nvSpPr>
              <p:cNvPr id="95270" name="直接连接符 153779"/>
              <p:cNvSpPr/>
              <p:nvPr/>
            </p:nvSpPr>
            <p:spPr>
              <a:xfrm>
                <a:off x="3349" y="1196"/>
                <a:ext cx="1" cy="188"/>
              </a:xfrm>
              <a:prstGeom prst="line">
                <a:avLst/>
              </a:prstGeom>
              <a:ln w="9525" cap="flat" cmpd="sng">
                <a:solidFill>
                  <a:srgbClr val="000000"/>
                </a:solidFill>
                <a:prstDash val="solid"/>
                <a:round/>
                <a:headEnd type="none" w="med" len="med"/>
                <a:tailEnd type="triangle" w="med" len="med"/>
              </a:ln>
            </p:spPr>
          </p:sp>
          <p:sp>
            <p:nvSpPr>
              <p:cNvPr id="95271" name="矩形 153780"/>
              <p:cNvSpPr/>
              <p:nvPr/>
            </p:nvSpPr>
            <p:spPr>
              <a:xfrm>
                <a:off x="2131" y="1821"/>
                <a:ext cx="336" cy="311"/>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长码</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产生器</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5272" name="矩形 153781"/>
              <p:cNvSpPr/>
              <p:nvPr/>
            </p:nvSpPr>
            <p:spPr>
              <a:xfrm>
                <a:off x="2881" y="1820"/>
                <a:ext cx="336" cy="250"/>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分频器</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5273" name="直接连接符 153782"/>
              <p:cNvSpPr/>
              <p:nvPr/>
            </p:nvSpPr>
            <p:spPr>
              <a:xfrm>
                <a:off x="1753" y="1946"/>
                <a:ext cx="378" cy="1"/>
              </a:xfrm>
              <a:prstGeom prst="line">
                <a:avLst/>
              </a:prstGeom>
              <a:ln w="9525" cap="flat" cmpd="sng">
                <a:solidFill>
                  <a:srgbClr val="000000"/>
                </a:solidFill>
                <a:prstDash val="solid"/>
                <a:round/>
                <a:headEnd type="none" w="med" len="med"/>
                <a:tailEnd type="triangle" w="med" len="med"/>
              </a:ln>
            </p:spPr>
          </p:sp>
          <p:sp>
            <p:nvSpPr>
              <p:cNvPr id="95274" name="直接连接符 153783"/>
              <p:cNvSpPr/>
              <p:nvPr/>
            </p:nvSpPr>
            <p:spPr>
              <a:xfrm>
                <a:off x="2467" y="1946"/>
                <a:ext cx="421" cy="1"/>
              </a:xfrm>
              <a:prstGeom prst="line">
                <a:avLst/>
              </a:prstGeom>
              <a:ln w="9525" cap="flat" cmpd="sng">
                <a:solidFill>
                  <a:srgbClr val="000000"/>
                </a:solidFill>
                <a:prstDash val="solid"/>
                <a:round/>
                <a:headEnd type="none" w="med" len="med"/>
                <a:tailEnd type="triangle" w="med" len="med"/>
              </a:ln>
            </p:spPr>
          </p:sp>
          <p:sp>
            <p:nvSpPr>
              <p:cNvPr id="95275" name="直接连接符 153784"/>
              <p:cNvSpPr/>
              <p:nvPr/>
            </p:nvSpPr>
            <p:spPr>
              <a:xfrm flipV="1">
                <a:off x="3055" y="1509"/>
                <a:ext cx="1" cy="312"/>
              </a:xfrm>
              <a:prstGeom prst="line">
                <a:avLst/>
              </a:prstGeom>
              <a:ln w="9525" cap="flat" cmpd="sng">
                <a:solidFill>
                  <a:srgbClr val="000000"/>
                </a:solidFill>
                <a:prstDash val="solid"/>
                <a:round/>
                <a:headEnd type="none" w="med" len="med"/>
                <a:tailEnd type="triangle" w="med" len="med"/>
              </a:ln>
            </p:spPr>
          </p:sp>
          <p:graphicFrame>
            <p:nvGraphicFramePr>
              <p:cNvPr id="95276" name="对象 153785"/>
              <p:cNvGraphicFramePr/>
              <p:nvPr/>
            </p:nvGraphicFramePr>
            <p:xfrm>
              <a:off x="3637" y="572"/>
              <a:ext cx="96" cy="104"/>
            </p:xfrm>
            <a:graphic>
              <a:graphicData uri="http://schemas.openxmlformats.org/presentationml/2006/ole">
                <mc:AlternateContent xmlns:mc="http://schemas.openxmlformats.org/markup-compatibility/2006">
                  <mc:Choice xmlns:v="urn:schemas-microsoft-com:vml" Requires="v">
                    <p:oleObj spid="_x0000_s3092" name="" r:id="rId5" imgW="152400" imgH="165100" progId="">
                      <p:embed/>
                    </p:oleObj>
                  </mc:Choice>
                  <mc:Fallback>
                    <p:oleObj name="" r:id="rId5" imgW="152400" imgH="165100" progId="">
                      <p:embed/>
                      <p:pic>
                        <p:nvPicPr>
                          <p:cNvPr id="0" name="图片 3091"/>
                          <p:cNvPicPr/>
                          <p:nvPr/>
                        </p:nvPicPr>
                        <p:blipFill>
                          <a:blip r:embed="rId6"/>
                          <a:stretch>
                            <a:fillRect/>
                          </a:stretch>
                        </p:blipFill>
                        <p:spPr>
                          <a:xfrm>
                            <a:off x="3637" y="572"/>
                            <a:ext cx="96" cy="104"/>
                          </a:xfrm>
                          <a:prstGeom prst="rect">
                            <a:avLst/>
                          </a:prstGeom>
                          <a:noFill/>
                          <a:ln w="38100">
                            <a:noFill/>
                            <a:miter/>
                          </a:ln>
                        </p:spPr>
                      </p:pic>
                    </p:oleObj>
                  </mc:Fallback>
                </mc:AlternateContent>
              </a:graphicData>
            </a:graphic>
          </p:graphicFrame>
          <p:graphicFrame>
            <p:nvGraphicFramePr>
              <p:cNvPr id="95277" name="对象 153786"/>
              <p:cNvGraphicFramePr/>
              <p:nvPr/>
            </p:nvGraphicFramePr>
            <p:xfrm>
              <a:off x="3637" y="947"/>
              <a:ext cx="96" cy="104"/>
            </p:xfrm>
            <a:graphic>
              <a:graphicData uri="http://schemas.openxmlformats.org/presentationml/2006/ole">
                <mc:AlternateContent xmlns:mc="http://schemas.openxmlformats.org/markup-compatibility/2006">
                  <mc:Choice xmlns:v="urn:schemas-microsoft-com:vml" Requires="v">
                    <p:oleObj spid="_x0000_s3094" name="" r:id="rId7" imgW="152400" imgH="165100" progId="">
                      <p:embed/>
                    </p:oleObj>
                  </mc:Choice>
                  <mc:Fallback>
                    <p:oleObj name="" r:id="rId7" imgW="152400" imgH="165100" progId="">
                      <p:embed/>
                      <p:pic>
                        <p:nvPicPr>
                          <p:cNvPr id="0" name="图片 3093"/>
                          <p:cNvPicPr/>
                          <p:nvPr/>
                        </p:nvPicPr>
                        <p:blipFill>
                          <a:blip r:embed="rId6"/>
                          <a:stretch>
                            <a:fillRect/>
                          </a:stretch>
                        </p:blipFill>
                        <p:spPr>
                          <a:xfrm>
                            <a:off x="3637" y="947"/>
                            <a:ext cx="96" cy="104"/>
                          </a:xfrm>
                          <a:prstGeom prst="rect">
                            <a:avLst/>
                          </a:prstGeom>
                          <a:noFill/>
                          <a:ln w="38100">
                            <a:noFill/>
                            <a:miter/>
                          </a:ln>
                        </p:spPr>
                      </p:pic>
                    </p:oleObj>
                  </mc:Fallback>
                </mc:AlternateContent>
              </a:graphicData>
            </a:graphic>
          </p:graphicFrame>
          <p:graphicFrame>
            <p:nvGraphicFramePr>
              <p:cNvPr id="95278" name="对象 153787"/>
              <p:cNvGraphicFramePr/>
              <p:nvPr/>
            </p:nvGraphicFramePr>
            <p:xfrm>
              <a:off x="3637" y="1383"/>
              <a:ext cx="96" cy="105"/>
            </p:xfrm>
            <a:graphic>
              <a:graphicData uri="http://schemas.openxmlformats.org/presentationml/2006/ole">
                <mc:AlternateContent xmlns:mc="http://schemas.openxmlformats.org/markup-compatibility/2006">
                  <mc:Choice xmlns:v="urn:schemas-microsoft-com:vml" Requires="v">
                    <p:oleObj spid="_x0000_s3090" name="" r:id="rId8" imgW="152400" imgH="165100" progId="">
                      <p:embed/>
                    </p:oleObj>
                  </mc:Choice>
                  <mc:Fallback>
                    <p:oleObj name="" r:id="rId8" imgW="152400" imgH="165100" progId="">
                      <p:embed/>
                      <p:pic>
                        <p:nvPicPr>
                          <p:cNvPr id="0" name="图片 3089"/>
                          <p:cNvPicPr/>
                          <p:nvPr/>
                        </p:nvPicPr>
                        <p:blipFill>
                          <a:blip r:embed="rId6"/>
                          <a:stretch>
                            <a:fillRect/>
                          </a:stretch>
                        </p:blipFill>
                        <p:spPr>
                          <a:xfrm>
                            <a:off x="3637" y="1383"/>
                            <a:ext cx="96" cy="105"/>
                          </a:xfrm>
                          <a:prstGeom prst="rect">
                            <a:avLst/>
                          </a:prstGeom>
                          <a:noFill/>
                          <a:ln w="38100">
                            <a:noFill/>
                            <a:miter/>
                          </a:ln>
                        </p:spPr>
                      </p:pic>
                    </p:oleObj>
                  </mc:Fallback>
                </mc:AlternateContent>
              </a:graphicData>
            </a:graphic>
          </p:graphicFrame>
          <p:graphicFrame>
            <p:nvGraphicFramePr>
              <p:cNvPr id="95279" name="对象 153788"/>
              <p:cNvGraphicFramePr/>
              <p:nvPr/>
            </p:nvGraphicFramePr>
            <p:xfrm>
              <a:off x="865" y="1072"/>
              <a:ext cx="261" cy="89"/>
            </p:xfrm>
            <a:graphic>
              <a:graphicData uri="http://schemas.openxmlformats.org/presentationml/2006/ole">
                <mc:AlternateContent xmlns:mc="http://schemas.openxmlformats.org/markup-compatibility/2006">
                  <mc:Choice xmlns:v="urn:schemas-microsoft-com:vml" Requires="v">
                    <p:oleObj spid="_x0000_s3091" name="" r:id="rId9" imgW="520065" imgH="177800" progId="">
                      <p:embed/>
                    </p:oleObj>
                  </mc:Choice>
                  <mc:Fallback>
                    <p:oleObj name="" r:id="rId9" imgW="520065" imgH="177800" progId="">
                      <p:embed/>
                      <p:pic>
                        <p:nvPicPr>
                          <p:cNvPr id="0" name="图片 3090"/>
                          <p:cNvPicPr/>
                          <p:nvPr/>
                        </p:nvPicPr>
                        <p:blipFill>
                          <a:blip r:embed="rId10"/>
                          <a:stretch>
                            <a:fillRect/>
                          </a:stretch>
                        </p:blipFill>
                        <p:spPr>
                          <a:xfrm>
                            <a:off x="865" y="1072"/>
                            <a:ext cx="261" cy="89"/>
                          </a:xfrm>
                          <a:prstGeom prst="rect">
                            <a:avLst/>
                          </a:prstGeom>
                          <a:noFill/>
                          <a:ln w="38100">
                            <a:noFill/>
                            <a:miter/>
                          </a:ln>
                        </p:spPr>
                      </p:pic>
                    </p:oleObj>
                  </mc:Fallback>
                </mc:AlternateContent>
              </a:graphicData>
            </a:graphic>
          </p:graphicFrame>
          <p:graphicFrame>
            <p:nvGraphicFramePr>
              <p:cNvPr id="95280" name="对象 153789"/>
              <p:cNvGraphicFramePr/>
              <p:nvPr/>
            </p:nvGraphicFramePr>
            <p:xfrm>
              <a:off x="1495" y="1072"/>
              <a:ext cx="265" cy="88"/>
            </p:xfrm>
            <a:graphic>
              <a:graphicData uri="http://schemas.openxmlformats.org/presentationml/2006/ole">
                <mc:AlternateContent xmlns:mc="http://schemas.openxmlformats.org/markup-compatibility/2006">
                  <mc:Choice xmlns:v="urn:schemas-microsoft-com:vml" Requires="v">
                    <p:oleObj spid="_x0000_s3088" name="" r:id="rId11" imgW="532765" imgH="177800" progId="">
                      <p:embed/>
                    </p:oleObj>
                  </mc:Choice>
                  <mc:Fallback>
                    <p:oleObj name="" r:id="rId11" imgW="532765" imgH="177800" progId="">
                      <p:embed/>
                      <p:pic>
                        <p:nvPicPr>
                          <p:cNvPr id="0" name="图片 3087"/>
                          <p:cNvPicPr/>
                          <p:nvPr/>
                        </p:nvPicPr>
                        <p:blipFill>
                          <a:blip r:embed="rId12"/>
                          <a:stretch>
                            <a:fillRect/>
                          </a:stretch>
                        </p:blipFill>
                        <p:spPr>
                          <a:xfrm>
                            <a:off x="1495" y="1072"/>
                            <a:ext cx="265" cy="88"/>
                          </a:xfrm>
                          <a:prstGeom prst="rect">
                            <a:avLst/>
                          </a:prstGeom>
                          <a:noFill/>
                          <a:ln w="38100">
                            <a:noFill/>
                            <a:miter/>
                          </a:ln>
                        </p:spPr>
                      </p:pic>
                    </p:oleObj>
                  </mc:Fallback>
                </mc:AlternateContent>
              </a:graphicData>
            </a:graphic>
          </p:graphicFrame>
          <p:graphicFrame>
            <p:nvGraphicFramePr>
              <p:cNvPr id="95281" name="对象 153790"/>
              <p:cNvGraphicFramePr/>
              <p:nvPr/>
            </p:nvGraphicFramePr>
            <p:xfrm>
              <a:off x="2125" y="1072"/>
              <a:ext cx="261" cy="89"/>
            </p:xfrm>
            <a:graphic>
              <a:graphicData uri="http://schemas.openxmlformats.org/presentationml/2006/ole">
                <mc:AlternateContent xmlns:mc="http://schemas.openxmlformats.org/markup-compatibility/2006">
                  <mc:Choice xmlns:v="urn:schemas-microsoft-com:vml" Requires="v">
                    <p:oleObj spid="_x0000_s3086" name="" r:id="rId13" imgW="520065" imgH="177800" progId="">
                      <p:embed/>
                    </p:oleObj>
                  </mc:Choice>
                  <mc:Fallback>
                    <p:oleObj name="" r:id="rId13" imgW="520065" imgH="177800" progId="">
                      <p:embed/>
                      <p:pic>
                        <p:nvPicPr>
                          <p:cNvPr id="0" name="图片 3085"/>
                          <p:cNvPicPr/>
                          <p:nvPr/>
                        </p:nvPicPr>
                        <p:blipFill>
                          <a:blip r:embed="rId14"/>
                          <a:stretch>
                            <a:fillRect/>
                          </a:stretch>
                        </p:blipFill>
                        <p:spPr>
                          <a:xfrm>
                            <a:off x="2125" y="1072"/>
                            <a:ext cx="261" cy="89"/>
                          </a:xfrm>
                          <a:prstGeom prst="rect">
                            <a:avLst/>
                          </a:prstGeom>
                          <a:noFill/>
                          <a:ln w="38100">
                            <a:noFill/>
                            <a:miter/>
                          </a:ln>
                        </p:spPr>
                      </p:pic>
                    </p:oleObj>
                  </mc:Fallback>
                </mc:AlternateContent>
              </a:graphicData>
            </a:graphic>
          </p:graphicFrame>
          <p:graphicFrame>
            <p:nvGraphicFramePr>
              <p:cNvPr id="95282" name="对象 153791"/>
              <p:cNvGraphicFramePr/>
              <p:nvPr/>
            </p:nvGraphicFramePr>
            <p:xfrm>
              <a:off x="2797" y="1072"/>
              <a:ext cx="261" cy="91"/>
            </p:xfrm>
            <a:graphic>
              <a:graphicData uri="http://schemas.openxmlformats.org/presentationml/2006/ole">
                <mc:AlternateContent xmlns:mc="http://schemas.openxmlformats.org/markup-compatibility/2006">
                  <mc:Choice xmlns:v="urn:schemas-microsoft-com:vml" Requires="v">
                    <p:oleObj spid="_x0000_s3089" name="" r:id="rId15" imgW="520065" imgH="177800" progId="">
                      <p:embed/>
                    </p:oleObj>
                  </mc:Choice>
                  <mc:Fallback>
                    <p:oleObj name="" r:id="rId15" imgW="520065" imgH="177800" progId="">
                      <p:embed/>
                      <p:pic>
                        <p:nvPicPr>
                          <p:cNvPr id="0" name="图片 3088"/>
                          <p:cNvPicPr/>
                          <p:nvPr/>
                        </p:nvPicPr>
                        <p:blipFill>
                          <a:blip r:embed="rId14"/>
                          <a:stretch>
                            <a:fillRect/>
                          </a:stretch>
                        </p:blipFill>
                        <p:spPr>
                          <a:xfrm>
                            <a:off x="2797" y="1072"/>
                            <a:ext cx="261" cy="91"/>
                          </a:xfrm>
                          <a:prstGeom prst="rect">
                            <a:avLst/>
                          </a:prstGeom>
                          <a:noFill/>
                          <a:ln w="38100">
                            <a:noFill/>
                            <a:miter/>
                          </a:ln>
                        </p:spPr>
                      </p:pic>
                    </p:oleObj>
                  </mc:Fallback>
                </mc:AlternateContent>
              </a:graphicData>
            </a:graphic>
          </p:graphicFrame>
          <p:sp>
            <p:nvSpPr>
              <p:cNvPr id="95283" name="文本框 153792"/>
              <p:cNvSpPr txBox="1"/>
              <p:nvPr/>
            </p:nvSpPr>
            <p:spPr>
              <a:xfrm>
                <a:off x="2041" y="822"/>
                <a:ext cx="420" cy="187"/>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调制码元</a:t>
                </a:r>
                <a:endParaRPr lang="zh-CN" altLang="en-US" sz="1200" dirty="0">
                  <a:solidFill>
                    <a:srgbClr val="000066"/>
                  </a:solidFill>
                  <a:latin typeface="Times New Roman" panose="02020603050405020304" pitchFamily="18" charset="0"/>
                  <a:ea typeface="宋体" panose="02010600030101010101" pitchFamily="2" charset="-122"/>
                </a:endParaRPr>
              </a:p>
              <a:p>
                <a:endParaRPr lang="zh-CN" altLang="en-US" sz="1200" dirty="0">
                  <a:solidFill>
                    <a:srgbClr val="000066"/>
                  </a:solidFill>
                  <a:latin typeface="Arial" panose="020B0604020202020204" pitchFamily="34" charset="0"/>
                  <a:ea typeface="宋体" panose="02010600030101010101" pitchFamily="2" charset="-122"/>
                </a:endParaRPr>
              </a:p>
            </p:txBody>
          </p:sp>
          <p:sp>
            <p:nvSpPr>
              <p:cNvPr id="95284" name="直接连接符 153793"/>
              <p:cNvSpPr/>
              <p:nvPr/>
            </p:nvSpPr>
            <p:spPr>
              <a:xfrm flipV="1">
                <a:off x="2089" y="1009"/>
                <a:ext cx="330" cy="1"/>
              </a:xfrm>
              <a:prstGeom prst="line">
                <a:avLst/>
              </a:prstGeom>
              <a:ln w="9525" cap="flat" cmpd="sng">
                <a:solidFill>
                  <a:srgbClr val="000000"/>
                </a:solidFill>
                <a:prstDash val="solid"/>
                <a:round/>
                <a:headEnd type="none" w="med" len="med"/>
                <a:tailEnd type="triangle" w="med" len="med"/>
              </a:ln>
            </p:spPr>
          </p:sp>
          <p:sp>
            <p:nvSpPr>
              <p:cNvPr id="95285" name="矩形 153794"/>
              <p:cNvSpPr/>
              <p:nvPr/>
            </p:nvSpPr>
            <p:spPr>
              <a:xfrm>
                <a:off x="1753" y="884"/>
                <a:ext cx="336" cy="312"/>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码元</a:t>
                </a:r>
                <a:endParaRPr lang="zh-CN" altLang="en-US" sz="1200" dirty="0">
                  <a:solidFill>
                    <a:srgbClr val="000066"/>
                  </a:solidFill>
                  <a:latin typeface="Times New Roman" panose="02020603050405020304" pitchFamily="18" charset="0"/>
                  <a:ea typeface="宋体" panose="02010600030101010101" pitchFamily="2" charset="-122"/>
                </a:endParaRPr>
              </a:p>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重复</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5286" name="矩形 153795"/>
              <p:cNvSpPr/>
              <p:nvPr/>
            </p:nvSpPr>
            <p:spPr>
              <a:xfrm>
                <a:off x="2419" y="884"/>
                <a:ext cx="336" cy="312"/>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分组</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交织器</a:t>
                </a:r>
                <a:endParaRPr lang="zh-CN" altLang="en-US" sz="1200" dirty="0">
                  <a:solidFill>
                    <a:srgbClr val="000066"/>
                  </a:solidFill>
                  <a:latin typeface="Arial" panose="020B0604020202020204" pitchFamily="34" charset="0"/>
                  <a:ea typeface="宋体" panose="02010600030101010101" pitchFamily="2" charset="-122"/>
                </a:endParaRPr>
              </a:p>
            </p:txBody>
          </p:sp>
          <p:graphicFrame>
            <p:nvGraphicFramePr>
              <p:cNvPr id="95287" name="对象 153796"/>
              <p:cNvGraphicFramePr/>
              <p:nvPr/>
            </p:nvGraphicFramePr>
            <p:xfrm>
              <a:off x="3224" y="884"/>
              <a:ext cx="228" cy="247"/>
            </p:xfrm>
            <a:graphic>
              <a:graphicData uri="http://schemas.openxmlformats.org/presentationml/2006/ole">
                <mc:AlternateContent xmlns:mc="http://schemas.openxmlformats.org/markup-compatibility/2006">
                  <mc:Choice xmlns:v="urn:schemas-microsoft-com:vml" Requires="v">
                    <p:oleObj spid="_x0000_s3087" name="" r:id="rId16" imgW="165100" imgH="177800" progId="">
                      <p:embed/>
                    </p:oleObj>
                  </mc:Choice>
                  <mc:Fallback>
                    <p:oleObj name="" r:id="rId16" imgW="165100" imgH="177800" progId="">
                      <p:embed/>
                      <p:pic>
                        <p:nvPicPr>
                          <p:cNvPr id="0" name="图片 3086"/>
                          <p:cNvPicPr/>
                          <p:nvPr/>
                        </p:nvPicPr>
                        <p:blipFill>
                          <a:blip r:embed="rId2"/>
                          <a:stretch>
                            <a:fillRect/>
                          </a:stretch>
                        </p:blipFill>
                        <p:spPr>
                          <a:xfrm>
                            <a:off x="3224" y="884"/>
                            <a:ext cx="228" cy="247"/>
                          </a:xfrm>
                          <a:prstGeom prst="rect">
                            <a:avLst/>
                          </a:prstGeom>
                          <a:noFill/>
                          <a:ln w="38100">
                            <a:noFill/>
                            <a:miter/>
                          </a:ln>
                        </p:spPr>
                      </p:pic>
                    </p:oleObj>
                  </mc:Fallback>
                </mc:AlternateContent>
              </a:graphicData>
            </a:graphic>
          </p:graphicFrame>
          <p:graphicFrame>
            <p:nvGraphicFramePr>
              <p:cNvPr id="95288" name="对象 153797"/>
              <p:cNvGraphicFramePr/>
              <p:nvPr/>
            </p:nvGraphicFramePr>
            <p:xfrm>
              <a:off x="1039" y="1196"/>
              <a:ext cx="479" cy="102"/>
            </p:xfrm>
            <a:graphic>
              <a:graphicData uri="http://schemas.openxmlformats.org/presentationml/2006/ole">
                <mc:AlternateContent xmlns:mc="http://schemas.openxmlformats.org/markup-compatibility/2006">
                  <mc:Choice xmlns:v="urn:schemas-microsoft-com:vml" Requires="v">
                    <p:oleObj spid="_x0000_s3093" name="" r:id="rId17" imgW="951865" imgH="203200" progId="">
                      <p:embed/>
                    </p:oleObj>
                  </mc:Choice>
                  <mc:Fallback>
                    <p:oleObj name="" r:id="rId17" imgW="951865" imgH="203200" progId="">
                      <p:embed/>
                      <p:pic>
                        <p:nvPicPr>
                          <p:cNvPr id="0" name="图片 3092"/>
                          <p:cNvPicPr/>
                          <p:nvPr/>
                        </p:nvPicPr>
                        <p:blipFill>
                          <a:blip r:embed="rId18"/>
                          <a:stretch>
                            <a:fillRect/>
                          </a:stretch>
                        </p:blipFill>
                        <p:spPr>
                          <a:xfrm>
                            <a:off x="1039" y="1196"/>
                            <a:ext cx="479" cy="102"/>
                          </a:xfrm>
                          <a:prstGeom prst="rect">
                            <a:avLst/>
                          </a:prstGeom>
                          <a:noFill/>
                          <a:ln w="38100">
                            <a:noFill/>
                            <a:miter/>
                          </a:ln>
                        </p:spPr>
                      </p:pic>
                    </p:oleObj>
                  </mc:Fallback>
                </mc:AlternateContent>
              </a:graphicData>
            </a:graphic>
          </p:graphicFrame>
        </p:grpSp>
      </p:grpSp>
      <p:sp>
        <p:nvSpPr>
          <p:cNvPr id="95289" name="矩形 153800"/>
          <p:cNvSpPr/>
          <p:nvPr/>
        </p:nvSpPr>
        <p:spPr>
          <a:xfrm>
            <a:off x="4724400" y="5257800"/>
            <a:ext cx="2476500" cy="398463"/>
          </a:xfrm>
          <a:prstGeom prst="rect">
            <a:avLst/>
          </a:prstGeom>
          <a:noFill/>
          <a:ln w="9525">
            <a:noFill/>
          </a:ln>
        </p:spPr>
        <p:txBody>
          <a:bodyPr wrap="none" anchor="t" anchorCtr="0">
            <a:spAutoFit/>
          </a:bodyPr>
          <a:p>
            <a:r>
              <a:rPr lang="zh-CN" altLang="en-US" dirty="0">
                <a:solidFill>
                  <a:srgbClr val="9900CC"/>
                </a:solidFill>
                <a:latin typeface="Arial" panose="020B0604020202020204" pitchFamily="34" charset="0"/>
                <a:ea typeface="宋体" panose="02010600030101010101" pitchFamily="2" charset="-122"/>
              </a:rPr>
              <a:t>图</a:t>
            </a:r>
            <a:r>
              <a:rPr lang="en-US" altLang="zh-CN">
                <a:solidFill>
                  <a:srgbClr val="9900CC"/>
                </a:solidFill>
                <a:latin typeface="Arial" panose="020B0604020202020204" pitchFamily="34" charset="0"/>
                <a:ea typeface="宋体" panose="02010600030101010101" pitchFamily="2" charset="-122"/>
              </a:rPr>
              <a:t>3-25</a:t>
            </a:r>
            <a:r>
              <a:rPr lang="zh-CN" altLang="en-US" dirty="0">
                <a:solidFill>
                  <a:srgbClr val="9900CC"/>
                </a:solidFill>
                <a:latin typeface="Arial" panose="020B0604020202020204" pitchFamily="34" charset="0"/>
                <a:ea typeface="宋体" panose="02010600030101010101" pitchFamily="2" charset="-122"/>
              </a:rPr>
              <a:t>分解图（一）</a:t>
            </a:r>
            <a:endParaRPr lang="zh-CN" altLang="en-US">
              <a:solidFill>
                <a:srgbClr val="9900CC"/>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96257" name="组合 154680"/>
          <p:cNvGrpSpPr/>
          <p:nvPr/>
        </p:nvGrpSpPr>
        <p:grpSpPr>
          <a:xfrm>
            <a:off x="2743200" y="1219200"/>
            <a:ext cx="7162800" cy="3886200"/>
            <a:chOff x="768" y="768"/>
            <a:chExt cx="4512" cy="2448"/>
          </a:xfrm>
        </p:grpSpPr>
        <p:sp>
          <p:nvSpPr>
            <p:cNvPr id="96258" name="文本框 154627"/>
            <p:cNvSpPr txBox="1"/>
            <p:nvPr/>
          </p:nvSpPr>
          <p:spPr>
            <a:xfrm>
              <a:off x="2353" y="2910"/>
              <a:ext cx="1037" cy="306"/>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I</a:t>
              </a:r>
              <a:r>
                <a:rPr lang="zh-CN" altLang="en-US" sz="1200" dirty="0">
                  <a:solidFill>
                    <a:srgbClr val="000066"/>
                  </a:solidFill>
                  <a:latin typeface="Times New Roman" panose="02020603050405020304" pitchFamily="18" charset="0"/>
                  <a:ea typeface="宋体" panose="02010600030101010101" pitchFamily="2" charset="-122"/>
                </a:rPr>
                <a:t>信道引导</a:t>
              </a:r>
              <a:r>
                <a:rPr lang="en-US" altLang="zh-CN" sz="1200">
                  <a:solidFill>
                    <a:srgbClr val="000066"/>
                  </a:solidFill>
                  <a:latin typeface="Times New Roman" panose="02020603050405020304" pitchFamily="18" charset="0"/>
                  <a:ea typeface="宋体" panose="02010600030101010101" pitchFamily="2" charset="-122"/>
                </a:rPr>
                <a:t>PN</a:t>
              </a:r>
              <a:r>
                <a:rPr lang="zh-CN" altLang="en-US" sz="1200" dirty="0">
                  <a:solidFill>
                    <a:srgbClr val="000066"/>
                  </a:solidFill>
                  <a:latin typeface="Times New Roman" panose="02020603050405020304" pitchFamily="18" charset="0"/>
                  <a:ea typeface="宋体" panose="02010600030101010101" pitchFamily="2" charset="-122"/>
                </a:rPr>
                <a:t>序列</a:t>
              </a:r>
              <a:endParaRPr lang="zh-CN" altLang="en-US" sz="1200" dirty="0">
                <a:solidFill>
                  <a:srgbClr val="000066"/>
                </a:solidFill>
                <a:latin typeface="Times New Roman" panose="02020603050405020304" pitchFamily="18" charset="0"/>
                <a:ea typeface="宋体" panose="02010600030101010101" pitchFamily="2" charset="-122"/>
              </a:endParaRPr>
            </a:p>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   </a:t>
              </a:r>
              <a:r>
                <a:rPr lang="en-US" altLang="zh-CN" sz="1200">
                  <a:solidFill>
                    <a:srgbClr val="000066"/>
                  </a:solidFill>
                  <a:latin typeface="Times New Roman" panose="02020603050405020304" pitchFamily="18" charset="0"/>
                  <a:ea typeface="宋体" panose="02010600030101010101" pitchFamily="2" charset="-122"/>
                </a:rPr>
                <a:t>1.2288Mc/s</a:t>
              </a:r>
              <a:endParaRPr lang="en-US" altLang="zh-CN" sz="1200">
                <a:solidFill>
                  <a:srgbClr val="000066"/>
                </a:solidFill>
                <a:latin typeface="Arial" panose="020B0604020202020204" pitchFamily="34" charset="0"/>
                <a:ea typeface="宋体" panose="02010600030101010101" pitchFamily="2" charset="-122"/>
              </a:endParaRPr>
            </a:p>
          </p:txBody>
        </p:sp>
        <p:sp>
          <p:nvSpPr>
            <p:cNvPr id="96259" name="文本框 154628"/>
            <p:cNvSpPr txBox="1"/>
            <p:nvPr/>
          </p:nvSpPr>
          <p:spPr>
            <a:xfrm>
              <a:off x="1488" y="2736"/>
              <a:ext cx="979" cy="458"/>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lvl="1" indent="0"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1.2288Mc/s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endParaRPr lang="en-US" altLang="zh-CN" sz="1200">
                <a:solidFill>
                  <a:srgbClr val="000066"/>
                </a:solidFill>
                <a:latin typeface="Times New Roman" panose="02020603050405020304" pitchFamily="18" charset="0"/>
                <a:ea typeface="宋体" panose="02010600030101010101" pitchFamily="2" charset="-122"/>
              </a:endParaRPr>
            </a:p>
            <a:p>
              <a:endParaRPr lang="en-US" altLang="zh-CN" sz="1200">
                <a:solidFill>
                  <a:srgbClr val="000066"/>
                </a:solidFill>
                <a:latin typeface="Arial" panose="020B0604020202020204" pitchFamily="34" charset="0"/>
                <a:ea typeface="宋体" panose="02010600030101010101" pitchFamily="2" charset="-122"/>
              </a:endParaRPr>
            </a:p>
          </p:txBody>
        </p:sp>
        <p:sp>
          <p:nvSpPr>
            <p:cNvPr id="96260" name="文本框 154629"/>
            <p:cNvSpPr txBox="1"/>
            <p:nvPr/>
          </p:nvSpPr>
          <p:spPr>
            <a:xfrm>
              <a:off x="4000" y="2527"/>
              <a:ext cx="487" cy="231"/>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800Hz</a:t>
              </a:r>
              <a:endParaRPr lang="en-US" altLang="zh-CN" sz="1200">
                <a:solidFill>
                  <a:srgbClr val="000066"/>
                </a:solidFill>
                <a:latin typeface="Arial" panose="020B0604020202020204" pitchFamily="34" charset="0"/>
                <a:ea typeface="宋体" panose="02010600030101010101" pitchFamily="2" charset="-122"/>
              </a:endParaRPr>
            </a:p>
          </p:txBody>
        </p:sp>
        <p:sp>
          <p:nvSpPr>
            <p:cNvPr id="96261" name="文本框 154630"/>
            <p:cNvSpPr txBox="1"/>
            <p:nvPr/>
          </p:nvSpPr>
          <p:spPr>
            <a:xfrm>
              <a:off x="3512" y="1915"/>
              <a:ext cx="488" cy="230"/>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800b/ss</a:t>
              </a:r>
              <a:endParaRPr lang="en-US" altLang="zh-CN" sz="1200">
                <a:solidFill>
                  <a:srgbClr val="000066"/>
                </a:solidFill>
                <a:latin typeface="Arial" panose="020B0604020202020204" pitchFamily="34" charset="0"/>
                <a:ea typeface="宋体" panose="02010600030101010101" pitchFamily="2" charset="-122"/>
              </a:endParaRPr>
            </a:p>
          </p:txBody>
        </p:sp>
        <p:sp>
          <p:nvSpPr>
            <p:cNvPr id="96262" name="文本框 154631"/>
            <p:cNvSpPr txBox="1"/>
            <p:nvPr/>
          </p:nvSpPr>
          <p:spPr>
            <a:xfrm>
              <a:off x="4487" y="1686"/>
              <a:ext cx="793" cy="383"/>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nSpc>
                  <a:spcPct val="96000"/>
                </a:lnSpc>
              </a:pPr>
              <a:r>
                <a:rPr lang="en-US" altLang="zh-CN" sz="1200" err="1">
                  <a:solidFill>
                    <a:srgbClr val="000066"/>
                  </a:solidFill>
                  <a:latin typeface="Times New Roman" panose="02020603050405020304" pitchFamily="18" charset="0"/>
                  <a:ea typeface="宋体" panose="02010600030101010101" pitchFamily="2" charset="-122"/>
                </a:rPr>
                <a:t>W</a:t>
              </a:r>
              <a:r>
                <a:rPr lang="en-US" altLang="zh-CN" sz="1200" baseline="-25000" err="1">
                  <a:solidFill>
                    <a:srgbClr val="000066"/>
                  </a:solidFill>
                  <a:latin typeface="Times New Roman" panose="02020603050405020304" pitchFamily="18" charset="0"/>
                  <a:ea typeface="宋体" panose="02010600030101010101" pitchFamily="2" charset="-122"/>
                </a:rPr>
                <a:t>n</a:t>
              </a:r>
              <a:endParaRPr lang="en-US" altLang="zh-CN" sz="1200">
                <a:solidFill>
                  <a:srgbClr val="000066"/>
                </a:solidFill>
                <a:latin typeface="Times New Roman" panose="02020603050405020304" pitchFamily="18" charset="0"/>
                <a:ea typeface="宋体" panose="02010600030101010101" pitchFamily="2" charset="-122"/>
              </a:endParaRPr>
            </a:p>
            <a:p>
              <a:pPr>
                <a:lnSpc>
                  <a:spcPct val="96000"/>
                </a:lnSpc>
              </a:pPr>
              <a:r>
                <a:rPr lang="en-US" altLang="zh-CN" sz="1200">
                  <a:solidFill>
                    <a:srgbClr val="000066"/>
                  </a:solidFill>
                  <a:latin typeface="Times New Roman" panose="02020603050405020304" pitchFamily="18" charset="0"/>
                  <a:ea typeface="宋体" panose="02010600030101010101" pitchFamily="2" charset="-122"/>
                </a:rPr>
                <a:t>1.2288Mc/s</a:t>
              </a:r>
              <a:endParaRPr lang="en-US" altLang="zh-CN" sz="1200">
                <a:solidFill>
                  <a:srgbClr val="000066"/>
                </a:solidFill>
                <a:latin typeface="Arial" panose="020B0604020202020204" pitchFamily="34" charset="0"/>
                <a:ea typeface="宋体" panose="02010600030101010101" pitchFamily="2" charset="-122"/>
              </a:endParaRPr>
            </a:p>
          </p:txBody>
        </p:sp>
        <p:sp>
          <p:nvSpPr>
            <p:cNvPr id="96263" name="文本框 154632"/>
            <p:cNvSpPr txBox="1"/>
            <p:nvPr/>
          </p:nvSpPr>
          <p:spPr>
            <a:xfrm>
              <a:off x="3451" y="2222"/>
              <a:ext cx="550" cy="229"/>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19.2ks/s</a:t>
              </a:r>
              <a:endParaRPr lang="en-US" altLang="zh-CN" sz="1200">
                <a:solidFill>
                  <a:srgbClr val="000066"/>
                </a:solidFill>
                <a:latin typeface="Times New Roman" panose="02020603050405020304" pitchFamily="18" charset="0"/>
                <a:ea typeface="宋体" panose="02010600030101010101" pitchFamily="2" charset="-122"/>
              </a:endParaRPr>
            </a:p>
            <a:p>
              <a:endParaRPr lang="en-US" altLang="zh-CN" sz="1200">
                <a:solidFill>
                  <a:srgbClr val="000066"/>
                </a:solidFill>
                <a:latin typeface="Arial" panose="020B0604020202020204" pitchFamily="34" charset="0"/>
                <a:ea typeface="宋体" panose="02010600030101010101" pitchFamily="2" charset="-122"/>
              </a:endParaRPr>
            </a:p>
          </p:txBody>
        </p:sp>
        <p:sp>
          <p:nvSpPr>
            <p:cNvPr id="96264" name="文本框 154633"/>
            <p:cNvSpPr txBox="1"/>
            <p:nvPr/>
          </p:nvSpPr>
          <p:spPr>
            <a:xfrm>
              <a:off x="2963" y="2145"/>
              <a:ext cx="550" cy="306"/>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19.2ks/s</a:t>
              </a:r>
              <a:endParaRPr lang="en-US" altLang="zh-CN" sz="1200">
                <a:solidFill>
                  <a:srgbClr val="000066"/>
                </a:solidFill>
                <a:latin typeface="Times New Roman" panose="02020603050405020304" pitchFamily="18" charset="0"/>
                <a:ea typeface="宋体" panose="02010600030101010101" pitchFamily="2" charset="-122"/>
              </a:endParaRPr>
            </a:p>
            <a:p>
              <a:endParaRPr lang="en-US" altLang="zh-CN" sz="1200">
                <a:solidFill>
                  <a:srgbClr val="000066"/>
                </a:solidFill>
                <a:latin typeface="Arial" panose="020B0604020202020204" pitchFamily="34" charset="0"/>
                <a:ea typeface="宋体" panose="02010600030101010101" pitchFamily="2" charset="-122"/>
              </a:endParaRPr>
            </a:p>
          </p:txBody>
        </p:sp>
        <p:sp>
          <p:nvSpPr>
            <p:cNvPr id="96265" name="文本框 154634"/>
            <p:cNvSpPr txBox="1"/>
            <p:nvPr/>
          </p:nvSpPr>
          <p:spPr>
            <a:xfrm>
              <a:off x="2963" y="1915"/>
              <a:ext cx="610" cy="230"/>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调制码元</a:t>
              </a:r>
              <a:endParaRPr lang="zh-CN" altLang="en-US" sz="1200" dirty="0">
                <a:solidFill>
                  <a:srgbClr val="000066"/>
                </a:solidFill>
                <a:latin typeface="Times New Roman" panose="02020603050405020304" pitchFamily="18" charset="0"/>
                <a:ea typeface="宋体" panose="02010600030101010101" pitchFamily="2" charset="-122"/>
              </a:endParaRPr>
            </a:p>
            <a:p>
              <a:endParaRPr lang="zh-CN" altLang="en-US" sz="1200" dirty="0">
                <a:solidFill>
                  <a:srgbClr val="000066"/>
                </a:solidFill>
                <a:latin typeface="Arial" panose="020B0604020202020204" pitchFamily="34" charset="0"/>
                <a:ea typeface="宋体" panose="02010600030101010101" pitchFamily="2" charset="-122"/>
              </a:endParaRPr>
            </a:p>
          </p:txBody>
        </p:sp>
        <p:sp>
          <p:nvSpPr>
            <p:cNvPr id="96266" name="文本框 154635"/>
            <p:cNvSpPr txBox="1"/>
            <p:nvPr/>
          </p:nvSpPr>
          <p:spPr>
            <a:xfrm>
              <a:off x="3085" y="1686"/>
              <a:ext cx="858" cy="229"/>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功率控制比特</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6267" name="文本框 154636"/>
            <p:cNvSpPr txBox="1"/>
            <p:nvPr/>
          </p:nvSpPr>
          <p:spPr>
            <a:xfrm>
              <a:off x="4487" y="845"/>
              <a:ext cx="671" cy="229"/>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调制码元</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6268" name="文本框 154637"/>
            <p:cNvSpPr txBox="1"/>
            <p:nvPr/>
          </p:nvSpPr>
          <p:spPr>
            <a:xfrm>
              <a:off x="4487" y="1150"/>
              <a:ext cx="551" cy="231"/>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19.2ks/s</a:t>
              </a:r>
              <a:endParaRPr lang="en-US" altLang="zh-CN" sz="1200">
                <a:solidFill>
                  <a:srgbClr val="000066"/>
                </a:solidFill>
                <a:latin typeface="Times New Roman" panose="02020603050405020304" pitchFamily="18" charset="0"/>
                <a:ea typeface="宋体" panose="02010600030101010101" pitchFamily="2" charset="-122"/>
              </a:endParaRPr>
            </a:p>
            <a:p>
              <a:endParaRPr lang="en-US" altLang="zh-CN" sz="1200">
                <a:solidFill>
                  <a:srgbClr val="000066"/>
                </a:solidFill>
                <a:latin typeface="Arial" panose="020B0604020202020204" pitchFamily="34" charset="0"/>
                <a:ea typeface="宋体" panose="02010600030101010101" pitchFamily="2" charset="-122"/>
              </a:endParaRPr>
            </a:p>
          </p:txBody>
        </p:sp>
        <p:sp>
          <p:nvSpPr>
            <p:cNvPr id="96269" name="文本框 154638"/>
            <p:cNvSpPr txBox="1"/>
            <p:nvPr/>
          </p:nvSpPr>
          <p:spPr>
            <a:xfrm>
              <a:off x="3573" y="768"/>
              <a:ext cx="411" cy="219"/>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码元</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6270" name="文本框 154639"/>
            <p:cNvSpPr txBox="1"/>
            <p:nvPr/>
          </p:nvSpPr>
          <p:spPr>
            <a:xfrm>
              <a:off x="3512" y="997"/>
              <a:ext cx="549" cy="689"/>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19.2ks/s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9.6ks/s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4.8ks/s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2.4ks/s</a:t>
              </a:r>
              <a:endParaRPr lang="en-US" altLang="zh-CN" sz="1200">
                <a:solidFill>
                  <a:srgbClr val="000066"/>
                </a:solidFill>
                <a:latin typeface="Arial" panose="020B0604020202020204" pitchFamily="34" charset="0"/>
                <a:ea typeface="宋体" panose="02010600030101010101" pitchFamily="2" charset="-122"/>
              </a:endParaRPr>
            </a:p>
          </p:txBody>
        </p:sp>
        <p:sp>
          <p:nvSpPr>
            <p:cNvPr id="96271" name="文本框 154640"/>
            <p:cNvSpPr txBox="1"/>
            <p:nvPr/>
          </p:nvSpPr>
          <p:spPr>
            <a:xfrm>
              <a:off x="2658" y="997"/>
              <a:ext cx="488" cy="689"/>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9.6kb/s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4.8kb/s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2.4kb/s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1.2kb/s</a:t>
              </a:r>
              <a:endParaRPr lang="en-US" altLang="zh-CN" sz="1200">
                <a:solidFill>
                  <a:srgbClr val="000066"/>
                </a:solidFill>
                <a:latin typeface="Arial" panose="020B0604020202020204" pitchFamily="34" charset="0"/>
                <a:ea typeface="宋体" panose="02010600030101010101" pitchFamily="2" charset="-122"/>
              </a:endParaRPr>
            </a:p>
          </p:txBody>
        </p:sp>
        <p:sp>
          <p:nvSpPr>
            <p:cNvPr id="96272" name="文本框 154641"/>
            <p:cNvSpPr txBox="1"/>
            <p:nvPr/>
          </p:nvSpPr>
          <p:spPr>
            <a:xfrm>
              <a:off x="1683" y="997"/>
              <a:ext cx="487" cy="765"/>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9.2kb/s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4.4kb/s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2.0kb/s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0.8kb/s</a:t>
              </a:r>
              <a:endParaRPr lang="en-US" altLang="zh-CN" sz="1200">
                <a:solidFill>
                  <a:srgbClr val="000066"/>
                </a:solidFill>
                <a:latin typeface="Arial" panose="020B0604020202020204" pitchFamily="34" charset="0"/>
                <a:ea typeface="宋体" panose="02010600030101010101" pitchFamily="2" charset="-122"/>
              </a:endParaRPr>
            </a:p>
          </p:txBody>
        </p:sp>
        <p:sp>
          <p:nvSpPr>
            <p:cNvPr id="96273" name="文本框 154642"/>
            <p:cNvSpPr txBox="1"/>
            <p:nvPr/>
          </p:nvSpPr>
          <p:spPr>
            <a:xfrm>
              <a:off x="768" y="997"/>
              <a:ext cx="488" cy="766"/>
            </a:xfrm>
            <a:prstGeom prst="rect">
              <a:avLst/>
            </a:prstGeom>
            <a:solidFill>
              <a:srgbClr val="FFFFFF"/>
            </a:solidFill>
            <a:ln w="9525" cap="flat" cmpd="sng">
              <a:solidFill>
                <a:srgbClr val="FFFFFF"/>
              </a:solidFill>
              <a:prstDash val="solid"/>
              <a:miter/>
              <a:headEnd type="none" w="med" len="med"/>
              <a:tailEnd type="none" w="med" len="med"/>
            </a:ln>
          </p:spPr>
          <p:txBody>
            <a:bodyPr anchor="ctr" anchorCtr="1"/>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8.6kb/s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4.0kb/s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2.0kb/s</a:t>
              </a:r>
              <a:endParaRPr lang="en-US" altLang="zh-CN" sz="120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a:solidFill>
                    <a:srgbClr val="000066"/>
                  </a:solidFill>
                  <a:latin typeface="Times New Roman" panose="02020603050405020304" pitchFamily="18" charset="0"/>
                  <a:ea typeface="宋体" panose="02010600030101010101" pitchFamily="2" charset="-122"/>
                </a:rPr>
                <a:t>0.8kb/s</a:t>
              </a:r>
              <a:endParaRPr lang="en-US" altLang="zh-CN" sz="1200">
                <a:solidFill>
                  <a:srgbClr val="000066"/>
                </a:solidFill>
                <a:latin typeface="Arial" panose="020B0604020202020204" pitchFamily="34" charset="0"/>
                <a:ea typeface="宋体" panose="02010600030101010101" pitchFamily="2" charset="-122"/>
              </a:endParaRPr>
            </a:p>
          </p:txBody>
        </p:sp>
        <p:sp>
          <p:nvSpPr>
            <p:cNvPr id="96274" name="矩形 154643"/>
            <p:cNvSpPr/>
            <p:nvPr/>
          </p:nvSpPr>
          <p:spPr>
            <a:xfrm>
              <a:off x="2118" y="845"/>
              <a:ext cx="601" cy="381"/>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加编码</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器尾比特</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6275" name="矩形 154644"/>
            <p:cNvSpPr/>
            <p:nvPr/>
          </p:nvSpPr>
          <p:spPr>
            <a:xfrm>
              <a:off x="3085" y="845"/>
              <a:ext cx="488" cy="381"/>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卷积</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编码器</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6276" name="矩形 154645"/>
            <p:cNvSpPr/>
            <p:nvPr/>
          </p:nvSpPr>
          <p:spPr>
            <a:xfrm>
              <a:off x="4000" y="845"/>
              <a:ext cx="426" cy="381"/>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码元</a:t>
              </a:r>
              <a:endParaRPr lang="zh-CN" altLang="en-US" sz="1200" dirty="0">
                <a:solidFill>
                  <a:srgbClr val="000066"/>
                </a:solidFill>
                <a:latin typeface="Times New Roman" panose="02020603050405020304" pitchFamily="18" charset="0"/>
                <a:ea typeface="宋体" panose="02010600030101010101" pitchFamily="2" charset="-122"/>
              </a:endParaRPr>
            </a:p>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重复 </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6277" name="矩形 154646"/>
            <p:cNvSpPr/>
            <p:nvPr/>
          </p:nvSpPr>
          <p:spPr>
            <a:xfrm>
              <a:off x="1264" y="845"/>
              <a:ext cx="488" cy="381"/>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帧质量</a:t>
              </a:r>
              <a:endParaRPr lang="zh-CN" altLang="en-US" sz="1200" dirty="0">
                <a:solidFill>
                  <a:srgbClr val="000066"/>
                </a:solidFill>
                <a:latin typeface="Times New Roman" panose="02020603050405020304" pitchFamily="18" charset="0"/>
                <a:ea typeface="宋体" panose="02010600030101010101" pitchFamily="2" charset="-122"/>
              </a:endParaRPr>
            </a:p>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指示器</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6278" name="直接连接符 154647"/>
            <p:cNvSpPr/>
            <p:nvPr/>
          </p:nvSpPr>
          <p:spPr>
            <a:xfrm>
              <a:off x="838" y="998"/>
              <a:ext cx="426" cy="0"/>
            </a:xfrm>
            <a:prstGeom prst="line">
              <a:avLst/>
            </a:prstGeom>
            <a:ln w="9525" cap="flat" cmpd="sng">
              <a:solidFill>
                <a:srgbClr val="000000"/>
              </a:solidFill>
              <a:prstDash val="solid"/>
              <a:round/>
              <a:headEnd type="none" w="med" len="med"/>
              <a:tailEnd type="triangle" w="med" len="med"/>
            </a:ln>
          </p:spPr>
        </p:sp>
        <p:sp>
          <p:nvSpPr>
            <p:cNvPr id="96279" name="直接连接符 154648"/>
            <p:cNvSpPr/>
            <p:nvPr/>
          </p:nvSpPr>
          <p:spPr>
            <a:xfrm>
              <a:off x="1752" y="998"/>
              <a:ext cx="366" cy="0"/>
            </a:xfrm>
            <a:prstGeom prst="line">
              <a:avLst/>
            </a:prstGeom>
            <a:ln w="9525" cap="flat" cmpd="sng">
              <a:solidFill>
                <a:srgbClr val="000000"/>
              </a:solidFill>
              <a:prstDash val="solid"/>
              <a:round/>
              <a:headEnd type="none" w="med" len="med"/>
              <a:tailEnd type="triangle" w="med" len="med"/>
            </a:ln>
          </p:spPr>
        </p:sp>
        <p:sp>
          <p:nvSpPr>
            <p:cNvPr id="96280" name="直接连接符 154649"/>
            <p:cNvSpPr/>
            <p:nvPr/>
          </p:nvSpPr>
          <p:spPr>
            <a:xfrm>
              <a:off x="2719" y="997"/>
              <a:ext cx="367" cy="1"/>
            </a:xfrm>
            <a:prstGeom prst="line">
              <a:avLst/>
            </a:prstGeom>
            <a:ln w="9525" cap="flat" cmpd="sng">
              <a:solidFill>
                <a:srgbClr val="000000"/>
              </a:solidFill>
              <a:prstDash val="solid"/>
              <a:round/>
              <a:headEnd type="none" w="med" len="med"/>
              <a:tailEnd type="triangle" w="med" len="med"/>
            </a:ln>
          </p:spPr>
        </p:sp>
        <p:sp>
          <p:nvSpPr>
            <p:cNvPr id="96281" name="直接连接符 154650"/>
            <p:cNvSpPr/>
            <p:nvPr/>
          </p:nvSpPr>
          <p:spPr>
            <a:xfrm>
              <a:off x="3573" y="997"/>
              <a:ext cx="427" cy="1"/>
            </a:xfrm>
            <a:prstGeom prst="line">
              <a:avLst/>
            </a:prstGeom>
            <a:ln w="9525" cap="flat" cmpd="sng">
              <a:solidFill>
                <a:srgbClr val="000000"/>
              </a:solidFill>
              <a:prstDash val="solid"/>
              <a:round/>
              <a:headEnd type="none" w="med" len="med"/>
              <a:tailEnd type="triangle" w="med" len="med"/>
            </a:ln>
          </p:spPr>
        </p:sp>
        <p:sp>
          <p:nvSpPr>
            <p:cNvPr id="96282" name="直接连接符 154651"/>
            <p:cNvSpPr/>
            <p:nvPr/>
          </p:nvSpPr>
          <p:spPr>
            <a:xfrm>
              <a:off x="4426" y="997"/>
              <a:ext cx="122" cy="1"/>
            </a:xfrm>
            <a:prstGeom prst="line">
              <a:avLst/>
            </a:prstGeom>
            <a:ln w="9525" cap="flat" cmpd="sng">
              <a:solidFill>
                <a:srgbClr val="000000"/>
              </a:solidFill>
              <a:prstDash val="solid"/>
              <a:round/>
              <a:headEnd type="none" w="med" len="med"/>
              <a:tailEnd type="none" w="med" len="med"/>
            </a:ln>
          </p:spPr>
        </p:sp>
        <p:sp>
          <p:nvSpPr>
            <p:cNvPr id="96283" name="直接连接符 154652"/>
            <p:cNvSpPr/>
            <p:nvPr/>
          </p:nvSpPr>
          <p:spPr>
            <a:xfrm>
              <a:off x="4548" y="997"/>
              <a:ext cx="2" cy="613"/>
            </a:xfrm>
            <a:prstGeom prst="line">
              <a:avLst/>
            </a:prstGeom>
            <a:ln w="9525" cap="flat" cmpd="sng">
              <a:solidFill>
                <a:srgbClr val="000000"/>
              </a:solidFill>
              <a:prstDash val="solid"/>
              <a:round/>
              <a:headEnd type="none" w="med" len="med"/>
              <a:tailEnd type="none" w="med" len="med"/>
            </a:ln>
          </p:spPr>
        </p:sp>
        <p:sp>
          <p:nvSpPr>
            <p:cNvPr id="96284" name="直接连接符 154653"/>
            <p:cNvSpPr/>
            <p:nvPr/>
          </p:nvSpPr>
          <p:spPr>
            <a:xfrm>
              <a:off x="2292" y="1610"/>
              <a:ext cx="2256" cy="0"/>
            </a:xfrm>
            <a:prstGeom prst="line">
              <a:avLst/>
            </a:prstGeom>
            <a:ln w="9525" cap="flat" cmpd="sng">
              <a:solidFill>
                <a:srgbClr val="000000"/>
              </a:solidFill>
              <a:prstDash val="solid"/>
              <a:round/>
              <a:headEnd type="none" w="med" len="med"/>
              <a:tailEnd type="none" w="med" len="med"/>
            </a:ln>
          </p:spPr>
        </p:sp>
        <p:sp>
          <p:nvSpPr>
            <p:cNvPr id="96285" name="直接连接符 154654"/>
            <p:cNvSpPr/>
            <p:nvPr/>
          </p:nvSpPr>
          <p:spPr>
            <a:xfrm flipH="1">
              <a:off x="2292" y="1610"/>
              <a:ext cx="9" cy="535"/>
            </a:xfrm>
            <a:prstGeom prst="line">
              <a:avLst/>
            </a:prstGeom>
            <a:ln w="9525" cap="flat" cmpd="sng">
              <a:solidFill>
                <a:srgbClr val="000000"/>
              </a:solidFill>
              <a:prstDash val="solid"/>
              <a:round/>
              <a:headEnd type="none" w="med" len="med"/>
              <a:tailEnd type="none" w="med" len="med"/>
            </a:ln>
          </p:spPr>
        </p:sp>
        <p:sp>
          <p:nvSpPr>
            <p:cNvPr id="96286" name="直接连接符 154655"/>
            <p:cNvSpPr/>
            <p:nvPr/>
          </p:nvSpPr>
          <p:spPr>
            <a:xfrm>
              <a:off x="2292" y="2145"/>
              <a:ext cx="244" cy="1"/>
            </a:xfrm>
            <a:prstGeom prst="line">
              <a:avLst/>
            </a:prstGeom>
            <a:ln w="9525" cap="flat" cmpd="sng">
              <a:solidFill>
                <a:srgbClr val="000000"/>
              </a:solidFill>
              <a:prstDash val="solid"/>
              <a:round/>
              <a:headEnd type="none" w="med" len="med"/>
              <a:tailEnd type="triangle" w="med" len="med"/>
            </a:ln>
          </p:spPr>
        </p:sp>
        <p:sp>
          <p:nvSpPr>
            <p:cNvPr id="96287" name="矩形 154656"/>
            <p:cNvSpPr/>
            <p:nvPr/>
          </p:nvSpPr>
          <p:spPr>
            <a:xfrm>
              <a:off x="2536" y="1993"/>
              <a:ext cx="488" cy="382"/>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分组</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交织器</a:t>
              </a:r>
              <a:endParaRPr lang="zh-CN" altLang="en-US" sz="1200" dirty="0">
                <a:solidFill>
                  <a:srgbClr val="000066"/>
                </a:solidFill>
                <a:latin typeface="Times New Roman" panose="02020603050405020304" pitchFamily="18" charset="0"/>
                <a:ea typeface="宋体" panose="02010600030101010101" pitchFamily="2" charset="-122"/>
              </a:endParaRPr>
            </a:p>
            <a:p>
              <a:endParaRPr lang="zh-CN" altLang="en-US" sz="1200" dirty="0">
                <a:solidFill>
                  <a:srgbClr val="000066"/>
                </a:solidFill>
                <a:latin typeface="Arial" panose="020B0604020202020204" pitchFamily="34" charset="0"/>
                <a:ea typeface="宋体" panose="02010600030101010101" pitchFamily="2" charset="-122"/>
              </a:endParaRPr>
            </a:p>
          </p:txBody>
        </p:sp>
        <p:sp>
          <p:nvSpPr>
            <p:cNvPr id="96288" name="直接连接符 154657"/>
            <p:cNvSpPr/>
            <p:nvPr/>
          </p:nvSpPr>
          <p:spPr>
            <a:xfrm>
              <a:off x="3024" y="2145"/>
              <a:ext cx="366" cy="1"/>
            </a:xfrm>
            <a:prstGeom prst="line">
              <a:avLst/>
            </a:prstGeom>
            <a:ln w="9525" cap="flat" cmpd="sng">
              <a:solidFill>
                <a:srgbClr val="000000"/>
              </a:solidFill>
              <a:prstDash val="solid"/>
              <a:round/>
              <a:headEnd type="none" w="med" len="med"/>
              <a:tailEnd type="triangle" w="med" len="med"/>
            </a:ln>
          </p:spPr>
        </p:sp>
        <p:graphicFrame>
          <p:nvGraphicFramePr>
            <p:cNvPr id="96289" name="对象 154658"/>
            <p:cNvGraphicFramePr/>
            <p:nvPr/>
          </p:nvGraphicFramePr>
          <p:xfrm>
            <a:off x="3329" y="1993"/>
            <a:ext cx="331" cy="301"/>
          </p:xfrm>
          <a:graphic>
            <a:graphicData uri="http://schemas.openxmlformats.org/presentationml/2006/ole">
              <mc:AlternateContent xmlns:mc="http://schemas.openxmlformats.org/markup-compatibility/2006">
                <mc:Choice xmlns:v="urn:schemas-microsoft-com:vml" Requires="v">
                  <p:oleObj spid="_x0000_s3095" name="" r:id="rId1" imgW="165100" imgH="177800" progId="">
                    <p:embed/>
                  </p:oleObj>
                </mc:Choice>
                <mc:Fallback>
                  <p:oleObj name="" r:id="rId1" imgW="165100" imgH="177800" progId="">
                    <p:embed/>
                    <p:pic>
                      <p:nvPicPr>
                        <p:cNvPr id="0" name="图片 3094"/>
                        <p:cNvPicPr/>
                        <p:nvPr/>
                      </p:nvPicPr>
                      <p:blipFill>
                        <a:blip r:embed="rId2"/>
                        <a:stretch>
                          <a:fillRect/>
                        </a:stretch>
                      </p:blipFill>
                      <p:spPr>
                        <a:xfrm>
                          <a:off x="3329" y="1993"/>
                          <a:ext cx="331" cy="301"/>
                        </a:xfrm>
                        <a:prstGeom prst="rect">
                          <a:avLst/>
                        </a:prstGeom>
                        <a:noFill/>
                        <a:ln w="38100">
                          <a:noFill/>
                          <a:miter/>
                        </a:ln>
                      </p:spPr>
                    </p:pic>
                  </p:oleObj>
                </mc:Fallback>
              </mc:AlternateContent>
            </a:graphicData>
          </a:graphic>
        </p:graphicFrame>
        <p:sp>
          <p:nvSpPr>
            <p:cNvPr id="96290" name="直接连接符 154659"/>
            <p:cNvSpPr/>
            <p:nvPr/>
          </p:nvSpPr>
          <p:spPr>
            <a:xfrm>
              <a:off x="3573" y="2145"/>
              <a:ext cx="366" cy="1"/>
            </a:xfrm>
            <a:prstGeom prst="line">
              <a:avLst/>
            </a:prstGeom>
            <a:ln w="9525" cap="flat" cmpd="sng">
              <a:solidFill>
                <a:srgbClr val="000000"/>
              </a:solidFill>
              <a:prstDash val="solid"/>
              <a:round/>
              <a:headEnd type="none" w="med" len="med"/>
              <a:tailEnd type="triangle" w="med" len="med"/>
            </a:ln>
          </p:spPr>
        </p:sp>
        <p:sp>
          <p:nvSpPr>
            <p:cNvPr id="96291" name="矩形 154660"/>
            <p:cNvSpPr/>
            <p:nvPr/>
          </p:nvSpPr>
          <p:spPr>
            <a:xfrm>
              <a:off x="3939" y="1839"/>
              <a:ext cx="243" cy="612"/>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just">
                <a:lnSpc>
                  <a:spcPct val="96000"/>
                </a:lnSpc>
              </a:pPr>
              <a:endParaRPr lang="en-US" altLang="zh-CN" sz="1200" dirty="0">
                <a:solidFill>
                  <a:srgbClr val="000066"/>
                </a:solidFill>
                <a:latin typeface="Times New Roman" panose="02020603050405020304" pitchFamily="18" charset="0"/>
                <a:ea typeface="宋体" panose="02010600030101010101" pitchFamily="2" charset="-122"/>
              </a:endParaRPr>
            </a:p>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复</a:t>
              </a:r>
              <a:endParaRPr lang="zh-CN" altLang="en-US" sz="1200" dirty="0">
                <a:solidFill>
                  <a:srgbClr val="000066"/>
                </a:solidFill>
                <a:latin typeface="Times New Roman" panose="02020603050405020304" pitchFamily="18" charset="0"/>
                <a:ea typeface="宋体" panose="02010600030101010101" pitchFamily="2" charset="-122"/>
              </a:endParaRPr>
            </a:p>
            <a:p>
              <a:pPr algn="just">
                <a:lnSpc>
                  <a:spcPct val="96000"/>
                </a:lnSpc>
              </a:pPr>
              <a:endParaRPr lang="zh-CN" altLang="en-US" sz="1200" dirty="0">
                <a:solidFill>
                  <a:srgbClr val="000066"/>
                </a:solidFill>
                <a:latin typeface="Times New Roman" panose="02020603050405020304" pitchFamily="18" charset="0"/>
                <a:ea typeface="宋体" panose="02010600030101010101" pitchFamily="2" charset="-122"/>
              </a:endParaRPr>
            </a:p>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接</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6292" name="直接连接符 154661"/>
            <p:cNvSpPr/>
            <p:nvPr/>
          </p:nvSpPr>
          <p:spPr>
            <a:xfrm>
              <a:off x="4182" y="2222"/>
              <a:ext cx="244" cy="0"/>
            </a:xfrm>
            <a:prstGeom prst="line">
              <a:avLst/>
            </a:prstGeom>
            <a:ln w="9525" cap="flat" cmpd="sng">
              <a:solidFill>
                <a:srgbClr val="000000"/>
              </a:solidFill>
              <a:prstDash val="solid"/>
              <a:round/>
              <a:headEnd type="none" w="med" len="med"/>
              <a:tailEnd type="triangle" w="med" len="med"/>
            </a:ln>
          </p:spPr>
        </p:sp>
        <p:graphicFrame>
          <p:nvGraphicFramePr>
            <p:cNvPr id="96293" name="对象 154662"/>
            <p:cNvGraphicFramePr/>
            <p:nvPr/>
          </p:nvGraphicFramePr>
          <p:xfrm>
            <a:off x="4365" y="2069"/>
            <a:ext cx="331" cy="301"/>
          </p:xfrm>
          <a:graphic>
            <a:graphicData uri="http://schemas.openxmlformats.org/presentationml/2006/ole">
              <mc:AlternateContent xmlns:mc="http://schemas.openxmlformats.org/markup-compatibility/2006">
                <mc:Choice xmlns:v="urn:schemas-microsoft-com:vml" Requires="v">
                  <p:oleObj spid="_x0000_s3097" name="" r:id="rId3" imgW="165100" imgH="177800" progId="">
                    <p:embed/>
                  </p:oleObj>
                </mc:Choice>
                <mc:Fallback>
                  <p:oleObj name="" r:id="rId3" imgW="165100" imgH="177800" progId="">
                    <p:embed/>
                    <p:pic>
                      <p:nvPicPr>
                        <p:cNvPr id="0" name="图片 3096"/>
                        <p:cNvPicPr/>
                        <p:nvPr/>
                      </p:nvPicPr>
                      <p:blipFill>
                        <a:blip r:embed="rId2"/>
                        <a:stretch>
                          <a:fillRect/>
                        </a:stretch>
                      </p:blipFill>
                      <p:spPr>
                        <a:xfrm>
                          <a:off x="4365" y="2069"/>
                          <a:ext cx="331" cy="301"/>
                        </a:xfrm>
                        <a:prstGeom prst="rect">
                          <a:avLst/>
                        </a:prstGeom>
                        <a:noFill/>
                        <a:ln w="38100">
                          <a:noFill/>
                          <a:miter/>
                        </a:ln>
                      </p:spPr>
                    </p:pic>
                  </p:oleObj>
                </mc:Fallback>
              </mc:AlternateContent>
            </a:graphicData>
          </a:graphic>
        </p:graphicFrame>
        <p:sp>
          <p:nvSpPr>
            <p:cNvPr id="96294" name="直接连接符 154663"/>
            <p:cNvSpPr/>
            <p:nvPr/>
          </p:nvSpPr>
          <p:spPr>
            <a:xfrm flipH="1">
              <a:off x="4548" y="1915"/>
              <a:ext cx="2" cy="230"/>
            </a:xfrm>
            <a:prstGeom prst="line">
              <a:avLst/>
            </a:prstGeom>
            <a:ln w="9525" cap="flat" cmpd="sng">
              <a:solidFill>
                <a:srgbClr val="000000"/>
              </a:solidFill>
              <a:prstDash val="solid"/>
              <a:round/>
              <a:headEnd type="none" w="med" len="med"/>
              <a:tailEnd type="triangle" w="med" len="med"/>
            </a:ln>
          </p:spPr>
        </p:sp>
        <p:sp>
          <p:nvSpPr>
            <p:cNvPr id="96295" name="直接连接符 154664"/>
            <p:cNvSpPr/>
            <p:nvPr/>
          </p:nvSpPr>
          <p:spPr>
            <a:xfrm>
              <a:off x="4609" y="2222"/>
              <a:ext cx="244" cy="0"/>
            </a:xfrm>
            <a:prstGeom prst="line">
              <a:avLst/>
            </a:prstGeom>
            <a:ln w="9525" cap="flat" cmpd="sng">
              <a:solidFill>
                <a:srgbClr val="000000"/>
              </a:solidFill>
              <a:prstDash val="solid"/>
              <a:round/>
              <a:headEnd type="none" w="med" len="med"/>
              <a:tailEnd type="triangle" w="med" len="med"/>
            </a:ln>
          </p:spPr>
        </p:sp>
        <p:sp>
          <p:nvSpPr>
            <p:cNvPr id="96296" name="矩形 154665"/>
            <p:cNvSpPr/>
            <p:nvPr/>
          </p:nvSpPr>
          <p:spPr>
            <a:xfrm>
              <a:off x="1378" y="2604"/>
              <a:ext cx="488" cy="383"/>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长码</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产生器</a:t>
              </a:r>
              <a:endParaRPr lang="zh-CN" altLang="en-US" sz="1200" dirty="0">
                <a:solidFill>
                  <a:srgbClr val="000066"/>
                </a:solidFill>
                <a:latin typeface="Times New Roman" panose="02020603050405020304" pitchFamily="18" charset="0"/>
                <a:ea typeface="宋体" panose="02010600030101010101" pitchFamily="2" charset="-122"/>
              </a:endParaRPr>
            </a:p>
            <a:p>
              <a:endParaRPr lang="zh-CN" altLang="en-US" sz="1200" dirty="0">
                <a:solidFill>
                  <a:srgbClr val="000066"/>
                </a:solidFill>
                <a:latin typeface="Arial" panose="020B0604020202020204" pitchFamily="34" charset="0"/>
                <a:ea typeface="宋体" panose="02010600030101010101" pitchFamily="2" charset="-122"/>
              </a:endParaRPr>
            </a:p>
          </p:txBody>
        </p:sp>
        <p:sp>
          <p:nvSpPr>
            <p:cNvPr id="96297" name="矩形 154666"/>
            <p:cNvSpPr/>
            <p:nvPr/>
          </p:nvSpPr>
          <p:spPr>
            <a:xfrm>
              <a:off x="2353" y="2604"/>
              <a:ext cx="490" cy="306"/>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分频器</a:t>
              </a:r>
              <a:endParaRPr lang="zh-CN" altLang="en-US" sz="1200" dirty="0">
                <a:solidFill>
                  <a:srgbClr val="000066"/>
                </a:solidFill>
                <a:latin typeface="Times New Roman" panose="02020603050405020304" pitchFamily="18" charset="0"/>
                <a:ea typeface="宋体" panose="02010600030101010101" pitchFamily="2" charset="-122"/>
              </a:endParaRPr>
            </a:p>
            <a:p>
              <a:endParaRPr lang="zh-CN" altLang="en-US" sz="1200" dirty="0">
                <a:solidFill>
                  <a:srgbClr val="000066"/>
                </a:solidFill>
                <a:latin typeface="Arial" panose="020B0604020202020204" pitchFamily="34" charset="0"/>
                <a:ea typeface="宋体" panose="02010600030101010101" pitchFamily="2" charset="-122"/>
              </a:endParaRPr>
            </a:p>
          </p:txBody>
        </p:sp>
        <p:sp>
          <p:nvSpPr>
            <p:cNvPr id="96298" name="矩形 154667"/>
            <p:cNvSpPr/>
            <p:nvPr/>
          </p:nvSpPr>
          <p:spPr>
            <a:xfrm>
              <a:off x="3329" y="2604"/>
              <a:ext cx="489" cy="306"/>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just">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分频器</a:t>
              </a:r>
              <a:endParaRPr lang="zh-CN" altLang="en-US" sz="1200" dirty="0">
                <a:solidFill>
                  <a:srgbClr val="000066"/>
                </a:solidFill>
                <a:latin typeface="Times New Roman" panose="02020603050405020304" pitchFamily="18" charset="0"/>
                <a:ea typeface="宋体" panose="02010600030101010101" pitchFamily="2" charset="-122"/>
              </a:endParaRPr>
            </a:p>
            <a:p>
              <a:endParaRPr lang="zh-CN" altLang="en-US" sz="1200" dirty="0">
                <a:solidFill>
                  <a:srgbClr val="000066"/>
                </a:solidFill>
                <a:latin typeface="Arial" panose="020B0604020202020204" pitchFamily="34" charset="0"/>
                <a:ea typeface="宋体" panose="02010600030101010101" pitchFamily="2" charset="-122"/>
              </a:endParaRPr>
            </a:p>
          </p:txBody>
        </p:sp>
        <p:sp>
          <p:nvSpPr>
            <p:cNvPr id="96299" name="直接连接符 154668"/>
            <p:cNvSpPr/>
            <p:nvPr/>
          </p:nvSpPr>
          <p:spPr>
            <a:xfrm>
              <a:off x="890" y="2758"/>
              <a:ext cx="488" cy="0"/>
            </a:xfrm>
            <a:prstGeom prst="line">
              <a:avLst/>
            </a:prstGeom>
            <a:ln w="9525" cap="flat" cmpd="sng">
              <a:solidFill>
                <a:srgbClr val="000000"/>
              </a:solidFill>
              <a:prstDash val="solid"/>
              <a:round/>
              <a:headEnd type="none" w="med" len="med"/>
              <a:tailEnd type="triangle" w="med" len="med"/>
            </a:ln>
          </p:spPr>
        </p:sp>
        <p:sp>
          <p:nvSpPr>
            <p:cNvPr id="96300" name="直接连接符 154669"/>
            <p:cNvSpPr/>
            <p:nvPr/>
          </p:nvSpPr>
          <p:spPr>
            <a:xfrm>
              <a:off x="1866" y="2758"/>
              <a:ext cx="487" cy="0"/>
            </a:xfrm>
            <a:prstGeom prst="line">
              <a:avLst/>
            </a:prstGeom>
            <a:ln w="9525" cap="flat" cmpd="sng">
              <a:solidFill>
                <a:srgbClr val="000000"/>
              </a:solidFill>
              <a:prstDash val="solid"/>
              <a:round/>
              <a:headEnd type="none" w="med" len="med"/>
              <a:tailEnd type="triangle" w="med" len="med"/>
            </a:ln>
          </p:spPr>
        </p:sp>
        <p:sp>
          <p:nvSpPr>
            <p:cNvPr id="96301" name="直接连接符 154670"/>
            <p:cNvSpPr/>
            <p:nvPr/>
          </p:nvSpPr>
          <p:spPr>
            <a:xfrm>
              <a:off x="2841" y="2758"/>
              <a:ext cx="488" cy="0"/>
            </a:xfrm>
            <a:prstGeom prst="line">
              <a:avLst/>
            </a:prstGeom>
            <a:ln w="9525" cap="flat" cmpd="sng">
              <a:solidFill>
                <a:srgbClr val="000000"/>
              </a:solidFill>
              <a:prstDash val="solid"/>
              <a:round/>
              <a:headEnd type="none" w="med" len="med"/>
              <a:tailEnd type="triangle" w="med" len="med"/>
            </a:ln>
          </p:spPr>
        </p:sp>
        <p:sp>
          <p:nvSpPr>
            <p:cNvPr id="96302" name="直接连接符 154671"/>
            <p:cNvSpPr/>
            <p:nvPr/>
          </p:nvSpPr>
          <p:spPr>
            <a:xfrm>
              <a:off x="3817" y="2758"/>
              <a:ext cx="244" cy="0"/>
            </a:xfrm>
            <a:prstGeom prst="line">
              <a:avLst/>
            </a:prstGeom>
            <a:ln w="9525" cap="flat" cmpd="sng">
              <a:solidFill>
                <a:srgbClr val="000000"/>
              </a:solidFill>
              <a:prstDash val="solid"/>
              <a:round/>
              <a:headEnd type="none" w="med" len="med"/>
              <a:tailEnd type="none" w="med" len="med"/>
            </a:ln>
          </p:spPr>
        </p:sp>
        <p:sp>
          <p:nvSpPr>
            <p:cNvPr id="96303" name="直接连接符 154672"/>
            <p:cNvSpPr/>
            <p:nvPr/>
          </p:nvSpPr>
          <p:spPr>
            <a:xfrm flipV="1">
              <a:off x="4061" y="2451"/>
              <a:ext cx="1" cy="307"/>
            </a:xfrm>
            <a:prstGeom prst="line">
              <a:avLst/>
            </a:prstGeom>
            <a:ln w="9525" cap="flat" cmpd="sng">
              <a:solidFill>
                <a:srgbClr val="000000"/>
              </a:solidFill>
              <a:prstDash val="solid"/>
              <a:round/>
              <a:headEnd type="none" w="med" len="med"/>
              <a:tailEnd type="triangle" w="med" len="med"/>
            </a:ln>
          </p:spPr>
        </p:sp>
        <p:sp>
          <p:nvSpPr>
            <p:cNvPr id="96304" name="直接连接符 154673"/>
            <p:cNvSpPr/>
            <p:nvPr/>
          </p:nvSpPr>
          <p:spPr>
            <a:xfrm flipV="1">
              <a:off x="3085" y="2451"/>
              <a:ext cx="1" cy="307"/>
            </a:xfrm>
            <a:prstGeom prst="line">
              <a:avLst/>
            </a:prstGeom>
            <a:ln w="9525" cap="flat" cmpd="sng">
              <a:solidFill>
                <a:srgbClr val="000000"/>
              </a:solidFill>
              <a:prstDash val="solid"/>
              <a:round/>
              <a:headEnd type="oval" w="med" len="med"/>
              <a:tailEnd type="none" w="med" len="med"/>
            </a:ln>
          </p:spPr>
        </p:sp>
        <p:sp>
          <p:nvSpPr>
            <p:cNvPr id="96305" name="直接连接符 154674"/>
            <p:cNvSpPr/>
            <p:nvPr/>
          </p:nvSpPr>
          <p:spPr>
            <a:xfrm>
              <a:off x="3085" y="2451"/>
              <a:ext cx="427" cy="0"/>
            </a:xfrm>
            <a:prstGeom prst="line">
              <a:avLst/>
            </a:prstGeom>
            <a:ln w="9525" cap="flat" cmpd="sng">
              <a:solidFill>
                <a:srgbClr val="000000"/>
              </a:solidFill>
              <a:prstDash val="solid"/>
              <a:round/>
              <a:headEnd type="none" w="med" len="med"/>
              <a:tailEnd type="none" w="med" len="med"/>
            </a:ln>
          </p:spPr>
        </p:sp>
        <p:sp>
          <p:nvSpPr>
            <p:cNvPr id="96306" name="直接连接符 154675"/>
            <p:cNvSpPr/>
            <p:nvPr/>
          </p:nvSpPr>
          <p:spPr>
            <a:xfrm flipV="1">
              <a:off x="3512" y="2222"/>
              <a:ext cx="1" cy="229"/>
            </a:xfrm>
            <a:prstGeom prst="line">
              <a:avLst/>
            </a:prstGeom>
            <a:ln w="9525" cap="flat" cmpd="sng">
              <a:solidFill>
                <a:srgbClr val="000000"/>
              </a:solidFill>
              <a:prstDash val="solid"/>
              <a:round/>
              <a:headEnd type="none" w="med" len="med"/>
              <a:tailEnd type="triangle" w="med" len="med"/>
            </a:ln>
          </p:spPr>
        </p:sp>
        <p:graphicFrame>
          <p:nvGraphicFramePr>
            <p:cNvPr id="96307" name="对象 154676"/>
            <p:cNvGraphicFramePr/>
            <p:nvPr/>
          </p:nvGraphicFramePr>
          <p:xfrm>
            <a:off x="4853" y="2145"/>
            <a:ext cx="140" cy="128"/>
          </p:xfrm>
          <a:graphic>
            <a:graphicData uri="http://schemas.openxmlformats.org/presentationml/2006/ole">
              <mc:AlternateContent xmlns:mc="http://schemas.openxmlformats.org/markup-compatibility/2006">
                <mc:Choice xmlns:v="urn:schemas-microsoft-com:vml" Requires="v">
                  <p:oleObj spid="_x0000_s3103" name="" r:id="rId4" imgW="152400" imgH="165100" progId="">
                    <p:embed/>
                  </p:oleObj>
                </mc:Choice>
                <mc:Fallback>
                  <p:oleObj name="" r:id="rId4" imgW="152400" imgH="165100" progId="">
                    <p:embed/>
                    <p:pic>
                      <p:nvPicPr>
                        <p:cNvPr id="0" name="图片 3102"/>
                        <p:cNvPicPr/>
                        <p:nvPr/>
                      </p:nvPicPr>
                      <p:blipFill>
                        <a:blip r:embed="rId5"/>
                        <a:stretch>
                          <a:fillRect/>
                        </a:stretch>
                      </p:blipFill>
                      <p:spPr>
                        <a:xfrm>
                          <a:off x="4853" y="2145"/>
                          <a:ext cx="140" cy="128"/>
                        </a:xfrm>
                        <a:prstGeom prst="rect">
                          <a:avLst/>
                        </a:prstGeom>
                        <a:noFill/>
                        <a:ln w="38100">
                          <a:noFill/>
                          <a:miter/>
                        </a:ln>
                      </p:spPr>
                    </p:pic>
                  </p:oleObj>
                </mc:Fallback>
              </mc:AlternateContent>
            </a:graphicData>
          </a:graphic>
        </p:graphicFrame>
        <p:graphicFrame>
          <p:nvGraphicFramePr>
            <p:cNvPr id="96308" name="对象 154677"/>
            <p:cNvGraphicFramePr/>
            <p:nvPr/>
          </p:nvGraphicFramePr>
          <p:xfrm>
            <a:off x="3085" y="1304"/>
            <a:ext cx="463" cy="282"/>
          </p:xfrm>
          <a:graphic>
            <a:graphicData uri="http://schemas.openxmlformats.org/presentationml/2006/ole">
              <mc:AlternateContent xmlns:mc="http://schemas.openxmlformats.org/markup-compatibility/2006">
                <mc:Choice xmlns:v="urn:schemas-microsoft-com:vml" Requires="v">
                  <p:oleObj spid="_x0000_s3100" name="" r:id="rId6" imgW="635000" imgH="457200" progId="">
                    <p:embed/>
                  </p:oleObj>
                </mc:Choice>
                <mc:Fallback>
                  <p:oleObj name="" r:id="rId6" imgW="635000" imgH="457200" progId="">
                    <p:embed/>
                    <p:pic>
                      <p:nvPicPr>
                        <p:cNvPr id="0" name="图片 3099"/>
                        <p:cNvPicPr/>
                        <p:nvPr/>
                      </p:nvPicPr>
                      <p:blipFill>
                        <a:blip r:embed="rId7"/>
                        <a:stretch>
                          <a:fillRect/>
                        </a:stretch>
                      </p:blipFill>
                      <p:spPr>
                        <a:xfrm>
                          <a:off x="3085" y="1304"/>
                          <a:ext cx="463" cy="282"/>
                        </a:xfrm>
                        <a:prstGeom prst="rect">
                          <a:avLst/>
                        </a:prstGeom>
                        <a:noFill/>
                        <a:ln w="38100">
                          <a:noFill/>
                          <a:miter/>
                        </a:ln>
                      </p:spPr>
                    </p:pic>
                  </p:oleObj>
                </mc:Fallback>
              </mc:AlternateContent>
            </a:graphicData>
          </a:graphic>
        </p:graphicFrame>
        <p:sp>
          <p:nvSpPr>
            <p:cNvPr id="96309" name="直接连接符 154678"/>
            <p:cNvSpPr/>
            <p:nvPr/>
          </p:nvSpPr>
          <p:spPr>
            <a:xfrm>
              <a:off x="3695" y="1915"/>
              <a:ext cx="244" cy="2"/>
            </a:xfrm>
            <a:prstGeom prst="line">
              <a:avLst/>
            </a:prstGeom>
            <a:ln w="9525" cap="flat" cmpd="sng">
              <a:solidFill>
                <a:srgbClr val="000000"/>
              </a:solidFill>
              <a:prstDash val="solid"/>
              <a:round/>
              <a:headEnd type="none" w="med" len="med"/>
              <a:tailEnd type="triangle" w="med" len="med"/>
            </a:ln>
          </p:spPr>
        </p:sp>
      </p:grpSp>
      <p:sp>
        <p:nvSpPr>
          <p:cNvPr id="96310" name="矩形 154681"/>
          <p:cNvSpPr/>
          <p:nvPr/>
        </p:nvSpPr>
        <p:spPr>
          <a:xfrm>
            <a:off x="4724400" y="5257800"/>
            <a:ext cx="2476500" cy="398463"/>
          </a:xfrm>
          <a:prstGeom prst="rect">
            <a:avLst/>
          </a:prstGeom>
          <a:noFill/>
          <a:ln w="9525">
            <a:noFill/>
          </a:ln>
        </p:spPr>
        <p:txBody>
          <a:bodyPr wrap="none" anchor="t" anchorCtr="0">
            <a:spAutoFit/>
          </a:bodyPr>
          <a:p>
            <a:r>
              <a:rPr lang="zh-CN" altLang="en-US" dirty="0">
                <a:solidFill>
                  <a:srgbClr val="9900CC"/>
                </a:solidFill>
                <a:latin typeface="Arial" panose="020B0604020202020204" pitchFamily="34" charset="0"/>
                <a:ea typeface="宋体" panose="02010600030101010101" pitchFamily="2" charset="-122"/>
              </a:rPr>
              <a:t>图</a:t>
            </a:r>
            <a:r>
              <a:rPr lang="en-US" altLang="zh-CN">
                <a:solidFill>
                  <a:srgbClr val="9900CC"/>
                </a:solidFill>
                <a:latin typeface="Arial" panose="020B0604020202020204" pitchFamily="34" charset="0"/>
                <a:ea typeface="宋体" panose="02010600030101010101" pitchFamily="2" charset="-122"/>
              </a:rPr>
              <a:t>3-35</a:t>
            </a:r>
            <a:r>
              <a:rPr lang="zh-CN" altLang="en-US" dirty="0">
                <a:solidFill>
                  <a:srgbClr val="9900CC"/>
                </a:solidFill>
                <a:latin typeface="Arial" panose="020B0604020202020204" pitchFamily="34" charset="0"/>
                <a:ea typeface="宋体" panose="02010600030101010101" pitchFamily="2" charset="-122"/>
              </a:rPr>
              <a:t>分解图（二）</a:t>
            </a:r>
            <a:endParaRPr lang="zh-CN" altLang="en-US">
              <a:solidFill>
                <a:srgbClr val="9900CC"/>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97281" name="组合 155684"/>
          <p:cNvGrpSpPr/>
          <p:nvPr/>
        </p:nvGrpSpPr>
        <p:grpSpPr>
          <a:xfrm>
            <a:off x="3429000" y="1752600"/>
            <a:ext cx="5419725" cy="2460625"/>
            <a:chOff x="1482" y="1282"/>
            <a:chExt cx="2518" cy="990"/>
          </a:xfrm>
        </p:grpSpPr>
        <p:sp>
          <p:nvSpPr>
            <p:cNvPr id="97282" name="直接连接符 155651"/>
            <p:cNvSpPr/>
            <p:nvPr/>
          </p:nvSpPr>
          <p:spPr>
            <a:xfrm>
              <a:off x="1608" y="1719"/>
              <a:ext cx="420" cy="1"/>
            </a:xfrm>
            <a:prstGeom prst="line">
              <a:avLst/>
            </a:prstGeom>
            <a:ln w="9525" cap="flat" cmpd="sng">
              <a:solidFill>
                <a:srgbClr val="000000"/>
              </a:solidFill>
              <a:prstDash val="solid"/>
              <a:round/>
              <a:headEnd type="none" w="med" len="med"/>
              <a:tailEnd type="oval" w="med" len="med"/>
            </a:ln>
          </p:spPr>
        </p:sp>
        <p:sp>
          <p:nvSpPr>
            <p:cNvPr id="97283" name="直接连接符 155652"/>
            <p:cNvSpPr/>
            <p:nvPr/>
          </p:nvSpPr>
          <p:spPr>
            <a:xfrm>
              <a:off x="2028" y="1469"/>
              <a:ext cx="1" cy="499"/>
            </a:xfrm>
            <a:prstGeom prst="line">
              <a:avLst/>
            </a:prstGeom>
            <a:ln w="9525" cap="flat" cmpd="sng">
              <a:solidFill>
                <a:srgbClr val="000000"/>
              </a:solidFill>
              <a:prstDash val="solid"/>
              <a:round/>
              <a:headEnd type="none" w="med" len="med"/>
              <a:tailEnd type="none" w="med" len="med"/>
            </a:ln>
          </p:spPr>
        </p:sp>
        <p:sp>
          <p:nvSpPr>
            <p:cNvPr id="97284" name="直接连接符 155653"/>
            <p:cNvSpPr/>
            <p:nvPr/>
          </p:nvSpPr>
          <p:spPr>
            <a:xfrm>
              <a:off x="2028" y="1469"/>
              <a:ext cx="252" cy="1"/>
            </a:xfrm>
            <a:prstGeom prst="line">
              <a:avLst/>
            </a:prstGeom>
            <a:ln w="9525" cap="flat" cmpd="sng">
              <a:solidFill>
                <a:srgbClr val="000000"/>
              </a:solidFill>
              <a:prstDash val="solid"/>
              <a:round/>
              <a:headEnd type="none" w="med" len="med"/>
              <a:tailEnd type="triangle" w="med" len="med"/>
            </a:ln>
          </p:spPr>
        </p:sp>
        <p:sp>
          <p:nvSpPr>
            <p:cNvPr id="97285" name="直接连接符 155654"/>
            <p:cNvSpPr/>
            <p:nvPr/>
          </p:nvSpPr>
          <p:spPr>
            <a:xfrm>
              <a:off x="2028" y="1968"/>
              <a:ext cx="252" cy="1"/>
            </a:xfrm>
            <a:prstGeom prst="line">
              <a:avLst/>
            </a:prstGeom>
            <a:ln w="9525" cap="flat" cmpd="sng">
              <a:solidFill>
                <a:srgbClr val="000000"/>
              </a:solidFill>
              <a:prstDash val="solid"/>
              <a:round/>
              <a:headEnd type="none" w="med" len="med"/>
              <a:tailEnd type="triangle" w="med" len="med"/>
            </a:ln>
          </p:spPr>
        </p:sp>
        <p:graphicFrame>
          <p:nvGraphicFramePr>
            <p:cNvPr id="97286" name="对象 155655"/>
            <p:cNvGraphicFramePr/>
            <p:nvPr/>
          </p:nvGraphicFramePr>
          <p:xfrm>
            <a:off x="2238" y="1844"/>
            <a:ext cx="229" cy="246"/>
          </p:xfrm>
          <a:graphic>
            <a:graphicData uri="http://schemas.openxmlformats.org/presentationml/2006/ole">
              <mc:AlternateContent xmlns:mc="http://schemas.openxmlformats.org/markup-compatibility/2006">
                <mc:Choice xmlns:v="urn:schemas-microsoft-com:vml" Requires="v">
                  <p:oleObj spid="_x0000_s3101" name="" r:id="rId1" imgW="165100" imgH="177800" progId="">
                    <p:embed/>
                  </p:oleObj>
                </mc:Choice>
                <mc:Fallback>
                  <p:oleObj name="" r:id="rId1" imgW="165100" imgH="177800" progId="">
                    <p:embed/>
                    <p:pic>
                      <p:nvPicPr>
                        <p:cNvPr id="0" name="图片 3100"/>
                        <p:cNvPicPr/>
                        <p:nvPr/>
                      </p:nvPicPr>
                      <p:blipFill>
                        <a:blip r:embed="rId2"/>
                        <a:stretch>
                          <a:fillRect/>
                        </a:stretch>
                      </p:blipFill>
                      <p:spPr>
                        <a:xfrm>
                          <a:off x="2238" y="1844"/>
                          <a:ext cx="229" cy="246"/>
                        </a:xfrm>
                        <a:prstGeom prst="rect">
                          <a:avLst/>
                        </a:prstGeom>
                        <a:noFill/>
                        <a:ln w="38100">
                          <a:noFill/>
                          <a:miter/>
                        </a:ln>
                      </p:spPr>
                    </p:pic>
                  </p:oleObj>
                </mc:Fallback>
              </mc:AlternateContent>
            </a:graphicData>
          </a:graphic>
        </p:graphicFrame>
        <p:graphicFrame>
          <p:nvGraphicFramePr>
            <p:cNvPr id="97287" name="对象 155656"/>
            <p:cNvGraphicFramePr/>
            <p:nvPr/>
          </p:nvGraphicFramePr>
          <p:xfrm>
            <a:off x="2238" y="1344"/>
            <a:ext cx="229" cy="247"/>
          </p:xfrm>
          <a:graphic>
            <a:graphicData uri="http://schemas.openxmlformats.org/presentationml/2006/ole">
              <mc:AlternateContent xmlns:mc="http://schemas.openxmlformats.org/markup-compatibility/2006">
                <mc:Choice xmlns:v="urn:schemas-microsoft-com:vml" Requires="v">
                  <p:oleObj spid="_x0000_s3104" name="" r:id="rId3" imgW="165100" imgH="177800" progId="">
                    <p:embed/>
                  </p:oleObj>
                </mc:Choice>
                <mc:Fallback>
                  <p:oleObj name="" r:id="rId3" imgW="165100" imgH="177800" progId="">
                    <p:embed/>
                    <p:pic>
                      <p:nvPicPr>
                        <p:cNvPr id="0" name="图片 3103"/>
                        <p:cNvPicPr/>
                        <p:nvPr/>
                      </p:nvPicPr>
                      <p:blipFill>
                        <a:blip r:embed="rId2"/>
                        <a:stretch>
                          <a:fillRect/>
                        </a:stretch>
                      </p:blipFill>
                      <p:spPr>
                        <a:xfrm>
                          <a:off x="2238" y="1344"/>
                          <a:ext cx="229" cy="247"/>
                        </a:xfrm>
                        <a:prstGeom prst="rect">
                          <a:avLst/>
                        </a:prstGeom>
                        <a:noFill/>
                        <a:ln w="38100">
                          <a:noFill/>
                          <a:miter/>
                        </a:ln>
                      </p:spPr>
                    </p:pic>
                  </p:oleObj>
                </mc:Fallback>
              </mc:AlternateContent>
            </a:graphicData>
          </a:graphic>
        </p:graphicFrame>
        <p:sp>
          <p:nvSpPr>
            <p:cNvPr id="97288" name="直接连接符 155657"/>
            <p:cNvSpPr/>
            <p:nvPr/>
          </p:nvSpPr>
          <p:spPr>
            <a:xfrm>
              <a:off x="2364" y="1282"/>
              <a:ext cx="1" cy="126"/>
            </a:xfrm>
            <a:prstGeom prst="line">
              <a:avLst/>
            </a:prstGeom>
            <a:ln w="9525" cap="flat" cmpd="sng">
              <a:solidFill>
                <a:srgbClr val="000000"/>
              </a:solidFill>
              <a:prstDash val="solid"/>
              <a:round/>
              <a:headEnd type="none" w="med" len="med"/>
              <a:tailEnd type="triangle" w="med" len="med"/>
            </a:ln>
          </p:spPr>
        </p:sp>
        <p:sp>
          <p:nvSpPr>
            <p:cNvPr id="97289" name="直接连接符 155658"/>
            <p:cNvSpPr/>
            <p:nvPr/>
          </p:nvSpPr>
          <p:spPr>
            <a:xfrm flipV="1">
              <a:off x="2364" y="2031"/>
              <a:ext cx="1" cy="187"/>
            </a:xfrm>
            <a:prstGeom prst="line">
              <a:avLst/>
            </a:prstGeom>
            <a:ln w="9525" cap="flat" cmpd="sng">
              <a:solidFill>
                <a:srgbClr val="000000"/>
              </a:solidFill>
              <a:prstDash val="solid"/>
              <a:round/>
              <a:headEnd type="none" w="med" len="med"/>
              <a:tailEnd type="triangle" w="med" len="med"/>
            </a:ln>
          </p:spPr>
        </p:sp>
        <p:sp>
          <p:nvSpPr>
            <p:cNvPr id="97290" name="直接连接符 155659"/>
            <p:cNvSpPr/>
            <p:nvPr/>
          </p:nvSpPr>
          <p:spPr>
            <a:xfrm>
              <a:off x="2406" y="1469"/>
              <a:ext cx="210" cy="1"/>
            </a:xfrm>
            <a:prstGeom prst="line">
              <a:avLst/>
            </a:prstGeom>
            <a:ln w="9525" cap="flat" cmpd="sng">
              <a:solidFill>
                <a:srgbClr val="000000"/>
              </a:solidFill>
              <a:prstDash val="solid"/>
              <a:round/>
              <a:headEnd type="none" w="med" len="med"/>
              <a:tailEnd type="triangle" w="med" len="med"/>
            </a:ln>
          </p:spPr>
        </p:sp>
        <p:sp>
          <p:nvSpPr>
            <p:cNvPr id="97291" name="直接连接符 155660"/>
            <p:cNvSpPr/>
            <p:nvPr/>
          </p:nvSpPr>
          <p:spPr>
            <a:xfrm>
              <a:off x="2406" y="1968"/>
              <a:ext cx="210" cy="1"/>
            </a:xfrm>
            <a:prstGeom prst="line">
              <a:avLst/>
            </a:prstGeom>
            <a:ln w="9525" cap="flat" cmpd="sng">
              <a:solidFill>
                <a:srgbClr val="000000"/>
              </a:solidFill>
              <a:prstDash val="solid"/>
              <a:round/>
              <a:headEnd type="none" w="med" len="med"/>
              <a:tailEnd type="triangle" w="med" len="med"/>
            </a:ln>
          </p:spPr>
        </p:sp>
        <p:sp>
          <p:nvSpPr>
            <p:cNvPr id="97292" name="矩形 155661"/>
            <p:cNvSpPr/>
            <p:nvPr/>
          </p:nvSpPr>
          <p:spPr>
            <a:xfrm>
              <a:off x="2616" y="1344"/>
              <a:ext cx="336" cy="312"/>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基带</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滤波器</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97293" name="矩形 155662"/>
            <p:cNvSpPr/>
            <p:nvPr/>
          </p:nvSpPr>
          <p:spPr>
            <a:xfrm>
              <a:off x="2616" y="1781"/>
              <a:ext cx="336" cy="311"/>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1"/>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基带</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pPr>
              <a:r>
                <a:rPr lang="zh-CN" altLang="en-US" sz="1200" dirty="0">
                  <a:solidFill>
                    <a:srgbClr val="000066"/>
                  </a:solidFill>
                  <a:latin typeface="Times New Roman" panose="02020603050405020304" pitchFamily="18" charset="0"/>
                  <a:ea typeface="宋体" panose="02010600030101010101" pitchFamily="2" charset="-122"/>
                </a:rPr>
                <a:t>滤波器</a:t>
              </a:r>
              <a:endParaRPr lang="zh-CN" altLang="en-US" sz="1200" dirty="0">
                <a:solidFill>
                  <a:srgbClr val="000066"/>
                </a:solidFill>
                <a:latin typeface="Arial" panose="020B0604020202020204" pitchFamily="34" charset="0"/>
                <a:ea typeface="宋体" panose="02010600030101010101" pitchFamily="2" charset="-122"/>
              </a:endParaRPr>
            </a:p>
          </p:txBody>
        </p:sp>
        <p:graphicFrame>
          <p:nvGraphicFramePr>
            <p:cNvPr id="97294" name="对象 155663"/>
            <p:cNvGraphicFramePr/>
            <p:nvPr/>
          </p:nvGraphicFramePr>
          <p:xfrm>
            <a:off x="3120" y="1344"/>
            <a:ext cx="227" cy="244"/>
          </p:xfrm>
          <a:graphic>
            <a:graphicData uri="http://schemas.openxmlformats.org/presentationml/2006/ole">
              <mc:AlternateContent xmlns:mc="http://schemas.openxmlformats.org/markup-compatibility/2006">
                <mc:Choice xmlns:v="urn:schemas-microsoft-com:vml" Requires="v">
                  <p:oleObj spid="_x0000_s3105" name="" r:id="rId4" imgW="165100" imgH="177800" progId="">
                    <p:embed/>
                  </p:oleObj>
                </mc:Choice>
                <mc:Fallback>
                  <p:oleObj name="" r:id="rId4" imgW="165100" imgH="177800" progId="">
                    <p:embed/>
                    <p:pic>
                      <p:nvPicPr>
                        <p:cNvPr id="0" name="图片 3104"/>
                        <p:cNvPicPr/>
                        <p:nvPr/>
                      </p:nvPicPr>
                      <p:blipFill>
                        <a:blip r:embed="rId5"/>
                        <a:stretch>
                          <a:fillRect/>
                        </a:stretch>
                      </p:blipFill>
                      <p:spPr>
                        <a:xfrm>
                          <a:off x="3120" y="1344"/>
                          <a:ext cx="227" cy="244"/>
                        </a:xfrm>
                        <a:prstGeom prst="rect">
                          <a:avLst/>
                        </a:prstGeom>
                        <a:noFill/>
                        <a:ln w="38100">
                          <a:noFill/>
                          <a:miter/>
                        </a:ln>
                      </p:spPr>
                    </p:pic>
                  </p:oleObj>
                </mc:Fallback>
              </mc:AlternateContent>
            </a:graphicData>
          </a:graphic>
        </p:graphicFrame>
        <p:graphicFrame>
          <p:nvGraphicFramePr>
            <p:cNvPr id="97295" name="对象 155664"/>
            <p:cNvGraphicFramePr/>
            <p:nvPr/>
          </p:nvGraphicFramePr>
          <p:xfrm>
            <a:off x="3120" y="1844"/>
            <a:ext cx="227" cy="243"/>
          </p:xfrm>
          <a:graphic>
            <a:graphicData uri="http://schemas.openxmlformats.org/presentationml/2006/ole">
              <mc:AlternateContent xmlns:mc="http://schemas.openxmlformats.org/markup-compatibility/2006">
                <mc:Choice xmlns:v="urn:schemas-microsoft-com:vml" Requires="v">
                  <p:oleObj spid="_x0000_s3098" name="" r:id="rId6" imgW="165100" imgH="177800" progId="">
                    <p:embed/>
                  </p:oleObj>
                </mc:Choice>
                <mc:Fallback>
                  <p:oleObj name="" r:id="rId6" imgW="165100" imgH="177800" progId="">
                    <p:embed/>
                    <p:pic>
                      <p:nvPicPr>
                        <p:cNvPr id="0" name="图片 3097"/>
                        <p:cNvPicPr/>
                        <p:nvPr/>
                      </p:nvPicPr>
                      <p:blipFill>
                        <a:blip r:embed="rId5"/>
                        <a:stretch>
                          <a:fillRect/>
                        </a:stretch>
                      </p:blipFill>
                      <p:spPr>
                        <a:xfrm>
                          <a:off x="3120" y="1844"/>
                          <a:ext cx="227" cy="243"/>
                        </a:xfrm>
                        <a:prstGeom prst="rect">
                          <a:avLst/>
                        </a:prstGeom>
                        <a:noFill/>
                        <a:ln w="38100">
                          <a:noFill/>
                          <a:miter/>
                        </a:ln>
                      </p:spPr>
                    </p:pic>
                  </p:oleObj>
                </mc:Fallback>
              </mc:AlternateContent>
            </a:graphicData>
          </a:graphic>
        </p:graphicFrame>
        <p:sp>
          <p:nvSpPr>
            <p:cNvPr id="97296" name="直接连接符 155665"/>
            <p:cNvSpPr/>
            <p:nvPr/>
          </p:nvSpPr>
          <p:spPr>
            <a:xfrm>
              <a:off x="2952" y="1469"/>
              <a:ext cx="210" cy="1"/>
            </a:xfrm>
            <a:prstGeom prst="line">
              <a:avLst/>
            </a:prstGeom>
            <a:ln w="9525" cap="flat" cmpd="sng">
              <a:solidFill>
                <a:srgbClr val="000000"/>
              </a:solidFill>
              <a:prstDash val="solid"/>
              <a:round/>
              <a:headEnd type="none" w="med" len="med"/>
              <a:tailEnd type="triangle" w="med" len="med"/>
            </a:ln>
          </p:spPr>
        </p:sp>
        <p:sp>
          <p:nvSpPr>
            <p:cNvPr id="97297" name="直接连接符 155666"/>
            <p:cNvSpPr/>
            <p:nvPr/>
          </p:nvSpPr>
          <p:spPr>
            <a:xfrm>
              <a:off x="2952" y="1968"/>
              <a:ext cx="210" cy="1"/>
            </a:xfrm>
            <a:prstGeom prst="line">
              <a:avLst/>
            </a:prstGeom>
            <a:ln w="9525" cap="flat" cmpd="sng">
              <a:solidFill>
                <a:srgbClr val="000000"/>
              </a:solidFill>
              <a:prstDash val="solid"/>
              <a:round/>
              <a:headEnd type="none" w="med" len="med"/>
              <a:tailEnd type="triangle" w="med" len="med"/>
            </a:ln>
          </p:spPr>
        </p:sp>
        <p:sp>
          <p:nvSpPr>
            <p:cNvPr id="97298" name="直接连接符 155667"/>
            <p:cNvSpPr/>
            <p:nvPr/>
          </p:nvSpPr>
          <p:spPr>
            <a:xfrm>
              <a:off x="3288" y="1469"/>
              <a:ext cx="294" cy="1"/>
            </a:xfrm>
            <a:prstGeom prst="line">
              <a:avLst/>
            </a:prstGeom>
            <a:ln w="9525" cap="flat" cmpd="sng">
              <a:solidFill>
                <a:srgbClr val="000000"/>
              </a:solidFill>
              <a:prstDash val="solid"/>
              <a:round/>
              <a:headEnd type="none" w="med" len="med"/>
              <a:tailEnd type="none" w="med" len="med"/>
            </a:ln>
          </p:spPr>
        </p:sp>
        <p:sp>
          <p:nvSpPr>
            <p:cNvPr id="97299" name="直接连接符 155668"/>
            <p:cNvSpPr/>
            <p:nvPr/>
          </p:nvSpPr>
          <p:spPr>
            <a:xfrm>
              <a:off x="3288" y="1968"/>
              <a:ext cx="294" cy="1"/>
            </a:xfrm>
            <a:prstGeom prst="line">
              <a:avLst/>
            </a:prstGeom>
            <a:ln w="9525" cap="flat" cmpd="sng">
              <a:solidFill>
                <a:srgbClr val="000000"/>
              </a:solidFill>
              <a:prstDash val="solid"/>
              <a:round/>
              <a:headEnd type="none" w="med" len="med"/>
              <a:tailEnd type="none" w="med" len="med"/>
            </a:ln>
          </p:spPr>
        </p:sp>
        <p:graphicFrame>
          <p:nvGraphicFramePr>
            <p:cNvPr id="97300" name="对象 155669"/>
            <p:cNvGraphicFramePr/>
            <p:nvPr/>
          </p:nvGraphicFramePr>
          <p:xfrm>
            <a:off x="3529" y="1663"/>
            <a:ext cx="130" cy="111"/>
          </p:xfrm>
          <a:graphic>
            <a:graphicData uri="http://schemas.openxmlformats.org/presentationml/2006/ole">
              <mc:AlternateContent xmlns:mc="http://schemas.openxmlformats.org/markup-compatibility/2006">
                <mc:Choice xmlns:v="urn:schemas-microsoft-com:vml" Requires="v">
                  <p:oleObj spid="_x0000_s3099" name="" r:id="rId7" imgW="292100" imgH="254000" progId="">
                    <p:embed/>
                  </p:oleObj>
                </mc:Choice>
                <mc:Fallback>
                  <p:oleObj name="" r:id="rId7" imgW="292100" imgH="254000" progId="">
                    <p:embed/>
                    <p:pic>
                      <p:nvPicPr>
                        <p:cNvPr id="0" name="图片 3098"/>
                        <p:cNvPicPr/>
                        <p:nvPr/>
                      </p:nvPicPr>
                      <p:blipFill>
                        <a:blip r:embed="rId8"/>
                        <a:stretch>
                          <a:fillRect/>
                        </a:stretch>
                      </p:blipFill>
                      <p:spPr>
                        <a:xfrm>
                          <a:off x="3529" y="1663"/>
                          <a:ext cx="130" cy="111"/>
                        </a:xfrm>
                        <a:prstGeom prst="rect">
                          <a:avLst/>
                        </a:prstGeom>
                        <a:noFill/>
                        <a:ln w="38100">
                          <a:noFill/>
                          <a:miter/>
                        </a:ln>
                      </p:spPr>
                    </p:pic>
                  </p:oleObj>
                </mc:Fallback>
              </mc:AlternateContent>
            </a:graphicData>
          </a:graphic>
        </p:graphicFrame>
        <p:sp>
          <p:nvSpPr>
            <p:cNvPr id="97301" name="直接连接符 155670"/>
            <p:cNvSpPr/>
            <p:nvPr/>
          </p:nvSpPr>
          <p:spPr>
            <a:xfrm>
              <a:off x="3582" y="1469"/>
              <a:ext cx="1" cy="187"/>
            </a:xfrm>
            <a:prstGeom prst="line">
              <a:avLst/>
            </a:prstGeom>
            <a:ln w="9525" cap="flat" cmpd="sng">
              <a:solidFill>
                <a:srgbClr val="000000"/>
              </a:solidFill>
              <a:prstDash val="solid"/>
              <a:round/>
              <a:headEnd type="none" w="med" len="med"/>
              <a:tailEnd type="triangle" w="med" len="med"/>
            </a:ln>
          </p:spPr>
        </p:sp>
        <p:sp>
          <p:nvSpPr>
            <p:cNvPr id="97302" name="直接连接符 155671"/>
            <p:cNvSpPr/>
            <p:nvPr/>
          </p:nvSpPr>
          <p:spPr>
            <a:xfrm flipV="1">
              <a:off x="3582" y="1781"/>
              <a:ext cx="1" cy="187"/>
            </a:xfrm>
            <a:prstGeom prst="line">
              <a:avLst/>
            </a:prstGeom>
            <a:ln w="9525" cap="flat" cmpd="sng">
              <a:solidFill>
                <a:srgbClr val="000000"/>
              </a:solidFill>
              <a:prstDash val="solid"/>
              <a:round/>
              <a:headEnd type="none" w="med" len="med"/>
              <a:tailEnd type="triangle" w="med" len="med"/>
            </a:ln>
          </p:spPr>
        </p:sp>
        <p:sp>
          <p:nvSpPr>
            <p:cNvPr id="97303" name="直接连接符 155672"/>
            <p:cNvSpPr/>
            <p:nvPr/>
          </p:nvSpPr>
          <p:spPr>
            <a:xfrm>
              <a:off x="3654" y="1719"/>
              <a:ext cx="168" cy="1"/>
            </a:xfrm>
            <a:prstGeom prst="line">
              <a:avLst/>
            </a:prstGeom>
            <a:ln w="9525" cap="flat" cmpd="sng">
              <a:solidFill>
                <a:srgbClr val="000000"/>
              </a:solidFill>
              <a:prstDash val="solid"/>
              <a:round/>
              <a:headEnd type="none" w="med" len="med"/>
              <a:tailEnd type="triangle" w="med" len="med"/>
            </a:ln>
          </p:spPr>
        </p:sp>
        <p:graphicFrame>
          <p:nvGraphicFramePr>
            <p:cNvPr id="97304" name="对象 155673"/>
            <p:cNvGraphicFramePr/>
            <p:nvPr/>
          </p:nvGraphicFramePr>
          <p:xfrm>
            <a:off x="2448" y="1344"/>
            <a:ext cx="80" cy="104"/>
          </p:xfrm>
          <a:graphic>
            <a:graphicData uri="http://schemas.openxmlformats.org/presentationml/2006/ole">
              <mc:AlternateContent xmlns:mc="http://schemas.openxmlformats.org/markup-compatibility/2006">
                <mc:Choice xmlns:v="urn:schemas-microsoft-com:vml" Requires="v">
                  <p:oleObj spid="_x0000_s3110" name="" r:id="rId9" imgW="127000" imgH="164465" progId="">
                    <p:embed/>
                  </p:oleObj>
                </mc:Choice>
                <mc:Fallback>
                  <p:oleObj name="" r:id="rId9" imgW="127000" imgH="164465" progId="">
                    <p:embed/>
                    <p:pic>
                      <p:nvPicPr>
                        <p:cNvPr id="0" name="图片 3109"/>
                        <p:cNvPicPr/>
                        <p:nvPr/>
                      </p:nvPicPr>
                      <p:blipFill>
                        <a:blip r:embed="rId10"/>
                        <a:stretch>
                          <a:fillRect/>
                        </a:stretch>
                      </p:blipFill>
                      <p:spPr>
                        <a:xfrm>
                          <a:off x="2448" y="1344"/>
                          <a:ext cx="80" cy="104"/>
                        </a:xfrm>
                        <a:prstGeom prst="rect">
                          <a:avLst/>
                        </a:prstGeom>
                        <a:noFill/>
                        <a:ln w="38100">
                          <a:noFill/>
                          <a:miter/>
                        </a:ln>
                      </p:spPr>
                    </p:pic>
                  </p:oleObj>
                </mc:Fallback>
              </mc:AlternateContent>
            </a:graphicData>
          </a:graphic>
        </p:graphicFrame>
        <p:graphicFrame>
          <p:nvGraphicFramePr>
            <p:cNvPr id="97305" name="对象 155674"/>
            <p:cNvGraphicFramePr/>
            <p:nvPr/>
          </p:nvGraphicFramePr>
          <p:xfrm>
            <a:off x="1482" y="1656"/>
            <a:ext cx="96" cy="105"/>
          </p:xfrm>
          <a:graphic>
            <a:graphicData uri="http://schemas.openxmlformats.org/presentationml/2006/ole">
              <mc:AlternateContent xmlns:mc="http://schemas.openxmlformats.org/markup-compatibility/2006">
                <mc:Choice xmlns:v="urn:schemas-microsoft-com:vml" Requires="v">
                  <p:oleObj spid="_x0000_s3096" name="" r:id="rId11" imgW="152400" imgH="165100" progId="">
                    <p:embed/>
                  </p:oleObj>
                </mc:Choice>
                <mc:Fallback>
                  <p:oleObj name="" r:id="rId11" imgW="152400" imgH="165100" progId="">
                    <p:embed/>
                    <p:pic>
                      <p:nvPicPr>
                        <p:cNvPr id="0" name="图片 3095"/>
                        <p:cNvPicPr/>
                        <p:nvPr/>
                      </p:nvPicPr>
                      <p:blipFill>
                        <a:blip r:embed="rId12"/>
                        <a:stretch>
                          <a:fillRect/>
                        </a:stretch>
                      </p:blipFill>
                      <p:spPr>
                        <a:xfrm>
                          <a:off x="1482" y="1656"/>
                          <a:ext cx="96" cy="105"/>
                        </a:xfrm>
                        <a:prstGeom prst="rect">
                          <a:avLst/>
                        </a:prstGeom>
                        <a:noFill/>
                        <a:ln w="38100">
                          <a:noFill/>
                          <a:miter/>
                        </a:ln>
                      </p:spPr>
                    </p:pic>
                  </p:oleObj>
                </mc:Fallback>
              </mc:AlternateContent>
            </a:graphicData>
          </a:graphic>
        </p:graphicFrame>
        <p:graphicFrame>
          <p:nvGraphicFramePr>
            <p:cNvPr id="97306" name="对象 155675"/>
            <p:cNvGraphicFramePr/>
            <p:nvPr/>
          </p:nvGraphicFramePr>
          <p:xfrm>
            <a:off x="2448" y="1968"/>
            <a:ext cx="96" cy="129"/>
          </p:xfrm>
          <a:graphic>
            <a:graphicData uri="http://schemas.openxmlformats.org/presentationml/2006/ole">
              <mc:AlternateContent xmlns:mc="http://schemas.openxmlformats.org/markup-compatibility/2006">
                <mc:Choice xmlns:v="urn:schemas-microsoft-com:vml" Requires="v">
                  <p:oleObj spid="_x0000_s3108" name="" r:id="rId13" imgW="152400" imgH="203200" progId="">
                    <p:embed/>
                  </p:oleObj>
                </mc:Choice>
                <mc:Fallback>
                  <p:oleObj name="" r:id="rId13" imgW="152400" imgH="203200" progId="">
                    <p:embed/>
                    <p:pic>
                      <p:nvPicPr>
                        <p:cNvPr id="0" name="图片 3107"/>
                        <p:cNvPicPr/>
                        <p:nvPr/>
                      </p:nvPicPr>
                      <p:blipFill>
                        <a:blip r:embed="rId14"/>
                        <a:stretch>
                          <a:fillRect/>
                        </a:stretch>
                      </p:blipFill>
                      <p:spPr>
                        <a:xfrm>
                          <a:off x="2448" y="1968"/>
                          <a:ext cx="96" cy="129"/>
                        </a:xfrm>
                        <a:prstGeom prst="rect">
                          <a:avLst/>
                        </a:prstGeom>
                        <a:noFill/>
                        <a:ln w="38100">
                          <a:noFill/>
                          <a:miter/>
                        </a:ln>
                      </p:spPr>
                    </p:pic>
                  </p:oleObj>
                </mc:Fallback>
              </mc:AlternateContent>
            </a:graphicData>
          </a:graphic>
        </p:graphicFrame>
        <p:sp>
          <p:nvSpPr>
            <p:cNvPr id="97307" name="直接连接符 155676"/>
            <p:cNvSpPr/>
            <p:nvPr/>
          </p:nvSpPr>
          <p:spPr>
            <a:xfrm flipV="1">
              <a:off x="3246" y="1532"/>
              <a:ext cx="1" cy="124"/>
            </a:xfrm>
            <a:prstGeom prst="line">
              <a:avLst/>
            </a:prstGeom>
            <a:ln w="9525" cap="flat" cmpd="sng">
              <a:solidFill>
                <a:srgbClr val="000000"/>
              </a:solidFill>
              <a:prstDash val="solid"/>
              <a:round/>
              <a:headEnd type="none" w="med" len="med"/>
              <a:tailEnd type="triangle" w="med" len="med"/>
            </a:ln>
          </p:spPr>
        </p:sp>
        <p:sp>
          <p:nvSpPr>
            <p:cNvPr id="97308" name="直接连接符 155677"/>
            <p:cNvSpPr/>
            <p:nvPr/>
          </p:nvSpPr>
          <p:spPr>
            <a:xfrm flipV="1">
              <a:off x="3246" y="2031"/>
              <a:ext cx="1" cy="125"/>
            </a:xfrm>
            <a:prstGeom prst="line">
              <a:avLst/>
            </a:prstGeom>
            <a:ln w="9525" cap="flat" cmpd="sng">
              <a:solidFill>
                <a:srgbClr val="000000"/>
              </a:solidFill>
              <a:prstDash val="solid"/>
              <a:round/>
              <a:headEnd type="none" w="med" len="med"/>
              <a:tailEnd type="triangle" w="med" len="med"/>
            </a:ln>
          </p:spPr>
        </p:sp>
        <p:graphicFrame>
          <p:nvGraphicFramePr>
            <p:cNvPr id="97309" name="对象 155678"/>
            <p:cNvGraphicFramePr/>
            <p:nvPr/>
          </p:nvGraphicFramePr>
          <p:xfrm>
            <a:off x="3498" y="1344"/>
            <a:ext cx="176" cy="129"/>
          </p:xfrm>
          <a:graphic>
            <a:graphicData uri="http://schemas.openxmlformats.org/presentationml/2006/ole">
              <mc:AlternateContent xmlns:mc="http://schemas.openxmlformats.org/markup-compatibility/2006">
                <mc:Choice xmlns:v="urn:schemas-microsoft-com:vml" Requires="v">
                  <p:oleObj spid="_x0000_s3106" name="" r:id="rId15" imgW="279400" imgH="203200" progId="">
                    <p:embed/>
                  </p:oleObj>
                </mc:Choice>
                <mc:Fallback>
                  <p:oleObj name="" r:id="rId15" imgW="279400" imgH="203200" progId="">
                    <p:embed/>
                    <p:pic>
                      <p:nvPicPr>
                        <p:cNvPr id="0" name="图片 3105"/>
                        <p:cNvPicPr/>
                        <p:nvPr/>
                      </p:nvPicPr>
                      <p:blipFill>
                        <a:blip r:embed="rId16"/>
                        <a:stretch>
                          <a:fillRect/>
                        </a:stretch>
                      </p:blipFill>
                      <p:spPr>
                        <a:xfrm>
                          <a:off x="3498" y="1344"/>
                          <a:ext cx="176" cy="129"/>
                        </a:xfrm>
                        <a:prstGeom prst="rect">
                          <a:avLst/>
                        </a:prstGeom>
                        <a:noFill/>
                        <a:ln w="38100">
                          <a:noFill/>
                          <a:miter/>
                        </a:ln>
                      </p:spPr>
                    </p:pic>
                  </p:oleObj>
                </mc:Fallback>
              </mc:AlternateContent>
            </a:graphicData>
          </a:graphic>
        </p:graphicFrame>
        <p:graphicFrame>
          <p:nvGraphicFramePr>
            <p:cNvPr id="97310" name="对象 155679"/>
            <p:cNvGraphicFramePr/>
            <p:nvPr/>
          </p:nvGraphicFramePr>
          <p:xfrm>
            <a:off x="3498" y="1968"/>
            <a:ext cx="200" cy="129"/>
          </p:xfrm>
          <a:graphic>
            <a:graphicData uri="http://schemas.openxmlformats.org/presentationml/2006/ole">
              <mc:AlternateContent xmlns:mc="http://schemas.openxmlformats.org/markup-compatibility/2006">
                <mc:Choice xmlns:v="urn:schemas-microsoft-com:vml" Requires="v">
                  <p:oleObj spid="_x0000_s3107" name="" r:id="rId17" imgW="317500" imgH="203200" progId="">
                    <p:embed/>
                  </p:oleObj>
                </mc:Choice>
                <mc:Fallback>
                  <p:oleObj name="" r:id="rId17" imgW="317500" imgH="203200" progId="">
                    <p:embed/>
                    <p:pic>
                      <p:nvPicPr>
                        <p:cNvPr id="0" name="图片 3106"/>
                        <p:cNvPicPr/>
                        <p:nvPr/>
                      </p:nvPicPr>
                      <p:blipFill>
                        <a:blip r:embed="rId18"/>
                        <a:stretch>
                          <a:fillRect/>
                        </a:stretch>
                      </p:blipFill>
                      <p:spPr>
                        <a:xfrm>
                          <a:off x="3498" y="1968"/>
                          <a:ext cx="200" cy="129"/>
                        </a:xfrm>
                        <a:prstGeom prst="rect">
                          <a:avLst/>
                        </a:prstGeom>
                        <a:noFill/>
                        <a:ln w="38100">
                          <a:noFill/>
                          <a:miter/>
                        </a:ln>
                      </p:spPr>
                    </p:pic>
                  </p:oleObj>
                </mc:Fallback>
              </mc:AlternateContent>
            </a:graphicData>
          </a:graphic>
        </p:graphicFrame>
        <p:graphicFrame>
          <p:nvGraphicFramePr>
            <p:cNvPr id="97311" name="对象 155680"/>
            <p:cNvGraphicFramePr/>
            <p:nvPr/>
          </p:nvGraphicFramePr>
          <p:xfrm>
            <a:off x="3816" y="1656"/>
            <a:ext cx="184" cy="129"/>
          </p:xfrm>
          <a:graphic>
            <a:graphicData uri="http://schemas.openxmlformats.org/presentationml/2006/ole">
              <mc:AlternateContent xmlns:mc="http://schemas.openxmlformats.org/markup-compatibility/2006">
                <mc:Choice xmlns:v="urn:schemas-microsoft-com:vml" Requires="v">
                  <p:oleObj spid="_x0000_s3102" name="" r:id="rId19" imgW="292100" imgH="203200" progId="">
                    <p:embed/>
                  </p:oleObj>
                </mc:Choice>
                <mc:Fallback>
                  <p:oleObj name="" r:id="rId19" imgW="292100" imgH="203200" progId="">
                    <p:embed/>
                    <p:pic>
                      <p:nvPicPr>
                        <p:cNvPr id="0" name="图片 3101"/>
                        <p:cNvPicPr/>
                        <p:nvPr/>
                      </p:nvPicPr>
                      <p:blipFill>
                        <a:blip r:embed="rId20"/>
                        <a:stretch>
                          <a:fillRect/>
                        </a:stretch>
                      </p:blipFill>
                      <p:spPr>
                        <a:xfrm>
                          <a:off x="3816" y="1656"/>
                          <a:ext cx="184" cy="129"/>
                        </a:xfrm>
                        <a:prstGeom prst="rect">
                          <a:avLst/>
                        </a:prstGeom>
                        <a:noFill/>
                        <a:ln w="38100">
                          <a:noFill/>
                          <a:miter/>
                        </a:ln>
                      </p:spPr>
                    </p:pic>
                  </p:oleObj>
                </mc:Fallback>
              </mc:AlternateContent>
            </a:graphicData>
          </a:graphic>
        </p:graphicFrame>
        <p:graphicFrame>
          <p:nvGraphicFramePr>
            <p:cNvPr id="97312" name="对象 155681"/>
            <p:cNvGraphicFramePr/>
            <p:nvPr/>
          </p:nvGraphicFramePr>
          <p:xfrm>
            <a:off x="3120" y="1656"/>
            <a:ext cx="231" cy="116"/>
          </p:xfrm>
          <a:graphic>
            <a:graphicData uri="http://schemas.openxmlformats.org/presentationml/2006/ole">
              <mc:AlternateContent xmlns:mc="http://schemas.openxmlformats.org/markup-compatibility/2006">
                <mc:Choice xmlns:v="urn:schemas-microsoft-com:vml" Requires="v">
                  <p:oleObj spid="_x0000_s3109" name="" r:id="rId21" imgW="457200" imgH="228600" progId="">
                    <p:embed/>
                  </p:oleObj>
                </mc:Choice>
                <mc:Fallback>
                  <p:oleObj name="" r:id="rId21" imgW="457200" imgH="228600" progId="">
                    <p:embed/>
                    <p:pic>
                      <p:nvPicPr>
                        <p:cNvPr id="0" name="图片 3108"/>
                        <p:cNvPicPr/>
                        <p:nvPr/>
                      </p:nvPicPr>
                      <p:blipFill>
                        <a:blip r:embed="rId22"/>
                        <a:stretch>
                          <a:fillRect/>
                        </a:stretch>
                      </p:blipFill>
                      <p:spPr>
                        <a:xfrm>
                          <a:off x="3120" y="1656"/>
                          <a:ext cx="231" cy="116"/>
                        </a:xfrm>
                        <a:prstGeom prst="rect">
                          <a:avLst/>
                        </a:prstGeom>
                        <a:noFill/>
                        <a:ln w="38100">
                          <a:noFill/>
                          <a:miter/>
                        </a:ln>
                      </p:spPr>
                    </p:pic>
                  </p:oleObj>
                </mc:Fallback>
              </mc:AlternateContent>
            </a:graphicData>
          </a:graphic>
        </p:graphicFrame>
        <p:graphicFrame>
          <p:nvGraphicFramePr>
            <p:cNvPr id="97313" name="对象 155682"/>
            <p:cNvGraphicFramePr/>
            <p:nvPr/>
          </p:nvGraphicFramePr>
          <p:xfrm>
            <a:off x="3120" y="2156"/>
            <a:ext cx="225" cy="116"/>
          </p:xfrm>
          <a:graphic>
            <a:graphicData uri="http://schemas.openxmlformats.org/presentationml/2006/ole">
              <mc:AlternateContent xmlns:mc="http://schemas.openxmlformats.org/markup-compatibility/2006">
                <mc:Choice xmlns:v="urn:schemas-microsoft-com:vml" Requires="v">
                  <p:oleObj spid="_x0000_s3111" name="" r:id="rId23" imgW="444500" imgH="228600" progId="">
                    <p:embed/>
                  </p:oleObj>
                </mc:Choice>
                <mc:Fallback>
                  <p:oleObj name="" r:id="rId23" imgW="444500" imgH="228600" progId="">
                    <p:embed/>
                    <p:pic>
                      <p:nvPicPr>
                        <p:cNvPr id="0" name="图片 3110"/>
                        <p:cNvPicPr/>
                        <p:nvPr/>
                      </p:nvPicPr>
                      <p:blipFill>
                        <a:blip r:embed="rId24"/>
                        <a:stretch>
                          <a:fillRect/>
                        </a:stretch>
                      </p:blipFill>
                      <p:spPr>
                        <a:xfrm>
                          <a:off x="3120" y="2156"/>
                          <a:ext cx="225" cy="116"/>
                        </a:xfrm>
                        <a:prstGeom prst="rect">
                          <a:avLst/>
                        </a:prstGeom>
                        <a:noFill/>
                        <a:ln w="38100">
                          <a:noFill/>
                          <a:miter/>
                        </a:ln>
                      </p:spPr>
                    </p:pic>
                  </p:oleObj>
                </mc:Fallback>
              </mc:AlternateContent>
            </a:graphicData>
          </a:graphic>
        </p:graphicFrame>
        <p:sp>
          <p:nvSpPr>
            <p:cNvPr id="97314" name="椭圆 155683"/>
            <p:cNvSpPr/>
            <p:nvPr/>
          </p:nvSpPr>
          <p:spPr>
            <a:xfrm>
              <a:off x="3469" y="1645"/>
              <a:ext cx="200" cy="153"/>
            </a:xfrm>
            <a:prstGeom prst="ellipse">
              <a:avLst/>
            </a:prstGeom>
            <a:noFill/>
            <a:ln w="9525" cap="flat" cmpd="sng">
              <a:solidFill>
                <a:srgbClr val="000000"/>
              </a:solidFill>
              <a:prstDash val="solid"/>
              <a:round/>
              <a:headEnd type="none" w="med" len="med"/>
              <a:tailEnd type="none" w="med" len="med"/>
            </a:ln>
          </p:spPr>
          <p:txBody>
            <a:bodyPr lIns="0" tIns="0" rIns="0" bIns="0" anchor="ctr" anchorCtr="1"/>
            <a:p>
              <a:endParaRPr lang="zh-CN" altLang="zh-CN" sz="1200" dirty="0">
                <a:solidFill>
                  <a:srgbClr val="000066"/>
                </a:solidFill>
                <a:latin typeface="Arial" panose="020B0604020202020204" pitchFamily="34" charset="0"/>
                <a:ea typeface="宋体" panose="02010600030101010101" pitchFamily="2" charset="-122"/>
              </a:endParaRPr>
            </a:p>
          </p:txBody>
        </p:sp>
      </p:grpSp>
      <p:sp>
        <p:nvSpPr>
          <p:cNvPr id="97315" name="矩形 155685"/>
          <p:cNvSpPr/>
          <p:nvPr/>
        </p:nvSpPr>
        <p:spPr>
          <a:xfrm>
            <a:off x="4876800" y="5105400"/>
            <a:ext cx="2476500" cy="398463"/>
          </a:xfrm>
          <a:prstGeom prst="rect">
            <a:avLst/>
          </a:prstGeom>
          <a:noFill/>
          <a:ln w="9525">
            <a:noFill/>
          </a:ln>
        </p:spPr>
        <p:txBody>
          <a:bodyPr wrap="none" anchor="t" anchorCtr="0">
            <a:spAutoFit/>
          </a:bodyPr>
          <a:p>
            <a:r>
              <a:rPr lang="zh-CN" altLang="en-US" dirty="0">
                <a:solidFill>
                  <a:srgbClr val="9900CC"/>
                </a:solidFill>
                <a:latin typeface="Arial" panose="020B0604020202020204" pitchFamily="34" charset="0"/>
                <a:ea typeface="宋体" panose="02010600030101010101" pitchFamily="2" charset="-122"/>
              </a:rPr>
              <a:t>图</a:t>
            </a:r>
            <a:r>
              <a:rPr lang="en-US" altLang="zh-CN">
                <a:solidFill>
                  <a:srgbClr val="9900CC"/>
                </a:solidFill>
                <a:latin typeface="Arial" panose="020B0604020202020204" pitchFamily="34" charset="0"/>
                <a:ea typeface="宋体" panose="02010600030101010101" pitchFamily="2" charset="-122"/>
              </a:rPr>
              <a:t>3-25</a:t>
            </a:r>
            <a:r>
              <a:rPr lang="zh-CN" altLang="en-US" dirty="0">
                <a:solidFill>
                  <a:srgbClr val="9900CC"/>
                </a:solidFill>
                <a:latin typeface="Arial" panose="020B0604020202020204" pitchFamily="34" charset="0"/>
                <a:ea typeface="宋体" panose="02010600030101010101" pitchFamily="2" charset="-122"/>
              </a:rPr>
              <a:t>分解图（三）</a:t>
            </a:r>
            <a:endParaRPr lang="zh-CN" altLang="en-US">
              <a:solidFill>
                <a:srgbClr val="9900CC"/>
              </a:solidFill>
              <a:latin typeface="Arial" panose="020B0604020202020204" pitchFamily="34" charset="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82945"/>
          <p:cNvSpPr>
            <a:spLocks noGrp="1"/>
          </p:cNvSpPr>
          <p:nvPr>
            <p:ph type="title"/>
          </p:nvPr>
        </p:nvSpPr>
        <p:spPr/>
        <p:txBody>
          <a:bodyPr anchor="t" anchorCtr="0"/>
          <a:p>
            <a:pPr marL="800100" indent="-800100"/>
            <a:r>
              <a:rPr lang="en-US" altLang="zh-CN"/>
              <a:t>3.1.1 GSM</a:t>
            </a:r>
            <a:r>
              <a:rPr lang="zh-CN" altLang="en-US" dirty="0"/>
              <a:t>系统的结构</a:t>
            </a:r>
            <a:endParaRPr lang="zh-CN" altLang="en-US" dirty="0"/>
          </a:p>
        </p:txBody>
      </p:sp>
      <p:grpSp>
        <p:nvGrpSpPr>
          <p:cNvPr id="14338" name="组合 82947"/>
          <p:cNvGrpSpPr/>
          <p:nvPr/>
        </p:nvGrpSpPr>
        <p:grpSpPr>
          <a:xfrm>
            <a:off x="304800" y="1447800"/>
            <a:ext cx="8602345" cy="5027930"/>
            <a:chOff x="1953" y="8638"/>
            <a:chExt cx="7335" cy="5070"/>
          </a:xfrm>
        </p:grpSpPr>
        <p:sp>
          <p:nvSpPr>
            <p:cNvPr id="14339" name="直接连接符 82948"/>
            <p:cNvSpPr/>
            <p:nvPr/>
          </p:nvSpPr>
          <p:spPr>
            <a:xfrm>
              <a:off x="8382" y="8638"/>
              <a:ext cx="747" cy="0"/>
            </a:xfrm>
            <a:prstGeom prst="line">
              <a:avLst/>
            </a:prstGeom>
            <a:ln w="9525" cap="flat" cmpd="sng">
              <a:solidFill>
                <a:srgbClr val="000000"/>
              </a:solidFill>
              <a:prstDash val="solid"/>
              <a:round/>
              <a:headEnd type="none" w="med" len="med"/>
              <a:tailEnd type="none" w="med" len="med"/>
            </a:ln>
          </p:spPr>
        </p:sp>
        <p:pic>
          <p:nvPicPr>
            <p:cNvPr id="14340" name="图片 82949"/>
            <p:cNvPicPr>
              <a:picLocks noChangeAspect="1"/>
            </p:cNvPicPr>
            <p:nvPr/>
          </p:nvPicPr>
          <p:blipFill>
            <a:blip r:embed="rId1"/>
            <a:srcRect t="4935" r="2042" b="11917"/>
            <a:stretch>
              <a:fillRect/>
            </a:stretch>
          </p:blipFill>
          <p:spPr>
            <a:xfrm>
              <a:off x="1953" y="8638"/>
              <a:ext cx="7335" cy="5070"/>
            </a:xfrm>
            <a:prstGeom prst="rect">
              <a:avLst/>
            </a:prstGeom>
            <a:noFill/>
            <a:ln w="9525">
              <a:noFill/>
            </a:ln>
          </p:spPr>
        </p:pic>
      </p:grpSp>
      <p:sp>
        <p:nvSpPr>
          <p:cNvPr id="2" name="文本框 1"/>
          <p:cNvSpPr txBox="1"/>
          <p:nvPr/>
        </p:nvSpPr>
        <p:spPr>
          <a:xfrm>
            <a:off x="8374380" y="2362200"/>
            <a:ext cx="3609975" cy="1198880"/>
          </a:xfrm>
          <a:prstGeom prst="rect">
            <a:avLst/>
          </a:prstGeom>
          <a:noFill/>
        </p:spPr>
        <p:txBody>
          <a:bodyPr wrap="square" rtlCol="0" anchor="t">
            <a:spAutoFit/>
          </a:bodyPr>
          <a:p>
            <a:r>
              <a:rPr lang="zh-CN" altLang="en-US" sz="2400">
                <a:latin typeface="微软雅黑" panose="020B0503020204020204" charset="-122"/>
                <a:ea typeface="微软雅黑" panose="020B0503020204020204" charset="-122"/>
                <a:cs typeface="微软雅黑" panose="020B0503020204020204" charset="-122"/>
                <a:sym typeface="+mn-ea"/>
              </a:rPr>
              <a:t>由</a:t>
            </a:r>
            <a:r>
              <a:rPr lang="en-US" altLang="zh-CN" sz="2400">
                <a:solidFill>
                  <a:srgbClr val="FF0000"/>
                </a:solidFill>
                <a:latin typeface="微软雅黑" panose="020B0503020204020204" charset="-122"/>
                <a:ea typeface="微软雅黑" panose="020B0503020204020204" charset="-122"/>
                <a:cs typeface="微软雅黑" panose="020B0503020204020204" charset="-122"/>
                <a:sym typeface="+mn-ea"/>
              </a:rPr>
              <a:t>MS</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（移动台）</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a:solidFill>
                  <a:srgbClr val="FF0000"/>
                </a:solidFill>
                <a:latin typeface="微软雅黑" panose="020B0503020204020204" charset="-122"/>
                <a:ea typeface="微软雅黑" panose="020B0503020204020204" charset="-122"/>
                <a:cs typeface="微软雅黑" panose="020B0503020204020204" charset="-122"/>
                <a:sym typeface="+mn-ea"/>
              </a:rPr>
              <a:t>BSS(</a:t>
            </a:r>
            <a:r>
              <a:rPr lang="zh-CN" altLang="en-US" sz="2400">
                <a:solidFill>
                  <a:srgbClr val="FF0000"/>
                </a:solidFill>
                <a:latin typeface="微软雅黑" panose="020B0503020204020204" charset="-122"/>
                <a:ea typeface="微软雅黑" panose="020B0503020204020204" charset="-122"/>
                <a:cs typeface="微软雅黑" panose="020B0503020204020204" charset="-122"/>
                <a:sym typeface="+mn-ea"/>
              </a:rPr>
              <a:t>基站子系统</a:t>
            </a:r>
            <a:r>
              <a:rPr lang="en-US" altLang="zh-CN" sz="240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2400">
                <a:latin typeface="微软雅黑" panose="020B0503020204020204" charset="-122"/>
                <a:ea typeface="微软雅黑" panose="020B0503020204020204" charset="-122"/>
                <a:cs typeface="微软雅黑" panose="020B0503020204020204" charset="-122"/>
                <a:sym typeface="+mn-ea"/>
              </a:rPr>
              <a:t>，</a:t>
            </a:r>
            <a:endParaRPr lang="zh-CN" altLang="en-US" sz="2400">
              <a:latin typeface="微软雅黑" panose="020B0503020204020204" charset="-122"/>
              <a:ea typeface="微软雅黑" panose="020B0503020204020204" charset="-122"/>
              <a:cs typeface="微软雅黑" panose="020B0503020204020204" charset="-122"/>
              <a:sym typeface="+mn-ea"/>
            </a:endParaRPr>
          </a:p>
          <a:p>
            <a:r>
              <a:rPr lang="en-US" altLang="zh-CN" sz="2400">
                <a:solidFill>
                  <a:srgbClr val="FF0000"/>
                </a:solidFill>
                <a:latin typeface="微软雅黑" panose="020B0503020204020204" charset="-122"/>
                <a:ea typeface="微软雅黑" panose="020B0503020204020204" charset="-122"/>
                <a:cs typeface="微软雅黑" panose="020B0503020204020204" charset="-122"/>
                <a:sym typeface="+mn-ea"/>
              </a:rPr>
              <a:t>NSS</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（网络子系统）</a:t>
            </a:r>
            <a:r>
              <a:rPr lang="zh-CN" altLang="en-US" sz="2400" dirty="0">
                <a:latin typeface="微软雅黑" panose="020B0503020204020204" charset="-122"/>
                <a:ea typeface="微软雅黑" panose="020B0503020204020204" charset="-122"/>
                <a:cs typeface="微软雅黑" panose="020B0503020204020204" charset="-122"/>
                <a:sym typeface="+mn-ea"/>
              </a:rPr>
              <a:t>组成</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pic>
        <p:nvPicPr>
          <p:cNvPr id="4" name="图片 3" descr="3b31393938333938383bb7bdbff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3820" y="2759075"/>
            <a:ext cx="2110740" cy="1604645"/>
          </a:xfrm>
          <a:prstGeom prst="rect">
            <a:avLst/>
          </a:prstGeom>
        </p:spPr>
      </p:pic>
      <p:pic>
        <p:nvPicPr>
          <p:cNvPr id="5" name="图片 4" descr="3b31393938333939383bbed8d0ce"/>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7600" y="1183640"/>
            <a:ext cx="4301490" cy="5556885"/>
          </a:xfrm>
          <a:prstGeom prst="rect">
            <a:avLst/>
          </a:prstGeom>
        </p:spPr>
      </p:pic>
      <p:sp>
        <p:nvSpPr>
          <p:cNvPr id="6" name="文本框 5"/>
          <p:cNvSpPr txBox="1"/>
          <p:nvPr/>
        </p:nvSpPr>
        <p:spPr>
          <a:xfrm>
            <a:off x="1295400" y="2298700"/>
            <a:ext cx="6096000" cy="398780"/>
          </a:xfrm>
          <a:prstGeom prst="rect">
            <a:avLst/>
          </a:prstGeom>
          <a:noFill/>
        </p:spPr>
        <p:txBody>
          <a:bodyPr wrap="square" rtlCol="0" anchor="t">
            <a:spAutoFit/>
          </a:bodyPr>
          <a:p>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BSS(</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基站子系统</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486400" y="4475480"/>
            <a:ext cx="3489325" cy="398780"/>
          </a:xfrm>
          <a:prstGeom prst="rect">
            <a:avLst/>
          </a:prstGeom>
          <a:noFill/>
        </p:spPr>
        <p:txBody>
          <a:bodyPr wrap="square" rtlCol="0" anchor="t">
            <a:spAutoFit/>
          </a:bodyPr>
          <a:p>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NSS</a:t>
            </a:r>
            <a:r>
              <a:rPr lang="zh-CN" altLang="en-US" dirty="0">
                <a:solidFill>
                  <a:srgbClr val="FF0000"/>
                </a:solidFill>
                <a:latin typeface="微软雅黑" panose="020B0503020204020204" charset="-122"/>
                <a:ea typeface="微软雅黑" panose="020B0503020204020204" charset="-122"/>
                <a:cs typeface="微软雅黑" panose="020B0503020204020204" charset="-122"/>
                <a:sym typeface="+mn-ea"/>
              </a:rPr>
              <a:t>（网络子系统）</a:t>
            </a:r>
            <a:endParaRPr lang="zh-CN" altLang="en-US" dirty="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157697"/>
          <p:cNvSpPr>
            <a:spLocks noGrp="1"/>
          </p:cNvSpPr>
          <p:nvPr>
            <p:ph type="title"/>
          </p:nvPr>
        </p:nvSpPr>
        <p:spPr/>
        <p:txBody>
          <a:bodyPr anchor="t" anchorCtr="0"/>
          <a:p>
            <a:r>
              <a:rPr lang="en-US" altLang="zh-CN" dirty="0"/>
              <a:t>⑷ </a:t>
            </a:r>
            <a:r>
              <a:rPr lang="zh-CN" altLang="en-US" dirty="0"/>
              <a:t>分组交织</a:t>
            </a:r>
            <a:endParaRPr lang="zh-CN" altLang="en-US" dirty="0"/>
          </a:p>
        </p:txBody>
      </p:sp>
      <p:sp>
        <p:nvSpPr>
          <p:cNvPr id="98306" name="文本占位符 157698"/>
          <p:cNvSpPr>
            <a:spLocks noGrp="1"/>
          </p:cNvSpPr>
          <p:nvPr>
            <p:ph idx="1"/>
          </p:nvPr>
        </p:nvSpPr>
        <p:spPr/>
        <p:txBody>
          <a:bodyPr anchor="t" anchorCtr="0"/>
          <a:p>
            <a:r>
              <a:rPr lang="zh-CN" altLang="en-US" dirty="0"/>
              <a:t>所有码元在重复之后都要进行分组交织。同步信号所用的交织跨度等于</a:t>
            </a:r>
            <a:r>
              <a:rPr lang="en-US" altLang="zh-CN"/>
              <a:t>26.666ms</a:t>
            </a:r>
            <a:r>
              <a:rPr lang="zh-CN" altLang="en-US" dirty="0"/>
              <a:t>，相当于码元速率为</a:t>
            </a:r>
            <a:r>
              <a:rPr lang="en-US" altLang="zh-CN"/>
              <a:t>4800s/s</a:t>
            </a:r>
            <a:r>
              <a:rPr lang="zh-CN" altLang="en-US" dirty="0"/>
              <a:t>时的</a:t>
            </a:r>
            <a:r>
              <a:rPr lang="en-US" altLang="zh-CN"/>
              <a:t>128</a:t>
            </a:r>
            <a:r>
              <a:rPr lang="zh-CN" altLang="en-US" dirty="0"/>
              <a:t>个调制码元宽度。交织器组成的阵列是</a:t>
            </a:r>
            <a:r>
              <a:rPr lang="en-US" altLang="zh-CN"/>
              <a:t>8</a:t>
            </a:r>
            <a:r>
              <a:rPr lang="zh-CN" altLang="en-US" dirty="0"/>
              <a:t>行</a:t>
            </a:r>
            <a:r>
              <a:rPr lang="en-US" altLang="zh-CN"/>
              <a:t>×16</a:t>
            </a:r>
            <a:r>
              <a:rPr lang="zh-CN" altLang="en-US" dirty="0"/>
              <a:t>列（即</a:t>
            </a:r>
            <a:r>
              <a:rPr lang="en-US" altLang="zh-CN"/>
              <a:t>128</a:t>
            </a:r>
            <a:r>
              <a:rPr lang="zh-CN" altLang="en-US" dirty="0"/>
              <a:t>个单元）。</a:t>
            </a:r>
            <a:endParaRPr lang="zh-CN" altLang="en-US" dirty="0"/>
          </a:p>
          <a:p>
            <a:r>
              <a:rPr lang="zh-CN" altLang="en-US" dirty="0"/>
              <a:t>寻呼信道和正向业务信道所用的交织跨度等于</a:t>
            </a:r>
            <a:r>
              <a:rPr lang="en-US" altLang="zh-CN"/>
              <a:t>20ms</a:t>
            </a:r>
            <a:r>
              <a:rPr lang="zh-CN" altLang="en-US" dirty="0"/>
              <a:t>，这相当于码元速率为</a:t>
            </a:r>
            <a:r>
              <a:rPr lang="en-US" altLang="zh-CN"/>
              <a:t>19200s/s</a:t>
            </a:r>
            <a:r>
              <a:rPr lang="zh-CN" altLang="en-US" dirty="0"/>
              <a:t>时的</a:t>
            </a:r>
            <a:r>
              <a:rPr lang="en-US" altLang="zh-CN"/>
              <a:t>384</a:t>
            </a:r>
            <a:r>
              <a:rPr lang="zh-CN" altLang="en-US" dirty="0"/>
              <a:t>个调制码元宽度。交织器组成的阵列是</a:t>
            </a:r>
            <a:r>
              <a:rPr lang="en-US" altLang="zh-CN"/>
              <a:t>24</a:t>
            </a:r>
            <a:r>
              <a:rPr lang="zh-CN" altLang="en-US" dirty="0"/>
              <a:t>行</a:t>
            </a:r>
            <a:r>
              <a:rPr lang="en-US" altLang="zh-CN"/>
              <a:t>×16</a:t>
            </a:r>
            <a:r>
              <a:rPr lang="zh-CN" altLang="en-US" dirty="0"/>
              <a:t>列（即</a:t>
            </a:r>
            <a:r>
              <a:rPr lang="en-US" altLang="zh-CN"/>
              <a:t>384</a:t>
            </a:r>
            <a:r>
              <a:rPr lang="zh-CN" altLang="en-US" dirty="0"/>
              <a:t>个单元）。</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58721"/>
          <p:cNvSpPr>
            <a:spLocks noGrp="1"/>
          </p:cNvSpPr>
          <p:nvPr>
            <p:ph type="title"/>
          </p:nvPr>
        </p:nvSpPr>
        <p:spPr/>
        <p:txBody>
          <a:bodyPr anchor="t" anchorCtr="0"/>
          <a:p>
            <a:r>
              <a:rPr lang="en-US" altLang="zh-CN" dirty="0"/>
              <a:t>⑸ </a:t>
            </a:r>
            <a:r>
              <a:rPr lang="zh-CN" altLang="en-US" dirty="0"/>
              <a:t>数据掩蔽</a:t>
            </a:r>
            <a:endParaRPr lang="zh-CN" altLang="en-US" dirty="0"/>
          </a:p>
        </p:txBody>
      </p:sp>
      <p:sp>
        <p:nvSpPr>
          <p:cNvPr id="99330" name="文本占位符 158722"/>
          <p:cNvSpPr>
            <a:spLocks noGrp="1"/>
          </p:cNvSpPr>
          <p:nvPr>
            <p:ph idx="1"/>
          </p:nvPr>
        </p:nvSpPr>
        <p:spPr/>
        <p:txBody>
          <a:bodyPr anchor="t" anchorCtr="0"/>
          <a:p>
            <a:r>
              <a:rPr lang="zh-CN" altLang="en-US" dirty="0"/>
              <a:t>数据掩蔽用于寻呼信道和正向业务信道，其作用是为通信提供保密。掩码器把交织器输出的码元流和按用户编址的</a:t>
            </a:r>
            <a:r>
              <a:rPr lang="en-US" altLang="zh-CN"/>
              <a:t>PN</a:t>
            </a:r>
            <a:r>
              <a:rPr lang="zh-CN" altLang="en-US" dirty="0"/>
              <a:t>序列进行模</a:t>
            </a:r>
            <a:r>
              <a:rPr lang="en-US" altLang="zh-CN"/>
              <a:t>2</a:t>
            </a:r>
            <a:r>
              <a:rPr lang="zh-CN" altLang="en-US" dirty="0"/>
              <a:t>加。这种</a:t>
            </a:r>
            <a:r>
              <a:rPr lang="en-US" altLang="zh-CN"/>
              <a:t>PN</a:t>
            </a:r>
            <a:r>
              <a:rPr lang="zh-CN" altLang="en-US" dirty="0"/>
              <a:t>序列是工作在时钟为</a:t>
            </a:r>
            <a:r>
              <a:rPr lang="en-US" altLang="zh-CN"/>
              <a:t>1.2288MHz</a:t>
            </a:r>
            <a:r>
              <a:rPr lang="zh-CN" altLang="en-US" dirty="0"/>
              <a:t>的长码，每一调制码元长度为</a:t>
            </a:r>
            <a:r>
              <a:rPr lang="en-US" altLang="zh-CN"/>
              <a:t>1.2288×106/19200=64</a:t>
            </a:r>
            <a:r>
              <a:rPr lang="zh-CN" altLang="en-US" dirty="0"/>
              <a:t>个</a:t>
            </a:r>
            <a:r>
              <a:rPr lang="en-US" altLang="zh-CN"/>
              <a:t>PN</a:t>
            </a:r>
            <a:r>
              <a:rPr lang="zh-CN" altLang="en-US" dirty="0"/>
              <a:t>子码宽度。</a:t>
            </a:r>
            <a:endParaRPr lang="zh-CN" altLang="en-US" dirty="0"/>
          </a:p>
          <a:p>
            <a:r>
              <a:rPr lang="zh-CN" altLang="en-US" dirty="0"/>
              <a:t>长码经分频后，其速率变为</a:t>
            </a:r>
            <a:r>
              <a:rPr lang="en-US" altLang="zh-CN"/>
              <a:t>19200s/s</a:t>
            </a:r>
            <a:r>
              <a:rPr lang="zh-CN" altLang="en-US" dirty="0"/>
              <a:t>，因而送入模</a:t>
            </a:r>
            <a:r>
              <a:rPr lang="en-US" altLang="zh-CN"/>
              <a:t>2</a:t>
            </a:r>
            <a:r>
              <a:rPr lang="zh-CN" altLang="en-US" dirty="0"/>
              <a:t>相加器进行数据掩蔽的是每</a:t>
            </a:r>
            <a:r>
              <a:rPr lang="en-US" altLang="zh-CN"/>
              <a:t>64</a:t>
            </a:r>
            <a:r>
              <a:rPr lang="zh-CN" altLang="en-US" dirty="0"/>
              <a:t>个子码中的第一个子码起作用。</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59745"/>
          <p:cNvSpPr>
            <a:spLocks noGrp="1"/>
          </p:cNvSpPr>
          <p:nvPr>
            <p:ph type="title"/>
          </p:nvPr>
        </p:nvSpPr>
        <p:spPr/>
        <p:txBody>
          <a:bodyPr anchor="t" anchorCtr="0"/>
          <a:p>
            <a:r>
              <a:rPr lang="en-US" altLang="zh-CN" dirty="0"/>
              <a:t>⑹ </a:t>
            </a:r>
            <a:r>
              <a:rPr lang="zh-CN" altLang="en-US" dirty="0"/>
              <a:t>正交扩频</a:t>
            </a:r>
            <a:endParaRPr lang="zh-CN" altLang="en-US" dirty="0"/>
          </a:p>
        </p:txBody>
      </p:sp>
      <p:sp>
        <p:nvSpPr>
          <p:cNvPr id="100354" name="文本占位符 159746"/>
          <p:cNvSpPr>
            <a:spLocks noGrp="1"/>
          </p:cNvSpPr>
          <p:nvPr>
            <p:ph idx="1"/>
          </p:nvPr>
        </p:nvSpPr>
        <p:spPr/>
        <p:txBody>
          <a:bodyPr anchor="t" anchorCtr="0"/>
          <a:p>
            <a:r>
              <a:rPr lang="zh-CN" altLang="en-US" dirty="0"/>
              <a:t>为了使正向传输的各个信道之间具有正交性，在正向</a:t>
            </a:r>
            <a:r>
              <a:rPr lang="en-US" altLang="zh-CN"/>
              <a:t>CDMA</a:t>
            </a:r>
            <a:r>
              <a:rPr lang="zh-CN" altLang="en-US" dirty="0"/>
              <a:t>信道中传输的所有信道都要用</a:t>
            </a:r>
            <a:r>
              <a:rPr lang="en-US" altLang="zh-CN"/>
              <a:t>64</a:t>
            </a:r>
            <a:r>
              <a:rPr lang="zh-CN" altLang="en-US" dirty="0"/>
              <a:t>进制的</a:t>
            </a:r>
            <a:r>
              <a:rPr lang="en-US" altLang="zh-CN"/>
              <a:t>Walsh</a:t>
            </a:r>
            <a:r>
              <a:rPr lang="zh-CN" altLang="en-US" dirty="0"/>
              <a:t>函数进行扩展。号码为</a:t>
            </a:r>
            <a:r>
              <a:rPr lang="en-US" altLang="zh-CN"/>
              <a:t>0</a:t>
            </a:r>
            <a:r>
              <a:rPr lang="zh-CN" altLang="en-US" dirty="0"/>
              <a:t>的</a:t>
            </a:r>
            <a:r>
              <a:rPr lang="en-US" altLang="zh-CN"/>
              <a:t>Walsh</a:t>
            </a:r>
            <a:r>
              <a:rPr lang="zh-CN" altLang="en-US" dirty="0"/>
              <a:t>函数</a:t>
            </a:r>
            <a:r>
              <a:rPr lang="en-US" altLang="zh-CN"/>
              <a:t>W0</a:t>
            </a:r>
            <a:r>
              <a:rPr lang="zh-CN" altLang="en-US" dirty="0"/>
              <a:t>分配给导频信道，号码为</a:t>
            </a:r>
            <a:r>
              <a:rPr lang="en-US" altLang="zh-CN"/>
              <a:t>32</a:t>
            </a:r>
            <a:r>
              <a:rPr lang="zh-CN" altLang="en-US" dirty="0"/>
              <a:t>的</a:t>
            </a:r>
            <a:r>
              <a:rPr lang="en-US" altLang="zh-CN"/>
              <a:t>Walsh</a:t>
            </a:r>
            <a:r>
              <a:rPr lang="zh-CN" altLang="en-US" dirty="0"/>
              <a:t>函数</a:t>
            </a:r>
            <a:r>
              <a:rPr lang="en-US" altLang="zh-CN"/>
              <a:t>W32</a:t>
            </a:r>
            <a:r>
              <a:rPr lang="zh-CN" altLang="en-US" dirty="0"/>
              <a:t>分配给同步信道。号码为</a:t>
            </a:r>
            <a:r>
              <a:rPr lang="en-US" altLang="zh-CN"/>
              <a:t>1~7</a:t>
            </a:r>
            <a:r>
              <a:rPr lang="zh-CN" altLang="en-US" dirty="0"/>
              <a:t>的</a:t>
            </a:r>
            <a:r>
              <a:rPr lang="en-US" altLang="zh-CN"/>
              <a:t>Walsh</a:t>
            </a:r>
            <a:r>
              <a:rPr lang="zh-CN" altLang="en-US" dirty="0"/>
              <a:t>函数</a:t>
            </a:r>
            <a:r>
              <a:rPr lang="en-US" altLang="zh-CN"/>
              <a:t>W1~W7</a:t>
            </a:r>
            <a:r>
              <a:rPr lang="zh-CN" altLang="en-US" dirty="0"/>
              <a:t>分配给寻呼信道，其余</a:t>
            </a:r>
            <a:r>
              <a:rPr lang="en-US" altLang="zh-CN"/>
              <a:t>Walsh</a:t>
            </a:r>
            <a:r>
              <a:rPr lang="zh-CN" altLang="en-US" dirty="0"/>
              <a:t>函数分配给正向业务信道。</a:t>
            </a:r>
            <a:r>
              <a:rPr lang="en-US" altLang="zh-CN"/>
              <a:t>Walsh</a:t>
            </a:r>
            <a:r>
              <a:rPr lang="zh-CN" altLang="en-US" dirty="0"/>
              <a:t>函数的子码速率为</a:t>
            </a:r>
            <a:r>
              <a:rPr lang="en-US" altLang="zh-CN"/>
              <a:t>1.2288Mc/s</a:t>
            </a:r>
            <a:r>
              <a:rPr lang="zh-CN" altLang="en-US" dirty="0"/>
              <a:t>，并以</a:t>
            </a:r>
            <a:r>
              <a:rPr lang="en-US" altLang="zh-CN"/>
              <a:t>52.083</a:t>
            </a:r>
            <a:r>
              <a:rPr lang="zh-CN" altLang="en-US" dirty="0"/>
              <a:t>（</a:t>
            </a:r>
            <a:r>
              <a:rPr lang="en-US" altLang="zh-CN"/>
              <a:t>64/1.2288×106</a:t>
            </a:r>
            <a:r>
              <a:rPr lang="zh-CN" altLang="en-US" dirty="0"/>
              <a:t>）为周期重复，此周期就是正向业务信道调制码元的宽度。 </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160769"/>
          <p:cNvSpPr>
            <a:spLocks noGrp="1"/>
          </p:cNvSpPr>
          <p:nvPr>
            <p:ph type="title"/>
          </p:nvPr>
        </p:nvSpPr>
        <p:spPr/>
        <p:txBody>
          <a:bodyPr anchor="t" anchorCtr="0"/>
          <a:p>
            <a:r>
              <a:rPr lang="en-US" altLang="zh-CN" dirty="0"/>
              <a:t>⑺ </a:t>
            </a:r>
            <a:r>
              <a:rPr lang="zh-CN" altLang="en-US" dirty="0"/>
              <a:t>四相扩展</a:t>
            </a:r>
            <a:endParaRPr lang="zh-CN" altLang="en-US" dirty="0"/>
          </a:p>
        </p:txBody>
      </p:sp>
      <p:sp>
        <p:nvSpPr>
          <p:cNvPr id="101378" name="文本占位符 160770"/>
          <p:cNvSpPr>
            <a:spLocks noGrp="1"/>
          </p:cNvSpPr>
          <p:nvPr>
            <p:ph idx="1"/>
          </p:nvPr>
        </p:nvSpPr>
        <p:spPr/>
        <p:txBody>
          <a:bodyPr anchor="t" anchorCtr="0"/>
          <a:p>
            <a:r>
              <a:rPr lang="zh-CN" altLang="en-US" dirty="0"/>
              <a:t>在正交扩展之后，各种信号都要进行四相扩展。四相扩展所用的序列为引导</a:t>
            </a:r>
            <a:r>
              <a:rPr lang="en-US" altLang="zh-CN"/>
              <a:t>PN</a:t>
            </a:r>
            <a:r>
              <a:rPr lang="zh-CN" altLang="en-US" dirty="0"/>
              <a:t>序列。引导</a:t>
            </a:r>
            <a:r>
              <a:rPr lang="en-US" altLang="zh-CN"/>
              <a:t>PN</a:t>
            </a:r>
            <a:r>
              <a:rPr lang="zh-CN" altLang="en-US" dirty="0"/>
              <a:t>序列的作用是给不同基站发出的信号赋予不同的特征，便于移动台识别所需的基站。不同的基站使用相同的</a:t>
            </a:r>
            <a:r>
              <a:rPr lang="en-US" altLang="zh-CN"/>
              <a:t>PN</a:t>
            </a:r>
            <a:r>
              <a:rPr lang="zh-CN" altLang="en-US" dirty="0"/>
              <a:t>序列，但各自采用不同的时间偏置。不同的时间偏置用偏置系数表示，偏置系数共</a:t>
            </a:r>
            <a:r>
              <a:rPr lang="en-US" altLang="zh-CN"/>
              <a:t>512</a:t>
            </a:r>
            <a:r>
              <a:rPr lang="zh-CN" altLang="en-US" dirty="0"/>
              <a:t>个，编号从</a:t>
            </a:r>
            <a:r>
              <a:rPr lang="en-US" altLang="zh-CN"/>
              <a:t>0</a:t>
            </a:r>
            <a:r>
              <a:rPr lang="zh-CN" altLang="en-US" dirty="0"/>
              <a:t>到</a:t>
            </a:r>
            <a:r>
              <a:rPr lang="en-US" altLang="zh-CN"/>
              <a:t>511</a:t>
            </a:r>
            <a:r>
              <a:rPr lang="zh-CN" altLang="en-US" dirty="0"/>
              <a:t>。置时间等于偏置系数乘以</a:t>
            </a:r>
            <a:r>
              <a:rPr lang="en-US" altLang="zh-CN"/>
              <a:t>64</a:t>
            </a:r>
            <a:r>
              <a:rPr lang="zh-CN" altLang="en-US" dirty="0"/>
              <a:t>，单位是</a:t>
            </a:r>
            <a:r>
              <a:rPr lang="en-US" altLang="zh-CN"/>
              <a:t>PN</a:t>
            </a:r>
            <a:r>
              <a:rPr lang="zh-CN" altLang="en-US" dirty="0"/>
              <a:t>序列子码数目。引导</a:t>
            </a:r>
            <a:r>
              <a:rPr lang="en-US" altLang="zh-CN"/>
              <a:t>PN</a:t>
            </a:r>
            <a:r>
              <a:rPr lang="zh-CN" altLang="en-US" dirty="0"/>
              <a:t>序列的周期长度是</a:t>
            </a:r>
            <a:r>
              <a:rPr lang="en-US" altLang="zh-CN"/>
              <a:t>32768/1228800=26.66ms</a:t>
            </a:r>
            <a:r>
              <a:rPr lang="zh-CN" altLang="en-US" dirty="0"/>
              <a:t>，即每</a:t>
            </a:r>
            <a:r>
              <a:rPr lang="en-US" altLang="zh-CN"/>
              <a:t>2</a:t>
            </a:r>
            <a:r>
              <a:rPr lang="zh-CN" altLang="en-US" dirty="0"/>
              <a:t>秒有</a:t>
            </a:r>
            <a:r>
              <a:rPr lang="en-US" altLang="zh-CN"/>
              <a:t>75</a:t>
            </a:r>
            <a:r>
              <a:rPr lang="zh-CN" altLang="en-US" dirty="0"/>
              <a:t>个</a:t>
            </a:r>
            <a:r>
              <a:rPr lang="en-US" altLang="zh-CN"/>
              <a:t>PN</a:t>
            </a:r>
            <a:r>
              <a:rPr lang="zh-CN" altLang="en-US" dirty="0"/>
              <a:t>序列周期。</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标题 161793"/>
          <p:cNvSpPr>
            <a:spLocks noGrp="1"/>
          </p:cNvSpPr>
          <p:nvPr>
            <p:ph type="title"/>
          </p:nvPr>
        </p:nvSpPr>
        <p:spPr/>
        <p:txBody>
          <a:bodyPr anchor="t" anchorCtr="0"/>
          <a:p>
            <a:r>
              <a:rPr lang="en-US" altLang="zh-CN" dirty="0"/>
              <a:t>⑻ </a:t>
            </a:r>
            <a:r>
              <a:rPr lang="zh-CN" altLang="en-US" dirty="0"/>
              <a:t>信道参数</a:t>
            </a:r>
            <a:endParaRPr lang="zh-CN" altLang="en-US" dirty="0"/>
          </a:p>
        </p:txBody>
      </p:sp>
      <p:sp>
        <p:nvSpPr>
          <p:cNvPr id="102402" name="矩形 161795"/>
          <p:cNvSpPr/>
          <p:nvPr/>
        </p:nvSpPr>
        <p:spPr>
          <a:xfrm>
            <a:off x="4989513" y="1598613"/>
            <a:ext cx="2406650"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表</a:t>
            </a:r>
            <a:r>
              <a:rPr lang="en-US" altLang="zh-CN">
                <a:latin typeface="Arial" panose="020B0604020202020204" pitchFamily="34" charset="0"/>
                <a:ea typeface="宋体" panose="02010600030101010101" pitchFamily="2" charset="-122"/>
              </a:rPr>
              <a:t>3-3 </a:t>
            </a:r>
            <a:r>
              <a:rPr lang="zh-CN" altLang="en-US" dirty="0">
                <a:latin typeface="Arial" panose="020B0604020202020204" pitchFamily="34" charset="0"/>
                <a:ea typeface="宋体" panose="02010600030101010101" pitchFamily="2" charset="-122"/>
              </a:rPr>
              <a:t>同步信道参数</a:t>
            </a:r>
            <a:endParaRPr lang="zh-CN" altLang="en-US" dirty="0">
              <a:latin typeface="Arial" panose="020B0604020202020204" pitchFamily="34" charset="0"/>
              <a:ea typeface="宋体" panose="02010600030101010101" pitchFamily="2" charset="-122"/>
            </a:endParaRPr>
          </a:p>
        </p:txBody>
      </p:sp>
      <p:graphicFrame>
        <p:nvGraphicFramePr>
          <p:cNvPr id="161885" name="内容占位符 161884"/>
          <p:cNvGraphicFramePr/>
          <p:nvPr>
            <p:ph idx="1"/>
          </p:nvPr>
        </p:nvGraphicFramePr>
        <p:xfrm>
          <a:off x="4267200" y="2209800"/>
          <a:ext cx="4343400" cy="3881438"/>
        </p:xfrm>
        <a:graphic>
          <a:graphicData uri="http://schemas.openxmlformats.org/drawingml/2006/table">
            <a:tbl>
              <a:tblPr/>
              <a:tblGrid>
                <a:gridCol w="2030730"/>
                <a:gridCol w="2312670"/>
              </a:tblGrid>
              <a:tr h="51943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参</a:t>
                      </a:r>
                      <a:r>
                        <a:rPr lang="zh-CN" altLang="en-US" sz="1600" dirty="0">
                          <a:solidFill>
                            <a:srgbClr val="000066"/>
                          </a:solidFill>
                          <a:latin typeface="Times New Roman" panose="02020603050405020304" pitchFamily="18" charset="0"/>
                          <a:ea typeface="宋体" panose="02010600030101010101" pitchFamily="2" charset="-122"/>
                        </a:rPr>
                        <a:t>  </a:t>
                      </a:r>
                      <a:r>
                        <a:rPr lang="zh-CN" altLang="en-US" sz="1600" dirty="0">
                          <a:solidFill>
                            <a:srgbClr val="000066"/>
                          </a:solidFill>
                          <a:latin typeface="Times New Roman" panose="02020603050405020304" pitchFamily="18" charset="0"/>
                          <a:ea typeface="宋体" panose="02010600030101010101" pitchFamily="2" charset="-122"/>
                        </a:rPr>
                        <a:t>数</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数据率</a:t>
                      </a:r>
                      <a:r>
                        <a:rPr lang="en-US" altLang="zh-CN" sz="1600">
                          <a:solidFill>
                            <a:srgbClr val="000066"/>
                          </a:solidFill>
                          <a:latin typeface="Times New Roman" panose="02020603050405020304" pitchFamily="18" charset="0"/>
                          <a:ea typeface="宋体" panose="02010600030101010101" pitchFamily="2" charset="-122"/>
                        </a:rPr>
                        <a:t>1200b/s</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57912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PN</a:t>
                      </a:r>
                      <a:r>
                        <a:rPr lang="zh-CN" altLang="en-US" sz="1600" dirty="0">
                          <a:solidFill>
                            <a:srgbClr val="000066"/>
                          </a:solidFill>
                          <a:latin typeface="Times New Roman" panose="02020603050405020304" pitchFamily="18" charset="0"/>
                          <a:ea typeface="宋体" panose="02010600030101010101" pitchFamily="2" charset="-122"/>
                        </a:rPr>
                        <a:t>子码速率（</a:t>
                      </a:r>
                      <a:r>
                        <a:rPr lang="en-US" altLang="zh-CN" sz="1600">
                          <a:solidFill>
                            <a:srgbClr val="000066"/>
                          </a:solidFill>
                          <a:latin typeface="Times New Roman" panose="02020603050405020304" pitchFamily="18" charset="0"/>
                          <a:ea typeface="宋体" panose="02010600030101010101" pitchFamily="2" charset="-122"/>
                        </a:rPr>
                        <a:t>Mc/s</a:t>
                      </a:r>
                      <a:r>
                        <a:rPr lang="zh-CN" altLang="en-US" sz="1600" dirty="0">
                          <a:solidFill>
                            <a:srgbClr val="000066"/>
                          </a:solidFill>
                          <a:latin typeface="Times New Roman" panose="02020603050405020304" pitchFamily="18" charset="0"/>
                          <a:ea typeface="宋体" panose="02010600030101010101" pitchFamily="2" charset="-122"/>
                        </a:rPr>
                        <a:t>）</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1.2288</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2260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卷积编码码率</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848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码元重复后出现次数</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2</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975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调制码元速率（</a:t>
                      </a:r>
                      <a:r>
                        <a:rPr lang="en-US" altLang="zh-CN" sz="1600" err="1">
                          <a:solidFill>
                            <a:srgbClr val="000066"/>
                          </a:solidFill>
                          <a:latin typeface="Times New Roman" panose="02020603050405020304" pitchFamily="18" charset="0"/>
                          <a:ea typeface="宋体" panose="02010600030101010101" pitchFamily="2" charset="-122"/>
                        </a:rPr>
                        <a:t>s/s</a:t>
                      </a:r>
                      <a:r>
                        <a:rPr lang="zh-CN" altLang="en-US" sz="1600" dirty="0">
                          <a:solidFill>
                            <a:srgbClr val="000066"/>
                          </a:solidFill>
                          <a:latin typeface="Times New Roman" panose="02020603050405020304" pitchFamily="18" charset="0"/>
                          <a:ea typeface="宋体" panose="02010600030101010101" pitchFamily="2" charset="-122"/>
                        </a:rPr>
                        <a:t>）</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4800</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912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每调制码元子码数</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256</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2260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每比特的子码数</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1024</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矩形 163843"/>
          <p:cNvSpPr/>
          <p:nvPr/>
        </p:nvSpPr>
        <p:spPr>
          <a:xfrm>
            <a:off x="4725988" y="1446213"/>
            <a:ext cx="2476500"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表</a:t>
            </a:r>
            <a:r>
              <a:rPr lang="en-US" altLang="zh-CN">
                <a:latin typeface="Arial" panose="020B0604020202020204" pitchFamily="34" charset="0"/>
                <a:ea typeface="宋体" panose="02010600030101010101" pitchFamily="2" charset="-122"/>
              </a:rPr>
              <a:t>3-4  </a:t>
            </a:r>
            <a:r>
              <a:rPr lang="zh-CN" altLang="en-US" dirty="0">
                <a:latin typeface="Arial" panose="020B0604020202020204" pitchFamily="34" charset="0"/>
                <a:ea typeface="宋体" panose="02010600030101010101" pitchFamily="2" charset="-122"/>
              </a:rPr>
              <a:t>寻呼信道参数</a:t>
            </a:r>
            <a:endParaRPr lang="zh-CN" altLang="en-US" dirty="0">
              <a:latin typeface="Arial" panose="020B0604020202020204" pitchFamily="34" charset="0"/>
              <a:ea typeface="宋体" panose="02010600030101010101" pitchFamily="2" charset="-122"/>
            </a:endParaRPr>
          </a:p>
        </p:txBody>
      </p:sp>
      <p:graphicFrame>
        <p:nvGraphicFramePr>
          <p:cNvPr id="164141" name="表格 164140"/>
          <p:cNvGraphicFramePr/>
          <p:nvPr/>
        </p:nvGraphicFramePr>
        <p:xfrm>
          <a:off x="3352800" y="2209800"/>
          <a:ext cx="5541963" cy="3597275"/>
        </p:xfrm>
        <a:graphic>
          <a:graphicData uri="http://schemas.openxmlformats.org/drawingml/2006/table">
            <a:tbl>
              <a:tblPr/>
              <a:tblGrid>
                <a:gridCol w="2224405"/>
                <a:gridCol w="1999615"/>
                <a:gridCol w="1317625"/>
              </a:tblGrid>
              <a:tr h="477838">
                <a:tc rowSpan="2">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参</a:t>
                      </a:r>
                      <a:r>
                        <a:rPr lang="zh-CN" altLang="en-US" sz="1600" dirty="0">
                          <a:solidFill>
                            <a:srgbClr val="000066"/>
                          </a:solidFill>
                          <a:latin typeface="Times New Roman" panose="02020603050405020304" pitchFamily="18" charset="0"/>
                          <a:ea typeface="宋体" panose="02010600030101010101" pitchFamily="2" charset="-122"/>
                        </a:rPr>
                        <a:t>  </a:t>
                      </a:r>
                      <a:r>
                        <a:rPr lang="zh-CN" altLang="en-US" sz="1600" dirty="0">
                          <a:solidFill>
                            <a:srgbClr val="000066"/>
                          </a:solidFill>
                          <a:latin typeface="Times New Roman" panose="02020603050405020304" pitchFamily="18" charset="0"/>
                          <a:ea typeface="宋体" panose="02010600030101010101" pitchFamily="2" charset="-122"/>
                        </a:rPr>
                        <a:t>数</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gridSpan="2">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数据率（</a:t>
                      </a:r>
                      <a:r>
                        <a:rPr lang="en-US" altLang="zh-CN" sz="1600" err="1">
                          <a:solidFill>
                            <a:srgbClr val="000066"/>
                          </a:solidFill>
                          <a:latin typeface="Times New Roman" panose="02020603050405020304" pitchFamily="18" charset="0"/>
                          <a:ea typeface="宋体" panose="02010600030101010101" pitchFamily="2" charset="-122"/>
                        </a:rPr>
                        <a:t>b/s</a:t>
                      </a:r>
                      <a:r>
                        <a:rPr lang="zh-CN" altLang="en-US" sz="1600" dirty="0">
                          <a:solidFill>
                            <a:srgbClr val="000066"/>
                          </a:solidFill>
                          <a:latin typeface="Times New Roman" panose="02020603050405020304" pitchFamily="18" charset="0"/>
                          <a:ea typeface="宋体" panose="02010600030101010101" pitchFamily="2" charset="-122"/>
                        </a:rPr>
                        <a:t>）</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20687">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9600</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4800</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423863">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PN</a:t>
                      </a:r>
                      <a:r>
                        <a:rPr lang="zh-CN" altLang="en-US" sz="1600" dirty="0">
                          <a:solidFill>
                            <a:srgbClr val="000066"/>
                          </a:solidFill>
                          <a:latin typeface="Times New Roman" panose="02020603050405020304" pitchFamily="18" charset="0"/>
                          <a:ea typeface="宋体" panose="02010600030101010101" pitchFamily="2" charset="-122"/>
                        </a:rPr>
                        <a:t>子码速率（</a:t>
                      </a:r>
                      <a:r>
                        <a:rPr lang="en-US" altLang="zh-CN" sz="1600">
                          <a:solidFill>
                            <a:srgbClr val="000066"/>
                          </a:solidFill>
                          <a:latin typeface="Times New Roman" panose="02020603050405020304" pitchFamily="18" charset="0"/>
                          <a:ea typeface="宋体" panose="02010600030101010101" pitchFamily="2" charset="-122"/>
                        </a:rPr>
                        <a:t>Mc/s</a:t>
                      </a:r>
                      <a:r>
                        <a:rPr lang="zh-CN" altLang="en-US" sz="1600" dirty="0">
                          <a:solidFill>
                            <a:srgbClr val="000066"/>
                          </a:solidFill>
                          <a:latin typeface="Times New Roman" panose="02020603050405020304" pitchFamily="18" charset="0"/>
                          <a:ea typeface="宋体" panose="02010600030101010101" pitchFamily="2" charset="-122"/>
                        </a:rPr>
                        <a:t>）</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1.2288</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1.2288</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54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卷积编码码率</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9437">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码元重复后出现次数</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2</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3863">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调制码元速率（</a:t>
                      </a:r>
                      <a:r>
                        <a:rPr lang="en-US" altLang="zh-CN" sz="1600" err="1">
                          <a:solidFill>
                            <a:srgbClr val="000066"/>
                          </a:solidFill>
                          <a:latin typeface="Times New Roman" panose="02020603050405020304" pitchFamily="18" charset="0"/>
                          <a:ea typeface="宋体" panose="02010600030101010101" pitchFamily="2" charset="-122"/>
                        </a:rPr>
                        <a:t>s/s</a:t>
                      </a:r>
                      <a:r>
                        <a:rPr lang="zh-CN" altLang="en-US" sz="1600" dirty="0">
                          <a:solidFill>
                            <a:srgbClr val="000066"/>
                          </a:solidFill>
                          <a:latin typeface="Times New Roman" panose="02020603050405020304" pitchFamily="18" charset="0"/>
                          <a:ea typeface="宋体" panose="02010600030101010101" pitchFamily="2" charset="-122"/>
                        </a:rPr>
                        <a:t>）</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19200</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19200</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54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每调制码元子码数</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64</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64</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0687">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每比特的子码数</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128</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256</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矩形 164867"/>
          <p:cNvSpPr/>
          <p:nvPr/>
        </p:nvSpPr>
        <p:spPr>
          <a:xfrm>
            <a:off x="4573588" y="1141413"/>
            <a:ext cx="2987675"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表</a:t>
            </a:r>
            <a:r>
              <a:rPr lang="en-US" altLang="zh-CN">
                <a:latin typeface="Arial" panose="020B0604020202020204" pitchFamily="34" charset="0"/>
                <a:ea typeface="宋体" panose="02010600030101010101" pitchFamily="2" charset="-122"/>
              </a:rPr>
              <a:t>3-5  </a:t>
            </a:r>
            <a:r>
              <a:rPr lang="zh-CN" altLang="en-US" dirty="0">
                <a:latin typeface="Arial" panose="020B0604020202020204" pitchFamily="34" charset="0"/>
                <a:ea typeface="宋体" panose="02010600030101010101" pitchFamily="2" charset="-122"/>
              </a:rPr>
              <a:t>正向业务信道参数</a:t>
            </a:r>
            <a:endParaRPr lang="zh-CN" altLang="en-US" dirty="0">
              <a:latin typeface="Arial" panose="020B0604020202020204" pitchFamily="34" charset="0"/>
              <a:ea typeface="宋体" panose="02010600030101010101" pitchFamily="2" charset="-122"/>
            </a:endParaRPr>
          </a:p>
        </p:txBody>
      </p:sp>
      <p:graphicFrame>
        <p:nvGraphicFramePr>
          <p:cNvPr id="165118" name="表格 165117"/>
          <p:cNvGraphicFramePr/>
          <p:nvPr/>
        </p:nvGraphicFramePr>
        <p:xfrm>
          <a:off x="2590800" y="1752600"/>
          <a:ext cx="7467600" cy="4214813"/>
        </p:xfrm>
        <a:graphic>
          <a:graphicData uri="http://schemas.openxmlformats.org/drawingml/2006/table">
            <a:tbl>
              <a:tblPr/>
              <a:tblGrid>
                <a:gridCol w="1948180"/>
                <a:gridCol w="1298575"/>
                <a:gridCol w="1461770"/>
                <a:gridCol w="1297305"/>
                <a:gridCol w="1461770"/>
              </a:tblGrid>
              <a:tr h="501650">
                <a:tc rowSpan="2">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参</a:t>
                      </a:r>
                      <a:r>
                        <a:rPr lang="zh-CN" altLang="en-US" sz="1600" dirty="0">
                          <a:solidFill>
                            <a:srgbClr val="000066"/>
                          </a:solidFill>
                          <a:latin typeface="Times New Roman" panose="02020603050405020304" pitchFamily="18" charset="0"/>
                          <a:ea typeface="宋体" panose="02010600030101010101" pitchFamily="2" charset="-122"/>
                        </a:rPr>
                        <a:t>  </a:t>
                      </a:r>
                      <a:r>
                        <a:rPr lang="zh-CN" altLang="en-US" sz="1600" dirty="0">
                          <a:solidFill>
                            <a:srgbClr val="000066"/>
                          </a:solidFill>
                          <a:latin typeface="Times New Roman" panose="02020603050405020304" pitchFamily="18" charset="0"/>
                          <a:ea typeface="宋体" panose="02010600030101010101" pitchFamily="2" charset="-122"/>
                        </a:rPr>
                        <a:t>数</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gridSpan="4">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数据率（</a:t>
                      </a:r>
                      <a:r>
                        <a:rPr lang="en-US" altLang="zh-CN" sz="1600" err="1">
                          <a:solidFill>
                            <a:srgbClr val="000066"/>
                          </a:solidFill>
                          <a:latin typeface="Times New Roman" panose="02020603050405020304" pitchFamily="18" charset="0"/>
                          <a:ea typeface="宋体" panose="02010600030101010101" pitchFamily="2" charset="-122"/>
                        </a:rPr>
                        <a:t>b/s</a:t>
                      </a:r>
                      <a:r>
                        <a:rPr lang="zh-CN" altLang="en-US" sz="1600" dirty="0">
                          <a:solidFill>
                            <a:srgbClr val="000066"/>
                          </a:solidFill>
                          <a:latin typeface="Times New Roman" panose="02020603050405020304" pitchFamily="18" charset="0"/>
                          <a:ea typeface="宋体" panose="02010600030101010101" pitchFamily="2" charset="-122"/>
                        </a:rPr>
                        <a:t>）</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0005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9600</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4800</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2400</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1200</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64325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PN</a:t>
                      </a:r>
                      <a:r>
                        <a:rPr lang="zh-CN" altLang="en-US" sz="1600" dirty="0">
                          <a:solidFill>
                            <a:srgbClr val="000066"/>
                          </a:solidFill>
                          <a:latin typeface="Times New Roman" panose="02020603050405020304" pitchFamily="18" charset="0"/>
                          <a:ea typeface="宋体" panose="02010600030101010101" pitchFamily="2" charset="-122"/>
                        </a:rPr>
                        <a:t>子码速率（</a:t>
                      </a:r>
                      <a:r>
                        <a:rPr lang="en-US" altLang="zh-CN" sz="1600">
                          <a:solidFill>
                            <a:srgbClr val="000066"/>
                          </a:solidFill>
                          <a:latin typeface="Times New Roman" panose="02020603050405020304" pitchFamily="18" charset="0"/>
                          <a:ea typeface="宋体" panose="02010600030101010101" pitchFamily="2" charset="-122"/>
                        </a:rPr>
                        <a:t>Mc/s</a:t>
                      </a:r>
                      <a:r>
                        <a:rPr lang="zh-CN" altLang="en-US" sz="1600" dirty="0">
                          <a:solidFill>
                            <a:srgbClr val="000066"/>
                          </a:solidFill>
                          <a:latin typeface="Times New Roman" panose="02020603050405020304" pitchFamily="18" charset="0"/>
                          <a:ea typeface="宋体" panose="02010600030101010101" pitchFamily="2" charset="-122"/>
                        </a:rPr>
                        <a:t>）</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1.2288</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1.2288</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1.2288</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1.2288</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322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卷积编码码率</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071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码元重复后出现次数</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2</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4</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8</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262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调制码元速率（</a:t>
                      </a:r>
                      <a:r>
                        <a:rPr lang="en-US" altLang="zh-CN" sz="1600" err="1">
                          <a:solidFill>
                            <a:srgbClr val="000066"/>
                          </a:solidFill>
                          <a:latin typeface="Times New Roman" panose="02020603050405020304" pitchFamily="18" charset="0"/>
                          <a:ea typeface="宋体" panose="02010600030101010101" pitchFamily="2" charset="-122"/>
                        </a:rPr>
                        <a:t>s/s</a:t>
                      </a:r>
                      <a:r>
                        <a:rPr lang="zh-CN" altLang="en-US" sz="1600" dirty="0">
                          <a:solidFill>
                            <a:srgbClr val="000066"/>
                          </a:solidFill>
                          <a:latin typeface="Times New Roman" panose="02020603050405020304" pitchFamily="18" charset="0"/>
                          <a:ea typeface="宋体" panose="02010600030101010101" pitchFamily="2" charset="-122"/>
                        </a:rPr>
                        <a:t>）</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19200</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19200</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19200</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19200</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975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每调制码元子码数</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64</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64</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64</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64</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322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600" dirty="0">
                          <a:solidFill>
                            <a:srgbClr val="000066"/>
                          </a:solidFill>
                          <a:latin typeface="Times New Roman" panose="02020603050405020304" pitchFamily="18" charset="0"/>
                          <a:ea typeface="宋体" panose="02010600030101010101" pitchFamily="2" charset="-122"/>
                        </a:rPr>
                        <a:t>每比特的子码数</a:t>
                      </a:r>
                      <a:endParaRPr lang="zh-CN" altLang="en-US" sz="16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128</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256</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512</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600">
                          <a:solidFill>
                            <a:srgbClr val="000066"/>
                          </a:solidFill>
                          <a:latin typeface="Times New Roman" panose="02020603050405020304" pitchFamily="18" charset="0"/>
                          <a:ea typeface="宋体" panose="02010600030101010101" pitchFamily="2" charset="-122"/>
                        </a:rPr>
                        <a:t>1024</a:t>
                      </a:r>
                      <a:endParaRPr lang="zh-CN" altLang="en-US" sz="16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165889"/>
          <p:cNvSpPr>
            <a:spLocks noGrp="1"/>
          </p:cNvSpPr>
          <p:nvPr>
            <p:ph type="title"/>
          </p:nvPr>
        </p:nvSpPr>
        <p:spPr/>
        <p:txBody>
          <a:bodyPr anchor="t" anchorCtr="0"/>
          <a:p>
            <a:pPr marL="800100" indent="-800100"/>
            <a:r>
              <a:rPr lang="en-US" altLang="zh-CN"/>
              <a:t>3.5.2 IS-95 CDMA</a:t>
            </a:r>
            <a:r>
              <a:rPr lang="zh-CN" altLang="en-US" dirty="0"/>
              <a:t>的反向信道</a:t>
            </a:r>
            <a:endParaRPr lang="zh-CN" altLang="en-US" dirty="0"/>
          </a:p>
        </p:txBody>
      </p:sp>
      <p:sp>
        <p:nvSpPr>
          <p:cNvPr id="105474" name="文本占位符 165890"/>
          <p:cNvSpPr>
            <a:spLocks noGrp="1"/>
          </p:cNvSpPr>
          <p:nvPr>
            <p:ph idx="1"/>
          </p:nvPr>
        </p:nvSpPr>
        <p:spPr/>
        <p:txBody>
          <a:bodyPr anchor="t" anchorCtr="0"/>
          <a:p>
            <a:r>
              <a:rPr lang="en-US" altLang="zh-CN" b="1">
                <a:solidFill>
                  <a:srgbClr val="FF0000"/>
                </a:solidFill>
              </a:rPr>
              <a:t>1</a:t>
            </a:r>
            <a:r>
              <a:rPr lang="zh-CN" altLang="en-US" b="1" dirty="0">
                <a:solidFill>
                  <a:srgbClr val="FF0000"/>
                </a:solidFill>
              </a:rPr>
              <a:t>、反向传输逻辑信道</a:t>
            </a:r>
            <a:endParaRPr lang="zh-CN" altLang="en-US" b="1" dirty="0">
              <a:solidFill>
                <a:srgbClr val="FF0000"/>
              </a:solidFill>
            </a:endParaRPr>
          </a:p>
          <a:p>
            <a:pPr lvl="1">
              <a:buFont typeface="Wingdings" panose="05000000000000000000" pitchFamily="2" charset="2"/>
              <a:buChar char="l"/>
            </a:pPr>
            <a:r>
              <a:rPr lang="zh-CN" altLang="en-US" b="1" dirty="0">
                <a:solidFill>
                  <a:srgbClr val="9900CC"/>
                </a:solidFill>
              </a:rPr>
              <a:t>接入信道</a:t>
            </a:r>
            <a:endParaRPr lang="zh-CN" altLang="en-US" b="1" dirty="0">
              <a:solidFill>
                <a:srgbClr val="9900CC"/>
              </a:solidFill>
            </a:endParaRPr>
          </a:p>
          <a:p>
            <a:pPr lvl="1">
              <a:buFont typeface="Wingdings" panose="05000000000000000000" pitchFamily="2" charset="2"/>
              <a:buChar char="l"/>
            </a:pPr>
            <a:r>
              <a:rPr lang="zh-CN" altLang="en-US" b="1" dirty="0">
                <a:solidFill>
                  <a:srgbClr val="9900CC"/>
                </a:solidFill>
              </a:rPr>
              <a:t>反向业务信道</a:t>
            </a:r>
            <a:endParaRPr lang="zh-CN" altLang="en-US" b="1" dirty="0">
              <a:solidFill>
                <a:srgbClr val="9900CC"/>
              </a:solidFill>
            </a:endParaRPr>
          </a:p>
          <a:p>
            <a:r>
              <a:rPr lang="en-US" altLang="zh-CN" b="1">
                <a:solidFill>
                  <a:srgbClr val="FF0000"/>
                </a:solidFill>
              </a:rPr>
              <a:t>2</a:t>
            </a:r>
            <a:r>
              <a:rPr lang="zh-CN" altLang="en-US" b="1" dirty="0">
                <a:solidFill>
                  <a:srgbClr val="FF0000"/>
                </a:solidFill>
              </a:rPr>
              <a:t>、反向传输</a:t>
            </a:r>
            <a:endParaRPr lang="zh-CN" altLang="en-US" dirty="0">
              <a:solidFill>
                <a:srgbClr val="FF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106497" name="组合 167135"/>
          <p:cNvGrpSpPr/>
          <p:nvPr/>
        </p:nvGrpSpPr>
        <p:grpSpPr>
          <a:xfrm>
            <a:off x="1905000" y="609600"/>
            <a:ext cx="8077200" cy="5121275"/>
            <a:chOff x="240" y="384"/>
            <a:chExt cx="5088" cy="3226"/>
          </a:xfrm>
        </p:grpSpPr>
        <p:grpSp>
          <p:nvGrpSpPr>
            <p:cNvPr id="106498" name="组合 167133"/>
            <p:cNvGrpSpPr/>
            <p:nvPr/>
          </p:nvGrpSpPr>
          <p:grpSpPr>
            <a:xfrm>
              <a:off x="240" y="384"/>
              <a:ext cx="5088" cy="3226"/>
              <a:chOff x="240" y="384"/>
              <a:chExt cx="5088" cy="3226"/>
            </a:xfrm>
          </p:grpSpPr>
          <p:sp>
            <p:nvSpPr>
              <p:cNvPr id="106499" name="文本框 167062"/>
              <p:cNvSpPr txBox="1"/>
              <p:nvPr/>
            </p:nvSpPr>
            <p:spPr>
              <a:xfrm>
                <a:off x="4664" y="588"/>
                <a:ext cx="664" cy="409"/>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en-US" altLang="zh-CN" sz="900" b="0" dirty="0">
                    <a:solidFill>
                      <a:srgbClr val="000066"/>
                    </a:solidFill>
                    <a:latin typeface="Times New Roman" panose="02020603050405020304" pitchFamily="18" charset="0"/>
                    <a:ea typeface="宋体" panose="02010600030101010101" pitchFamily="2" charset="-122"/>
                  </a:rPr>
                  <a:t> </a:t>
                </a:r>
                <a:r>
                  <a:rPr lang="zh-CN" altLang="en-US" sz="900" b="0" dirty="0">
                    <a:solidFill>
                      <a:srgbClr val="000066"/>
                    </a:solidFill>
                    <a:latin typeface="Times New Roman" panose="02020603050405020304" pitchFamily="18" charset="0"/>
                    <a:ea typeface="宋体" panose="02010600030101010101" pitchFamily="2" charset="-122"/>
                  </a:rPr>
                  <a:t>调制码元</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a:t>
                </a:r>
                <a:r>
                  <a:rPr lang="zh-CN" altLang="en-US" sz="900" b="0" dirty="0">
                    <a:solidFill>
                      <a:srgbClr val="000066"/>
                    </a:solidFill>
                    <a:latin typeface="Times New Roman" panose="02020603050405020304" pitchFamily="18" charset="0"/>
                    <a:ea typeface="宋体" panose="02010600030101010101" pitchFamily="2" charset="-122"/>
                  </a:rPr>
                  <a:t>沃尔什子码</a:t>
                </a:r>
                <a:r>
                  <a:rPr lang="en-US" altLang="zh-CN" sz="900" b="0">
                    <a:solidFill>
                      <a:srgbClr val="000066"/>
                    </a:solidFill>
                    <a:latin typeface="Times New Roman" panose="02020603050405020304" pitchFamily="18" charset="0"/>
                    <a:ea typeface="宋体" panose="02010600030101010101" pitchFamily="2" charset="-122"/>
                  </a:rPr>
                  <a:t>)</a:t>
                </a:r>
                <a:endParaRPr lang="en-US" altLang="zh-CN" sz="900">
                  <a:solidFill>
                    <a:srgbClr val="000066"/>
                  </a:solidFill>
                  <a:latin typeface="Arial" panose="020B0604020202020204" pitchFamily="34" charset="0"/>
                  <a:ea typeface="宋体" panose="02010600030101010101" pitchFamily="2" charset="-122"/>
                </a:endParaRPr>
              </a:p>
            </p:txBody>
          </p:sp>
          <p:sp>
            <p:nvSpPr>
              <p:cNvPr id="106500" name="文本框 167063"/>
              <p:cNvSpPr txBox="1"/>
              <p:nvPr/>
            </p:nvSpPr>
            <p:spPr>
              <a:xfrm>
                <a:off x="240" y="864"/>
                <a:ext cx="449" cy="250"/>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4.4kb/s</a:t>
                </a:r>
                <a:endParaRPr lang="en-US" altLang="zh-CN" sz="900">
                  <a:solidFill>
                    <a:srgbClr val="000066"/>
                  </a:solidFill>
                  <a:latin typeface="Arial" panose="020B0604020202020204" pitchFamily="34" charset="0"/>
                  <a:ea typeface="宋体" panose="02010600030101010101" pitchFamily="2" charset="-122"/>
                </a:endParaRPr>
              </a:p>
            </p:txBody>
          </p:sp>
          <p:sp>
            <p:nvSpPr>
              <p:cNvPr id="106501" name="文本框 167064"/>
              <p:cNvSpPr txBox="1"/>
              <p:nvPr/>
            </p:nvSpPr>
            <p:spPr>
              <a:xfrm>
                <a:off x="1008" y="3360"/>
                <a:ext cx="729" cy="250"/>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en-US" altLang="zh-CN" sz="900" b="0" dirty="0">
                    <a:solidFill>
                      <a:srgbClr val="000066"/>
                    </a:solidFill>
                    <a:latin typeface="Times New Roman" panose="02020603050405020304" pitchFamily="18" charset="0"/>
                    <a:ea typeface="宋体" panose="02010600030101010101" pitchFamily="2" charset="-122"/>
                  </a:rPr>
                  <a:t>  </a:t>
                </a:r>
                <a:r>
                  <a:rPr lang="zh-CN" altLang="en-US" sz="900" b="0" dirty="0">
                    <a:solidFill>
                      <a:srgbClr val="000066"/>
                    </a:solidFill>
                    <a:latin typeface="Times New Roman" panose="02020603050405020304" pitchFamily="18" charset="0"/>
                    <a:ea typeface="宋体" panose="02010600030101010101" pitchFamily="2" charset="-122"/>
                  </a:rPr>
                  <a:t>长码掩蔽</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  </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6502" name="文本框 167065"/>
              <p:cNvSpPr txBox="1"/>
              <p:nvPr/>
            </p:nvSpPr>
            <p:spPr>
              <a:xfrm>
                <a:off x="1344" y="2304"/>
                <a:ext cx="618" cy="33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PN</a:t>
                </a:r>
                <a:r>
                  <a:rPr lang="zh-CN" altLang="en-US" sz="900" b="0" dirty="0">
                    <a:solidFill>
                      <a:srgbClr val="000066"/>
                    </a:solidFill>
                    <a:latin typeface="Times New Roman" panose="02020603050405020304" pitchFamily="18" charset="0"/>
                    <a:ea typeface="宋体" panose="02010600030101010101" pitchFamily="2" charset="-122"/>
                  </a:rPr>
                  <a:t>子码</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 </a:t>
                </a:r>
                <a:r>
                  <a:rPr lang="en-US" altLang="zh-CN" sz="900" b="0">
                    <a:solidFill>
                      <a:srgbClr val="000066"/>
                    </a:solidFill>
                    <a:latin typeface="Times New Roman" panose="02020603050405020304" pitchFamily="18" charset="0"/>
                    <a:ea typeface="宋体" panose="02010600030101010101" pitchFamily="2" charset="-122"/>
                  </a:rPr>
                  <a:t>1.2288Mc/s</a:t>
                </a:r>
                <a:endParaRPr lang="en-US" altLang="zh-CN" sz="900">
                  <a:solidFill>
                    <a:srgbClr val="000066"/>
                  </a:solidFill>
                  <a:latin typeface="Arial" panose="020B0604020202020204" pitchFamily="34" charset="0"/>
                  <a:ea typeface="宋体" panose="02010600030101010101" pitchFamily="2" charset="-122"/>
                </a:endParaRPr>
              </a:p>
            </p:txBody>
          </p:sp>
          <p:sp>
            <p:nvSpPr>
              <p:cNvPr id="106503" name="文本框 167066"/>
              <p:cNvSpPr txBox="1"/>
              <p:nvPr/>
            </p:nvSpPr>
            <p:spPr>
              <a:xfrm>
                <a:off x="2256" y="2112"/>
                <a:ext cx="954" cy="33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1/2PN</a:t>
                </a:r>
                <a:r>
                  <a:rPr lang="zh-CN" altLang="en-US" sz="900" b="0" dirty="0">
                    <a:solidFill>
                      <a:srgbClr val="000066"/>
                    </a:solidFill>
                    <a:latin typeface="Times New Roman" panose="02020603050405020304" pitchFamily="18" charset="0"/>
                    <a:ea typeface="宋体" panose="02010600030101010101" pitchFamily="2" charset="-122"/>
                  </a:rPr>
                  <a:t>子码</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延时</a:t>
                </a:r>
                <a:r>
                  <a:rPr lang="en-US" altLang="zh-CN" sz="900" b="0">
                    <a:solidFill>
                      <a:srgbClr val="000066"/>
                    </a:solidFill>
                    <a:latin typeface="Times New Roman" panose="02020603050405020304" pitchFamily="18" charset="0"/>
                    <a:ea typeface="宋体" panose="02010600030101010101" pitchFamily="2" charset="-122"/>
                  </a:rPr>
                  <a:t>=406.9ns</a:t>
                </a:r>
                <a:endParaRPr lang="en-US" altLang="zh-CN" sz="900">
                  <a:solidFill>
                    <a:srgbClr val="000066"/>
                  </a:solidFill>
                  <a:latin typeface="Arial" panose="020B0604020202020204" pitchFamily="34" charset="0"/>
                  <a:ea typeface="宋体" panose="02010600030101010101" pitchFamily="2" charset="-122"/>
                </a:endParaRPr>
              </a:p>
            </p:txBody>
          </p:sp>
          <p:sp>
            <p:nvSpPr>
              <p:cNvPr id="106504" name="文本框 167067"/>
              <p:cNvSpPr txBox="1"/>
              <p:nvPr/>
            </p:nvSpPr>
            <p:spPr>
              <a:xfrm>
                <a:off x="2160" y="2880"/>
                <a:ext cx="954" cy="33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Q</a:t>
                </a:r>
                <a:r>
                  <a:rPr lang="zh-CN" altLang="en-US" sz="900" b="0" dirty="0">
                    <a:solidFill>
                      <a:srgbClr val="000066"/>
                    </a:solidFill>
                    <a:latin typeface="Times New Roman" panose="02020603050405020304" pitchFamily="18" charset="0"/>
                    <a:ea typeface="宋体" panose="02010600030101010101" pitchFamily="2" charset="-122"/>
                  </a:rPr>
                  <a:t>信道引导序列</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   </a:t>
                </a:r>
                <a:r>
                  <a:rPr lang="en-US" altLang="zh-CN" sz="900" b="0">
                    <a:solidFill>
                      <a:srgbClr val="000066"/>
                    </a:solidFill>
                    <a:latin typeface="Times New Roman" panose="02020603050405020304" pitchFamily="18" charset="0"/>
                    <a:ea typeface="宋体" panose="02010600030101010101" pitchFamily="2" charset="-122"/>
                  </a:rPr>
                  <a:t>1.2288Mc/s</a:t>
                </a:r>
                <a:endParaRPr lang="en-US" altLang="zh-CN" sz="900">
                  <a:solidFill>
                    <a:srgbClr val="000066"/>
                  </a:solidFill>
                  <a:latin typeface="Arial" panose="020B0604020202020204" pitchFamily="34" charset="0"/>
                  <a:ea typeface="宋体" panose="02010600030101010101" pitchFamily="2" charset="-122"/>
                </a:endParaRPr>
              </a:p>
            </p:txBody>
          </p:sp>
          <p:sp>
            <p:nvSpPr>
              <p:cNvPr id="106505" name="文本框 167068"/>
              <p:cNvSpPr txBox="1"/>
              <p:nvPr/>
            </p:nvSpPr>
            <p:spPr>
              <a:xfrm>
                <a:off x="2208" y="1488"/>
                <a:ext cx="898" cy="334"/>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I</a:t>
                </a:r>
                <a:r>
                  <a:rPr lang="zh-CN" altLang="en-US" sz="900" b="0" dirty="0">
                    <a:solidFill>
                      <a:srgbClr val="000066"/>
                    </a:solidFill>
                    <a:latin typeface="Times New Roman" panose="02020603050405020304" pitchFamily="18" charset="0"/>
                    <a:ea typeface="宋体" panose="02010600030101010101" pitchFamily="2" charset="-122"/>
                  </a:rPr>
                  <a:t>信道引导序列</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   </a:t>
                </a:r>
                <a:r>
                  <a:rPr lang="en-US" altLang="zh-CN" sz="900" b="0">
                    <a:solidFill>
                      <a:srgbClr val="000066"/>
                    </a:solidFill>
                    <a:latin typeface="Times New Roman" panose="02020603050405020304" pitchFamily="18" charset="0"/>
                    <a:ea typeface="宋体" panose="02010600030101010101" pitchFamily="2" charset="-122"/>
                  </a:rPr>
                  <a:t>1.2288Mc/s</a:t>
                </a:r>
                <a:endParaRPr lang="en-US" altLang="zh-CN" sz="900">
                  <a:solidFill>
                    <a:srgbClr val="000066"/>
                  </a:solidFill>
                  <a:latin typeface="Arial" panose="020B0604020202020204" pitchFamily="34" charset="0"/>
                  <a:ea typeface="宋体" panose="02010600030101010101" pitchFamily="2" charset="-122"/>
                </a:endParaRPr>
              </a:p>
            </p:txBody>
          </p:sp>
          <p:sp>
            <p:nvSpPr>
              <p:cNvPr id="106506" name="文本框 167069"/>
              <p:cNvSpPr txBox="1"/>
              <p:nvPr/>
            </p:nvSpPr>
            <p:spPr>
              <a:xfrm>
                <a:off x="3976" y="1383"/>
                <a:ext cx="954" cy="252"/>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4.8ks/s(=307.2kc/s)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endParaRPr lang="en-US" altLang="zh-CN" sz="900">
                  <a:solidFill>
                    <a:srgbClr val="000066"/>
                  </a:solidFill>
                  <a:latin typeface="Arial" panose="020B0604020202020204" pitchFamily="34" charset="0"/>
                  <a:ea typeface="宋体" panose="02010600030101010101" pitchFamily="2" charset="-122"/>
                </a:endParaRPr>
              </a:p>
            </p:txBody>
          </p:sp>
          <p:sp>
            <p:nvSpPr>
              <p:cNvPr id="106507" name="文本框 167070"/>
              <p:cNvSpPr txBox="1"/>
              <p:nvPr/>
            </p:nvSpPr>
            <p:spPr>
              <a:xfrm>
                <a:off x="4032" y="384"/>
                <a:ext cx="729" cy="250"/>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a:t>
                </a:r>
                <a:r>
                  <a:rPr lang="zh-CN" altLang="en-US" sz="900" b="0" dirty="0">
                    <a:solidFill>
                      <a:srgbClr val="000066"/>
                    </a:solidFill>
                    <a:latin typeface="Times New Roman" panose="02020603050405020304" pitchFamily="18" charset="0"/>
                    <a:ea typeface="宋体" panose="02010600030101010101" pitchFamily="2" charset="-122"/>
                  </a:rPr>
                  <a:t>六十四进制</a:t>
                </a:r>
                <a:r>
                  <a:rPr lang="en-US" altLang="zh-CN" sz="900" b="0">
                    <a:solidFill>
                      <a:srgbClr val="000066"/>
                    </a:solidFill>
                    <a:latin typeface="Times New Roman" panose="02020603050405020304" pitchFamily="18" charset="0"/>
                    <a:ea typeface="宋体" panose="02010600030101010101" pitchFamily="2" charset="-122"/>
                  </a:rPr>
                  <a:t>)</a:t>
                </a:r>
                <a:endParaRPr lang="en-US" altLang="zh-CN" sz="900">
                  <a:solidFill>
                    <a:srgbClr val="000066"/>
                  </a:solidFill>
                  <a:latin typeface="Arial" panose="020B0604020202020204" pitchFamily="34" charset="0"/>
                  <a:ea typeface="宋体" panose="02010600030101010101" pitchFamily="2" charset="-122"/>
                </a:endParaRPr>
              </a:p>
            </p:txBody>
          </p:sp>
          <p:sp>
            <p:nvSpPr>
              <p:cNvPr id="106508" name="文本框 167071"/>
              <p:cNvSpPr txBox="1"/>
              <p:nvPr/>
            </p:nvSpPr>
            <p:spPr>
              <a:xfrm>
                <a:off x="3696" y="528"/>
                <a:ext cx="377" cy="241"/>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码元</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6509" name="文本框 167072"/>
              <p:cNvSpPr txBox="1"/>
              <p:nvPr/>
            </p:nvSpPr>
            <p:spPr>
              <a:xfrm>
                <a:off x="2880" y="528"/>
                <a:ext cx="376" cy="241"/>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码元</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6510" name="文本框 167073"/>
              <p:cNvSpPr txBox="1"/>
              <p:nvPr/>
            </p:nvSpPr>
            <p:spPr>
              <a:xfrm>
                <a:off x="2016" y="528"/>
                <a:ext cx="377" cy="241"/>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码元</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6511" name="文本框 167074"/>
              <p:cNvSpPr txBox="1"/>
              <p:nvPr/>
            </p:nvSpPr>
            <p:spPr>
              <a:xfrm>
                <a:off x="3648" y="864"/>
                <a:ext cx="504" cy="250"/>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28.8ks/s</a:t>
                </a:r>
                <a:endParaRPr lang="en-US" altLang="zh-CN" sz="900">
                  <a:solidFill>
                    <a:srgbClr val="000066"/>
                  </a:solidFill>
                  <a:latin typeface="Arial" panose="020B0604020202020204" pitchFamily="34" charset="0"/>
                  <a:ea typeface="宋体" panose="02010600030101010101" pitchFamily="2" charset="-122"/>
                </a:endParaRPr>
              </a:p>
            </p:txBody>
          </p:sp>
          <p:sp>
            <p:nvSpPr>
              <p:cNvPr id="106512" name="文本框 167075"/>
              <p:cNvSpPr txBox="1"/>
              <p:nvPr/>
            </p:nvSpPr>
            <p:spPr>
              <a:xfrm>
                <a:off x="2880" y="816"/>
                <a:ext cx="506" cy="250"/>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28.8ks/s</a:t>
                </a:r>
                <a:endParaRPr lang="en-US" altLang="zh-CN" sz="900">
                  <a:solidFill>
                    <a:srgbClr val="000066"/>
                  </a:solidFill>
                  <a:latin typeface="Arial" panose="020B0604020202020204" pitchFamily="34" charset="0"/>
                  <a:ea typeface="宋体" panose="02010600030101010101" pitchFamily="2" charset="-122"/>
                </a:endParaRPr>
              </a:p>
            </p:txBody>
          </p:sp>
          <p:sp>
            <p:nvSpPr>
              <p:cNvPr id="106513" name="文本框 167076"/>
              <p:cNvSpPr txBox="1"/>
              <p:nvPr/>
            </p:nvSpPr>
            <p:spPr>
              <a:xfrm>
                <a:off x="1968" y="816"/>
                <a:ext cx="505" cy="250"/>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14.4ks/s</a:t>
                </a:r>
                <a:endParaRPr lang="en-US" altLang="zh-CN" sz="900">
                  <a:solidFill>
                    <a:srgbClr val="000066"/>
                  </a:solidFill>
                  <a:latin typeface="Arial" panose="020B0604020202020204" pitchFamily="34" charset="0"/>
                  <a:ea typeface="宋体" panose="02010600030101010101" pitchFamily="2" charset="-122"/>
                </a:endParaRPr>
              </a:p>
            </p:txBody>
          </p:sp>
          <p:sp>
            <p:nvSpPr>
              <p:cNvPr id="106514" name="文本框 167077"/>
              <p:cNvSpPr txBox="1"/>
              <p:nvPr/>
            </p:nvSpPr>
            <p:spPr>
              <a:xfrm>
                <a:off x="1200" y="864"/>
                <a:ext cx="449" cy="250"/>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4.8kb/s</a:t>
                </a:r>
                <a:endParaRPr lang="en-US" altLang="zh-CN" sz="900">
                  <a:solidFill>
                    <a:srgbClr val="000066"/>
                  </a:solidFill>
                  <a:latin typeface="Arial" panose="020B0604020202020204" pitchFamily="34" charset="0"/>
                  <a:ea typeface="宋体" panose="02010600030101010101" pitchFamily="2" charset="-122"/>
                </a:endParaRPr>
              </a:p>
            </p:txBody>
          </p:sp>
          <p:sp>
            <p:nvSpPr>
              <p:cNvPr id="106515" name="矩形 167078"/>
              <p:cNvSpPr/>
              <p:nvPr/>
            </p:nvSpPr>
            <p:spPr>
              <a:xfrm>
                <a:off x="1675" y="634"/>
                <a:ext cx="449" cy="41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卷积</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编码器</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6516" name="矩形 167079"/>
              <p:cNvSpPr/>
              <p:nvPr/>
            </p:nvSpPr>
            <p:spPr>
              <a:xfrm>
                <a:off x="2517" y="634"/>
                <a:ext cx="449" cy="41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码元</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重复</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6517" name="矩形 167080"/>
              <p:cNvSpPr/>
              <p:nvPr/>
            </p:nvSpPr>
            <p:spPr>
              <a:xfrm>
                <a:off x="3358" y="634"/>
                <a:ext cx="449" cy="41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分组</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交织器</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6518" name="矩形 167081"/>
              <p:cNvSpPr/>
              <p:nvPr/>
            </p:nvSpPr>
            <p:spPr>
              <a:xfrm>
                <a:off x="4200" y="634"/>
                <a:ext cx="449" cy="41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正交</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调制器</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6519" name="直接连接符 167082"/>
              <p:cNvSpPr/>
              <p:nvPr/>
            </p:nvSpPr>
            <p:spPr>
              <a:xfrm>
                <a:off x="4649" y="801"/>
                <a:ext cx="112" cy="0"/>
              </a:xfrm>
              <a:prstGeom prst="line">
                <a:avLst/>
              </a:prstGeom>
              <a:ln w="9525" cap="flat" cmpd="sng">
                <a:solidFill>
                  <a:srgbClr val="000000"/>
                </a:solidFill>
                <a:prstDash val="solid"/>
                <a:round/>
                <a:headEnd type="none" w="med" len="med"/>
                <a:tailEnd type="none" w="med" len="med"/>
              </a:ln>
            </p:spPr>
          </p:sp>
          <p:sp>
            <p:nvSpPr>
              <p:cNvPr id="106520" name="直接连接符 167083"/>
              <p:cNvSpPr/>
              <p:nvPr/>
            </p:nvSpPr>
            <p:spPr>
              <a:xfrm>
                <a:off x="4761" y="801"/>
                <a:ext cx="0" cy="582"/>
              </a:xfrm>
              <a:prstGeom prst="line">
                <a:avLst/>
              </a:prstGeom>
              <a:ln w="9525" cap="flat" cmpd="sng">
                <a:solidFill>
                  <a:srgbClr val="000000"/>
                </a:solidFill>
                <a:prstDash val="solid"/>
                <a:round/>
                <a:headEnd type="none" w="med" len="med"/>
                <a:tailEnd type="none" w="med" len="med"/>
              </a:ln>
            </p:spPr>
          </p:sp>
          <p:sp>
            <p:nvSpPr>
              <p:cNvPr id="106521" name="直接连接符 167084"/>
              <p:cNvSpPr/>
              <p:nvPr/>
            </p:nvSpPr>
            <p:spPr>
              <a:xfrm flipH="1">
                <a:off x="1170" y="1383"/>
                <a:ext cx="3591" cy="0"/>
              </a:xfrm>
              <a:prstGeom prst="line">
                <a:avLst/>
              </a:prstGeom>
              <a:ln w="9525" cap="flat" cmpd="sng">
                <a:solidFill>
                  <a:srgbClr val="000000"/>
                </a:solidFill>
                <a:prstDash val="solid"/>
                <a:round/>
                <a:headEnd type="none" w="med" len="med"/>
                <a:tailEnd type="none" w="med" len="med"/>
              </a:ln>
            </p:spPr>
          </p:sp>
          <p:sp>
            <p:nvSpPr>
              <p:cNvPr id="106522" name="直接连接符 167085"/>
              <p:cNvSpPr/>
              <p:nvPr/>
            </p:nvSpPr>
            <p:spPr>
              <a:xfrm>
                <a:off x="1170" y="1383"/>
                <a:ext cx="0" cy="918"/>
              </a:xfrm>
              <a:prstGeom prst="line">
                <a:avLst/>
              </a:prstGeom>
              <a:ln w="9525" cap="flat" cmpd="sng">
                <a:solidFill>
                  <a:srgbClr val="000000"/>
                </a:solidFill>
                <a:prstDash val="solid"/>
                <a:round/>
                <a:headEnd type="none" w="med" len="med"/>
                <a:tailEnd type="none" w="med" len="med"/>
              </a:ln>
            </p:spPr>
          </p:sp>
          <p:sp>
            <p:nvSpPr>
              <p:cNvPr id="106523" name="直接连接符 167086"/>
              <p:cNvSpPr/>
              <p:nvPr/>
            </p:nvSpPr>
            <p:spPr>
              <a:xfrm>
                <a:off x="1170" y="2301"/>
                <a:ext cx="224" cy="0"/>
              </a:xfrm>
              <a:prstGeom prst="line">
                <a:avLst/>
              </a:prstGeom>
              <a:ln w="9525" cap="flat" cmpd="sng">
                <a:solidFill>
                  <a:srgbClr val="000000"/>
                </a:solidFill>
                <a:prstDash val="solid"/>
                <a:round/>
                <a:headEnd type="none" w="med" len="med"/>
                <a:tailEnd type="triangle" w="med" len="med"/>
              </a:ln>
            </p:spPr>
          </p:sp>
          <p:graphicFrame>
            <p:nvGraphicFramePr>
              <p:cNvPr id="106524" name="对象 167087"/>
              <p:cNvGraphicFramePr/>
              <p:nvPr/>
            </p:nvGraphicFramePr>
            <p:xfrm>
              <a:off x="1338" y="2134"/>
              <a:ext cx="305" cy="330"/>
            </p:xfrm>
            <a:graphic>
              <a:graphicData uri="http://schemas.openxmlformats.org/presentationml/2006/ole">
                <mc:AlternateContent xmlns:mc="http://schemas.openxmlformats.org/markup-compatibility/2006">
                  <mc:Choice xmlns:v="urn:schemas-microsoft-com:vml" Requires="v">
                    <p:oleObj spid="_x0000_s3114" name="" r:id="rId1" imgW="165100" imgH="177800" progId="">
                      <p:embed/>
                    </p:oleObj>
                  </mc:Choice>
                  <mc:Fallback>
                    <p:oleObj name="" r:id="rId1" imgW="165100" imgH="177800" progId="">
                      <p:embed/>
                      <p:pic>
                        <p:nvPicPr>
                          <p:cNvPr id="0" name="图片 3113"/>
                          <p:cNvPicPr/>
                          <p:nvPr/>
                        </p:nvPicPr>
                        <p:blipFill>
                          <a:blip r:embed="rId2"/>
                          <a:stretch>
                            <a:fillRect/>
                          </a:stretch>
                        </p:blipFill>
                        <p:spPr>
                          <a:xfrm>
                            <a:off x="1338" y="2134"/>
                            <a:ext cx="305" cy="330"/>
                          </a:xfrm>
                          <a:prstGeom prst="rect">
                            <a:avLst/>
                          </a:prstGeom>
                          <a:noFill/>
                          <a:ln w="38100">
                            <a:noFill/>
                            <a:miter/>
                          </a:ln>
                        </p:spPr>
                      </p:pic>
                    </p:oleObj>
                  </mc:Fallback>
                </mc:AlternateContent>
              </a:graphicData>
            </a:graphic>
          </p:graphicFrame>
          <p:sp>
            <p:nvSpPr>
              <p:cNvPr id="106525" name="直接连接符 167088"/>
              <p:cNvSpPr/>
              <p:nvPr/>
            </p:nvSpPr>
            <p:spPr>
              <a:xfrm>
                <a:off x="1563" y="2301"/>
                <a:ext cx="505" cy="0"/>
              </a:xfrm>
              <a:prstGeom prst="line">
                <a:avLst/>
              </a:prstGeom>
              <a:ln w="9525" cap="flat" cmpd="sng">
                <a:solidFill>
                  <a:srgbClr val="000000"/>
                </a:solidFill>
                <a:prstDash val="solid"/>
                <a:round/>
                <a:headEnd type="none" w="med" len="med"/>
                <a:tailEnd type="triangle" w="med" len="med"/>
              </a:ln>
            </p:spPr>
          </p:sp>
          <p:sp>
            <p:nvSpPr>
              <p:cNvPr id="106526" name="直接连接符 167089"/>
              <p:cNvSpPr/>
              <p:nvPr/>
            </p:nvSpPr>
            <p:spPr>
              <a:xfrm>
                <a:off x="2068" y="1884"/>
                <a:ext cx="0" cy="750"/>
              </a:xfrm>
              <a:prstGeom prst="line">
                <a:avLst/>
              </a:prstGeom>
              <a:ln w="9525" cap="flat" cmpd="sng">
                <a:solidFill>
                  <a:srgbClr val="000000"/>
                </a:solidFill>
                <a:prstDash val="solid"/>
                <a:round/>
                <a:headEnd type="none" w="med" len="med"/>
                <a:tailEnd type="none" w="med" len="med"/>
              </a:ln>
            </p:spPr>
          </p:sp>
          <p:sp>
            <p:nvSpPr>
              <p:cNvPr id="106527" name="直接连接符 167090"/>
              <p:cNvSpPr/>
              <p:nvPr/>
            </p:nvSpPr>
            <p:spPr>
              <a:xfrm>
                <a:off x="2068" y="1884"/>
                <a:ext cx="280" cy="0"/>
              </a:xfrm>
              <a:prstGeom prst="line">
                <a:avLst/>
              </a:prstGeom>
              <a:ln w="9525" cap="flat" cmpd="sng">
                <a:solidFill>
                  <a:srgbClr val="000000"/>
                </a:solidFill>
                <a:prstDash val="solid"/>
                <a:round/>
                <a:headEnd type="none" w="med" len="med"/>
                <a:tailEnd type="triangle" w="med" len="med"/>
              </a:ln>
            </p:spPr>
          </p:sp>
          <p:sp>
            <p:nvSpPr>
              <p:cNvPr id="106528" name="直接连接符 167091"/>
              <p:cNvSpPr/>
              <p:nvPr/>
            </p:nvSpPr>
            <p:spPr>
              <a:xfrm>
                <a:off x="2068" y="2634"/>
                <a:ext cx="280" cy="0"/>
              </a:xfrm>
              <a:prstGeom prst="line">
                <a:avLst/>
              </a:prstGeom>
              <a:ln w="9525" cap="flat" cmpd="sng">
                <a:solidFill>
                  <a:srgbClr val="000000"/>
                </a:solidFill>
                <a:prstDash val="solid"/>
                <a:round/>
                <a:headEnd type="none" w="med" len="med"/>
                <a:tailEnd type="triangle" w="med" len="med"/>
              </a:ln>
            </p:spPr>
          </p:sp>
          <p:graphicFrame>
            <p:nvGraphicFramePr>
              <p:cNvPr id="106529" name="对象 167092"/>
              <p:cNvGraphicFramePr/>
              <p:nvPr/>
            </p:nvGraphicFramePr>
            <p:xfrm>
              <a:off x="2292" y="1717"/>
              <a:ext cx="305" cy="331"/>
            </p:xfrm>
            <a:graphic>
              <a:graphicData uri="http://schemas.openxmlformats.org/presentationml/2006/ole">
                <mc:AlternateContent xmlns:mc="http://schemas.openxmlformats.org/markup-compatibility/2006">
                  <mc:Choice xmlns:v="urn:schemas-microsoft-com:vml" Requires="v">
                    <p:oleObj spid="_x0000_s3113" name="" r:id="rId3" imgW="165100" imgH="177800" progId="">
                      <p:embed/>
                    </p:oleObj>
                  </mc:Choice>
                  <mc:Fallback>
                    <p:oleObj name="" r:id="rId3" imgW="165100" imgH="177800" progId="">
                      <p:embed/>
                      <p:pic>
                        <p:nvPicPr>
                          <p:cNvPr id="0" name="图片 3112"/>
                          <p:cNvPicPr/>
                          <p:nvPr/>
                        </p:nvPicPr>
                        <p:blipFill>
                          <a:blip r:embed="rId2"/>
                          <a:stretch>
                            <a:fillRect/>
                          </a:stretch>
                        </p:blipFill>
                        <p:spPr>
                          <a:xfrm>
                            <a:off x="2292" y="1717"/>
                            <a:ext cx="305" cy="331"/>
                          </a:xfrm>
                          <a:prstGeom prst="rect">
                            <a:avLst/>
                          </a:prstGeom>
                          <a:noFill/>
                          <a:ln w="38100">
                            <a:noFill/>
                            <a:miter/>
                          </a:ln>
                        </p:spPr>
                      </p:pic>
                    </p:oleObj>
                  </mc:Fallback>
                </mc:AlternateContent>
              </a:graphicData>
            </a:graphic>
          </p:graphicFrame>
          <p:graphicFrame>
            <p:nvGraphicFramePr>
              <p:cNvPr id="106530" name="对象 167093"/>
              <p:cNvGraphicFramePr/>
              <p:nvPr/>
            </p:nvGraphicFramePr>
            <p:xfrm>
              <a:off x="2292" y="2468"/>
              <a:ext cx="305" cy="329"/>
            </p:xfrm>
            <a:graphic>
              <a:graphicData uri="http://schemas.openxmlformats.org/presentationml/2006/ole">
                <mc:AlternateContent xmlns:mc="http://schemas.openxmlformats.org/markup-compatibility/2006">
                  <mc:Choice xmlns:v="urn:schemas-microsoft-com:vml" Requires="v">
                    <p:oleObj spid="_x0000_s3112" name="" r:id="rId4" imgW="165100" imgH="177800" progId="">
                      <p:embed/>
                    </p:oleObj>
                  </mc:Choice>
                  <mc:Fallback>
                    <p:oleObj name="" r:id="rId4" imgW="165100" imgH="177800" progId="">
                      <p:embed/>
                      <p:pic>
                        <p:nvPicPr>
                          <p:cNvPr id="0" name="图片 3111"/>
                          <p:cNvPicPr/>
                          <p:nvPr/>
                        </p:nvPicPr>
                        <p:blipFill>
                          <a:blip r:embed="rId2"/>
                          <a:stretch>
                            <a:fillRect/>
                          </a:stretch>
                        </p:blipFill>
                        <p:spPr>
                          <a:xfrm>
                            <a:off x="2292" y="2468"/>
                            <a:ext cx="305" cy="329"/>
                          </a:xfrm>
                          <a:prstGeom prst="rect">
                            <a:avLst/>
                          </a:prstGeom>
                          <a:noFill/>
                          <a:ln w="38100">
                            <a:noFill/>
                            <a:miter/>
                          </a:ln>
                        </p:spPr>
                      </p:pic>
                    </p:oleObj>
                  </mc:Fallback>
                </mc:AlternateContent>
              </a:graphicData>
            </a:graphic>
          </p:graphicFrame>
          <p:sp>
            <p:nvSpPr>
              <p:cNvPr id="106531" name="直接连接符 167094"/>
              <p:cNvSpPr/>
              <p:nvPr/>
            </p:nvSpPr>
            <p:spPr>
              <a:xfrm>
                <a:off x="2460" y="1550"/>
                <a:ext cx="0" cy="252"/>
              </a:xfrm>
              <a:prstGeom prst="line">
                <a:avLst/>
              </a:prstGeom>
              <a:ln w="9525" cap="flat" cmpd="sng">
                <a:solidFill>
                  <a:srgbClr val="000000"/>
                </a:solidFill>
                <a:prstDash val="solid"/>
                <a:round/>
                <a:headEnd type="none" w="med" len="med"/>
                <a:tailEnd type="triangle" w="med" len="med"/>
              </a:ln>
            </p:spPr>
          </p:sp>
          <p:sp>
            <p:nvSpPr>
              <p:cNvPr id="106532" name="直接连接符 167095"/>
              <p:cNvSpPr/>
              <p:nvPr/>
            </p:nvSpPr>
            <p:spPr>
              <a:xfrm>
                <a:off x="2517" y="1884"/>
                <a:ext cx="841" cy="0"/>
              </a:xfrm>
              <a:prstGeom prst="line">
                <a:avLst/>
              </a:prstGeom>
              <a:ln w="9525" cap="flat" cmpd="sng">
                <a:solidFill>
                  <a:srgbClr val="000000"/>
                </a:solidFill>
                <a:prstDash val="solid"/>
                <a:round/>
                <a:headEnd type="none" w="med" len="med"/>
                <a:tailEnd type="triangle" w="med" len="med"/>
              </a:ln>
            </p:spPr>
          </p:sp>
          <p:sp>
            <p:nvSpPr>
              <p:cNvPr id="106533" name="矩形 167096"/>
              <p:cNvSpPr/>
              <p:nvPr/>
            </p:nvSpPr>
            <p:spPr>
              <a:xfrm>
                <a:off x="3358" y="1635"/>
                <a:ext cx="449" cy="41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基带</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滤波器</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6534" name="直接连接符 167097"/>
              <p:cNvSpPr/>
              <p:nvPr/>
            </p:nvSpPr>
            <p:spPr>
              <a:xfrm>
                <a:off x="2517" y="2634"/>
                <a:ext cx="224" cy="0"/>
              </a:xfrm>
              <a:prstGeom prst="line">
                <a:avLst/>
              </a:prstGeom>
              <a:ln w="9525" cap="flat" cmpd="sng">
                <a:solidFill>
                  <a:srgbClr val="000000"/>
                </a:solidFill>
                <a:prstDash val="solid"/>
                <a:round/>
                <a:headEnd type="none" w="med" len="med"/>
                <a:tailEnd type="triangle" w="med" len="med"/>
              </a:ln>
            </p:spPr>
          </p:sp>
          <p:sp>
            <p:nvSpPr>
              <p:cNvPr id="106535" name="矩形 167098"/>
              <p:cNvSpPr/>
              <p:nvPr/>
            </p:nvSpPr>
            <p:spPr>
              <a:xfrm>
                <a:off x="2741" y="2468"/>
                <a:ext cx="225" cy="25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indent="306705" algn="ctr">
                  <a:lnSpc>
                    <a:spcPct val="96000"/>
                  </a:lnSpc>
                </a:pPr>
                <a:endParaRPr lang="zh-CN" altLang="zh-CN" sz="900" dirty="0">
                  <a:solidFill>
                    <a:srgbClr val="000066"/>
                  </a:solidFill>
                  <a:latin typeface="Arial" panose="020B0604020202020204" pitchFamily="34" charset="0"/>
                  <a:ea typeface="宋体" panose="02010600030101010101" pitchFamily="2" charset="-122"/>
                </a:endParaRPr>
              </a:p>
            </p:txBody>
          </p:sp>
          <p:sp>
            <p:nvSpPr>
              <p:cNvPr id="106536" name="直接连接符 167099"/>
              <p:cNvSpPr/>
              <p:nvPr/>
            </p:nvSpPr>
            <p:spPr>
              <a:xfrm>
                <a:off x="2966" y="2634"/>
                <a:ext cx="392" cy="0"/>
              </a:xfrm>
              <a:prstGeom prst="line">
                <a:avLst/>
              </a:prstGeom>
              <a:ln w="9525" cap="flat" cmpd="sng">
                <a:solidFill>
                  <a:srgbClr val="000000"/>
                </a:solidFill>
                <a:prstDash val="solid"/>
                <a:round/>
                <a:headEnd type="none" w="med" len="med"/>
                <a:tailEnd type="triangle" w="med" len="med"/>
              </a:ln>
            </p:spPr>
          </p:sp>
          <p:sp>
            <p:nvSpPr>
              <p:cNvPr id="106537" name="矩形 167100"/>
              <p:cNvSpPr/>
              <p:nvPr/>
            </p:nvSpPr>
            <p:spPr>
              <a:xfrm>
                <a:off x="3358" y="2468"/>
                <a:ext cx="449" cy="41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基带</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滤波器</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6538" name="直接连接符 167101"/>
              <p:cNvSpPr/>
              <p:nvPr/>
            </p:nvSpPr>
            <p:spPr>
              <a:xfrm>
                <a:off x="3807" y="1884"/>
                <a:ext cx="281" cy="0"/>
              </a:xfrm>
              <a:prstGeom prst="line">
                <a:avLst/>
              </a:prstGeom>
              <a:ln w="9525" cap="flat" cmpd="sng">
                <a:solidFill>
                  <a:srgbClr val="000000"/>
                </a:solidFill>
                <a:prstDash val="solid"/>
                <a:round/>
                <a:headEnd type="none" w="med" len="med"/>
                <a:tailEnd type="triangle" w="med" len="med"/>
              </a:ln>
            </p:spPr>
          </p:sp>
          <p:sp>
            <p:nvSpPr>
              <p:cNvPr id="106539" name="直接连接符 167102"/>
              <p:cNvSpPr/>
              <p:nvPr/>
            </p:nvSpPr>
            <p:spPr>
              <a:xfrm>
                <a:off x="3807" y="2635"/>
                <a:ext cx="281" cy="0"/>
              </a:xfrm>
              <a:prstGeom prst="line">
                <a:avLst/>
              </a:prstGeom>
              <a:ln w="9525" cap="flat" cmpd="sng">
                <a:solidFill>
                  <a:srgbClr val="000000"/>
                </a:solidFill>
                <a:prstDash val="solid"/>
                <a:round/>
                <a:headEnd type="none" w="med" len="med"/>
                <a:tailEnd type="triangle" w="med" len="med"/>
              </a:ln>
            </p:spPr>
          </p:sp>
          <p:graphicFrame>
            <p:nvGraphicFramePr>
              <p:cNvPr id="106540" name="对象 167103"/>
              <p:cNvGraphicFramePr/>
              <p:nvPr/>
            </p:nvGraphicFramePr>
            <p:xfrm>
              <a:off x="4032" y="1717"/>
              <a:ext cx="303" cy="326"/>
            </p:xfrm>
            <a:graphic>
              <a:graphicData uri="http://schemas.openxmlformats.org/presentationml/2006/ole">
                <mc:AlternateContent xmlns:mc="http://schemas.openxmlformats.org/markup-compatibility/2006">
                  <mc:Choice xmlns:v="urn:schemas-microsoft-com:vml" Requires="v">
                    <p:oleObj spid="_x0000_s3115" name="" r:id="rId5" imgW="165100" imgH="177800" progId="">
                      <p:embed/>
                    </p:oleObj>
                  </mc:Choice>
                  <mc:Fallback>
                    <p:oleObj name="" r:id="rId5" imgW="165100" imgH="177800" progId="">
                      <p:embed/>
                      <p:pic>
                        <p:nvPicPr>
                          <p:cNvPr id="0" name="图片 3114"/>
                          <p:cNvPicPr/>
                          <p:nvPr/>
                        </p:nvPicPr>
                        <p:blipFill>
                          <a:blip r:embed="rId6"/>
                          <a:stretch>
                            <a:fillRect/>
                          </a:stretch>
                        </p:blipFill>
                        <p:spPr>
                          <a:xfrm>
                            <a:off x="4032" y="1717"/>
                            <a:ext cx="303" cy="326"/>
                          </a:xfrm>
                          <a:prstGeom prst="rect">
                            <a:avLst/>
                          </a:prstGeom>
                          <a:noFill/>
                          <a:ln w="38100">
                            <a:noFill/>
                            <a:miter/>
                          </a:ln>
                        </p:spPr>
                      </p:pic>
                    </p:oleObj>
                  </mc:Fallback>
                </mc:AlternateContent>
              </a:graphicData>
            </a:graphic>
          </p:graphicFrame>
          <p:graphicFrame>
            <p:nvGraphicFramePr>
              <p:cNvPr id="106541" name="对象 167104"/>
              <p:cNvGraphicFramePr/>
              <p:nvPr/>
            </p:nvGraphicFramePr>
            <p:xfrm>
              <a:off x="4032" y="2468"/>
              <a:ext cx="303" cy="326"/>
            </p:xfrm>
            <a:graphic>
              <a:graphicData uri="http://schemas.openxmlformats.org/presentationml/2006/ole">
                <mc:AlternateContent xmlns:mc="http://schemas.openxmlformats.org/markup-compatibility/2006">
                  <mc:Choice xmlns:v="urn:schemas-microsoft-com:vml" Requires="v">
                    <p:oleObj spid="_x0000_s3118" name="" r:id="rId7" imgW="165100" imgH="177800" progId="">
                      <p:embed/>
                    </p:oleObj>
                  </mc:Choice>
                  <mc:Fallback>
                    <p:oleObj name="" r:id="rId7" imgW="165100" imgH="177800" progId="">
                      <p:embed/>
                      <p:pic>
                        <p:nvPicPr>
                          <p:cNvPr id="0" name="图片 3117"/>
                          <p:cNvPicPr/>
                          <p:nvPr/>
                        </p:nvPicPr>
                        <p:blipFill>
                          <a:blip r:embed="rId6"/>
                          <a:stretch>
                            <a:fillRect/>
                          </a:stretch>
                        </p:blipFill>
                        <p:spPr>
                          <a:xfrm>
                            <a:off x="4032" y="2468"/>
                            <a:ext cx="303" cy="326"/>
                          </a:xfrm>
                          <a:prstGeom prst="rect">
                            <a:avLst/>
                          </a:prstGeom>
                          <a:noFill/>
                          <a:ln w="38100">
                            <a:noFill/>
                            <a:miter/>
                          </a:ln>
                        </p:spPr>
                      </p:pic>
                    </p:oleObj>
                  </mc:Fallback>
                </mc:AlternateContent>
              </a:graphicData>
            </a:graphic>
          </p:graphicFrame>
          <p:graphicFrame>
            <p:nvGraphicFramePr>
              <p:cNvPr id="106542" name="对象 167105"/>
              <p:cNvGraphicFramePr/>
              <p:nvPr/>
            </p:nvGraphicFramePr>
            <p:xfrm>
              <a:off x="4425" y="2219"/>
              <a:ext cx="172" cy="148"/>
            </p:xfrm>
            <a:graphic>
              <a:graphicData uri="http://schemas.openxmlformats.org/presentationml/2006/ole">
                <mc:AlternateContent xmlns:mc="http://schemas.openxmlformats.org/markup-compatibility/2006">
                  <mc:Choice xmlns:v="urn:schemas-microsoft-com:vml" Requires="v">
                    <p:oleObj spid="_x0000_s3119" name="" r:id="rId8" imgW="292100" imgH="254000" progId="">
                      <p:embed/>
                    </p:oleObj>
                  </mc:Choice>
                  <mc:Fallback>
                    <p:oleObj name="" r:id="rId8" imgW="292100" imgH="254000" progId="">
                      <p:embed/>
                      <p:pic>
                        <p:nvPicPr>
                          <p:cNvPr id="0" name="图片 3118"/>
                          <p:cNvPicPr/>
                          <p:nvPr/>
                        </p:nvPicPr>
                        <p:blipFill>
                          <a:blip r:embed="rId9"/>
                          <a:stretch>
                            <a:fillRect/>
                          </a:stretch>
                        </p:blipFill>
                        <p:spPr>
                          <a:xfrm>
                            <a:off x="4425" y="2219"/>
                            <a:ext cx="172" cy="148"/>
                          </a:xfrm>
                          <a:prstGeom prst="rect">
                            <a:avLst/>
                          </a:prstGeom>
                          <a:noFill/>
                          <a:ln w="38100">
                            <a:noFill/>
                            <a:miter/>
                          </a:ln>
                        </p:spPr>
                      </p:pic>
                    </p:oleObj>
                  </mc:Fallback>
                </mc:AlternateContent>
              </a:graphicData>
            </a:graphic>
          </p:graphicFrame>
          <p:graphicFrame>
            <p:nvGraphicFramePr>
              <p:cNvPr id="106543" name="对象 167106"/>
              <p:cNvGraphicFramePr/>
              <p:nvPr/>
            </p:nvGraphicFramePr>
            <p:xfrm>
              <a:off x="4369" y="2134"/>
              <a:ext cx="319" cy="328"/>
            </p:xfrm>
            <a:graphic>
              <a:graphicData uri="http://schemas.openxmlformats.org/presentationml/2006/ole">
                <mc:AlternateContent xmlns:mc="http://schemas.openxmlformats.org/markup-compatibility/2006">
                  <mc:Choice xmlns:v="urn:schemas-microsoft-com:vml" Requires="v">
                    <p:oleObj spid="_x0000_s3117" name="" r:id="rId10" imgW="165100" imgH="177800" progId="">
                      <p:embed/>
                    </p:oleObj>
                  </mc:Choice>
                  <mc:Fallback>
                    <p:oleObj name="" r:id="rId10" imgW="165100" imgH="177800" progId="">
                      <p:embed/>
                      <p:pic>
                        <p:nvPicPr>
                          <p:cNvPr id="0" name="图片 3116"/>
                          <p:cNvPicPr/>
                          <p:nvPr/>
                        </p:nvPicPr>
                        <p:blipFill>
                          <a:blip r:embed="rId11"/>
                          <a:stretch>
                            <a:fillRect/>
                          </a:stretch>
                        </p:blipFill>
                        <p:spPr>
                          <a:xfrm>
                            <a:off x="4369" y="2134"/>
                            <a:ext cx="319" cy="328"/>
                          </a:xfrm>
                          <a:prstGeom prst="rect">
                            <a:avLst/>
                          </a:prstGeom>
                          <a:noFill/>
                          <a:ln w="38100">
                            <a:noFill/>
                            <a:miter/>
                          </a:ln>
                        </p:spPr>
                      </p:pic>
                    </p:oleObj>
                  </mc:Fallback>
                </mc:AlternateContent>
              </a:graphicData>
            </a:graphic>
          </p:graphicFrame>
          <p:sp>
            <p:nvSpPr>
              <p:cNvPr id="106544" name="直接连接符 167107"/>
              <p:cNvSpPr/>
              <p:nvPr/>
            </p:nvSpPr>
            <p:spPr>
              <a:xfrm>
                <a:off x="4256" y="1884"/>
                <a:ext cx="281" cy="2"/>
              </a:xfrm>
              <a:prstGeom prst="line">
                <a:avLst/>
              </a:prstGeom>
              <a:ln w="9525" cap="flat" cmpd="sng">
                <a:solidFill>
                  <a:srgbClr val="000000"/>
                </a:solidFill>
                <a:prstDash val="solid"/>
                <a:round/>
                <a:headEnd type="none" w="med" len="med"/>
                <a:tailEnd type="none" w="med" len="med"/>
              </a:ln>
            </p:spPr>
          </p:sp>
          <p:sp>
            <p:nvSpPr>
              <p:cNvPr id="106545" name="直接连接符 167108"/>
              <p:cNvSpPr/>
              <p:nvPr/>
            </p:nvSpPr>
            <p:spPr>
              <a:xfrm>
                <a:off x="4256" y="2635"/>
                <a:ext cx="281" cy="0"/>
              </a:xfrm>
              <a:prstGeom prst="line">
                <a:avLst/>
              </a:prstGeom>
              <a:ln w="9525" cap="flat" cmpd="sng">
                <a:solidFill>
                  <a:srgbClr val="000000"/>
                </a:solidFill>
                <a:prstDash val="solid"/>
                <a:round/>
                <a:headEnd type="none" w="med" len="med"/>
                <a:tailEnd type="none" w="med" len="med"/>
              </a:ln>
            </p:spPr>
          </p:sp>
          <p:sp>
            <p:nvSpPr>
              <p:cNvPr id="106546" name="直接连接符 167109"/>
              <p:cNvSpPr/>
              <p:nvPr/>
            </p:nvSpPr>
            <p:spPr>
              <a:xfrm>
                <a:off x="4537" y="1884"/>
                <a:ext cx="0" cy="335"/>
              </a:xfrm>
              <a:prstGeom prst="line">
                <a:avLst/>
              </a:prstGeom>
              <a:ln w="9525" cap="flat" cmpd="sng">
                <a:solidFill>
                  <a:srgbClr val="000000"/>
                </a:solidFill>
                <a:prstDash val="solid"/>
                <a:round/>
                <a:headEnd type="none" w="med" len="med"/>
                <a:tailEnd type="triangle" w="med" len="med"/>
              </a:ln>
            </p:spPr>
          </p:sp>
          <p:sp>
            <p:nvSpPr>
              <p:cNvPr id="106547" name="直接连接符 167110"/>
              <p:cNvSpPr/>
              <p:nvPr/>
            </p:nvSpPr>
            <p:spPr>
              <a:xfrm flipV="1">
                <a:off x="4537" y="2384"/>
                <a:ext cx="0" cy="251"/>
              </a:xfrm>
              <a:prstGeom prst="line">
                <a:avLst/>
              </a:prstGeom>
              <a:ln w="9525" cap="flat" cmpd="sng">
                <a:solidFill>
                  <a:srgbClr val="000000"/>
                </a:solidFill>
                <a:prstDash val="solid"/>
                <a:round/>
                <a:headEnd type="none" w="med" len="med"/>
                <a:tailEnd type="triangle" w="med" len="med"/>
              </a:ln>
            </p:spPr>
          </p:sp>
          <p:sp>
            <p:nvSpPr>
              <p:cNvPr id="106548" name="直接连接符 167111"/>
              <p:cNvSpPr/>
              <p:nvPr/>
            </p:nvSpPr>
            <p:spPr>
              <a:xfrm>
                <a:off x="4593" y="2301"/>
                <a:ext cx="281" cy="0"/>
              </a:xfrm>
              <a:prstGeom prst="line">
                <a:avLst/>
              </a:prstGeom>
              <a:ln w="9525" cap="flat" cmpd="sng">
                <a:solidFill>
                  <a:srgbClr val="000000"/>
                </a:solidFill>
                <a:prstDash val="solid"/>
                <a:round/>
                <a:headEnd type="none" w="med" len="med"/>
                <a:tailEnd type="triangle" w="med" len="med"/>
              </a:ln>
            </p:spPr>
          </p:sp>
          <p:sp>
            <p:nvSpPr>
              <p:cNvPr id="106549" name="直接连接符 167112"/>
              <p:cNvSpPr/>
              <p:nvPr/>
            </p:nvSpPr>
            <p:spPr>
              <a:xfrm flipV="1">
                <a:off x="2460" y="2718"/>
                <a:ext cx="0" cy="250"/>
              </a:xfrm>
              <a:prstGeom prst="line">
                <a:avLst/>
              </a:prstGeom>
              <a:ln w="9525" cap="flat" cmpd="sng">
                <a:solidFill>
                  <a:srgbClr val="000000"/>
                </a:solidFill>
                <a:prstDash val="solid"/>
                <a:round/>
                <a:headEnd type="none" w="med" len="med"/>
                <a:tailEnd type="triangle" w="med" len="med"/>
              </a:ln>
            </p:spPr>
          </p:sp>
          <p:sp>
            <p:nvSpPr>
              <p:cNvPr id="106550" name="矩形 167113"/>
              <p:cNvSpPr/>
              <p:nvPr/>
            </p:nvSpPr>
            <p:spPr>
              <a:xfrm>
                <a:off x="1282" y="2635"/>
                <a:ext cx="449" cy="41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长码</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产生器</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6551" name="直接连接符 167114"/>
              <p:cNvSpPr/>
              <p:nvPr/>
            </p:nvSpPr>
            <p:spPr>
              <a:xfrm flipV="1">
                <a:off x="1506" y="2384"/>
                <a:ext cx="2" cy="251"/>
              </a:xfrm>
              <a:prstGeom prst="line">
                <a:avLst/>
              </a:prstGeom>
              <a:ln w="9525" cap="flat" cmpd="sng">
                <a:solidFill>
                  <a:srgbClr val="000000"/>
                </a:solidFill>
                <a:prstDash val="solid"/>
                <a:round/>
                <a:headEnd type="none" w="med" len="med"/>
                <a:tailEnd type="triangle" w="med" len="med"/>
              </a:ln>
            </p:spPr>
          </p:sp>
          <p:sp>
            <p:nvSpPr>
              <p:cNvPr id="106552" name="直接连接符 167115"/>
              <p:cNvSpPr/>
              <p:nvPr/>
            </p:nvSpPr>
            <p:spPr>
              <a:xfrm flipV="1">
                <a:off x="1506" y="3052"/>
                <a:ext cx="0" cy="250"/>
              </a:xfrm>
              <a:prstGeom prst="line">
                <a:avLst/>
              </a:prstGeom>
              <a:ln w="9525" cap="flat" cmpd="sng">
                <a:solidFill>
                  <a:srgbClr val="000000"/>
                </a:solidFill>
                <a:prstDash val="solid"/>
                <a:round/>
                <a:headEnd type="none" w="med" len="med"/>
                <a:tailEnd type="triangle" w="med" len="med"/>
              </a:ln>
            </p:spPr>
          </p:sp>
          <p:sp>
            <p:nvSpPr>
              <p:cNvPr id="106553" name="直接连接符 167116"/>
              <p:cNvSpPr/>
              <p:nvPr/>
            </p:nvSpPr>
            <p:spPr>
              <a:xfrm>
                <a:off x="1338" y="801"/>
                <a:ext cx="337" cy="0"/>
              </a:xfrm>
              <a:prstGeom prst="line">
                <a:avLst/>
              </a:prstGeom>
              <a:ln w="9525" cap="flat" cmpd="sng">
                <a:solidFill>
                  <a:srgbClr val="000000"/>
                </a:solidFill>
                <a:prstDash val="solid"/>
                <a:round/>
                <a:headEnd type="none" w="med" len="med"/>
                <a:tailEnd type="triangle" w="med" len="med"/>
              </a:ln>
            </p:spPr>
          </p:sp>
          <p:sp>
            <p:nvSpPr>
              <p:cNvPr id="106554" name="直接连接符 167117"/>
              <p:cNvSpPr/>
              <p:nvPr/>
            </p:nvSpPr>
            <p:spPr>
              <a:xfrm>
                <a:off x="2124" y="801"/>
                <a:ext cx="393" cy="0"/>
              </a:xfrm>
              <a:prstGeom prst="line">
                <a:avLst/>
              </a:prstGeom>
              <a:ln w="9525" cap="flat" cmpd="sng">
                <a:solidFill>
                  <a:srgbClr val="000000"/>
                </a:solidFill>
                <a:prstDash val="solid"/>
                <a:round/>
                <a:headEnd type="none" w="med" len="med"/>
                <a:tailEnd type="triangle" w="med" len="med"/>
              </a:ln>
            </p:spPr>
          </p:sp>
          <p:sp>
            <p:nvSpPr>
              <p:cNvPr id="106555" name="直接连接符 167118"/>
              <p:cNvSpPr/>
              <p:nvPr/>
            </p:nvSpPr>
            <p:spPr>
              <a:xfrm>
                <a:off x="2966" y="801"/>
                <a:ext cx="392" cy="0"/>
              </a:xfrm>
              <a:prstGeom prst="line">
                <a:avLst/>
              </a:prstGeom>
              <a:ln w="9525" cap="flat" cmpd="sng">
                <a:solidFill>
                  <a:srgbClr val="000000"/>
                </a:solidFill>
                <a:prstDash val="solid"/>
                <a:round/>
                <a:headEnd type="none" w="med" len="med"/>
                <a:tailEnd type="triangle" w="med" len="med"/>
              </a:ln>
            </p:spPr>
          </p:sp>
          <p:sp>
            <p:nvSpPr>
              <p:cNvPr id="106556" name="直接连接符 167119"/>
              <p:cNvSpPr/>
              <p:nvPr/>
            </p:nvSpPr>
            <p:spPr>
              <a:xfrm>
                <a:off x="3807" y="801"/>
                <a:ext cx="393" cy="0"/>
              </a:xfrm>
              <a:prstGeom prst="line">
                <a:avLst/>
              </a:prstGeom>
              <a:ln w="9525" cap="flat" cmpd="sng">
                <a:solidFill>
                  <a:srgbClr val="000000"/>
                </a:solidFill>
                <a:prstDash val="solid"/>
                <a:round/>
                <a:headEnd type="none" w="med" len="med"/>
                <a:tailEnd type="triangle" w="med" len="med"/>
              </a:ln>
            </p:spPr>
          </p:sp>
          <p:sp>
            <p:nvSpPr>
              <p:cNvPr id="106557" name="直接连接符 167120"/>
              <p:cNvSpPr/>
              <p:nvPr/>
            </p:nvSpPr>
            <p:spPr>
              <a:xfrm flipV="1">
                <a:off x="4200" y="1969"/>
                <a:ext cx="0" cy="250"/>
              </a:xfrm>
              <a:prstGeom prst="line">
                <a:avLst/>
              </a:prstGeom>
              <a:ln w="9525" cap="flat" cmpd="sng">
                <a:solidFill>
                  <a:srgbClr val="000000"/>
                </a:solidFill>
                <a:prstDash val="solid"/>
                <a:round/>
                <a:headEnd type="none" w="med" len="med"/>
                <a:tailEnd type="triangle" w="med" len="med"/>
              </a:ln>
            </p:spPr>
          </p:sp>
          <p:sp>
            <p:nvSpPr>
              <p:cNvPr id="106558" name="直接连接符 167121"/>
              <p:cNvSpPr/>
              <p:nvPr/>
            </p:nvSpPr>
            <p:spPr>
              <a:xfrm flipV="1">
                <a:off x="4200" y="2718"/>
                <a:ext cx="0" cy="250"/>
              </a:xfrm>
              <a:prstGeom prst="line">
                <a:avLst/>
              </a:prstGeom>
              <a:ln w="9525" cap="flat" cmpd="sng">
                <a:solidFill>
                  <a:srgbClr val="000000"/>
                </a:solidFill>
                <a:prstDash val="solid"/>
                <a:round/>
                <a:headEnd type="none" w="med" len="med"/>
                <a:tailEnd type="triangle" w="med" len="med"/>
              </a:ln>
            </p:spPr>
          </p:sp>
          <p:sp>
            <p:nvSpPr>
              <p:cNvPr id="106559" name="直接连接符 167122"/>
              <p:cNvSpPr/>
              <p:nvPr/>
            </p:nvSpPr>
            <p:spPr>
              <a:xfrm>
                <a:off x="440" y="801"/>
                <a:ext cx="337" cy="0"/>
              </a:xfrm>
              <a:prstGeom prst="line">
                <a:avLst/>
              </a:prstGeom>
              <a:ln w="9525" cap="flat" cmpd="sng">
                <a:solidFill>
                  <a:srgbClr val="000000"/>
                </a:solidFill>
                <a:prstDash val="solid"/>
                <a:round/>
                <a:headEnd type="none" w="med" len="med"/>
                <a:tailEnd type="triangle" w="med" len="med"/>
              </a:ln>
            </p:spPr>
          </p:sp>
          <p:graphicFrame>
            <p:nvGraphicFramePr>
              <p:cNvPr id="106560" name="对象 167123"/>
              <p:cNvGraphicFramePr/>
              <p:nvPr/>
            </p:nvGraphicFramePr>
            <p:xfrm>
              <a:off x="1675" y="1051"/>
              <a:ext cx="418" cy="307"/>
            </p:xfrm>
            <a:graphic>
              <a:graphicData uri="http://schemas.openxmlformats.org/presentationml/2006/ole">
                <mc:AlternateContent xmlns:mc="http://schemas.openxmlformats.org/markup-compatibility/2006">
                  <mc:Choice xmlns:v="urn:schemas-microsoft-com:vml" Requires="v">
                    <p:oleObj spid="_x0000_s3116" name="" r:id="rId12" imgW="622300" imgH="457200" progId="">
                      <p:embed/>
                    </p:oleObj>
                  </mc:Choice>
                  <mc:Fallback>
                    <p:oleObj name="" r:id="rId12" imgW="622300" imgH="457200" progId="">
                      <p:embed/>
                      <p:pic>
                        <p:nvPicPr>
                          <p:cNvPr id="0" name="图片 3115"/>
                          <p:cNvPicPr/>
                          <p:nvPr/>
                        </p:nvPicPr>
                        <p:blipFill>
                          <a:blip r:embed="rId13"/>
                          <a:stretch>
                            <a:fillRect/>
                          </a:stretch>
                        </p:blipFill>
                        <p:spPr>
                          <a:xfrm>
                            <a:off x="1675" y="1051"/>
                            <a:ext cx="418" cy="307"/>
                          </a:xfrm>
                          <a:prstGeom prst="rect">
                            <a:avLst/>
                          </a:prstGeom>
                          <a:noFill/>
                          <a:ln w="38100">
                            <a:noFill/>
                            <a:miter/>
                          </a:ln>
                        </p:spPr>
                      </p:pic>
                    </p:oleObj>
                  </mc:Fallback>
                </mc:AlternateContent>
              </a:graphicData>
            </a:graphic>
          </p:graphicFrame>
          <p:graphicFrame>
            <p:nvGraphicFramePr>
              <p:cNvPr id="106561" name="对象 167124"/>
              <p:cNvGraphicFramePr/>
              <p:nvPr/>
            </p:nvGraphicFramePr>
            <p:xfrm>
              <a:off x="3134" y="1717"/>
              <a:ext cx="107" cy="141"/>
            </p:xfrm>
            <a:graphic>
              <a:graphicData uri="http://schemas.openxmlformats.org/presentationml/2006/ole">
                <mc:AlternateContent xmlns:mc="http://schemas.openxmlformats.org/markup-compatibility/2006">
                  <mc:Choice xmlns:v="urn:schemas-microsoft-com:vml" Requires="v">
                    <p:oleObj spid="_x0000_s3120" name="" r:id="rId14" imgW="127000" imgH="164465" progId="">
                      <p:embed/>
                    </p:oleObj>
                  </mc:Choice>
                  <mc:Fallback>
                    <p:oleObj name="" r:id="rId14" imgW="127000" imgH="164465" progId="">
                      <p:embed/>
                      <p:pic>
                        <p:nvPicPr>
                          <p:cNvPr id="0" name="图片 3119"/>
                          <p:cNvPicPr/>
                          <p:nvPr/>
                        </p:nvPicPr>
                        <p:blipFill>
                          <a:blip r:embed="rId15"/>
                          <a:stretch>
                            <a:fillRect/>
                          </a:stretch>
                        </p:blipFill>
                        <p:spPr>
                          <a:xfrm>
                            <a:off x="3134" y="1717"/>
                            <a:ext cx="107" cy="141"/>
                          </a:xfrm>
                          <a:prstGeom prst="rect">
                            <a:avLst/>
                          </a:prstGeom>
                          <a:noFill/>
                          <a:ln w="38100">
                            <a:noFill/>
                            <a:miter/>
                          </a:ln>
                        </p:spPr>
                      </p:pic>
                    </p:oleObj>
                  </mc:Fallback>
                </mc:AlternateContent>
              </a:graphicData>
            </a:graphic>
          </p:graphicFrame>
          <p:graphicFrame>
            <p:nvGraphicFramePr>
              <p:cNvPr id="106562" name="对象 167125"/>
              <p:cNvGraphicFramePr/>
              <p:nvPr/>
            </p:nvGraphicFramePr>
            <p:xfrm>
              <a:off x="3134" y="2635"/>
              <a:ext cx="128" cy="171"/>
            </p:xfrm>
            <a:graphic>
              <a:graphicData uri="http://schemas.openxmlformats.org/presentationml/2006/ole">
                <mc:AlternateContent xmlns:mc="http://schemas.openxmlformats.org/markup-compatibility/2006">
                  <mc:Choice xmlns:v="urn:schemas-microsoft-com:vml" Requires="v">
                    <p:oleObj spid="_x0000_s3125" name="" r:id="rId16" imgW="152400" imgH="203200" progId="">
                      <p:embed/>
                    </p:oleObj>
                  </mc:Choice>
                  <mc:Fallback>
                    <p:oleObj name="" r:id="rId16" imgW="152400" imgH="203200" progId="">
                      <p:embed/>
                      <p:pic>
                        <p:nvPicPr>
                          <p:cNvPr id="0" name="图片 3124"/>
                          <p:cNvPicPr/>
                          <p:nvPr/>
                        </p:nvPicPr>
                        <p:blipFill>
                          <a:blip r:embed="rId17"/>
                          <a:stretch>
                            <a:fillRect/>
                          </a:stretch>
                        </p:blipFill>
                        <p:spPr>
                          <a:xfrm>
                            <a:off x="3134" y="2635"/>
                            <a:ext cx="128" cy="171"/>
                          </a:xfrm>
                          <a:prstGeom prst="rect">
                            <a:avLst/>
                          </a:prstGeom>
                          <a:noFill/>
                          <a:ln w="38100">
                            <a:noFill/>
                            <a:miter/>
                          </a:ln>
                        </p:spPr>
                      </p:pic>
                    </p:oleObj>
                  </mc:Fallback>
                </mc:AlternateContent>
              </a:graphicData>
            </a:graphic>
          </p:graphicFrame>
          <p:graphicFrame>
            <p:nvGraphicFramePr>
              <p:cNvPr id="106563" name="对象 167126"/>
              <p:cNvGraphicFramePr/>
              <p:nvPr/>
            </p:nvGraphicFramePr>
            <p:xfrm>
              <a:off x="4032" y="2219"/>
              <a:ext cx="310" cy="153"/>
            </p:xfrm>
            <a:graphic>
              <a:graphicData uri="http://schemas.openxmlformats.org/presentationml/2006/ole">
                <mc:AlternateContent xmlns:mc="http://schemas.openxmlformats.org/markup-compatibility/2006">
                  <mc:Choice xmlns:v="urn:schemas-microsoft-com:vml" Requires="v">
                    <p:oleObj spid="_x0000_s3121" name="" r:id="rId18" imgW="457200" imgH="228600" progId="">
                      <p:embed/>
                    </p:oleObj>
                  </mc:Choice>
                  <mc:Fallback>
                    <p:oleObj name="" r:id="rId18" imgW="457200" imgH="228600" progId="">
                      <p:embed/>
                      <p:pic>
                        <p:nvPicPr>
                          <p:cNvPr id="0" name="图片 3120"/>
                          <p:cNvPicPr/>
                          <p:nvPr/>
                        </p:nvPicPr>
                        <p:blipFill>
                          <a:blip r:embed="rId19"/>
                          <a:stretch>
                            <a:fillRect/>
                          </a:stretch>
                        </p:blipFill>
                        <p:spPr>
                          <a:xfrm>
                            <a:off x="4032" y="2219"/>
                            <a:ext cx="310" cy="153"/>
                          </a:xfrm>
                          <a:prstGeom prst="rect">
                            <a:avLst/>
                          </a:prstGeom>
                          <a:noFill/>
                          <a:ln w="38100">
                            <a:noFill/>
                            <a:miter/>
                          </a:ln>
                        </p:spPr>
                      </p:pic>
                    </p:oleObj>
                  </mc:Fallback>
                </mc:AlternateContent>
              </a:graphicData>
            </a:graphic>
          </p:graphicFrame>
          <p:graphicFrame>
            <p:nvGraphicFramePr>
              <p:cNvPr id="106564" name="对象 167127"/>
              <p:cNvGraphicFramePr/>
              <p:nvPr/>
            </p:nvGraphicFramePr>
            <p:xfrm>
              <a:off x="4032" y="2968"/>
              <a:ext cx="302" cy="155"/>
            </p:xfrm>
            <a:graphic>
              <a:graphicData uri="http://schemas.openxmlformats.org/presentationml/2006/ole">
                <mc:AlternateContent xmlns:mc="http://schemas.openxmlformats.org/markup-compatibility/2006">
                  <mc:Choice xmlns:v="urn:schemas-microsoft-com:vml" Requires="v">
                    <p:oleObj spid="_x0000_s3123" name="" r:id="rId20" imgW="444500" imgH="228600" progId="">
                      <p:embed/>
                    </p:oleObj>
                  </mc:Choice>
                  <mc:Fallback>
                    <p:oleObj name="" r:id="rId20" imgW="444500" imgH="228600" progId="">
                      <p:embed/>
                      <p:pic>
                        <p:nvPicPr>
                          <p:cNvPr id="0" name="图片 3122"/>
                          <p:cNvPicPr/>
                          <p:nvPr/>
                        </p:nvPicPr>
                        <p:blipFill>
                          <a:blip r:embed="rId21"/>
                          <a:stretch>
                            <a:fillRect/>
                          </a:stretch>
                        </p:blipFill>
                        <p:spPr>
                          <a:xfrm>
                            <a:off x="4032" y="2968"/>
                            <a:ext cx="302" cy="155"/>
                          </a:xfrm>
                          <a:prstGeom prst="rect">
                            <a:avLst/>
                          </a:prstGeom>
                          <a:noFill/>
                          <a:ln w="38100">
                            <a:noFill/>
                            <a:miter/>
                          </a:ln>
                        </p:spPr>
                      </p:pic>
                    </p:oleObj>
                  </mc:Fallback>
                </mc:AlternateContent>
              </a:graphicData>
            </a:graphic>
          </p:graphicFrame>
          <p:graphicFrame>
            <p:nvGraphicFramePr>
              <p:cNvPr id="106565" name="对象 167128"/>
              <p:cNvGraphicFramePr/>
              <p:nvPr/>
            </p:nvGraphicFramePr>
            <p:xfrm>
              <a:off x="4481" y="1717"/>
              <a:ext cx="235" cy="173"/>
            </p:xfrm>
            <a:graphic>
              <a:graphicData uri="http://schemas.openxmlformats.org/presentationml/2006/ole">
                <mc:AlternateContent xmlns:mc="http://schemas.openxmlformats.org/markup-compatibility/2006">
                  <mc:Choice xmlns:v="urn:schemas-microsoft-com:vml" Requires="v">
                    <p:oleObj spid="_x0000_s3124" name="" r:id="rId22" imgW="279400" imgH="203200" progId="">
                      <p:embed/>
                    </p:oleObj>
                  </mc:Choice>
                  <mc:Fallback>
                    <p:oleObj name="" r:id="rId22" imgW="279400" imgH="203200" progId="">
                      <p:embed/>
                      <p:pic>
                        <p:nvPicPr>
                          <p:cNvPr id="0" name="图片 3123"/>
                          <p:cNvPicPr/>
                          <p:nvPr/>
                        </p:nvPicPr>
                        <p:blipFill>
                          <a:blip r:embed="rId23"/>
                          <a:stretch>
                            <a:fillRect/>
                          </a:stretch>
                        </p:blipFill>
                        <p:spPr>
                          <a:xfrm>
                            <a:off x="4481" y="1717"/>
                            <a:ext cx="235" cy="173"/>
                          </a:xfrm>
                          <a:prstGeom prst="rect">
                            <a:avLst/>
                          </a:prstGeom>
                          <a:noFill/>
                          <a:ln w="38100">
                            <a:noFill/>
                            <a:miter/>
                          </a:ln>
                        </p:spPr>
                      </p:pic>
                    </p:oleObj>
                  </mc:Fallback>
                </mc:AlternateContent>
              </a:graphicData>
            </a:graphic>
          </p:graphicFrame>
          <p:graphicFrame>
            <p:nvGraphicFramePr>
              <p:cNvPr id="106566" name="对象 167129"/>
              <p:cNvGraphicFramePr/>
              <p:nvPr/>
            </p:nvGraphicFramePr>
            <p:xfrm>
              <a:off x="4481" y="2635"/>
              <a:ext cx="267" cy="171"/>
            </p:xfrm>
            <a:graphic>
              <a:graphicData uri="http://schemas.openxmlformats.org/presentationml/2006/ole">
                <mc:AlternateContent xmlns:mc="http://schemas.openxmlformats.org/markup-compatibility/2006">
                  <mc:Choice xmlns:v="urn:schemas-microsoft-com:vml" Requires="v">
                    <p:oleObj spid="_x0000_s3122" name="" r:id="rId24" imgW="317500" imgH="203200" progId="">
                      <p:embed/>
                    </p:oleObj>
                  </mc:Choice>
                  <mc:Fallback>
                    <p:oleObj name="" r:id="rId24" imgW="317500" imgH="203200" progId="">
                      <p:embed/>
                      <p:pic>
                        <p:nvPicPr>
                          <p:cNvPr id="0" name="图片 3121"/>
                          <p:cNvPicPr/>
                          <p:nvPr/>
                        </p:nvPicPr>
                        <p:blipFill>
                          <a:blip r:embed="rId25"/>
                          <a:stretch>
                            <a:fillRect/>
                          </a:stretch>
                        </p:blipFill>
                        <p:spPr>
                          <a:xfrm>
                            <a:off x="4481" y="2635"/>
                            <a:ext cx="267" cy="171"/>
                          </a:xfrm>
                          <a:prstGeom prst="rect">
                            <a:avLst/>
                          </a:prstGeom>
                          <a:noFill/>
                          <a:ln w="38100">
                            <a:noFill/>
                            <a:miter/>
                          </a:ln>
                        </p:spPr>
                      </p:pic>
                    </p:oleObj>
                  </mc:Fallback>
                </mc:AlternateContent>
              </a:graphicData>
            </a:graphic>
          </p:graphicFrame>
          <p:graphicFrame>
            <p:nvGraphicFramePr>
              <p:cNvPr id="106567" name="对象 167130"/>
              <p:cNvGraphicFramePr/>
              <p:nvPr/>
            </p:nvGraphicFramePr>
            <p:xfrm>
              <a:off x="4874" y="2219"/>
              <a:ext cx="246" cy="171"/>
            </p:xfrm>
            <a:graphic>
              <a:graphicData uri="http://schemas.openxmlformats.org/presentationml/2006/ole">
                <mc:AlternateContent xmlns:mc="http://schemas.openxmlformats.org/markup-compatibility/2006">
                  <mc:Choice xmlns:v="urn:schemas-microsoft-com:vml" Requires="v">
                    <p:oleObj spid="_x0000_s3126" name="" r:id="rId26" imgW="292100" imgH="203200" progId="">
                      <p:embed/>
                    </p:oleObj>
                  </mc:Choice>
                  <mc:Fallback>
                    <p:oleObj name="" r:id="rId26" imgW="292100" imgH="203200" progId="">
                      <p:embed/>
                      <p:pic>
                        <p:nvPicPr>
                          <p:cNvPr id="0" name="图片 3125"/>
                          <p:cNvPicPr/>
                          <p:nvPr/>
                        </p:nvPicPr>
                        <p:blipFill>
                          <a:blip r:embed="rId27"/>
                          <a:stretch>
                            <a:fillRect/>
                          </a:stretch>
                        </p:blipFill>
                        <p:spPr>
                          <a:xfrm>
                            <a:off x="4874" y="2219"/>
                            <a:ext cx="246" cy="171"/>
                          </a:xfrm>
                          <a:prstGeom prst="rect">
                            <a:avLst/>
                          </a:prstGeom>
                          <a:noFill/>
                          <a:ln w="38100">
                            <a:noFill/>
                            <a:miter/>
                          </a:ln>
                        </p:spPr>
                      </p:pic>
                    </p:oleObj>
                  </mc:Fallback>
                </mc:AlternateContent>
              </a:graphicData>
            </a:graphic>
          </p:graphicFrame>
          <p:sp>
            <p:nvSpPr>
              <p:cNvPr id="106568" name="矩形 167131"/>
              <p:cNvSpPr/>
              <p:nvPr/>
            </p:nvSpPr>
            <p:spPr>
              <a:xfrm>
                <a:off x="777" y="634"/>
                <a:ext cx="552" cy="41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加编码</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器尾比特</a:t>
                </a:r>
                <a:endParaRPr lang="zh-CN" altLang="en-US" sz="900" dirty="0">
                  <a:solidFill>
                    <a:srgbClr val="000066"/>
                  </a:solidFill>
                  <a:latin typeface="Arial" panose="020B0604020202020204" pitchFamily="34" charset="0"/>
                  <a:ea typeface="宋体" panose="02010600030101010101" pitchFamily="2" charset="-122"/>
                </a:endParaRPr>
              </a:p>
            </p:txBody>
          </p:sp>
        </p:grpSp>
        <p:sp>
          <p:nvSpPr>
            <p:cNvPr id="106569" name="文本框 167134"/>
            <p:cNvSpPr txBox="1"/>
            <p:nvPr/>
          </p:nvSpPr>
          <p:spPr>
            <a:xfrm>
              <a:off x="2496" y="2496"/>
              <a:ext cx="576" cy="193"/>
            </a:xfrm>
            <a:prstGeom prst="rect">
              <a:avLst/>
            </a:prstGeom>
            <a:noFill/>
            <a:ln w="9525">
              <a:noFill/>
            </a:ln>
          </p:spPr>
          <p:txBody>
            <a:bodyPr anchor="t" anchorCtr="0">
              <a:spAutoFit/>
            </a:bodyPr>
            <a:p>
              <a:pPr indent="306705" algn="ctr">
                <a:spcBef>
                  <a:spcPct val="50000"/>
                </a:spcBef>
              </a:pPr>
              <a:r>
                <a:rPr lang="en-US" altLang="zh-CN" sz="1400" b="0">
                  <a:latin typeface="Arial" panose="020B0604020202020204" pitchFamily="34" charset="0"/>
                  <a:ea typeface="宋体" panose="02010600030101010101" pitchFamily="2" charset="-122"/>
                </a:rPr>
                <a:t>D</a:t>
              </a:r>
              <a:endParaRPr lang="en-US" altLang="zh-CN" sz="1400" b="0">
                <a:latin typeface="Arial" panose="020B0604020202020204" pitchFamily="34" charset="0"/>
                <a:ea typeface="宋体" panose="02010600030101010101" pitchFamily="2" charset="-122"/>
              </a:endParaRPr>
            </a:p>
          </p:txBody>
        </p:sp>
      </p:grpSp>
      <p:sp>
        <p:nvSpPr>
          <p:cNvPr id="106570" name="矩形 167136"/>
          <p:cNvSpPr/>
          <p:nvPr/>
        </p:nvSpPr>
        <p:spPr>
          <a:xfrm>
            <a:off x="3352800" y="5713413"/>
            <a:ext cx="6172200" cy="400050"/>
          </a:xfrm>
          <a:prstGeom prst="rect">
            <a:avLst/>
          </a:prstGeom>
          <a:noFill/>
          <a:ln w="9525">
            <a:noFill/>
          </a:ln>
        </p:spPr>
        <p:txBody>
          <a:bodyPr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3-26  IS-95 CDMA</a:t>
            </a:r>
            <a:r>
              <a:rPr lang="zh-CN" altLang="en-US" dirty="0">
                <a:latin typeface="Arial" panose="020B0604020202020204" pitchFamily="34" charset="0"/>
                <a:ea typeface="宋体" panose="02010600030101010101" pitchFamily="2" charset="-122"/>
              </a:rPr>
              <a:t>反向信道传输的结构图（</a:t>
            </a:r>
            <a:r>
              <a:rPr lang="en-US" altLang="zh-CN">
                <a:latin typeface="Arial" panose="020B0604020202020204" pitchFamily="34" charset="0"/>
                <a:ea typeface="宋体" panose="02010600030101010101" pitchFamily="2" charset="-122"/>
              </a:rPr>
              <a:t>a</a:t>
            </a:r>
            <a:r>
              <a:rPr lang="zh-CN" altLang="en-US"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107521" name="组合 168021"/>
          <p:cNvGrpSpPr/>
          <p:nvPr/>
        </p:nvGrpSpPr>
        <p:grpSpPr>
          <a:xfrm>
            <a:off x="2743200" y="1143000"/>
            <a:ext cx="6477000" cy="4305300"/>
            <a:chOff x="768" y="720"/>
            <a:chExt cx="4080" cy="2712"/>
          </a:xfrm>
        </p:grpSpPr>
        <p:sp>
          <p:nvSpPr>
            <p:cNvPr id="107522" name="文本框 167940"/>
            <p:cNvSpPr txBox="1"/>
            <p:nvPr/>
          </p:nvSpPr>
          <p:spPr>
            <a:xfrm>
              <a:off x="3140" y="1584"/>
              <a:ext cx="759" cy="288"/>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I</a:t>
              </a:r>
              <a:r>
                <a:rPr lang="zh-CN" altLang="en-US" sz="900" b="0" dirty="0">
                  <a:solidFill>
                    <a:srgbClr val="000066"/>
                  </a:solidFill>
                  <a:latin typeface="Times New Roman" panose="02020603050405020304" pitchFamily="18" charset="0"/>
                  <a:ea typeface="宋体" panose="02010600030101010101" pitchFamily="2" charset="-122"/>
                </a:rPr>
                <a:t>信道引导序列</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   </a:t>
              </a:r>
              <a:r>
                <a:rPr lang="en-US" altLang="zh-CN" sz="900" b="0">
                  <a:solidFill>
                    <a:srgbClr val="000066"/>
                  </a:solidFill>
                  <a:latin typeface="Times New Roman" panose="02020603050405020304" pitchFamily="18" charset="0"/>
                  <a:ea typeface="宋体" panose="02010600030101010101" pitchFamily="2" charset="-122"/>
                </a:rPr>
                <a:t>1.2288Mc/s</a:t>
              </a:r>
              <a:endParaRPr lang="en-US" altLang="zh-CN" sz="900">
                <a:solidFill>
                  <a:srgbClr val="000066"/>
                </a:solidFill>
                <a:latin typeface="Arial" panose="020B0604020202020204" pitchFamily="34" charset="0"/>
                <a:ea typeface="宋体" panose="02010600030101010101" pitchFamily="2" charset="-122"/>
              </a:endParaRPr>
            </a:p>
          </p:txBody>
        </p:sp>
        <p:sp>
          <p:nvSpPr>
            <p:cNvPr id="107523" name="文本框 167941"/>
            <p:cNvSpPr txBox="1"/>
            <p:nvPr/>
          </p:nvSpPr>
          <p:spPr>
            <a:xfrm>
              <a:off x="2400" y="2304"/>
              <a:ext cx="379" cy="288"/>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lvl="1" indent="0"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1.2288Mc/s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endParaRPr lang="en-US" altLang="zh-CN" sz="900">
                <a:solidFill>
                  <a:srgbClr val="000066"/>
                </a:solidFill>
                <a:latin typeface="Arial" panose="020B0604020202020204" pitchFamily="34" charset="0"/>
                <a:ea typeface="宋体" panose="02010600030101010101" pitchFamily="2" charset="-122"/>
              </a:endParaRPr>
            </a:p>
          </p:txBody>
        </p:sp>
        <p:sp>
          <p:nvSpPr>
            <p:cNvPr id="107524" name="文本框 167942"/>
            <p:cNvSpPr txBox="1"/>
            <p:nvPr/>
          </p:nvSpPr>
          <p:spPr>
            <a:xfrm>
              <a:off x="2064" y="2448"/>
              <a:ext cx="427" cy="217"/>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PN</a:t>
              </a:r>
              <a:r>
                <a:rPr lang="zh-CN" altLang="en-US" sz="900" b="0" dirty="0">
                  <a:solidFill>
                    <a:srgbClr val="000066"/>
                  </a:solidFill>
                  <a:latin typeface="Times New Roman" panose="02020603050405020304" pitchFamily="18" charset="0"/>
                  <a:ea typeface="宋体" panose="02010600030101010101" pitchFamily="2" charset="-122"/>
                </a:rPr>
                <a:t>子码</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25" name="文本框 167943"/>
            <p:cNvSpPr txBox="1"/>
            <p:nvPr/>
          </p:nvSpPr>
          <p:spPr>
            <a:xfrm>
              <a:off x="1860" y="1728"/>
              <a:ext cx="427" cy="217"/>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帧数据率</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26" name="文本框 167944"/>
            <p:cNvSpPr txBox="1"/>
            <p:nvPr/>
          </p:nvSpPr>
          <p:spPr>
            <a:xfrm>
              <a:off x="1248" y="2304"/>
              <a:ext cx="522" cy="359"/>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4.8ks/s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(307.2kc/s)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endParaRPr lang="en-US" altLang="zh-CN" sz="900">
                <a:solidFill>
                  <a:srgbClr val="000066"/>
                </a:solidFill>
                <a:latin typeface="Arial" panose="020B0604020202020204" pitchFamily="34" charset="0"/>
                <a:ea typeface="宋体" panose="02010600030101010101" pitchFamily="2" charset="-122"/>
              </a:endParaRPr>
            </a:p>
          </p:txBody>
        </p:sp>
        <p:sp>
          <p:nvSpPr>
            <p:cNvPr id="107527" name="文本框 167945"/>
            <p:cNvSpPr txBox="1"/>
            <p:nvPr/>
          </p:nvSpPr>
          <p:spPr>
            <a:xfrm>
              <a:off x="911" y="1944"/>
              <a:ext cx="617" cy="217"/>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a:t>
              </a:r>
              <a:r>
                <a:rPr lang="zh-CN" altLang="en-US" sz="900" b="0" dirty="0">
                  <a:solidFill>
                    <a:srgbClr val="000066"/>
                  </a:solidFill>
                  <a:latin typeface="Times New Roman" panose="02020603050405020304" pitchFamily="18" charset="0"/>
                  <a:ea typeface="宋体" panose="02010600030101010101" pitchFamily="2" charset="-122"/>
                </a:rPr>
                <a:t>六十四进制</a:t>
              </a:r>
              <a:r>
                <a:rPr lang="en-US" altLang="zh-CN" sz="900" b="0">
                  <a:solidFill>
                    <a:srgbClr val="000066"/>
                  </a:solidFill>
                  <a:latin typeface="Times New Roman" panose="02020603050405020304" pitchFamily="18" charset="0"/>
                  <a:ea typeface="宋体" panose="02010600030101010101" pitchFamily="2" charset="-122"/>
                </a:rPr>
                <a:t>)</a:t>
              </a:r>
              <a:endParaRPr lang="en-US" altLang="zh-CN" sz="900">
                <a:solidFill>
                  <a:srgbClr val="000066"/>
                </a:solidFill>
                <a:latin typeface="Arial" panose="020B0604020202020204" pitchFamily="34" charset="0"/>
                <a:ea typeface="宋体" panose="02010600030101010101" pitchFamily="2" charset="-122"/>
              </a:endParaRPr>
            </a:p>
          </p:txBody>
        </p:sp>
        <p:sp>
          <p:nvSpPr>
            <p:cNvPr id="107528" name="文本框 167946"/>
            <p:cNvSpPr txBox="1"/>
            <p:nvPr/>
          </p:nvSpPr>
          <p:spPr>
            <a:xfrm>
              <a:off x="1296" y="2112"/>
              <a:ext cx="428" cy="217"/>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调制码元</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29" name="文本框 167947"/>
            <p:cNvSpPr txBox="1"/>
            <p:nvPr/>
          </p:nvSpPr>
          <p:spPr>
            <a:xfrm>
              <a:off x="4042" y="1368"/>
              <a:ext cx="425" cy="215"/>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28.8ks/s</a:t>
              </a:r>
              <a:endParaRPr lang="en-US" altLang="zh-CN" sz="900">
                <a:solidFill>
                  <a:srgbClr val="000066"/>
                </a:solidFill>
                <a:latin typeface="Arial" panose="020B0604020202020204" pitchFamily="34" charset="0"/>
                <a:ea typeface="宋体" panose="02010600030101010101" pitchFamily="2" charset="-122"/>
              </a:endParaRPr>
            </a:p>
          </p:txBody>
        </p:sp>
        <p:sp>
          <p:nvSpPr>
            <p:cNvPr id="107530" name="文本框 167948"/>
            <p:cNvSpPr txBox="1"/>
            <p:nvPr/>
          </p:nvSpPr>
          <p:spPr>
            <a:xfrm>
              <a:off x="3648" y="720"/>
              <a:ext cx="318" cy="208"/>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码元</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31" name="文本框 167949"/>
            <p:cNvSpPr txBox="1"/>
            <p:nvPr/>
          </p:nvSpPr>
          <p:spPr>
            <a:xfrm>
              <a:off x="4416" y="720"/>
              <a:ext cx="318" cy="208"/>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码元</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32" name="文本框 167950"/>
            <p:cNvSpPr txBox="1"/>
            <p:nvPr/>
          </p:nvSpPr>
          <p:spPr>
            <a:xfrm>
              <a:off x="3600" y="960"/>
              <a:ext cx="426" cy="216"/>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28.8ks/s</a:t>
              </a:r>
              <a:endParaRPr lang="en-US" altLang="zh-CN" sz="900">
                <a:solidFill>
                  <a:srgbClr val="000066"/>
                </a:solidFill>
                <a:latin typeface="Arial" panose="020B0604020202020204" pitchFamily="34" charset="0"/>
                <a:ea typeface="宋体" panose="02010600030101010101" pitchFamily="2" charset="-122"/>
              </a:endParaRPr>
            </a:p>
          </p:txBody>
        </p:sp>
        <p:sp>
          <p:nvSpPr>
            <p:cNvPr id="107533" name="文本框 167951"/>
            <p:cNvSpPr txBox="1"/>
            <p:nvPr/>
          </p:nvSpPr>
          <p:spPr>
            <a:xfrm>
              <a:off x="2928" y="864"/>
              <a:ext cx="427" cy="648"/>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28.8ks/s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14.4ks/s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7.2ks/s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3.6ks/s</a:t>
              </a:r>
              <a:endParaRPr lang="en-US" altLang="zh-CN" sz="900">
                <a:solidFill>
                  <a:srgbClr val="000066"/>
                </a:solidFill>
                <a:latin typeface="Arial" panose="020B0604020202020204" pitchFamily="34" charset="0"/>
                <a:ea typeface="宋体" panose="02010600030101010101" pitchFamily="2" charset="-122"/>
              </a:endParaRPr>
            </a:p>
          </p:txBody>
        </p:sp>
        <p:sp>
          <p:nvSpPr>
            <p:cNvPr id="107534" name="文本框 167952"/>
            <p:cNvSpPr txBox="1"/>
            <p:nvPr/>
          </p:nvSpPr>
          <p:spPr>
            <a:xfrm>
              <a:off x="2208" y="960"/>
              <a:ext cx="380" cy="504"/>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9.6kb/s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4.8kb/s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2.4kb/s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1.2kb/s</a:t>
              </a:r>
              <a:endParaRPr lang="en-US" altLang="zh-CN" sz="900">
                <a:solidFill>
                  <a:srgbClr val="000066"/>
                </a:solidFill>
                <a:latin typeface="Arial" panose="020B0604020202020204" pitchFamily="34" charset="0"/>
                <a:ea typeface="宋体" panose="02010600030101010101" pitchFamily="2" charset="-122"/>
              </a:endParaRPr>
            </a:p>
          </p:txBody>
        </p:sp>
        <p:sp>
          <p:nvSpPr>
            <p:cNvPr id="107535" name="文本框 167953"/>
            <p:cNvSpPr txBox="1"/>
            <p:nvPr/>
          </p:nvSpPr>
          <p:spPr>
            <a:xfrm>
              <a:off x="1488" y="960"/>
              <a:ext cx="380" cy="504"/>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9.2kb/s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4.4kb/s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2.0kb/s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0.8kb/s</a:t>
              </a:r>
              <a:endParaRPr lang="en-US" altLang="zh-CN" sz="900">
                <a:solidFill>
                  <a:srgbClr val="000066"/>
                </a:solidFill>
                <a:latin typeface="Arial" panose="020B0604020202020204" pitchFamily="34" charset="0"/>
                <a:ea typeface="宋体" panose="02010600030101010101" pitchFamily="2" charset="-122"/>
              </a:endParaRPr>
            </a:p>
          </p:txBody>
        </p:sp>
        <p:sp>
          <p:nvSpPr>
            <p:cNvPr id="107536" name="文本框 167954"/>
            <p:cNvSpPr txBox="1"/>
            <p:nvPr/>
          </p:nvSpPr>
          <p:spPr>
            <a:xfrm>
              <a:off x="768" y="960"/>
              <a:ext cx="379" cy="504"/>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8.6kb/s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4.0kb/s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2.0kb/s</a:t>
              </a:r>
              <a:endParaRPr lang="en-US" altLang="zh-CN" sz="900" b="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0.8kb/s</a:t>
              </a:r>
              <a:endParaRPr lang="en-US" altLang="zh-CN" sz="900">
                <a:solidFill>
                  <a:srgbClr val="000066"/>
                </a:solidFill>
                <a:latin typeface="Arial" panose="020B0604020202020204" pitchFamily="34" charset="0"/>
                <a:ea typeface="宋体" panose="02010600030101010101" pitchFamily="2" charset="-122"/>
              </a:endParaRPr>
            </a:p>
          </p:txBody>
        </p:sp>
        <p:sp>
          <p:nvSpPr>
            <p:cNvPr id="107537" name="文本框 167955"/>
            <p:cNvSpPr txBox="1"/>
            <p:nvPr/>
          </p:nvSpPr>
          <p:spPr>
            <a:xfrm>
              <a:off x="2976" y="720"/>
              <a:ext cx="318" cy="208"/>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码元</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38" name="矩形 167956"/>
            <p:cNvSpPr/>
            <p:nvPr/>
          </p:nvSpPr>
          <p:spPr>
            <a:xfrm>
              <a:off x="1907" y="792"/>
              <a:ext cx="467" cy="359"/>
            </a:xfrm>
            <a:prstGeom prst="rect">
              <a:avLst/>
            </a:prstGeom>
            <a:solidFill>
              <a:srgbClr val="FFFFFF"/>
            </a:solidFill>
            <a:ln w="9525" cap="flat" cmpd="sng">
              <a:solidFill>
                <a:srgbClr val="000000"/>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加编码</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器尾比特</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39" name="矩形 167957"/>
            <p:cNvSpPr/>
            <p:nvPr/>
          </p:nvSpPr>
          <p:spPr>
            <a:xfrm>
              <a:off x="2666" y="792"/>
              <a:ext cx="380" cy="359"/>
            </a:xfrm>
            <a:prstGeom prst="rect">
              <a:avLst/>
            </a:prstGeom>
            <a:solidFill>
              <a:srgbClr val="FFFFFF"/>
            </a:solidFill>
            <a:ln w="9525" cap="flat" cmpd="sng">
              <a:solidFill>
                <a:srgbClr val="000000"/>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卷积</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编码器</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40" name="矩形 167958"/>
            <p:cNvSpPr/>
            <p:nvPr/>
          </p:nvSpPr>
          <p:spPr>
            <a:xfrm>
              <a:off x="3378" y="792"/>
              <a:ext cx="332" cy="360"/>
            </a:xfrm>
            <a:prstGeom prst="rect">
              <a:avLst/>
            </a:prstGeom>
            <a:solidFill>
              <a:srgbClr val="FFFFFF"/>
            </a:solidFill>
            <a:ln w="9525" cap="flat" cmpd="sng">
              <a:solidFill>
                <a:srgbClr val="000000"/>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码元</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重复 </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41" name="矩形 167959"/>
            <p:cNvSpPr/>
            <p:nvPr/>
          </p:nvSpPr>
          <p:spPr>
            <a:xfrm>
              <a:off x="1243" y="792"/>
              <a:ext cx="379" cy="359"/>
            </a:xfrm>
            <a:prstGeom prst="rect">
              <a:avLst/>
            </a:prstGeom>
            <a:solidFill>
              <a:srgbClr val="FFFFFF"/>
            </a:solidFill>
            <a:ln w="9525" cap="flat" cmpd="sng">
              <a:solidFill>
                <a:srgbClr val="000000"/>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帧质量</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指示器</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42" name="直接连接符 167960"/>
            <p:cNvSpPr/>
            <p:nvPr/>
          </p:nvSpPr>
          <p:spPr>
            <a:xfrm>
              <a:off x="1622" y="936"/>
              <a:ext cx="285" cy="1"/>
            </a:xfrm>
            <a:prstGeom prst="line">
              <a:avLst/>
            </a:prstGeom>
            <a:ln w="9525" cap="flat" cmpd="sng">
              <a:solidFill>
                <a:srgbClr val="000000"/>
              </a:solidFill>
              <a:prstDash val="solid"/>
              <a:round/>
              <a:headEnd type="none" w="med" len="med"/>
              <a:tailEnd type="triangle" w="med" len="med"/>
            </a:ln>
          </p:spPr>
        </p:sp>
        <p:sp>
          <p:nvSpPr>
            <p:cNvPr id="107543" name="直接连接符 167961"/>
            <p:cNvSpPr/>
            <p:nvPr/>
          </p:nvSpPr>
          <p:spPr>
            <a:xfrm>
              <a:off x="2382" y="936"/>
              <a:ext cx="285" cy="1"/>
            </a:xfrm>
            <a:prstGeom prst="line">
              <a:avLst/>
            </a:prstGeom>
            <a:ln w="9525" cap="flat" cmpd="sng">
              <a:solidFill>
                <a:srgbClr val="000000"/>
              </a:solidFill>
              <a:prstDash val="solid"/>
              <a:round/>
              <a:headEnd type="none" w="med" len="med"/>
              <a:tailEnd type="triangle" w="med" len="med"/>
            </a:ln>
          </p:spPr>
        </p:sp>
        <p:sp>
          <p:nvSpPr>
            <p:cNvPr id="107544" name="直接连接符 167962"/>
            <p:cNvSpPr/>
            <p:nvPr/>
          </p:nvSpPr>
          <p:spPr>
            <a:xfrm>
              <a:off x="3046" y="936"/>
              <a:ext cx="332" cy="1"/>
            </a:xfrm>
            <a:prstGeom prst="line">
              <a:avLst/>
            </a:prstGeom>
            <a:ln w="9525" cap="flat" cmpd="sng">
              <a:solidFill>
                <a:srgbClr val="000000"/>
              </a:solidFill>
              <a:prstDash val="solid"/>
              <a:round/>
              <a:headEnd type="none" w="med" len="med"/>
              <a:tailEnd type="triangle" w="med" len="med"/>
            </a:ln>
          </p:spPr>
        </p:sp>
        <p:sp>
          <p:nvSpPr>
            <p:cNvPr id="107545" name="矩形 167963"/>
            <p:cNvSpPr/>
            <p:nvPr/>
          </p:nvSpPr>
          <p:spPr>
            <a:xfrm>
              <a:off x="4089" y="792"/>
              <a:ext cx="380" cy="361"/>
            </a:xfrm>
            <a:prstGeom prst="rect">
              <a:avLst/>
            </a:prstGeom>
            <a:solidFill>
              <a:srgbClr val="FFFFFF"/>
            </a:solidFill>
            <a:ln w="9525" cap="flat" cmpd="sng">
              <a:solidFill>
                <a:srgbClr val="000000"/>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分组</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交织器</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46" name="直接连接符 167964"/>
            <p:cNvSpPr/>
            <p:nvPr/>
          </p:nvSpPr>
          <p:spPr>
            <a:xfrm>
              <a:off x="3710" y="936"/>
              <a:ext cx="379" cy="1"/>
            </a:xfrm>
            <a:prstGeom prst="line">
              <a:avLst/>
            </a:prstGeom>
            <a:ln w="9525" cap="flat" cmpd="sng">
              <a:solidFill>
                <a:srgbClr val="000000"/>
              </a:solidFill>
              <a:prstDash val="solid"/>
              <a:round/>
              <a:headEnd type="none" w="med" len="med"/>
              <a:tailEnd type="triangle" w="med" len="med"/>
            </a:ln>
          </p:spPr>
        </p:sp>
        <p:sp>
          <p:nvSpPr>
            <p:cNvPr id="107547" name="直接连接符 167965"/>
            <p:cNvSpPr/>
            <p:nvPr/>
          </p:nvSpPr>
          <p:spPr>
            <a:xfrm>
              <a:off x="911" y="936"/>
              <a:ext cx="332" cy="0"/>
            </a:xfrm>
            <a:prstGeom prst="line">
              <a:avLst/>
            </a:prstGeom>
            <a:ln w="9525" cap="flat" cmpd="sng">
              <a:solidFill>
                <a:srgbClr val="000000"/>
              </a:solidFill>
              <a:prstDash val="solid"/>
              <a:round/>
              <a:headEnd type="none" w="med" len="med"/>
              <a:tailEnd type="triangle" w="med" len="med"/>
            </a:ln>
          </p:spPr>
        </p:sp>
        <p:sp>
          <p:nvSpPr>
            <p:cNvPr id="107548" name="直接连接符 167966"/>
            <p:cNvSpPr/>
            <p:nvPr/>
          </p:nvSpPr>
          <p:spPr>
            <a:xfrm>
              <a:off x="4469" y="936"/>
              <a:ext cx="141" cy="1"/>
            </a:xfrm>
            <a:prstGeom prst="line">
              <a:avLst/>
            </a:prstGeom>
            <a:ln w="9525" cap="flat" cmpd="sng">
              <a:solidFill>
                <a:srgbClr val="000000"/>
              </a:solidFill>
              <a:prstDash val="solid"/>
              <a:round/>
              <a:headEnd type="none" w="med" len="med"/>
              <a:tailEnd type="none" w="med" len="med"/>
            </a:ln>
          </p:spPr>
        </p:sp>
        <p:sp>
          <p:nvSpPr>
            <p:cNvPr id="107549" name="直接连接符 167967"/>
            <p:cNvSpPr/>
            <p:nvPr/>
          </p:nvSpPr>
          <p:spPr>
            <a:xfrm>
              <a:off x="4610" y="936"/>
              <a:ext cx="0" cy="648"/>
            </a:xfrm>
            <a:prstGeom prst="line">
              <a:avLst/>
            </a:prstGeom>
            <a:ln w="9525" cap="flat" cmpd="sng">
              <a:solidFill>
                <a:srgbClr val="000000"/>
              </a:solidFill>
              <a:prstDash val="solid"/>
              <a:round/>
              <a:headEnd type="none" w="med" len="med"/>
              <a:tailEnd type="none" w="med" len="med"/>
            </a:ln>
          </p:spPr>
        </p:sp>
        <p:sp>
          <p:nvSpPr>
            <p:cNvPr id="107550" name="直接连接符 167968"/>
            <p:cNvSpPr/>
            <p:nvPr/>
          </p:nvSpPr>
          <p:spPr>
            <a:xfrm flipH="1">
              <a:off x="864" y="1584"/>
              <a:ext cx="3746" cy="0"/>
            </a:xfrm>
            <a:prstGeom prst="line">
              <a:avLst/>
            </a:prstGeom>
            <a:ln w="9525" cap="flat" cmpd="sng">
              <a:solidFill>
                <a:srgbClr val="000000"/>
              </a:solidFill>
              <a:prstDash val="solid"/>
              <a:round/>
              <a:headEnd type="none" w="med" len="med"/>
              <a:tailEnd type="none" w="med" len="med"/>
            </a:ln>
          </p:spPr>
        </p:sp>
        <p:sp>
          <p:nvSpPr>
            <p:cNvPr id="107551" name="直接连接符 167969"/>
            <p:cNvSpPr/>
            <p:nvPr/>
          </p:nvSpPr>
          <p:spPr>
            <a:xfrm>
              <a:off x="864" y="1584"/>
              <a:ext cx="0" cy="720"/>
            </a:xfrm>
            <a:prstGeom prst="line">
              <a:avLst/>
            </a:prstGeom>
            <a:ln w="9525" cap="flat" cmpd="sng">
              <a:solidFill>
                <a:srgbClr val="000000"/>
              </a:solidFill>
              <a:prstDash val="solid"/>
              <a:round/>
              <a:headEnd type="none" w="med" len="med"/>
              <a:tailEnd type="none" w="med" len="med"/>
            </a:ln>
          </p:spPr>
        </p:sp>
        <p:sp>
          <p:nvSpPr>
            <p:cNvPr id="107552" name="直接连接符 167970"/>
            <p:cNvSpPr/>
            <p:nvPr/>
          </p:nvSpPr>
          <p:spPr>
            <a:xfrm>
              <a:off x="864" y="2304"/>
              <a:ext cx="143" cy="0"/>
            </a:xfrm>
            <a:prstGeom prst="line">
              <a:avLst/>
            </a:prstGeom>
            <a:ln w="9525" cap="flat" cmpd="sng">
              <a:solidFill>
                <a:srgbClr val="000000"/>
              </a:solidFill>
              <a:prstDash val="solid"/>
              <a:round/>
              <a:headEnd type="none" w="med" len="med"/>
              <a:tailEnd type="triangle" w="med" len="med"/>
            </a:ln>
          </p:spPr>
        </p:sp>
        <p:sp>
          <p:nvSpPr>
            <p:cNvPr id="107553" name="矩形 167971"/>
            <p:cNvSpPr/>
            <p:nvPr/>
          </p:nvSpPr>
          <p:spPr>
            <a:xfrm>
              <a:off x="1007" y="2160"/>
              <a:ext cx="378" cy="361"/>
            </a:xfrm>
            <a:prstGeom prst="rect">
              <a:avLst/>
            </a:prstGeom>
            <a:solidFill>
              <a:srgbClr val="FFFFFF"/>
            </a:solidFill>
            <a:ln w="9525" cap="flat" cmpd="sng">
              <a:solidFill>
                <a:srgbClr val="000000"/>
              </a:solidFill>
              <a:prstDash val="solid"/>
              <a:miter/>
              <a:headEnd type="none" w="med" len="med"/>
              <a:tailEnd type="none" w="med" len="med"/>
            </a:ln>
          </p:spPr>
          <p:txBody>
            <a:bodyPr wrap="none" lIns="0" tIns="0" rIns="0" bIns="0" anchor="ctr" anchorCtr="1"/>
            <a:p>
              <a:pPr indent="306705" algn="ctr">
                <a:lnSpc>
                  <a:spcPct val="80000"/>
                </a:lnSpc>
              </a:pPr>
              <a:r>
                <a:rPr lang="zh-CN" altLang="en-US" sz="900" b="0" dirty="0">
                  <a:solidFill>
                    <a:srgbClr val="000066"/>
                  </a:solidFill>
                  <a:latin typeface="Times New Roman" panose="02020603050405020304" pitchFamily="18" charset="0"/>
                  <a:ea typeface="宋体" panose="02010600030101010101" pitchFamily="2" charset="-122"/>
                </a:rPr>
                <a:t>正交</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80000"/>
                </a:lnSpc>
              </a:pPr>
              <a:r>
                <a:rPr lang="zh-CN" altLang="en-US" sz="900" b="0" dirty="0">
                  <a:solidFill>
                    <a:srgbClr val="000066"/>
                  </a:solidFill>
                  <a:latin typeface="Times New Roman" panose="02020603050405020304" pitchFamily="18" charset="0"/>
                  <a:ea typeface="宋体" panose="02010600030101010101" pitchFamily="2" charset="-122"/>
                </a:rPr>
                <a:t>调制器</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54" name="直接连接符 167972"/>
            <p:cNvSpPr/>
            <p:nvPr/>
          </p:nvSpPr>
          <p:spPr>
            <a:xfrm>
              <a:off x="1386" y="2304"/>
              <a:ext cx="427" cy="1"/>
            </a:xfrm>
            <a:prstGeom prst="line">
              <a:avLst/>
            </a:prstGeom>
            <a:ln w="9525" cap="flat" cmpd="sng">
              <a:solidFill>
                <a:srgbClr val="000000"/>
              </a:solidFill>
              <a:prstDash val="solid"/>
              <a:round/>
              <a:headEnd type="none" w="med" len="med"/>
              <a:tailEnd type="triangle" w="med" len="med"/>
            </a:ln>
          </p:spPr>
        </p:sp>
        <p:sp>
          <p:nvSpPr>
            <p:cNvPr id="107555" name="矩形 167973"/>
            <p:cNvSpPr/>
            <p:nvPr/>
          </p:nvSpPr>
          <p:spPr>
            <a:xfrm>
              <a:off x="1813" y="2160"/>
              <a:ext cx="466" cy="327"/>
            </a:xfrm>
            <a:prstGeom prst="rect">
              <a:avLst/>
            </a:prstGeom>
            <a:solidFill>
              <a:srgbClr val="FFFFFF"/>
            </a:solidFill>
            <a:ln w="9525" cap="flat" cmpd="sng">
              <a:solidFill>
                <a:srgbClr val="000000"/>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数据猝发</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随机化器</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56" name="直接连接符 167974"/>
            <p:cNvSpPr/>
            <p:nvPr/>
          </p:nvSpPr>
          <p:spPr>
            <a:xfrm>
              <a:off x="2050" y="1944"/>
              <a:ext cx="0" cy="216"/>
            </a:xfrm>
            <a:prstGeom prst="line">
              <a:avLst/>
            </a:prstGeom>
            <a:ln w="9525" cap="flat" cmpd="sng">
              <a:solidFill>
                <a:srgbClr val="000000"/>
              </a:solidFill>
              <a:prstDash val="solid"/>
              <a:round/>
              <a:headEnd type="none" w="med" len="med"/>
              <a:tailEnd type="triangle" w="med" len="med"/>
            </a:ln>
          </p:spPr>
        </p:sp>
        <p:sp>
          <p:nvSpPr>
            <p:cNvPr id="107557" name="直接连接符 167975"/>
            <p:cNvSpPr/>
            <p:nvPr/>
          </p:nvSpPr>
          <p:spPr>
            <a:xfrm>
              <a:off x="2287" y="2304"/>
              <a:ext cx="142" cy="0"/>
            </a:xfrm>
            <a:prstGeom prst="line">
              <a:avLst/>
            </a:prstGeom>
            <a:ln w="9525" cap="flat" cmpd="sng">
              <a:solidFill>
                <a:srgbClr val="000000"/>
              </a:solidFill>
              <a:prstDash val="solid"/>
              <a:round/>
              <a:headEnd type="none" w="med" len="med"/>
              <a:tailEnd type="triangle" w="med" len="med"/>
            </a:ln>
          </p:spPr>
        </p:sp>
        <p:graphicFrame>
          <p:nvGraphicFramePr>
            <p:cNvPr id="107558" name="对象 167976"/>
            <p:cNvGraphicFramePr/>
            <p:nvPr/>
          </p:nvGraphicFramePr>
          <p:xfrm>
            <a:off x="2382" y="2160"/>
            <a:ext cx="257" cy="284"/>
          </p:xfrm>
          <a:graphic>
            <a:graphicData uri="http://schemas.openxmlformats.org/presentationml/2006/ole">
              <mc:AlternateContent xmlns:mc="http://schemas.openxmlformats.org/markup-compatibility/2006">
                <mc:Choice xmlns:v="urn:schemas-microsoft-com:vml" Requires="v">
                  <p:oleObj spid="_x0000_s3127" name="" r:id="rId1" imgW="165100" imgH="177800" progId="">
                    <p:embed/>
                  </p:oleObj>
                </mc:Choice>
                <mc:Fallback>
                  <p:oleObj name="" r:id="rId1" imgW="165100" imgH="177800" progId="">
                    <p:embed/>
                    <p:pic>
                      <p:nvPicPr>
                        <p:cNvPr id="0" name="图片 3126"/>
                        <p:cNvPicPr/>
                        <p:nvPr/>
                      </p:nvPicPr>
                      <p:blipFill>
                        <a:blip r:embed="rId2"/>
                        <a:stretch>
                          <a:fillRect/>
                        </a:stretch>
                      </p:blipFill>
                      <p:spPr>
                        <a:xfrm>
                          <a:off x="2382" y="2160"/>
                          <a:ext cx="257" cy="284"/>
                        </a:xfrm>
                        <a:prstGeom prst="rect">
                          <a:avLst/>
                        </a:prstGeom>
                        <a:noFill/>
                        <a:ln w="38100">
                          <a:noFill/>
                          <a:miter/>
                        </a:ln>
                      </p:spPr>
                    </p:pic>
                  </p:oleObj>
                </mc:Fallback>
              </mc:AlternateContent>
            </a:graphicData>
          </a:graphic>
        </p:graphicFrame>
        <p:sp>
          <p:nvSpPr>
            <p:cNvPr id="107559" name="矩形 167977"/>
            <p:cNvSpPr/>
            <p:nvPr/>
          </p:nvSpPr>
          <p:spPr>
            <a:xfrm>
              <a:off x="2334" y="2664"/>
              <a:ext cx="380" cy="360"/>
            </a:xfrm>
            <a:prstGeom prst="rect">
              <a:avLst/>
            </a:prstGeom>
            <a:solidFill>
              <a:srgbClr val="FFFFFF"/>
            </a:solidFill>
            <a:ln w="9525" cap="flat" cmpd="sng">
              <a:solidFill>
                <a:srgbClr val="000000"/>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长码</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产生器</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60" name="直接连接符 167978"/>
            <p:cNvSpPr/>
            <p:nvPr/>
          </p:nvSpPr>
          <p:spPr>
            <a:xfrm flipV="1">
              <a:off x="2524" y="2376"/>
              <a:ext cx="0" cy="288"/>
            </a:xfrm>
            <a:prstGeom prst="line">
              <a:avLst/>
            </a:prstGeom>
            <a:ln w="9525" cap="flat" cmpd="sng">
              <a:solidFill>
                <a:srgbClr val="000000"/>
              </a:solidFill>
              <a:prstDash val="solid"/>
              <a:round/>
              <a:headEnd type="none" w="med" len="med"/>
              <a:tailEnd type="triangle" w="med" len="med"/>
            </a:ln>
          </p:spPr>
        </p:sp>
        <p:sp>
          <p:nvSpPr>
            <p:cNvPr id="107561" name="直接连接符 167979"/>
            <p:cNvSpPr/>
            <p:nvPr/>
          </p:nvSpPr>
          <p:spPr>
            <a:xfrm flipV="1">
              <a:off x="2524" y="3024"/>
              <a:ext cx="0" cy="216"/>
            </a:xfrm>
            <a:prstGeom prst="line">
              <a:avLst/>
            </a:prstGeom>
            <a:ln w="9525" cap="flat" cmpd="sng">
              <a:solidFill>
                <a:srgbClr val="000000"/>
              </a:solidFill>
              <a:prstDash val="solid"/>
              <a:round/>
              <a:headEnd type="none" w="med" len="med"/>
              <a:tailEnd type="triangle" w="med" len="med"/>
            </a:ln>
          </p:spPr>
        </p:sp>
        <p:sp>
          <p:nvSpPr>
            <p:cNvPr id="107562" name="直接连接符 167980"/>
            <p:cNvSpPr/>
            <p:nvPr/>
          </p:nvSpPr>
          <p:spPr>
            <a:xfrm>
              <a:off x="2050" y="2808"/>
              <a:ext cx="284" cy="1"/>
            </a:xfrm>
            <a:prstGeom prst="line">
              <a:avLst/>
            </a:prstGeom>
            <a:ln w="9525" cap="flat" cmpd="sng">
              <a:solidFill>
                <a:srgbClr val="000000"/>
              </a:solidFill>
              <a:prstDash val="solid"/>
              <a:round/>
              <a:headEnd type="none" w="med" len="med"/>
              <a:tailEnd type="none" w="med" len="med"/>
            </a:ln>
          </p:spPr>
        </p:sp>
        <p:sp>
          <p:nvSpPr>
            <p:cNvPr id="107563" name="直接连接符 167981"/>
            <p:cNvSpPr/>
            <p:nvPr/>
          </p:nvSpPr>
          <p:spPr>
            <a:xfrm flipH="1" flipV="1">
              <a:off x="2050" y="2520"/>
              <a:ext cx="0" cy="288"/>
            </a:xfrm>
            <a:prstGeom prst="line">
              <a:avLst/>
            </a:prstGeom>
            <a:ln w="9525" cap="flat" cmpd="sng">
              <a:solidFill>
                <a:srgbClr val="000000"/>
              </a:solidFill>
              <a:prstDash val="solid"/>
              <a:round/>
              <a:headEnd type="none" w="med" len="med"/>
              <a:tailEnd type="triangle" w="med" len="med"/>
            </a:ln>
          </p:spPr>
        </p:sp>
        <p:sp>
          <p:nvSpPr>
            <p:cNvPr id="107564" name="直接连接符 167982"/>
            <p:cNvSpPr/>
            <p:nvPr/>
          </p:nvSpPr>
          <p:spPr>
            <a:xfrm>
              <a:off x="2571" y="2304"/>
              <a:ext cx="285" cy="0"/>
            </a:xfrm>
            <a:prstGeom prst="line">
              <a:avLst/>
            </a:prstGeom>
            <a:ln w="9525" cap="flat" cmpd="sng">
              <a:solidFill>
                <a:srgbClr val="000000"/>
              </a:solidFill>
              <a:prstDash val="solid"/>
              <a:round/>
              <a:headEnd type="none" w="med" len="med"/>
              <a:tailEnd type="triangle" w="med" len="med"/>
            </a:ln>
          </p:spPr>
        </p:sp>
        <p:sp>
          <p:nvSpPr>
            <p:cNvPr id="107565" name="直接连接符 167983"/>
            <p:cNvSpPr/>
            <p:nvPr/>
          </p:nvSpPr>
          <p:spPr>
            <a:xfrm>
              <a:off x="2856" y="2016"/>
              <a:ext cx="0" cy="647"/>
            </a:xfrm>
            <a:prstGeom prst="line">
              <a:avLst/>
            </a:prstGeom>
            <a:ln w="9525" cap="flat" cmpd="sng">
              <a:solidFill>
                <a:srgbClr val="000000"/>
              </a:solidFill>
              <a:prstDash val="solid"/>
              <a:round/>
              <a:headEnd type="none" w="med" len="med"/>
              <a:tailEnd type="none" w="med" len="med"/>
            </a:ln>
          </p:spPr>
        </p:sp>
        <p:sp>
          <p:nvSpPr>
            <p:cNvPr id="107566" name="直接连接符 167984"/>
            <p:cNvSpPr/>
            <p:nvPr/>
          </p:nvSpPr>
          <p:spPr>
            <a:xfrm>
              <a:off x="2856" y="2016"/>
              <a:ext cx="237" cy="0"/>
            </a:xfrm>
            <a:prstGeom prst="line">
              <a:avLst/>
            </a:prstGeom>
            <a:ln w="9525" cap="flat" cmpd="sng">
              <a:solidFill>
                <a:srgbClr val="000000"/>
              </a:solidFill>
              <a:prstDash val="solid"/>
              <a:round/>
              <a:headEnd type="none" w="med" len="med"/>
              <a:tailEnd type="triangle" w="med" len="med"/>
            </a:ln>
          </p:spPr>
        </p:sp>
        <p:sp>
          <p:nvSpPr>
            <p:cNvPr id="107567" name="直接连接符 167985"/>
            <p:cNvSpPr/>
            <p:nvPr/>
          </p:nvSpPr>
          <p:spPr>
            <a:xfrm>
              <a:off x="2856" y="2664"/>
              <a:ext cx="237" cy="1"/>
            </a:xfrm>
            <a:prstGeom prst="line">
              <a:avLst/>
            </a:prstGeom>
            <a:ln w="9525" cap="flat" cmpd="sng">
              <a:solidFill>
                <a:srgbClr val="000000"/>
              </a:solidFill>
              <a:prstDash val="solid"/>
              <a:round/>
              <a:headEnd type="none" w="med" len="med"/>
              <a:tailEnd type="triangle" w="med" len="med"/>
            </a:ln>
          </p:spPr>
        </p:sp>
        <p:graphicFrame>
          <p:nvGraphicFramePr>
            <p:cNvPr id="107568" name="对象 167986"/>
            <p:cNvGraphicFramePr/>
            <p:nvPr/>
          </p:nvGraphicFramePr>
          <p:xfrm>
            <a:off x="3046" y="1872"/>
            <a:ext cx="257" cy="284"/>
          </p:xfrm>
          <a:graphic>
            <a:graphicData uri="http://schemas.openxmlformats.org/presentationml/2006/ole">
              <mc:AlternateContent xmlns:mc="http://schemas.openxmlformats.org/markup-compatibility/2006">
                <mc:Choice xmlns:v="urn:schemas-microsoft-com:vml" Requires="v">
                  <p:oleObj spid="_x0000_s3128" name="" r:id="rId3" imgW="165100" imgH="177800" progId="">
                    <p:embed/>
                  </p:oleObj>
                </mc:Choice>
                <mc:Fallback>
                  <p:oleObj name="" r:id="rId3" imgW="165100" imgH="177800" progId="">
                    <p:embed/>
                    <p:pic>
                      <p:nvPicPr>
                        <p:cNvPr id="0" name="图片 3127"/>
                        <p:cNvPicPr/>
                        <p:nvPr/>
                      </p:nvPicPr>
                      <p:blipFill>
                        <a:blip r:embed="rId2"/>
                        <a:stretch>
                          <a:fillRect/>
                        </a:stretch>
                      </p:blipFill>
                      <p:spPr>
                        <a:xfrm>
                          <a:off x="3046" y="1872"/>
                          <a:ext cx="257" cy="284"/>
                        </a:xfrm>
                        <a:prstGeom prst="rect">
                          <a:avLst/>
                        </a:prstGeom>
                        <a:noFill/>
                        <a:ln w="38100">
                          <a:noFill/>
                          <a:miter/>
                        </a:ln>
                      </p:spPr>
                    </p:pic>
                  </p:oleObj>
                </mc:Fallback>
              </mc:AlternateContent>
            </a:graphicData>
          </a:graphic>
        </p:graphicFrame>
        <p:graphicFrame>
          <p:nvGraphicFramePr>
            <p:cNvPr id="107569" name="对象 167987"/>
            <p:cNvGraphicFramePr/>
            <p:nvPr/>
          </p:nvGraphicFramePr>
          <p:xfrm>
            <a:off x="3046" y="2520"/>
            <a:ext cx="257" cy="284"/>
          </p:xfrm>
          <a:graphic>
            <a:graphicData uri="http://schemas.openxmlformats.org/presentationml/2006/ole">
              <mc:AlternateContent xmlns:mc="http://schemas.openxmlformats.org/markup-compatibility/2006">
                <mc:Choice xmlns:v="urn:schemas-microsoft-com:vml" Requires="v">
                  <p:oleObj spid="_x0000_s3129" name="" r:id="rId4" imgW="165100" imgH="177800" progId="">
                    <p:embed/>
                  </p:oleObj>
                </mc:Choice>
                <mc:Fallback>
                  <p:oleObj name="" r:id="rId4" imgW="165100" imgH="177800" progId="">
                    <p:embed/>
                    <p:pic>
                      <p:nvPicPr>
                        <p:cNvPr id="0" name="图片 3128"/>
                        <p:cNvPicPr/>
                        <p:nvPr/>
                      </p:nvPicPr>
                      <p:blipFill>
                        <a:blip r:embed="rId2"/>
                        <a:stretch>
                          <a:fillRect/>
                        </a:stretch>
                      </p:blipFill>
                      <p:spPr>
                        <a:xfrm>
                          <a:off x="3046" y="2520"/>
                          <a:ext cx="257" cy="284"/>
                        </a:xfrm>
                        <a:prstGeom prst="rect">
                          <a:avLst/>
                        </a:prstGeom>
                        <a:noFill/>
                        <a:ln w="38100">
                          <a:noFill/>
                          <a:miter/>
                        </a:ln>
                      </p:spPr>
                    </p:pic>
                  </p:oleObj>
                </mc:Fallback>
              </mc:AlternateContent>
            </a:graphicData>
          </a:graphic>
        </p:graphicFrame>
        <p:sp>
          <p:nvSpPr>
            <p:cNvPr id="107570" name="直接连接符 167988"/>
            <p:cNvSpPr/>
            <p:nvPr/>
          </p:nvSpPr>
          <p:spPr>
            <a:xfrm>
              <a:off x="3188" y="1728"/>
              <a:ext cx="0" cy="216"/>
            </a:xfrm>
            <a:prstGeom prst="line">
              <a:avLst/>
            </a:prstGeom>
            <a:ln w="9525" cap="flat" cmpd="sng">
              <a:solidFill>
                <a:srgbClr val="000000"/>
              </a:solidFill>
              <a:prstDash val="solid"/>
              <a:round/>
              <a:headEnd type="none" w="med" len="med"/>
              <a:tailEnd type="triangle" w="med" len="med"/>
            </a:ln>
          </p:spPr>
        </p:sp>
        <p:sp>
          <p:nvSpPr>
            <p:cNvPr id="107571" name="直接连接符 167989"/>
            <p:cNvSpPr/>
            <p:nvPr/>
          </p:nvSpPr>
          <p:spPr>
            <a:xfrm>
              <a:off x="3235" y="2016"/>
              <a:ext cx="522" cy="0"/>
            </a:xfrm>
            <a:prstGeom prst="line">
              <a:avLst/>
            </a:prstGeom>
            <a:ln w="9525" cap="flat" cmpd="sng">
              <a:solidFill>
                <a:srgbClr val="000000"/>
              </a:solidFill>
              <a:prstDash val="solid"/>
              <a:round/>
              <a:headEnd type="none" w="med" len="med"/>
              <a:tailEnd type="triangle" w="med" len="med"/>
            </a:ln>
          </p:spPr>
        </p:sp>
        <p:sp>
          <p:nvSpPr>
            <p:cNvPr id="107572" name="矩形 167990"/>
            <p:cNvSpPr/>
            <p:nvPr/>
          </p:nvSpPr>
          <p:spPr>
            <a:xfrm>
              <a:off x="3757" y="1872"/>
              <a:ext cx="380" cy="360"/>
            </a:xfrm>
            <a:prstGeom prst="rect">
              <a:avLst/>
            </a:prstGeom>
            <a:solidFill>
              <a:srgbClr val="FFFFFF"/>
            </a:solidFill>
            <a:ln w="9525" cap="flat" cmpd="sng">
              <a:solidFill>
                <a:srgbClr val="000000"/>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基带</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滤波器</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73" name="直接连接符 167991"/>
            <p:cNvSpPr/>
            <p:nvPr/>
          </p:nvSpPr>
          <p:spPr>
            <a:xfrm>
              <a:off x="3235" y="2664"/>
              <a:ext cx="191" cy="1"/>
            </a:xfrm>
            <a:prstGeom prst="line">
              <a:avLst/>
            </a:prstGeom>
            <a:ln w="9525" cap="flat" cmpd="sng">
              <a:solidFill>
                <a:srgbClr val="000000"/>
              </a:solidFill>
              <a:prstDash val="solid"/>
              <a:round/>
              <a:headEnd type="none" w="med" len="med"/>
              <a:tailEnd type="triangle" w="med" len="med"/>
            </a:ln>
          </p:spPr>
        </p:sp>
        <p:sp>
          <p:nvSpPr>
            <p:cNvPr id="107574" name="直接连接符 167993"/>
            <p:cNvSpPr/>
            <p:nvPr/>
          </p:nvSpPr>
          <p:spPr>
            <a:xfrm>
              <a:off x="3614" y="2664"/>
              <a:ext cx="143" cy="1"/>
            </a:xfrm>
            <a:prstGeom prst="line">
              <a:avLst/>
            </a:prstGeom>
            <a:ln w="9525" cap="flat" cmpd="sng">
              <a:solidFill>
                <a:srgbClr val="000000"/>
              </a:solidFill>
              <a:prstDash val="solid"/>
              <a:round/>
              <a:headEnd type="none" w="med" len="med"/>
              <a:tailEnd type="triangle" w="med" len="med"/>
            </a:ln>
          </p:spPr>
        </p:sp>
        <p:sp>
          <p:nvSpPr>
            <p:cNvPr id="107575" name="矩形 167994"/>
            <p:cNvSpPr/>
            <p:nvPr/>
          </p:nvSpPr>
          <p:spPr>
            <a:xfrm>
              <a:off x="3744" y="2448"/>
              <a:ext cx="380" cy="360"/>
            </a:xfrm>
            <a:prstGeom prst="rect">
              <a:avLst/>
            </a:prstGeom>
            <a:solidFill>
              <a:srgbClr val="FFFFFF"/>
            </a:solidFill>
            <a:ln w="9525" cap="flat" cmpd="sng">
              <a:solidFill>
                <a:srgbClr val="000000"/>
              </a:solidFill>
              <a:prstDash val="solid"/>
              <a:miter/>
              <a:headEnd type="none" w="med" len="med"/>
              <a:tailEnd type="none" w="med" len="med"/>
            </a:ln>
          </p:spPr>
          <p:txBody>
            <a:bodyPr wrap="none" lIns="0" tIns="0" rIns="0" bIns="0" anchor="ctr" anchorCtr="1"/>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基带</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滤波器</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76" name="直接连接符 167995"/>
            <p:cNvSpPr/>
            <p:nvPr/>
          </p:nvSpPr>
          <p:spPr>
            <a:xfrm>
              <a:off x="4137" y="2016"/>
              <a:ext cx="189" cy="0"/>
            </a:xfrm>
            <a:prstGeom prst="line">
              <a:avLst/>
            </a:prstGeom>
            <a:ln w="9525" cap="flat" cmpd="sng">
              <a:solidFill>
                <a:srgbClr val="000000"/>
              </a:solidFill>
              <a:prstDash val="solid"/>
              <a:round/>
              <a:headEnd type="none" w="med" len="med"/>
              <a:tailEnd type="triangle" w="med" len="med"/>
            </a:ln>
          </p:spPr>
        </p:sp>
        <p:sp>
          <p:nvSpPr>
            <p:cNvPr id="107577" name="直接连接符 167996"/>
            <p:cNvSpPr/>
            <p:nvPr/>
          </p:nvSpPr>
          <p:spPr>
            <a:xfrm>
              <a:off x="4137" y="2664"/>
              <a:ext cx="189" cy="1"/>
            </a:xfrm>
            <a:prstGeom prst="line">
              <a:avLst/>
            </a:prstGeom>
            <a:ln w="9525" cap="flat" cmpd="sng">
              <a:solidFill>
                <a:srgbClr val="000000"/>
              </a:solidFill>
              <a:prstDash val="solid"/>
              <a:round/>
              <a:headEnd type="none" w="med" len="med"/>
              <a:tailEnd type="triangle" w="med" len="med"/>
            </a:ln>
          </p:spPr>
        </p:sp>
        <p:graphicFrame>
          <p:nvGraphicFramePr>
            <p:cNvPr id="107578" name="对象 167997"/>
            <p:cNvGraphicFramePr/>
            <p:nvPr/>
          </p:nvGraphicFramePr>
          <p:xfrm>
            <a:off x="4279" y="1872"/>
            <a:ext cx="256" cy="282"/>
          </p:xfrm>
          <a:graphic>
            <a:graphicData uri="http://schemas.openxmlformats.org/presentationml/2006/ole">
              <mc:AlternateContent xmlns:mc="http://schemas.openxmlformats.org/markup-compatibility/2006">
                <mc:Choice xmlns:v="urn:schemas-microsoft-com:vml" Requires="v">
                  <p:oleObj spid="_x0000_s3132" name="" r:id="rId5" imgW="165100" imgH="177800" progId="">
                    <p:embed/>
                  </p:oleObj>
                </mc:Choice>
                <mc:Fallback>
                  <p:oleObj name="" r:id="rId5" imgW="165100" imgH="177800" progId="">
                    <p:embed/>
                    <p:pic>
                      <p:nvPicPr>
                        <p:cNvPr id="0" name="图片 3131"/>
                        <p:cNvPicPr/>
                        <p:nvPr/>
                      </p:nvPicPr>
                      <p:blipFill>
                        <a:blip r:embed="rId6"/>
                        <a:stretch>
                          <a:fillRect/>
                        </a:stretch>
                      </p:blipFill>
                      <p:spPr>
                        <a:xfrm>
                          <a:off x="4279" y="1872"/>
                          <a:ext cx="256" cy="282"/>
                        </a:xfrm>
                        <a:prstGeom prst="rect">
                          <a:avLst/>
                        </a:prstGeom>
                        <a:noFill/>
                        <a:ln w="38100">
                          <a:noFill/>
                          <a:miter/>
                        </a:ln>
                      </p:spPr>
                    </p:pic>
                  </p:oleObj>
                </mc:Fallback>
              </mc:AlternateContent>
            </a:graphicData>
          </a:graphic>
        </p:graphicFrame>
        <p:graphicFrame>
          <p:nvGraphicFramePr>
            <p:cNvPr id="107579" name="对象 167998"/>
            <p:cNvGraphicFramePr/>
            <p:nvPr/>
          </p:nvGraphicFramePr>
          <p:xfrm>
            <a:off x="4279" y="2520"/>
            <a:ext cx="256" cy="282"/>
          </p:xfrm>
          <a:graphic>
            <a:graphicData uri="http://schemas.openxmlformats.org/presentationml/2006/ole">
              <mc:AlternateContent xmlns:mc="http://schemas.openxmlformats.org/markup-compatibility/2006">
                <mc:Choice xmlns:v="urn:schemas-microsoft-com:vml" Requires="v">
                  <p:oleObj spid="_x0000_s3137" name="" r:id="rId7" imgW="165100" imgH="177800" progId="">
                    <p:embed/>
                  </p:oleObj>
                </mc:Choice>
                <mc:Fallback>
                  <p:oleObj name="" r:id="rId7" imgW="165100" imgH="177800" progId="">
                    <p:embed/>
                    <p:pic>
                      <p:nvPicPr>
                        <p:cNvPr id="0" name="图片 3136"/>
                        <p:cNvPicPr/>
                        <p:nvPr/>
                      </p:nvPicPr>
                      <p:blipFill>
                        <a:blip r:embed="rId6"/>
                        <a:stretch>
                          <a:fillRect/>
                        </a:stretch>
                      </p:blipFill>
                      <p:spPr>
                        <a:xfrm>
                          <a:off x="4279" y="2520"/>
                          <a:ext cx="256" cy="282"/>
                        </a:xfrm>
                        <a:prstGeom prst="rect">
                          <a:avLst/>
                        </a:prstGeom>
                        <a:noFill/>
                        <a:ln w="38100">
                          <a:noFill/>
                          <a:miter/>
                        </a:ln>
                      </p:spPr>
                    </p:pic>
                  </p:oleObj>
                </mc:Fallback>
              </mc:AlternateContent>
            </a:graphicData>
          </a:graphic>
        </p:graphicFrame>
        <p:graphicFrame>
          <p:nvGraphicFramePr>
            <p:cNvPr id="107580" name="对象 167999"/>
            <p:cNvGraphicFramePr/>
            <p:nvPr/>
          </p:nvGraphicFramePr>
          <p:xfrm>
            <a:off x="4563" y="2304"/>
            <a:ext cx="146" cy="129"/>
          </p:xfrm>
          <a:graphic>
            <a:graphicData uri="http://schemas.openxmlformats.org/presentationml/2006/ole">
              <mc:AlternateContent xmlns:mc="http://schemas.openxmlformats.org/markup-compatibility/2006">
                <mc:Choice xmlns:v="urn:schemas-microsoft-com:vml" Requires="v">
                  <p:oleObj spid="_x0000_s3134" name="" r:id="rId8" imgW="292100" imgH="254000" progId="">
                    <p:embed/>
                  </p:oleObj>
                </mc:Choice>
                <mc:Fallback>
                  <p:oleObj name="" r:id="rId8" imgW="292100" imgH="254000" progId="">
                    <p:embed/>
                    <p:pic>
                      <p:nvPicPr>
                        <p:cNvPr id="0" name="图片 3133"/>
                        <p:cNvPicPr/>
                        <p:nvPr/>
                      </p:nvPicPr>
                      <p:blipFill>
                        <a:blip r:embed="rId9"/>
                        <a:stretch>
                          <a:fillRect/>
                        </a:stretch>
                      </p:blipFill>
                      <p:spPr>
                        <a:xfrm>
                          <a:off x="4563" y="2304"/>
                          <a:ext cx="146" cy="129"/>
                        </a:xfrm>
                        <a:prstGeom prst="rect">
                          <a:avLst/>
                        </a:prstGeom>
                        <a:noFill/>
                        <a:ln w="38100">
                          <a:noFill/>
                          <a:miter/>
                        </a:ln>
                      </p:spPr>
                    </p:pic>
                  </p:oleObj>
                </mc:Fallback>
              </mc:AlternateContent>
            </a:graphicData>
          </a:graphic>
        </p:graphicFrame>
        <p:sp>
          <p:nvSpPr>
            <p:cNvPr id="107581" name="直接连接符 168000"/>
            <p:cNvSpPr/>
            <p:nvPr/>
          </p:nvSpPr>
          <p:spPr>
            <a:xfrm>
              <a:off x="4469" y="2016"/>
              <a:ext cx="189" cy="0"/>
            </a:xfrm>
            <a:prstGeom prst="line">
              <a:avLst/>
            </a:prstGeom>
            <a:ln w="9525" cap="flat" cmpd="sng">
              <a:solidFill>
                <a:srgbClr val="000000"/>
              </a:solidFill>
              <a:prstDash val="solid"/>
              <a:round/>
              <a:headEnd type="none" w="med" len="med"/>
              <a:tailEnd type="none" w="med" len="med"/>
            </a:ln>
          </p:spPr>
        </p:sp>
        <p:sp>
          <p:nvSpPr>
            <p:cNvPr id="107582" name="直接连接符 168001"/>
            <p:cNvSpPr/>
            <p:nvPr/>
          </p:nvSpPr>
          <p:spPr>
            <a:xfrm>
              <a:off x="4469" y="2664"/>
              <a:ext cx="189" cy="1"/>
            </a:xfrm>
            <a:prstGeom prst="line">
              <a:avLst/>
            </a:prstGeom>
            <a:ln w="9525" cap="flat" cmpd="sng">
              <a:solidFill>
                <a:srgbClr val="000000"/>
              </a:solidFill>
              <a:prstDash val="solid"/>
              <a:round/>
              <a:headEnd type="none" w="med" len="med"/>
              <a:tailEnd type="none" w="med" len="med"/>
            </a:ln>
          </p:spPr>
        </p:sp>
        <p:sp>
          <p:nvSpPr>
            <p:cNvPr id="107583" name="直接连接符 168002"/>
            <p:cNvSpPr/>
            <p:nvPr/>
          </p:nvSpPr>
          <p:spPr>
            <a:xfrm>
              <a:off x="4658" y="2016"/>
              <a:ext cx="1" cy="288"/>
            </a:xfrm>
            <a:prstGeom prst="line">
              <a:avLst/>
            </a:prstGeom>
            <a:ln w="9525" cap="flat" cmpd="sng">
              <a:solidFill>
                <a:srgbClr val="000000"/>
              </a:solidFill>
              <a:prstDash val="solid"/>
              <a:round/>
              <a:headEnd type="none" w="med" len="med"/>
              <a:tailEnd type="triangle" w="med" len="med"/>
            </a:ln>
          </p:spPr>
        </p:sp>
        <p:graphicFrame>
          <p:nvGraphicFramePr>
            <p:cNvPr id="107584" name="对象 168003"/>
            <p:cNvGraphicFramePr/>
            <p:nvPr/>
          </p:nvGraphicFramePr>
          <p:xfrm>
            <a:off x="4516" y="2232"/>
            <a:ext cx="270" cy="282"/>
          </p:xfrm>
          <a:graphic>
            <a:graphicData uri="http://schemas.openxmlformats.org/presentationml/2006/ole">
              <mc:AlternateContent xmlns:mc="http://schemas.openxmlformats.org/markup-compatibility/2006">
                <mc:Choice xmlns:v="urn:schemas-microsoft-com:vml" Requires="v">
                  <p:oleObj spid="_x0000_s3135" name="" r:id="rId10" imgW="165100" imgH="177800" progId="">
                    <p:embed/>
                  </p:oleObj>
                </mc:Choice>
                <mc:Fallback>
                  <p:oleObj name="" r:id="rId10" imgW="165100" imgH="177800" progId="">
                    <p:embed/>
                    <p:pic>
                      <p:nvPicPr>
                        <p:cNvPr id="0" name="图片 3134"/>
                        <p:cNvPicPr/>
                        <p:nvPr/>
                      </p:nvPicPr>
                      <p:blipFill>
                        <a:blip r:embed="rId11"/>
                        <a:stretch>
                          <a:fillRect/>
                        </a:stretch>
                      </p:blipFill>
                      <p:spPr>
                        <a:xfrm>
                          <a:off x="4516" y="2232"/>
                          <a:ext cx="270" cy="282"/>
                        </a:xfrm>
                        <a:prstGeom prst="rect">
                          <a:avLst/>
                        </a:prstGeom>
                        <a:noFill/>
                        <a:ln w="38100">
                          <a:noFill/>
                          <a:miter/>
                        </a:ln>
                      </p:spPr>
                    </p:pic>
                  </p:oleObj>
                </mc:Fallback>
              </mc:AlternateContent>
            </a:graphicData>
          </a:graphic>
        </p:graphicFrame>
        <p:sp>
          <p:nvSpPr>
            <p:cNvPr id="107585" name="直接连接符 168004"/>
            <p:cNvSpPr/>
            <p:nvPr/>
          </p:nvSpPr>
          <p:spPr>
            <a:xfrm flipV="1">
              <a:off x="4658" y="2448"/>
              <a:ext cx="1" cy="216"/>
            </a:xfrm>
            <a:prstGeom prst="line">
              <a:avLst/>
            </a:prstGeom>
            <a:ln w="9525" cap="flat" cmpd="sng">
              <a:solidFill>
                <a:srgbClr val="000000"/>
              </a:solidFill>
              <a:prstDash val="solid"/>
              <a:round/>
              <a:headEnd type="none" w="med" len="med"/>
              <a:tailEnd type="triangle" w="med" len="med"/>
            </a:ln>
          </p:spPr>
        </p:sp>
        <p:sp>
          <p:nvSpPr>
            <p:cNvPr id="107586" name="直接连接符 168005"/>
            <p:cNvSpPr/>
            <p:nvPr/>
          </p:nvSpPr>
          <p:spPr>
            <a:xfrm flipV="1">
              <a:off x="3188" y="2736"/>
              <a:ext cx="0" cy="216"/>
            </a:xfrm>
            <a:prstGeom prst="line">
              <a:avLst/>
            </a:prstGeom>
            <a:ln w="9525" cap="flat" cmpd="sng">
              <a:solidFill>
                <a:srgbClr val="000000"/>
              </a:solidFill>
              <a:prstDash val="solid"/>
              <a:round/>
              <a:headEnd type="none" w="med" len="med"/>
              <a:tailEnd type="triangle" w="med" len="med"/>
            </a:ln>
          </p:spPr>
        </p:sp>
        <p:sp>
          <p:nvSpPr>
            <p:cNvPr id="107587" name="直接连接符 168006"/>
            <p:cNvSpPr/>
            <p:nvPr/>
          </p:nvSpPr>
          <p:spPr>
            <a:xfrm flipV="1">
              <a:off x="4706" y="2376"/>
              <a:ext cx="142" cy="1"/>
            </a:xfrm>
            <a:prstGeom prst="line">
              <a:avLst/>
            </a:prstGeom>
            <a:ln w="9525" cap="flat" cmpd="sng">
              <a:solidFill>
                <a:srgbClr val="000000"/>
              </a:solidFill>
              <a:prstDash val="solid"/>
              <a:round/>
              <a:headEnd type="none" w="med" len="med"/>
              <a:tailEnd type="triangle" w="med" len="med"/>
            </a:ln>
          </p:spPr>
        </p:sp>
        <p:sp>
          <p:nvSpPr>
            <p:cNvPr id="107588" name="直接连接符 168007"/>
            <p:cNvSpPr/>
            <p:nvPr/>
          </p:nvSpPr>
          <p:spPr>
            <a:xfrm flipV="1">
              <a:off x="4421" y="2088"/>
              <a:ext cx="1" cy="216"/>
            </a:xfrm>
            <a:prstGeom prst="line">
              <a:avLst/>
            </a:prstGeom>
            <a:ln w="9525" cap="flat" cmpd="sng">
              <a:solidFill>
                <a:srgbClr val="000000"/>
              </a:solidFill>
              <a:prstDash val="solid"/>
              <a:round/>
              <a:headEnd type="none" w="med" len="med"/>
              <a:tailEnd type="triangle" w="med" len="med"/>
            </a:ln>
          </p:spPr>
        </p:sp>
        <p:sp>
          <p:nvSpPr>
            <p:cNvPr id="107589" name="直接连接符 168008"/>
            <p:cNvSpPr/>
            <p:nvPr/>
          </p:nvSpPr>
          <p:spPr>
            <a:xfrm flipV="1">
              <a:off x="4421" y="2736"/>
              <a:ext cx="0" cy="216"/>
            </a:xfrm>
            <a:prstGeom prst="line">
              <a:avLst/>
            </a:prstGeom>
            <a:ln w="9525" cap="flat" cmpd="sng">
              <a:solidFill>
                <a:srgbClr val="000000"/>
              </a:solidFill>
              <a:prstDash val="solid"/>
              <a:round/>
              <a:headEnd type="none" w="med" len="med"/>
              <a:tailEnd type="triangle" w="med" len="med"/>
            </a:ln>
          </p:spPr>
        </p:sp>
        <p:graphicFrame>
          <p:nvGraphicFramePr>
            <p:cNvPr id="107590" name="对象 168009"/>
            <p:cNvGraphicFramePr/>
            <p:nvPr/>
          </p:nvGraphicFramePr>
          <p:xfrm>
            <a:off x="2592" y="1152"/>
            <a:ext cx="353" cy="266"/>
          </p:xfrm>
          <a:graphic>
            <a:graphicData uri="http://schemas.openxmlformats.org/presentationml/2006/ole">
              <mc:AlternateContent xmlns:mc="http://schemas.openxmlformats.org/markup-compatibility/2006">
                <mc:Choice xmlns:v="urn:schemas-microsoft-com:vml" Requires="v">
                  <p:oleObj spid="_x0000_s3130" name="" r:id="rId12" imgW="622300" imgH="457200" progId="">
                    <p:embed/>
                  </p:oleObj>
                </mc:Choice>
                <mc:Fallback>
                  <p:oleObj name="" r:id="rId12" imgW="622300" imgH="457200" progId="">
                    <p:embed/>
                    <p:pic>
                      <p:nvPicPr>
                        <p:cNvPr id="0" name="图片 3129"/>
                        <p:cNvPicPr/>
                        <p:nvPr/>
                      </p:nvPicPr>
                      <p:blipFill>
                        <a:blip r:embed="rId13"/>
                        <a:stretch>
                          <a:fillRect/>
                        </a:stretch>
                      </p:blipFill>
                      <p:spPr>
                        <a:xfrm>
                          <a:off x="2592" y="1152"/>
                          <a:ext cx="353" cy="266"/>
                        </a:xfrm>
                        <a:prstGeom prst="rect">
                          <a:avLst/>
                        </a:prstGeom>
                        <a:noFill/>
                        <a:ln w="38100">
                          <a:noFill/>
                          <a:miter/>
                        </a:ln>
                      </p:spPr>
                    </p:pic>
                  </p:oleObj>
                </mc:Fallback>
              </mc:AlternateContent>
            </a:graphicData>
          </a:graphic>
        </p:graphicFrame>
        <p:sp>
          <p:nvSpPr>
            <p:cNvPr id="107591" name="文本框 168010"/>
            <p:cNvSpPr txBox="1"/>
            <p:nvPr/>
          </p:nvSpPr>
          <p:spPr>
            <a:xfrm>
              <a:off x="2064" y="3216"/>
              <a:ext cx="617" cy="216"/>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en-US" altLang="zh-CN" sz="900" b="0" dirty="0">
                  <a:solidFill>
                    <a:srgbClr val="000066"/>
                  </a:solidFill>
                  <a:latin typeface="Times New Roman" panose="02020603050405020304" pitchFamily="18" charset="0"/>
                  <a:ea typeface="宋体" panose="02010600030101010101" pitchFamily="2" charset="-122"/>
                </a:rPr>
                <a:t> </a:t>
              </a:r>
              <a:r>
                <a:rPr lang="zh-CN" altLang="en-US" sz="900" b="0" dirty="0">
                  <a:solidFill>
                    <a:srgbClr val="000066"/>
                  </a:solidFill>
                  <a:latin typeface="Times New Roman" panose="02020603050405020304" pitchFamily="18" charset="0"/>
                  <a:ea typeface="宋体" panose="02010600030101010101" pitchFamily="2" charset="-122"/>
                </a:rPr>
                <a:t>长码掩蔽</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r>
                <a:rPr lang="zh-CN" altLang="en-US" sz="900" b="0" dirty="0">
                  <a:solidFill>
                    <a:srgbClr val="000066"/>
                  </a:solidFill>
                  <a:latin typeface="Times New Roman" panose="02020603050405020304" pitchFamily="18" charset="0"/>
                  <a:ea typeface="宋体" panose="02010600030101010101" pitchFamily="2" charset="-122"/>
                </a:rPr>
                <a:t>  </a:t>
              </a:r>
              <a:endParaRPr lang="zh-CN" altLang="en-US" sz="900" dirty="0">
                <a:solidFill>
                  <a:srgbClr val="000066"/>
                </a:solidFill>
                <a:latin typeface="Arial" panose="020B0604020202020204" pitchFamily="34" charset="0"/>
                <a:ea typeface="宋体" panose="02010600030101010101" pitchFamily="2" charset="-122"/>
              </a:endParaRPr>
            </a:p>
          </p:txBody>
        </p:sp>
        <p:sp>
          <p:nvSpPr>
            <p:cNvPr id="107592" name="文本框 168011"/>
            <p:cNvSpPr txBox="1"/>
            <p:nvPr/>
          </p:nvSpPr>
          <p:spPr>
            <a:xfrm>
              <a:off x="2688" y="2976"/>
              <a:ext cx="806" cy="288"/>
            </a:xfrm>
            <a:prstGeom prst="rect">
              <a:avLst/>
            </a:prstGeom>
            <a:solidFill>
              <a:srgbClr val="FFFFFF"/>
            </a:solidFill>
            <a:ln w="9525" cap="flat" cmpd="sng">
              <a:solidFill>
                <a:srgbClr val="FFFFFF"/>
              </a:solidFill>
              <a:prstDash val="solid"/>
              <a:miter/>
              <a:headEnd type="none" w="med" len="med"/>
              <a:tailEnd type="none" w="med" len="med"/>
            </a:ln>
          </p:spPr>
          <p:txBody>
            <a:bodyPr wrap="none" lIns="0" tIns="0" rIns="0" bIns="0" anchor="ctr" anchorCtr="1"/>
            <a:p>
              <a:pPr indent="306705" algn="ctr">
                <a:lnSpc>
                  <a:spcPct val="96000"/>
                </a:lnSpc>
              </a:pPr>
              <a:r>
                <a:rPr lang="en-US" altLang="zh-CN" sz="900" b="0">
                  <a:solidFill>
                    <a:srgbClr val="000066"/>
                  </a:solidFill>
                  <a:latin typeface="Times New Roman" panose="02020603050405020304" pitchFamily="18" charset="0"/>
                  <a:ea typeface="宋体" panose="02010600030101010101" pitchFamily="2" charset="-122"/>
                </a:rPr>
                <a:t>Q</a:t>
              </a:r>
              <a:r>
                <a:rPr lang="zh-CN" altLang="en-US" sz="900" b="0" dirty="0">
                  <a:solidFill>
                    <a:srgbClr val="000066"/>
                  </a:solidFill>
                  <a:latin typeface="Times New Roman" panose="02020603050405020304" pitchFamily="18" charset="0"/>
                  <a:ea typeface="宋体" panose="02010600030101010101" pitchFamily="2" charset="-122"/>
                </a:rPr>
                <a:t>信道引导序列</a:t>
              </a:r>
              <a:endParaRPr lang="zh-CN" altLang="en-US" sz="900" b="0" dirty="0">
                <a:solidFill>
                  <a:srgbClr val="000066"/>
                </a:solidFill>
                <a:latin typeface="Times New Roman" panose="02020603050405020304" pitchFamily="18" charset="0"/>
                <a:ea typeface="宋体" panose="02010600030101010101" pitchFamily="2" charset="-122"/>
              </a:endParaRPr>
            </a:p>
            <a:p>
              <a:pPr indent="306705" algn="ctr">
                <a:lnSpc>
                  <a:spcPct val="96000"/>
                </a:lnSpc>
              </a:pPr>
              <a:r>
                <a:rPr lang="zh-CN" altLang="en-US" sz="900" b="0" dirty="0">
                  <a:solidFill>
                    <a:srgbClr val="000066"/>
                  </a:solidFill>
                  <a:latin typeface="Times New Roman" panose="02020603050405020304" pitchFamily="18" charset="0"/>
                  <a:ea typeface="宋体" panose="02010600030101010101" pitchFamily="2" charset="-122"/>
                </a:rPr>
                <a:t>   </a:t>
              </a:r>
              <a:r>
                <a:rPr lang="en-US" altLang="zh-CN" sz="900" b="0">
                  <a:solidFill>
                    <a:srgbClr val="000066"/>
                  </a:solidFill>
                  <a:latin typeface="Times New Roman" panose="02020603050405020304" pitchFamily="18" charset="0"/>
                  <a:ea typeface="宋体" panose="02010600030101010101" pitchFamily="2" charset="-122"/>
                </a:rPr>
                <a:t>1.2288Mc/s</a:t>
              </a:r>
              <a:endParaRPr lang="en-US" altLang="zh-CN" sz="900">
                <a:solidFill>
                  <a:srgbClr val="000066"/>
                </a:solidFill>
                <a:latin typeface="Arial" panose="020B0604020202020204" pitchFamily="34" charset="0"/>
                <a:ea typeface="宋体" panose="02010600030101010101" pitchFamily="2" charset="-122"/>
              </a:endParaRPr>
            </a:p>
          </p:txBody>
        </p:sp>
        <p:graphicFrame>
          <p:nvGraphicFramePr>
            <p:cNvPr id="107593" name="对象 168012"/>
            <p:cNvGraphicFramePr/>
            <p:nvPr/>
          </p:nvGraphicFramePr>
          <p:xfrm>
            <a:off x="3614" y="2736"/>
            <a:ext cx="109" cy="148"/>
          </p:xfrm>
          <a:graphic>
            <a:graphicData uri="http://schemas.openxmlformats.org/presentationml/2006/ole">
              <mc:AlternateContent xmlns:mc="http://schemas.openxmlformats.org/markup-compatibility/2006">
                <mc:Choice xmlns:v="urn:schemas-microsoft-com:vml" Requires="v">
                  <p:oleObj spid="_x0000_s3131" name="" r:id="rId14" imgW="152400" imgH="203200" progId="">
                    <p:embed/>
                  </p:oleObj>
                </mc:Choice>
                <mc:Fallback>
                  <p:oleObj name="" r:id="rId14" imgW="152400" imgH="203200" progId="">
                    <p:embed/>
                    <p:pic>
                      <p:nvPicPr>
                        <p:cNvPr id="0" name="图片 3130"/>
                        <p:cNvPicPr/>
                        <p:nvPr/>
                      </p:nvPicPr>
                      <p:blipFill>
                        <a:blip r:embed="rId15"/>
                        <a:stretch>
                          <a:fillRect/>
                        </a:stretch>
                      </p:blipFill>
                      <p:spPr>
                        <a:xfrm>
                          <a:off x="3614" y="2736"/>
                          <a:ext cx="109" cy="148"/>
                        </a:xfrm>
                        <a:prstGeom prst="rect">
                          <a:avLst/>
                        </a:prstGeom>
                        <a:noFill/>
                        <a:ln w="38100">
                          <a:noFill/>
                          <a:miter/>
                        </a:ln>
                      </p:spPr>
                    </p:pic>
                  </p:oleObj>
                </mc:Fallback>
              </mc:AlternateContent>
            </a:graphicData>
          </a:graphic>
        </p:graphicFrame>
        <p:graphicFrame>
          <p:nvGraphicFramePr>
            <p:cNvPr id="107594" name="对象 168013"/>
            <p:cNvGraphicFramePr/>
            <p:nvPr/>
          </p:nvGraphicFramePr>
          <p:xfrm>
            <a:off x="3567" y="1872"/>
            <a:ext cx="91" cy="121"/>
          </p:xfrm>
          <a:graphic>
            <a:graphicData uri="http://schemas.openxmlformats.org/presentationml/2006/ole">
              <mc:AlternateContent xmlns:mc="http://schemas.openxmlformats.org/markup-compatibility/2006">
                <mc:Choice xmlns:v="urn:schemas-microsoft-com:vml" Requires="v">
                  <p:oleObj spid="_x0000_s3138" name="" r:id="rId16" imgW="127000" imgH="164465" progId="">
                    <p:embed/>
                  </p:oleObj>
                </mc:Choice>
                <mc:Fallback>
                  <p:oleObj name="" r:id="rId16" imgW="127000" imgH="164465" progId="">
                    <p:embed/>
                    <p:pic>
                      <p:nvPicPr>
                        <p:cNvPr id="0" name="图片 3137"/>
                        <p:cNvPicPr/>
                        <p:nvPr/>
                      </p:nvPicPr>
                      <p:blipFill>
                        <a:blip r:embed="rId17"/>
                        <a:stretch>
                          <a:fillRect/>
                        </a:stretch>
                      </p:blipFill>
                      <p:spPr>
                        <a:xfrm>
                          <a:off x="3567" y="1872"/>
                          <a:ext cx="91" cy="121"/>
                        </a:xfrm>
                        <a:prstGeom prst="rect">
                          <a:avLst/>
                        </a:prstGeom>
                        <a:noFill/>
                        <a:ln w="38100">
                          <a:noFill/>
                          <a:miter/>
                        </a:ln>
                      </p:spPr>
                    </p:pic>
                  </p:oleObj>
                </mc:Fallback>
              </mc:AlternateContent>
            </a:graphicData>
          </a:graphic>
        </p:graphicFrame>
        <p:graphicFrame>
          <p:nvGraphicFramePr>
            <p:cNvPr id="107595" name="对象 168014"/>
            <p:cNvGraphicFramePr/>
            <p:nvPr/>
          </p:nvGraphicFramePr>
          <p:xfrm>
            <a:off x="4326" y="2952"/>
            <a:ext cx="256" cy="133"/>
          </p:xfrm>
          <a:graphic>
            <a:graphicData uri="http://schemas.openxmlformats.org/presentationml/2006/ole">
              <mc:AlternateContent xmlns:mc="http://schemas.openxmlformats.org/markup-compatibility/2006">
                <mc:Choice xmlns:v="urn:schemas-microsoft-com:vml" Requires="v">
                  <p:oleObj spid="_x0000_s3136" name="" r:id="rId18" imgW="444500" imgH="228600" progId="">
                    <p:embed/>
                  </p:oleObj>
                </mc:Choice>
                <mc:Fallback>
                  <p:oleObj name="" r:id="rId18" imgW="444500" imgH="228600" progId="">
                    <p:embed/>
                    <p:pic>
                      <p:nvPicPr>
                        <p:cNvPr id="0" name="图片 3135"/>
                        <p:cNvPicPr/>
                        <p:nvPr/>
                      </p:nvPicPr>
                      <p:blipFill>
                        <a:blip r:embed="rId19"/>
                        <a:stretch>
                          <a:fillRect/>
                        </a:stretch>
                      </p:blipFill>
                      <p:spPr>
                        <a:xfrm>
                          <a:off x="4326" y="2952"/>
                          <a:ext cx="256" cy="133"/>
                        </a:xfrm>
                        <a:prstGeom prst="rect">
                          <a:avLst/>
                        </a:prstGeom>
                        <a:noFill/>
                        <a:ln w="38100">
                          <a:noFill/>
                          <a:miter/>
                        </a:ln>
                      </p:spPr>
                    </p:pic>
                  </p:oleObj>
                </mc:Fallback>
              </mc:AlternateContent>
            </a:graphicData>
          </a:graphic>
        </p:graphicFrame>
        <p:graphicFrame>
          <p:nvGraphicFramePr>
            <p:cNvPr id="107596" name="对象 168015"/>
            <p:cNvGraphicFramePr/>
            <p:nvPr/>
          </p:nvGraphicFramePr>
          <p:xfrm>
            <a:off x="4279" y="2304"/>
            <a:ext cx="261" cy="133"/>
          </p:xfrm>
          <a:graphic>
            <a:graphicData uri="http://schemas.openxmlformats.org/presentationml/2006/ole">
              <mc:AlternateContent xmlns:mc="http://schemas.openxmlformats.org/markup-compatibility/2006">
                <mc:Choice xmlns:v="urn:schemas-microsoft-com:vml" Requires="v">
                  <p:oleObj spid="_x0000_s3133" name="" r:id="rId20" imgW="457200" imgH="228600" progId="">
                    <p:embed/>
                  </p:oleObj>
                </mc:Choice>
                <mc:Fallback>
                  <p:oleObj name="" r:id="rId20" imgW="457200" imgH="228600" progId="">
                    <p:embed/>
                    <p:pic>
                      <p:nvPicPr>
                        <p:cNvPr id="0" name="图片 3132"/>
                        <p:cNvPicPr/>
                        <p:nvPr/>
                      </p:nvPicPr>
                      <p:blipFill>
                        <a:blip r:embed="rId21"/>
                        <a:stretch>
                          <a:fillRect/>
                        </a:stretch>
                      </p:blipFill>
                      <p:spPr>
                        <a:xfrm>
                          <a:off x="4279" y="2304"/>
                          <a:ext cx="261" cy="133"/>
                        </a:xfrm>
                        <a:prstGeom prst="rect">
                          <a:avLst/>
                        </a:prstGeom>
                        <a:noFill/>
                        <a:ln w="38100">
                          <a:noFill/>
                          <a:miter/>
                        </a:ln>
                      </p:spPr>
                    </p:pic>
                  </p:oleObj>
                </mc:Fallback>
              </mc:AlternateContent>
            </a:graphicData>
          </a:graphic>
        </p:graphicFrame>
        <p:sp>
          <p:nvSpPr>
            <p:cNvPr id="107597" name="文本框 168018"/>
            <p:cNvSpPr txBox="1"/>
            <p:nvPr/>
          </p:nvSpPr>
          <p:spPr>
            <a:xfrm>
              <a:off x="3408" y="2544"/>
              <a:ext cx="192" cy="251"/>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306705" algn="ctr">
                <a:spcBef>
                  <a:spcPct val="50000"/>
                </a:spcBef>
              </a:pPr>
              <a:endParaRPr lang="zh-CN" altLang="zh-CN" dirty="0">
                <a:latin typeface="Arial" panose="020B0604020202020204" pitchFamily="34" charset="0"/>
                <a:ea typeface="宋体" panose="02010600030101010101" pitchFamily="2" charset="-122"/>
              </a:endParaRPr>
            </a:p>
          </p:txBody>
        </p:sp>
        <p:sp>
          <p:nvSpPr>
            <p:cNvPr id="107598" name="文本框 168020"/>
            <p:cNvSpPr txBox="1"/>
            <p:nvPr/>
          </p:nvSpPr>
          <p:spPr>
            <a:xfrm>
              <a:off x="3216" y="2544"/>
              <a:ext cx="432" cy="193"/>
            </a:xfrm>
            <a:prstGeom prst="rect">
              <a:avLst/>
            </a:prstGeom>
            <a:noFill/>
            <a:ln w="9525">
              <a:noFill/>
            </a:ln>
          </p:spPr>
          <p:txBody>
            <a:bodyPr anchor="t" anchorCtr="0">
              <a:spAutoFit/>
            </a:bodyPr>
            <a:p>
              <a:pPr indent="306705" algn="ctr">
                <a:spcBef>
                  <a:spcPct val="50000"/>
                </a:spcBef>
              </a:pPr>
              <a:r>
                <a:rPr lang="en-US" altLang="zh-CN" sz="1400" b="0">
                  <a:solidFill>
                    <a:srgbClr val="000066"/>
                  </a:solidFill>
                  <a:latin typeface="Arial" panose="020B0604020202020204" pitchFamily="34" charset="0"/>
                  <a:ea typeface="宋体" panose="02010600030101010101" pitchFamily="2" charset="-122"/>
                </a:rPr>
                <a:t>D</a:t>
              </a:r>
              <a:endParaRPr lang="en-US" altLang="zh-CN" sz="1400" b="0">
                <a:solidFill>
                  <a:srgbClr val="000066"/>
                </a:solidFill>
                <a:latin typeface="Arial" panose="020B0604020202020204" pitchFamily="34" charset="0"/>
                <a:ea typeface="宋体" panose="02010600030101010101" pitchFamily="2" charset="-122"/>
              </a:endParaRPr>
            </a:p>
          </p:txBody>
        </p:sp>
      </p:grpSp>
      <p:sp>
        <p:nvSpPr>
          <p:cNvPr id="107599" name="矩形 168022"/>
          <p:cNvSpPr/>
          <p:nvPr/>
        </p:nvSpPr>
        <p:spPr>
          <a:xfrm>
            <a:off x="2971800" y="5561013"/>
            <a:ext cx="6172200" cy="400050"/>
          </a:xfrm>
          <a:prstGeom prst="rect">
            <a:avLst/>
          </a:prstGeom>
          <a:noFill/>
          <a:ln w="9525">
            <a:noFill/>
          </a:ln>
        </p:spPr>
        <p:txBody>
          <a:bodyPr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3-26  IS-95 CDMA</a:t>
            </a:r>
            <a:r>
              <a:rPr lang="zh-CN" altLang="en-US" dirty="0">
                <a:latin typeface="Arial" panose="020B0604020202020204" pitchFamily="34" charset="0"/>
                <a:ea typeface="宋体" panose="02010600030101010101" pitchFamily="2" charset="-122"/>
              </a:rPr>
              <a:t>反向信道传输的结构图（</a:t>
            </a:r>
            <a:r>
              <a:rPr lang="en-US" altLang="zh-CN">
                <a:latin typeface="Arial" panose="020B0604020202020204" pitchFamily="34" charset="0"/>
                <a:ea typeface="宋体" panose="02010600030101010101" pitchFamily="2" charset="-122"/>
              </a:rPr>
              <a:t>b</a:t>
            </a:r>
            <a:r>
              <a:rPr lang="zh-CN" altLang="en-US"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占位符 86018"/>
          <p:cNvSpPr>
            <a:spLocks noGrp="1"/>
          </p:cNvSpPr>
          <p:nvPr>
            <p:ph idx="1"/>
          </p:nvPr>
        </p:nvSpPr>
        <p:spPr>
          <a:xfrm>
            <a:off x="457200" y="685800"/>
            <a:ext cx="10972800" cy="5447665"/>
          </a:xfrm>
        </p:spPr>
        <p:txBody>
          <a:bodyPr anchor="t" anchorCtr="0"/>
          <a:p>
            <a:pPr>
              <a:lnSpc>
                <a:spcPct val="150000"/>
              </a:lnSpc>
            </a:pPr>
            <a:r>
              <a:rPr lang="en-US" altLang="zh-CN">
                <a:solidFill>
                  <a:srgbClr val="FF0000"/>
                </a:solidFill>
              </a:rPr>
              <a:t>MSC</a:t>
            </a:r>
            <a:r>
              <a:rPr lang="zh-CN" altLang="en-US" dirty="0">
                <a:solidFill>
                  <a:srgbClr val="FF0000"/>
                </a:solidFill>
                <a:latin typeface="微软雅黑" panose="020B0503020204020204" charset="-122"/>
                <a:ea typeface="微软雅黑" panose="020B0503020204020204" charset="-122"/>
                <a:cs typeface="微软雅黑" panose="020B0503020204020204" charset="-122"/>
                <a:sym typeface="+mn-ea"/>
              </a:rPr>
              <a:t>（移动交换中心）</a:t>
            </a:r>
            <a:r>
              <a:rPr lang="zh-CN" altLang="en-US" dirty="0"/>
              <a:t>是</a:t>
            </a:r>
            <a:r>
              <a:rPr lang="en-US" altLang="zh-CN"/>
              <a:t>GSM</a:t>
            </a:r>
            <a:r>
              <a:rPr lang="zh-CN" altLang="en-US" dirty="0"/>
              <a:t>网络的核心部分，也是</a:t>
            </a:r>
            <a:r>
              <a:rPr lang="en-US" altLang="zh-CN"/>
              <a:t>GSM</a:t>
            </a:r>
            <a:r>
              <a:rPr lang="zh-CN" altLang="en-US" dirty="0"/>
              <a:t>系统与其他公用通信系统之间的接口，主要是对位于它所管辖区域中的移动台进行控制、交换。</a:t>
            </a:r>
            <a:endParaRPr lang="zh-CN" altLang="en-US" dirty="0"/>
          </a:p>
          <a:p>
            <a:pPr>
              <a:lnSpc>
                <a:spcPct val="150000"/>
              </a:lnSpc>
            </a:pPr>
            <a:r>
              <a:rPr lang="en-US" altLang="zh-CN"/>
              <a:t>OMC(</a:t>
            </a:r>
            <a:r>
              <a:rPr lang="zh-CN" altLang="en-US" dirty="0">
                <a:latin typeface="微软雅黑" panose="020B0503020204020204" charset="-122"/>
                <a:ea typeface="微软雅黑" panose="020B0503020204020204" charset="-122"/>
                <a:cs typeface="微软雅黑" panose="020B0503020204020204" charset="-122"/>
                <a:sym typeface="+mn-ea"/>
              </a:rPr>
              <a:t>操作维护中心）</a:t>
            </a:r>
            <a:r>
              <a:rPr lang="zh-CN" altLang="en-US" dirty="0"/>
              <a:t>主要对</a:t>
            </a:r>
            <a:r>
              <a:rPr lang="en-US" altLang="zh-CN"/>
              <a:t>GSM</a:t>
            </a:r>
            <a:r>
              <a:rPr lang="zh-CN" altLang="en-US" dirty="0"/>
              <a:t>网络系统进行管理和监控。</a:t>
            </a:r>
            <a:endParaRPr lang="zh-CN" altLang="en-US" dirty="0"/>
          </a:p>
          <a:p>
            <a:pPr>
              <a:lnSpc>
                <a:spcPct val="150000"/>
              </a:lnSpc>
            </a:pPr>
            <a:r>
              <a:rPr lang="en-US" altLang="zh-CN"/>
              <a:t>VLR</a:t>
            </a:r>
            <a:r>
              <a:rPr lang="zh-CN" altLang="en-US" dirty="0">
                <a:latin typeface="微软雅黑" panose="020B0503020204020204" charset="-122"/>
                <a:ea typeface="微软雅黑" panose="020B0503020204020204" charset="-122"/>
                <a:cs typeface="微软雅黑" panose="020B0503020204020204" charset="-122"/>
                <a:sym typeface="+mn-ea"/>
              </a:rPr>
              <a:t>（访问位置寄存器）</a:t>
            </a:r>
            <a:r>
              <a:rPr lang="zh-CN" altLang="en-US" dirty="0"/>
              <a:t>是一个动态的数据库，用于存储进入其控制区用户的数据信息，例如用户的号码、所处位置区的识别、向用户提供的服务等参数，一旦用户离开了该</a:t>
            </a:r>
            <a:r>
              <a:rPr lang="en-US" altLang="zh-CN"/>
              <a:t>VLR</a:t>
            </a:r>
            <a:r>
              <a:rPr lang="zh-CN" altLang="en-US" dirty="0"/>
              <a:t>的控制区，用户的有关数据将被删除。 </a:t>
            </a:r>
            <a:endParaRPr lang="zh-CN" alt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文本占位符 168962"/>
          <p:cNvSpPr>
            <a:spLocks noGrp="1"/>
          </p:cNvSpPr>
          <p:nvPr>
            <p:ph idx="1"/>
          </p:nvPr>
        </p:nvSpPr>
        <p:spPr>
          <a:xfrm>
            <a:off x="1981200" y="990600"/>
            <a:ext cx="8229600" cy="5140325"/>
          </a:xfrm>
        </p:spPr>
        <p:txBody>
          <a:bodyPr anchor="t" anchorCtr="0"/>
          <a:p>
            <a:pPr>
              <a:lnSpc>
                <a:spcPct val="90000"/>
              </a:lnSpc>
            </a:pPr>
            <a:r>
              <a:rPr lang="en-US" altLang="zh-CN" sz="2400" b="1" dirty="0">
                <a:solidFill>
                  <a:srgbClr val="FF0000"/>
                </a:solidFill>
              </a:rPr>
              <a:t>⑴ </a:t>
            </a:r>
            <a:r>
              <a:rPr lang="zh-CN" altLang="en-US" sz="2400" b="1" dirty="0">
                <a:solidFill>
                  <a:srgbClr val="FF0000"/>
                </a:solidFill>
              </a:rPr>
              <a:t>数据速率</a:t>
            </a:r>
            <a:endParaRPr lang="zh-CN" altLang="en-US" sz="2400" b="1" dirty="0">
              <a:solidFill>
                <a:srgbClr val="FF0000"/>
              </a:solidFill>
            </a:endParaRPr>
          </a:p>
          <a:p>
            <a:pPr>
              <a:lnSpc>
                <a:spcPct val="90000"/>
              </a:lnSpc>
              <a:buNone/>
            </a:pPr>
            <a:r>
              <a:rPr lang="zh-CN" altLang="en-US" sz="2400" dirty="0"/>
              <a:t>           接入信道用</a:t>
            </a:r>
            <a:r>
              <a:rPr lang="en-US" altLang="zh-CN" sz="2400"/>
              <a:t>4800b/s</a:t>
            </a:r>
            <a:r>
              <a:rPr lang="zh-CN" altLang="en-US" sz="2400" dirty="0"/>
              <a:t>的固定速率。反向业务信道用</a:t>
            </a:r>
            <a:r>
              <a:rPr lang="en-US" altLang="zh-CN" sz="2400"/>
              <a:t>9600b/s</a:t>
            </a:r>
            <a:r>
              <a:rPr lang="zh-CN" altLang="en-US" sz="2400" dirty="0"/>
              <a:t>、</a:t>
            </a:r>
            <a:r>
              <a:rPr lang="en-US" altLang="zh-CN" sz="2400"/>
              <a:t>4800b/s</a:t>
            </a:r>
            <a:r>
              <a:rPr lang="zh-CN" altLang="en-US" sz="2400" dirty="0"/>
              <a:t>、</a:t>
            </a:r>
            <a:r>
              <a:rPr lang="en-US" altLang="zh-CN" sz="2400"/>
              <a:t>2400b/s</a:t>
            </a:r>
            <a:r>
              <a:rPr lang="zh-CN" altLang="en-US" sz="2400" dirty="0"/>
              <a:t>和</a:t>
            </a:r>
            <a:r>
              <a:rPr lang="en-US" altLang="zh-CN" sz="2400"/>
              <a:t>1200b/s</a:t>
            </a:r>
            <a:r>
              <a:rPr lang="zh-CN" altLang="en-US" sz="2400" dirty="0"/>
              <a:t>的可变速率。两种信道的数据中均加入编码器尾比特，用于把卷积编码器复位到规定的状态。</a:t>
            </a:r>
            <a:endParaRPr lang="zh-CN" altLang="en-US" sz="2400" dirty="0"/>
          </a:p>
          <a:p>
            <a:pPr>
              <a:lnSpc>
                <a:spcPct val="90000"/>
              </a:lnSpc>
            </a:pPr>
            <a:r>
              <a:rPr lang="en-US" altLang="zh-CN" sz="2400" b="1" dirty="0">
                <a:solidFill>
                  <a:srgbClr val="FF0000"/>
                </a:solidFill>
              </a:rPr>
              <a:t>⑵ </a:t>
            </a:r>
            <a:r>
              <a:rPr lang="zh-CN" altLang="en-US" sz="2400" b="1" dirty="0">
                <a:solidFill>
                  <a:srgbClr val="FF0000"/>
                </a:solidFill>
              </a:rPr>
              <a:t>卷积编码</a:t>
            </a:r>
            <a:endParaRPr lang="zh-CN" altLang="en-US" sz="2400" b="1" dirty="0">
              <a:solidFill>
                <a:srgbClr val="FF0000"/>
              </a:solidFill>
            </a:endParaRPr>
          </a:p>
          <a:p>
            <a:pPr>
              <a:lnSpc>
                <a:spcPct val="90000"/>
              </a:lnSpc>
              <a:buNone/>
            </a:pPr>
            <a:r>
              <a:rPr lang="zh-CN" altLang="en-US" sz="2400" dirty="0"/>
              <a:t>          接入信道和反向业务信道所传输的数据都要进行卷积编码，卷积码的码率为</a:t>
            </a:r>
            <a:r>
              <a:rPr lang="en-US" altLang="zh-CN" sz="2400"/>
              <a:t>1/3</a:t>
            </a:r>
            <a:r>
              <a:rPr lang="zh-CN" altLang="en-US" sz="2400" dirty="0"/>
              <a:t>，约束长度为</a:t>
            </a:r>
            <a:r>
              <a:rPr lang="en-US" altLang="zh-CN" sz="2400"/>
              <a:t>9</a:t>
            </a:r>
            <a:r>
              <a:rPr lang="zh-CN" altLang="en-US" sz="2400" dirty="0"/>
              <a:t>。</a:t>
            </a:r>
            <a:endParaRPr lang="zh-CN" altLang="en-US" sz="2400" dirty="0"/>
          </a:p>
          <a:p>
            <a:pPr>
              <a:lnSpc>
                <a:spcPct val="90000"/>
              </a:lnSpc>
            </a:pPr>
            <a:r>
              <a:rPr lang="en-US" altLang="zh-CN" sz="2400" b="1" dirty="0">
                <a:solidFill>
                  <a:srgbClr val="FF0000"/>
                </a:solidFill>
              </a:rPr>
              <a:t>⑶ </a:t>
            </a:r>
            <a:r>
              <a:rPr lang="zh-CN" altLang="en-US" sz="2400" b="1" dirty="0">
                <a:solidFill>
                  <a:srgbClr val="FF0000"/>
                </a:solidFill>
              </a:rPr>
              <a:t>码元重复</a:t>
            </a:r>
            <a:endParaRPr lang="zh-CN" altLang="en-US" sz="2400" b="1" dirty="0">
              <a:solidFill>
                <a:srgbClr val="FF0000"/>
              </a:solidFill>
            </a:endParaRPr>
          </a:p>
          <a:p>
            <a:pPr>
              <a:lnSpc>
                <a:spcPct val="90000"/>
              </a:lnSpc>
              <a:buNone/>
            </a:pPr>
            <a:r>
              <a:rPr lang="zh-CN" altLang="en-US" sz="2400" dirty="0"/>
              <a:t>           反向业务信道的码元重复方法和正向业务信道一样。数据率为</a:t>
            </a:r>
            <a:r>
              <a:rPr lang="en-US" altLang="zh-CN" sz="2400"/>
              <a:t>9600b/s</a:t>
            </a:r>
            <a:r>
              <a:rPr lang="zh-CN" altLang="en-US" sz="2400" dirty="0"/>
              <a:t>时，码元不重复；数据率为</a:t>
            </a:r>
            <a:r>
              <a:rPr lang="en-US" altLang="zh-CN" sz="2400"/>
              <a:t>4800b/s</a:t>
            </a:r>
            <a:r>
              <a:rPr lang="zh-CN" altLang="en-US" sz="2400" dirty="0"/>
              <a:t>、</a:t>
            </a:r>
            <a:r>
              <a:rPr lang="en-US" altLang="zh-CN" sz="2400"/>
              <a:t>2400b/s</a:t>
            </a:r>
            <a:r>
              <a:rPr lang="zh-CN" altLang="en-US" sz="2400" dirty="0"/>
              <a:t>和</a:t>
            </a:r>
            <a:r>
              <a:rPr lang="en-US" altLang="zh-CN" sz="2400"/>
              <a:t>1200b/s</a:t>
            </a:r>
            <a:r>
              <a:rPr lang="zh-CN" altLang="en-US" sz="2400" dirty="0"/>
              <a:t>时，码元分别重复</a:t>
            </a:r>
            <a:r>
              <a:rPr lang="en-US" altLang="zh-CN" sz="2400"/>
              <a:t>1</a:t>
            </a:r>
            <a:r>
              <a:rPr lang="zh-CN" altLang="en-US" sz="2400" dirty="0"/>
              <a:t>次、</a:t>
            </a:r>
            <a:r>
              <a:rPr lang="en-US" altLang="zh-CN" sz="2400"/>
              <a:t>3</a:t>
            </a:r>
            <a:r>
              <a:rPr lang="zh-CN" altLang="en-US" sz="2400" dirty="0"/>
              <a:t>次和</a:t>
            </a:r>
            <a:r>
              <a:rPr lang="en-US" altLang="zh-CN" sz="2400"/>
              <a:t>7</a:t>
            </a:r>
            <a:r>
              <a:rPr lang="zh-CN" altLang="en-US" sz="2400" dirty="0"/>
              <a:t>次（每一码元连续出现</a:t>
            </a:r>
            <a:r>
              <a:rPr lang="en-US" altLang="zh-CN" sz="2400"/>
              <a:t>2</a:t>
            </a:r>
            <a:r>
              <a:rPr lang="zh-CN" altLang="en-US" sz="2400" dirty="0"/>
              <a:t>次、</a:t>
            </a:r>
            <a:r>
              <a:rPr lang="en-US" altLang="zh-CN" sz="2400"/>
              <a:t>4</a:t>
            </a:r>
            <a:r>
              <a:rPr lang="zh-CN" altLang="en-US" sz="2400" dirty="0"/>
              <a:t>次和</a:t>
            </a:r>
            <a:r>
              <a:rPr lang="en-US" altLang="zh-CN" sz="2400"/>
              <a:t>8</a:t>
            </a:r>
            <a:r>
              <a:rPr lang="zh-CN" altLang="en-US" sz="2400" dirty="0"/>
              <a:t>次）。这样就使得各种速率的数据都变换成</a:t>
            </a:r>
            <a:r>
              <a:rPr lang="en-US" altLang="zh-CN" sz="2400"/>
              <a:t>28800</a:t>
            </a:r>
            <a:r>
              <a:rPr lang="zh-CN" altLang="en-US" sz="2400" dirty="0"/>
              <a:t>码元每秒。 </a:t>
            </a:r>
            <a:endParaRPr lang="zh-CN" alt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文本占位符 169986"/>
          <p:cNvSpPr>
            <a:spLocks noGrp="1"/>
          </p:cNvSpPr>
          <p:nvPr>
            <p:ph idx="1"/>
          </p:nvPr>
        </p:nvSpPr>
        <p:spPr>
          <a:xfrm>
            <a:off x="1981200" y="838200"/>
            <a:ext cx="8229600" cy="5292725"/>
          </a:xfrm>
        </p:spPr>
        <p:txBody>
          <a:bodyPr anchor="t" anchorCtr="0"/>
          <a:p>
            <a:pPr>
              <a:lnSpc>
                <a:spcPct val="80000"/>
              </a:lnSpc>
            </a:pPr>
            <a:r>
              <a:rPr lang="en-US" altLang="zh-CN" sz="2400" b="1" dirty="0">
                <a:solidFill>
                  <a:srgbClr val="FF0000"/>
                </a:solidFill>
              </a:rPr>
              <a:t>⑷ </a:t>
            </a:r>
            <a:r>
              <a:rPr lang="zh-CN" altLang="en-US" sz="2400" b="1" dirty="0">
                <a:solidFill>
                  <a:srgbClr val="FF0000"/>
                </a:solidFill>
              </a:rPr>
              <a:t>分组交织</a:t>
            </a:r>
            <a:endParaRPr lang="zh-CN" altLang="en-US" sz="2400" b="1" dirty="0">
              <a:solidFill>
                <a:srgbClr val="FF0000"/>
              </a:solidFill>
            </a:endParaRPr>
          </a:p>
          <a:p>
            <a:pPr>
              <a:lnSpc>
                <a:spcPct val="80000"/>
              </a:lnSpc>
              <a:buNone/>
            </a:pPr>
            <a:r>
              <a:rPr lang="zh-CN" altLang="en-US" sz="2400" dirty="0"/>
              <a:t>           所有码元重复之前都要进行分组交织。分组交织的跨度为</a:t>
            </a:r>
            <a:r>
              <a:rPr lang="en-US" altLang="zh-CN" sz="2400"/>
              <a:t>20ms</a:t>
            </a:r>
            <a:r>
              <a:rPr lang="zh-CN" altLang="en-US" sz="2400" dirty="0"/>
              <a:t>。交织器组成的阵列是</a:t>
            </a:r>
            <a:r>
              <a:rPr lang="en-US" altLang="zh-CN" sz="2400"/>
              <a:t>32</a:t>
            </a:r>
            <a:r>
              <a:rPr lang="zh-CN" altLang="en-US" sz="2400" dirty="0"/>
              <a:t>行</a:t>
            </a:r>
            <a:r>
              <a:rPr lang="en-US" altLang="zh-CN" sz="2400"/>
              <a:t>×18</a:t>
            </a:r>
            <a:r>
              <a:rPr lang="zh-CN" altLang="en-US" sz="2400" dirty="0"/>
              <a:t>列（即</a:t>
            </a:r>
            <a:r>
              <a:rPr lang="en-US" altLang="zh-CN" sz="2400"/>
              <a:t>576</a:t>
            </a:r>
            <a:r>
              <a:rPr lang="zh-CN" altLang="en-US" sz="2400" dirty="0"/>
              <a:t>个单元）。</a:t>
            </a:r>
            <a:endParaRPr lang="zh-CN" altLang="en-US" sz="2400" dirty="0"/>
          </a:p>
          <a:p>
            <a:pPr>
              <a:lnSpc>
                <a:spcPct val="80000"/>
              </a:lnSpc>
            </a:pPr>
            <a:r>
              <a:rPr lang="en-US" altLang="zh-CN" sz="2400" b="1" dirty="0">
                <a:solidFill>
                  <a:srgbClr val="FF0000"/>
                </a:solidFill>
              </a:rPr>
              <a:t>⑸ </a:t>
            </a:r>
            <a:r>
              <a:rPr lang="zh-CN" altLang="en-US" sz="2400" b="1" dirty="0">
                <a:solidFill>
                  <a:srgbClr val="FF0000"/>
                </a:solidFill>
              </a:rPr>
              <a:t>可变数据速率传输</a:t>
            </a:r>
            <a:endParaRPr lang="zh-CN" altLang="en-US" sz="2400" b="1" dirty="0">
              <a:solidFill>
                <a:srgbClr val="FF0000"/>
              </a:solidFill>
            </a:endParaRPr>
          </a:p>
          <a:p>
            <a:pPr>
              <a:lnSpc>
                <a:spcPct val="80000"/>
              </a:lnSpc>
              <a:buNone/>
            </a:pPr>
            <a:r>
              <a:rPr lang="zh-CN" altLang="en-US" sz="2400" dirty="0"/>
              <a:t>           为了减少移动台的功耗和减小它对</a:t>
            </a:r>
            <a:r>
              <a:rPr lang="en-US" altLang="zh-CN" sz="2400"/>
              <a:t>CDMA</a:t>
            </a:r>
            <a:r>
              <a:rPr lang="zh-CN" altLang="en-US" sz="2400" dirty="0"/>
              <a:t>信道产生的干扰，对交织器输出的码元用一时间滤波器进行选通，只允许所需码元输出，而删除其他重复的码元。</a:t>
            </a:r>
            <a:endParaRPr lang="zh-CN" altLang="en-US" sz="2400" dirty="0"/>
          </a:p>
          <a:p>
            <a:pPr>
              <a:lnSpc>
                <a:spcPct val="80000"/>
              </a:lnSpc>
            </a:pPr>
            <a:r>
              <a:rPr lang="en-US" altLang="zh-CN" sz="2400" b="1" dirty="0">
                <a:solidFill>
                  <a:srgbClr val="FF0000"/>
                </a:solidFill>
              </a:rPr>
              <a:t>⑹ </a:t>
            </a:r>
            <a:r>
              <a:rPr lang="zh-CN" altLang="en-US" sz="2400" b="1" dirty="0">
                <a:solidFill>
                  <a:srgbClr val="FF0000"/>
                </a:solidFill>
              </a:rPr>
              <a:t>正交多进制调制</a:t>
            </a:r>
            <a:endParaRPr lang="zh-CN" altLang="en-US" sz="2400" b="1" dirty="0">
              <a:solidFill>
                <a:srgbClr val="FF0000"/>
              </a:solidFill>
            </a:endParaRPr>
          </a:p>
          <a:p>
            <a:pPr>
              <a:lnSpc>
                <a:spcPct val="80000"/>
              </a:lnSpc>
              <a:buNone/>
            </a:pPr>
            <a:r>
              <a:rPr lang="zh-CN" altLang="en-US" sz="2400" dirty="0"/>
              <a:t>           在反向</a:t>
            </a:r>
            <a:r>
              <a:rPr lang="en-US" altLang="zh-CN" sz="2400"/>
              <a:t>CDMA</a:t>
            </a:r>
            <a:r>
              <a:rPr lang="zh-CN" altLang="en-US" sz="2400" dirty="0"/>
              <a:t>信道中，把交织器输出的码元每</a:t>
            </a:r>
            <a:r>
              <a:rPr lang="en-US" altLang="zh-CN" sz="2400"/>
              <a:t>6</a:t>
            </a:r>
            <a:r>
              <a:rPr lang="zh-CN" altLang="en-US" sz="2400" dirty="0"/>
              <a:t>个作为</a:t>
            </a:r>
            <a:r>
              <a:rPr lang="en-US" altLang="zh-CN" sz="2400"/>
              <a:t>1</a:t>
            </a:r>
            <a:r>
              <a:rPr lang="zh-CN" altLang="en-US" sz="2400" dirty="0"/>
              <a:t>组，用</a:t>
            </a:r>
            <a:r>
              <a:rPr lang="en-US" altLang="zh-CN" sz="2400"/>
              <a:t>26=64</a:t>
            </a:r>
            <a:r>
              <a:rPr lang="zh-CN" altLang="en-US" sz="2400" dirty="0"/>
              <a:t>进制的</a:t>
            </a:r>
            <a:r>
              <a:rPr lang="en-US" altLang="zh-CN" sz="2400"/>
              <a:t>Walsh</a:t>
            </a:r>
            <a:r>
              <a:rPr lang="zh-CN" altLang="en-US" sz="2400" dirty="0"/>
              <a:t>函数之一进行传输。调制码元的传输速率为</a:t>
            </a:r>
            <a:r>
              <a:rPr lang="en-US" altLang="zh-CN" sz="2400"/>
              <a:t>28800/6=4800s/s</a:t>
            </a:r>
            <a:r>
              <a:rPr lang="zh-CN" altLang="en-US" sz="2400" dirty="0"/>
              <a:t>。调制码元的时间宽度为</a:t>
            </a:r>
            <a:r>
              <a:rPr lang="en-US" altLang="zh-CN" sz="2400"/>
              <a:t>1/4800=208.333</a:t>
            </a:r>
            <a:r>
              <a:rPr lang="zh-CN" altLang="en-US" sz="2400" dirty="0"/>
              <a:t>。每</a:t>
            </a:r>
            <a:r>
              <a:rPr lang="en-US" altLang="zh-CN" sz="2400"/>
              <a:t>1</a:t>
            </a:r>
            <a:r>
              <a:rPr lang="zh-CN" altLang="en-US" sz="2400" dirty="0"/>
              <a:t>调制码元含</a:t>
            </a:r>
            <a:r>
              <a:rPr lang="en-US" altLang="zh-CN" sz="2400"/>
              <a:t>6</a:t>
            </a:r>
            <a:r>
              <a:rPr lang="zh-CN" altLang="en-US" sz="2400" dirty="0"/>
              <a:t>个子码，因此</a:t>
            </a:r>
            <a:r>
              <a:rPr lang="en-US" altLang="zh-CN" sz="2400"/>
              <a:t>Walsh</a:t>
            </a:r>
            <a:r>
              <a:rPr lang="zh-CN" altLang="en-US" sz="2400" dirty="0"/>
              <a:t>函数的子码速率为</a:t>
            </a:r>
            <a:r>
              <a:rPr lang="en-US" altLang="zh-CN" sz="2400"/>
              <a:t>64×4800=307.2kc/s</a:t>
            </a:r>
            <a:r>
              <a:rPr lang="zh-CN" altLang="en-US" sz="2400" dirty="0"/>
              <a:t>，相应的子码宽度为</a:t>
            </a:r>
            <a:r>
              <a:rPr lang="en-US" altLang="zh-CN" sz="2400"/>
              <a:t>3.255</a:t>
            </a:r>
            <a:r>
              <a:rPr lang="zh-CN" altLang="en-US" sz="2400" dirty="0"/>
              <a:t>。 </a:t>
            </a:r>
            <a:endParaRPr lang="zh-CN" alt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文本占位符 171010"/>
          <p:cNvSpPr>
            <a:spLocks noGrp="1"/>
          </p:cNvSpPr>
          <p:nvPr>
            <p:ph idx="1"/>
          </p:nvPr>
        </p:nvSpPr>
        <p:spPr>
          <a:xfrm>
            <a:off x="2057400" y="1219200"/>
            <a:ext cx="8229600" cy="4530725"/>
          </a:xfrm>
        </p:spPr>
        <p:txBody>
          <a:bodyPr anchor="t" anchorCtr="0"/>
          <a:p>
            <a:r>
              <a:rPr lang="en-US" altLang="zh-CN" sz="2400" b="1" dirty="0">
                <a:solidFill>
                  <a:srgbClr val="FF0000"/>
                </a:solidFill>
              </a:rPr>
              <a:t>⑺ </a:t>
            </a:r>
            <a:r>
              <a:rPr lang="zh-CN" altLang="en-US" sz="2400" b="1" dirty="0">
                <a:solidFill>
                  <a:srgbClr val="FF0000"/>
                </a:solidFill>
              </a:rPr>
              <a:t>直接序列扩展</a:t>
            </a:r>
            <a:endParaRPr lang="zh-CN" altLang="en-US" sz="2400" b="1" dirty="0">
              <a:solidFill>
                <a:srgbClr val="FF0000"/>
              </a:solidFill>
            </a:endParaRPr>
          </a:p>
          <a:p>
            <a:pPr>
              <a:buNone/>
            </a:pPr>
            <a:r>
              <a:rPr lang="zh-CN" altLang="en-US" sz="2400" dirty="0"/>
              <a:t>          在反向业务信道和接入信道传输的信号都要用长码进行扩展。前者是数据猝发随机化产生器输出的码流与长码模</a:t>
            </a:r>
            <a:r>
              <a:rPr lang="en-US" altLang="zh-CN" sz="2400"/>
              <a:t>2</a:t>
            </a:r>
            <a:r>
              <a:rPr lang="zh-CN" altLang="en-US" sz="2400" dirty="0"/>
              <a:t>加；后者是</a:t>
            </a:r>
            <a:r>
              <a:rPr lang="en-US" altLang="zh-CN" sz="2400"/>
              <a:t>64</a:t>
            </a:r>
            <a:r>
              <a:rPr lang="zh-CN" altLang="en-US" sz="2400" dirty="0"/>
              <a:t>进制正交调制器输出的码流和长码模</a:t>
            </a:r>
            <a:r>
              <a:rPr lang="en-US" altLang="zh-CN" sz="2400"/>
              <a:t>2</a:t>
            </a:r>
            <a:r>
              <a:rPr lang="zh-CN" altLang="en-US" sz="2400" dirty="0"/>
              <a:t>加。</a:t>
            </a:r>
            <a:endParaRPr lang="zh-CN" altLang="en-US" sz="2400" dirty="0"/>
          </a:p>
          <a:p>
            <a:r>
              <a:rPr lang="en-US" altLang="zh-CN" sz="2400" b="1" dirty="0">
                <a:solidFill>
                  <a:srgbClr val="FF0000"/>
                </a:solidFill>
              </a:rPr>
              <a:t>⑻ </a:t>
            </a:r>
            <a:r>
              <a:rPr lang="zh-CN" altLang="en-US" sz="2400" b="1" dirty="0">
                <a:solidFill>
                  <a:srgbClr val="FF0000"/>
                </a:solidFill>
              </a:rPr>
              <a:t>四相扩展</a:t>
            </a:r>
            <a:endParaRPr lang="zh-CN" altLang="en-US" sz="2400" b="1" dirty="0">
              <a:solidFill>
                <a:srgbClr val="FF0000"/>
              </a:solidFill>
            </a:endParaRPr>
          </a:p>
          <a:p>
            <a:pPr>
              <a:buNone/>
            </a:pPr>
            <a:r>
              <a:rPr lang="zh-CN" altLang="en-US" sz="2400" dirty="0"/>
              <a:t>          反向</a:t>
            </a:r>
            <a:r>
              <a:rPr lang="en-US" altLang="zh-CN" sz="2400"/>
              <a:t>CDMA</a:t>
            </a:r>
            <a:r>
              <a:rPr lang="zh-CN" altLang="en-US" sz="2400" dirty="0"/>
              <a:t>信道四相扩展所用的序列就是正向</a:t>
            </a:r>
            <a:r>
              <a:rPr lang="en-US" altLang="zh-CN" sz="2400"/>
              <a:t>CDMA</a:t>
            </a:r>
            <a:r>
              <a:rPr lang="zh-CN" altLang="en-US" sz="2400" dirty="0"/>
              <a:t>信道所用的</a:t>
            </a:r>
            <a:r>
              <a:rPr lang="en-US" altLang="zh-CN" sz="2400"/>
              <a:t>I</a:t>
            </a:r>
            <a:r>
              <a:rPr lang="zh-CN" altLang="en-US" sz="2400" dirty="0"/>
              <a:t>与</a:t>
            </a:r>
            <a:r>
              <a:rPr lang="en-US" altLang="zh-CN" sz="2400"/>
              <a:t>Q</a:t>
            </a:r>
            <a:r>
              <a:rPr lang="zh-CN" altLang="en-US" sz="2400" dirty="0"/>
              <a:t>引导</a:t>
            </a:r>
            <a:r>
              <a:rPr lang="en-US" altLang="zh-CN" sz="2400"/>
              <a:t>PN</a:t>
            </a:r>
            <a:r>
              <a:rPr lang="zh-CN" altLang="en-US" sz="2400" dirty="0"/>
              <a:t>序列。经过</a:t>
            </a:r>
            <a:r>
              <a:rPr lang="en-US" altLang="zh-CN" sz="2400"/>
              <a:t>PN</a:t>
            </a:r>
            <a:r>
              <a:rPr lang="zh-CN" altLang="en-US" sz="2400" dirty="0"/>
              <a:t>序列扩展之后，</a:t>
            </a:r>
            <a:r>
              <a:rPr lang="en-US" altLang="zh-CN" sz="2400"/>
              <a:t>Q</a:t>
            </a:r>
            <a:r>
              <a:rPr lang="zh-CN" altLang="en-US" sz="2400" dirty="0"/>
              <a:t>支路的信号要经过一个延迟电路，把时间延迟</a:t>
            </a:r>
            <a:r>
              <a:rPr lang="en-US" altLang="zh-CN" sz="2400"/>
              <a:t>1/2</a:t>
            </a:r>
            <a:r>
              <a:rPr lang="zh-CN" altLang="en-US" sz="2400" dirty="0"/>
              <a:t>个子码宽度（</a:t>
            </a:r>
            <a:r>
              <a:rPr lang="en-US" altLang="zh-CN" sz="2400"/>
              <a:t>409.901ns</a:t>
            </a:r>
            <a:r>
              <a:rPr lang="zh-CN" altLang="en-US" sz="2400" dirty="0"/>
              <a:t>），再送入基带滤波器。 </a:t>
            </a:r>
            <a:endParaRPr lang="zh-CN" alt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172033"/>
          <p:cNvSpPr>
            <a:spLocks noGrp="1"/>
          </p:cNvSpPr>
          <p:nvPr>
            <p:ph type="title"/>
          </p:nvPr>
        </p:nvSpPr>
        <p:spPr/>
        <p:txBody>
          <a:bodyPr anchor="t" anchorCtr="0"/>
          <a:p>
            <a:r>
              <a:rPr lang="en-US" altLang="zh-CN" dirty="0"/>
              <a:t>⑼ </a:t>
            </a:r>
            <a:r>
              <a:rPr lang="zh-CN" altLang="en-US" dirty="0"/>
              <a:t>信道参数</a:t>
            </a:r>
            <a:endParaRPr lang="zh-CN" altLang="en-US" dirty="0"/>
          </a:p>
        </p:txBody>
      </p:sp>
      <p:sp>
        <p:nvSpPr>
          <p:cNvPr id="111618" name="矩形 172035"/>
          <p:cNvSpPr/>
          <p:nvPr/>
        </p:nvSpPr>
        <p:spPr>
          <a:xfrm>
            <a:off x="4572000" y="1446213"/>
            <a:ext cx="2976563" cy="400050"/>
          </a:xfrm>
          <a:prstGeom prst="rect">
            <a:avLst/>
          </a:prstGeom>
          <a:noFill/>
          <a:ln w="9525">
            <a:noFill/>
          </a:ln>
        </p:spPr>
        <p:txBody>
          <a:bodyPr wrap="none" anchor="ctr" anchorCtr="0">
            <a:spAutoFit/>
          </a:bodyPr>
          <a:p>
            <a:r>
              <a:rPr lang="zh-CN" altLang="en-US" b="0" dirty="0">
                <a:latin typeface="Arial" panose="020B0604020202020204" pitchFamily="34" charset="0"/>
                <a:ea typeface="宋体" panose="02010600030101010101" pitchFamily="2" charset="-122"/>
              </a:rPr>
              <a:t>表</a:t>
            </a:r>
            <a:r>
              <a:rPr lang="en-US" altLang="zh-CN" b="0">
                <a:latin typeface="Arial" panose="020B0604020202020204" pitchFamily="34" charset="0"/>
                <a:ea typeface="宋体" panose="02010600030101010101" pitchFamily="2" charset="-122"/>
              </a:rPr>
              <a:t>3-6 </a:t>
            </a:r>
            <a:r>
              <a:rPr lang="zh-CN" altLang="en-US" b="0" dirty="0">
                <a:latin typeface="Arial" panose="020B0604020202020204" pitchFamily="34" charset="0"/>
                <a:ea typeface="宋体" panose="02010600030101010101" pitchFamily="2" charset="-122"/>
              </a:rPr>
              <a:t>反向业务信道参数</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aphicFrame>
        <p:nvGraphicFramePr>
          <p:cNvPr id="172454" name="表格 172453"/>
          <p:cNvGraphicFramePr/>
          <p:nvPr/>
        </p:nvGraphicFramePr>
        <p:xfrm>
          <a:off x="3200400" y="1981200"/>
          <a:ext cx="6172200" cy="4038600"/>
        </p:xfrm>
        <a:graphic>
          <a:graphicData uri="http://schemas.openxmlformats.org/drawingml/2006/table">
            <a:tbl>
              <a:tblPr/>
              <a:tblGrid>
                <a:gridCol w="1784350"/>
                <a:gridCol w="1095375"/>
                <a:gridCol w="1097280"/>
                <a:gridCol w="1098550"/>
                <a:gridCol w="1096645"/>
              </a:tblGrid>
              <a:tr h="319088">
                <a:tc rowSpan="2">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900" dirty="0">
                          <a:solidFill>
                            <a:srgbClr val="000066"/>
                          </a:solidFill>
                          <a:latin typeface="Times New Roman" panose="02020603050405020304" pitchFamily="18" charset="0"/>
                          <a:ea typeface="宋体" panose="02010600030101010101" pitchFamily="2" charset="-122"/>
                        </a:rPr>
                        <a:t>参</a:t>
                      </a:r>
                      <a:r>
                        <a:rPr lang="zh-CN" altLang="en-US" sz="900" dirty="0">
                          <a:solidFill>
                            <a:srgbClr val="000066"/>
                          </a:solidFill>
                          <a:latin typeface="Times New Roman" panose="02020603050405020304" pitchFamily="18" charset="0"/>
                          <a:ea typeface="宋体" panose="02010600030101010101" pitchFamily="2" charset="-122"/>
                        </a:rPr>
                        <a:t>  </a:t>
                      </a:r>
                      <a:r>
                        <a:rPr lang="zh-CN" altLang="en-US" sz="900" dirty="0">
                          <a:solidFill>
                            <a:srgbClr val="000066"/>
                          </a:solidFill>
                          <a:latin typeface="Times New Roman" panose="02020603050405020304" pitchFamily="18" charset="0"/>
                          <a:ea typeface="宋体" panose="02010600030101010101" pitchFamily="2" charset="-122"/>
                        </a:rPr>
                        <a:t>数</a:t>
                      </a:r>
                      <a:endParaRPr lang="zh-CN" altLang="en-US" sz="18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gridSpan="4">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900" dirty="0">
                          <a:solidFill>
                            <a:srgbClr val="000066"/>
                          </a:solidFill>
                          <a:latin typeface="Times New Roman" panose="02020603050405020304" pitchFamily="18" charset="0"/>
                          <a:ea typeface="宋体" panose="02010600030101010101" pitchFamily="2" charset="-122"/>
                        </a:rPr>
                        <a:t>数据率（</a:t>
                      </a:r>
                      <a:r>
                        <a:rPr lang="en-US" altLang="zh-CN" sz="900" err="1">
                          <a:solidFill>
                            <a:srgbClr val="000066"/>
                          </a:solidFill>
                          <a:latin typeface="Times New Roman" panose="02020603050405020304" pitchFamily="18" charset="0"/>
                          <a:ea typeface="宋体" panose="02010600030101010101" pitchFamily="2" charset="-122"/>
                        </a:rPr>
                        <a:t>b/s</a:t>
                      </a:r>
                      <a:r>
                        <a:rPr lang="zh-CN" altLang="en-US" sz="900" dirty="0">
                          <a:solidFill>
                            <a:srgbClr val="000066"/>
                          </a:solidFill>
                          <a:latin typeface="Times New Roman" panose="02020603050405020304" pitchFamily="18" charset="0"/>
                          <a:ea typeface="宋体" panose="02010600030101010101" pitchFamily="2" charset="-122"/>
                        </a:rPr>
                        <a:t>）</a:t>
                      </a:r>
                      <a:endParaRPr lang="zh-CN" altLang="en-US" sz="18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258762">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9600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4800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2400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1200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258763">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PN</a:t>
                      </a:r>
                      <a:r>
                        <a:rPr lang="zh-CN" altLang="en-US" sz="900" dirty="0">
                          <a:solidFill>
                            <a:srgbClr val="000066"/>
                          </a:solidFill>
                          <a:latin typeface="Times New Roman" panose="02020603050405020304" pitchFamily="18" charset="0"/>
                          <a:ea typeface="宋体" panose="02010600030101010101" pitchFamily="2" charset="-122"/>
                        </a:rPr>
                        <a:t>子码速率（</a:t>
                      </a:r>
                      <a:r>
                        <a:rPr lang="en-US" altLang="zh-CN" sz="900">
                          <a:solidFill>
                            <a:srgbClr val="000066"/>
                          </a:solidFill>
                          <a:latin typeface="Times New Roman" panose="02020603050405020304" pitchFamily="18" charset="0"/>
                          <a:ea typeface="宋体" panose="02010600030101010101" pitchFamily="2" charset="-122"/>
                        </a:rPr>
                        <a:t>Mc/s</a:t>
                      </a:r>
                      <a:r>
                        <a:rPr lang="zh-CN" altLang="en-US" sz="900" dirty="0">
                          <a:solidFill>
                            <a:srgbClr val="000066"/>
                          </a:solidFill>
                          <a:latin typeface="Times New Roman" panose="02020603050405020304" pitchFamily="18" charset="0"/>
                          <a:ea typeface="宋体" panose="02010600030101010101" pitchFamily="2" charset="-122"/>
                        </a:rPr>
                        <a:t>）</a:t>
                      </a:r>
                      <a:endParaRPr lang="zh-CN" altLang="en-US" sz="18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1.2288</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1.2288</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1.2288</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1.2288</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717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900" dirty="0">
                          <a:solidFill>
                            <a:srgbClr val="000066"/>
                          </a:solidFill>
                          <a:latin typeface="Times New Roman" panose="02020603050405020304" pitchFamily="18" charset="0"/>
                          <a:ea typeface="宋体" panose="02010600030101010101" pitchFamily="2" charset="-122"/>
                        </a:rPr>
                        <a:t>卷积编码码率</a:t>
                      </a:r>
                      <a:endParaRPr lang="zh-CN" altLang="en-US" sz="18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1/3</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1/3</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1/3</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1/3</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8762">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900" dirty="0">
                          <a:solidFill>
                            <a:srgbClr val="000066"/>
                          </a:solidFill>
                          <a:latin typeface="Times New Roman" panose="02020603050405020304" pitchFamily="18" charset="0"/>
                          <a:ea typeface="宋体" panose="02010600030101010101" pitchFamily="2" charset="-122"/>
                        </a:rPr>
                        <a:t>传输占空比（</a:t>
                      </a:r>
                      <a:r>
                        <a:rPr lang="en-US" altLang="zh-CN" sz="900">
                          <a:solidFill>
                            <a:srgbClr val="000066"/>
                          </a:solidFill>
                          <a:latin typeface="Times New Roman" panose="02020603050405020304" pitchFamily="18" charset="0"/>
                          <a:ea typeface="宋体" panose="02010600030101010101" pitchFamily="2" charset="-122"/>
                        </a:rPr>
                        <a:t>%</a:t>
                      </a:r>
                      <a:r>
                        <a:rPr lang="zh-CN" altLang="en-US" sz="900" dirty="0">
                          <a:solidFill>
                            <a:srgbClr val="000066"/>
                          </a:solidFill>
                          <a:latin typeface="Times New Roman" panose="02020603050405020304" pitchFamily="18" charset="0"/>
                          <a:ea typeface="宋体" panose="02010600030101010101" pitchFamily="2" charset="-122"/>
                        </a:rPr>
                        <a:t>）</a:t>
                      </a:r>
                      <a:endParaRPr lang="zh-CN" altLang="en-US" sz="18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100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50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25</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12.5</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717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900" dirty="0">
                          <a:solidFill>
                            <a:srgbClr val="000066"/>
                          </a:solidFill>
                          <a:latin typeface="Times New Roman" panose="02020603050405020304" pitchFamily="18" charset="0"/>
                          <a:ea typeface="宋体" panose="02010600030101010101" pitchFamily="2" charset="-122"/>
                        </a:rPr>
                        <a:t>码元速率（</a:t>
                      </a:r>
                      <a:r>
                        <a:rPr lang="en-US" altLang="zh-CN" sz="900" err="1">
                          <a:solidFill>
                            <a:srgbClr val="000066"/>
                          </a:solidFill>
                          <a:latin typeface="Times New Roman" panose="02020603050405020304" pitchFamily="18" charset="0"/>
                          <a:ea typeface="宋体" panose="02010600030101010101" pitchFamily="2" charset="-122"/>
                        </a:rPr>
                        <a:t>s/s</a:t>
                      </a:r>
                      <a:r>
                        <a:rPr lang="zh-CN" altLang="en-US" sz="900" dirty="0">
                          <a:solidFill>
                            <a:srgbClr val="000066"/>
                          </a:solidFill>
                          <a:latin typeface="Times New Roman" panose="02020603050405020304" pitchFamily="18" charset="0"/>
                          <a:ea typeface="宋体" panose="02010600030101010101" pitchFamily="2" charset="-122"/>
                        </a:rPr>
                        <a:t>）</a:t>
                      </a:r>
                      <a:endParaRPr lang="zh-CN" altLang="en-US" sz="18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28800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28800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28800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28800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8763">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900" dirty="0">
                          <a:solidFill>
                            <a:srgbClr val="000066"/>
                          </a:solidFill>
                          <a:latin typeface="Times New Roman" panose="02020603050405020304" pitchFamily="18" charset="0"/>
                          <a:ea typeface="宋体" panose="02010600030101010101" pitchFamily="2" charset="-122"/>
                        </a:rPr>
                        <a:t>每调制码元的码元数</a:t>
                      </a:r>
                      <a:endParaRPr lang="zh-CN" altLang="en-US" sz="18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6</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6</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6</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6</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27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900" dirty="0">
                          <a:solidFill>
                            <a:srgbClr val="000066"/>
                          </a:solidFill>
                          <a:latin typeface="Times New Roman" panose="02020603050405020304" pitchFamily="18" charset="0"/>
                          <a:ea typeface="宋体" panose="02010600030101010101" pitchFamily="2" charset="-122"/>
                        </a:rPr>
                        <a:t>调制码元的速率（</a:t>
                      </a:r>
                      <a:r>
                        <a:rPr lang="en-US" altLang="zh-CN" sz="900" err="1">
                          <a:solidFill>
                            <a:srgbClr val="000066"/>
                          </a:solidFill>
                          <a:latin typeface="Times New Roman" panose="02020603050405020304" pitchFamily="18" charset="0"/>
                          <a:ea typeface="宋体" panose="02010600030101010101" pitchFamily="2" charset="-122"/>
                        </a:rPr>
                        <a:t>s/s</a:t>
                      </a:r>
                      <a:r>
                        <a:rPr lang="zh-CN" altLang="en-US" sz="900" dirty="0">
                          <a:solidFill>
                            <a:srgbClr val="000066"/>
                          </a:solidFill>
                          <a:latin typeface="Times New Roman" panose="02020603050405020304" pitchFamily="18" charset="0"/>
                          <a:ea typeface="宋体" panose="02010600030101010101" pitchFamily="2" charset="-122"/>
                        </a:rPr>
                        <a:t>）</a:t>
                      </a:r>
                      <a:endParaRPr lang="zh-CN" altLang="en-US" sz="18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4800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4800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4800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4800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4337">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900" dirty="0">
                          <a:solidFill>
                            <a:srgbClr val="000066"/>
                          </a:solidFill>
                          <a:latin typeface="Times New Roman" panose="02020603050405020304" pitchFamily="18" charset="0"/>
                          <a:ea typeface="宋体" panose="02010600030101010101" pitchFamily="2" charset="-122"/>
                        </a:rPr>
                        <a:t>沃尔什子码速率（</a:t>
                      </a:r>
                      <a:r>
                        <a:rPr lang="en-US" altLang="zh-CN" sz="900" err="1">
                          <a:solidFill>
                            <a:srgbClr val="000066"/>
                          </a:solidFill>
                          <a:latin typeface="Times New Roman" panose="02020603050405020304" pitchFamily="18" charset="0"/>
                          <a:ea typeface="宋体" panose="02010600030101010101" pitchFamily="2" charset="-122"/>
                        </a:rPr>
                        <a:t>kc/s</a:t>
                      </a:r>
                      <a:r>
                        <a:rPr lang="zh-CN" altLang="en-US" sz="900" dirty="0">
                          <a:solidFill>
                            <a:srgbClr val="000066"/>
                          </a:solidFill>
                          <a:latin typeface="Times New Roman" panose="02020603050405020304" pitchFamily="18" charset="0"/>
                          <a:ea typeface="宋体" panose="02010600030101010101" pitchFamily="2" charset="-122"/>
                        </a:rPr>
                        <a:t>）</a:t>
                      </a:r>
                      <a:endParaRPr lang="zh-CN" altLang="en-US" sz="18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370.20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370.20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370.20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370.20</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717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900" dirty="0">
                          <a:solidFill>
                            <a:srgbClr val="000066"/>
                          </a:solidFill>
                          <a:ea typeface="宋体" panose="02010600030101010101" pitchFamily="2" charset="-122"/>
                        </a:rPr>
                        <a:t>调制码元宽度（     ）</a:t>
                      </a:r>
                      <a:r>
                        <a:rPr lang="zh-CN" altLang="en-US" sz="900" b="1" dirty="0">
                          <a:solidFill>
                            <a:srgbClr val="000066"/>
                          </a:solidFill>
                          <a:ea typeface="宋体" panose="02010600030101010101" pitchFamily="2" charset="-122"/>
                        </a:rPr>
                        <a:t> </a:t>
                      </a:r>
                      <a:endParaRPr lang="zh-CN" altLang="en-US" sz="900" b="1"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208.33</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208.33</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208.33</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208.33</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603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900" dirty="0">
                          <a:solidFill>
                            <a:srgbClr val="000066"/>
                          </a:solidFill>
                          <a:latin typeface="Times New Roman" panose="02020603050405020304" pitchFamily="18" charset="0"/>
                          <a:ea typeface="宋体" panose="02010600030101010101" pitchFamily="2" charset="-122"/>
                        </a:rPr>
                        <a:t>每码元的</a:t>
                      </a:r>
                      <a:r>
                        <a:rPr lang="en-US" altLang="zh-CN" sz="900">
                          <a:solidFill>
                            <a:srgbClr val="000066"/>
                          </a:solidFill>
                          <a:latin typeface="Times New Roman" panose="02020603050405020304" pitchFamily="18" charset="0"/>
                          <a:ea typeface="宋体" panose="02010600030101010101" pitchFamily="2" charset="-122"/>
                        </a:rPr>
                        <a:t>PN</a:t>
                      </a:r>
                      <a:r>
                        <a:rPr lang="zh-CN" altLang="en-US" sz="900" dirty="0">
                          <a:solidFill>
                            <a:srgbClr val="000066"/>
                          </a:solidFill>
                          <a:latin typeface="Times New Roman" panose="02020603050405020304" pitchFamily="18" charset="0"/>
                          <a:ea typeface="宋体" panose="02010600030101010101" pitchFamily="2" charset="-122"/>
                        </a:rPr>
                        <a:t>子码数</a:t>
                      </a:r>
                      <a:endParaRPr lang="zh-CN" altLang="en-US" sz="18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42.67</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42.67</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42.67</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42.67</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1163">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900" dirty="0">
                          <a:solidFill>
                            <a:srgbClr val="000066"/>
                          </a:solidFill>
                          <a:latin typeface="Times New Roman" panose="02020603050405020304" pitchFamily="18" charset="0"/>
                          <a:ea typeface="宋体" panose="02010600030101010101" pitchFamily="2" charset="-122"/>
                        </a:rPr>
                        <a:t>每调制码元的</a:t>
                      </a:r>
                      <a:r>
                        <a:rPr lang="en-US" altLang="zh-CN" sz="900">
                          <a:solidFill>
                            <a:srgbClr val="000066"/>
                          </a:solidFill>
                          <a:latin typeface="Times New Roman" panose="02020603050405020304" pitchFamily="18" charset="0"/>
                          <a:ea typeface="宋体" panose="02010600030101010101" pitchFamily="2" charset="-122"/>
                        </a:rPr>
                        <a:t>PN</a:t>
                      </a:r>
                      <a:r>
                        <a:rPr lang="zh-CN" altLang="en-US" sz="900" dirty="0">
                          <a:solidFill>
                            <a:srgbClr val="000066"/>
                          </a:solidFill>
                          <a:latin typeface="Times New Roman" panose="02020603050405020304" pitchFamily="18" charset="0"/>
                          <a:ea typeface="宋体" panose="02010600030101010101" pitchFamily="2" charset="-122"/>
                        </a:rPr>
                        <a:t>子码数</a:t>
                      </a:r>
                      <a:endParaRPr lang="zh-CN" altLang="en-US" sz="18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256</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256</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256</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256</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4337">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900" dirty="0">
                          <a:solidFill>
                            <a:srgbClr val="000066"/>
                          </a:solidFill>
                          <a:latin typeface="Times New Roman" panose="02020603050405020304" pitchFamily="18" charset="0"/>
                          <a:ea typeface="宋体" panose="02010600030101010101" pitchFamily="2" charset="-122"/>
                        </a:rPr>
                        <a:t>每沃尔什子码的</a:t>
                      </a:r>
                      <a:r>
                        <a:rPr lang="en-US" altLang="zh-CN" sz="900">
                          <a:solidFill>
                            <a:srgbClr val="000066"/>
                          </a:solidFill>
                          <a:latin typeface="Times New Roman" panose="02020603050405020304" pitchFamily="18" charset="0"/>
                          <a:ea typeface="宋体" panose="02010600030101010101" pitchFamily="2" charset="-122"/>
                        </a:rPr>
                        <a:t>PN</a:t>
                      </a:r>
                      <a:r>
                        <a:rPr lang="zh-CN" altLang="en-US" sz="900" dirty="0">
                          <a:solidFill>
                            <a:srgbClr val="000066"/>
                          </a:solidFill>
                          <a:latin typeface="Times New Roman" panose="02020603050405020304" pitchFamily="18" charset="0"/>
                          <a:ea typeface="宋体" panose="02010600030101010101" pitchFamily="2" charset="-122"/>
                        </a:rPr>
                        <a:t>子码数</a:t>
                      </a:r>
                      <a:endParaRPr lang="zh-CN" altLang="en-US" sz="18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4</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4</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4</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900">
                          <a:solidFill>
                            <a:srgbClr val="000066"/>
                          </a:solidFill>
                          <a:latin typeface="Times New Roman" panose="02020603050405020304" pitchFamily="18" charset="0"/>
                          <a:ea typeface="宋体" panose="02010600030101010101" pitchFamily="2" charset="-122"/>
                        </a:rPr>
                        <a:t>4</a:t>
                      </a:r>
                      <a:endParaRPr lang="zh-CN" altLang="en-US" sz="18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1701" name="矩形 172455"/>
          <p:cNvSpPr/>
          <p:nvPr/>
        </p:nvSpPr>
        <p:spPr>
          <a:xfrm>
            <a:off x="1524000" y="3348038"/>
            <a:ext cx="9144000" cy="0"/>
          </a:xfrm>
          <a:prstGeom prst="rect">
            <a:avLst/>
          </a:prstGeom>
          <a:noFill/>
          <a:ln w="9525">
            <a:noFill/>
          </a:ln>
        </p:spPr>
        <p:txBody>
          <a:bodyPr anchor="t" anchorCtr="0"/>
          <a:p>
            <a:pPr algn="ctr"/>
            <a:endParaRPr lang="zh-CN" altLang="en-US">
              <a:latin typeface="Arial" panose="020B0604020202020204" pitchFamily="34" charset="0"/>
              <a:ea typeface="宋体" panose="02010600030101010101" pitchFamily="2" charset="-122"/>
            </a:endParaRPr>
          </a:p>
        </p:txBody>
      </p:sp>
      <p:graphicFrame>
        <p:nvGraphicFramePr>
          <p:cNvPr id="111702" name="对象 172454"/>
          <p:cNvGraphicFramePr/>
          <p:nvPr/>
        </p:nvGraphicFramePr>
        <p:xfrm>
          <a:off x="4495800" y="4724400"/>
          <a:ext cx="219075" cy="161925"/>
        </p:xfrm>
        <a:graphic>
          <a:graphicData uri="http://schemas.openxmlformats.org/presentationml/2006/ole">
            <mc:AlternateContent xmlns:mc="http://schemas.openxmlformats.org/markup-compatibility/2006">
              <mc:Choice xmlns:v="urn:schemas-microsoft-com:vml" Requires="v">
                <p:oleObj spid="_x0000_s3139" name="" r:id="rId2" imgW="215900" imgH="165100" progId="Equation.DSMT4">
                  <p:embed/>
                </p:oleObj>
              </mc:Choice>
              <mc:Fallback>
                <p:oleObj name="" r:id="rId2" imgW="215900" imgH="165100" progId="Equation.DSMT4">
                  <p:embed/>
                  <p:pic>
                    <p:nvPicPr>
                      <p:cNvPr id="0" name="图片 3138"/>
                      <p:cNvPicPr/>
                      <p:nvPr/>
                    </p:nvPicPr>
                    <p:blipFill>
                      <a:blip r:embed="rId3"/>
                      <a:stretch>
                        <a:fillRect/>
                      </a:stretch>
                    </p:blipFill>
                    <p:spPr>
                      <a:xfrm>
                        <a:off x="4495800" y="4724400"/>
                        <a:ext cx="219075" cy="161925"/>
                      </a:xfrm>
                      <a:prstGeom prst="rect">
                        <a:avLst/>
                      </a:prstGeom>
                      <a:noFill/>
                      <a:ln w="38100">
                        <a:noFill/>
                        <a:miter/>
                      </a:ln>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矩形 173059"/>
          <p:cNvSpPr/>
          <p:nvPr/>
        </p:nvSpPr>
        <p:spPr>
          <a:xfrm>
            <a:off x="4684713" y="912813"/>
            <a:ext cx="2406650"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表</a:t>
            </a:r>
            <a:r>
              <a:rPr lang="en-US" altLang="zh-CN">
                <a:latin typeface="Arial" panose="020B0604020202020204" pitchFamily="34" charset="0"/>
                <a:ea typeface="宋体" panose="02010600030101010101" pitchFamily="2" charset="-122"/>
              </a:rPr>
              <a:t>3-7 </a:t>
            </a:r>
            <a:r>
              <a:rPr lang="zh-CN" altLang="en-US" dirty="0">
                <a:latin typeface="Arial" panose="020B0604020202020204" pitchFamily="34" charset="0"/>
                <a:ea typeface="宋体" panose="02010600030101010101" pitchFamily="2" charset="-122"/>
              </a:rPr>
              <a:t>接入信道参数</a:t>
            </a:r>
            <a:endParaRPr lang="zh-CN" altLang="en-US" dirty="0">
              <a:latin typeface="Arial" panose="020B0604020202020204" pitchFamily="34" charset="0"/>
              <a:ea typeface="宋体" panose="02010600030101010101" pitchFamily="2" charset="-122"/>
            </a:endParaRPr>
          </a:p>
        </p:txBody>
      </p:sp>
      <p:graphicFrame>
        <p:nvGraphicFramePr>
          <p:cNvPr id="173223" name="表格 173222"/>
          <p:cNvGraphicFramePr/>
          <p:nvPr/>
        </p:nvGraphicFramePr>
        <p:xfrm>
          <a:off x="4038600" y="1676400"/>
          <a:ext cx="4114800" cy="4141788"/>
        </p:xfrm>
        <a:graphic>
          <a:graphicData uri="http://schemas.openxmlformats.org/drawingml/2006/table">
            <a:tbl>
              <a:tblPr/>
              <a:tblGrid>
                <a:gridCol w="2124075"/>
                <a:gridCol w="1990725"/>
              </a:tblGrid>
              <a:tr h="2984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dirty="0">
                          <a:solidFill>
                            <a:srgbClr val="000066"/>
                          </a:solidFill>
                          <a:latin typeface="Times New Roman" panose="02020603050405020304" pitchFamily="18" charset="0"/>
                          <a:ea typeface="宋体" panose="02010600030101010101" pitchFamily="2" charset="-122"/>
                        </a:rPr>
                        <a:t>参数</a:t>
                      </a:r>
                      <a:endParaRPr lang="zh-CN" altLang="en-US" sz="12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dirty="0">
                          <a:solidFill>
                            <a:srgbClr val="000066"/>
                          </a:solidFill>
                          <a:latin typeface="Times New Roman" panose="02020603050405020304" pitchFamily="18" charset="0"/>
                          <a:ea typeface="宋体" panose="02010600030101010101" pitchFamily="2" charset="-122"/>
                        </a:rPr>
                        <a:t>数据率</a:t>
                      </a:r>
                      <a:r>
                        <a:rPr lang="en-US" altLang="zh-CN" sz="1200">
                          <a:solidFill>
                            <a:srgbClr val="000066"/>
                          </a:solidFill>
                          <a:latin typeface="Times New Roman" panose="02020603050405020304" pitchFamily="18" charset="0"/>
                          <a:ea typeface="宋体" panose="02010600030101010101" pitchFamily="2" charset="-122"/>
                        </a:rPr>
                        <a:t>4800b/s</a:t>
                      </a:r>
                      <a:endParaRPr lang="zh-CN" altLang="en-US" sz="12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300038">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a:solidFill>
                            <a:srgbClr val="000066"/>
                          </a:solidFill>
                          <a:latin typeface="Times New Roman" panose="02020603050405020304" pitchFamily="18" charset="0"/>
                          <a:ea typeface="宋体" panose="02010600030101010101" pitchFamily="2" charset="-122"/>
                        </a:rPr>
                        <a:t>PN</a:t>
                      </a:r>
                      <a:r>
                        <a:rPr lang="zh-CN" altLang="en-US" sz="1200" dirty="0">
                          <a:solidFill>
                            <a:srgbClr val="000066"/>
                          </a:solidFill>
                          <a:latin typeface="Times New Roman" panose="02020603050405020304" pitchFamily="18" charset="0"/>
                          <a:ea typeface="宋体" panose="02010600030101010101" pitchFamily="2" charset="-122"/>
                        </a:rPr>
                        <a:t>子码速率（</a:t>
                      </a:r>
                      <a:r>
                        <a:rPr lang="en-US" altLang="zh-CN" sz="1200">
                          <a:solidFill>
                            <a:srgbClr val="000066"/>
                          </a:solidFill>
                          <a:latin typeface="Times New Roman" panose="02020603050405020304" pitchFamily="18" charset="0"/>
                          <a:ea typeface="宋体" panose="02010600030101010101" pitchFamily="2" charset="-122"/>
                        </a:rPr>
                        <a:t>Mc/s</a:t>
                      </a:r>
                      <a:r>
                        <a:rPr lang="zh-CN" altLang="en-US" sz="1200" dirty="0">
                          <a:solidFill>
                            <a:srgbClr val="000066"/>
                          </a:solidFill>
                          <a:latin typeface="Times New Roman" panose="02020603050405020304" pitchFamily="18" charset="0"/>
                          <a:ea typeface="宋体" panose="02010600030101010101" pitchFamily="2" charset="-122"/>
                        </a:rPr>
                        <a:t>）</a:t>
                      </a:r>
                      <a:endParaRPr lang="zh-CN" altLang="en-US" sz="12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a:solidFill>
                            <a:srgbClr val="000066"/>
                          </a:solidFill>
                          <a:latin typeface="Times New Roman" panose="02020603050405020304" pitchFamily="18" charset="0"/>
                          <a:ea typeface="宋体" panose="02010600030101010101" pitchFamily="2" charset="-122"/>
                        </a:rPr>
                        <a:t>1.2288</a:t>
                      </a:r>
                      <a:endParaRPr lang="zh-CN" altLang="en-US" sz="12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84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dirty="0">
                          <a:solidFill>
                            <a:srgbClr val="000066"/>
                          </a:solidFill>
                          <a:latin typeface="Times New Roman" panose="02020603050405020304" pitchFamily="18" charset="0"/>
                          <a:ea typeface="宋体" panose="02010600030101010101" pitchFamily="2" charset="-122"/>
                        </a:rPr>
                        <a:t>卷积编码码率</a:t>
                      </a:r>
                      <a:endParaRPr lang="zh-CN" altLang="en-US" sz="12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a:solidFill>
                            <a:srgbClr val="000066"/>
                          </a:solidFill>
                          <a:latin typeface="Times New Roman" panose="02020603050405020304" pitchFamily="18" charset="0"/>
                          <a:ea typeface="宋体" panose="02010600030101010101" pitchFamily="2" charset="-122"/>
                        </a:rPr>
                        <a:t>1/3</a:t>
                      </a:r>
                      <a:endParaRPr lang="zh-CN" altLang="en-US" sz="12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84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dirty="0">
                          <a:solidFill>
                            <a:srgbClr val="000066"/>
                          </a:solidFill>
                          <a:latin typeface="Times New Roman" panose="02020603050405020304" pitchFamily="18" charset="0"/>
                          <a:ea typeface="宋体" panose="02010600030101010101" pitchFamily="2" charset="-122"/>
                        </a:rPr>
                        <a:t>码元重复出现次数</a:t>
                      </a:r>
                      <a:endParaRPr lang="zh-CN" altLang="en-US" sz="12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a:solidFill>
                            <a:srgbClr val="000066"/>
                          </a:solidFill>
                          <a:latin typeface="Times New Roman" panose="02020603050405020304" pitchFamily="18" charset="0"/>
                          <a:ea typeface="宋体" panose="02010600030101010101" pitchFamily="2" charset="-122"/>
                        </a:rPr>
                        <a:t>2</a:t>
                      </a:r>
                      <a:endParaRPr lang="zh-CN" altLang="en-US" sz="12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0037">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dirty="0">
                          <a:solidFill>
                            <a:srgbClr val="000066"/>
                          </a:solidFill>
                          <a:latin typeface="Times New Roman" panose="02020603050405020304" pitchFamily="18" charset="0"/>
                          <a:ea typeface="宋体" panose="02010600030101010101" pitchFamily="2" charset="-122"/>
                        </a:rPr>
                        <a:t>传输占空比（</a:t>
                      </a:r>
                      <a:r>
                        <a:rPr lang="en-US" altLang="zh-CN" sz="1200">
                          <a:solidFill>
                            <a:srgbClr val="000066"/>
                          </a:solidFill>
                          <a:latin typeface="Times New Roman" panose="02020603050405020304" pitchFamily="18" charset="0"/>
                          <a:ea typeface="宋体" panose="02010600030101010101" pitchFamily="2" charset="-122"/>
                        </a:rPr>
                        <a:t>%</a:t>
                      </a:r>
                      <a:r>
                        <a:rPr lang="zh-CN" altLang="en-US" sz="1200" dirty="0">
                          <a:solidFill>
                            <a:srgbClr val="000066"/>
                          </a:solidFill>
                          <a:latin typeface="Times New Roman" panose="02020603050405020304" pitchFamily="18" charset="0"/>
                          <a:ea typeface="宋体" panose="02010600030101010101" pitchFamily="2" charset="-122"/>
                        </a:rPr>
                        <a:t>）</a:t>
                      </a:r>
                      <a:endParaRPr lang="zh-CN" altLang="en-US" sz="12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a:solidFill>
                            <a:srgbClr val="000066"/>
                          </a:solidFill>
                          <a:latin typeface="Times New Roman" panose="02020603050405020304" pitchFamily="18" charset="0"/>
                          <a:ea typeface="宋体" panose="02010600030101010101" pitchFamily="2" charset="-122"/>
                        </a:rPr>
                        <a:t>100</a:t>
                      </a:r>
                      <a:endParaRPr lang="zh-CN" altLang="en-US" sz="12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84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dirty="0">
                          <a:solidFill>
                            <a:srgbClr val="000066"/>
                          </a:solidFill>
                          <a:latin typeface="Times New Roman" panose="02020603050405020304" pitchFamily="18" charset="0"/>
                          <a:ea typeface="宋体" panose="02010600030101010101" pitchFamily="2" charset="-122"/>
                        </a:rPr>
                        <a:t>码元速率（</a:t>
                      </a:r>
                      <a:r>
                        <a:rPr lang="en-US" altLang="zh-CN" sz="1200" err="1">
                          <a:solidFill>
                            <a:srgbClr val="000066"/>
                          </a:solidFill>
                          <a:latin typeface="Times New Roman" panose="02020603050405020304" pitchFamily="18" charset="0"/>
                          <a:ea typeface="宋体" panose="02010600030101010101" pitchFamily="2" charset="-122"/>
                        </a:rPr>
                        <a:t>s/s</a:t>
                      </a:r>
                      <a:r>
                        <a:rPr lang="zh-CN" altLang="en-US" sz="1200" dirty="0">
                          <a:solidFill>
                            <a:srgbClr val="000066"/>
                          </a:solidFill>
                          <a:latin typeface="Times New Roman" panose="02020603050405020304" pitchFamily="18" charset="0"/>
                          <a:ea typeface="宋体" panose="02010600030101010101" pitchFamily="2" charset="-122"/>
                        </a:rPr>
                        <a:t>）</a:t>
                      </a:r>
                      <a:endParaRPr lang="zh-CN" altLang="en-US" sz="12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a:solidFill>
                            <a:srgbClr val="000066"/>
                          </a:solidFill>
                          <a:latin typeface="Times New Roman" panose="02020603050405020304" pitchFamily="18" charset="0"/>
                          <a:ea typeface="宋体" panose="02010600030101010101" pitchFamily="2" charset="-122"/>
                        </a:rPr>
                        <a:t>28800</a:t>
                      </a:r>
                      <a:endParaRPr lang="zh-CN" altLang="en-US" sz="12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84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dirty="0">
                          <a:solidFill>
                            <a:srgbClr val="000066"/>
                          </a:solidFill>
                          <a:latin typeface="Times New Roman" panose="02020603050405020304" pitchFamily="18" charset="0"/>
                          <a:ea typeface="宋体" panose="02010600030101010101" pitchFamily="2" charset="-122"/>
                        </a:rPr>
                        <a:t>每调制码元的码元数</a:t>
                      </a:r>
                      <a:endParaRPr lang="zh-CN" altLang="en-US" sz="12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a:solidFill>
                            <a:srgbClr val="000066"/>
                          </a:solidFill>
                          <a:latin typeface="Times New Roman" panose="02020603050405020304" pitchFamily="18" charset="0"/>
                          <a:ea typeface="宋体" panose="02010600030101010101" pitchFamily="2" charset="-122"/>
                        </a:rPr>
                        <a:t>6</a:t>
                      </a:r>
                      <a:endParaRPr lang="zh-CN" altLang="en-US" sz="12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84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dirty="0">
                          <a:solidFill>
                            <a:srgbClr val="000066"/>
                          </a:solidFill>
                          <a:latin typeface="Times New Roman" panose="02020603050405020304" pitchFamily="18" charset="0"/>
                          <a:ea typeface="宋体" panose="02010600030101010101" pitchFamily="2" charset="-122"/>
                        </a:rPr>
                        <a:t>调制码元的速率（</a:t>
                      </a:r>
                      <a:r>
                        <a:rPr lang="en-US" altLang="zh-CN" sz="1200" err="1">
                          <a:solidFill>
                            <a:srgbClr val="000066"/>
                          </a:solidFill>
                          <a:latin typeface="Times New Roman" panose="02020603050405020304" pitchFamily="18" charset="0"/>
                          <a:ea typeface="宋体" panose="02010600030101010101" pitchFamily="2" charset="-122"/>
                        </a:rPr>
                        <a:t>s/s</a:t>
                      </a:r>
                      <a:r>
                        <a:rPr lang="zh-CN" altLang="en-US" sz="1200" dirty="0">
                          <a:solidFill>
                            <a:srgbClr val="000066"/>
                          </a:solidFill>
                          <a:latin typeface="Times New Roman" panose="02020603050405020304" pitchFamily="18" charset="0"/>
                          <a:ea typeface="宋体" panose="02010600030101010101" pitchFamily="2" charset="-122"/>
                        </a:rPr>
                        <a:t>）</a:t>
                      </a:r>
                      <a:endParaRPr lang="zh-CN" altLang="en-US" sz="12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a:solidFill>
                            <a:srgbClr val="000066"/>
                          </a:solidFill>
                          <a:latin typeface="Times New Roman" panose="02020603050405020304" pitchFamily="18" charset="0"/>
                          <a:ea typeface="宋体" panose="02010600030101010101" pitchFamily="2" charset="-122"/>
                        </a:rPr>
                        <a:t>4800</a:t>
                      </a:r>
                      <a:endParaRPr lang="zh-CN" altLang="en-US" sz="12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0038">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dirty="0">
                          <a:solidFill>
                            <a:srgbClr val="000066"/>
                          </a:solidFill>
                          <a:latin typeface="Times New Roman" panose="02020603050405020304" pitchFamily="18" charset="0"/>
                          <a:ea typeface="宋体" panose="02010600030101010101" pitchFamily="2" charset="-122"/>
                        </a:rPr>
                        <a:t>沃尔什子码速率（</a:t>
                      </a:r>
                      <a:r>
                        <a:rPr lang="en-US" altLang="zh-CN" sz="1200" err="1">
                          <a:solidFill>
                            <a:srgbClr val="000066"/>
                          </a:solidFill>
                          <a:latin typeface="Times New Roman" panose="02020603050405020304" pitchFamily="18" charset="0"/>
                          <a:ea typeface="宋体" panose="02010600030101010101" pitchFamily="2" charset="-122"/>
                        </a:rPr>
                        <a:t>kc/s</a:t>
                      </a:r>
                      <a:r>
                        <a:rPr lang="zh-CN" altLang="en-US" sz="1200" dirty="0">
                          <a:solidFill>
                            <a:srgbClr val="000066"/>
                          </a:solidFill>
                          <a:latin typeface="Times New Roman" panose="02020603050405020304" pitchFamily="18" charset="0"/>
                          <a:ea typeface="宋体" panose="02010600030101010101" pitchFamily="2" charset="-122"/>
                        </a:rPr>
                        <a:t>）</a:t>
                      </a:r>
                      <a:endParaRPr lang="zh-CN" altLang="en-US" sz="12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a:solidFill>
                            <a:srgbClr val="000066"/>
                          </a:solidFill>
                          <a:latin typeface="Times New Roman" panose="02020603050405020304" pitchFamily="18" charset="0"/>
                          <a:ea typeface="宋体" panose="02010600030101010101" pitchFamily="2" charset="-122"/>
                        </a:rPr>
                        <a:t>370.20</a:t>
                      </a:r>
                      <a:endParaRPr lang="zh-CN" altLang="en-US" sz="12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dirty="0">
                          <a:solidFill>
                            <a:srgbClr val="000066"/>
                          </a:solidFill>
                          <a:ea typeface="宋体" panose="02010600030101010101" pitchFamily="2" charset="-122"/>
                        </a:rPr>
                        <a:t>调制码元宽度（   ）</a:t>
                      </a:r>
                      <a:r>
                        <a:rPr lang="zh-CN" altLang="en-US" sz="2000" b="1" dirty="0">
                          <a:ea typeface="宋体" panose="02010600030101010101" pitchFamily="2" charset="-122"/>
                        </a:rPr>
                        <a:t> </a:t>
                      </a:r>
                      <a:endParaRPr lang="zh-CN" altLang="en-US" sz="2000" b="1" dirty="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a:solidFill>
                            <a:srgbClr val="000066"/>
                          </a:solidFill>
                          <a:latin typeface="Times New Roman" panose="02020603050405020304" pitchFamily="18" charset="0"/>
                          <a:ea typeface="宋体" panose="02010600030101010101" pitchFamily="2" charset="-122"/>
                        </a:rPr>
                        <a:t>208.33</a:t>
                      </a:r>
                      <a:endParaRPr lang="zh-CN" altLang="en-US" sz="12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84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dirty="0">
                          <a:solidFill>
                            <a:srgbClr val="000066"/>
                          </a:solidFill>
                          <a:latin typeface="Times New Roman" panose="02020603050405020304" pitchFamily="18" charset="0"/>
                          <a:ea typeface="宋体" panose="02010600030101010101" pitchFamily="2" charset="-122"/>
                        </a:rPr>
                        <a:t>每码元的</a:t>
                      </a:r>
                      <a:r>
                        <a:rPr lang="en-US" altLang="zh-CN" sz="1200">
                          <a:solidFill>
                            <a:srgbClr val="000066"/>
                          </a:solidFill>
                          <a:latin typeface="Times New Roman" panose="02020603050405020304" pitchFamily="18" charset="0"/>
                          <a:ea typeface="宋体" panose="02010600030101010101" pitchFamily="2" charset="-122"/>
                        </a:rPr>
                        <a:t>PN</a:t>
                      </a:r>
                      <a:r>
                        <a:rPr lang="zh-CN" altLang="en-US" sz="1200" dirty="0">
                          <a:solidFill>
                            <a:srgbClr val="000066"/>
                          </a:solidFill>
                          <a:latin typeface="Times New Roman" panose="02020603050405020304" pitchFamily="18" charset="0"/>
                          <a:ea typeface="宋体" panose="02010600030101010101" pitchFamily="2" charset="-122"/>
                        </a:rPr>
                        <a:t>子码数</a:t>
                      </a:r>
                      <a:endParaRPr lang="zh-CN" altLang="en-US" sz="12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a:solidFill>
                            <a:srgbClr val="000066"/>
                          </a:solidFill>
                          <a:latin typeface="Times New Roman" panose="02020603050405020304" pitchFamily="18" charset="0"/>
                          <a:ea typeface="宋体" panose="02010600030101010101" pitchFamily="2" charset="-122"/>
                        </a:rPr>
                        <a:t>42.67</a:t>
                      </a:r>
                      <a:endParaRPr lang="zh-CN" altLang="en-US" sz="12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0038">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dirty="0">
                          <a:solidFill>
                            <a:srgbClr val="000066"/>
                          </a:solidFill>
                          <a:latin typeface="Times New Roman" panose="02020603050405020304" pitchFamily="18" charset="0"/>
                          <a:ea typeface="宋体" panose="02010600030101010101" pitchFamily="2" charset="-122"/>
                        </a:rPr>
                        <a:t>每调制码元的</a:t>
                      </a:r>
                      <a:r>
                        <a:rPr lang="en-US" altLang="zh-CN" sz="1200">
                          <a:solidFill>
                            <a:srgbClr val="000066"/>
                          </a:solidFill>
                          <a:latin typeface="Times New Roman" panose="02020603050405020304" pitchFamily="18" charset="0"/>
                          <a:ea typeface="宋体" panose="02010600030101010101" pitchFamily="2" charset="-122"/>
                        </a:rPr>
                        <a:t>PN</a:t>
                      </a:r>
                      <a:r>
                        <a:rPr lang="zh-CN" altLang="en-US" sz="1200" dirty="0">
                          <a:solidFill>
                            <a:srgbClr val="000066"/>
                          </a:solidFill>
                          <a:latin typeface="Times New Roman" panose="02020603050405020304" pitchFamily="18" charset="0"/>
                          <a:ea typeface="宋体" panose="02010600030101010101" pitchFamily="2" charset="-122"/>
                        </a:rPr>
                        <a:t>子码数</a:t>
                      </a:r>
                      <a:endParaRPr lang="zh-CN" altLang="en-US" sz="12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a:solidFill>
                            <a:srgbClr val="000066"/>
                          </a:solidFill>
                          <a:latin typeface="Times New Roman" panose="02020603050405020304" pitchFamily="18" charset="0"/>
                          <a:ea typeface="宋体" panose="02010600030101010101" pitchFamily="2" charset="-122"/>
                        </a:rPr>
                        <a:t>256</a:t>
                      </a:r>
                      <a:endParaRPr lang="zh-CN" altLang="en-US" sz="12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dirty="0">
                          <a:solidFill>
                            <a:srgbClr val="000066"/>
                          </a:solidFill>
                          <a:latin typeface="Times New Roman" panose="02020603050405020304" pitchFamily="18" charset="0"/>
                          <a:ea typeface="宋体" panose="02010600030101010101" pitchFamily="2" charset="-122"/>
                        </a:rPr>
                        <a:t>每沃尔什子码的</a:t>
                      </a:r>
                      <a:r>
                        <a:rPr lang="en-US" altLang="zh-CN" sz="1200">
                          <a:solidFill>
                            <a:srgbClr val="000066"/>
                          </a:solidFill>
                          <a:latin typeface="Times New Roman" panose="02020603050405020304" pitchFamily="18" charset="0"/>
                          <a:ea typeface="宋体" panose="02010600030101010101" pitchFamily="2" charset="-122"/>
                        </a:rPr>
                        <a:t>PN</a:t>
                      </a:r>
                      <a:r>
                        <a:rPr lang="zh-CN" altLang="en-US" sz="1200" dirty="0">
                          <a:solidFill>
                            <a:srgbClr val="000066"/>
                          </a:solidFill>
                          <a:latin typeface="Times New Roman" panose="02020603050405020304" pitchFamily="18" charset="0"/>
                          <a:ea typeface="宋体" panose="02010600030101010101" pitchFamily="2" charset="-122"/>
                        </a:rPr>
                        <a:t>子码数</a:t>
                      </a:r>
                      <a:endParaRPr lang="zh-CN" altLang="en-US" sz="1200" dirty="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a:solidFill>
                            <a:srgbClr val="000066"/>
                          </a:solidFill>
                          <a:latin typeface="Times New Roman" panose="02020603050405020304" pitchFamily="18" charset="0"/>
                          <a:ea typeface="宋体" panose="02010600030101010101" pitchFamily="2" charset="-122"/>
                        </a:rPr>
                        <a:t>4</a:t>
                      </a:r>
                      <a:endParaRPr lang="zh-CN" altLang="en-US" sz="1200">
                        <a:solidFill>
                          <a:srgbClr val="000066"/>
                        </a:solidFill>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2686" name="矩形 173224"/>
          <p:cNvSpPr/>
          <p:nvPr/>
        </p:nvSpPr>
        <p:spPr>
          <a:xfrm>
            <a:off x="1524000" y="3348038"/>
            <a:ext cx="9144000" cy="0"/>
          </a:xfrm>
          <a:prstGeom prst="rect">
            <a:avLst/>
          </a:prstGeom>
          <a:noFill/>
          <a:ln w="9525">
            <a:noFill/>
          </a:ln>
        </p:spPr>
        <p:txBody>
          <a:bodyPr anchor="t" anchorCtr="0"/>
          <a:p>
            <a:pPr algn="ctr"/>
            <a:endParaRPr lang="zh-CN" altLang="en-US">
              <a:latin typeface="Arial" panose="020B0604020202020204" pitchFamily="34" charset="0"/>
              <a:ea typeface="宋体" panose="02010600030101010101" pitchFamily="2" charset="-122"/>
            </a:endParaRPr>
          </a:p>
        </p:txBody>
      </p:sp>
      <p:graphicFrame>
        <p:nvGraphicFramePr>
          <p:cNvPr id="112687" name="对象 173223"/>
          <p:cNvGraphicFramePr/>
          <p:nvPr/>
        </p:nvGraphicFramePr>
        <p:xfrm>
          <a:off x="5562600" y="4495800"/>
          <a:ext cx="219075" cy="161925"/>
        </p:xfrm>
        <a:graphic>
          <a:graphicData uri="http://schemas.openxmlformats.org/presentationml/2006/ole">
            <mc:AlternateContent xmlns:mc="http://schemas.openxmlformats.org/markup-compatibility/2006">
              <mc:Choice xmlns:v="urn:schemas-microsoft-com:vml" Requires="v">
                <p:oleObj spid="_x0000_s3140" name="" r:id="rId2" imgW="215900" imgH="165100" progId="Equation.DSMT4">
                  <p:embed/>
                </p:oleObj>
              </mc:Choice>
              <mc:Fallback>
                <p:oleObj name="" r:id="rId2" imgW="215900" imgH="165100" progId="Equation.DSMT4">
                  <p:embed/>
                  <p:pic>
                    <p:nvPicPr>
                      <p:cNvPr id="0" name="图片 3139"/>
                      <p:cNvPicPr/>
                      <p:nvPr/>
                    </p:nvPicPr>
                    <p:blipFill>
                      <a:blip r:embed="rId3"/>
                      <a:stretch>
                        <a:fillRect/>
                      </a:stretch>
                    </p:blipFill>
                    <p:spPr>
                      <a:xfrm>
                        <a:off x="5562600" y="4495800"/>
                        <a:ext cx="219075" cy="161925"/>
                      </a:xfrm>
                      <a:prstGeom prst="rect">
                        <a:avLst/>
                      </a:prstGeom>
                      <a:noFill/>
                      <a:ln w="38100">
                        <a:noFill/>
                        <a:miter/>
                      </a:ln>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标题 174081"/>
          <p:cNvSpPr>
            <a:spLocks noGrp="1"/>
          </p:cNvSpPr>
          <p:nvPr>
            <p:ph type="title"/>
          </p:nvPr>
        </p:nvSpPr>
        <p:spPr/>
        <p:txBody>
          <a:bodyPr anchor="t" anchorCtr="0"/>
          <a:p>
            <a:pPr marL="800100" indent="-800100"/>
            <a:r>
              <a:rPr lang="en-US" altLang="zh-CN"/>
              <a:t>3.6 IS-95 CDMA</a:t>
            </a:r>
            <a:r>
              <a:rPr lang="zh-CN" altLang="en-US" dirty="0"/>
              <a:t>的控制功能</a:t>
            </a:r>
            <a:endParaRPr lang="zh-CN" altLang="en-US" dirty="0"/>
          </a:p>
        </p:txBody>
      </p:sp>
      <p:sp>
        <p:nvSpPr>
          <p:cNvPr id="113666" name="文本占位符 174082"/>
          <p:cNvSpPr>
            <a:spLocks noGrp="1"/>
          </p:cNvSpPr>
          <p:nvPr>
            <p:ph idx="1"/>
          </p:nvPr>
        </p:nvSpPr>
        <p:spPr/>
        <p:txBody>
          <a:bodyPr anchor="t" anchorCtr="0"/>
          <a:p>
            <a:r>
              <a:rPr lang="en-US" altLang="zh-CN" b="1">
                <a:solidFill>
                  <a:srgbClr val="FF0000"/>
                </a:solidFill>
              </a:rPr>
              <a:t>3.6.1  </a:t>
            </a:r>
            <a:r>
              <a:rPr lang="zh-CN" altLang="en-US" b="1" dirty="0">
                <a:solidFill>
                  <a:srgbClr val="FF0000"/>
                </a:solidFill>
              </a:rPr>
              <a:t>软切换</a:t>
            </a:r>
            <a:endParaRPr lang="zh-CN" altLang="en-US" b="1" dirty="0">
              <a:solidFill>
                <a:srgbClr val="FF0000"/>
              </a:solidFill>
            </a:endParaRPr>
          </a:p>
          <a:p>
            <a:pPr>
              <a:buNone/>
            </a:pPr>
            <a:r>
              <a:rPr lang="zh-CN" altLang="en-US" dirty="0"/>
              <a:t>          软切换是指移动台开始与新的基站通信但不立即中断它和原来基站通信的一种切换方式。软切换只能在同一频率的</a:t>
            </a:r>
            <a:r>
              <a:rPr lang="en-US" altLang="zh-CN"/>
              <a:t>CDMA</a:t>
            </a:r>
            <a:r>
              <a:rPr lang="zh-CN" altLang="en-US" dirty="0"/>
              <a:t>信道中进行。软切换是</a:t>
            </a:r>
            <a:r>
              <a:rPr lang="en-US" altLang="zh-CN"/>
              <a:t>CDMA</a:t>
            </a:r>
            <a:r>
              <a:rPr lang="zh-CN" altLang="en-US" dirty="0"/>
              <a:t>蜂窝系统独有的切换方式，可有效地提高切换的可靠性，而且若移动台处于小区的边缘上，软切换能提供正向业务信道分集，也能提供反向业务信道的分集，从而保证通信质量。</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文本占位符 175106"/>
          <p:cNvSpPr>
            <a:spLocks noGrp="1"/>
          </p:cNvSpPr>
          <p:nvPr>
            <p:ph idx="1"/>
          </p:nvPr>
        </p:nvSpPr>
        <p:spPr/>
        <p:txBody>
          <a:bodyPr anchor="t" anchorCtr="0"/>
          <a:p>
            <a:r>
              <a:rPr lang="zh-CN" altLang="en-US" dirty="0"/>
              <a:t>同一</a:t>
            </a:r>
            <a:r>
              <a:rPr lang="en-US" altLang="zh-CN"/>
              <a:t>CDMA</a:t>
            </a:r>
            <a:r>
              <a:rPr lang="zh-CN" altLang="en-US" dirty="0"/>
              <a:t>信道的导频分为</a:t>
            </a:r>
            <a:r>
              <a:rPr lang="en-US" altLang="zh-CN"/>
              <a:t>4</a:t>
            </a:r>
            <a:r>
              <a:rPr lang="zh-CN" altLang="en-US" dirty="0"/>
              <a:t>类：</a:t>
            </a:r>
            <a:endParaRPr lang="zh-CN" altLang="en-US" dirty="0"/>
          </a:p>
          <a:p>
            <a:pPr lvl="1">
              <a:buFont typeface="Wingdings" panose="05000000000000000000" pitchFamily="2" charset="2"/>
              <a:buChar char="l"/>
            </a:pPr>
            <a:r>
              <a:rPr lang="en-US" altLang="zh-CN" b="1" dirty="0">
                <a:solidFill>
                  <a:srgbClr val="9900CC"/>
                </a:solidFill>
              </a:rPr>
              <a:t>⑴ </a:t>
            </a:r>
            <a:r>
              <a:rPr lang="zh-CN" altLang="en-US" b="1" dirty="0">
                <a:solidFill>
                  <a:srgbClr val="9900CC"/>
                </a:solidFill>
              </a:rPr>
              <a:t>激活组：</a:t>
            </a:r>
            <a:r>
              <a:rPr lang="zh-CN" altLang="en-US" dirty="0"/>
              <a:t>和分配给移动台的正向业务信道结合的导频。</a:t>
            </a:r>
            <a:endParaRPr lang="zh-CN" altLang="en-US" dirty="0"/>
          </a:p>
          <a:p>
            <a:pPr lvl="1">
              <a:buFont typeface="Wingdings" panose="05000000000000000000" pitchFamily="2" charset="2"/>
              <a:buChar char="l"/>
            </a:pPr>
            <a:r>
              <a:rPr lang="en-US" altLang="zh-CN" b="1" dirty="0">
                <a:solidFill>
                  <a:srgbClr val="9900CC"/>
                </a:solidFill>
              </a:rPr>
              <a:t>⑵ </a:t>
            </a:r>
            <a:r>
              <a:rPr lang="zh-CN" altLang="en-US" b="1" dirty="0">
                <a:solidFill>
                  <a:srgbClr val="9900CC"/>
                </a:solidFill>
              </a:rPr>
              <a:t>候补组：</a:t>
            </a:r>
            <a:r>
              <a:rPr lang="zh-CN" altLang="en-US" dirty="0"/>
              <a:t>未列入激活组，但具有足够的强度表明它与正向业务信道结合并能成功地被解调。</a:t>
            </a:r>
            <a:endParaRPr lang="zh-CN" altLang="en-US" dirty="0"/>
          </a:p>
          <a:p>
            <a:pPr lvl="1">
              <a:buFont typeface="Wingdings" panose="05000000000000000000" pitchFamily="2" charset="2"/>
              <a:buChar char="l"/>
            </a:pPr>
            <a:r>
              <a:rPr lang="en-US" altLang="zh-CN" b="1" dirty="0">
                <a:solidFill>
                  <a:srgbClr val="9900CC"/>
                </a:solidFill>
              </a:rPr>
              <a:t>⑶ </a:t>
            </a:r>
            <a:r>
              <a:rPr lang="zh-CN" altLang="en-US" b="1" dirty="0">
                <a:solidFill>
                  <a:srgbClr val="9900CC"/>
                </a:solidFill>
              </a:rPr>
              <a:t>邻近组：</a:t>
            </a:r>
            <a:r>
              <a:rPr lang="zh-CN" altLang="en-US" dirty="0"/>
              <a:t>未列入激活组和候补组，但可作为切换的备用导频。</a:t>
            </a:r>
            <a:endParaRPr lang="zh-CN" altLang="en-US" dirty="0"/>
          </a:p>
          <a:p>
            <a:pPr lvl="1">
              <a:buFont typeface="Wingdings" panose="05000000000000000000" pitchFamily="2" charset="2"/>
              <a:buChar char="l"/>
            </a:pPr>
            <a:r>
              <a:rPr lang="en-US" altLang="zh-CN" b="1" dirty="0">
                <a:solidFill>
                  <a:srgbClr val="9900CC"/>
                </a:solidFill>
              </a:rPr>
              <a:t>⑷ </a:t>
            </a:r>
            <a:r>
              <a:rPr lang="zh-CN" altLang="en-US" b="1" dirty="0">
                <a:solidFill>
                  <a:srgbClr val="9900CC"/>
                </a:solidFill>
              </a:rPr>
              <a:t>剩余组：</a:t>
            </a:r>
            <a:r>
              <a:rPr lang="zh-CN" altLang="en-US" dirty="0"/>
              <a:t>未列入上述</a:t>
            </a:r>
            <a:r>
              <a:rPr lang="en-US" altLang="zh-CN" dirty="0"/>
              <a:t>⑴</a:t>
            </a:r>
            <a:r>
              <a:rPr lang="zh-CN" altLang="en-US" dirty="0"/>
              <a:t>、</a:t>
            </a:r>
            <a:r>
              <a:rPr lang="en-US" altLang="zh-CN" dirty="0"/>
              <a:t>⑵</a:t>
            </a:r>
            <a:r>
              <a:rPr lang="zh-CN" altLang="en-US" dirty="0"/>
              <a:t>、</a:t>
            </a:r>
            <a:r>
              <a:rPr lang="en-US" altLang="zh-CN" dirty="0"/>
              <a:t>⑶</a:t>
            </a:r>
            <a:r>
              <a:rPr lang="zh-CN" altLang="en-US" dirty="0"/>
              <a:t>组的导频。 </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5713" name="组合 176159"/>
          <p:cNvGrpSpPr/>
          <p:nvPr/>
        </p:nvGrpSpPr>
        <p:grpSpPr>
          <a:xfrm>
            <a:off x="2590800" y="1447800"/>
            <a:ext cx="7270750" cy="3429000"/>
            <a:chOff x="672" y="912"/>
            <a:chExt cx="4580" cy="2160"/>
          </a:xfrm>
        </p:grpSpPr>
        <p:sp>
          <p:nvSpPr>
            <p:cNvPr id="115714" name="文本框 176132"/>
            <p:cNvSpPr txBox="1"/>
            <p:nvPr/>
          </p:nvSpPr>
          <p:spPr>
            <a:xfrm>
              <a:off x="4636" y="2454"/>
              <a:ext cx="321" cy="233"/>
            </a:xfrm>
            <a:prstGeom prst="rect">
              <a:avLst/>
            </a:prstGeom>
            <a:solidFill>
              <a:srgbClr val="FFFFFF"/>
            </a:solidFill>
            <a:ln w="9525" cap="flat" cmpd="sng">
              <a:solidFill>
                <a:srgbClr val="FFFFFF"/>
              </a:solidFill>
              <a:prstDash val="solid"/>
              <a:miter/>
              <a:headEnd type="none" w="med" len="med"/>
              <a:tailEnd type="none" w="med" len="med"/>
            </a:ln>
          </p:spPr>
          <p:txBody>
            <a:bodyPr anchor="t" anchorCtr="0"/>
            <a:p>
              <a:pPr indent="306705" algn="just">
                <a:lnSpc>
                  <a:spcPct val="96000"/>
                </a:lnSpc>
              </a:pPr>
              <a:r>
                <a:rPr lang="en-US" altLang="zh-CN" sz="1200" b="0">
                  <a:solidFill>
                    <a:srgbClr val="000066"/>
                  </a:solidFill>
                  <a:latin typeface="Times New Roman" panose="02020603050405020304" pitchFamily="18" charset="0"/>
                  <a:ea typeface="宋体" panose="02010600030101010101" pitchFamily="2" charset="-122"/>
                </a:rPr>
                <a:t>t</a:t>
              </a:r>
              <a:endParaRPr lang="en-US" altLang="zh-CN" sz="1200">
                <a:solidFill>
                  <a:srgbClr val="000066"/>
                </a:solidFill>
                <a:latin typeface="Arial" panose="020B0604020202020204" pitchFamily="34" charset="0"/>
                <a:ea typeface="宋体" panose="02010600030101010101" pitchFamily="2" charset="-122"/>
              </a:endParaRPr>
            </a:p>
          </p:txBody>
        </p:sp>
        <p:sp>
          <p:nvSpPr>
            <p:cNvPr id="115715" name="文本框 176133"/>
            <p:cNvSpPr txBox="1"/>
            <p:nvPr/>
          </p:nvSpPr>
          <p:spPr>
            <a:xfrm>
              <a:off x="3840" y="2592"/>
              <a:ext cx="480" cy="233"/>
            </a:xfrm>
            <a:prstGeom prst="rect">
              <a:avLst/>
            </a:prstGeom>
            <a:solidFill>
              <a:srgbClr val="FFFFFF"/>
            </a:solidFill>
            <a:ln w="9525" cap="flat" cmpd="sng">
              <a:solidFill>
                <a:srgbClr val="FFFFFF"/>
              </a:solidFill>
              <a:prstDash val="solid"/>
              <a:miter/>
              <a:headEnd type="none" w="med" len="med"/>
              <a:tailEnd type="none" w="med" len="med"/>
            </a:ln>
          </p:spPr>
          <p:txBody>
            <a:bodyPr anchor="t" anchorCtr="0"/>
            <a:p>
              <a:pPr indent="306705" algn="just">
                <a:lnSpc>
                  <a:spcPct val="96000"/>
                </a:lnSpc>
              </a:pPr>
              <a:r>
                <a:rPr lang="en-US" altLang="zh-CN" sz="1200" b="0">
                  <a:solidFill>
                    <a:srgbClr val="000066"/>
                  </a:solidFill>
                  <a:latin typeface="Times New Roman" panose="02020603050405020304" pitchFamily="18" charset="0"/>
                  <a:ea typeface="宋体" panose="02010600030101010101" pitchFamily="2" charset="-122"/>
                </a:rPr>
                <a:t>(7)</a:t>
              </a:r>
              <a:endParaRPr lang="en-US" altLang="zh-CN" sz="1200">
                <a:solidFill>
                  <a:srgbClr val="000066"/>
                </a:solidFill>
                <a:latin typeface="Arial" panose="020B0604020202020204" pitchFamily="34" charset="0"/>
                <a:ea typeface="宋体" panose="02010600030101010101" pitchFamily="2" charset="-122"/>
              </a:endParaRPr>
            </a:p>
          </p:txBody>
        </p:sp>
        <p:sp>
          <p:nvSpPr>
            <p:cNvPr id="115716" name="文本框 176134"/>
            <p:cNvSpPr txBox="1"/>
            <p:nvPr/>
          </p:nvSpPr>
          <p:spPr>
            <a:xfrm>
              <a:off x="3592" y="2592"/>
              <a:ext cx="496" cy="233"/>
            </a:xfrm>
            <a:prstGeom prst="rect">
              <a:avLst/>
            </a:prstGeom>
            <a:solidFill>
              <a:srgbClr val="FFFFFF"/>
            </a:solidFill>
            <a:ln w="9525" cap="flat" cmpd="sng">
              <a:solidFill>
                <a:srgbClr val="FFFFFF"/>
              </a:solidFill>
              <a:prstDash val="solid"/>
              <a:miter/>
              <a:headEnd type="none" w="med" len="med"/>
              <a:tailEnd type="none" w="med" len="med"/>
            </a:ln>
          </p:spPr>
          <p:txBody>
            <a:bodyPr anchor="t" anchorCtr="0"/>
            <a:p>
              <a:pPr indent="306705" algn="just">
                <a:lnSpc>
                  <a:spcPct val="96000"/>
                </a:lnSpc>
              </a:pPr>
              <a:r>
                <a:rPr lang="en-US" altLang="zh-CN" sz="1200" b="0">
                  <a:solidFill>
                    <a:srgbClr val="000066"/>
                  </a:solidFill>
                  <a:latin typeface="Times New Roman" panose="02020603050405020304" pitchFamily="18" charset="0"/>
                  <a:ea typeface="宋体" panose="02010600030101010101" pitchFamily="2" charset="-122"/>
                </a:rPr>
                <a:t>(6)</a:t>
              </a:r>
              <a:endParaRPr lang="en-US" altLang="zh-CN" sz="1200">
                <a:solidFill>
                  <a:srgbClr val="000066"/>
                </a:solidFill>
                <a:latin typeface="Arial" panose="020B0604020202020204" pitchFamily="34" charset="0"/>
                <a:ea typeface="宋体" panose="02010600030101010101" pitchFamily="2" charset="-122"/>
              </a:endParaRPr>
            </a:p>
          </p:txBody>
        </p:sp>
        <p:sp>
          <p:nvSpPr>
            <p:cNvPr id="115717" name="文本框 176135"/>
            <p:cNvSpPr txBox="1"/>
            <p:nvPr/>
          </p:nvSpPr>
          <p:spPr>
            <a:xfrm>
              <a:off x="3360" y="2592"/>
              <a:ext cx="480" cy="233"/>
            </a:xfrm>
            <a:prstGeom prst="rect">
              <a:avLst/>
            </a:prstGeom>
            <a:solidFill>
              <a:srgbClr val="FFFFFF"/>
            </a:solidFill>
            <a:ln w="9525" cap="flat" cmpd="sng">
              <a:solidFill>
                <a:srgbClr val="FFFFFF"/>
              </a:solidFill>
              <a:prstDash val="solid"/>
              <a:miter/>
              <a:headEnd type="none" w="med" len="med"/>
              <a:tailEnd type="none" w="med" len="med"/>
            </a:ln>
          </p:spPr>
          <p:txBody>
            <a:bodyPr anchor="t" anchorCtr="0"/>
            <a:p>
              <a:pPr indent="306705" algn="just">
                <a:lnSpc>
                  <a:spcPct val="96000"/>
                </a:lnSpc>
              </a:pPr>
              <a:r>
                <a:rPr lang="en-US" altLang="zh-CN" sz="1200" b="0">
                  <a:solidFill>
                    <a:srgbClr val="000066"/>
                  </a:solidFill>
                  <a:latin typeface="Times New Roman" panose="02020603050405020304" pitchFamily="18" charset="0"/>
                  <a:ea typeface="宋体" panose="02010600030101010101" pitchFamily="2" charset="-122"/>
                </a:rPr>
                <a:t>(5)</a:t>
              </a:r>
              <a:endParaRPr lang="en-US" altLang="zh-CN" sz="1200">
                <a:solidFill>
                  <a:srgbClr val="000066"/>
                </a:solidFill>
                <a:latin typeface="Arial" panose="020B0604020202020204" pitchFamily="34" charset="0"/>
                <a:ea typeface="宋体" panose="02010600030101010101" pitchFamily="2" charset="-122"/>
              </a:endParaRPr>
            </a:p>
          </p:txBody>
        </p:sp>
        <p:sp>
          <p:nvSpPr>
            <p:cNvPr id="115718" name="文本框 176136"/>
            <p:cNvSpPr txBox="1"/>
            <p:nvPr/>
          </p:nvSpPr>
          <p:spPr>
            <a:xfrm>
              <a:off x="2928" y="2592"/>
              <a:ext cx="515" cy="233"/>
            </a:xfrm>
            <a:prstGeom prst="rect">
              <a:avLst/>
            </a:prstGeom>
            <a:solidFill>
              <a:srgbClr val="FFFFFF"/>
            </a:solidFill>
            <a:ln w="9525" cap="flat" cmpd="sng">
              <a:solidFill>
                <a:srgbClr val="FFFFFF"/>
              </a:solidFill>
              <a:prstDash val="solid"/>
              <a:miter/>
              <a:headEnd type="none" w="med" len="med"/>
              <a:tailEnd type="none" w="med" len="med"/>
            </a:ln>
          </p:spPr>
          <p:txBody>
            <a:bodyPr anchor="t" anchorCtr="0"/>
            <a:p>
              <a:pPr indent="306705" algn="just">
                <a:lnSpc>
                  <a:spcPct val="96000"/>
                </a:lnSpc>
              </a:pPr>
              <a:r>
                <a:rPr lang="en-US" altLang="zh-CN" sz="1200" b="0">
                  <a:solidFill>
                    <a:srgbClr val="000066"/>
                  </a:solidFill>
                  <a:latin typeface="Times New Roman" panose="02020603050405020304" pitchFamily="18" charset="0"/>
                  <a:ea typeface="宋体" panose="02010600030101010101" pitchFamily="2" charset="-122"/>
                </a:rPr>
                <a:t>(4)</a:t>
              </a:r>
              <a:endParaRPr lang="en-US" altLang="zh-CN" sz="1200">
                <a:solidFill>
                  <a:srgbClr val="000066"/>
                </a:solidFill>
                <a:latin typeface="Arial" panose="020B0604020202020204" pitchFamily="34" charset="0"/>
                <a:ea typeface="宋体" panose="02010600030101010101" pitchFamily="2" charset="-122"/>
              </a:endParaRPr>
            </a:p>
          </p:txBody>
        </p:sp>
        <p:sp>
          <p:nvSpPr>
            <p:cNvPr id="115719" name="文本框 176137"/>
            <p:cNvSpPr txBox="1"/>
            <p:nvPr/>
          </p:nvSpPr>
          <p:spPr>
            <a:xfrm>
              <a:off x="2064" y="2592"/>
              <a:ext cx="512" cy="233"/>
            </a:xfrm>
            <a:prstGeom prst="rect">
              <a:avLst/>
            </a:prstGeom>
            <a:solidFill>
              <a:srgbClr val="FFFFFF"/>
            </a:solidFill>
            <a:ln w="9525" cap="flat" cmpd="sng">
              <a:solidFill>
                <a:srgbClr val="FFFFFF"/>
              </a:solidFill>
              <a:prstDash val="solid"/>
              <a:miter/>
              <a:headEnd type="none" w="med" len="med"/>
              <a:tailEnd type="none" w="med" len="med"/>
            </a:ln>
          </p:spPr>
          <p:txBody>
            <a:bodyPr anchor="t" anchorCtr="0"/>
            <a:p>
              <a:pPr indent="306705" algn="just">
                <a:lnSpc>
                  <a:spcPct val="96000"/>
                </a:lnSpc>
              </a:pPr>
              <a:r>
                <a:rPr lang="en-US" altLang="zh-CN" sz="1200" b="0">
                  <a:solidFill>
                    <a:srgbClr val="000066"/>
                  </a:solidFill>
                  <a:latin typeface="Times New Roman" panose="02020603050405020304" pitchFamily="18" charset="0"/>
                  <a:ea typeface="宋体" panose="02010600030101010101" pitchFamily="2" charset="-122"/>
                </a:rPr>
                <a:t>(3)</a:t>
              </a:r>
              <a:endParaRPr lang="en-US" altLang="zh-CN" sz="1200">
                <a:solidFill>
                  <a:srgbClr val="000066"/>
                </a:solidFill>
                <a:latin typeface="Arial" panose="020B0604020202020204" pitchFamily="34" charset="0"/>
                <a:ea typeface="宋体" panose="02010600030101010101" pitchFamily="2" charset="-122"/>
              </a:endParaRPr>
            </a:p>
          </p:txBody>
        </p:sp>
        <p:sp>
          <p:nvSpPr>
            <p:cNvPr id="115720" name="文本框 176138"/>
            <p:cNvSpPr txBox="1"/>
            <p:nvPr/>
          </p:nvSpPr>
          <p:spPr>
            <a:xfrm>
              <a:off x="1824" y="2592"/>
              <a:ext cx="480" cy="233"/>
            </a:xfrm>
            <a:prstGeom prst="rect">
              <a:avLst/>
            </a:prstGeom>
            <a:solidFill>
              <a:srgbClr val="FFFFFF"/>
            </a:solidFill>
            <a:ln w="9525" cap="flat" cmpd="sng">
              <a:solidFill>
                <a:srgbClr val="FFFFFF"/>
              </a:solidFill>
              <a:prstDash val="solid"/>
              <a:miter/>
              <a:headEnd type="none" w="med" len="med"/>
              <a:tailEnd type="none" w="med" len="med"/>
            </a:ln>
          </p:spPr>
          <p:txBody>
            <a:bodyPr anchor="t" anchorCtr="0"/>
            <a:p>
              <a:pPr indent="306705" algn="just">
                <a:lnSpc>
                  <a:spcPct val="96000"/>
                </a:lnSpc>
              </a:pPr>
              <a:r>
                <a:rPr lang="en-US" altLang="zh-CN" sz="1200" b="0">
                  <a:solidFill>
                    <a:srgbClr val="000066"/>
                  </a:solidFill>
                  <a:latin typeface="Times New Roman" panose="02020603050405020304" pitchFamily="18" charset="0"/>
                  <a:ea typeface="宋体" panose="02010600030101010101" pitchFamily="2" charset="-122"/>
                </a:rPr>
                <a:t>(2)</a:t>
              </a:r>
              <a:endParaRPr lang="en-US" altLang="zh-CN" sz="1200">
                <a:solidFill>
                  <a:srgbClr val="000066"/>
                </a:solidFill>
                <a:latin typeface="Arial" panose="020B0604020202020204" pitchFamily="34" charset="0"/>
                <a:ea typeface="宋体" panose="02010600030101010101" pitchFamily="2" charset="-122"/>
              </a:endParaRPr>
            </a:p>
          </p:txBody>
        </p:sp>
        <p:sp>
          <p:nvSpPr>
            <p:cNvPr id="115721" name="文本框 176139"/>
            <p:cNvSpPr txBox="1"/>
            <p:nvPr/>
          </p:nvSpPr>
          <p:spPr>
            <a:xfrm>
              <a:off x="1440" y="2592"/>
              <a:ext cx="432" cy="233"/>
            </a:xfrm>
            <a:prstGeom prst="rect">
              <a:avLst/>
            </a:prstGeom>
            <a:solidFill>
              <a:srgbClr val="FFFFFF"/>
            </a:solidFill>
            <a:ln w="9525" cap="flat" cmpd="sng">
              <a:solidFill>
                <a:srgbClr val="FFFFFF"/>
              </a:solidFill>
              <a:prstDash val="solid"/>
              <a:miter/>
              <a:headEnd type="none" w="med" len="med"/>
              <a:tailEnd type="none" w="med" len="med"/>
            </a:ln>
          </p:spPr>
          <p:txBody>
            <a:bodyPr anchor="t" anchorCtr="0"/>
            <a:p>
              <a:pPr indent="306705" algn="just">
                <a:lnSpc>
                  <a:spcPct val="96000"/>
                </a:lnSpc>
              </a:pPr>
              <a:r>
                <a:rPr lang="en-US" altLang="zh-CN" sz="1200" b="0">
                  <a:solidFill>
                    <a:srgbClr val="000066"/>
                  </a:solidFill>
                  <a:latin typeface="Times New Roman" panose="02020603050405020304" pitchFamily="18" charset="0"/>
                  <a:ea typeface="宋体" panose="02010600030101010101" pitchFamily="2" charset="-122"/>
                </a:rPr>
                <a:t>(1)</a:t>
              </a:r>
              <a:endParaRPr lang="en-US" altLang="zh-CN" sz="1200">
                <a:solidFill>
                  <a:srgbClr val="000066"/>
                </a:solidFill>
                <a:latin typeface="Arial" panose="020B0604020202020204" pitchFamily="34" charset="0"/>
                <a:ea typeface="宋体" panose="02010600030101010101" pitchFamily="2" charset="-122"/>
              </a:endParaRPr>
            </a:p>
          </p:txBody>
        </p:sp>
        <p:sp>
          <p:nvSpPr>
            <p:cNvPr id="115722" name="文本框 176140"/>
            <p:cNvSpPr txBox="1"/>
            <p:nvPr/>
          </p:nvSpPr>
          <p:spPr>
            <a:xfrm>
              <a:off x="768" y="2454"/>
              <a:ext cx="321" cy="232"/>
            </a:xfrm>
            <a:prstGeom prst="rect">
              <a:avLst/>
            </a:prstGeom>
            <a:solidFill>
              <a:srgbClr val="FFFFFF"/>
            </a:solidFill>
            <a:ln w="9525" cap="flat" cmpd="sng">
              <a:solidFill>
                <a:srgbClr val="FFFFFF"/>
              </a:solidFill>
              <a:prstDash val="solid"/>
              <a:miter/>
              <a:headEnd type="none" w="med" len="med"/>
              <a:tailEnd type="none" w="med" len="med"/>
            </a:ln>
          </p:spPr>
          <p:txBody>
            <a:bodyPr anchor="t" anchorCtr="0"/>
            <a:p>
              <a:pPr indent="306705" algn="just">
                <a:lnSpc>
                  <a:spcPct val="96000"/>
                </a:lnSpc>
              </a:pPr>
              <a:r>
                <a:rPr lang="en-US" altLang="zh-CN" sz="1200" b="0">
                  <a:solidFill>
                    <a:srgbClr val="000066"/>
                  </a:solidFill>
                  <a:latin typeface="Times New Roman" panose="02020603050405020304" pitchFamily="18" charset="0"/>
                  <a:ea typeface="宋体" panose="02010600030101010101" pitchFamily="2" charset="-122"/>
                </a:rPr>
                <a:t>O </a:t>
              </a:r>
              <a:endParaRPr lang="en-US" altLang="zh-CN" sz="1200">
                <a:solidFill>
                  <a:srgbClr val="000066"/>
                </a:solidFill>
                <a:latin typeface="Arial" panose="020B0604020202020204" pitchFamily="34" charset="0"/>
                <a:ea typeface="宋体" panose="02010600030101010101" pitchFamily="2" charset="-122"/>
              </a:endParaRPr>
            </a:p>
          </p:txBody>
        </p:sp>
        <p:sp>
          <p:nvSpPr>
            <p:cNvPr id="115723" name="直接连接符 176141"/>
            <p:cNvSpPr/>
            <p:nvPr/>
          </p:nvSpPr>
          <p:spPr>
            <a:xfrm>
              <a:off x="876" y="2454"/>
              <a:ext cx="3974" cy="0"/>
            </a:xfrm>
            <a:prstGeom prst="line">
              <a:avLst/>
            </a:prstGeom>
            <a:ln w="9525" cap="flat" cmpd="sng">
              <a:solidFill>
                <a:srgbClr val="000000"/>
              </a:solidFill>
              <a:prstDash val="solid"/>
              <a:round/>
              <a:headEnd type="none" w="med" len="med"/>
              <a:tailEnd type="triangle" w="med" len="med"/>
            </a:ln>
          </p:spPr>
        </p:sp>
        <p:sp>
          <p:nvSpPr>
            <p:cNvPr id="115724" name="直接连接符 176142"/>
            <p:cNvSpPr/>
            <p:nvPr/>
          </p:nvSpPr>
          <p:spPr>
            <a:xfrm>
              <a:off x="876" y="1992"/>
              <a:ext cx="3760" cy="0"/>
            </a:xfrm>
            <a:prstGeom prst="line">
              <a:avLst/>
            </a:prstGeom>
            <a:ln w="9525" cap="flat" cmpd="sng">
              <a:solidFill>
                <a:srgbClr val="000000"/>
              </a:solidFill>
              <a:prstDash val="solid"/>
              <a:round/>
              <a:headEnd type="none" w="med" len="med"/>
              <a:tailEnd type="none" w="med" len="med"/>
            </a:ln>
          </p:spPr>
        </p:sp>
        <p:sp>
          <p:nvSpPr>
            <p:cNvPr id="115725" name="矩形 176143"/>
            <p:cNvSpPr/>
            <p:nvPr/>
          </p:nvSpPr>
          <p:spPr>
            <a:xfrm>
              <a:off x="876" y="2840"/>
              <a:ext cx="965" cy="23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indent="306705" algn="just">
                <a:lnSpc>
                  <a:spcPct val="96000"/>
                </a:lnSpc>
              </a:pPr>
              <a:r>
                <a:rPr lang="zh-CN" altLang="en-US" sz="1200" b="0" dirty="0">
                  <a:solidFill>
                    <a:srgbClr val="000066"/>
                  </a:solidFill>
                  <a:latin typeface="Times New Roman" panose="02020603050405020304" pitchFamily="18" charset="0"/>
                  <a:ea typeface="宋体" panose="02010600030101010101" pitchFamily="2" charset="-122"/>
                </a:rPr>
                <a:t>邻近组</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115726" name="矩形 176144"/>
            <p:cNvSpPr/>
            <p:nvPr/>
          </p:nvSpPr>
          <p:spPr>
            <a:xfrm>
              <a:off x="1735" y="2840"/>
              <a:ext cx="645" cy="232"/>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indent="306705" algn="just">
                <a:lnSpc>
                  <a:spcPct val="96000"/>
                </a:lnSpc>
              </a:pPr>
              <a:r>
                <a:rPr lang="zh-CN" altLang="en-US" sz="1200" b="0" dirty="0">
                  <a:solidFill>
                    <a:srgbClr val="000066"/>
                  </a:solidFill>
                  <a:latin typeface="Times New Roman" panose="02020603050405020304" pitchFamily="18" charset="0"/>
                  <a:ea typeface="宋体" panose="02010600030101010101" pitchFamily="2" charset="-122"/>
                </a:rPr>
                <a:t>候补组</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115727" name="矩形 176145"/>
            <p:cNvSpPr/>
            <p:nvPr/>
          </p:nvSpPr>
          <p:spPr>
            <a:xfrm>
              <a:off x="2380" y="2840"/>
              <a:ext cx="1718" cy="23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indent="306705" algn="ctr">
                <a:lnSpc>
                  <a:spcPct val="96000"/>
                </a:lnSpc>
              </a:pPr>
              <a:r>
                <a:rPr lang="zh-CN" altLang="en-US" sz="1200" b="0" dirty="0">
                  <a:solidFill>
                    <a:srgbClr val="000066"/>
                  </a:solidFill>
                  <a:latin typeface="Times New Roman" panose="02020603050405020304" pitchFamily="18" charset="0"/>
                  <a:ea typeface="宋体" panose="02010600030101010101" pitchFamily="2" charset="-122"/>
                </a:rPr>
                <a:t>激活组</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115728" name="矩形 176146"/>
            <p:cNvSpPr/>
            <p:nvPr/>
          </p:nvSpPr>
          <p:spPr>
            <a:xfrm>
              <a:off x="4098" y="2840"/>
              <a:ext cx="645" cy="23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indent="306705" algn="ctr">
                <a:lnSpc>
                  <a:spcPct val="96000"/>
                </a:lnSpc>
              </a:pPr>
              <a:r>
                <a:rPr lang="zh-CN" altLang="en-US" sz="1200" b="0" dirty="0">
                  <a:solidFill>
                    <a:srgbClr val="000066"/>
                  </a:solidFill>
                  <a:latin typeface="Times New Roman" panose="02020603050405020304" pitchFamily="18" charset="0"/>
                  <a:ea typeface="宋体" panose="02010600030101010101" pitchFamily="2" charset="-122"/>
                </a:rPr>
                <a:t>邻近组</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115729" name="直接连接符 176147"/>
            <p:cNvSpPr/>
            <p:nvPr/>
          </p:nvSpPr>
          <p:spPr>
            <a:xfrm flipV="1">
              <a:off x="1735" y="1683"/>
              <a:ext cx="1" cy="926"/>
            </a:xfrm>
            <a:prstGeom prst="line">
              <a:avLst/>
            </a:prstGeom>
            <a:ln w="6350" cap="flat" cmpd="sng">
              <a:solidFill>
                <a:srgbClr val="000000"/>
              </a:solidFill>
              <a:prstDash val="dash"/>
              <a:round/>
              <a:headEnd type="none" w="med" len="med"/>
              <a:tailEnd type="none" w="med" len="med"/>
            </a:ln>
          </p:spPr>
        </p:sp>
        <p:sp>
          <p:nvSpPr>
            <p:cNvPr id="115730" name="直接连接符 176148"/>
            <p:cNvSpPr/>
            <p:nvPr/>
          </p:nvSpPr>
          <p:spPr>
            <a:xfrm flipV="1">
              <a:off x="2380" y="1452"/>
              <a:ext cx="0" cy="1157"/>
            </a:xfrm>
            <a:prstGeom prst="line">
              <a:avLst/>
            </a:prstGeom>
            <a:ln w="6350" cap="flat" cmpd="sng">
              <a:solidFill>
                <a:srgbClr val="000000"/>
              </a:solidFill>
              <a:prstDash val="dash"/>
              <a:round/>
              <a:headEnd type="none" w="med" len="med"/>
              <a:tailEnd type="none" w="med" len="med"/>
            </a:ln>
          </p:spPr>
        </p:sp>
        <p:sp>
          <p:nvSpPr>
            <p:cNvPr id="115731" name="直接连接符 176149"/>
            <p:cNvSpPr/>
            <p:nvPr/>
          </p:nvSpPr>
          <p:spPr>
            <a:xfrm flipV="1">
              <a:off x="2165" y="1452"/>
              <a:ext cx="0" cy="1157"/>
            </a:xfrm>
            <a:prstGeom prst="line">
              <a:avLst/>
            </a:prstGeom>
            <a:ln w="6350" cap="flat" cmpd="sng">
              <a:solidFill>
                <a:srgbClr val="000000"/>
              </a:solidFill>
              <a:prstDash val="dash"/>
              <a:round/>
              <a:headEnd type="none" w="med" len="med"/>
              <a:tailEnd type="none" w="med" len="med"/>
            </a:ln>
          </p:spPr>
        </p:sp>
        <p:sp>
          <p:nvSpPr>
            <p:cNvPr id="115732" name="直接连接符 176150"/>
            <p:cNvSpPr/>
            <p:nvPr/>
          </p:nvSpPr>
          <p:spPr>
            <a:xfrm flipH="1" flipV="1">
              <a:off x="3239" y="1992"/>
              <a:ext cx="1" cy="617"/>
            </a:xfrm>
            <a:prstGeom prst="line">
              <a:avLst/>
            </a:prstGeom>
            <a:ln w="6350" cap="flat" cmpd="sng">
              <a:solidFill>
                <a:srgbClr val="000000"/>
              </a:solidFill>
              <a:prstDash val="dash"/>
              <a:round/>
              <a:headEnd type="none" w="med" len="med"/>
              <a:tailEnd type="none" w="med" len="med"/>
            </a:ln>
          </p:spPr>
        </p:sp>
        <p:sp>
          <p:nvSpPr>
            <p:cNvPr id="115733" name="直接连接符 176151"/>
            <p:cNvSpPr/>
            <p:nvPr/>
          </p:nvSpPr>
          <p:spPr>
            <a:xfrm flipV="1">
              <a:off x="3668" y="2146"/>
              <a:ext cx="2" cy="463"/>
            </a:xfrm>
            <a:prstGeom prst="line">
              <a:avLst/>
            </a:prstGeom>
            <a:ln w="6350" cap="flat" cmpd="sng">
              <a:solidFill>
                <a:srgbClr val="000000"/>
              </a:solidFill>
              <a:prstDash val="dash"/>
              <a:round/>
              <a:headEnd type="none" w="med" len="med"/>
              <a:tailEnd type="none" w="med" len="med"/>
            </a:ln>
          </p:spPr>
        </p:sp>
        <p:sp>
          <p:nvSpPr>
            <p:cNvPr id="115734" name="直接连接符 176152"/>
            <p:cNvSpPr/>
            <p:nvPr/>
          </p:nvSpPr>
          <p:spPr>
            <a:xfrm flipV="1">
              <a:off x="3883" y="2223"/>
              <a:ext cx="2" cy="386"/>
            </a:xfrm>
            <a:prstGeom prst="line">
              <a:avLst/>
            </a:prstGeom>
            <a:ln w="6350" cap="flat" cmpd="sng">
              <a:solidFill>
                <a:srgbClr val="000000"/>
              </a:solidFill>
              <a:prstDash val="dash"/>
              <a:round/>
              <a:headEnd type="none" w="med" len="med"/>
              <a:tailEnd type="none" w="med" len="med"/>
            </a:ln>
          </p:spPr>
        </p:sp>
        <p:sp>
          <p:nvSpPr>
            <p:cNvPr id="115735" name="直接连接符 176153"/>
            <p:cNvSpPr/>
            <p:nvPr/>
          </p:nvSpPr>
          <p:spPr>
            <a:xfrm flipV="1">
              <a:off x="4098" y="2301"/>
              <a:ext cx="1" cy="307"/>
            </a:xfrm>
            <a:prstGeom prst="line">
              <a:avLst/>
            </a:prstGeom>
            <a:ln w="6350" cap="flat" cmpd="sng">
              <a:solidFill>
                <a:srgbClr val="000000"/>
              </a:solidFill>
              <a:prstDash val="dash"/>
              <a:round/>
              <a:headEnd type="none" w="med" len="med"/>
              <a:tailEnd type="none" w="med" len="med"/>
            </a:ln>
          </p:spPr>
        </p:sp>
        <p:sp>
          <p:nvSpPr>
            <p:cNvPr id="115736" name="任意多边形 176154"/>
            <p:cNvSpPr/>
            <p:nvPr/>
          </p:nvSpPr>
          <p:spPr>
            <a:xfrm>
              <a:off x="876" y="1400"/>
              <a:ext cx="3437" cy="977"/>
            </a:xfrm>
            <a:custGeom>
              <a:avLst/>
              <a:gdLst/>
              <a:ahLst/>
              <a:cxnLst/>
              <a:pathLst>
                <a:path w="5760" h="1976">
                  <a:moveTo>
                    <a:pt x="0" y="1664"/>
                  </a:moveTo>
                  <a:cubicBezTo>
                    <a:pt x="525" y="1248"/>
                    <a:pt x="1050" y="832"/>
                    <a:pt x="1440" y="572"/>
                  </a:cubicBezTo>
                  <a:cubicBezTo>
                    <a:pt x="1830" y="312"/>
                    <a:pt x="1920" y="0"/>
                    <a:pt x="2340" y="104"/>
                  </a:cubicBezTo>
                  <a:cubicBezTo>
                    <a:pt x="2760" y="208"/>
                    <a:pt x="3390" y="884"/>
                    <a:pt x="3960" y="1196"/>
                  </a:cubicBezTo>
                  <a:cubicBezTo>
                    <a:pt x="4530" y="1508"/>
                    <a:pt x="5460" y="1846"/>
                    <a:pt x="5760" y="1976"/>
                  </a:cubicBez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15737" name="文本框 176155"/>
            <p:cNvSpPr txBox="1"/>
            <p:nvPr/>
          </p:nvSpPr>
          <p:spPr>
            <a:xfrm>
              <a:off x="672" y="912"/>
              <a:ext cx="745" cy="231"/>
            </a:xfrm>
            <a:prstGeom prst="rect">
              <a:avLst/>
            </a:prstGeom>
            <a:solidFill>
              <a:srgbClr val="FFFFFF"/>
            </a:solidFill>
            <a:ln w="9525" cap="flat" cmpd="sng">
              <a:solidFill>
                <a:srgbClr val="FFFFFF"/>
              </a:solidFill>
              <a:prstDash val="solid"/>
              <a:miter/>
              <a:headEnd type="none" w="med" len="med"/>
              <a:tailEnd type="none" w="med" len="med"/>
            </a:ln>
          </p:spPr>
          <p:txBody>
            <a:bodyPr anchor="t" anchorCtr="0"/>
            <a:p>
              <a:pPr indent="306705" algn="just">
                <a:lnSpc>
                  <a:spcPct val="96000"/>
                </a:lnSpc>
              </a:pPr>
              <a:r>
                <a:rPr lang="zh-CN" altLang="en-US" sz="1200" b="0" dirty="0">
                  <a:solidFill>
                    <a:srgbClr val="000066"/>
                  </a:solidFill>
                  <a:latin typeface="Times New Roman" panose="02020603050405020304" pitchFamily="18" charset="0"/>
                  <a:ea typeface="宋体" panose="02010600030101010101" pitchFamily="2" charset="-122"/>
                </a:rPr>
                <a:t>导频强度</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115738" name="直接连接符 176156"/>
            <p:cNvSpPr/>
            <p:nvPr/>
          </p:nvSpPr>
          <p:spPr>
            <a:xfrm flipV="1">
              <a:off x="876" y="912"/>
              <a:ext cx="0" cy="1542"/>
            </a:xfrm>
            <a:prstGeom prst="line">
              <a:avLst/>
            </a:prstGeom>
            <a:ln w="9525" cap="flat" cmpd="sng">
              <a:solidFill>
                <a:srgbClr val="000000"/>
              </a:solidFill>
              <a:prstDash val="solid"/>
              <a:round/>
              <a:headEnd type="none" w="med" len="med"/>
              <a:tailEnd type="triangle" w="med" len="med"/>
            </a:ln>
          </p:spPr>
        </p:sp>
        <p:sp>
          <p:nvSpPr>
            <p:cNvPr id="115739" name="文本框 176157"/>
            <p:cNvSpPr txBox="1"/>
            <p:nvPr/>
          </p:nvSpPr>
          <p:spPr>
            <a:xfrm>
              <a:off x="4608" y="1440"/>
              <a:ext cx="644" cy="231"/>
            </a:xfrm>
            <a:prstGeom prst="rect">
              <a:avLst/>
            </a:prstGeom>
            <a:solidFill>
              <a:srgbClr val="FFFFFF"/>
            </a:solidFill>
            <a:ln w="9525" cap="flat" cmpd="sng">
              <a:solidFill>
                <a:srgbClr val="FFFFFF"/>
              </a:solidFill>
              <a:prstDash val="solid"/>
              <a:miter/>
              <a:headEnd type="none" w="med" len="med"/>
              <a:tailEnd type="none" w="med" len="med"/>
            </a:ln>
          </p:spPr>
          <p:txBody>
            <a:bodyPr anchor="t" anchorCtr="0"/>
            <a:p>
              <a:pPr indent="306705" algn="just">
                <a:lnSpc>
                  <a:spcPct val="96000"/>
                </a:lnSpc>
              </a:pPr>
              <a:r>
                <a:rPr lang="zh-CN" altLang="en-US" sz="1200" b="0" dirty="0">
                  <a:solidFill>
                    <a:srgbClr val="000066"/>
                  </a:solidFill>
                  <a:latin typeface="Times New Roman" panose="02020603050405020304" pitchFamily="18" charset="0"/>
                  <a:ea typeface="宋体" panose="02010600030101010101" pitchFamily="2" charset="-122"/>
                </a:rPr>
                <a:t>门限</a:t>
              </a:r>
              <a:r>
                <a:rPr lang="en-US" altLang="zh-CN" sz="1200" b="0">
                  <a:solidFill>
                    <a:srgbClr val="000066"/>
                  </a:solidFill>
                  <a:latin typeface="Times New Roman" panose="02020603050405020304" pitchFamily="18" charset="0"/>
                  <a:ea typeface="宋体" panose="02010600030101010101" pitchFamily="2" charset="-122"/>
                </a:rPr>
                <a:t>(</a:t>
              </a:r>
              <a:r>
                <a:rPr lang="zh-CN" altLang="en-US" sz="1200" b="0" dirty="0">
                  <a:solidFill>
                    <a:srgbClr val="000066"/>
                  </a:solidFill>
                  <a:latin typeface="Times New Roman" panose="02020603050405020304" pitchFamily="18" charset="0"/>
                  <a:ea typeface="宋体" panose="02010600030101010101" pitchFamily="2" charset="-122"/>
                </a:rPr>
                <a:t>上</a:t>
              </a:r>
              <a:r>
                <a:rPr lang="en-US" altLang="zh-CN" sz="1200" b="0">
                  <a:solidFill>
                    <a:srgbClr val="000066"/>
                  </a:solidFill>
                  <a:latin typeface="Times New Roman" panose="02020603050405020304" pitchFamily="18" charset="0"/>
                  <a:ea typeface="宋体" panose="02010600030101010101" pitchFamily="2" charset="-122"/>
                </a:rPr>
                <a:t>)</a:t>
              </a:r>
              <a:endParaRPr lang="en-US" altLang="zh-CN" sz="1200">
                <a:solidFill>
                  <a:srgbClr val="000066"/>
                </a:solidFill>
                <a:latin typeface="Arial" panose="020B0604020202020204" pitchFamily="34" charset="0"/>
                <a:ea typeface="宋体" panose="02010600030101010101" pitchFamily="2" charset="-122"/>
              </a:endParaRPr>
            </a:p>
          </p:txBody>
        </p:sp>
        <p:sp>
          <p:nvSpPr>
            <p:cNvPr id="115740" name="文本框 176158"/>
            <p:cNvSpPr txBox="1"/>
            <p:nvPr/>
          </p:nvSpPr>
          <p:spPr>
            <a:xfrm>
              <a:off x="4608" y="1776"/>
              <a:ext cx="644" cy="231"/>
            </a:xfrm>
            <a:prstGeom prst="rect">
              <a:avLst/>
            </a:prstGeom>
            <a:solidFill>
              <a:srgbClr val="FFFFFF"/>
            </a:solidFill>
            <a:ln w="9525" cap="flat" cmpd="sng">
              <a:solidFill>
                <a:srgbClr val="FFFFFF"/>
              </a:solidFill>
              <a:prstDash val="solid"/>
              <a:miter/>
              <a:headEnd type="none" w="med" len="med"/>
              <a:tailEnd type="none" w="med" len="med"/>
            </a:ln>
          </p:spPr>
          <p:txBody>
            <a:bodyPr anchor="t" anchorCtr="0"/>
            <a:p>
              <a:pPr indent="306705" algn="just">
                <a:lnSpc>
                  <a:spcPct val="96000"/>
                </a:lnSpc>
              </a:pPr>
              <a:r>
                <a:rPr lang="zh-CN" altLang="en-US" sz="1200" b="0" dirty="0">
                  <a:solidFill>
                    <a:srgbClr val="000066"/>
                  </a:solidFill>
                  <a:latin typeface="Times New Roman" panose="02020603050405020304" pitchFamily="18" charset="0"/>
                  <a:ea typeface="宋体" panose="02010600030101010101" pitchFamily="2" charset="-122"/>
                </a:rPr>
                <a:t>门限</a:t>
              </a:r>
              <a:r>
                <a:rPr lang="en-US" altLang="zh-CN" sz="1200" b="0">
                  <a:solidFill>
                    <a:srgbClr val="000066"/>
                  </a:solidFill>
                  <a:latin typeface="Times New Roman" panose="02020603050405020304" pitchFamily="18" charset="0"/>
                  <a:ea typeface="宋体" panose="02010600030101010101" pitchFamily="2" charset="-122"/>
                </a:rPr>
                <a:t>(</a:t>
              </a:r>
              <a:r>
                <a:rPr lang="zh-CN" altLang="en-US" sz="1200" b="0" dirty="0">
                  <a:solidFill>
                    <a:srgbClr val="000066"/>
                  </a:solidFill>
                  <a:latin typeface="Times New Roman" panose="02020603050405020304" pitchFamily="18" charset="0"/>
                  <a:ea typeface="宋体" panose="02010600030101010101" pitchFamily="2" charset="-122"/>
                </a:rPr>
                <a:t>下</a:t>
              </a:r>
              <a:r>
                <a:rPr lang="en-US" altLang="zh-CN" sz="1200" b="0">
                  <a:solidFill>
                    <a:srgbClr val="000066"/>
                  </a:solidFill>
                  <a:latin typeface="Times New Roman" panose="02020603050405020304" pitchFamily="18" charset="0"/>
                  <a:ea typeface="宋体" panose="02010600030101010101" pitchFamily="2" charset="-122"/>
                </a:rPr>
                <a:t>)</a:t>
              </a:r>
              <a:endParaRPr lang="en-US" altLang="zh-CN" sz="1200">
                <a:solidFill>
                  <a:srgbClr val="000066"/>
                </a:solidFill>
                <a:latin typeface="Arial" panose="020B0604020202020204" pitchFamily="34" charset="0"/>
                <a:ea typeface="宋体" panose="02010600030101010101" pitchFamily="2" charset="-122"/>
              </a:endParaRPr>
            </a:p>
          </p:txBody>
        </p:sp>
      </p:grpSp>
      <p:sp>
        <p:nvSpPr>
          <p:cNvPr id="115741" name="矩形 176160"/>
          <p:cNvSpPr/>
          <p:nvPr/>
        </p:nvSpPr>
        <p:spPr>
          <a:xfrm>
            <a:off x="4608513" y="5332413"/>
            <a:ext cx="2292350" cy="400050"/>
          </a:xfrm>
          <a:prstGeom prst="rect">
            <a:avLst/>
          </a:prstGeom>
          <a:noFill/>
          <a:ln w="9525">
            <a:noFill/>
          </a:ln>
        </p:spPr>
        <p:txBody>
          <a:bodyPr wrap="none" anchor="ctr" anchorCtr="0">
            <a:spAutoFit/>
          </a:bodyPr>
          <a:p>
            <a:pPr algn="ctr"/>
            <a:r>
              <a:rPr lang="zh-CN" altLang="en-US" dirty="0">
                <a:latin typeface="Arial" panose="020B0604020202020204" pitchFamily="34" charset="0"/>
                <a:ea typeface="宋体" panose="02010600030101010101" pitchFamily="2" charset="-122"/>
              </a:rPr>
              <a:t>图</a:t>
            </a:r>
            <a:r>
              <a:rPr lang="en-US" altLang="zh-CN">
                <a:latin typeface="Arial" panose="020B0604020202020204" pitchFamily="34" charset="0"/>
                <a:ea typeface="宋体" panose="02010600030101010101" pitchFamily="2" charset="-122"/>
              </a:rPr>
              <a:t>3-27 </a:t>
            </a:r>
            <a:r>
              <a:rPr lang="zh-CN" altLang="en-US" dirty="0">
                <a:latin typeface="Arial" panose="020B0604020202020204" pitchFamily="34" charset="0"/>
                <a:ea typeface="宋体" panose="02010600030101010101" pitchFamily="2" charset="-122"/>
              </a:rPr>
              <a:t>软切换过程</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标题 177153"/>
          <p:cNvSpPr>
            <a:spLocks noGrp="1"/>
          </p:cNvSpPr>
          <p:nvPr>
            <p:ph type="title"/>
          </p:nvPr>
        </p:nvSpPr>
        <p:spPr>
          <a:xfrm>
            <a:off x="1752600" y="609600"/>
            <a:ext cx="8763000" cy="808038"/>
          </a:xfrm>
        </p:spPr>
        <p:txBody>
          <a:bodyPr anchor="t" anchorCtr="0"/>
          <a:p>
            <a:r>
              <a:rPr lang="zh-CN" altLang="en-US" sz="3600" dirty="0"/>
              <a:t>软切换期间移动台和基站之间的信息交换</a:t>
            </a:r>
            <a:r>
              <a:rPr lang="zh-CN" altLang="en-US" sz="3800" dirty="0"/>
              <a:t> </a:t>
            </a:r>
            <a:endParaRPr lang="zh-CN" altLang="en-US" sz="3800" dirty="0"/>
          </a:p>
        </p:txBody>
      </p:sp>
      <p:sp>
        <p:nvSpPr>
          <p:cNvPr id="116738" name="文本占位符 177154"/>
          <p:cNvSpPr>
            <a:spLocks noGrp="1"/>
          </p:cNvSpPr>
          <p:nvPr>
            <p:ph idx="1"/>
          </p:nvPr>
        </p:nvSpPr>
        <p:spPr/>
        <p:txBody>
          <a:bodyPr anchor="t" anchorCtr="0"/>
          <a:p>
            <a:pPr>
              <a:lnSpc>
                <a:spcPct val="90000"/>
              </a:lnSpc>
            </a:pPr>
            <a:r>
              <a:rPr lang="en-US" altLang="zh-CN" sz="2400" dirty="0"/>
              <a:t>⑴ </a:t>
            </a:r>
            <a:r>
              <a:rPr lang="zh-CN" altLang="en-US" sz="2400" dirty="0"/>
              <a:t>导频强度超过门限（上），移动台向基站发送一导频强度测量消息，并把导频转换到候补组；</a:t>
            </a:r>
            <a:endParaRPr lang="zh-CN" altLang="en-US" sz="2400" dirty="0"/>
          </a:p>
          <a:p>
            <a:pPr>
              <a:lnSpc>
                <a:spcPct val="90000"/>
              </a:lnSpc>
            </a:pPr>
            <a:r>
              <a:rPr lang="en-US" altLang="zh-CN" sz="2400" dirty="0"/>
              <a:t>⑵ </a:t>
            </a:r>
            <a:r>
              <a:rPr lang="zh-CN" altLang="en-US" sz="2400" dirty="0"/>
              <a:t>基站向移动台发送一切换引导消息；</a:t>
            </a:r>
            <a:endParaRPr lang="zh-CN" altLang="en-US" sz="2400" dirty="0"/>
          </a:p>
          <a:p>
            <a:pPr>
              <a:lnSpc>
                <a:spcPct val="90000"/>
              </a:lnSpc>
            </a:pPr>
            <a:r>
              <a:rPr lang="en-US" altLang="zh-CN" sz="2400" dirty="0"/>
              <a:t>⑶ </a:t>
            </a:r>
            <a:r>
              <a:rPr lang="zh-CN" altLang="en-US" sz="2400" dirty="0"/>
              <a:t>移动台把导频转换到激活组，并向基站发送一切换完成消息； </a:t>
            </a:r>
            <a:endParaRPr lang="zh-CN" altLang="en-US" sz="2400" dirty="0"/>
          </a:p>
          <a:p>
            <a:pPr>
              <a:lnSpc>
                <a:spcPct val="90000"/>
              </a:lnSpc>
            </a:pPr>
            <a:r>
              <a:rPr lang="en-US" altLang="zh-CN" sz="2400" dirty="0"/>
              <a:t>⑷ </a:t>
            </a:r>
            <a:r>
              <a:rPr lang="zh-CN" altLang="en-US" sz="2400" dirty="0"/>
              <a:t>导频强度降低到门限（下）之下，移动台启动切换下降计时器；</a:t>
            </a:r>
            <a:endParaRPr lang="zh-CN" altLang="en-US" sz="2400" dirty="0"/>
          </a:p>
          <a:p>
            <a:pPr>
              <a:lnSpc>
                <a:spcPct val="90000"/>
              </a:lnSpc>
            </a:pPr>
            <a:r>
              <a:rPr lang="en-US" altLang="zh-CN" sz="2400" dirty="0"/>
              <a:t>⑸ </a:t>
            </a:r>
            <a:r>
              <a:rPr lang="zh-CN" altLang="en-US" sz="2400" dirty="0"/>
              <a:t>切换下降计时器终止；移动台向基站发送一导频测量消息；</a:t>
            </a:r>
            <a:endParaRPr lang="zh-CN" altLang="en-US" sz="2400" dirty="0"/>
          </a:p>
          <a:p>
            <a:pPr>
              <a:lnSpc>
                <a:spcPct val="90000"/>
              </a:lnSpc>
            </a:pPr>
            <a:r>
              <a:rPr lang="en-US" altLang="zh-CN" sz="2400" dirty="0"/>
              <a:t>⑹ </a:t>
            </a:r>
            <a:r>
              <a:rPr lang="zh-CN" altLang="en-US" sz="2400" dirty="0"/>
              <a:t>基站向移动台发送一切换消息；</a:t>
            </a:r>
            <a:endParaRPr lang="zh-CN" altLang="en-US" sz="2400" dirty="0"/>
          </a:p>
          <a:p>
            <a:pPr>
              <a:lnSpc>
                <a:spcPct val="90000"/>
              </a:lnSpc>
            </a:pPr>
            <a:r>
              <a:rPr lang="en-US" altLang="zh-CN" sz="2400" dirty="0"/>
              <a:t>⑺ </a:t>
            </a:r>
            <a:r>
              <a:rPr lang="zh-CN" altLang="en-US" sz="2400" dirty="0"/>
              <a:t>移动台把导频从激活组转移到邻近组，并向基站发送一切换完成消息。</a:t>
            </a:r>
            <a:endParaRPr lang="zh-CN" alt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标题 178177"/>
          <p:cNvSpPr>
            <a:spLocks noGrp="1"/>
          </p:cNvSpPr>
          <p:nvPr>
            <p:ph type="title"/>
          </p:nvPr>
        </p:nvSpPr>
        <p:spPr/>
        <p:txBody>
          <a:bodyPr anchor="t" anchorCtr="0"/>
          <a:p>
            <a:pPr marL="800100" indent="-800100"/>
            <a:r>
              <a:rPr lang="en-US" altLang="zh-CN"/>
              <a:t>3.6.2 </a:t>
            </a:r>
            <a:r>
              <a:rPr lang="zh-CN" altLang="en-US" dirty="0"/>
              <a:t>软容量</a:t>
            </a:r>
            <a:endParaRPr lang="zh-CN" altLang="en-US" dirty="0"/>
          </a:p>
        </p:txBody>
      </p:sp>
      <p:sp>
        <p:nvSpPr>
          <p:cNvPr id="117762" name="文本占位符 178178"/>
          <p:cNvSpPr>
            <a:spLocks noGrp="1"/>
          </p:cNvSpPr>
          <p:nvPr>
            <p:ph idx="1"/>
          </p:nvPr>
        </p:nvSpPr>
        <p:spPr>
          <a:xfrm>
            <a:off x="1014730" y="1295400"/>
            <a:ext cx="10280650" cy="4530725"/>
          </a:xfrm>
        </p:spPr>
        <p:txBody>
          <a:bodyPr anchor="t" anchorCtr="0"/>
          <a:p>
            <a:pPr algn="just">
              <a:lnSpc>
                <a:spcPct val="90000"/>
              </a:lnSpc>
            </a:pPr>
            <a:r>
              <a:rPr lang="zh-CN" altLang="en-US" dirty="0"/>
              <a:t>在</a:t>
            </a:r>
            <a:r>
              <a:rPr lang="en-US" altLang="zh-CN"/>
              <a:t>CDMA</a:t>
            </a:r>
            <a:r>
              <a:rPr lang="zh-CN" altLang="en-US" dirty="0"/>
              <a:t>系统中，</a:t>
            </a:r>
            <a:r>
              <a:rPr lang="zh-CN" altLang="en-US" b="1" dirty="0">
                <a:solidFill>
                  <a:srgbClr val="FF0000"/>
                </a:solidFill>
              </a:rPr>
              <a:t>用户数目和服务质量之间可以相互折中，灵活确定。</a:t>
            </a:r>
            <a:r>
              <a:rPr lang="zh-CN" altLang="en-US" dirty="0"/>
              <a:t>例如系统经营者可以在话务量高峰期将误帧率稍微提高，从而增加可用信道数。同时，当相邻小区的负荷较轻时，本小区受到的干扰减少，容量就可适当增加。</a:t>
            </a:r>
            <a:endParaRPr lang="zh-CN" altLang="en-US" dirty="0"/>
          </a:p>
          <a:p>
            <a:pPr algn="just">
              <a:lnSpc>
                <a:spcPct val="90000"/>
              </a:lnSpc>
            </a:pPr>
            <a:r>
              <a:rPr lang="zh-CN" altLang="en-US" b="1" dirty="0">
                <a:solidFill>
                  <a:srgbClr val="FF0000"/>
                </a:solidFill>
              </a:rPr>
              <a:t>体现软容量的另一种形式是小区呼吸功能。</a:t>
            </a:r>
            <a:r>
              <a:rPr lang="zh-CN" altLang="en-US" dirty="0"/>
              <a:t>所谓小区呼吸功能就是指各个小区的覆盖大小是动态的，当相邻两个小区负荷一轻</a:t>
            </a:r>
            <a:r>
              <a:rPr lang="en-US" altLang="zh-CN"/>
              <a:t>—</a:t>
            </a:r>
            <a:r>
              <a:rPr lang="zh-CN" altLang="en-US" dirty="0"/>
              <a:t>重时，负荷重的小区通过减小导频发射功率，使本小区的边缘用户由于导频强度不够，切换到相邻小区，使负荷分担，即相当于增加了容量。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占位符 87042"/>
          <p:cNvSpPr>
            <a:spLocks noGrp="1"/>
          </p:cNvSpPr>
          <p:nvPr>
            <p:ph idx="1"/>
          </p:nvPr>
        </p:nvSpPr>
        <p:spPr>
          <a:xfrm>
            <a:off x="533400" y="685800"/>
            <a:ext cx="10972800" cy="4530725"/>
          </a:xfrm>
        </p:spPr>
        <p:txBody>
          <a:bodyPr anchor="t" anchorCtr="0"/>
          <a:p>
            <a:pPr>
              <a:lnSpc>
                <a:spcPct val="150000"/>
              </a:lnSpc>
            </a:pPr>
            <a:r>
              <a:rPr lang="en-US" altLang="zh-CN"/>
              <a:t>HLR</a:t>
            </a:r>
            <a:r>
              <a:rPr lang="zh-CN" altLang="en-US" dirty="0">
                <a:latin typeface="微软雅黑" panose="020B0503020204020204" charset="-122"/>
                <a:ea typeface="微软雅黑" panose="020B0503020204020204" charset="-122"/>
                <a:cs typeface="微软雅黑" panose="020B0503020204020204" charset="-122"/>
                <a:sym typeface="+mn-ea"/>
              </a:rPr>
              <a:t>（归属位置寄存器）</a:t>
            </a:r>
            <a:r>
              <a:rPr lang="zh-CN" altLang="en-US" dirty="0"/>
              <a:t>是一个静态数据库，每个移动用户都应在其</a:t>
            </a:r>
            <a:r>
              <a:rPr lang="en-US" altLang="zh-CN"/>
              <a:t>HLR</a:t>
            </a:r>
            <a:r>
              <a:rPr lang="zh-CN" altLang="en-US" dirty="0"/>
              <a:t>登记注册。</a:t>
            </a:r>
            <a:r>
              <a:rPr lang="en-US" altLang="zh-CN"/>
              <a:t>HLR</a:t>
            </a:r>
            <a:r>
              <a:rPr lang="zh-CN" altLang="en-US" dirty="0"/>
              <a:t>主要用来存储有关用户的参数和有关用户目前所处位置的信息。</a:t>
            </a:r>
            <a:endParaRPr lang="zh-CN" altLang="en-US" dirty="0"/>
          </a:p>
          <a:p>
            <a:pPr>
              <a:lnSpc>
                <a:spcPct val="150000"/>
              </a:lnSpc>
            </a:pPr>
            <a:r>
              <a:rPr lang="en-US" altLang="zh-CN"/>
              <a:t>EIR</a:t>
            </a:r>
            <a:r>
              <a:rPr lang="zh-CN" altLang="en-US" dirty="0">
                <a:latin typeface="微软雅黑" panose="020B0503020204020204" charset="-122"/>
                <a:ea typeface="微软雅黑" panose="020B0503020204020204" charset="-122"/>
                <a:cs typeface="微软雅黑" panose="020B0503020204020204" charset="-122"/>
                <a:sym typeface="+mn-ea"/>
              </a:rPr>
              <a:t>（设备标志寄存）</a:t>
            </a:r>
            <a:r>
              <a:rPr lang="zh-CN" altLang="en-US" dirty="0"/>
              <a:t>用来存储有关移动台设备参数的数据库，对移动设备进行识别、监视和闭锁等。</a:t>
            </a:r>
            <a:endParaRPr lang="zh-CN" altLang="en-US" dirty="0"/>
          </a:p>
          <a:p>
            <a:pPr>
              <a:lnSpc>
                <a:spcPct val="150000"/>
              </a:lnSpc>
            </a:pPr>
            <a:r>
              <a:rPr lang="en-US" altLang="zh-CN"/>
              <a:t>AUC</a:t>
            </a:r>
            <a:r>
              <a:rPr lang="zh-CN" altLang="en-US" dirty="0">
                <a:latin typeface="微软雅黑" panose="020B0503020204020204" charset="-122"/>
                <a:ea typeface="微软雅黑" panose="020B0503020204020204" charset="-122"/>
                <a:cs typeface="微软雅黑" panose="020B0503020204020204" charset="-122"/>
                <a:sym typeface="+mn-ea"/>
              </a:rPr>
              <a:t>（鉴权中心）</a:t>
            </a:r>
            <a:r>
              <a:rPr lang="zh-CN" altLang="en-US" dirty="0"/>
              <a:t>专用于</a:t>
            </a:r>
            <a:r>
              <a:rPr lang="en-US" altLang="zh-CN"/>
              <a:t>GSM</a:t>
            </a:r>
            <a:r>
              <a:rPr lang="zh-CN" altLang="en-US" dirty="0"/>
              <a:t>系统的安全性管理，进行用户鉴权及对无线接口上的语音、数据、信令信号进行加密，以防止无权用户的接入和保证移动用户的通信安全。</a:t>
            </a:r>
            <a:endParaRPr lang="zh-CN" alt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标题 180225"/>
          <p:cNvSpPr>
            <a:spLocks noGrp="1"/>
          </p:cNvSpPr>
          <p:nvPr>
            <p:ph type="title"/>
          </p:nvPr>
        </p:nvSpPr>
        <p:spPr/>
        <p:txBody>
          <a:bodyPr anchor="t" anchorCtr="0"/>
          <a:p>
            <a:r>
              <a:rPr lang="en-US" altLang="zh-CN"/>
              <a:t>3.6.3 </a:t>
            </a:r>
            <a:r>
              <a:rPr lang="zh-CN" altLang="en-US" dirty="0"/>
              <a:t>功率控制 </a:t>
            </a:r>
            <a:endParaRPr lang="zh-CN" altLang="en-US" dirty="0"/>
          </a:p>
        </p:txBody>
      </p:sp>
      <p:sp>
        <p:nvSpPr>
          <p:cNvPr id="119810" name="文本占位符 180226"/>
          <p:cNvSpPr>
            <a:spLocks noGrp="1"/>
          </p:cNvSpPr>
          <p:nvPr>
            <p:ph idx="1"/>
          </p:nvPr>
        </p:nvSpPr>
        <p:spPr/>
        <p:txBody>
          <a:bodyPr anchor="t" anchorCtr="0"/>
          <a:p>
            <a:r>
              <a:rPr lang="en-US" altLang="zh-CN" b="1">
                <a:solidFill>
                  <a:srgbClr val="FF0000"/>
                </a:solidFill>
              </a:rPr>
              <a:t>1</a:t>
            </a:r>
            <a:r>
              <a:rPr lang="zh-CN" altLang="en-US" b="1" dirty="0">
                <a:solidFill>
                  <a:srgbClr val="FF0000"/>
                </a:solidFill>
              </a:rPr>
              <a:t>．功率控制功能 </a:t>
            </a:r>
            <a:endParaRPr lang="zh-CN" altLang="en-US" b="1" dirty="0">
              <a:solidFill>
                <a:srgbClr val="FF0000"/>
              </a:solidFill>
            </a:endParaRPr>
          </a:p>
          <a:p>
            <a:r>
              <a:rPr lang="en-US" altLang="zh-CN" b="1">
                <a:solidFill>
                  <a:srgbClr val="FF0000"/>
                </a:solidFill>
              </a:rPr>
              <a:t>2</a:t>
            </a:r>
            <a:r>
              <a:rPr lang="zh-CN" altLang="en-US" b="1" dirty="0">
                <a:solidFill>
                  <a:srgbClr val="FF0000"/>
                </a:solidFill>
              </a:rPr>
              <a:t>．反向功率控制方法 </a:t>
            </a:r>
            <a:endParaRPr lang="zh-CN" altLang="en-US" b="1" dirty="0">
              <a:solidFill>
                <a:srgbClr val="FF0000"/>
              </a:solidFill>
            </a:endParaRPr>
          </a:p>
          <a:p>
            <a:r>
              <a:rPr lang="en-US" altLang="zh-CN" b="1">
                <a:solidFill>
                  <a:srgbClr val="FF0000"/>
                </a:solidFill>
              </a:rPr>
              <a:t>3</a:t>
            </a:r>
            <a:r>
              <a:rPr lang="zh-CN" altLang="en-US" b="1" dirty="0">
                <a:solidFill>
                  <a:srgbClr val="FF0000"/>
                </a:solidFill>
              </a:rPr>
              <a:t>．正向功率控制方法 </a:t>
            </a:r>
            <a:endParaRPr lang="zh-CN" altLang="en-US" b="1" dirty="0">
              <a:solidFill>
                <a:srgbClr val="FF0000"/>
              </a:solidFill>
            </a:endParaRPr>
          </a:p>
          <a:p>
            <a:endParaRPr lang="zh-CN" altLang="en-US" b="1" dirty="0">
              <a:solidFill>
                <a:srgbClr val="FF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标题 181249"/>
          <p:cNvSpPr>
            <a:spLocks noGrp="1"/>
          </p:cNvSpPr>
          <p:nvPr>
            <p:ph type="title"/>
          </p:nvPr>
        </p:nvSpPr>
        <p:spPr/>
        <p:txBody>
          <a:bodyPr anchor="t" anchorCtr="0"/>
          <a:p>
            <a:r>
              <a:rPr lang="en-US" altLang="zh-CN"/>
              <a:t>3.6.4 </a:t>
            </a:r>
            <a:r>
              <a:rPr lang="zh-CN" altLang="en-US" dirty="0"/>
              <a:t>鉴权与加密 </a:t>
            </a:r>
            <a:endParaRPr lang="zh-CN" altLang="en-US" dirty="0"/>
          </a:p>
        </p:txBody>
      </p:sp>
      <p:sp>
        <p:nvSpPr>
          <p:cNvPr id="120834" name="文本占位符 181250"/>
          <p:cNvSpPr>
            <a:spLocks noGrp="1"/>
          </p:cNvSpPr>
          <p:nvPr>
            <p:ph idx="1"/>
          </p:nvPr>
        </p:nvSpPr>
        <p:spPr/>
        <p:txBody>
          <a:bodyPr anchor="t" anchorCtr="0"/>
          <a:p>
            <a:pPr>
              <a:lnSpc>
                <a:spcPct val="90000"/>
              </a:lnSpc>
            </a:pPr>
            <a:r>
              <a:rPr lang="zh-CN" altLang="en-US" dirty="0"/>
              <a:t>第二代移动通信系统的</a:t>
            </a:r>
            <a:r>
              <a:rPr lang="en-US" altLang="zh-CN"/>
              <a:t>CDMA</a:t>
            </a:r>
            <a:r>
              <a:rPr lang="zh-CN" altLang="en-US" dirty="0"/>
              <a:t>网络无线接入安全机制</a:t>
            </a:r>
            <a:r>
              <a:rPr lang="zh-CN" altLang="en-US" b="1" dirty="0">
                <a:solidFill>
                  <a:srgbClr val="FF0000"/>
                </a:solidFill>
              </a:rPr>
              <a:t>采用</a:t>
            </a:r>
            <a:r>
              <a:rPr lang="en-US" altLang="zh-CN" b="1">
                <a:solidFill>
                  <a:srgbClr val="FF0000"/>
                </a:solidFill>
              </a:rPr>
              <a:t>4</a:t>
            </a:r>
            <a:r>
              <a:rPr lang="zh-CN" altLang="en-US" b="1" dirty="0">
                <a:solidFill>
                  <a:srgbClr val="FF0000"/>
                </a:solidFill>
              </a:rPr>
              <a:t>种安全算法</a:t>
            </a:r>
            <a:r>
              <a:rPr lang="zh-CN" altLang="en-US" dirty="0"/>
              <a:t>：</a:t>
            </a:r>
            <a:endParaRPr lang="zh-CN" altLang="en-US" dirty="0"/>
          </a:p>
          <a:p>
            <a:pPr>
              <a:lnSpc>
                <a:spcPct val="90000"/>
              </a:lnSpc>
            </a:pPr>
            <a:r>
              <a:rPr lang="en-US" altLang="zh-CN" dirty="0"/>
              <a:t>①</a:t>
            </a:r>
            <a:r>
              <a:rPr lang="zh-CN" altLang="en-US" dirty="0"/>
              <a:t>蜂窝鉴权与语音加密（</a:t>
            </a:r>
            <a:r>
              <a:rPr lang="en-US" altLang="zh-CN"/>
              <a:t>CAVE</a:t>
            </a:r>
            <a:r>
              <a:rPr lang="zh-CN" altLang="en-US" dirty="0"/>
              <a:t>）算法，这是北美系统标准，用于查询</a:t>
            </a:r>
            <a:r>
              <a:rPr lang="en-US" altLang="zh-CN"/>
              <a:t>/</a:t>
            </a:r>
            <a:r>
              <a:rPr lang="zh-CN" altLang="en-US" dirty="0"/>
              <a:t>响应鉴权协议和密钥生成；</a:t>
            </a:r>
            <a:endParaRPr lang="zh-CN" altLang="en-US" dirty="0"/>
          </a:p>
          <a:p>
            <a:pPr>
              <a:lnSpc>
                <a:spcPct val="90000"/>
              </a:lnSpc>
            </a:pPr>
            <a:r>
              <a:rPr lang="en-US" altLang="zh-CN" dirty="0"/>
              <a:t>②</a:t>
            </a:r>
            <a:r>
              <a:rPr lang="zh-CN" altLang="en-US" dirty="0"/>
              <a:t>专用长码掩码（</a:t>
            </a:r>
            <a:r>
              <a:rPr lang="en-US" altLang="zh-CN"/>
              <a:t>PLCM</a:t>
            </a:r>
            <a:r>
              <a:rPr lang="zh-CN" altLang="en-US" dirty="0"/>
              <a:t>）算法，用于控制扩频序列，然后将扩频序列与语音数据异或实现语音保密；</a:t>
            </a:r>
            <a:endParaRPr lang="zh-CN" altLang="en-US" dirty="0"/>
          </a:p>
          <a:p>
            <a:pPr>
              <a:lnSpc>
                <a:spcPct val="90000"/>
              </a:lnSpc>
            </a:pPr>
            <a:r>
              <a:rPr lang="en-US" altLang="zh-CN" dirty="0"/>
              <a:t>③</a:t>
            </a:r>
            <a:r>
              <a:rPr lang="zh-CN" altLang="en-US" dirty="0"/>
              <a:t>基于线性反馈移位寄存器（</a:t>
            </a:r>
            <a:r>
              <a:rPr lang="en-US" altLang="zh-CN"/>
              <a:t>LFSR</a:t>
            </a:r>
            <a:r>
              <a:rPr lang="zh-CN" altLang="en-US" dirty="0"/>
              <a:t>）的流密码</a:t>
            </a:r>
            <a:r>
              <a:rPr lang="en-US" altLang="zh-CN"/>
              <a:t>ORYX</a:t>
            </a:r>
            <a:r>
              <a:rPr lang="zh-CN" altLang="en-US" dirty="0"/>
              <a:t>（由</a:t>
            </a:r>
            <a:r>
              <a:rPr lang="en-US" altLang="zh-CN"/>
              <a:t>4</a:t>
            </a:r>
            <a:r>
              <a:rPr lang="zh-CN" altLang="en-US" dirty="0"/>
              <a:t>个发明者名字的首字母命名）算法，用于无线用户数据加密服务；</a:t>
            </a:r>
            <a:endParaRPr lang="zh-CN" altLang="en-US" dirty="0"/>
          </a:p>
          <a:p>
            <a:pPr>
              <a:lnSpc>
                <a:spcPct val="90000"/>
              </a:lnSpc>
            </a:pPr>
            <a:r>
              <a:rPr lang="en-US" altLang="zh-CN" dirty="0"/>
              <a:t>④</a:t>
            </a:r>
            <a:r>
              <a:rPr lang="zh-CN" altLang="en-US" dirty="0"/>
              <a:t>增强的分组加密算法（</a:t>
            </a:r>
            <a:r>
              <a:rPr lang="en-US" altLang="zh-CN"/>
              <a:t>ECMEA</a:t>
            </a:r>
            <a:r>
              <a:rPr lang="zh-CN" altLang="en-US" dirty="0"/>
              <a:t>），对称密码，用于加密信令消息，包括短消息。 </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标题 183297"/>
          <p:cNvSpPr>
            <a:spLocks noGrp="1"/>
          </p:cNvSpPr>
          <p:nvPr>
            <p:ph type="title"/>
          </p:nvPr>
        </p:nvSpPr>
        <p:spPr/>
        <p:txBody>
          <a:bodyPr anchor="t" anchorCtr="0"/>
          <a:p>
            <a:r>
              <a:rPr lang="zh-CN" altLang="en-US" dirty="0"/>
              <a:t>鉴权 </a:t>
            </a:r>
            <a:endParaRPr lang="zh-CN" altLang="en-US" dirty="0"/>
          </a:p>
        </p:txBody>
      </p:sp>
      <p:sp>
        <p:nvSpPr>
          <p:cNvPr id="89090" name="文本占位符 183298"/>
          <p:cNvSpPr>
            <a:spLocks noGrp="1"/>
          </p:cNvSpPr>
          <p:nvPr>
            <p:ph idx="1"/>
          </p:nvPr>
        </p:nvSpPr>
        <p:spPr>
          <a:xfrm>
            <a:off x="609600" y="1243013"/>
            <a:ext cx="10972800" cy="4887913"/>
          </a:xfrm>
        </p:spPr>
        <p:txBody>
          <a:bodyPr anchor="t" anchorCtr="0"/>
          <a:p>
            <a:pPr marL="342900" marR="0" indent="-342900" algn="l"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Blip>
                <a:blip r:embed="rId1"/>
              </a:buBlip>
            </a:pPr>
            <a:r>
              <a:rPr kumimoji="0" lang="en-US" altLang="zh-CN" sz="2800" b="0" i="0" u="none" strike="noStrike" kern="1200" cap="none" spc="0" normalizeH="0" baseline="0" noProof="1" dirty="0">
                <a:solidFill>
                  <a:schemeClr val="tx1"/>
                </a:solidFill>
                <a:latin typeface="+mn-lt"/>
                <a:ea typeface="+mn-ea"/>
                <a:cs typeface="+mn-cs"/>
              </a:rPr>
              <a:t>⑴ </a:t>
            </a:r>
            <a:r>
              <a:rPr kumimoji="0" lang="zh-CN" altLang="en-US" sz="2800" b="0" i="0" u="none" strike="noStrike" kern="1200" cap="none" spc="0" normalizeH="0" baseline="0" noProof="1" dirty="0">
                <a:solidFill>
                  <a:schemeClr val="tx1"/>
                </a:solidFill>
                <a:latin typeface="+mn-lt"/>
                <a:ea typeface="+mn-ea"/>
                <a:cs typeface="+mn-cs"/>
              </a:rPr>
              <a:t>全局查询响应过程</a:t>
            </a:r>
            <a:endParaRPr kumimoji="0" lang="zh-CN" altLang="en-US" sz="280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zh-CN" altLang="en-US" sz="2800" b="0" i="0" u="none" strike="noStrike" kern="1200" cap="none" spc="0" normalizeH="0" baseline="0" noProof="1" dirty="0">
                <a:solidFill>
                  <a:schemeClr val="tx1"/>
                </a:solidFill>
                <a:latin typeface="+mn-lt"/>
                <a:ea typeface="+mn-ea"/>
                <a:cs typeface="+mn-cs"/>
              </a:rPr>
              <a:t>移动台</a:t>
            </a:r>
            <a:r>
              <a:rPr kumimoji="0" lang="en-US" altLang="zh-CN" sz="2800" b="0" i="0" u="none" strike="noStrike" kern="1200" cap="none" spc="0" normalizeH="0" baseline="0" noProof="1">
                <a:solidFill>
                  <a:schemeClr val="tx1"/>
                </a:solidFill>
                <a:latin typeface="+mn-lt"/>
                <a:ea typeface="+mn-ea"/>
                <a:cs typeface="+mn-cs"/>
              </a:rPr>
              <a:t>MS</a:t>
            </a:r>
            <a:r>
              <a:rPr kumimoji="0" lang="zh-CN" altLang="en-US" sz="2800" b="0" i="0" u="none" strike="noStrike" kern="1200" cap="none" spc="0" normalizeH="0" baseline="0" noProof="1" dirty="0">
                <a:solidFill>
                  <a:schemeClr val="tx1"/>
                </a:solidFill>
                <a:latin typeface="+mn-lt"/>
                <a:ea typeface="+mn-ea"/>
                <a:cs typeface="+mn-cs"/>
              </a:rPr>
              <a:t>首先向基站</a:t>
            </a:r>
            <a:r>
              <a:rPr kumimoji="0" lang="en-US" altLang="zh-CN" sz="2800" b="0" i="0" u="none" strike="noStrike" kern="1200" cap="none" spc="0" normalizeH="0" baseline="0" noProof="1">
                <a:solidFill>
                  <a:schemeClr val="tx1"/>
                </a:solidFill>
                <a:latin typeface="+mn-lt"/>
                <a:ea typeface="+mn-ea"/>
                <a:cs typeface="+mn-cs"/>
              </a:rPr>
              <a:t>BS</a:t>
            </a:r>
            <a:r>
              <a:rPr kumimoji="0" lang="zh-CN" altLang="en-US" sz="2800" b="0" i="0" u="none" strike="noStrike" kern="1200" cap="none" spc="0" normalizeH="0" baseline="0" noProof="1" dirty="0">
                <a:solidFill>
                  <a:schemeClr val="tx1"/>
                </a:solidFill>
                <a:latin typeface="+mn-lt"/>
                <a:ea typeface="+mn-ea"/>
                <a:cs typeface="+mn-cs"/>
              </a:rPr>
              <a:t>发起接入请求，接着</a:t>
            </a:r>
            <a:r>
              <a:rPr kumimoji="0" lang="en-US" altLang="zh-CN" sz="2800" b="0" i="0" u="none" strike="noStrike" kern="1200" cap="none" spc="0" normalizeH="0" baseline="0" noProof="1">
                <a:solidFill>
                  <a:schemeClr val="tx1"/>
                </a:solidFill>
                <a:latin typeface="+mn-lt"/>
                <a:ea typeface="+mn-ea"/>
                <a:cs typeface="+mn-cs"/>
              </a:rPr>
              <a:t>MS</a:t>
            </a:r>
            <a:r>
              <a:rPr kumimoji="0" lang="zh-CN" altLang="en-US" sz="2800" b="0" i="0" u="none" strike="noStrike" kern="1200" cap="none" spc="0" normalizeH="0" baseline="0" noProof="1" dirty="0">
                <a:solidFill>
                  <a:schemeClr val="tx1"/>
                </a:solidFill>
                <a:latin typeface="+mn-lt"/>
                <a:ea typeface="+mn-ea"/>
                <a:cs typeface="+mn-cs"/>
              </a:rPr>
              <a:t>根据</a:t>
            </a:r>
            <a:r>
              <a:rPr kumimoji="0" lang="en-US" altLang="zh-CN" sz="2800" b="0" i="0" u="none" strike="noStrike" kern="1200" cap="none" spc="0" normalizeH="0" baseline="0" noProof="1">
                <a:solidFill>
                  <a:schemeClr val="tx1"/>
                </a:solidFill>
                <a:latin typeface="+mn-lt"/>
                <a:ea typeface="+mn-ea"/>
                <a:cs typeface="+mn-cs"/>
              </a:rPr>
              <a:t>BS</a:t>
            </a:r>
            <a:r>
              <a:rPr kumimoji="0" lang="zh-CN" altLang="en-US" sz="2800" b="0" i="0" u="none" strike="noStrike" kern="1200" cap="none" spc="0" normalizeH="0" baseline="0" noProof="1" dirty="0">
                <a:solidFill>
                  <a:schemeClr val="tx1"/>
                </a:solidFill>
                <a:latin typeface="+mn-lt"/>
                <a:ea typeface="+mn-ea"/>
                <a:cs typeface="+mn-cs"/>
              </a:rPr>
              <a:t>的</a:t>
            </a:r>
            <a:r>
              <a:rPr kumimoji="0" lang="en-US" altLang="zh-CN" sz="2800" b="0" i="0" u="none" strike="noStrike" kern="1200" cap="none" spc="0" normalizeH="0" baseline="0" noProof="1">
                <a:solidFill>
                  <a:schemeClr val="tx1"/>
                </a:solidFill>
                <a:latin typeface="+mn-lt"/>
                <a:ea typeface="+mn-ea"/>
                <a:cs typeface="+mn-cs"/>
              </a:rPr>
              <a:t>RANDC</a:t>
            </a:r>
            <a:r>
              <a:rPr kumimoji="0" lang="zh-CN" altLang="en-US" sz="2800" b="0" i="0" u="none" strike="noStrike" kern="1200" cap="none" spc="0" normalizeH="0" baseline="0" noProof="1" dirty="0">
                <a:solidFill>
                  <a:schemeClr val="tx1"/>
                </a:solidFill>
                <a:latin typeface="+mn-lt"/>
                <a:ea typeface="+mn-ea"/>
                <a:cs typeface="+mn-cs"/>
              </a:rPr>
              <a:t>计算得到</a:t>
            </a:r>
            <a:r>
              <a:rPr kumimoji="0" lang="en-US" altLang="zh-CN" sz="2800" b="0" i="0" u="none" strike="noStrike" kern="1200" cap="none" spc="0" normalizeH="0" baseline="0" noProof="1">
                <a:solidFill>
                  <a:schemeClr val="tx1"/>
                </a:solidFill>
                <a:latin typeface="+mn-lt"/>
                <a:ea typeface="+mn-ea"/>
                <a:cs typeface="+mn-cs"/>
              </a:rPr>
              <a:t>AUTHR</a:t>
            </a:r>
            <a:r>
              <a:rPr kumimoji="0" lang="zh-CN" altLang="en-US" sz="2800" b="0" i="0" u="none" strike="noStrike" kern="1200" cap="none" spc="0" normalizeH="0" baseline="0" noProof="1" dirty="0">
                <a:solidFill>
                  <a:schemeClr val="tx1"/>
                </a:solidFill>
                <a:latin typeface="+mn-lt"/>
                <a:ea typeface="+mn-ea"/>
                <a:cs typeface="+mn-cs"/>
              </a:rPr>
              <a:t>，即 </a:t>
            </a:r>
            <a:r>
              <a:rPr kumimoji="0" lang="en-US" altLang="zh-CN" sz="2800" b="0" i="0" u="none" strike="noStrike" kern="1200" cap="none" spc="0" normalizeH="0" baseline="0" noProof="1">
                <a:solidFill>
                  <a:schemeClr val="tx1"/>
                </a:solidFill>
                <a:latin typeface="+mn-lt"/>
                <a:ea typeface="+mn-ea"/>
                <a:cs typeface="+mn-cs"/>
              </a:rPr>
              <a:t>AUTHR=CAVE(IMSI, ESN, SSD_A, RANDC)</a:t>
            </a:r>
            <a:r>
              <a:rPr kumimoji="0" lang="zh-CN" altLang="en-US" sz="2800" b="0" i="0" u="none" strike="noStrike" kern="1200" cap="none" spc="0" normalizeH="0" baseline="0" noProof="1" dirty="0">
                <a:solidFill>
                  <a:schemeClr val="tx1"/>
                </a:solidFill>
                <a:latin typeface="+mn-lt"/>
                <a:ea typeface="+mn-ea"/>
                <a:cs typeface="+mn-cs"/>
              </a:rPr>
              <a:t>。同时，基站使用相同的</a:t>
            </a:r>
            <a:r>
              <a:rPr kumimoji="0" lang="en-US" altLang="zh-CN" sz="2800" b="0" i="0" u="none" strike="noStrike" kern="1200" cap="none" spc="0" normalizeH="0" baseline="0" noProof="1">
                <a:solidFill>
                  <a:schemeClr val="tx1"/>
                </a:solidFill>
                <a:latin typeface="+mn-lt"/>
                <a:ea typeface="+mn-ea"/>
                <a:cs typeface="+mn-cs"/>
              </a:rPr>
              <a:t>RANDC</a:t>
            </a:r>
            <a:r>
              <a:rPr kumimoji="0" lang="zh-CN" altLang="en-US" sz="2800" b="0" i="0" u="none" strike="noStrike" kern="1200" cap="none" spc="0" normalizeH="0" baseline="0" noProof="1" dirty="0">
                <a:solidFill>
                  <a:schemeClr val="tx1"/>
                </a:solidFill>
                <a:latin typeface="+mn-lt"/>
                <a:ea typeface="+mn-ea"/>
                <a:cs typeface="+mn-cs"/>
              </a:rPr>
              <a:t>进行相同计算得到一个</a:t>
            </a:r>
            <a:r>
              <a:rPr kumimoji="0" lang="en-US" altLang="zh-CN" sz="2800" b="0" i="0" u="none" strike="noStrike" kern="1200" cap="none" spc="0" normalizeH="0" baseline="0" noProof="1">
                <a:solidFill>
                  <a:schemeClr val="tx1"/>
                </a:solidFill>
                <a:latin typeface="+mn-lt"/>
                <a:ea typeface="+mn-ea"/>
                <a:cs typeface="+mn-cs"/>
              </a:rPr>
              <a:t>AUTHR</a:t>
            </a:r>
            <a:r>
              <a:rPr kumimoji="0" lang="zh-CN" altLang="en-US" sz="2800" b="0" i="0" u="none" strike="noStrike" kern="1200" cap="none" spc="0" normalizeH="0" baseline="0" noProof="1" dirty="0">
                <a:solidFill>
                  <a:schemeClr val="tx1"/>
                </a:solidFill>
                <a:latin typeface="+mn-lt"/>
                <a:ea typeface="+mn-ea"/>
                <a:cs typeface="+mn-cs"/>
              </a:rPr>
              <a:t>。如果</a:t>
            </a:r>
            <a:r>
              <a:rPr kumimoji="0" lang="en-US" altLang="zh-CN" sz="2800" b="0" i="0" u="none" strike="noStrike" kern="1200" cap="none" spc="0" normalizeH="0" baseline="0" noProof="1">
                <a:solidFill>
                  <a:schemeClr val="tx1"/>
                </a:solidFill>
                <a:latin typeface="+mn-lt"/>
                <a:ea typeface="+mn-ea"/>
                <a:cs typeface="+mn-cs"/>
              </a:rPr>
              <a:t>MS</a:t>
            </a:r>
            <a:r>
              <a:rPr kumimoji="0" lang="zh-CN" altLang="en-US" sz="2800" b="0" i="0" u="none" strike="noStrike" kern="1200" cap="none" spc="0" normalizeH="0" baseline="0" noProof="1" dirty="0">
                <a:solidFill>
                  <a:schemeClr val="tx1"/>
                </a:solidFill>
                <a:latin typeface="+mn-lt"/>
                <a:ea typeface="+mn-ea"/>
                <a:cs typeface="+mn-cs"/>
              </a:rPr>
              <a:t>和</a:t>
            </a:r>
            <a:r>
              <a:rPr kumimoji="0" lang="en-US" altLang="zh-CN" sz="2800" b="0" i="0" u="none" strike="noStrike" kern="1200" cap="none" spc="0" normalizeH="0" baseline="0" noProof="1">
                <a:solidFill>
                  <a:schemeClr val="tx1"/>
                </a:solidFill>
                <a:latin typeface="+mn-lt"/>
                <a:ea typeface="+mn-ea"/>
                <a:cs typeface="+mn-cs"/>
              </a:rPr>
              <a:t>BS</a:t>
            </a:r>
            <a:r>
              <a:rPr kumimoji="0" lang="zh-CN" altLang="en-US" sz="2800" b="0" i="0" u="none" strike="noStrike" kern="1200" cap="none" spc="0" normalizeH="0" baseline="0" noProof="1" dirty="0">
                <a:solidFill>
                  <a:schemeClr val="tx1"/>
                </a:solidFill>
                <a:latin typeface="+mn-lt"/>
                <a:ea typeface="+mn-ea"/>
                <a:cs typeface="+mn-cs"/>
              </a:rPr>
              <a:t>拥有相同的</a:t>
            </a:r>
            <a:r>
              <a:rPr kumimoji="0" lang="en-US" altLang="zh-CN" sz="2800" b="0" i="0" u="none" strike="noStrike" kern="1200" cap="none" spc="0" normalizeH="0" baseline="0" noProof="1">
                <a:solidFill>
                  <a:schemeClr val="tx1"/>
                </a:solidFill>
                <a:latin typeface="+mn-lt"/>
                <a:ea typeface="+mn-ea"/>
                <a:cs typeface="+mn-cs"/>
              </a:rPr>
              <a:t>RANDC</a:t>
            </a:r>
            <a:r>
              <a:rPr kumimoji="0" lang="zh-CN" altLang="en-US" sz="2800" b="0" i="0" u="none" strike="noStrike" kern="1200" cap="none" spc="0" normalizeH="0" baseline="0" noProof="1" dirty="0">
                <a:solidFill>
                  <a:schemeClr val="tx1"/>
                </a:solidFill>
                <a:latin typeface="+mn-lt"/>
                <a:ea typeface="+mn-ea"/>
                <a:cs typeface="+mn-cs"/>
              </a:rPr>
              <a:t>、</a:t>
            </a:r>
            <a:r>
              <a:rPr kumimoji="0" lang="en-US" altLang="zh-CN" sz="2800" b="0" i="0" u="none" strike="noStrike" kern="1200" cap="none" spc="0" normalizeH="0" baseline="0" noProof="1">
                <a:solidFill>
                  <a:schemeClr val="tx1"/>
                </a:solidFill>
                <a:latin typeface="+mn-lt"/>
                <a:ea typeface="+mn-ea"/>
                <a:cs typeface="+mn-cs"/>
              </a:rPr>
              <a:t>AUTHR</a:t>
            </a:r>
            <a:r>
              <a:rPr kumimoji="0" lang="zh-CN" altLang="en-US" sz="2800" b="0" i="0" u="none" strike="noStrike" kern="1200" cap="none" spc="0" normalizeH="0" baseline="0" noProof="1" dirty="0">
                <a:solidFill>
                  <a:schemeClr val="tx1"/>
                </a:solidFill>
                <a:latin typeface="+mn-lt"/>
                <a:ea typeface="+mn-ea"/>
                <a:cs typeface="+mn-cs"/>
              </a:rPr>
              <a:t>和</a:t>
            </a:r>
            <a:r>
              <a:rPr kumimoji="0" lang="en-US" altLang="zh-CN" sz="2800" b="0" i="0" u="none" strike="noStrike" kern="1200" cap="none" spc="0" normalizeH="0" baseline="0" noProof="1">
                <a:solidFill>
                  <a:schemeClr val="tx1"/>
                </a:solidFill>
                <a:latin typeface="+mn-lt"/>
                <a:ea typeface="+mn-ea"/>
                <a:cs typeface="+mn-cs"/>
              </a:rPr>
              <a:t>COUNT</a:t>
            </a:r>
            <a:r>
              <a:rPr kumimoji="0" lang="zh-CN" altLang="en-US" sz="2800" b="0" i="0" u="none" strike="noStrike" kern="1200" cap="none" spc="0" normalizeH="0" baseline="0" noProof="1" dirty="0">
                <a:solidFill>
                  <a:schemeClr val="tx1"/>
                </a:solidFill>
                <a:latin typeface="+mn-lt"/>
                <a:ea typeface="+mn-ea"/>
                <a:cs typeface="+mn-cs"/>
              </a:rPr>
              <a:t>，则鉴权成功，认为此</a:t>
            </a:r>
            <a:r>
              <a:rPr kumimoji="0" lang="en-US" altLang="zh-CN" sz="2800" b="0" i="0" u="none" strike="noStrike" kern="1200" cap="none" spc="0" normalizeH="0" baseline="0" noProof="1">
                <a:solidFill>
                  <a:schemeClr val="tx1"/>
                </a:solidFill>
                <a:latin typeface="+mn-lt"/>
                <a:ea typeface="+mn-ea"/>
                <a:cs typeface="+mn-cs"/>
              </a:rPr>
              <a:t>MS</a:t>
            </a:r>
            <a:r>
              <a:rPr kumimoji="0" lang="zh-CN" altLang="en-US" sz="2800" b="0" i="0" u="none" strike="noStrike" kern="1200" cap="none" spc="0" normalizeH="0" baseline="0" noProof="1" dirty="0">
                <a:solidFill>
                  <a:schemeClr val="tx1"/>
                </a:solidFill>
                <a:latin typeface="+mn-lt"/>
                <a:ea typeface="+mn-ea"/>
                <a:cs typeface="+mn-cs"/>
              </a:rPr>
              <a:t>是合法的。否则就发起唯一查询响应或更新</a:t>
            </a:r>
            <a:r>
              <a:rPr kumimoji="0" lang="en-US" altLang="zh-CN" sz="2800" b="0" i="0" u="none" strike="noStrike" kern="1200" cap="none" spc="0" normalizeH="0" baseline="0" noProof="1">
                <a:solidFill>
                  <a:schemeClr val="tx1"/>
                </a:solidFill>
                <a:latin typeface="+mn-lt"/>
                <a:ea typeface="+mn-ea"/>
                <a:cs typeface="+mn-cs"/>
              </a:rPr>
              <a:t>SSD</a:t>
            </a:r>
            <a:r>
              <a:rPr kumimoji="0" lang="zh-CN" altLang="en-US" sz="2800" b="0" i="0" u="none" strike="noStrike" kern="1200" cap="none" spc="0" normalizeH="0" baseline="0" noProof="1" dirty="0">
                <a:solidFill>
                  <a:schemeClr val="tx1"/>
                </a:solidFill>
                <a:latin typeface="+mn-lt"/>
                <a:ea typeface="+mn-ea"/>
                <a:cs typeface="+mn-cs"/>
              </a:rPr>
              <a:t>。</a:t>
            </a:r>
            <a:endParaRPr kumimoji="0" lang="zh-CN" altLang="en-US" sz="2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Blip>
                <a:blip r:embed="rId1"/>
              </a:buBlip>
            </a:pPr>
            <a:r>
              <a:rPr kumimoji="0" lang="en-US" altLang="zh-CN" sz="2800" b="0" i="0" u="none" strike="noStrike" kern="1200" cap="none" spc="0" normalizeH="0" baseline="0" noProof="1" dirty="0">
                <a:solidFill>
                  <a:schemeClr val="tx1"/>
                </a:solidFill>
                <a:latin typeface="+mn-lt"/>
                <a:ea typeface="+mn-ea"/>
                <a:cs typeface="+mn-cs"/>
              </a:rPr>
              <a:t>⑵ </a:t>
            </a:r>
            <a:r>
              <a:rPr kumimoji="0" lang="zh-CN" altLang="en-US" sz="2800" b="0" i="0" u="none" strike="noStrike" kern="1200" cap="none" spc="0" normalizeH="0" baseline="0" noProof="1" dirty="0">
                <a:solidFill>
                  <a:schemeClr val="tx1"/>
                </a:solidFill>
                <a:latin typeface="+mn-lt"/>
                <a:ea typeface="+mn-ea"/>
                <a:cs typeface="+mn-cs"/>
              </a:rPr>
              <a:t>唯一查询响应过程</a:t>
            </a:r>
            <a:endParaRPr kumimoji="0" lang="zh-CN" altLang="en-US" sz="280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zh-CN" altLang="en-US" sz="2800" b="0" i="0" u="none" strike="noStrike" kern="1200" cap="none" spc="0" normalizeH="0" baseline="0" noProof="1" dirty="0">
                <a:solidFill>
                  <a:schemeClr val="tx1"/>
                </a:solidFill>
                <a:latin typeface="+mn-lt"/>
                <a:ea typeface="+mn-ea"/>
                <a:cs typeface="+mn-cs"/>
              </a:rPr>
              <a:t>首先</a:t>
            </a:r>
            <a:r>
              <a:rPr kumimoji="0" lang="en-US" altLang="zh-CN" sz="2800" b="0" i="0" u="none" strike="noStrike" kern="1200" cap="none" spc="0" normalizeH="0" baseline="0" noProof="1">
                <a:solidFill>
                  <a:schemeClr val="tx1"/>
                </a:solidFill>
                <a:latin typeface="+mn-lt"/>
                <a:ea typeface="+mn-ea"/>
                <a:cs typeface="+mn-cs"/>
              </a:rPr>
              <a:t>BS</a:t>
            </a:r>
            <a:r>
              <a:rPr kumimoji="0" lang="zh-CN" altLang="en-US" sz="2800" b="0" i="0" u="none" strike="noStrike" kern="1200" cap="none" spc="0" normalizeH="0" baseline="0" noProof="1" dirty="0">
                <a:solidFill>
                  <a:schemeClr val="tx1"/>
                </a:solidFill>
                <a:latin typeface="+mn-lt"/>
                <a:ea typeface="+mn-ea"/>
                <a:cs typeface="+mn-cs"/>
              </a:rPr>
              <a:t>生成</a:t>
            </a:r>
            <a:r>
              <a:rPr kumimoji="0" lang="en-US" altLang="zh-CN" sz="2800" b="0" i="0" u="none" strike="noStrike" kern="1200" cap="none" spc="0" normalizeH="0" baseline="0" noProof="1">
                <a:solidFill>
                  <a:schemeClr val="tx1"/>
                </a:solidFill>
                <a:latin typeface="+mn-lt"/>
                <a:ea typeface="+mn-ea"/>
                <a:cs typeface="+mn-cs"/>
              </a:rPr>
              <a:t>RANDU</a:t>
            </a:r>
            <a:r>
              <a:rPr kumimoji="0" lang="zh-CN" altLang="en-US" sz="2800" b="0" i="0" u="none" strike="noStrike" kern="1200" cap="none" spc="0" normalizeH="0" baseline="0" noProof="1" dirty="0">
                <a:solidFill>
                  <a:schemeClr val="tx1"/>
                </a:solidFill>
                <a:latin typeface="+mn-lt"/>
                <a:ea typeface="+mn-ea"/>
                <a:cs typeface="+mn-cs"/>
              </a:rPr>
              <a:t>发送给</a:t>
            </a:r>
            <a:r>
              <a:rPr kumimoji="0" lang="en-US" altLang="zh-CN" sz="2800" b="0" i="0" u="none" strike="noStrike" kern="1200" cap="none" spc="0" normalizeH="0" baseline="0" noProof="1">
                <a:solidFill>
                  <a:schemeClr val="tx1"/>
                </a:solidFill>
                <a:latin typeface="+mn-lt"/>
                <a:ea typeface="+mn-ea"/>
                <a:cs typeface="+mn-cs"/>
              </a:rPr>
              <a:t>MS</a:t>
            </a:r>
            <a:r>
              <a:rPr kumimoji="0" lang="zh-CN" altLang="en-US" sz="2800" b="0" i="0" u="none" strike="noStrike" kern="1200" cap="none" spc="0" normalizeH="0" baseline="0" noProof="1" dirty="0">
                <a:solidFill>
                  <a:schemeClr val="tx1"/>
                </a:solidFill>
                <a:latin typeface="+mn-lt"/>
                <a:ea typeface="+mn-ea"/>
                <a:cs typeface="+mn-cs"/>
              </a:rPr>
              <a:t>，接着</a:t>
            </a:r>
            <a:r>
              <a:rPr kumimoji="0" lang="en-US" altLang="zh-CN" sz="2800" b="0" i="0" u="none" strike="noStrike" kern="1200" cap="none" spc="0" normalizeH="0" baseline="0" noProof="1">
                <a:solidFill>
                  <a:schemeClr val="tx1"/>
                </a:solidFill>
                <a:latin typeface="+mn-lt"/>
                <a:ea typeface="+mn-ea"/>
                <a:cs typeface="+mn-cs"/>
              </a:rPr>
              <a:t>MS</a:t>
            </a:r>
            <a:r>
              <a:rPr kumimoji="0" lang="zh-CN" altLang="en-US" sz="2800" b="0" i="0" u="none" strike="noStrike" kern="1200" cap="none" spc="0" normalizeH="0" baseline="0" noProof="1" dirty="0">
                <a:solidFill>
                  <a:schemeClr val="tx1"/>
                </a:solidFill>
                <a:latin typeface="+mn-lt"/>
                <a:ea typeface="+mn-ea"/>
                <a:cs typeface="+mn-cs"/>
              </a:rPr>
              <a:t>将其作为</a:t>
            </a:r>
            <a:r>
              <a:rPr kumimoji="0" lang="en-US" altLang="zh-CN" sz="2800" b="0" i="0" u="none" strike="noStrike" kern="1200" cap="none" spc="0" normalizeH="0" baseline="0" noProof="1">
                <a:solidFill>
                  <a:schemeClr val="tx1"/>
                </a:solidFill>
                <a:latin typeface="+mn-lt"/>
                <a:ea typeface="+mn-ea"/>
                <a:cs typeface="+mn-cs"/>
              </a:rPr>
              <a:t>CAVE</a:t>
            </a:r>
            <a:r>
              <a:rPr kumimoji="0" lang="zh-CN" altLang="en-US" sz="2800" b="0" i="0" u="none" strike="noStrike" kern="1200" cap="none" spc="0" normalizeH="0" baseline="0" noProof="1" dirty="0">
                <a:solidFill>
                  <a:schemeClr val="tx1"/>
                </a:solidFill>
                <a:latin typeface="+mn-lt"/>
                <a:ea typeface="+mn-ea"/>
                <a:cs typeface="+mn-cs"/>
              </a:rPr>
              <a:t>算法的输入参数并执行算法，即 </a:t>
            </a:r>
            <a:r>
              <a:rPr kumimoji="0" lang="en-US" altLang="zh-CN" sz="2800" b="0" i="0" u="none" strike="noStrike" kern="1200" cap="none" spc="0" normalizeH="0" baseline="0" noProof="1">
                <a:solidFill>
                  <a:schemeClr val="tx1"/>
                </a:solidFill>
                <a:latin typeface="+mn-lt"/>
                <a:ea typeface="+mn-ea"/>
                <a:cs typeface="+mn-cs"/>
              </a:rPr>
              <a:t>AUTHR=CAVE(IMSI, ESN, SSD_A, RANDU)</a:t>
            </a:r>
            <a:r>
              <a:rPr kumimoji="0" lang="zh-CN" altLang="en-US" sz="2800" b="0" i="0" u="none" strike="noStrike" kern="1200" cap="none" spc="0" normalizeH="0" baseline="0" noProof="1" dirty="0">
                <a:solidFill>
                  <a:schemeClr val="tx1"/>
                </a:solidFill>
                <a:latin typeface="+mn-lt"/>
                <a:ea typeface="+mn-ea"/>
                <a:cs typeface="+mn-cs"/>
              </a:rPr>
              <a:t>。然后</a:t>
            </a:r>
            <a:r>
              <a:rPr kumimoji="0" lang="en-US" altLang="zh-CN" sz="2800" b="0" i="0" u="none" strike="noStrike" kern="1200" cap="none" spc="0" normalizeH="0" baseline="0" noProof="1">
                <a:solidFill>
                  <a:schemeClr val="tx1"/>
                </a:solidFill>
                <a:latin typeface="+mn-lt"/>
                <a:ea typeface="+mn-ea"/>
                <a:cs typeface="+mn-cs"/>
              </a:rPr>
              <a:t>MS</a:t>
            </a:r>
            <a:r>
              <a:rPr kumimoji="0" lang="zh-CN" altLang="en-US" sz="2800" b="0" i="0" u="none" strike="noStrike" kern="1200" cap="none" spc="0" normalizeH="0" baseline="0" noProof="1" dirty="0">
                <a:solidFill>
                  <a:schemeClr val="tx1"/>
                </a:solidFill>
                <a:latin typeface="+mn-lt"/>
                <a:ea typeface="+mn-ea"/>
                <a:cs typeface="+mn-cs"/>
              </a:rPr>
              <a:t>将计算结果</a:t>
            </a:r>
            <a:r>
              <a:rPr kumimoji="0" lang="en-US" altLang="zh-CN" sz="2800" b="0" i="0" u="none" strike="noStrike" kern="1200" cap="none" spc="0" normalizeH="0" baseline="0" noProof="1">
                <a:solidFill>
                  <a:schemeClr val="tx1"/>
                </a:solidFill>
                <a:latin typeface="+mn-lt"/>
                <a:ea typeface="+mn-ea"/>
                <a:cs typeface="+mn-cs"/>
              </a:rPr>
              <a:t>AUTHU</a:t>
            </a:r>
            <a:r>
              <a:rPr kumimoji="0" lang="zh-CN" altLang="en-US" sz="2800" b="0" i="0" u="none" strike="noStrike" kern="1200" cap="none" spc="0" normalizeH="0" baseline="0" noProof="1" dirty="0">
                <a:solidFill>
                  <a:schemeClr val="tx1"/>
                </a:solidFill>
                <a:latin typeface="+mn-lt"/>
                <a:ea typeface="+mn-ea"/>
                <a:cs typeface="+mn-cs"/>
              </a:rPr>
              <a:t>发送给基站，</a:t>
            </a:r>
            <a:r>
              <a:rPr kumimoji="0" lang="en-US" altLang="zh-CN" sz="2800" b="0" i="0" u="none" strike="noStrike" kern="1200" cap="none" spc="0" normalizeH="0" baseline="0" noProof="1">
                <a:solidFill>
                  <a:schemeClr val="tx1"/>
                </a:solidFill>
                <a:latin typeface="+mn-lt"/>
                <a:ea typeface="+mn-ea"/>
                <a:cs typeface="+mn-cs"/>
              </a:rPr>
              <a:t>BS</a:t>
            </a:r>
            <a:r>
              <a:rPr kumimoji="0" lang="zh-CN" altLang="en-US" sz="2800" b="0" i="0" u="none" strike="noStrike" kern="1200" cap="none" spc="0" normalizeH="0" baseline="0" noProof="1" dirty="0">
                <a:solidFill>
                  <a:schemeClr val="tx1"/>
                </a:solidFill>
                <a:latin typeface="+mn-lt"/>
                <a:ea typeface="+mn-ea"/>
                <a:cs typeface="+mn-cs"/>
              </a:rPr>
              <a:t>使用它内部的</a:t>
            </a:r>
            <a:r>
              <a:rPr kumimoji="0" lang="en-US" altLang="zh-CN" sz="2800" b="0" i="0" u="none" strike="noStrike" kern="1200" cap="none" spc="0" normalizeH="0" baseline="0" noProof="1">
                <a:solidFill>
                  <a:schemeClr val="tx1"/>
                </a:solidFill>
                <a:latin typeface="+mn-lt"/>
                <a:ea typeface="+mn-ea"/>
                <a:cs typeface="+mn-cs"/>
              </a:rPr>
              <a:t>SSD_A</a:t>
            </a:r>
            <a:r>
              <a:rPr kumimoji="0" lang="zh-CN" altLang="en-US" sz="2800" b="0" i="0" u="none" strike="noStrike" kern="1200" cap="none" spc="0" normalizeH="0" baseline="0" noProof="1" dirty="0">
                <a:solidFill>
                  <a:schemeClr val="tx1"/>
                </a:solidFill>
                <a:latin typeface="+mn-lt"/>
                <a:ea typeface="+mn-ea"/>
                <a:cs typeface="+mn-cs"/>
              </a:rPr>
              <a:t>值与</a:t>
            </a:r>
            <a:r>
              <a:rPr kumimoji="0" lang="en-US" altLang="zh-CN" sz="2800" b="0" i="0" u="none" strike="noStrike" kern="1200" cap="none" spc="0" normalizeH="0" baseline="0" noProof="1">
                <a:solidFill>
                  <a:schemeClr val="tx1"/>
                </a:solidFill>
                <a:latin typeface="+mn-lt"/>
                <a:ea typeface="+mn-ea"/>
                <a:cs typeface="+mn-cs"/>
              </a:rPr>
              <a:t>MS</a:t>
            </a:r>
            <a:r>
              <a:rPr kumimoji="0" lang="zh-CN" altLang="en-US" sz="2800" b="0" i="0" u="none" strike="noStrike" kern="1200" cap="none" spc="0" normalizeH="0" baseline="0" noProof="1" dirty="0">
                <a:solidFill>
                  <a:schemeClr val="tx1"/>
                </a:solidFill>
                <a:latin typeface="+mn-lt"/>
                <a:ea typeface="+mn-ea"/>
                <a:cs typeface="+mn-cs"/>
              </a:rPr>
              <a:t>相同的算法计算出</a:t>
            </a:r>
            <a:r>
              <a:rPr kumimoji="0" lang="en-US" altLang="zh-CN" sz="2800" b="0" i="0" u="none" strike="noStrike" kern="1200" cap="none" spc="0" normalizeH="0" baseline="0" noProof="1">
                <a:solidFill>
                  <a:schemeClr val="tx1"/>
                </a:solidFill>
                <a:latin typeface="+mn-lt"/>
                <a:ea typeface="+mn-ea"/>
                <a:cs typeface="+mn-cs"/>
              </a:rPr>
              <a:t>AUTHU</a:t>
            </a:r>
            <a:r>
              <a:rPr kumimoji="0" lang="zh-CN" altLang="en-US" sz="2800" b="0" i="0" u="none" strike="noStrike" kern="1200" cap="none" spc="0" normalizeH="0" baseline="0" noProof="1" dirty="0">
                <a:solidFill>
                  <a:schemeClr val="tx1"/>
                </a:solidFill>
                <a:latin typeface="+mn-lt"/>
                <a:ea typeface="+mn-ea"/>
                <a:cs typeface="+mn-cs"/>
              </a:rPr>
              <a:t>，两者</a:t>
            </a:r>
            <a:r>
              <a:rPr kumimoji="0" lang="en-US" altLang="zh-CN" sz="2800" b="0" i="0" u="none" strike="noStrike" kern="1200" cap="none" spc="0" normalizeH="0" baseline="0" noProof="1">
                <a:solidFill>
                  <a:schemeClr val="tx1"/>
                </a:solidFill>
                <a:latin typeface="+mn-lt"/>
                <a:ea typeface="+mn-ea"/>
                <a:cs typeface="+mn-cs"/>
              </a:rPr>
              <a:t>AUTHU</a:t>
            </a:r>
            <a:r>
              <a:rPr kumimoji="0" lang="zh-CN" altLang="en-US" sz="2800" b="0" i="0" u="none" strike="noStrike" kern="1200" cap="none" spc="0" normalizeH="0" baseline="0" noProof="1" dirty="0">
                <a:solidFill>
                  <a:schemeClr val="tx1"/>
                </a:solidFill>
                <a:latin typeface="+mn-lt"/>
                <a:ea typeface="+mn-ea"/>
                <a:cs typeface="+mn-cs"/>
              </a:rPr>
              <a:t>相比较，若相同，鉴权成功；若不相同，</a:t>
            </a:r>
            <a:r>
              <a:rPr kumimoji="0" lang="en-US" altLang="zh-CN" sz="2800" b="0" i="0" u="none" strike="noStrike" kern="1200" cap="none" spc="0" normalizeH="0" baseline="0" noProof="1">
                <a:solidFill>
                  <a:schemeClr val="tx1"/>
                </a:solidFill>
                <a:latin typeface="+mn-lt"/>
                <a:ea typeface="+mn-ea"/>
                <a:cs typeface="+mn-cs"/>
              </a:rPr>
              <a:t>BS</a:t>
            </a:r>
            <a:r>
              <a:rPr kumimoji="0" lang="zh-CN" altLang="en-US" sz="2800" b="0" i="0" u="none" strike="noStrike" kern="1200" cap="none" spc="0" normalizeH="0" baseline="0" noProof="1" dirty="0">
                <a:solidFill>
                  <a:schemeClr val="tx1"/>
                </a:solidFill>
                <a:latin typeface="+mn-lt"/>
                <a:ea typeface="+mn-ea"/>
                <a:cs typeface="+mn-cs"/>
              </a:rPr>
              <a:t>拒绝访问或发起</a:t>
            </a:r>
            <a:r>
              <a:rPr kumimoji="0" lang="en-US" altLang="zh-CN" sz="2800" b="0" i="0" u="none" strike="noStrike" kern="1200" cap="none" spc="0" normalizeH="0" baseline="0" noProof="1">
                <a:solidFill>
                  <a:schemeClr val="tx1"/>
                </a:solidFill>
                <a:latin typeface="+mn-lt"/>
                <a:ea typeface="+mn-ea"/>
                <a:cs typeface="+mn-cs"/>
              </a:rPr>
              <a:t>SSD</a:t>
            </a:r>
            <a:r>
              <a:rPr kumimoji="0" lang="zh-CN" altLang="en-US" sz="2800" b="0" i="0" u="none" strike="noStrike" kern="1200" cap="none" spc="0" normalizeH="0" baseline="0" noProof="1" dirty="0">
                <a:solidFill>
                  <a:schemeClr val="tx1"/>
                </a:solidFill>
                <a:latin typeface="+mn-lt"/>
                <a:ea typeface="+mn-ea"/>
                <a:cs typeface="+mn-cs"/>
              </a:rPr>
              <a:t>更新。</a:t>
            </a:r>
            <a:endParaRPr kumimoji="0" lang="zh-CN" altLang="en-US" sz="2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标题 182273"/>
          <p:cNvSpPr>
            <a:spLocks noGrp="1"/>
          </p:cNvSpPr>
          <p:nvPr>
            <p:ph type="title"/>
          </p:nvPr>
        </p:nvSpPr>
        <p:spPr/>
        <p:txBody>
          <a:bodyPr anchor="t" anchorCtr="0"/>
          <a:p>
            <a:r>
              <a:rPr lang="zh-CN" altLang="en-US" dirty="0"/>
              <a:t>与</a:t>
            </a:r>
            <a:r>
              <a:rPr lang="en-US" altLang="zh-CN"/>
              <a:t>GSM</a:t>
            </a:r>
            <a:r>
              <a:rPr lang="zh-CN" altLang="en-US" dirty="0"/>
              <a:t>安全机制的比较 </a:t>
            </a:r>
            <a:endParaRPr lang="zh-CN" altLang="en-US" dirty="0"/>
          </a:p>
        </p:txBody>
      </p:sp>
      <p:sp>
        <p:nvSpPr>
          <p:cNvPr id="122882" name="文本占位符 182274"/>
          <p:cNvSpPr>
            <a:spLocks noGrp="1"/>
          </p:cNvSpPr>
          <p:nvPr>
            <p:ph idx="1"/>
          </p:nvPr>
        </p:nvSpPr>
        <p:spPr/>
        <p:txBody>
          <a:bodyPr anchor="t" anchorCtr="0"/>
          <a:p>
            <a:pPr>
              <a:lnSpc>
                <a:spcPct val="80000"/>
              </a:lnSpc>
            </a:pPr>
            <a:r>
              <a:rPr lang="en-US" altLang="zh-CN"/>
              <a:t>GSM</a:t>
            </a:r>
            <a:r>
              <a:rPr lang="zh-CN" altLang="en-US" dirty="0"/>
              <a:t>系统鉴权技术相对于</a:t>
            </a:r>
            <a:r>
              <a:rPr lang="en-US" altLang="zh-CN"/>
              <a:t>CDMA</a:t>
            </a:r>
            <a:r>
              <a:rPr lang="zh-CN" altLang="en-US" dirty="0"/>
              <a:t>系统鉴权技术而言要简单得多，所有场合下的鉴权都一视同仁，处理机制完全相同。由此可知，</a:t>
            </a:r>
            <a:r>
              <a:rPr lang="en-US" altLang="zh-CN"/>
              <a:t>CDMA</a:t>
            </a:r>
            <a:r>
              <a:rPr lang="zh-CN" altLang="en-US" dirty="0"/>
              <a:t>系统的鉴权机制和规程相对于</a:t>
            </a:r>
            <a:r>
              <a:rPr lang="en-US" altLang="zh-CN"/>
              <a:t>GSM</a:t>
            </a:r>
            <a:r>
              <a:rPr lang="zh-CN" altLang="en-US" dirty="0"/>
              <a:t>要复杂得多，这主要是由</a:t>
            </a:r>
            <a:r>
              <a:rPr lang="en-US" altLang="zh-CN"/>
              <a:t>CDMA</a:t>
            </a:r>
            <a:r>
              <a:rPr lang="zh-CN" altLang="en-US" dirty="0"/>
              <a:t>的安全保密体制及其算法本身决定的。</a:t>
            </a:r>
            <a:endParaRPr lang="zh-CN" altLang="en-US" dirty="0"/>
          </a:p>
          <a:p>
            <a:pPr>
              <a:lnSpc>
                <a:spcPct val="80000"/>
              </a:lnSpc>
            </a:pPr>
            <a:r>
              <a:rPr lang="en-US" altLang="zh-CN"/>
              <a:t>GSM</a:t>
            </a:r>
            <a:r>
              <a:rPr lang="zh-CN" altLang="en-US" dirty="0"/>
              <a:t>和</a:t>
            </a:r>
            <a:r>
              <a:rPr lang="en-US" altLang="zh-CN"/>
              <a:t>CDMA</a:t>
            </a:r>
            <a:r>
              <a:rPr lang="zh-CN" altLang="en-US" dirty="0"/>
              <a:t>的安全机制都基于私钥密码技术，都具有一个主密钥；都提供匿名性，认证和保密服务，所有算法秘密设计，没有经过公开的安全论证就投入使用。</a:t>
            </a:r>
            <a:r>
              <a:rPr lang="en-US" altLang="zh-CN"/>
              <a:t>GSM</a:t>
            </a:r>
            <a:r>
              <a:rPr lang="zh-CN" altLang="en-US" dirty="0"/>
              <a:t>系统中，主密钥</a:t>
            </a:r>
            <a:r>
              <a:rPr lang="en-US" altLang="zh-CN" err="1"/>
              <a:t>Ki</a:t>
            </a:r>
            <a:r>
              <a:rPr lang="zh-CN" altLang="en-US" dirty="0"/>
              <a:t>直接用于产生认证签名。</a:t>
            </a:r>
            <a:r>
              <a:rPr lang="en-US" altLang="zh-CN"/>
              <a:t>CDMA</a:t>
            </a:r>
            <a:r>
              <a:rPr lang="zh-CN" altLang="en-US" dirty="0"/>
              <a:t>系统中，主密钥</a:t>
            </a:r>
            <a:r>
              <a:rPr lang="en-US" altLang="zh-CN" err="1"/>
              <a:t>A_Key</a:t>
            </a:r>
            <a:r>
              <a:rPr lang="zh-CN" altLang="en-US" dirty="0"/>
              <a:t>并不直接用于认证，而是由它生成中间密钥</a:t>
            </a:r>
            <a:r>
              <a:rPr lang="en-US" altLang="zh-CN"/>
              <a:t>SSD</a:t>
            </a:r>
            <a:r>
              <a:rPr lang="zh-CN" altLang="en-US" dirty="0"/>
              <a:t>，再由</a:t>
            </a:r>
            <a:r>
              <a:rPr lang="en-US" altLang="zh-CN"/>
              <a:t>SSD</a:t>
            </a:r>
            <a:r>
              <a:rPr lang="zh-CN" altLang="en-US" dirty="0"/>
              <a:t>产生认证签名和子密钥，这是</a:t>
            </a:r>
            <a:r>
              <a:rPr lang="en-US" altLang="zh-CN"/>
              <a:t>CDMA</a:t>
            </a:r>
            <a:r>
              <a:rPr lang="zh-CN" altLang="en-US" dirty="0"/>
              <a:t>系统的一个优点。</a:t>
            </a:r>
            <a:endParaRPr lang="zh-CN" altLang="en-US" dirty="0"/>
          </a:p>
          <a:p>
            <a:pPr>
              <a:lnSpc>
                <a:spcPct val="80000"/>
              </a:lnSpc>
            </a:pPr>
            <a:r>
              <a:rPr lang="en-US" altLang="zh-CN"/>
              <a:t>GSM</a:t>
            </a:r>
            <a:r>
              <a:rPr lang="zh-CN" altLang="en-US" dirty="0"/>
              <a:t>和</a:t>
            </a:r>
            <a:r>
              <a:rPr lang="en-US" altLang="zh-CN"/>
              <a:t>IS-95</a:t>
            </a:r>
            <a:r>
              <a:rPr lang="zh-CN" altLang="en-US" dirty="0"/>
              <a:t>都只对移动台采用</a:t>
            </a:r>
            <a:r>
              <a:rPr lang="zh-CN" altLang="en-US" dirty="0">
                <a:solidFill>
                  <a:srgbClr val="FF0000"/>
                </a:solidFill>
              </a:rPr>
              <a:t>单向鉴权</a:t>
            </a:r>
            <a:r>
              <a:rPr lang="zh-CN" altLang="en-US" dirty="0"/>
              <a:t>，对来自网络的攻击和假冒没有防范功能。加密密钥都采用私钥机制，加密复杂度有待加强。</a:t>
            </a:r>
            <a:endParaRPr lang="zh-CN" altLang="en-US"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TABLE_ENDDRAG_ORIGIN_RECT" val="724*317"/>
  <p:tag name="TABLE_ENDDRAG_RECT" val="107*154*724*317"/>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commondata" val="eyJoZGlkIjoiZDg4OGFlMDI1NDBlNjRmZGE3ZDBiOWM0NWViMWY2ZWY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Edge">
  <a:themeElements>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fontScheme name="">
      <a:majorFont>
        <a:latin typeface="Garamond"/>
        <a:ea typeface="宋体"/>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20000"/>
        </a:lt1>
        <a:dk2>
          <a:srgbClr val="FFFFFF"/>
        </a:dk2>
        <a:lt2>
          <a:srgbClr val="333333"/>
        </a:lt2>
        <a:accent1>
          <a:srgbClr val="FF9900"/>
        </a:accent1>
        <a:accent2>
          <a:srgbClr val="CC3300"/>
        </a:accent2>
        <a:accent3>
          <a:srgbClr val="C1AAAA"/>
        </a:accent3>
        <a:accent4>
          <a:srgbClr val="DCDCDC"/>
        </a:accent4>
        <a:accent5>
          <a:srgbClr val="FFCAAA"/>
        </a:accent5>
        <a:accent6>
          <a:srgbClr val="B72D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CCCCFF"/>
        </a:dk1>
        <a:lt1>
          <a:srgbClr val="0B0506"/>
        </a:lt1>
        <a:dk2>
          <a:srgbClr val="FFFFFF"/>
        </a:dk2>
        <a:lt2>
          <a:srgbClr val="333333"/>
        </a:lt2>
        <a:accent1>
          <a:srgbClr val="3366CC"/>
        </a:accent1>
        <a:accent2>
          <a:srgbClr val="3333CC"/>
        </a:accent2>
        <a:accent3>
          <a:srgbClr val="AAAAAA"/>
        </a:accent3>
        <a:accent4>
          <a:srgbClr val="AFAFDC"/>
        </a:accent4>
        <a:accent5>
          <a:srgbClr val="ADB9E2"/>
        </a:accent5>
        <a:accent6>
          <a:srgbClr val="2D2DB7"/>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221013"/>
        </a:lt1>
        <a:dk2>
          <a:srgbClr val="FFFFFF"/>
        </a:dk2>
        <a:lt2>
          <a:srgbClr val="333333"/>
        </a:lt2>
        <a:accent1>
          <a:srgbClr val="CC3300"/>
        </a:accent1>
        <a:accent2>
          <a:srgbClr val="CC9900"/>
        </a:accent2>
        <a:accent3>
          <a:srgbClr val="ABAAAA"/>
        </a:accent3>
        <a:accent4>
          <a:srgbClr val="DCDCDC"/>
        </a:accent4>
        <a:accent5>
          <a:srgbClr val="E2ADAA"/>
        </a:accent5>
        <a:accent6>
          <a:srgbClr val="B789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FF"/>
        </a:dk2>
        <a:lt2>
          <a:srgbClr val="11054B"/>
        </a:lt2>
        <a:accent1>
          <a:srgbClr val="FF6600"/>
        </a:accent1>
        <a:accent2>
          <a:srgbClr val="FF3300"/>
        </a:accent2>
        <a:accent3>
          <a:srgbClr val="AAAAE2"/>
        </a:accent3>
        <a:accent4>
          <a:srgbClr val="DCDCDC"/>
        </a:accent4>
        <a:accent5>
          <a:srgbClr val="FFB9AA"/>
        </a:accent5>
        <a:accent6>
          <a:srgbClr val="E52D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
        <a:dk1>
          <a:srgbClr val="F8F8F8"/>
        </a:dk1>
        <a:lt1>
          <a:srgbClr val="002600"/>
        </a:lt1>
        <a:dk2>
          <a:srgbClr val="FAFACC"/>
        </a:dk2>
        <a:lt2>
          <a:srgbClr val="9B8D65"/>
        </a:lt2>
        <a:accent1>
          <a:srgbClr val="CC9933"/>
        </a:accent1>
        <a:accent2>
          <a:srgbClr val="8F9967"/>
        </a:accent2>
        <a:accent3>
          <a:srgbClr val="AAABAA"/>
        </a:accent3>
        <a:accent4>
          <a:srgbClr val="D6D6D6"/>
        </a:accent4>
        <a:accent5>
          <a:srgbClr val="E2CAAD"/>
        </a:accent5>
        <a:accent6>
          <a:srgbClr val="80895C"/>
        </a:accent6>
        <a:hlink>
          <a:srgbClr val="336600"/>
        </a:hlink>
        <a:folHlink>
          <a:srgbClr val="808000"/>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333333"/>
        </a:lt2>
        <a:accent1>
          <a:srgbClr val="CC9900"/>
        </a:accent1>
        <a:accent2>
          <a:srgbClr val="FF9900"/>
        </a:accent2>
        <a:accent3>
          <a:srgbClr val="AAB9CA"/>
        </a:accent3>
        <a:accent4>
          <a:srgbClr val="DCDCDC"/>
        </a:accent4>
        <a:accent5>
          <a:srgbClr val="E2CAAA"/>
        </a:accent5>
        <a:accent6>
          <a:srgbClr val="E58900"/>
        </a:accent6>
        <a:hlink>
          <a:srgbClr val="FFCC00"/>
        </a:hlink>
        <a:folHlink>
          <a:srgbClr val="706F37"/>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1C1C1"/>
        </a:accent5>
        <a:accent6>
          <a:srgbClr val="8989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36145"/>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dge">
  <a:themeElements>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fontScheme name="">
      <a:majorFont>
        <a:latin typeface="Garamond"/>
        <a:ea typeface="宋体"/>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20000"/>
        </a:lt1>
        <a:dk2>
          <a:srgbClr val="FFFFFF"/>
        </a:dk2>
        <a:lt2>
          <a:srgbClr val="333333"/>
        </a:lt2>
        <a:accent1>
          <a:srgbClr val="FF9900"/>
        </a:accent1>
        <a:accent2>
          <a:srgbClr val="CC3300"/>
        </a:accent2>
        <a:accent3>
          <a:srgbClr val="C1AAAA"/>
        </a:accent3>
        <a:accent4>
          <a:srgbClr val="DCDCDC"/>
        </a:accent4>
        <a:accent5>
          <a:srgbClr val="FFCAAA"/>
        </a:accent5>
        <a:accent6>
          <a:srgbClr val="B72D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CCCCFF"/>
        </a:dk1>
        <a:lt1>
          <a:srgbClr val="0B0506"/>
        </a:lt1>
        <a:dk2>
          <a:srgbClr val="FFFFFF"/>
        </a:dk2>
        <a:lt2>
          <a:srgbClr val="333333"/>
        </a:lt2>
        <a:accent1>
          <a:srgbClr val="3366CC"/>
        </a:accent1>
        <a:accent2>
          <a:srgbClr val="3333CC"/>
        </a:accent2>
        <a:accent3>
          <a:srgbClr val="AAAAAA"/>
        </a:accent3>
        <a:accent4>
          <a:srgbClr val="AFAFDC"/>
        </a:accent4>
        <a:accent5>
          <a:srgbClr val="ADB9E2"/>
        </a:accent5>
        <a:accent6>
          <a:srgbClr val="2D2DB7"/>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221013"/>
        </a:lt1>
        <a:dk2>
          <a:srgbClr val="FFFFFF"/>
        </a:dk2>
        <a:lt2>
          <a:srgbClr val="333333"/>
        </a:lt2>
        <a:accent1>
          <a:srgbClr val="CC3300"/>
        </a:accent1>
        <a:accent2>
          <a:srgbClr val="CC9900"/>
        </a:accent2>
        <a:accent3>
          <a:srgbClr val="ABAAAA"/>
        </a:accent3>
        <a:accent4>
          <a:srgbClr val="DCDCDC"/>
        </a:accent4>
        <a:accent5>
          <a:srgbClr val="E2ADAA"/>
        </a:accent5>
        <a:accent6>
          <a:srgbClr val="B789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FF"/>
        </a:dk2>
        <a:lt2>
          <a:srgbClr val="11054B"/>
        </a:lt2>
        <a:accent1>
          <a:srgbClr val="FF6600"/>
        </a:accent1>
        <a:accent2>
          <a:srgbClr val="FF3300"/>
        </a:accent2>
        <a:accent3>
          <a:srgbClr val="AAAAE2"/>
        </a:accent3>
        <a:accent4>
          <a:srgbClr val="DCDCDC"/>
        </a:accent4>
        <a:accent5>
          <a:srgbClr val="FFB9AA"/>
        </a:accent5>
        <a:accent6>
          <a:srgbClr val="E52D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
        <a:dk1>
          <a:srgbClr val="F8F8F8"/>
        </a:dk1>
        <a:lt1>
          <a:srgbClr val="002600"/>
        </a:lt1>
        <a:dk2>
          <a:srgbClr val="FAFACC"/>
        </a:dk2>
        <a:lt2>
          <a:srgbClr val="9B8D65"/>
        </a:lt2>
        <a:accent1>
          <a:srgbClr val="CC9933"/>
        </a:accent1>
        <a:accent2>
          <a:srgbClr val="8F9967"/>
        </a:accent2>
        <a:accent3>
          <a:srgbClr val="AAABAA"/>
        </a:accent3>
        <a:accent4>
          <a:srgbClr val="D6D6D6"/>
        </a:accent4>
        <a:accent5>
          <a:srgbClr val="E2CAAD"/>
        </a:accent5>
        <a:accent6>
          <a:srgbClr val="80895C"/>
        </a:accent6>
        <a:hlink>
          <a:srgbClr val="336600"/>
        </a:hlink>
        <a:folHlink>
          <a:srgbClr val="808000"/>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333333"/>
        </a:lt2>
        <a:accent1>
          <a:srgbClr val="CC9900"/>
        </a:accent1>
        <a:accent2>
          <a:srgbClr val="FF9900"/>
        </a:accent2>
        <a:accent3>
          <a:srgbClr val="AAB9CA"/>
        </a:accent3>
        <a:accent4>
          <a:srgbClr val="DCDCDC"/>
        </a:accent4>
        <a:accent5>
          <a:srgbClr val="E2CAAA"/>
        </a:accent5>
        <a:accent6>
          <a:srgbClr val="E58900"/>
        </a:accent6>
        <a:hlink>
          <a:srgbClr val="FFCC00"/>
        </a:hlink>
        <a:folHlink>
          <a:srgbClr val="706F37"/>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1C1C1"/>
        </a:accent5>
        <a:accent6>
          <a:srgbClr val="8989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36145"/>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Edge">
  <a:themeElements>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fontScheme name="">
      <a:majorFont>
        <a:latin typeface="Garamond"/>
        <a:ea typeface="宋体"/>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20000"/>
        </a:lt1>
        <a:dk2>
          <a:srgbClr val="FFFFFF"/>
        </a:dk2>
        <a:lt2>
          <a:srgbClr val="333333"/>
        </a:lt2>
        <a:accent1>
          <a:srgbClr val="FF9900"/>
        </a:accent1>
        <a:accent2>
          <a:srgbClr val="CC3300"/>
        </a:accent2>
        <a:accent3>
          <a:srgbClr val="C1AAAA"/>
        </a:accent3>
        <a:accent4>
          <a:srgbClr val="DCDCDC"/>
        </a:accent4>
        <a:accent5>
          <a:srgbClr val="FFCAAA"/>
        </a:accent5>
        <a:accent6>
          <a:srgbClr val="B72D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CCCCFF"/>
        </a:dk1>
        <a:lt1>
          <a:srgbClr val="0B0506"/>
        </a:lt1>
        <a:dk2>
          <a:srgbClr val="FFFFFF"/>
        </a:dk2>
        <a:lt2>
          <a:srgbClr val="333333"/>
        </a:lt2>
        <a:accent1>
          <a:srgbClr val="3366CC"/>
        </a:accent1>
        <a:accent2>
          <a:srgbClr val="3333CC"/>
        </a:accent2>
        <a:accent3>
          <a:srgbClr val="AAAAAA"/>
        </a:accent3>
        <a:accent4>
          <a:srgbClr val="AFAFDC"/>
        </a:accent4>
        <a:accent5>
          <a:srgbClr val="ADB9E2"/>
        </a:accent5>
        <a:accent6>
          <a:srgbClr val="2D2DB7"/>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221013"/>
        </a:lt1>
        <a:dk2>
          <a:srgbClr val="FFFFFF"/>
        </a:dk2>
        <a:lt2>
          <a:srgbClr val="333333"/>
        </a:lt2>
        <a:accent1>
          <a:srgbClr val="CC3300"/>
        </a:accent1>
        <a:accent2>
          <a:srgbClr val="CC9900"/>
        </a:accent2>
        <a:accent3>
          <a:srgbClr val="ABAAAA"/>
        </a:accent3>
        <a:accent4>
          <a:srgbClr val="DCDCDC"/>
        </a:accent4>
        <a:accent5>
          <a:srgbClr val="E2ADAA"/>
        </a:accent5>
        <a:accent6>
          <a:srgbClr val="B789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FF"/>
        </a:dk2>
        <a:lt2>
          <a:srgbClr val="11054B"/>
        </a:lt2>
        <a:accent1>
          <a:srgbClr val="FF6600"/>
        </a:accent1>
        <a:accent2>
          <a:srgbClr val="FF3300"/>
        </a:accent2>
        <a:accent3>
          <a:srgbClr val="AAAAE2"/>
        </a:accent3>
        <a:accent4>
          <a:srgbClr val="DCDCDC"/>
        </a:accent4>
        <a:accent5>
          <a:srgbClr val="FFB9AA"/>
        </a:accent5>
        <a:accent6>
          <a:srgbClr val="E52D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
        <a:dk1>
          <a:srgbClr val="F8F8F8"/>
        </a:dk1>
        <a:lt1>
          <a:srgbClr val="002600"/>
        </a:lt1>
        <a:dk2>
          <a:srgbClr val="FAFACC"/>
        </a:dk2>
        <a:lt2>
          <a:srgbClr val="9B8D65"/>
        </a:lt2>
        <a:accent1>
          <a:srgbClr val="CC9933"/>
        </a:accent1>
        <a:accent2>
          <a:srgbClr val="8F9967"/>
        </a:accent2>
        <a:accent3>
          <a:srgbClr val="AAABAA"/>
        </a:accent3>
        <a:accent4>
          <a:srgbClr val="D6D6D6"/>
        </a:accent4>
        <a:accent5>
          <a:srgbClr val="E2CAAD"/>
        </a:accent5>
        <a:accent6>
          <a:srgbClr val="80895C"/>
        </a:accent6>
        <a:hlink>
          <a:srgbClr val="336600"/>
        </a:hlink>
        <a:folHlink>
          <a:srgbClr val="808000"/>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333333"/>
        </a:lt2>
        <a:accent1>
          <a:srgbClr val="CC9900"/>
        </a:accent1>
        <a:accent2>
          <a:srgbClr val="FF9900"/>
        </a:accent2>
        <a:accent3>
          <a:srgbClr val="AAB9CA"/>
        </a:accent3>
        <a:accent4>
          <a:srgbClr val="DCDCDC"/>
        </a:accent4>
        <a:accent5>
          <a:srgbClr val="E2CAAA"/>
        </a:accent5>
        <a:accent6>
          <a:srgbClr val="E58900"/>
        </a:accent6>
        <a:hlink>
          <a:srgbClr val="FFCC00"/>
        </a:hlink>
        <a:folHlink>
          <a:srgbClr val="706F37"/>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1C1C1"/>
        </a:accent5>
        <a:accent6>
          <a:srgbClr val="8989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36145"/>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Edge">
  <a:themeElements>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fontScheme name="">
      <a:majorFont>
        <a:latin typeface="Garamond"/>
        <a:ea typeface="宋体"/>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20000"/>
        </a:lt1>
        <a:dk2>
          <a:srgbClr val="FFFFFF"/>
        </a:dk2>
        <a:lt2>
          <a:srgbClr val="333333"/>
        </a:lt2>
        <a:accent1>
          <a:srgbClr val="FF9900"/>
        </a:accent1>
        <a:accent2>
          <a:srgbClr val="CC3300"/>
        </a:accent2>
        <a:accent3>
          <a:srgbClr val="C1AAAA"/>
        </a:accent3>
        <a:accent4>
          <a:srgbClr val="DCDCDC"/>
        </a:accent4>
        <a:accent5>
          <a:srgbClr val="FFCAAA"/>
        </a:accent5>
        <a:accent6>
          <a:srgbClr val="B72D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CCCCFF"/>
        </a:dk1>
        <a:lt1>
          <a:srgbClr val="0B0506"/>
        </a:lt1>
        <a:dk2>
          <a:srgbClr val="FFFFFF"/>
        </a:dk2>
        <a:lt2>
          <a:srgbClr val="333333"/>
        </a:lt2>
        <a:accent1>
          <a:srgbClr val="3366CC"/>
        </a:accent1>
        <a:accent2>
          <a:srgbClr val="3333CC"/>
        </a:accent2>
        <a:accent3>
          <a:srgbClr val="AAAAAA"/>
        </a:accent3>
        <a:accent4>
          <a:srgbClr val="AFAFDC"/>
        </a:accent4>
        <a:accent5>
          <a:srgbClr val="ADB9E2"/>
        </a:accent5>
        <a:accent6>
          <a:srgbClr val="2D2DB7"/>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221013"/>
        </a:lt1>
        <a:dk2>
          <a:srgbClr val="FFFFFF"/>
        </a:dk2>
        <a:lt2>
          <a:srgbClr val="333333"/>
        </a:lt2>
        <a:accent1>
          <a:srgbClr val="CC3300"/>
        </a:accent1>
        <a:accent2>
          <a:srgbClr val="CC9900"/>
        </a:accent2>
        <a:accent3>
          <a:srgbClr val="ABAAAA"/>
        </a:accent3>
        <a:accent4>
          <a:srgbClr val="DCDCDC"/>
        </a:accent4>
        <a:accent5>
          <a:srgbClr val="E2ADAA"/>
        </a:accent5>
        <a:accent6>
          <a:srgbClr val="B789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FF"/>
        </a:dk2>
        <a:lt2>
          <a:srgbClr val="11054B"/>
        </a:lt2>
        <a:accent1>
          <a:srgbClr val="FF6600"/>
        </a:accent1>
        <a:accent2>
          <a:srgbClr val="FF3300"/>
        </a:accent2>
        <a:accent3>
          <a:srgbClr val="AAAAE2"/>
        </a:accent3>
        <a:accent4>
          <a:srgbClr val="DCDCDC"/>
        </a:accent4>
        <a:accent5>
          <a:srgbClr val="FFB9AA"/>
        </a:accent5>
        <a:accent6>
          <a:srgbClr val="E52D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
        <a:dk1>
          <a:srgbClr val="F8F8F8"/>
        </a:dk1>
        <a:lt1>
          <a:srgbClr val="002600"/>
        </a:lt1>
        <a:dk2>
          <a:srgbClr val="FAFACC"/>
        </a:dk2>
        <a:lt2>
          <a:srgbClr val="9B8D65"/>
        </a:lt2>
        <a:accent1>
          <a:srgbClr val="CC9933"/>
        </a:accent1>
        <a:accent2>
          <a:srgbClr val="8F9967"/>
        </a:accent2>
        <a:accent3>
          <a:srgbClr val="AAABAA"/>
        </a:accent3>
        <a:accent4>
          <a:srgbClr val="D6D6D6"/>
        </a:accent4>
        <a:accent5>
          <a:srgbClr val="E2CAAD"/>
        </a:accent5>
        <a:accent6>
          <a:srgbClr val="80895C"/>
        </a:accent6>
        <a:hlink>
          <a:srgbClr val="336600"/>
        </a:hlink>
        <a:folHlink>
          <a:srgbClr val="808000"/>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333333"/>
        </a:lt2>
        <a:accent1>
          <a:srgbClr val="CC9900"/>
        </a:accent1>
        <a:accent2>
          <a:srgbClr val="FF9900"/>
        </a:accent2>
        <a:accent3>
          <a:srgbClr val="AAB9CA"/>
        </a:accent3>
        <a:accent4>
          <a:srgbClr val="DCDCDC"/>
        </a:accent4>
        <a:accent5>
          <a:srgbClr val="E2CAAA"/>
        </a:accent5>
        <a:accent6>
          <a:srgbClr val="E58900"/>
        </a:accent6>
        <a:hlink>
          <a:srgbClr val="FFCC00"/>
        </a:hlink>
        <a:folHlink>
          <a:srgbClr val="706F37"/>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1C1C1"/>
        </a:accent5>
        <a:accent6>
          <a:srgbClr val="8989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36145"/>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Edge">
  <a:themeElements>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fontScheme name="">
      <a:majorFont>
        <a:latin typeface="Garamond"/>
        <a:ea typeface="宋体"/>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20000"/>
        </a:lt1>
        <a:dk2>
          <a:srgbClr val="FFFFFF"/>
        </a:dk2>
        <a:lt2>
          <a:srgbClr val="333333"/>
        </a:lt2>
        <a:accent1>
          <a:srgbClr val="FF9900"/>
        </a:accent1>
        <a:accent2>
          <a:srgbClr val="CC3300"/>
        </a:accent2>
        <a:accent3>
          <a:srgbClr val="C1AAAA"/>
        </a:accent3>
        <a:accent4>
          <a:srgbClr val="DCDCDC"/>
        </a:accent4>
        <a:accent5>
          <a:srgbClr val="FFCAAA"/>
        </a:accent5>
        <a:accent6>
          <a:srgbClr val="B72D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CCCCFF"/>
        </a:dk1>
        <a:lt1>
          <a:srgbClr val="0B0506"/>
        </a:lt1>
        <a:dk2>
          <a:srgbClr val="FFFFFF"/>
        </a:dk2>
        <a:lt2>
          <a:srgbClr val="333333"/>
        </a:lt2>
        <a:accent1>
          <a:srgbClr val="3366CC"/>
        </a:accent1>
        <a:accent2>
          <a:srgbClr val="3333CC"/>
        </a:accent2>
        <a:accent3>
          <a:srgbClr val="AAAAAA"/>
        </a:accent3>
        <a:accent4>
          <a:srgbClr val="AFAFDC"/>
        </a:accent4>
        <a:accent5>
          <a:srgbClr val="ADB9E2"/>
        </a:accent5>
        <a:accent6>
          <a:srgbClr val="2D2DB7"/>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221013"/>
        </a:lt1>
        <a:dk2>
          <a:srgbClr val="FFFFFF"/>
        </a:dk2>
        <a:lt2>
          <a:srgbClr val="333333"/>
        </a:lt2>
        <a:accent1>
          <a:srgbClr val="CC3300"/>
        </a:accent1>
        <a:accent2>
          <a:srgbClr val="CC9900"/>
        </a:accent2>
        <a:accent3>
          <a:srgbClr val="ABAAAA"/>
        </a:accent3>
        <a:accent4>
          <a:srgbClr val="DCDCDC"/>
        </a:accent4>
        <a:accent5>
          <a:srgbClr val="E2ADAA"/>
        </a:accent5>
        <a:accent6>
          <a:srgbClr val="B789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FF"/>
        </a:dk2>
        <a:lt2>
          <a:srgbClr val="11054B"/>
        </a:lt2>
        <a:accent1>
          <a:srgbClr val="FF6600"/>
        </a:accent1>
        <a:accent2>
          <a:srgbClr val="FF3300"/>
        </a:accent2>
        <a:accent3>
          <a:srgbClr val="AAAAE2"/>
        </a:accent3>
        <a:accent4>
          <a:srgbClr val="DCDCDC"/>
        </a:accent4>
        <a:accent5>
          <a:srgbClr val="FFB9AA"/>
        </a:accent5>
        <a:accent6>
          <a:srgbClr val="E52D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
        <a:dk1>
          <a:srgbClr val="F8F8F8"/>
        </a:dk1>
        <a:lt1>
          <a:srgbClr val="002600"/>
        </a:lt1>
        <a:dk2>
          <a:srgbClr val="FAFACC"/>
        </a:dk2>
        <a:lt2>
          <a:srgbClr val="9B8D65"/>
        </a:lt2>
        <a:accent1>
          <a:srgbClr val="CC9933"/>
        </a:accent1>
        <a:accent2>
          <a:srgbClr val="8F9967"/>
        </a:accent2>
        <a:accent3>
          <a:srgbClr val="AAABAA"/>
        </a:accent3>
        <a:accent4>
          <a:srgbClr val="D6D6D6"/>
        </a:accent4>
        <a:accent5>
          <a:srgbClr val="E2CAAD"/>
        </a:accent5>
        <a:accent6>
          <a:srgbClr val="80895C"/>
        </a:accent6>
        <a:hlink>
          <a:srgbClr val="336600"/>
        </a:hlink>
        <a:folHlink>
          <a:srgbClr val="808000"/>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333333"/>
        </a:lt2>
        <a:accent1>
          <a:srgbClr val="CC9900"/>
        </a:accent1>
        <a:accent2>
          <a:srgbClr val="FF9900"/>
        </a:accent2>
        <a:accent3>
          <a:srgbClr val="AAB9CA"/>
        </a:accent3>
        <a:accent4>
          <a:srgbClr val="DCDCDC"/>
        </a:accent4>
        <a:accent5>
          <a:srgbClr val="E2CAAA"/>
        </a:accent5>
        <a:accent6>
          <a:srgbClr val="E58900"/>
        </a:accent6>
        <a:hlink>
          <a:srgbClr val="FFCC00"/>
        </a:hlink>
        <a:folHlink>
          <a:srgbClr val="706F37"/>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1C1C1"/>
        </a:accent5>
        <a:accent6>
          <a:srgbClr val="8989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36145"/>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14600</Words>
  <Application>WPS 演示</Application>
  <PresentationFormat>在屏幕上显示</PresentationFormat>
  <Paragraphs>1373</Paragraphs>
  <Slides>93</Slides>
  <Notes>0</Notes>
  <HiddenSlides>0</HiddenSlides>
  <MMClips>0</MMClips>
  <ScaleCrop>false</ScaleCrop>
  <HeadingPairs>
    <vt:vector size="8" baseType="variant">
      <vt:variant>
        <vt:lpstr>已用的字体</vt:lpstr>
      </vt:variant>
      <vt:variant>
        <vt:i4>15</vt:i4>
      </vt:variant>
      <vt:variant>
        <vt:lpstr>主题</vt:lpstr>
      </vt:variant>
      <vt:variant>
        <vt:i4>5</vt:i4>
      </vt:variant>
      <vt:variant>
        <vt:lpstr>嵌入 OLE 服务器</vt:lpstr>
      </vt:variant>
      <vt:variant>
        <vt:i4>5</vt:i4>
      </vt:variant>
      <vt:variant>
        <vt:lpstr>幻灯片标题</vt:lpstr>
      </vt:variant>
      <vt:variant>
        <vt:i4>93</vt:i4>
      </vt:variant>
    </vt:vector>
  </HeadingPairs>
  <TitlesOfParts>
    <vt:vector size="118" baseType="lpstr">
      <vt:lpstr>Arial</vt:lpstr>
      <vt:lpstr>宋体</vt:lpstr>
      <vt:lpstr>Wingdings</vt:lpstr>
      <vt:lpstr>方正舒体</vt:lpstr>
      <vt:lpstr>Garamond</vt:lpstr>
      <vt:lpstr>微软雅黑</vt:lpstr>
      <vt:lpstr>Arial Unicode MS</vt:lpstr>
      <vt:lpstr>楷体_GB2312</vt:lpstr>
      <vt:lpstr>新宋体</vt:lpstr>
      <vt:lpstr>Calibri</vt:lpstr>
      <vt:lpstr>Times New Roman</vt:lpstr>
      <vt:lpstr>楷体_GB2312</vt:lpstr>
      <vt:lpstr>Helvetica</vt:lpstr>
      <vt:lpstr>汉仪细中圆简</vt:lpstr>
      <vt:lpstr>Segoe Print</vt:lpstr>
      <vt:lpstr>Edge</vt:lpstr>
      <vt:lpstr>1_Edge</vt:lpstr>
      <vt:lpstr>3_Edge</vt:lpstr>
      <vt:lpstr>5_Edge</vt:lpstr>
      <vt:lpstr>2_Edge</vt:lpstr>
      <vt:lpstr>Visio.Drawing.11</vt:lpstr>
      <vt:lpstr>Visio.Drawing.11</vt:lpstr>
      <vt:lpstr>Visio.Drawing.4</vt:lpstr>
      <vt:lpstr>Equation.DSMT4</vt:lpstr>
      <vt:lpstr>Equation.DSMT4</vt:lpstr>
      <vt:lpstr>第3章 数字移动通信系统（2G） </vt:lpstr>
      <vt:lpstr>3.1 GSM系统概述 </vt:lpstr>
      <vt:lpstr>3.1.1 GSM系统的结构</vt:lpstr>
      <vt:lpstr>1、网络各部分的主要功能</vt:lpstr>
      <vt:lpstr>3.1.1 GSM系统的结构</vt:lpstr>
      <vt:lpstr>PowerPoint 演示文稿</vt:lpstr>
      <vt:lpstr>3.1.1 GSM系统的结构</vt:lpstr>
      <vt:lpstr>PowerPoint 演示文稿</vt:lpstr>
      <vt:lpstr>PowerPoint 演示文稿</vt:lpstr>
      <vt:lpstr>PowerPoint 演示文稿</vt:lpstr>
      <vt:lpstr>2、GSM网络接口</vt:lpstr>
      <vt:lpstr>2、GSM网络接口</vt:lpstr>
      <vt:lpstr>PowerPoint 演示文稿</vt:lpstr>
      <vt:lpstr>PowerPoint 演示文稿</vt:lpstr>
      <vt:lpstr>PowerPoint 演示文稿</vt:lpstr>
      <vt:lpstr>3.1.2  GSM的区域和识别号码</vt:lpstr>
      <vt:lpstr>PowerPoint 演示文稿</vt:lpstr>
      <vt:lpstr>PowerPoint 演示文稿</vt:lpstr>
      <vt:lpstr>2、GSM系统中的各种识别号码</vt:lpstr>
      <vt:lpstr>PowerPoint 演示文稿</vt:lpstr>
      <vt:lpstr>PowerPoint 演示文稿</vt:lpstr>
      <vt:lpstr>PowerPoint 演示文稿</vt:lpstr>
      <vt:lpstr>PowerPoint 演示文稿</vt:lpstr>
      <vt:lpstr>PowerPoint 演示文稿</vt:lpstr>
      <vt:lpstr>PowerPoint 演示文稿</vt:lpstr>
      <vt:lpstr>3．GSM业务 </vt:lpstr>
      <vt:lpstr>3.2  GSM的空中接口</vt:lpstr>
      <vt:lpstr>3.2.1 技术参数</vt:lpstr>
      <vt:lpstr>3.2.1 技术参数</vt:lpstr>
      <vt:lpstr>PowerPoint 演示文稿</vt:lpstr>
      <vt:lpstr>3.2.2 空中接口的物理结构</vt:lpstr>
      <vt:lpstr>PowerPoint 演示文稿</vt:lpstr>
      <vt:lpstr>PowerPoint 演示文稿</vt:lpstr>
      <vt:lpstr>PowerPoint 演示文稿</vt:lpstr>
      <vt:lpstr>2. 突发脉冲序列</vt:lpstr>
      <vt:lpstr>3. GSM信道</vt:lpstr>
      <vt:lpstr>PowerPoint 演示文稿</vt:lpstr>
      <vt:lpstr>2）逻辑信道到物理信道的映射</vt:lpstr>
      <vt:lpstr>⑴  控制信道的映射</vt:lpstr>
      <vt:lpstr>PowerPoint 演示文稿</vt:lpstr>
      <vt:lpstr>PowerPoint 演示文稿</vt:lpstr>
      <vt:lpstr>⑵ 业务信道的映射</vt:lpstr>
      <vt:lpstr>4. GSM中的信道特性和抗衰落技术</vt:lpstr>
      <vt:lpstr>抗衰落技术：⑴ 信道编码</vt:lpstr>
      <vt:lpstr>⑵ 交织编码</vt:lpstr>
      <vt:lpstr>⑶ 均衡和分集接收</vt:lpstr>
      <vt:lpstr>⑷ 跳频技术</vt:lpstr>
      <vt:lpstr>PowerPoint 演示文稿</vt:lpstr>
      <vt:lpstr>PowerPoint 演示文稿</vt:lpstr>
      <vt:lpstr>⑸ 语音激活与功率控制</vt:lpstr>
      <vt:lpstr>3.3  GSM系统控制与管理</vt:lpstr>
      <vt:lpstr>3.3.2 越区切换（跨覆盖区域切换）</vt:lpstr>
      <vt:lpstr>PowerPoint 演示文稿</vt:lpstr>
      <vt:lpstr>PowerPoint 演示文稿</vt:lpstr>
      <vt:lpstr>PowerPoint 演示文稿</vt:lpstr>
      <vt:lpstr>3.3.3 鉴权与加密</vt:lpstr>
      <vt:lpstr>PowerPoint 演示文稿</vt:lpstr>
      <vt:lpstr>PowerPoint 演示文稿</vt:lpstr>
      <vt:lpstr>GSM系统采用的安全措施 </vt:lpstr>
      <vt:lpstr>3.4 IS-95 CDMA系统概述</vt:lpstr>
      <vt:lpstr>PowerPoint 演示文稿</vt:lpstr>
      <vt:lpstr>PowerPoint 演示文稿</vt:lpstr>
      <vt:lpstr>3.5 IS-95 CDMA的空中接口</vt:lpstr>
      <vt:lpstr>2. 正向传输</vt:lpstr>
      <vt:lpstr>PowerPoint 演示文稿</vt:lpstr>
      <vt:lpstr>PowerPoint 演示文稿</vt:lpstr>
      <vt:lpstr>PowerPoint 演示文稿</vt:lpstr>
      <vt:lpstr>PowerPoint 演示文稿</vt:lpstr>
      <vt:lpstr>PowerPoint 演示文稿</vt:lpstr>
      <vt:lpstr>⑷ 分组交织</vt:lpstr>
      <vt:lpstr>⑸ 数据掩蔽</vt:lpstr>
      <vt:lpstr>⑹ 正交扩频</vt:lpstr>
      <vt:lpstr>⑺ 四相扩展</vt:lpstr>
      <vt:lpstr>⑻ 信道参数</vt:lpstr>
      <vt:lpstr>PowerPoint 演示文稿</vt:lpstr>
      <vt:lpstr>PowerPoint 演示文稿</vt:lpstr>
      <vt:lpstr>3.5.2 IS-95 CDMA的反向信道</vt:lpstr>
      <vt:lpstr>PowerPoint 演示文稿</vt:lpstr>
      <vt:lpstr>PowerPoint 演示文稿</vt:lpstr>
      <vt:lpstr>PowerPoint 演示文稿</vt:lpstr>
      <vt:lpstr>PowerPoint 演示文稿</vt:lpstr>
      <vt:lpstr>PowerPoint 演示文稿</vt:lpstr>
      <vt:lpstr>⑼ 信道参数</vt:lpstr>
      <vt:lpstr>PowerPoint 演示文稿</vt:lpstr>
      <vt:lpstr>3.6 IS-95 CDMA的控制功能</vt:lpstr>
      <vt:lpstr>PowerPoint 演示文稿</vt:lpstr>
      <vt:lpstr>PowerPoint 演示文稿</vt:lpstr>
      <vt:lpstr>软切换期间移动台和基站之间的信息交换 </vt:lpstr>
      <vt:lpstr>3.6.2 软容量</vt:lpstr>
      <vt:lpstr>3.6.3 功率控制 </vt:lpstr>
      <vt:lpstr>3.6.4 鉴权与加密 </vt:lpstr>
      <vt:lpstr>鉴权 </vt:lpstr>
      <vt:lpstr>与GSM安全机制的比较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杨倩</cp:lastModifiedBy>
  <cp:revision>172</cp:revision>
  <dcterms:created xsi:type="dcterms:W3CDTF">2024-02-22T08:29:00Z</dcterms:created>
  <dcterms:modified xsi:type="dcterms:W3CDTF">2025-03-07T03:32:35Z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ICV">
    <vt:lpwstr>C9F955FDF95D49DBA3FAF071727DAE49_12</vt:lpwstr>
  </property>
  <property fmtid="{D5CDD505-2E9C-101B-9397-08002B2CF9AE}" pid="4" name="KSOProductBuildVer">
    <vt:lpwstr>2052-12.1.0.15712</vt:lpwstr>
  </property>
</Properties>
</file>