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8" r:id="rId4"/>
    <p:sldId id="259" r:id="rId5"/>
    <p:sldId id="260" r:id="rId6"/>
    <p:sldId id="261" r:id="rId7"/>
    <p:sldId id="262" r:id="rId9"/>
    <p:sldId id="263" r:id="rId10"/>
    <p:sldId id="26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265" r:id="rId37"/>
    <p:sldId id="266" r:id="rId38"/>
    <p:sldId id="267" r:id="rId39"/>
    <p:sldId id="311" r:id="rId40"/>
    <p:sldId id="268" r:id="rId41"/>
    <p:sldId id="269" r:id="rId42"/>
    <p:sldId id="270" r:id="rId43"/>
    <p:sldId id="312"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Lst>
  <p:sldSz cx="12192000" cy="6858000"/>
  <p:notesSz cx="6858000" cy="9144000"/>
  <p:custDataLst>
    <p:tags r:id="rId6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FF"/>
    <a:srgbClr val="000066"/>
    <a:srgbClr val="99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1" d="100"/>
          <a:sy n="61" d="100"/>
        </p:scale>
        <p:origin x="-1404" y="-84"/>
      </p:cViewPr>
      <p:guideLst>
        <p:guide orient="horz" pos="2160"/>
        <p:guide pos="384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2" Type="http://schemas.openxmlformats.org/officeDocument/2006/relationships/tags" Target="tags/tag1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p:cNvSpPr>
          <p:nvPr>
            <p:ph type="sldImg"/>
          </p:nvPr>
        </p:nvSpPr>
        <p:spPr/>
      </p:sp>
      <p:sp>
        <p:nvSpPr>
          <p:cNvPr id="12290" name="文本占位符 2"/>
          <p:cNvSpPr>
            <a:spLocks noGrp="1"/>
          </p:cNvSpPr>
          <p:nvPr>
            <p:ph type="body"/>
          </p:nvPr>
        </p:nvSpPr>
        <p:spPr/>
        <p:txBody>
          <a:bodyPr lIns="91440" tIns="45720" rIns="91440" bIns="45720" anchor="t" anchorCtr="0"/>
          <a:p>
            <a:pPr lvl="0"/>
            <a:r>
              <a:rPr lang="zh-CN" altLang="en-US" dirty="0"/>
              <a:t>物理链路层负责提供空中接口的各种逻辑信道。</a:t>
            </a:r>
            <a:r>
              <a:rPr lang="en-US" altLang="zh-CN"/>
              <a:t>GSM</a:t>
            </a:r>
            <a:r>
              <a:rPr lang="zh-CN" altLang="en-US" dirty="0"/>
              <a:t>空中接口的载频带宽为</a:t>
            </a:r>
            <a:r>
              <a:rPr lang="en-US" altLang="zh-CN"/>
              <a:t>200kHz</a:t>
            </a:r>
            <a:r>
              <a:rPr lang="zh-CN" altLang="en-US" dirty="0"/>
              <a:t>，一个载频分为</a:t>
            </a:r>
            <a:r>
              <a:rPr lang="en-US" altLang="zh-CN"/>
              <a:t>8</a:t>
            </a:r>
            <a:r>
              <a:rPr lang="zh-CN" altLang="en-US" dirty="0"/>
              <a:t>个物理信道。如果</a:t>
            </a:r>
            <a:r>
              <a:rPr lang="en-US" altLang="zh-CN"/>
              <a:t>8</a:t>
            </a:r>
            <a:r>
              <a:rPr lang="zh-CN" altLang="en-US" dirty="0"/>
              <a:t>个物理信道都分配为传送</a:t>
            </a:r>
            <a:r>
              <a:rPr lang="en-US" altLang="zh-CN"/>
              <a:t>GPRS</a:t>
            </a:r>
            <a:r>
              <a:rPr lang="zh-CN" altLang="en-US" dirty="0"/>
              <a:t>数据，则原始数据速率可达</a:t>
            </a:r>
            <a:r>
              <a:rPr lang="en-US" altLang="zh-CN"/>
              <a:t>200 </a:t>
            </a:r>
            <a:r>
              <a:rPr lang="en-US" altLang="zh-CN" err="1"/>
              <a:t>kbit/s</a:t>
            </a:r>
            <a:r>
              <a:rPr lang="zh-CN" altLang="en-US" dirty="0"/>
              <a:t>。考虑前向纠错码开销，则最终数据速率可达</a:t>
            </a:r>
            <a:r>
              <a:rPr lang="en-US" altLang="zh-CN"/>
              <a:t>171.2 </a:t>
            </a:r>
            <a:r>
              <a:rPr lang="en-US" altLang="zh-CN" err="1"/>
              <a:t>kbit/s</a:t>
            </a:r>
            <a:r>
              <a:rPr lang="zh-CN" altLang="en-US" dirty="0"/>
              <a:t>左右。</a:t>
            </a:r>
            <a:endParaRPr lang="zh-CN" altLang="en-US" dirty="0"/>
          </a:p>
          <a:p>
            <a:pPr lvl="0"/>
            <a:r>
              <a:rPr lang="en-US" altLang="zh-CN"/>
              <a:t>GPRS</a:t>
            </a:r>
            <a:r>
              <a:rPr lang="zh-CN" altLang="en-US" dirty="0"/>
              <a:t>的</a:t>
            </a:r>
            <a:r>
              <a:rPr lang="en-US" altLang="zh-CN"/>
              <a:t>MAC</a:t>
            </a:r>
            <a:r>
              <a:rPr lang="zh-CN" altLang="en-US" dirty="0"/>
              <a:t>协议称为主从动态速率接入（</a:t>
            </a:r>
            <a:r>
              <a:rPr lang="en-US" altLang="zh-CN"/>
              <a:t>MSDRA</a:t>
            </a:r>
            <a:r>
              <a:rPr lang="zh-CN" altLang="en-US" dirty="0"/>
              <a:t>）协议。它采用复帧结构，每</a:t>
            </a:r>
            <a:r>
              <a:rPr lang="en-US" altLang="zh-CN"/>
              <a:t>1</a:t>
            </a:r>
            <a:r>
              <a:rPr lang="zh-CN" altLang="en-US" dirty="0"/>
              <a:t>个复帧由</a:t>
            </a:r>
            <a:r>
              <a:rPr lang="en-US" altLang="zh-CN"/>
              <a:t>51</a:t>
            </a:r>
            <a:r>
              <a:rPr lang="zh-CN" altLang="en-US" dirty="0"/>
              <a:t>帧或</a:t>
            </a:r>
            <a:r>
              <a:rPr lang="en-US" altLang="zh-CN"/>
              <a:t>52</a:t>
            </a:r>
            <a:r>
              <a:rPr lang="zh-CN" altLang="en-US" dirty="0"/>
              <a:t>帧组成，这与</a:t>
            </a:r>
            <a:r>
              <a:rPr lang="en-US" altLang="zh-CN"/>
              <a:t>GSM</a:t>
            </a:r>
            <a:r>
              <a:rPr lang="zh-CN" altLang="en-US" dirty="0"/>
              <a:t>每</a:t>
            </a:r>
            <a:r>
              <a:rPr lang="en-US" altLang="zh-CN"/>
              <a:t>1</a:t>
            </a:r>
            <a:r>
              <a:rPr lang="zh-CN" altLang="en-US" dirty="0"/>
              <a:t>复帧由</a:t>
            </a:r>
            <a:r>
              <a:rPr lang="en-US" altLang="zh-CN"/>
              <a:t>26</a:t>
            </a:r>
            <a:r>
              <a:rPr lang="zh-CN" altLang="en-US" dirty="0"/>
              <a:t>帧组成不同。</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p:cNvSpPr>
          <p:nvPr>
            <p:ph type="sldImg"/>
          </p:nvPr>
        </p:nvSpPr>
        <p:spPr/>
      </p:sp>
      <p:sp>
        <p:nvSpPr>
          <p:cNvPr id="25602" name="文本占位符 2"/>
          <p:cNvSpPr>
            <a:spLocks noGrp="1"/>
          </p:cNvSpPr>
          <p:nvPr>
            <p:ph type="body"/>
          </p:nvPr>
        </p:nvSpPr>
        <p:spPr/>
        <p:txBody>
          <a:bodyPr lIns="91440" tIns="45720" rIns="91440" bIns="45720" anchor="t" anchorCtr="0"/>
          <a:p>
            <a:pPr lvl="0">
              <a:lnSpc>
                <a:spcPct val="80000"/>
              </a:lnSpc>
            </a:pPr>
            <a:r>
              <a:rPr lang="zh-CN" altLang="en-US" b="1" dirty="0">
                <a:solidFill>
                  <a:srgbClr val="FF0000"/>
                </a:solidFill>
              </a:rPr>
              <a:t>第</a:t>
            </a:r>
            <a:r>
              <a:rPr lang="en-US" altLang="zh-CN" b="1">
                <a:solidFill>
                  <a:srgbClr val="FF0000"/>
                </a:solidFill>
              </a:rPr>
              <a:t>1</a:t>
            </a:r>
            <a:r>
              <a:rPr lang="zh-CN" altLang="en-US" b="1" dirty="0">
                <a:solidFill>
                  <a:srgbClr val="FF0000"/>
                </a:solidFill>
              </a:rPr>
              <a:t>步，</a:t>
            </a:r>
            <a:r>
              <a:rPr lang="zh-CN" altLang="en-US" dirty="0"/>
              <a:t>移动终端向</a:t>
            </a:r>
            <a:r>
              <a:rPr lang="en-US" altLang="zh-CN"/>
              <a:t>SGSN</a:t>
            </a:r>
            <a:r>
              <a:rPr lang="zh-CN" altLang="en-US" dirty="0"/>
              <a:t>发送激活</a:t>
            </a:r>
            <a:r>
              <a:rPr lang="en-US" altLang="zh-CN"/>
              <a:t>PDP</a:t>
            </a:r>
            <a:r>
              <a:rPr lang="zh-CN" altLang="en-US" dirty="0"/>
              <a:t>场景请求消息，消息中带有如下信息：访问点名</a:t>
            </a:r>
            <a:r>
              <a:rPr lang="en-US" altLang="zh-CN"/>
              <a:t>=</a:t>
            </a:r>
            <a:r>
              <a:rPr lang="en-US" altLang="zh-CN" err="1"/>
              <a:t>WWW.sina.com.cn</a:t>
            </a:r>
            <a:r>
              <a:rPr lang="zh-CN" altLang="en-US" dirty="0"/>
              <a:t>；</a:t>
            </a:r>
            <a:r>
              <a:rPr lang="en-US" altLang="zh-CN"/>
              <a:t>PDP</a:t>
            </a:r>
            <a:r>
              <a:rPr lang="zh-CN" altLang="en-US" dirty="0"/>
              <a:t>地址为空，表示请求动态地址分配；服务质量和其他选项。</a:t>
            </a:r>
            <a:endParaRPr lang="zh-CN" altLang="en-US" dirty="0"/>
          </a:p>
          <a:p>
            <a:pPr lvl="0">
              <a:lnSpc>
                <a:spcPct val="80000"/>
              </a:lnSpc>
            </a:pPr>
            <a:r>
              <a:rPr lang="zh-CN" altLang="en-US" b="1" dirty="0">
                <a:solidFill>
                  <a:srgbClr val="FF0000"/>
                </a:solidFill>
              </a:rPr>
              <a:t>第</a:t>
            </a:r>
            <a:r>
              <a:rPr lang="en-US" altLang="zh-CN" b="1">
                <a:solidFill>
                  <a:srgbClr val="FF0000"/>
                </a:solidFill>
              </a:rPr>
              <a:t>2</a:t>
            </a:r>
            <a:r>
              <a:rPr lang="zh-CN" altLang="en-US" b="1" dirty="0">
                <a:solidFill>
                  <a:srgbClr val="FF0000"/>
                </a:solidFill>
              </a:rPr>
              <a:t>步，</a:t>
            </a:r>
            <a:r>
              <a:rPr lang="en-US" altLang="zh-CN"/>
              <a:t>SGSN</a:t>
            </a:r>
            <a:r>
              <a:rPr lang="zh-CN" altLang="en-US" dirty="0"/>
              <a:t>请求</a:t>
            </a:r>
            <a:r>
              <a:rPr lang="en-US" altLang="zh-CN"/>
              <a:t>DNS</a:t>
            </a:r>
            <a:r>
              <a:rPr lang="zh-CN" altLang="en-US" dirty="0"/>
              <a:t>对</a:t>
            </a:r>
            <a:r>
              <a:rPr lang="en-US" altLang="zh-CN"/>
              <a:t>APN</a:t>
            </a:r>
            <a:r>
              <a:rPr lang="zh-CN" altLang="en-US" dirty="0"/>
              <a:t>进行解析，得到该</a:t>
            </a:r>
            <a:r>
              <a:rPr lang="en-US" altLang="zh-CN"/>
              <a:t>APN</a:t>
            </a:r>
            <a:r>
              <a:rPr lang="zh-CN" altLang="en-US" dirty="0"/>
              <a:t>对应的</a:t>
            </a:r>
            <a:r>
              <a:rPr lang="en-US" altLang="zh-CN"/>
              <a:t>GGSN</a:t>
            </a:r>
            <a:r>
              <a:rPr lang="zh-CN" altLang="en-US" dirty="0"/>
              <a:t>的</a:t>
            </a:r>
            <a:r>
              <a:rPr lang="en-US" altLang="zh-CN"/>
              <a:t>IP</a:t>
            </a:r>
            <a:r>
              <a:rPr lang="zh-CN" altLang="en-US" dirty="0"/>
              <a:t>地址。</a:t>
            </a:r>
            <a:endParaRPr lang="zh-CN" altLang="en-US" dirty="0"/>
          </a:p>
          <a:p>
            <a:pPr lvl="0">
              <a:lnSpc>
                <a:spcPct val="80000"/>
              </a:lnSpc>
            </a:pPr>
            <a:r>
              <a:rPr lang="zh-CN" altLang="en-US" b="1" dirty="0">
                <a:solidFill>
                  <a:srgbClr val="FF0000"/>
                </a:solidFill>
              </a:rPr>
              <a:t>第</a:t>
            </a:r>
            <a:r>
              <a:rPr lang="en-US" altLang="zh-CN" b="1">
                <a:solidFill>
                  <a:srgbClr val="FF0000"/>
                </a:solidFill>
              </a:rPr>
              <a:t>3</a:t>
            </a:r>
            <a:r>
              <a:rPr lang="zh-CN" altLang="en-US" b="1" dirty="0">
                <a:solidFill>
                  <a:srgbClr val="FF0000"/>
                </a:solidFill>
              </a:rPr>
              <a:t>步，</a:t>
            </a:r>
            <a:r>
              <a:rPr lang="en-US" altLang="zh-CN"/>
              <a:t>SGSN</a:t>
            </a:r>
            <a:r>
              <a:rPr lang="zh-CN" altLang="en-US" dirty="0"/>
              <a:t>向</a:t>
            </a:r>
            <a:r>
              <a:rPr lang="en-US" altLang="zh-CN"/>
              <a:t>GGSN</a:t>
            </a:r>
            <a:r>
              <a:rPr lang="zh-CN" altLang="en-US" dirty="0"/>
              <a:t>发送建立</a:t>
            </a:r>
            <a:r>
              <a:rPr lang="en-US" altLang="zh-CN"/>
              <a:t>PDP</a:t>
            </a:r>
            <a:r>
              <a:rPr lang="zh-CN" altLang="en-US" dirty="0"/>
              <a:t>场景的请求消息，消息中带有如下信息：访问点名</a:t>
            </a:r>
            <a:r>
              <a:rPr lang="en-US" altLang="zh-CN"/>
              <a:t>=</a:t>
            </a:r>
            <a:r>
              <a:rPr lang="en-US" altLang="zh-CN" err="1"/>
              <a:t>WWW.sina.com.cn</a:t>
            </a:r>
            <a:r>
              <a:rPr lang="zh-CN" altLang="en-US" dirty="0"/>
              <a:t>；</a:t>
            </a:r>
            <a:r>
              <a:rPr lang="en-US" altLang="zh-CN"/>
              <a:t>PDP</a:t>
            </a:r>
            <a:r>
              <a:rPr lang="zh-CN" altLang="en-US" dirty="0"/>
              <a:t>地址为空，表示请求动态地址分配；服务质量和其他选项。</a:t>
            </a:r>
            <a:endParaRPr lang="zh-CN" altLang="en-US" dirty="0"/>
          </a:p>
          <a:p>
            <a:pPr lvl="0">
              <a:lnSpc>
                <a:spcPct val="80000"/>
              </a:lnSpc>
            </a:pPr>
            <a:r>
              <a:rPr lang="zh-CN" altLang="en-US" b="1" dirty="0">
                <a:solidFill>
                  <a:srgbClr val="FF0000"/>
                </a:solidFill>
              </a:rPr>
              <a:t>第</a:t>
            </a:r>
            <a:r>
              <a:rPr lang="en-US" altLang="zh-CN" b="1">
                <a:solidFill>
                  <a:srgbClr val="FF0000"/>
                </a:solidFill>
              </a:rPr>
              <a:t>4</a:t>
            </a:r>
            <a:r>
              <a:rPr lang="zh-CN" altLang="en-US" b="1" dirty="0">
                <a:solidFill>
                  <a:srgbClr val="FF0000"/>
                </a:solidFill>
              </a:rPr>
              <a:t>步，</a:t>
            </a:r>
            <a:r>
              <a:rPr lang="en-US" altLang="zh-CN"/>
              <a:t>GGSN</a:t>
            </a:r>
            <a:r>
              <a:rPr lang="zh-CN" altLang="en-US" dirty="0"/>
              <a:t>对该用户进行认证，认证通过以后使用</a:t>
            </a:r>
            <a:r>
              <a:rPr lang="en-US" altLang="zh-CN"/>
              <a:t>RADIUS</a:t>
            </a:r>
            <a:r>
              <a:rPr lang="zh-CN" altLang="en-US" dirty="0"/>
              <a:t>（远程用户拨号认证服务器）服务器、</a:t>
            </a:r>
            <a:r>
              <a:rPr lang="en-US" altLang="zh-CN"/>
              <a:t>DHCP</a:t>
            </a:r>
            <a:r>
              <a:rPr lang="zh-CN" altLang="en-US" dirty="0"/>
              <a:t>（动态主机配置协议）服务器或直接由</a:t>
            </a:r>
            <a:r>
              <a:rPr lang="en-US" altLang="zh-CN"/>
              <a:t>GGSN</a:t>
            </a:r>
            <a:r>
              <a:rPr lang="zh-CN" altLang="en-US" dirty="0"/>
              <a:t>为该用户分配动态</a:t>
            </a:r>
            <a:r>
              <a:rPr lang="en-US" altLang="zh-CN"/>
              <a:t>IP</a:t>
            </a:r>
            <a:r>
              <a:rPr lang="zh-CN" altLang="en-US" dirty="0"/>
              <a:t>地址。</a:t>
            </a:r>
            <a:r>
              <a:rPr lang="en-US" altLang="zh-CN"/>
              <a:t>GGSN</a:t>
            </a:r>
            <a:r>
              <a:rPr lang="zh-CN" altLang="en-US" dirty="0"/>
              <a:t>向</a:t>
            </a:r>
            <a:r>
              <a:rPr lang="en-US" altLang="zh-CN"/>
              <a:t>SGSN</a:t>
            </a:r>
            <a:r>
              <a:rPr lang="zh-CN" altLang="en-US" dirty="0"/>
              <a:t>返回建立</a:t>
            </a:r>
            <a:r>
              <a:rPr lang="en-US" altLang="zh-CN"/>
              <a:t>PDP</a:t>
            </a:r>
            <a:r>
              <a:rPr lang="zh-CN" altLang="en-US" dirty="0"/>
              <a:t>场景响应消息。</a:t>
            </a:r>
            <a:endParaRPr lang="zh-CN" altLang="en-US" dirty="0"/>
          </a:p>
          <a:p>
            <a:pPr lvl="0">
              <a:lnSpc>
                <a:spcPct val="80000"/>
              </a:lnSpc>
            </a:pPr>
            <a:r>
              <a:rPr lang="zh-CN" altLang="en-US" b="1" dirty="0">
                <a:solidFill>
                  <a:srgbClr val="FF0000"/>
                </a:solidFill>
              </a:rPr>
              <a:t>第</a:t>
            </a:r>
            <a:r>
              <a:rPr lang="en-US" altLang="zh-CN" b="1">
                <a:solidFill>
                  <a:srgbClr val="FF0000"/>
                </a:solidFill>
              </a:rPr>
              <a:t>5</a:t>
            </a:r>
            <a:r>
              <a:rPr lang="zh-CN" altLang="en-US" b="1" dirty="0">
                <a:solidFill>
                  <a:srgbClr val="FF0000"/>
                </a:solidFill>
              </a:rPr>
              <a:t>步，</a:t>
            </a:r>
            <a:r>
              <a:rPr lang="en-US" altLang="zh-CN"/>
              <a:t>SGSN</a:t>
            </a:r>
            <a:r>
              <a:rPr lang="zh-CN" altLang="en-US" dirty="0"/>
              <a:t>向移动终端发送激活</a:t>
            </a:r>
            <a:r>
              <a:rPr lang="en-US" altLang="zh-CN"/>
              <a:t>PDP</a:t>
            </a:r>
            <a:r>
              <a:rPr lang="zh-CN" altLang="en-US" dirty="0"/>
              <a:t>场景接受消息。</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1"/>
          <p:cNvSpPr>
            <a:spLocks noGrp="1" noRot="1"/>
          </p:cNvSpPr>
          <p:nvPr>
            <p:ph type="sldImg"/>
          </p:nvPr>
        </p:nvSpPr>
        <p:spPr/>
      </p:sp>
      <p:sp>
        <p:nvSpPr>
          <p:cNvPr id="32770" name="文本占位符 2"/>
          <p:cNvSpPr>
            <a:spLocks noGrp="1"/>
          </p:cNvSpPr>
          <p:nvPr>
            <p:ph type="body"/>
          </p:nvPr>
        </p:nvSpPr>
        <p:spPr/>
        <p:txBody>
          <a:bodyPr lIns="91440" tIns="45720" rIns="91440" bIns="45720" anchor="t" anchorCtr="0"/>
          <a:p>
            <a:pPr lvl="0"/>
            <a:r>
              <a:rPr lang="zh-CN" altLang="en-US"/>
              <a:t>PDP(PDP，分组数据协议)移动场景的激活，PDP移动场景是PDP地址的一个信息描述列表，描述在移动台和网络之间传递数据分组的路由信息</a:t>
            </a:r>
            <a:endParaRPr lang="zh-CN" altLang="en-US"/>
          </a:p>
          <a:p>
            <a:pPr lvl="0"/>
            <a:r>
              <a:rPr lang="zh-CN" altLang="en-US" dirty="0"/>
              <a:t>非活动</a:t>
            </a:r>
            <a:r>
              <a:rPr lang="en-US" altLang="zh-CN"/>
              <a:t>PDP</a:t>
            </a:r>
            <a:r>
              <a:rPr lang="zh-CN" altLang="en-US" dirty="0"/>
              <a:t>：不存在</a:t>
            </a:r>
            <a:r>
              <a:rPr lang="en-US" altLang="zh-CN"/>
              <a:t>PDP</a:t>
            </a:r>
            <a:r>
              <a:rPr lang="zh-CN" altLang="en-US" dirty="0"/>
              <a:t>移动场景。</a:t>
            </a:r>
            <a:endParaRPr lang="zh-CN" altLang="en-US" dirty="0"/>
          </a:p>
          <a:p>
            <a:pPr lvl="0"/>
            <a:r>
              <a:rPr lang="zh-CN" altLang="en-US" dirty="0"/>
              <a:t>等待活动的</a:t>
            </a:r>
            <a:r>
              <a:rPr lang="en-US" altLang="zh-CN"/>
              <a:t>PDP</a:t>
            </a:r>
            <a:r>
              <a:rPr lang="zh-CN" altLang="en-US" dirty="0"/>
              <a:t>：移动台请求激活</a:t>
            </a:r>
            <a:r>
              <a:rPr lang="en-US" altLang="zh-CN"/>
              <a:t>PDP</a:t>
            </a:r>
            <a:r>
              <a:rPr lang="zh-CN" altLang="en-US" dirty="0"/>
              <a:t>移动场景时，进入此状态。</a:t>
            </a:r>
            <a:endParaRPr lang="zh-CN" altLang="en-US" dirty="0"/>
          </a:p>
          <a:p>
            <a:pPr lvl="0"/>
            <a:r>
              <a:rPr lang="zh-CN" altLang="en-US" dirty="0"/>
              <a:t>等待非活动的</a:t>
            </a:r>
            <a:r>
              <a:rPr lang="en-US" altLang="zh-CN"/>
              <a:t>PDP</a:t>
            </a:r>
            <a:r>
              <a:rPr lang="zh-CN" altLang="en-US" dirty="0"/>
              <a:t>：移动台请求解除移动场景时，进入此状态。</a:t>
            </a:r>
            <a:endParaRPr lang="zh-CN" altLang="en-US" dirty="0"/>
          </a:p>
          <a:p>
            <a:pPr lvl="0"/>
            <a:r>
              <a:rPr lang="zh-CN" altLang="en-US" dirty="0"/>
              <a:t>活动</a:t>
            </a:r>
            <a:r>
              <a:rPr lang="en-US" altLang="zh-CN"/>
              <a:t>PDP</a:t>
            </a:r>
            <a:r>
              <a:rPr lang="zh-CN" altLang="en-US" dirty="0"/>
              <a:t>：</a:t>
            </a:r>
            <a:r>
              <a:rPr lang="en-US" altLang="zh-CN"/>
              <a:t>PDP</a:t>
            </a:r>
            <a:r>
              <a:rPr lang="zh-CN" altLang="en-US" dirty="0"/>
              <a:t>移动场景是活动的。</a:t>
            </a:r>
            <a:endParaRPr lang="zh-CN" altLang="en-US" dirty="0"/>
          </a:p>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p:cNvSpPr>
          <p:nvPr>
            <p:ph type="sldImg"/>
          </p:nvPr>
        </p:nvSpPr>
        <p:spPr/>
      </p:sp>
      <p:sp>
        <p:nvSpPr>
          <p:cNvPr id="35842" name="文本占位符 2"/>
          <p:cNvSpPr>
            <a:spLocks noGrp="1"/>
          </p:cNvSpPr>
          <p:nvPr>
            <p:ph type="body"/>
          </p:nvPr>
        </p:nvSpPr>
        <p:spPr/>
        <p:txBody>
          <a:bodyPr lIns="91440" tIns="45720" rIns="91440" bIns="45720" anchor="t" anchorCtr="0"/>
          <a:p>
            <a:pPr lvl="0"/>
            <a:r>
              <a:rPr lang="zh-CN" altLang="en-US" dirty="0"/>
              <a:t>非活动</a:t>
            </a:r>
            <a:r>
              <a:rPr lang="en-US" altLang="zh-CN"/>
              <a:t>PDP</a:t>
            </a:r>
            <a:r>
              <a:rPr lang="zh-CN" altLang="en-US" dirty="0"/>
              <a:t>：</a:t>
            </a:r>
            <a:r>
              <a:rPr lang="en-US" altLang="zh-CN"/>
              <a:t>PDP</a:t>
            </a:r>
            <a:r>
              <a:rPr lang="zh-CN" altLang="en-US" dirty="0"/>
              <a:t>移动场景处于非活动状态。</a:t>
            </a:r>
            <a:endParaRPr lang="zh-CN" altLang="en-US" dirty="0"/>
          </a:p>
          <a:p>
            <a:pPr lvl="0"/>
            <a:r>
              <a:rPr lang="zh-CN" altLang="en-US" dirty="0"/>
              <a:t>等待活动的</a:t>
            </a:r>
            <a:r>
              <a:rPr lang="en-US" altLang="zh-CN"/>
              <a:t>PDP</a:t>
            </a:r>
            <a:r>
              <a:rPr lang="zh-CN" altLang="en-US" dirty="0"/>
              <a:t>：网络请求激活</a:t>
            </a:r>
            <a:r>
              <a:rPr lang="en-US" altLang="zh-CN"/>
              <a:t>PDP</a:t>
            </a:r>
            <a:r>
              <a:rPr lang="zh-CN" altLang="en-US" dirty="0"/>
              <a:t>移动场景时，进入此状态。</a:t>
            </a:r>
            <a:endParaRPr lang="zh-CN" altLang="en-US" dirty="0"/>
          </a:p>
          <a:p>
            <a:pPr lvl="0"/>
            <a:r>
              <a:rPr lang="zh-CN" altLang="en-US" dirty="0"/>
              <a:t>等待非活动的</a:t>
            </a:r>
            <a:r>
              <a:rPr lang="en-US" altLang="zh-CN"/>
              <a:t>PDP</a:t>
            </a:r>
            <a:r>
              <a:rPr lang="zh-CN" altLang="en-US" dirty="0"/>
              <a:t>：网络请求解除</a:t>
            </a:r>
            <a:r>
              <a:rPr lang="en-US" altLang="zh-CN"/>
              <a:t>PDP</a:t>
            </a:r>
            <a:r>
              <a:rPr lang="zh-CN" altLang="en-US" dirty="0"/>
              <a:t>移动场景时，进入此状态。</a:t>
            </a:r>
            <a:endParaRPr lang="zh-CN" altLang="en-US" dirty="0"/>
          </a:p>
          <a:p>
            <a:pPr lvl="0"/>
            <a:r>
              <a:rPr lang="zh-CN" altLang="en-US" dirty="0"/>
              <a:t>活动</a:t>
            </a:r>
            <a:r>
              <a:rPr lang="en-US" altLang="zh-CN"/>
              <a:t>PDP</a:t>
            </a:r>
            <a:r>
              <a:rPr lang="zh-CN" altLang="en-US" dirty="0"/>
              <a:t>：</a:t>
            </a:r>
            <a:r>
              <a:rPr lang="en-US" altLang="zh-CN"/>
              <a:t>PDP</a:t>
            </a:r>
            <a:r>
              <a:rPr lang="zh-CN" altLang="en-US" dirty="0"/>
              <a:t>移动场景处于活动状态。</a:t>
            </a:r>
            <a:endParaRPr lang="zh-CN" altLang="en-US" dirty="0"/>
          </a:p>
          <a:p>
            <a:pPr lvl="0"/>
            <a:r>
              <a:rPr lang="zh-CN" altLang="en-US" dirty="0"/>
              <a:t>等待修改</a:t>
            </a:r>
            <a:r>
              <a:rPr lang="en-US" altLang="zh-CN"/>
              <a:t>PDP</a:t>
            </a:r>
            <a:r>
              <a:rPr lang="zh-CN" altLang="en-US" dirty="0"/>
              <a:t>：网络请求修改</a:t>
            </a:r>
            <a:r>
              <a:rPr lang="en-US" altLang="zh-CN"/>
              <a:t>PDP</a:t>
            </a:r>
            <a:r>
              <a:rPr lang="zh-CN" altLang="en-US" dirty="0"/>
              <a:t>移动场景时，进人此状态。 </a:t>
            </a:r>
            <a:endParaRPr lang="zh-CN" altLang="en-US" dirty="0"/>
          </a:p>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p:cNvSpPr>
          <p:nvPr>
            <p:ph type="sldImg"/>
          </p:nvPr>
        </p:nvSpPr>
        <p:spPr/>
      </p:sp>
      <p:sp>
        <p:nvSpPr>
          <p:cNvPr id="37890" name="文本占位符 2"/>
          <p:cNvSpPr>
            <a:spLocks noGrp="1"/>
          </p:cNvSpPr>
          <p:nvPr>
            <p:ph type="body"/>
          </p:nvPr>
        </p:nvSpPr>
        <p:spPr/>
        <p:txBody>
          <a:bodyPr lIns="91440" tIns="45720" rIns="91440" bIns="45720" anchor="t" anchorCtr="0"/>
          <a:p>
            <a:pPr lvl="0"/>
            <a:r>
              <a:rPr lang="zh-CN" altLang="en-US" dirty="0"/>
              <a:t>第</a:t>
            </a:r>
            <a:r>
              <a:rPr lang="en-US" altLang="zh-CN"/>
              <a:t>1</a:t>
            </a:r>
            <a:r>
              <a:rPr lang="zh-CN" altLang="en-US" dirty="0"/>
              <a:t>阶段，对应于</a:t>
            </a:r>
            <a:r>
              <a:rPr lang="en-US" altLang="zh-CN"/>
              <a:t>GPRS</a:t>
            </a:r>
            <a:r>
              <a:rPr lang="zh-CN" altLang="en-US" dirty="0"/>
              <a:t>的是</a:t>
            </a:r>
            <a:r>
              <a:rPr lang="en-US" altLang="zh-CN"/>
              <a:t>EGPRS</a:t>
            </a:r>
            <a:r>
              <a:rPr lang="zh-CN" altLang="en-US" dirty="0"/>
              <a:t>（增强型</a:t>
            </a:r>
            <a:r>
              <a:rPr lang="en-US" altLang="zh-CN"/>
              <a:t>GPRS</a:t>
            </a:r>
            <a:r>
              <a:rPr lang="zh-CN" altLang="en-US" dirty="0"/>
              <a:t>），提高分组交换数据速率；对应于</a:t>
            </a:r>
            <a:r>
              <a:rPr lang="en-US" altLang="zh-CN"/>
              <a:t>HSCSD </a:t>
            </a:r>
            <a:r>
              <a:rPr lang="zh-CN" altLang="en-US" dirty="0"/>
              <a:t>的是</a:t>
            </a:r>
            <a:r>
              <a:rPr lang="en-US" altLang="zh-CN"/>
              <a:t>ECSD</a:t>
            </a:r>
            <a:r>
              <a:rPr lang="zh-CN" altLang="en-US" dirty="0"/>
              <a:t>（增强型电路交换数据），提高电路交换数据。</a:t>
            </a:r>
            <a:endParaRPr lang="en-US" altLang="zh-CN"/>
          </a:p>
          <a:p>
            <a:pPr lvl="0"/>
            <a:r>
              <a:rPr lang="en-US" altLang="zh-CN"/>
              <a:t>1997</a:t>
            </a:r>
            <a:r>
              <a:rPr lang="zh-CN" altLang="en-US" dirty="0"/>
              <a:t>年，</a:t>
            </a:r>
            <a:r>
              <a:rPr lang="en-US" altLang="zh-CN"/>
              <a:t>Ericsson</a:t>
            </a:r>
            <a:r>
              <a:rPr lang="zh-CN" altLang="en-US" dirty="0"/>
              <a:t>首次向</a:t>
            </a:r>
            <a:r>
              <a:rPr lang="en-US" altLang="zh-CN"/>
              <a:t>ETSI</a:t>
            </a:r>
            <a:r>
              <a:rPr lang="zh-CN" altLang="en-US" dirty="0"/>
              <a:t>提出了</a:t>
            </a:r>
            <a:r>
              <a:rPr lang="en-US" altLang="zh-CN"/>
              <a:t>EDGE</a:t>
            </a:r>
            <a:r>
              <a:rPr lang="zh-CN" altLang="en-US" dirty="0"/>
              <a:t>的可行性研究方案，并得到认可，但最先应用</a:t>
            </a:r>
            <a:r>
              <a:rPr lang="en-US" altLang="zh-CN"/>
              <a:t>EDGE</a:t>
            </a:r>
            <a:r>
              <a:rPr lang="zh-CN" altLang="en-US" dirty="0"/>
              <a:t>的是美国和加拿大的运营商。现在，</a:t>
            </a:r>
            <a:r>
              <a:rPr lang="en-US" altLang="zh-CN"/>
              <a:t>EDGE</a:t>
            </a:r>
            <a:r>
              <a:rPr lang="zh-CN" altLang="en-US" dirty="0"/>
              <a:t>已被</a:t>
            </a:r>
            <a:r>
              <a:rPr lang="en-US" altLang="zh-CN"/>
              <a:t>3GPP</a:t>
            </a:r>
            <a:r>
              <a:rPr lang="zh-CN" altLang="en-US" dirty="0"/>
              <a:t>认可为</a:t>
            </a:r>
            <a:r>
              <a:rPr lang="en-US" altLang="zh-CN"/>
              <a:t>2G</a:t>
            </a:r>
            <a:r>
              <a:rPr lang="zh-CN" altLang="en-US" dirty="0"/>
              <a:t>至</a:t>
            </a:r>
            <a:r>
              <a:rPr lang="en-US" altLang="zh-CN"/>
              <a:t>3G</a:t>
            </a:r>
            <a:r>
              <a:rPr lang="zh-CN" altLang="en-US" dirty="0"/>
              <a:t>的过渡方案，这种系统在全球得到了大量的部署，在实际应用中，它被当作</a:t>
            </a:r>
            <a:r>
              <a:rPr lang="en-US" altLang="zh-CN"/>
              <a:t>2G</a:t>
            </a:r>
            <a:r>
              <a:rPr lang="zh-CN" altLang="en-US" dirty="0"/>
              <a:t>和</a:t>
            </a:r>
            <a:r>
              <a:rPr lang="en-US" altLang="zh-CN"/>
              <a:t>3G</a:t>
            </a:r>
            <a:r>
              <a:rPr lang="zh-CN" altLang="en-US" dirty="0"/>
              <a:t>共存时期对</a:t>
            </a:r>
            <a:r>
              <a:rPr lang="en-US" altLang="zh-CN"/>
              <a:t>3G</a:t>
            </a:r>
            <a:r>
              <a:rPr lang="zh-CN" altLang="en-US" dirty="0"/>
              <a:t>一种补充服务。 </a:t>
            </a:r>
            <a:endParaRPr lang="zh-CN" altLang="en-US" dirty="0"/>
          </a:p>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p:cNvSpPr>
          <p:nvPr>
            <p:ph type="sldImg"/>
          </p:nvPr>
        </p:nvSpPr>
        <p:spPr/>
      </p:sp>
      <p:sp>
        <p:nvSpPr>
          <p:cNvPr id="39938" name="文本占位符 2"/>
          <p:cNvSpPr>
            <a:spLocks noGrp="1"/>
          </p:cNvSpPr>
          <p:nvPr>
            <p:ph type="body"/>
          </p:nvPr>
        </p:nvSpPr>
        <p:spPr/>
        <p:txBody>
          <a:bodyPr lIns="91440" tIns="45720" rIns="91440" bIns="45720" anchor="t" anchorCtr="0"/>
          <a:p>
            <a:pPr lvl="0"/>
            <a:r>
              <a:rPr lang="en-US" altLang="zh-CN"/>
              <a:t>1. </a:t>
            </a:r>
            <a:r>
              <a:rPr lang="zh-CN" altLang="en-US" dirty="0"/>
              <a:t>增强的调制技术 </a:t>
            </a:r>
            <a:endParaRPr lang="zh-CN" altLang="en-US" dirty="0"/>
          </a:p>
          <a:p>
            <a:pPr lvl="0"/>
            <a:r>
              <a:rPr lang="en-US" altLang="zh-CN"/>
              <a:t>2. </a:t>
            </a:r>
            <a:r>
              <a:rPr lang="zh-CN" altLang="en-US" dirty="0"/>
              <a:t>自适应调制编码技术</a:t>
            </a:r>
            <a:endParaRPr lang="zh-CN" altLang="en-US" dirty="0"/>
          </a:p>
          <a:p>
            <a:pPr lvl="0"/>
            <a:r>
              <a:rPr lang="en-US" altLang="zh-CN"/>
              <a:t>3. </a:t>
            </a:r>
            <a:r>
              <a:rPr lang="zh-CN" altLang="en-US" dirty="0"/>
              <a:t>增量冗余技术</a:t>
            </a:r>
            <a:endParaRPr lang="zh-CN" altLang="en-US" dirty="0"/>
          </a:p>
          <a:p>
            <a:pPr lvl="0"/>
            <a:endParaRPr lang="zh-CN" altLang="en-US" dirty="0"/>
          </a:p>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1"/>
          <p:cNvSpPr>
            <a:spLocks noGrp="1" noRot="1"/>
          </p:cNvSpPr>
          <p:nvPr>
            <p:ph type="sldImg"/>
          </p:nvPr>
        </p:nvSpPr>
        <p:spPr/>
      </p:sp>
      <p:sp>
        <p:nvSpPr>
          <p:cNvPr id="45058" name="文本占位符 2"/>
          <p:cNvSpPr>
            <a:spLocks noGrp="1"/>
          </p:cNvSpPr>
          <p:nvPr>
            <p:ph type="body"/>
          </p:nvPr>
        </p:nvSpPr>
        <p:spPr/>
        <p:txBody>
          <a:bodyPr lIns="91440" tIns="45720" rIns="91440" bIns="45720" anchor="t" anchorCtr="0"/>
          <a:p>
            <a:pPr lvl="1" indent="0">
              <a:buClr>
                <a:srgbClr val="000066"/>
              </a:buClr>
              <a:buFont typeface="Wingdings" panose="05000000000000000000" pitchFamily="2" charset="2"/>
              <a:buChar char="u"/>
            </a:pPr>
            <a:r>
              <a:rPr lang="zh-CN" altLang="en-US" dirty="0"/>
              <a:t>从理论上讲，传送语音，</a:t>
            </a:r>
            <a:r>
              <a:rPr lang="en-US" altLang="zh-CN"/>
              <a:t>CDMA 2000 1x</a:t>
            </a:r>
            <a:r>
              <a:rPr lang="zh-CN" altLang="en-US" dirty="0"/>
              <a:t>是</a:t>
            </a:r>
            <a:r>
              <a:rPr lang="en-US" altLang="zh-CN"/>
              <a:t>IS-95</a:t>
            </a:r>
            <a:r>
              <a:rPr lang="zh-CN" altLang="en-US" dirty="0"/>
              <a:t>容量的</a:t>
            </a:r>
            <a:r>
              <a:rPr lang="en-US" altLang="zh-CN"/>
              <a:t>2</a:t>
            </a:r>
            <a:r>
              <a:rPr lang="zh-CN" altLang="en-US" dirty="0"/>
              <a:t>倍；传送数据，</a:t>
            </a:r>
            <a:r>
              <a:rPr lang="en-US" altLang="zh-CN"/>
              <a:t>CDMA 2000 1x</a:t>
            </a:r>
            <a:r>
              <a:rPr lang="zh-CN" altLang="en-US" dirty="0"/>
              <a:t>是</a:t>
            </a:r>
            <a:r>
              <a:rPr lang="en-US" altLang="zh-CN"/>
              <a:t>IS-95</a:t>
            </a:r>
            <a:r>
              <a:rPr lang="zh-CN" altLang="en-US" dirty="0"/>
              <a:t>容量的</a:t>
            </a:r>
            <a:r>
              <a:rPr lang="en-US" altLang="zh-CN"/>
              <a:t>3.2</a:t>
            </a:r>
            <a:r>
              <a:rPr lang="zh-CN" altLang="en-US" dirty="0"/>
              <a:t>倍。</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p:cNvSpPr>
          <p:nvPr>
            <p:ph type="sldImg"/>
          </p:nvPr>
        </p:nvSpPr>
        <p:spPr/>
      </p:sp>
      <p:sp>
        <p:nvSpPr>
          <p:cNvPr id="47106" name="文本占位符 2"/>
          <p:cNvSpPr>
            <a:spLocks noGrp="1"/>
          </p:cNvSpPr>
          <p:nvPr>
            <p:ph type="body"/>
          </p:nvPr>
        </p:nvSpPr>
        <p:spPr/>
        <p:txBody>
          <a:bodyPr lIns="91440" tIns="45720" rIns="91440" bIns="45720" anchor="t" anchorCtr="0"/>
          <a:p>
            <a:pPr lvl="0"/>
            <a:r>
              <a:rPr lang="en-US" altLang="zh-CN"/>
              <a:t>Turbo</a:t>
            </a:r>
            <a:r>
              <a:rPr lang="zh-CN" altLang="en-US" dirty="0"/>
              <a:t>码的性能优越，但时延较大，因此只用于高速数据的传送。</a:t>
            </a:r>
            <a:endParaRPr lang="zh-CN" altLang="en-US" dirty="0"/>
          </a:p>
          <a:p>
            <a:pPr marL="0" lvl="1" indent="457200"/>
            <a:r>
              <a:rPr lang="en-US" altLang="zh-CN"/>
              <a:t>CDMA 2000 1x</a:t>
            </a:r>
            <a:r>
              <a:rPr lang="zh-CN" altLang="en-US" dirty="0"/>
              <a:t>系统在反向链路和前向链路中均提供称作基本信道和补充信道的两种物理数据信道， 每种信道均可以独立地编码、 交织， 设置不同的发射功率电平和误帧率要求以适应特殊的业务要求。 </a:t>
            </a:r>
            <a:endParaRPr lang="zh-CN" altLang="en-US" dirty="0"/>
          </a:p>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2050" name="任意多边形 18438"/>
          <p:cNvSpPr/>
          <p:nvPr/>
        </p:nvSpPr>
        <p:spPr>
          <a:xfrm>
            <a:off x="812800" y="1219200"/>
            <a:ext cx="10566400" cy="914400"/>
          </a:xfrm>
          <a:custGeom>
            <a:avLst/>
            <a:gdLst/>
            <a:ahLst/>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zh-CN" altLang="en-US"/>
          </a:p>
        </p:txBody>
      </p:sp>
      <p:sp>
        <p:nvSpPr>
          <p:cNvPr id="2051" name="直接连接符 18439"/>
          <p:cNvSpPr/>
          <p:nvPr/>
        </p:nvSpPr>
        <p:spPr>
          <a:xfrm>
            <a:off x="2641600" y="3962400"/>
            <a:ext cx="8682038" cy="0"/>
          </a:xfrm>
          <a:prstGeom prst="line">
            <a:avLst/>
          </a:prstGeom>
          <a:ln w="19050" cap="flat" cmpd="sng">
            <a:solidFill>
              <a:schemeClr val="accent1"/>
            </a:solidFill>
            <a:prstDash val="solid"/>
            <a:round/>
            <a:headEnd type="none" w="med" len="med"/>
            <a:tailEnd type="none" w="med" len="med"/>
          </a:ln>
        </p:spPr>
      </p:sp>
      <p:pic>
        <p:nvPicPr>
          <p:cNvPr id="2052" name="图片 18442" descr="HaoSc4_213_200524102040580"/>
          <p:cNvPicPr>
            <a:picLocks noChangeAspect="1"/>
          </p:cNvPicPr>
          <p:nvPr userDrawn="1"/>
        </p:nvPicPr>
        <p:blipFill>
          <a:blip r:embed="rId2"/>
          <a:stretch>
            <a:fillRect/>
          </a:stretch>
        </p:blipFill>
        <p:spPr>
          <a:xfrm>
            <a:off x="3759200" y="4495800"/>
            <a:ext cx="1017588" cy="1428750"/>
          </a:xfrm>
          <a:prstGeom prst="rect">
            <a:avLst/>
          </a:prstGeom>
          <a:noFill/>
          <a:ln w="9525">
            <a:noFill/>
          </a:ln>
        </p:spPr>
      </p:pic>
      <p:sp>
        <p:nvSpPr>
          <p:cNvPr id="18434" name="标题 18433"/>
          <p:cNvSpPr>
            <a:spLocks noGrp="1"/>
          </p:cNvSpPr>
          <p:nvPr>
            <p:ph type="ctrTitle"/>
          </p:nvPr>
        </p:nvSpPr>
        <p:spPr>
          <a:xfrm>
            <a:off x="1219200" y="1524000"/>
            <a:ext cx="10164233" cy="1752600"/>
          </a:xfrm>
          <a:prstGeom prst="rect">
            <a:avLst/>
          </a:prstGeom>
          <a:noFill/>
          <a:ln w="9525">
            <a:noFill/>
          </a:ln>
        </p:spPr>
        <p:txBody>
          <a:bodyPr anchor="t" anchorCtr="0"/>
          <a:lstStyle>
            <a:lvl1pPr lvl="0">
              <a:buClrTx/>
              <a:buSzTx/>
              <a:buFontTx/>
              <a:defRPr sz="5000"/>
            </a:lvl1pPr>
          </a:lstStyle>
          <a:p>
            <a:pPr lvl="0" fontAlgn="base"/>
            <a:r>
              <a:rPr lang="zh-CN" altLang="en-US" strike="noStrike" noProof="1" dirty="0"/>
              <a:t>单击此处编辑母版标题样式</a:t>
            </a:r>
            <a:endParaRPr lang="zh-CN" altLang="en-US" strike="noStrike" noProof="1" dirty="0"/>
          </a:p>
        </p:txBody>
      </p:sp>
      <p:sp>
        <p:nvSpPr>
          <p:cNvPr id="18435" name="副标题 18434"/>
          <p:cNvSpPr>
            <a:spLocks noGrp="1"/>
          </p:cNvSpPr>
          <p:nvPr>
            <p:ph type="subTitle" idx="1"/>
          </p:nvPr>
        </p:nvSpPr>
        <p:spPr>
          <a:xfrm>
            <a:off x="2641600" y="3962400"/>
            <a:ext cx="8737600" cy="1752600"/>
          </a:xfrm>
          <a:prstGeom prst="rect">
            <a:avLst/>
          </a:prstGeom>
          <a:noFill/>
          <a:ln w="9525">
            <a:noFill/>
          </a:ln>
        </p:spPr>
        <p:txBody>
          <a:bodyPr anchor="t" anchorCtr="0"/>
          <a:lstStyle>
            <a:lvl1pPr marL="0" lvl="0" indent="0">
              <a:buClr>
                <a:schemeClr val="accent1"/>
              </a:buClr>
              <a:buSzTx/>
              <a:buFont typeface="Wingdings" panose="05000000000000000000" pitchFamily="2" charset="2"/>
              <a:buNone/>
              <a:defRPr sz="2600"/>
            </a:lvl1pPr>
            <a:lvl2pPr marL="344805" lvl="1" indent="0" algn="ctr">
              <a:buClr>
                <a:schemeClr val="accent2"/>
              </a:buClr>
              <a:buSzTx/>
              <a:buFont typeface="Wingdings" panose="05000000000000000000" pitchFamily="2" charset="2"/>
              <a:buNone/>
              <a:defRPr sz="2600"/>
            </a:lvl2pPr>
            <a:lvl3pPr marL="671830" lvl="2" indent="0" algn="ctr">
              <a:buClr>
                <a:schemeClr val="accent1"/>
              </a:buClr>
              <a:buSzTx/>
              <a:buFont typeface="Wingdings" panose="05000000000000000000" pitchFamily="2" charset="2"/>
              <a:buNone/>
              <a:defRPr sz="2600"/>
            </a:lvl3pPr>
            <a:lvl4pPr marL="1024255" lvl="3" indent="0" algn="ctr">
              <a:buClr>
                <a:schemeClr val="accent2"/>
              </a:buClr>
              <a:buSzTx/>
              <a:buFont typeface="Wingdings" panose="05000000000000000000" pitchFamily="2" charset="2"/>
              <a:buNone/>
              <a:defRPr sz="2600"/>
            </a:lvl4pPr>
            <a:lvl5pPr marL="1341755" lvl="4" indent="0" algn="ctr">
              <a:buClr>
                <a:schemeClr val="accent1"/>
              </a:buClr>
              <a:buSzTx/>
              <a:buFont typeface="Wingdings" panose="05000000000000000000" pitchFamily="2" charset="2"/>
              <a:buNone/>
              <a:defRPr sz="2600"/>
            </a:lvl5pPr>
          </a:lstStyle>
          <a:p>
            <a:pPr lvl="0" fontAlgn="base"/>
            <a:r>
              <a:rPr lang="zh-CN" altLang="en-US" strike="noStrike" noProof="1" dirty="0"/>
              <a:t>单击此处编辑母版副标题样式</a:t>
            </a:r>
            <a:endParaRPr lang="zh-CN" altLang="en-US" strike="noStrike" noProof="1" dirty="0"/>
          </a:p>
        </p:txBody>
      </p:sp>
      <p:sp>
        <p:nvSpPr>
          <p:cNvPr id="18436" name="日期占位符 18435"/>
          <p:cNvSpPr>
            <a:spLocks noGrp="1"/>
          </p:cNvSpPr>
          <p:nvPr>
            <p:ph type="dt" sz="half" idx="2"/>
          </p:nvPr>
        </p:nvSpPr>
        <p:spPr>
          <a:xfrm>
            <a:off x="609600" y="6243638"/>
            <a:ext cx="2844800" cy="457200"/>
          </a:xfrm>
          <a:prstGeom prst="rect">
            <a:avLst/>
          </a:prstGeom>
          <a:noFill/>
          <a:ln w="9525">
            <a:noFill/>
          </a:ln>
        </p:spPr>
        <p:txBody>
          <a:bodyPr anchor="b" anchorCtr="0"/>
          <a:lstStyle>
            <a:lvl1pPr>
              <a:defRPr sz="1200">
                <a:latin typeface="Garamond" panose="02020404030301010803" pitchFamily="18" charset="0"/>
              </a:defRPr>
            </a:lvl1pPr>
          </a:lstStyle>
          <a:p>
            <a:pPr lvl="0" fontAlgn="base"/>
            <a:fld id="{BB962C8B-B14F-4D97-AF65-F5344CB8AC3E}" type="datetime1">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8437" name="页脚占位符 18436"/>
          <p:cNvSpPr>
            <a:spLocks noGrp="1"/>
          </p:cNvSpPr>
          <p:nvPr>
            <p:ph type="ftr" sz="quarter" idx="3"/>
          </p:nvPr>
        </p:nvSpPr>
        <p:spPr>
          <a:xfrm>
            <a:off x="4165600" y="6243638"/>
            <a:ext cx="3860800" cy="457200"/>
          </a:xfrm>
          <a:prstGeom prst="rect">
            <a:avLst/>
          </a:prstGeom>
          <a:noFill/>
          <a:ln w="9525">
            <a:noFill/>
          </a:ln>
        </p:spPr>
        <p:txBody>
          <a:bodyPr anchor="b" anchorCtr="0"/>
          <a:lstStyle>
            <a:lvl1pPr algn="ctr">
              <a:defRPr sz="1200">
                <a:latin typeface="Garamond" panose="02020404030301010803" pitchFamily="18" charset="0"/>
              </a:defRPr>
            </a:lvl1pPr>
          </a:lstStyle>
          <a:p>
            <a:pPr lvl="0" fontAlgn="base"/>
            <a:endParaRPr lang="zh-CN" altLang="en-US" strike="noStrike" noProof="1" dirty="0"/>
          </a:p>
        </p:txBody>
      </p:sp>
      <p:sp>
        <p:nvSpPr>
          <p:cNvPr id="18438" name="灯片编号占位符 18437"/>
          <p:cNvSpPr>
            <a:spLocks noGrp="1"/>
          </p:cNvSpPr>
          <p:nvPr>
            <p:ph type="sldNum" sz="quarter" idx="4"/>
          </p:nvPr>
        </p:nvSpPr>
        <p:spPr>
          <a:xfrm>
            <a:off x="8737600" y="6243638"/>
            <a:ext cx="2844800" cy="457200"/>
          </a:xfrm>
          <a:prstGeom prst="rect">
            <a:avLst/>
          </a:prstGeom>
          <a:noFill/>
          <a:ln w="9525">
            <a:noFill/>
          </a:ln>
        </p:spPr>
        <p:txBody>
          <a:bodyPr anchor="b" anchorCtr="0"/>
          <a:lstStyle>
            <a:lvl1pPr algn="r">
              <a:defRPr sz="1200">
                <a:latin typeface="Garamond" panose="02020404030301010803" pitchFamily="18" charset="0"/>
              </a:defRPr>
            </a:lvl1pPr>
          </a:lstStyle>
          <a:p>
            <a:pPr lvl="0" fontAlgn="base"/>
            <a:fld id="{9A0DB2DC-4C9A-4742-B13C-FB6460FD3503}" type="slidenum">
              <a:rPr lang="zh-CN" altLang="en-US" strike="noStrike" noProof="1" dirty="0">
                <a:latin typeface="Garamond" panose="02020404030301010803"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609600"/>
            <a:ext cx="2743200" cy="5521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609600"/>
            <a:ext cx="8070573" cy="55213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GIF"/><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7409"/>
          <p:cNvSpPr>
            <a:spLocks noGrp="1"/>
          </p:cNvSpPr>
          <p:nvPr>
            <p:ph type="title"/>
          </p:nvPr>
        </p:nvSpPr>
        <p:spPr>
          <a:xfrm>
            <a:off x="609600" y="609600"/>
            <a:ext cx="10972800" cy="808038"/>
          </a:xfrm>
          <a:prstGeom prst="rect">
            <a:avLst/>
          </a:prstGeom>
          <a:noFill/>
          <a:ln w="9525">
            <a:noFill/>
          </a:ln>
        </p:spPr>
        <p:txBody>
          <a:bodyPr anchor="t" anchorCtr="0"/>
          <a:p>
            <a:pPr lvl="0"/>
            <a:r>
              <a:rPr lang="zh-CN" altLang="en-US" dirty="0"/>
              <a:t>单击此处编辑母版标题样式</a:t>
            </a:r>
            <a:endParaRPr lang="zh-CN" altLang="en-US" dirty="0"/>
          </a:p>
        </p:txBody>
      </p:sp>
      <p:sp>
        <p:nvSpPr>
          <p:cNvPr id="1027" name="文本占位符 17410"/>
          <p:cNvSpPr>
            <a:spLocks noGrp="1"/>
          </p:cNvSpPr>
          <p:nvPr>
            <p:ph type="body"/>
          </p:nvPr>
        </p:nvSpPr>
        <p:spPr>
          <a:xfrm>
            <a:off x="609600" y="1600200"/>
            <a:ext cx="10972800" cy="4530725"/>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任意多边形 17414"/>
          <p:cNvSpPr/>
          <p:nvPr/>
        </p:nvSpPr>
        <p:spPr>
          <a:xfrm>
            <a:off x="406400" y="457200"/>
            <a:ext cx="10972800" cy="609600"/>
          </a:xfrm>
          <a:custGeom>
            <a:avLst/>
            <a:gdLst/>
            <a:ahLst/>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zh-CN" altLang="en-US"/>
          </a:p>
        </p:txBody>
      </p:sp>
      <p:sp>
        <p:nvSpPr>
          <p:cNvPr id="1029" name="直接连接符 17415"/>
          <p:cNvSpPr/>
          <p:nvPr/>
        </p:nvSpPr>
        <p:spPr>
          <a:xfrm>
            <a:off x="609600" y="6172200"/>
            <a:ext cx="10972800" cy="0"/>
          </a:xfrm>
          <a:prstGeom prst="line">
            <a:avLst/>
          </a:prstGeom>
          <a:ln w="19050" cap="flat" cmpd="sng">
            <a:solidFill>
              <a:schemeClr val="accent1"/>
            </a:solidFill>
            <a:prstDash val="solid"/>
            <a:round/>
            <a:headEnd type="none" w="med" len="med"/>
            <a:tailEnd type="none" w="med" len="med"/>
          </a:ln>
        </p:spPr>
      </p:sp>
      <p:sp>
        <p:nvSpPr>
          <p:cNvPr id="1030" name="文本框 17417"/>
          <p:cNvSpPr txBox="1"/>
          <p:nvPr userDrawn="1"/>
        </p:nvSpPr>
        <p:spPr>
          <a:xfrm>
            <a:off x="508000" y="76200"/>
            <a:ext cx="5283200" cy="368300"/>
          </a:xfrm>
          <a:prstGeom prst="rect">
            <a:avLst/>
          </a:prstGeom>
          <a:noFill/>
          <a:ln w="9525">
            <a:noFill/>
          </a:ln>
        </p:spPr>
        <p:txBody>
          <a:bodyPr anchor="t" anchorCtr="0">
            <a:spAutoFit/>
          </a:bodyPr>
          <a:p>
            <a:pPr lvl="0">
              <a:spcBef>
                <a:spcPct val="50000"/>
              </a:spcBef>
            </a:pPr>
            <a:r>
              <a:rPr lang="zh-CN" altLang="en-US" dirty="0">
                <a:solidFill>
                  <a:srgbClr val="9900CC"/>
                </a:solidFill>
                <a:latin typeface="方正舒体" panose="02010601030101010101" pitchFamily="2" charset="-122"/>
                <a:ea typeface="方正舒体" panose="02010601030101010101" pitchFamily="2" charset="-122"/>
              </a:rPr>
              <a:t>第</a:t>
            </a:r>
            <a:r>
              <a:rPr lang="en-US" altLang="zh-CN">
                <a:solidFill>
                  <a:srgbClr val="9900CC"/>
                </a:solidFill>
                <a:latin typeface="方正舒体" panose="02010601030101010101" pitchFamily="2" charset="-122"/>
                <a:ea typeface="方正舒体" panose="02010601030101010101" pitchFamily="2" charset="-122"/>
              </a:rPr>
              <a:t>4</a:t>
            </a:r>
            <a:r>
              <a:rPr lang="zh-CN" altLang="en-US" dirty="0">
                <a:solidFill>
                  <a:srgbClr val="9900CC"/>
                </a:solidFill>
                <a:latin typeface="方正舒体" panose="02010601030101010101" pitchFamily="2" charset="-122"/>
                <a:ea typeface="方正舒体" panose="02010601030101010101" pitchFamily="2" charset="-122"/>
              </a:rPr>
              <a:t>章 </a:t>
            </a:r>
            <a:r>
              <a:rPr lang="en-US" altLang="zh-CN">
                <a:solidFill>
                  <a:srgbClr val="9900CC"/>
                </a:solidFill>
                <a:latin typeface="方正舒体" panose="02010601030101010101" pitchFamily="2" charset="-122"/>
                <a:ea typeface="方正舒体" panose="02010601030101010101" pitchFamily="2" charset="-122"/>
              </a:rPr>
              <a:t>B2G</a:t>
            </a:r>
            <a:r>
              <a:rPr lang="zh-CN" altLang="en-US" dirty="0">
                <a:solidFill>
                  <a:srgbClr val="9900CC"/>
                </a:solidFill>
                <a:latin typeface="方正舒体" panose="02010601030101010101" pitchFamily="2" charset="-122"/>
                <a:ea typeface="方正舒体" panose="02010601030101010101" pitchFamily="2" charset="-122"/>
              </a:rPr>
              <a:t>移动通信系统 </a:t>
            </a:r>
            <a:endParaRPr lang="zh-CN" altLang="en-US" dirty="0">
              <a:solidFill>
                <a:srgbClr val="9900CC"/>
              </a:solidFill>
              <a:latin typeface="方正舒体" panose="02010601030101010101" pitchFamily="2" charset="-122"/>
              <a:ea typeface="方正舒体" panose="02010601030101010101" pitchFamily="2" charset="-122"/>
            </a:endParaRPr>
          </a:p>
        </p:txBody>
      </p:sp>
      <p:pic>
        <p:nvPicPr>
          <p:cNvPr id="1031" name="图片 17418" descr="HaoSc4_209_20052410198371"/>
          <p:cNvPicPr>
            <a:picLocks noChangeAspect="1"/>
          </p:cNvPicPr>
          <p:nvPr userDrawn="1"/>
        </p:nvPicPr>
        <p:blipFill>
          <a:blip r:embed="rId14"/>
          <a:stretch>
            <a:fillRect/>
          </a:stretch>
        </p:blipFill>
        <p:spPr>
          <a:xfrm>
            <a:off x="10058400" y="0"/>
            <a:ext cx="1016000" cy="5286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ctr" defTabSz="914400" rtl="0" eaLnBrk="1" fontAlgn="base" latinLnBrk="0" hangingPunct="1">
        <a:lnSpc>
          <a:spcPct val="100000"/>
        </a:lnSpc>
        <a:spcBef>
          <a:spcPct val="0"/>
        </a:spcBef>
        <a:spcAft>
          <a:spcPct val="0"/>
        </a:spcAft>
        <a:buNone/>
        <a:defRPr sz="4200" b="1" i="0" u="none" kern="1200" baseline="0">
          <a:solidFill>
            <a:srgbClr val="0000FF"/>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800" b="0" i="0" u="none" kern="1200" baseline="0">
          <a:solidFill>
            <a:schemeClr val="tx1"/>
          </a:solidFill>
          <a:latin typeface="+mn-lt"/>
          <a:ea typeface="+mn-ea"/>
          <a:cs typeface="+mn-cs"/>
        </a:defRPr>
      </a:lvl1pPr>
      <a:lvl2pPr marL="669925" lvl="1" indent="-32512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5"/>
        </a:buBlip>
        <a:defRPr sz="2400" b="0" i="0" u="none" kern="1200" baseline="0">
          <a:solidFill>
            <a:schemeClr val="tx1"/>
          </a:solidFill>
          <a:latin typeface="+mn-lt"/>
          <a:ea typeface="宋体" panose="02010600030101010101" pitchFamily="2" charset="-122"/>
          <a:cs typeface="+mn-cs"/>
        </a:defRPr>
      </a:lvl2pPr>
      <a:lvl3pPr marL="1022350" lvl="2" indent="-35052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3pPr>
      <a:lvl4pPr marL="1339850" lvl="3" indent="-315595"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4pPr>
      <a:lvl5pPr marL="1681480" lvl="4" indent="-339725"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Blip>
          <a:blip r:embed="rId15"/>
        </a:buBlip>
        <a:defRPr sz="2000" b="0" i="0" u="none" kern="1200" baseline="0">
          <a:solidFill>
            <a:schemeClr val="tx1"/>
          </a:solidFill>
          <a:latin typeface="+mn-lt"/>
          <a:ea typeface="宋体" panose="02010600030101010101" pitchFamily="2"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tags" Target="../tags/tag8.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tags" Target="../tags/tag11.xml"/><Relationship Id="rId2" Type="http://schemas.openxmlformats.org/officeDocument/2006/relationships/image" Target="../media/image22.wmf"/><Relationship Id="rId1"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1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tags" Target="../tags/tag1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tags" Target="../tags/tag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2438400" y="2133600"/>
            <a:ext cx="7623175" cy="1143000"/>
          </a:xfrm>
        </p:spPr>
        <p:txBody>
          <a:bodyPr anchor="t" anchorCtr="0"/>
          <a:p>
            <a:pPr marL="0" marR="0" indent="0" algn="ctr" defTabSz="914400" rtl="0" eaLnBrk="1" fontAlgn="base" latinLnBrk="0" hangingPunct="1">
              <a:lnSpc>
                <a:spcPct val="100000"/>
              </a:lnSpc>
              <a:spcBef>
                <a:spcPct val="0"/>
              </a:spcBef>
              <a:spcAft>
                <a:spcPct val="0"/>
              </a:spcAft>
              <a:buClrTx/>
              <a:buSzTx/>
              <a:buFontTx/>
              <a:buNone/>
            </a:pPr>
            <a:r>
              <a:rPr kumimoji="0" lang="zh-CN" altLang="en-US" sz="5000" b="1" i="0" u="none" strike="noStrike" kern="1200" cap="none" spc="0" normalizeH="0" baseline="0" noProof="1" dirty="0">
                <a:solidFill>
                  <a:srgbClr val="0000FF"/>
                </a:solidFill>
                <a:latin typeface="方正舒体" panose="02010601030101010101" pitchFamily="2" charset="-122"/>
                <a:ea typeface="方正舒体" panose="02010601030101010101" pitchFamily="2" charset="-122"/>
                <a:cs typeface="+mj-cs"/>
              </a:rPr>
              <a:t>第</a:t>
            </a:r>
            <a:r>
              <a:rPr kumimoji="0" lang="en-US" altLang="zh-CN" sz="5000" b="1" i="0" u="none" strike="noStrike" kern="1200" cap="none" spc="0" normalizeH="0" baseline="0" noProof="1">
                <a:solidFill>
                  <a:srgbClr val="0000FF"/>
                </a:solidFill>
                <a:latin typeface="方正舒体" panose="02010601030101010101" pitchFamily="2" charset="-122"/>
                <a:ea typeface="方正舒体" panose="02010601030101010101" pitchFamily="2" charset="-122"/>
                <a:cs typeface="+mj-cs"/>
              </a:rPr>
              <a:t>4</a:t>
            </a:r>
            <a:r>
              <a:rPr kumimoji="0" lang="zh-CN" altLang="en-US" sz="5000" b="1" i="0" u="none" strike="noStrike" kern="1200" cap="none" spc="0" normalizeH="0" baseline="0" noProof="1" dirty="0">
                <a:solidFill>
                  <a:srgbClr val="0000FF"/>
                </a:solidFill>
                <a:latin typeface="方正舒体" panose="02010601030101010101" pitchFamily="2" charset="-122"/>
                <a:ea typeface="方正舒体" panose="02010601030101010101" pitchFamily="2" charset="-122"/>
                <a:cs typeface="+mj-cs"/>
              </a:rPr>
              <a:t>章 </a:t>
            </a:r>
            <a:r>
              <a:rPr kumimoji="0" lang="en-US" altLang="zh-CN" sz="5000" b="1" i="0" u="none" strike="noStrike" kern="1200" cap="none" spc="0" normalizeH="0" baseline="0" noProof="1">
                <a:solidFill>
                  <a:srgbClr val="0000FF"/>
                </a:solidFill>
                <a:latin typeface="方正舒体" panose="02010601030101010101" pitchFamily="2" charset="-122"/>
                <a:ea typeface="方正舒体" panose="02010601030101010101" pitchFamily="2" charset="-122"/>
                <a:cs typeface="+mj-cs"/>
              </a:rPr>
              <a:t>B2G</a:t>
            </a:r>
            <a:r>
              <a:rPr kumimoji="0" lang="zh-CN" altLang="en-US" sz="5000" b="1" i="0" u="none" strike="noStrike" kern="1200" cap="none" spc="0" normalizeH="0" baseline="0" noProof="1" dirty="0">
                <a:solidFill>
                  <a:srgbClr val="0000FF"/>
                </a:solidFill>
                <a:latin typeface="方正舒体" panose="02010601030101010101" pitchFamily="2" charset="-122"/>
                <a:ea typeface="方正舒体" panose="02010601030101010101" pitchFamily="2" charset="-122"/>
                <a:cs typeface="+mj-cs"/>
              </a:rPr>
              <a:t>移动通信系统</a:t>
            </a:r>
            <a:r>
              <a:rPr kumimoji="0" lang="zh-CN" altLang="en-US" sz="5000" b="1" i="0" u="none" strike="noStrike" kern="1200" cap="none" spc="0" normalizeH="0" baseline="0" noProof="1" dirty="0">
                <a:solidFill>
                  <a:srgbClr val="0000FF"/>
                </a:solidFill>
                <a:latin typeface="Garamond" panose="02020404030301010803" pitchFamily="18" charset="0"/>
                <a:ea typeface="宋体" panose="02010600030101010101" pitchFamily="2" charset="-122"/>
                <a:cs typeface="+mj-cs"/>
              </a:rPr>
              <a:t> </a:t>
            </a:r>
            <a:endParaRPr kumimoji="0" lang="zh-CN" altLang="en-US" sz="5000" b="1" i="0" u="none" strike="noStrike" kern="1200" cap="none" spc="0" normalizeH="0" baseline="0" noProof="1" dirty="0">
              <a:solidFill>
                <a:srgbClr val="0000FF"/>
              </a:solidFill>
              <a:latin typeface="Garamond" panose="02020404030301010803" pitchFamily="18" charset="0"/>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337" name="矩形 51203"/>
          <p:cNvSpPr/>
          <p:nvPr/>
        </p:nvSpPr>
        <p:spPr>
          <a:xfrm>
            <a:off x="4117975" y="1065213"/>
            <a:ext cx="3706813" cy="400050"/>
          </a:xfrm>
          <a:prstGeom prst="rect">
            <a:avLst/>
          </a:prstGeom>
          <a:noFill/>
          <a:ln w="9525">
            <a:noFill/>
          </a:ln>
        </p:spPr>
        <p:txBody>
          <a:bodyPr wrap="none" anchor="ctr" anchorCtr="0">
            <a:spAutoFit/>
          </a:bodyPr>
          <a:p>
            <a:pPr algn="ctr"/>
            <a:r>
              <a:rPr lang="zh-CN" altLang="en-US" sz="2000" b="1" dirty="0">
                <a:latin typeface="Arial" panose="020B0604020202020204" pitchFamily="34" charset="0"/>
                <a:ea typeface="宋体" panose="02010600030101010101" pitchFamily="2" charset="-122"/>
              </a:rPr>
              <a:t>表</a:t>
            </a:r>
            <a:r>
              <a:rPr lang="en-US" altLang="zh-CN" sz="2000" b="1">
                <a:latin typeface="Arial" panose="020B0604020202020204" pitchFamily="34" charset="0"/>
                <a:ea typeface="宋体" panose="02010600030101010101" pitchFamily="2" charset="-122"/>
              </a:rPr>
              <a:t>4-1  GPRS</a:t>
            </a:r>
            <a:r>
              <a:rPr lang="zh-CN" altLang="en-US" sz="2000" b="1" dirty="0">
                <a:latin typeface="Arial" panose="020B0604020202020204" pitchFamily="34" charset="0"/>
                <a:ea typeface="宋体" panose="02010600030101010101" pitchFamily="2" charset="-122"/>
              </a:rPr>
              <a:t>信道编码方式列表</a:t>
            </a:r>
            <a:endParaRPr lang="zh-CN" altLang="en-US" sz="2000" b="1" dirty="0">
              <a:latin typeface="Arial" panose="020B0604020202020204" pitchFamily="34" charset="0"/>
              <a:ea typeface="宋体" panose="02010600030101010101" pitchFamily="2" charset="-122"/>
            </a:endParaRPr>
          </a:p>
        </p:txBody>
      </p:sp>
      <p:pic>
        <p:nvPicPr>
          <p:cNvPr id="14338" name="图片 51204"/>
          <p:cNvPicPr>
            <a:picLocks noChangeAspect="1"/>
          </p:cNvPicPr>
          <p:nvPr/>
        </p:nvPicPr>
        <p:blipFill>
          <a:blip r:embed="rId1"/>
          <a:stretch>
            <a:fillRect/>
          </a:stretch>
        </p:blipFill>
        <p:spPr>
          <a:xfrm>
            <a:off x="2743200" y="2209800"/>
            <a:ext cx="6934200" cy="2278063"/>
          </a:xfrm>
          <a:prstGeom prst="rect">
            <a:avLst/>
          </a:prstGeom>
          <a:noFill/>
          <a:ln w="9525">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5361" name="标题 52225"/>
          <p:cNvSpPr>
            <a:spLocks noGrp="1"/>
          </p:cNvSpPr>
          <p:nvPr>
            <p:ph type="title"/>
          </p:nvPr>
        </p:nvSpPr>
        <p:spPr/>
        <p:txBody>
          <a:bodyPr anchor="t" anchorCtr="0"/>
          <a:p>
            <a:r>
              <a:rPr lang="en-US" altLang="zh-CN"/>
              <a:t>2</a:t>
            </a:r>
            <a:r>
              <a:rPr lang="zh-CN" altLang="en-US" dirty="0"/>
              <a:t>）</a:t>
            </a:r>
            <a:r>
              <a:rPr lang="en-US" altLang="zh-CN"/>
              <a:t>MAC</a:t>
            </a:r>
            <a:r>
              <a:rPr lang="zh-CN" altLang="en-US" dirty="0"/>
              <a:t>层</a:t>
            </a:r>
            <a:endParaRPr lang="zh-CN" altLang="en-US" dirty="0"/>
          </a:p>
        </p:txBody>
      </p:sp>
      <p:sp>
        <p:nvSpPr>
          <p:cNvPr id="15362" name="文本占位符 52226"/>
          <p:cNvSpPr>
            <a:spLocks noGrp="1"/>
          </p:cNvSpPr>
          <p:nvPr>
            <p:ph idx="1"/>
          </p:nvPr>
        </p:nvSpPr>
        <p:spPr>
          <a:xfrm>
            <a:off x="2057400" y="1524000"/>
            <a:ext cx="8229600" cy="4800600"/>
          </a:xfrm>
        </p:spPr>
        <p:txBody>
          <a:bodyPr anchor="t" anchorCtr="0"/>
          <a:p>
            <a:pPr>
              <a:lnSpc>
                <a:spcPct val="90000"/>
              </a:lnSpc>
            </a:pPr>
            <a:r>
              <a:rPr lang="en-US" altLang="zh-CN" sz="2400"/>
              <a:t>GPRS</a:t>
            </a:r>
            <a:r>
              <a:rPr lang="zh-CN" altLang="en-US" sz="2400" dirty="0"/>
              <a:t>的</a:t>
            </a:r>
            <a:r>
              <a:rPr lang="en-US" altLang="zh-CN" sz="2400"/>
              <a:t>MAC</a:t>
            </a:r>
            <a:r>
              <a:rPr lang="zh-CN" altLang="en-US" sz="2400" dirty="0"/>
              <a:t>协议称为主从动态速率接入（</a:t>
            </a:r>
            <a:r>
              <a:rPr lang="en-US" altLang="zh-CN" sz="2400"/>
              <a:t>MSDRA</a:t>
            </a:r>
            <a:r>
              <a:rPr lang="zh-CN" altLang="en-US" sz="2400" dirty="0"/>
              <a:t>）协议。它采用复帧结构，每</a:t>
            </a:r>
            <a:r>
              <a:rPr lang="en-US" altLang="zh-CN" sz="2400"/>
              <a:t>1</a:t>
            </a:r>
            <a:r>
              <a:rPr lang="zh-CN" altLang="en-US" sz="2400" dirty="0"/>
              <a:t>个复帧由</a:t>
            </a:r>
            <a:r>
              <a:rPr lang="en-US" altLang="zh-CN" sz="2400"/>
              <a:t>51</a:t>
            </a:r>
            <a:r>
              <a:rPr lang="zh-CN" altLang="en-US" sz="2400" dirty="0"/>
              <a:t>帧或</a:t>
            </a:r>
            <a:r>
              <a:rPr lang="en-US" altLang="zh-CN" sz="2400"/>
              <a:t>52</a:t>
            </a:r>
            <a:r>
              <a:rPr lang="zh-CN" altLang="en-US" sz="2400" dirty="0"/>
              <a:t>帧组成，这与</a:t>
            </a:r>
            <a:r>
              <a:rPr lang="en-US" altLang="zh-CN" sz="2400"/>
              <a:t>GSM</a:t>
            </a:r>
            <a:r>
              <a:rPr lang="zh-CN" altLang="en-US" sz="2400" dirty="0"/>
              <a:t>每</a:t>
            </a:r>
            <a:r>
              <a:rPr lang="en-US" altLang="zh-CN" sz="2400"/>
              <a:t>1</a:t>
            </a:r>
            <a:r>
              <a:rPr lang="zh-CN" altLang="en-US" sz="2400" dirty="0"/>
              <a:t>复帧由</a:t>
            </a:r>
            <a:r>
              <a:rPr lang="en-US" altLang="zh-CN" sz="2400"/>
              <a:t>26</a:t>
            </a:r>
            <a:r>
              <a:rPr lang="zh-CN" altLang="en-US" sz="2400" dirty="0"/>
              <a:t>帧组成不同。利用复帧组成的物理信道结构如图</a:t>
            </a:r>
            <a:r>
              <a:rPr lang="en-US" altLang="zh-CN" sz="2400"/>
              <a:t>3-4</a:t>
            </a:r>
            <a:r>
              <a:rPr lang="zh-CN" altLang="en-US" sz="2400" dirty="0"/>
              <a:t>所示（</a:t>
            </a:r>
            <a:r>
              <a:rPr lang="en-US" altLang="zh-CN" sz="2400"/>
              <a:t>51</a:t>
            </a:r>
            <a:r>
              <a:rPr lang="zh-CN" altLang="en-US" sz="2400" dirty="0"/>
              <a:t>帧结构）。图中水平方向为</a:t>
            </a:r>
            <a:r>
              <a:rPr lang="en-US" altLang="zh-CN" sz="2400"/>
              <a:t>1</a:t>
            </a:r>
            <a:r>
              <a:rPr lang="zh-CN" altLang="en-US" sz="2400" dirty="0"/>
              <a:t>个复帧中不同时隙的编号，垂直方向每个</a:t>
            </a:r>
            <a:r>
              <a:rPr lang="en-US" altLang="zh-CN" sz="2400"/>
              <a:t>TDMA</a:t>
            </a:r>
            <a:r>
              <a:rPr lang="zh-CN" altLang="en-US" sz="2400" dirty="0"/>
              <a:t>帧中的时隙编号（图中仅给出了</a:t>
            </a:r>
            <a:r>
              <a:rPr lang="en-US" altLang="zh-CN" sz="2400"/>
              <a:t>4</a:t>
            </a:r>
            <a:r>
              <a:rPr lang="zh-CN" altLang="en-US" sz="2400" dirty="0"/>
              <a:t>个时隙的情况，其他时隙的情况类似）。在该结构中，</a:t>
            </a:r>
            <a:r>
              <a:rPr lang="en-US" altLang="zh-CN" sz="2400"/>
              <a:t>4</a:t>
            </a:r>
            <a:r>
              <a:rPr lang="zh-CN" altLang="en-US" sz="2400" dirty="0"/>
              <a:t>个时隙传输</a:t>
            </a:r>
            <a:r>
              <a:rPr lang="en-US" altLang="zh-CN" sz="2400"/>
              <a:t>1</a:t>
            </a:r>
            <a:r>
              <a:rPr lang="zh-CN" altLang="en-US" sz="2400" dirty="0"/>
              <a:t>个基本的无线数据块，用作分组数据信道（</a:t>
            </a:r>
            <a:r>
              <a:rPr lang="en-US" altLang="zh-CN" sz="2400"/>
              <a:t>PDCH</a:t>
            </a:r>
            <a:r>
              <a:rPr lang="zh-CN" altLang="en-US" sz="2400" dirty="0"/>
              <a:t>）。每个无线数据块中的</a:t>
            </a:r>
            <a:r>
              <a:rPr lang="en-US" altLang="zh-CN" sz="2400"/>
              <a:t>4</a:t>
            </a:r>
            <a:r>
              <a:rPr lang="zh-CN" altLang="en-US" sz="2400" dirty="0"/>
              <a:t>个时隙是由相邻帧的时隙组成的，而不是由同一帧中的时隙组成的。例如，一个无线数据块由如下</a:t>
            </a:r>
            <a:r>
              <a:rPr lang="en-US" altLang="zh-CN" sz="2400"/>
              <a:t>4</a:t>
            </a:r>
            <a:r>
              <a:rPr lang="zh-CN" altLang="en-US" sz="2400" dirty="0"/>
              <a:t>个时隙组成：第</a:t>
            </a:r>
            <a:r>
              <a:rPr lang="en-US" altLang="zh-CN" sz="2400" i="1"/>
              <a:t>n</a:t>
            </a:r>
            <a:r>
              <a:rPr lang="zh-CN" altLang="en-US" sz="2400" dirty="0"/>
              <a:t>帧中的第</a:t>
            </a:r>
            <a:r>
              <a:rPr lang="en-US" altLang="zh-CN" sz="2400" i="1"/>
              <a:t>k</a:t>
            </a:r>
            <a:r>
              <a:rPr lang="zh-CN" altLang="en-US" sz="2400" dirty="0"/>
              <a:t>时隙</a:t>
            </a:r>
            <a:r>
              <a:rPr lang="en-US" altLang="zh-CN" sz="2400"/>
              <a:t>+</a:t>
            </a:r>
            <a:r>
              <a:rPr lang="zh-CN" altLang="en-US" sz="2400" dirty="0"/>
              <a:t>第（</a:t>
            </a:r>
            <a:r>
              <a:rPr lang="en-US" altLang="zh-CN" sz="2400" i="1"/>
              <a:t>n</a:t>
            </a:r>
            <a:r>
              <a:rPr lang="en-US" altLang="zh-CN" sz="2400"/>
              <a:t>+1</a:t>
            </a:r>
            <a:r>
              <a:rPr lang="zh-CN" altLang="en-US" sz="2400" dirty="0"/>
              <a:t>）帧中的第</a:t>
            </a:r>
            <a:r>
              <a:rPr lang="en-US" altLang="zh-CN" sz="2400" i="1"/>
              <a:t>k</a:t>
            </a:r>
            <a:r>
              <a:rPr lang="zh-CN" altLang="en-US" sz="2400" dirty="0"/>
              <a:t>时隙</a:t>
            </a:r>
            <a:r>
              <a:rPr lang="en-US" altLang="zh-CN" sz="2400"/>
              <a:t>+</a:t>
            </a:r>
            <a:r>
              <a:rPr lang="zh-CN" altLang="en-US" sz="2400" dirty="0"/>
              <a:t>第（</a:t>
            </a:r>
            <a:r>
              <a:rPr lang="en-US" altLang="zh-CN" sz="2400" i="1"/>
              <a:t>n</a:t>
            </a:r>
            <a:r>
              <a:rPr lang="en-US" altLang="zh-CN" sz="2400"/>
              <a:t>+2</a:t>
            </a:r>
            <a:r>
              <a:rPr lang="zh-CN" altLang="en-US" sz="2400" dirty="0"/>
              <a:t>）帧中的第</a:t>
            </a:r>
            <a:r>
              <a:rPr lang="en-US" altLang="zh-CN" sz="2400" i="1"/>
              <a:t>k</a:t>
            </a:r>
            <a:r>
              <a:rPr lang="zh-CN" altLang="en-US" sz="2400" dirty="0"/>
              <a:t>时隙</a:t>
            </a:r>
            <a:r>
              <a:rPr lang="en-US" altLang="zh-CN" sz="2400"/>
              <a:t>+</a:t>
            </a:r>
            <a:r>
              <a:rPr lang="zh-CN" altLang="en-US" sz="2400" dirty="0"/>
              <a:t>第（</a:t>
            </a:r>
            <a:r>
              <a:rPr lang="en-US" altLang="zh-CN" sz="2400" i="1"/>
              <a:t>n</a:t>
            </a:r>
            <a:r>
              <a:rPr lang="en-US" altLang="zh-CN" sz="2400"/>
              <a:t>+3</a:t>
            </a:r>
            <a:r>
              <a:rPr lang="zh-CN" altLang="en-US" sz="2400" dirty="0"/>
              <a:t>）帧中的第</a:t>
            </a:r>
            <a:r>
              <a:rPr lang="en-US" altLang="zh-CN" sz="2400" i="1"/>
              <a:t>k</a:t>
            </a:r>
            <a:r>
              <a:rPr lang="zh-CN" altLang="en-US" sz="2400" dirty="0"/>
              <a:t>时隙，</a:t>
            </a:r>
            <a:r>
              <a:rPr lang="en-US" altLang="zh-CN" sz="2400" i="1"/>
              <a:t>k</a:t>
            </a:r>
            <a:r>
              <a:rPr lang="en-US" altLang="zh-CN" sz="2400"/>
              <a:t>=0</a:t>
            </a:r>
            <a:r>
              <a:rPr lang="zh-CN" altLang="en-US" sz="2400" dirty="0"/>
              <a:t>，</a:t>
            </a:r>
            <a:r>
              <a:rPr lang="en-US" altLang="zh-CN" sz="2400"/>
              <a:t>1</a:t>
            </a:r>
            <a:r>
              <a:rPr lang="zh-CN" altLang="en-US" sz="2400" dirty="0"/>
              <a:t>，</a:t>
            </a:r>
            <a:r>
              <a:rPr lang="en-US" altLang="zh-CN" sz="2400"/>
              <a:t>…</a:t>
            </a:r>
            <a:r>
              <a:rPr lang="zh-CN" altLang="en-US" sz="2400" dirty="0"/>
              <a:t>，</a:t>
            </a:r>
            <a:r>
              <a:rPr lang="en-US" altLang="zh-CN" sz="2400"/>
              <a:t>7</a:t>
            </a:r>
            <a:r>
              <a:rPr lang="zh-CN" altLang="en-US" sz="2400" dirty="0"/>
              <a:t>；</a:t>
            </a:r>
            <a:r>
              <a:rPr lang="en-US" altLang="zh-CN" sz="2400" i="1"/>
              <a:t>n</a:t>
            </a:r>
            <a:r>
              <a:rPr lang="en-US" altLang="zh-CN" sz="2400"/>
              <a:t>=4</a:t>
            </a:r>
            <a:r>
              <a:rPr lang="zh-CN" altLang="en-US" sz="2400" dirty="0"/>
              <a:t>，</a:t>
            </a:r>
            <a:r>
              <a:rPr lang="en-US" altLang="zh-CN" sz="2400"/>
              <a:t>8</a:t>
            </a:r>
            <a:r>
              <a:rPr lang="zh-CN" altLang="en-US" sz="2400" dirty="0"/>
              <a:t>，</a:t>
            </a:r>
            <a:r>
              <a:rPr lang="en-US" altLang="zh-CN" sz="2400"/>
              <a:t>…</a:t>
            </a:r>
            <a:r>
              <a:rPr lang="zh-CN" altLang="en-US" sz="2400" dirty="0"/>
              <a:t>，</a:t>
            </a:r>
            <a:r>
              <a:rPr lang="en-US" altLang="zh-CN" sz="2400"/>
              <a:t>48</a:t>
            </a:r>
            <a:r>
              <a:rPr lang="zh-CN" altLang="en-US" sz="2400" dirty="0"/>
              <a:t>。 </a:t>
            </a:r>
            <a:endParaRPr lang="zh-CN" alt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6386" name="矩形 53252"/>
          <p:cNvSpPr/>
          <p:nvPr/>
        </p:nvSpPr>
        <p:spPr>
          <a:xfrm>
            <a:off x="3200400" y="6171883"/>
            <a:ext cx="5265738" cy="400050"/>
          </a:xfrm>
          <a:prstGeom prst="rect">
            <a:avLst/>
          </a:prstGeom>
          <a:noFill/>
          <a:ln w="9525">
            <a:noFill/>
          </a:ln>
        </p:spPr>
        <p:txBody>
          <a:bodyPr wrap="none" anchor="ctr" anchorCtr="0">
            <a:spAutoFit/>
          </a:bodyPr>
          <a:p>
            <a:pPr algn="ctr"/>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4-4  GPRS</a:t>
            </a:r>
            <a:r>
              <a:rPr lang="zh-CN" altLang="en-US" sz="2000" b="1" dirty="0">
                <a:latin typeface="Arial" panose="020B0604020202020204" pitchFamily="34" charset="0"/>
                <a:ea typeface="宋体" panose="02010600030101010101" pitchFamily="2" charset="-122"/>
              </a:rPr>
              <a:t>的多时隙多帧结构（</a:t>
            </a:r>
            <a:r>
              <a:rPr lang="en-US" altLang="zh-CN" sz="2000" b="1">
                <a:latin typeface="Arial" panose="020B0604020202020204" pitchFamily="34" charset="0"/>
                <a:ea typeface="宋体" panose="02010600030101010101" pitchFamily="2" charset="-122"/>
              </a:rPr>
              <a:t>51</a:t>
            </a:r>
            <a:r>
              <a:rPr lang="zh-CN" altLang="en-US" sz="2000" b="1" dirty="0">
                <a:latin typeface="Arial" panose="020B0604020202020204" pitchFamily="34" charset="0"/>
                <a:ea typeface="宋体" panose="02010600030101010101" pitchFamily="2" charset="-122"/>
              </a:rPr>
              <a:t>帧结构）</a:t>
            </a:r>
            <a:endParaRPr lang="zh-CN" altLang="en-US" sz="2000" b="1"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53035" y="1371600"/>
            <a:ext cx="11778615" cy="424878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410" name="矩形 54276"/>
          <p:cNvSpPr/>
          <p:nvPr/>
        </p:nvSpPr>
        <p:spPr>
          <a:xfrm>
            <a:off x="4266883" y="5181283"/>
            <a:ext cx="2943225" cy="400050"/>
          </a:xfrm>
          <a:prstGeom prst="rect">
            <a:avLst/>
          </a:prstGeom>
          <a:noFill/>
          <a:ln w="9525">
            <a:noFill/>
          </a:ln>
        </p:spPr>
        <p:txBody>
          <a:bodyPr wrap="none" anchor="ctr" anchorCtr="0">
            <a:spAutoFit/>
          </a:bodyPr>
          <a:p>
            <a:pPr algn="ctr"/>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4-5  PDCH</a:t>
            </a:r>
            <a:r>
              <a:rPr lang="zh-CN" altLang="en-US" sz="2000" b="1" dirty="0">
                <a:latin typeface="Arial" panose="020B0604020202020204" pitchFamily="34" charset="0"/>
                <a:ea typeface="宋体" panose="02010600030101010101" pitchFamily="2" charset="-122"/>
              </a:rPr>
              <a:t>的复帧结构</a:t>
            </a:r>
            <a:endParaRPr lang="zh-CN" altLang="en-US" sz="2000" b="1"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28600" y="1524000"/>
            <a:ext cx="11356340" cy="273875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8433" name="标题 55297"/>
          <p:cNvSpPr>
            <a:spLocks noGrp="1"/>
          </p:cNvSpPr>
          <p:nvPr>
            <p:ph type="title"/>
          </p:nvPr>
        </p:nvSpPr>
        <p:spPr/>
        <p:txBody>
          <a:bodyPr anchor="t" anchorCtr="0"/>
          <a:p>
            <a:r>
              <a:rPr lang="en-US" altLang="zh-CN"/>
              <a:t>3</a:t>
            </a:r>
            <a:r>
              <a:rPr lang="zh-CN" altLang="en-US" dirty="0"/>
              <a:t>）无线数据块的结构</a:t>
            </a:r>
            <a:endParaRPr lang="zh-CN" altLang="en-US" dirty="0"/>
          </a:p>
        </p:txBody>
      </p:sp>
      <p:graphicFrame>
        <p:nvGraphicFramePr>
          <p:cNvPr id="18434" name="内容占位符 55299"/>
          <p:cNvGraphicFramePr>
            <a:graphicFrameLocks noGrp="1"/>
          </p:cNvGraphicFramePr>
          <p:nvPr>
            <p:ph idx="1"/>
          </p:nvPr>
        </p:nvGraphicFramePr>
        <p:xfrm>
          <a:off x="1828800" y="1371600"/>
          <a:ext cx="7962900" cy="3768090"/>
        </p:xfrm>
        <a:graphic>
          <a:graphicData uri="http://schemas.openxmlformats.org/presentationml/2006/ole">
            <mc:AlternateContent xmlns:mc="http://schemas.openxmlformats.org/markup-compatibility/2006">
              <mc:Choice xmlns:v="urn:schemas-microsoft-com:vml" Requires="v">
                <p:oleObj spid="_x0000_s3087" name="" r:id="rId1" imgW="3646805" imgH="1757045" progId="Visio.Drawing.11">
                  <p:embed/>
                </p:oleObj>
              </mc:Choice>
              <mc:Fallback>
                <p:oleObj name="" r:id="rId1" imgW="3646805" imgH="1757045" progId="Visio.Drawing.11">
                  <p:embed/>
                  <p:pic>
                    <p:nvPicPr>
                      <p:cNvPr id="0" name="图片 3086"/>
                      <p:cNvPicPr/>
                      <p:nvPr/>
                    </p:nvPicPr>
                    <p:blipFill>
                      <a:blip r:embed="rId2"/>
                      <a:stretch>
                        <a:fillRect/>
                      </a:stretch>
                    </p:blipFill>
                    <p:spPr>
                      <a:xfrm>
                        <a:off x="1828800" y="1371600"/>
                        <a:ext cx="7962900" cy="3768090"/>
                      </a:xfrm>
                      <a:prstGeom prst="rect">
                        <a:avLst/>
                      </a:prstGeom>
                      <a:noFill/>
                      <a:ln w="38100">
                        <a:miter/>
                      </a:ln>
                    </p:spPr>
                  </p:pic>
                </p:oleObj>
              </mc:Fallback>
            </mc:AlternateContent>
          </a:graphicData>
        </a:graphic>
      </p:graphicFrame>
      <p:sp>
        <p:nvSpPr>
          <p:cNvPr id="18435" name="矩形 55301"/>
          <p:cNvSpPr/>
          <p:nvPr/>
        </p:nvSpPr>
        <p:spPr>
          <a:xfrm>
            <a:off x="4495800" y="5790883"/>
            <a:ext cx="2987675" cy="400050"/>
          </a:xfrm>
          <a:prstGeom prst="rect">
            <a:avLst/>
          </a:prstGeom>
          <a:noFill/>
          <a:ln w="9525">
            <a:noFill/>
          </a:ln>
        </p:spPr>
        <p:txBody>
          <a:bodyPr wrap="none" anchor="ctr" anchorCtr="0">
            <a:spAutoFit/>
          </a:bodyPr>
          <a:p>
            <a:pPr algn="ctr"/>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4-6  </a:t>
            </a:r>
            <a:r>
              <a:rPr lang="zh-CN" altLang="en-US" sz="2000" b="1" dirty="0">
                <a:latin typeface="Arial" panose="020B0604020202020204" pitchFamily="34" charset="0"/>
                <a:ea typeface="宋体" panose="02010600030101010101" pitchFamily="2" charset="-122"/>
              </a:rPr>
              <a:t>无线数据块的结构</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9457" name="标题 57345"/>
          <p:cNvSpPr>
            <a:spLocks noGrp="1"/>
          </p:cNvSpPr>
          <p:nvPr>
            <p:ph type="title"/>
          </p:nvPr>
        </p:nvSpPr>
        <p:spPr/>
        <p:txBody>
          <a:bodyPr anchor="t" anchorCtr="0"/>
          <a:p>
            <a:r>
              <a:rPr lang="en-US" altLang="zh-CN"/>
              <a:t>4</a:t>
            </a:r>
            <a:r>
              <a:rPr lang="zh-CN" altLang="en-US" dirty="0"/>
              <a:t>）数据流形成</a:t>
            </a:r>
            <a:endParaRPr lang="zh-CN" altLang="en-US" dirty="0"/>
          </a:p>
        </p:txBody>
      </p:sp>
      <p:sp>
        <p:nvSpPr>
          <p:cNvPr id="19459" name="矩形 57349"/>
          <p:cNvSpPr/>
          <p:nvPr/>
        </p:nvSpPr>
        <p:spPr>
          <a:xfrm>
            <a:off x="3809683" y="6324283"/>
            <a:ext cx="4219575" cy="400050"/>
          </a:xfrm>
          <a:prstGeom prst="rect">
            <a:avLst/>
          </a:prstGeom>
          <a:noFill/>
          <a:ln w="9525">
            <a:noFill/>
          </a:ln>
        </p:spPr>
        <p:txBody>
          <a:bodyPr wrap="none" anchor="ctr" anchorCtr="0">
            <a:spAutoFit/>
          </a:bodyPr>
          <a:p>
            <a:pPr algn="ctr"/>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4-7  GPRS</a:t>
            </a:r>
            <a:r>
              <a:rPr lang="zh-CN" altLang="en-US" sz="2000" b="1" dirty="0">
                <a:latin typeface="Arial" panose="020B0604020202020204" pitchFamily="34" charset="0"/>
                <a:ea typeface="宋体" panose="02010600030101010101" pitchFamily="2" charset="-122"/>
              </a:rPr>
              <a:t>的空中接口中的数据流</a:t>
            </a:r>
            <a:endParaRPr lang="zh-CN" altLang="en-US" sz="2000" b="1" dirty="0">
              <a:latin typeface="Arial" panose="020B0604020202020204" pitchFamily="34" charset="0"/>
              <a:ea typeface="宋体" panose="02010600030101010101" pitchFamily="2" charset="-122"/>
            </a:endParaRPr>
          </a:p>
        </p:txBody>
      </p:sp>
      <p:pic>
        <p:nvPicPr>
          <p:cNvPr id="3" name="内容占位符 2"/>
          <p:cNvPicPr>
            <a:picLocks noChangeAspect="1"/>
          </p:cNvPicPr>
          <p:nvPr>
            <p:ph idx="1"/>
            <p:custDataLst>
              <p:tags r:id="rId1"/>
            </p:custDataLst>
          </p:nvPr>
        </p:nvPicPr>
        <p:blipFill>
          <a:blip r:embed="rId2"/>
          <a:stretch>
            <a:fillRect/>
          </a:stretch>
        </p:blipFill>
        <p:spPr>
          <a:xfrm>
            <a:off x="2057400" y="1295400"/>
            <a:ext cx="8369935" cy="494284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59393"/>
          <p:cNvSpPr>
            <a:spLocks noGrp="1"/>
          </p:cNvSpPr>
          <p:nvPr>
            <p:ph type="title"/>
          </p:nvPr>
        </p:nvSpPr>
        <p:spPr/>
        <p:txBody>
          <a:bodyPr anchor="t" anchorCtr="0"/>
          <a:p>
            <a:r>
              <a:rPr lang="en-US" altLang="zh-CN"/>
              <a:t>2. GPRS</a:t>
            </a:r>
            <a:r>
              <a:rPr lang="zh-CN" altLang="en-US" dirty="0"/>
              <a:t>空中接口的逻辑信道</a:t>
            </a:r>
            <a:endParaRPr lang="zh-CN" altLang="en-US" dirty="0"/>
          </a:p>
        </p:txBody>
      </p:sp>
      <p:sp>
        <p:nvSpPr>
          <p:cNvPr id="20482" name="文本占位符 59394"/>
          <p:cNvSpPr>
            <a:spLocks noGrp="1"/>
          </p:cNvSpPr>
          <p:nvPr>
            <p:ph idx="1"/>
          </p:nvPr>
        </p:nvSpPr>
        <p:spPr>
          <a:xfrm>
            <a:off x="609600" y="1371600"/>
            <a:ext cx="10973435" cy="4683125"/>
          </a:xfrm>
        </p:spPr>
        <p:txBody>
          <a:bodyPr anchor="t" anchorCtr="0"/>
          <a:p>
            <a:pPr>
              <a:lnSpc>
                <a:spcPct val="80000"/>
              </a:lnSpc>
            </a:pPr>
            <a:r>
              <a:rPr lang="zh-CN" altLang="en-US" sz="2400" b="1" dirty="0">
                <a:solidFill>
                  <a:srgbClr val="FF0000"/>
                </a:solidFill>
              </a:rPr>
              <a:t>分组公共控制信道（</a:t>
            </a:r>
            <a:r>
              <a:rPr lang="en-US" altLang="zh-CN" sz="2400" b="1">
                <a:solidFill>
                  <a:srgbClr val="FF0000"/>
                </a:solidFill>
              </a:rPr>
              <a:t>PCCCH</a:t>
            </a:r>
            <a:r>
              <a:rPr lang="zh-CN" altLang="en-US" sz="2400" b="1" dirty="0">
                <a:solidFill>
                  <a:srgbClr val="FF0000"/>
                </a:solidFill>
              </a:rPr>
              <a:t>）</a:t>
            </a:r>
            <a:endParaRPr lang="zh-CN" altLang="en-US" sz="2400" b="1" dirty="0">
              <a:solidFill>
                <a:srgbClr val="FF0000"/>
              </a:solidFill>
            </a:endParaRPr>
          </a:p>
          <a:p>
            <a:pPr lvl="1">
              <a:lnSpc>
                <a:spcPct val="80000"/>
              </a:lnSpc>
              <a:buClr>
                <a:srgbClr val="000066"/>
              </a:buClr>
              <a:buFont typeface="Wingdings" panose="05000000000000000000" pitchFamily="2" charset="2"/>
              <a:buChar char="l"/>
            </a:pPr>
            <a:r>
              <a:rPr lang="zh-CN" altLang="en-US" sz="2000" b="1" dirty="0">
                <a:solidFill>
                  <a:srgbClr val="9900CC"/>
                </a:solidFill>
              </a:rPr>
              <a:t>分组随机接入信道（</a:t>
            </a:r>
            <a:r>
              <a:rPr lang="en-US" altLang="zh-CN" sz="2000" b="1">
                <a:solidFill>
                  <a:srgbClr val="9900CC"/>
                </a:solidFill>
              </a:rPr>
              <a:t>PRACH</a:t>
            </a:r>
            <a:r>
              <a:rPr lang="zh-CN" altLang="en-US" sz="2000" b="1" dirty="0">
                <a:solidFill>
                  <a:srgbClr val="9900CC"/>
                </a:solidFill>
              </a:rPr>
              <a:t>）</a:t>
            </a:r>
            <a:r>
              <a:rPr lang="zh-CN" altLang="en-US" sz="2000" dirty="0"/>
              <a:t>。用于</a:t>
            </a:r>
            <a:r>
              <a:rPr lang="en-US" altLang="zh-CN" sz="2000"/>
              <a:t>MS</a:t>
            </a:r>
            <a:r>
              <a:rPr lang="zh-CN" altLang="en-US" sz="2000" dirty="0"/>
              <a:t>在上行链路上发起分组信令或数据的传送。</a:t>
            </a:r>
            <a:endParaRPr lang="zh-CN" altLang="en-US" sz="2000" dirty="0"/>
          </a:p>
          <a:p>
            <a:pPr lvl="1">
              <a:lnSpc>
                <a:spcPct val="80000"/>
              </a:lnSpc>
              <a:buClr>
                <a:srgbClr val="000066"/>
              </a:buClr>
              <a:buFont typeface="Wingdings" panose="05000000000000000000" pitchFamily="2" charset="2"/>
              <a:buChar char="l"/>
            </a:pPr>
            <a:r>
              <a:rPr lang="zh-CN" altLang="en-US" sz="2000" b="1" dirty="0">
                <a:solidFill>
                  <a:srgbClr val="9900CC"/>
                </a:solidFill>
              </a:rPr>
              <a:t>分组寻呼信道（</a:t>
            </a:r>
            <a:r>
              <a:rPr lang="en-US" altLang="zh-CN" sz="2000" b="1">
                <a:solidFill>
                  <a:srgbClr val="9900CC"/>
                </a:solidFill>
              </a:rPr>
              <a:t>PPCH</a:t>
            </a:r>
            <a:r>
              <a:rPr lang="zh-CN" altLang="en-US" sz="2000" b="1" dirty="0">
                <a:solidFill>
                  <a:srgbClr val="9900CC"/>
                </a:solidFill>
              </a:rPr>
              <a:t>）。</a:t>
            </a:r>
            <a:r>
              <a:rPr lang="zh-CN" altLang="en-US" sz="2000" dirty="0"/>
              <a:t>用于网络在下行链路分组传送之前寻呼</a:t>
            </a:r>
            <a:r>
              <a:rPr lang="en-US" altLang="zh-CN" sz="2000"/>
              <a:t>MS</a:t>
            </a:r>
            <a:r>
              <a:rPr lang="zh-CN" altLang="en-US" sz="2000" dirty="0"/>
              <a:t>。</a:t>
            </a:r>
            <a:endParaRPr lang="zh-CN" altLang="en-US" sz="2000" dirty="0"/>
          </a:p>
          <a:p>
            <a:pPr lvl="1">
              <a:lnSpc>
                <a:spcPct val="80000"/>
              </a:lnSpc>
              <a:buClr>
                <a:srgbClr val="000066"/>
              </a:buClr>
              <a:buFont typeface="Wingdings" panose="05000000000000000000" pitchFamily="2" charset="2"/>
              <a:buChar char="l"/>
            </a:pPr>
            <a:r>
              <a:rPr lang="zh-CN" altLang="en-US" sz="2000" b="1" dirty="0">
                <a:solidFill>
                  <a:srgbClr val="9900CC"/>
                </a:solidFill>
              </a:rPr>
              <a:t>分组接入允许信道（</a:t>
            </a:r>
            <a:r>
              <a:rPr lang="en-US" altLang="zh-CN" sz="2000" b="1">
                <a:solidFill>
                  <a:srgbClr val="9900CC"/>
                </a:solidFill>
              </a:rPr>
              <a:t>PAGCH</a:t>
            </a:r>
            <a:r>
              <a:rPr lang="zh-CN" altLang="en-US" sz="2000" b="1" dirty="0">
                <a:solidFill>
                  <a:srgbClr val="9900CC"/>
                </a:solidFill>
              </a:rPr>
              <a:t>）。</a:t>
            </a:r>
            <a:r>
              <a:rPr lang="zh-CN" altLang="en-US" sz="2000" dirty="0"/>
              <a:t>用于网络在下行链路分组传送之前分配资源。</a:t>
            </a:r>
            <a:endParaRPr lang="zh-CN" altLang="en-US" sz="2000" dirty="0"/>
          </a:p>
          <a:p>
            <a:pPr lvl="1">
              <a:lnSpc>
                <a:spcPct val="90000"/>
              </a:lnSpc>
              <a:buClr>
                <a:srgbClr val="000066"/>
              </a:buClr>
              <a:buFont typeface="Wingdings" panose="05000000000000000000" pitchFamily="2" charset="2"/>
              <a:buChar char="l"/>
            </a:pPr>
            <a:r>
              <a:rPr lang="zh-CN" altLang="en-US" sz="2000" b="1" dirty="0">
                <a:solidFill>
                  <a:srgbClr val="9900CC"/>
                </a:solidFill>
              </a:rPr>
              <a:t>分组通知信道（</a:t>
            </a:r>
            <a:r>
              <a:rPr lang="en-US" altLang="zh-CN" sz="2000" b="1">
                <a:solidFill>
                  <a:srgbClr val="9900CC"/>
                </a:solidFill>
              </a:rPr>
              <a:t>PNCH</a:t>
            </a:r>
            <a:r>
              <a:rPr lang="zh-CN" altLang="en-US" sz="2000" b="1" dirty="0">
                <a:solidFill>
                  <a:srgbClr val="9900CC"/>
                </a:solidFill>
              </a:rPr>
              <a:t>）。</a:t>
            </a:r>
            <a:r>
              <a:rPr lang="zh-CN" altLang="en-US" sz="2000" dirty="0"/>
              <a:t>用于将点对多点的多播通知发送给</a:t>
            </a:r>
            <a:r>
              <a:rPr lang="en-US" altLang="zh-CN" sz="2000"/>
              <a:t>MS</a:t>
            </a:r>
            <a:r>
              <a:rPr lang="zh-CN" altLang="en-US" sz="2000" dirty="0"/>
              <a:t>组。</a:t>
            </a:r>
            <a:endParaRPr lang="zh-CN" altLang="en-US" sz="2000" dirty="0"/>
          </a:p>
          <a:p>
            <a:pPr>
              <a:lnSpc>
                <a:spcPct val="100000"/>
              </a:lnSpc>
            </a:pPr>
            <a:r>
              <a:rPr lang="zh-CN" altLang="en-US" sz="2400" b="1" dirty="0">
                <a:solidFill>
                  <a:srgbClr val="FF0000"/>
                </a:solidFill>
              </a:rPr>
              <a:t>分组专用控制信道（</a:t>
            </a:r>
            <a:r>
              <a:rPr lang="en-US" altLang="zh-CN" sz="2400" b="1">
                <a:solidFill>
                  <a:srgbClr val="FF0000"/>
                </a:solidFill>
              </a:rPr>
              <a:t>PDCCH</a:t>
            </a:r>
            <a:r>
              <a:rPr lang="zh-CN" altLang="en-US" sz="2400" b="1" dirty="0">
                <a:solidFill>
                  <a:srgbClr val="FF0000"/>
                </a:solidFill>
              </a:rPr>
              <a:t>）</a:t>
            </a:r>
            <a:endParaRPr lang="zh-CN" altLang="en-US" sz="2400" b="1" dirty="0">
              <a:solidFill>
                <a:srgbClr val="FF0000"/>
              </a:solidFill>
            </a:endParaRPr>
          </a:p>
          <a:p>
            <a:pPr lvl="1">
              <a:lnSpc>
                <a:spcPct val="80000"/>
              </a:lnSpc>
              <a:buClr>
                <a:srgbClr val="000066"/>
              </a:buClr>
              <a:buFont typeface="Wingdings" panose="05000000000000000000" pitchFamily="2" charset="2"/>
              <a:buChar char="l"/>
            </a:pPr>
            <a:r>
              <a:rPr lang="zh-CN" altLang="en-US" sz="2000" b="1" dirty="0">
                <a:solidFill>
                  <a:srgbClr val="9900CC"/>
                </a:solidFill>
              </a:rPr>
              <a:t>分组随路控制信道（</a:t>
            </a:r>
            <a:r>
              <a:rPr lang="en-US" altLang="zh-CN" sz="2000" b="1">
                <a:solidFill>
                  <a:srgbClr val="9900CC"/>
                </a:solidFill>
              </a:rPr>
              <a:t>PACCH</a:t>
            </a:r>
            <a:r>
              <a:rPr lang="zh-CN" altLang="en-US" sz="2000" b="1" dirty="0">
                <a:solidFill>
                  <a:srgbClr val="9900CC"/>
                </a:solidFill>
              </a:rPr>
              <a:t>）。</a:t>
            </a:r>
            <a:r>
              <a:rPr lang="zh-CN" altLang="en-US" sz="2000" dirty="0"/>
              <a:t>这是一个双向信道，在分组传送期间，负责在</a:t>
            </a:r>
            <a:r>
              <a:rPr lang="en-US" altLang="zh-CN" sz="2000"/>
              <a:t>MS</a:t>
            </a:r>
            <a:r>
              <a:rPr lang="zh-CN" altLang="en-US" sz="2000" dirty="0"/>
              <a:t>和网络间传递信令和其他信息。</a:t>
            </a:r>
            <a:endParaRPr lang="zh-CN" altLang="en-US" sz="2000" dirty="0"/>
          </a:p>
          <a:p>
            <a:pPr lvl="1">
              <a:lnSpc>
                <a:spcPct val="80000"/>
              </a:lnSpc>
              <a:buClr>
                <a:srgbClr val="000066"/>
              </a:buClr>
              <a:buFont typeface="Wingdings" panose="05000000000000000000" pitchFamily="2" charset="2"/>
              <a:buChar char="l"/>
            </a:pPr>
            <a:r>
              <a:rPr lang="zh-CN" altLang="en-US" sz="2000" b="1" dirty="0">
                <a:solidFill>
                  <a:srgbClr val="9900CC"/>
                </a:solidFill>
              </a:rPr>
              <a:t>分组定时提前量控制信道（</a:t>
            </a:r>
            <a:r>
              <a:rPr lang="en-US" altLang="zh-CN" sz="2000" b="1">
                <a:solidFill>
                  <a:srgbClr val="9900CC"/>
                </a:solidFill>
              </a:rPr>
              <a:t>PTCCH</a:t>
            </a:r>
            <a:r>
              <a:rPr lang="zh-CN" altLang="en-US" sz="2000" b="1" dirty="0">
                <a:solidFill>
                  <a:srgbClr val="9900CC"/>
                </a:solidFill>
              </a:rPr>
              <a:t>）。</a:t>
            </a:r>
            <a:r>
              <a:rPr lang="zh-CN" altLang="en-US" sz="2000" dirty="0"/>
              <a:t>用于给多个</a:t>
            </a:r>
            <a:r>
              <a:rPr lang="en-US" altLang="zh-CN" sz="2000"/>
              <a:t>MS</a:t>
            </a:r>
            <a:r>
              <a:rPr lang="zh-CN" altLang="en-US" sz="2000" dirty="0"/>
              <a:t>传送定时提前量控制信息。</a:t>
            </a:r>
            <a:endParaRPr lang="zh-CN" altLang="en-US" sz="2000" dirty="0"/>
          </a:p>
          <a:p>
            <a:pPr>
              <a:lnSpc>
                <a:spcPct val="90000"/>
              </a:lnSpc>
            </a:pPr>
            <a:r>
              <a:rPr lang="zh-CN" altLang="en-US" sz="2400" b="1" dirty="0">
                <a:solidFill>
                  <a:srgbClr val="FF0000"/>
                </a:solidFill>
              </a:rPr>
              <a:t>分组广播控制信道（</a:t>
            </a:r>
            <a:r>
              <a:rPr lang="en-US" altLang="zh-CN" sz="2400" b="1">
                <a:solidFill>
                  <a:srgbClr val="FF0000"/>
                </a:solidFill>
              </a:rPr>
              <a:t>PBCCH</a:t>
            </a:r>
            <a:r>
              <a:rPr lang="zh-CN" altLang="en-US" sz="2400" b="1" dirty="0">
                <a:solidFill>
                  <a:srgbClr val="FF0000"/>
                </a:solidFill>
              </a:rPr>
              <a:t>）</a:t>
            </a:r>
            <a:r>
              <a:rPr lang="zh-CN" altLang="en-US" sz="2400" dirty="0"/>
              <a:t>。是一个下行单向信道，用于广播与分组数据相关的系统参数，以便于移动台接入</a:t>
            </a:r>
            <a:r>
              <a:rPr lang="en-US" altLang="zh-CN" sz="2400"/>
              <a:t>GPRS</a:t>
            </a:r>
            <a:r>
              <a:rPr lang="zh-CN" altLang="en-US" sz="2400" dirty="0"/>
              <a:t>网络，进行分组传输。</a:t>
            </a:r>
            <a:endParaRPr lang="zh-CN" altLang="en-US" sz="2400" dirty="0"/>
          </a:p>
          <a:p>
            <a:pPr>
              <a:lnSpc>
                <a:spcPct val="90000"/>
              </a:lnSpc>
            </a:pPr>
            <a:r>
              <a:rPr lang="zh-CN" altLang="en-US" sz="2400" b="1" dirty="0">
                <a:solidFill>
                  <a:srgbClr val="FF0000"/>
                </a:solidFill>
              </a:rPr>
              <a:t>分组数据业务信道（</a:t>
            </a:r>
            <a:r>
              <a:rPr lang="en-US" altLang="zh-CN" sz="2400" b="1">
                <a:solidFill>
                  <a:srgbClr val="FF0000"/>
                </a:solidFill>
              </a:rPr>
              <a:t>PDTCH</a:t>
            </a:r>
            <a:r>
              <a:rPr lang="zh-CN" altLang="en-US" sz="2400" b="1" dirty="0">
                <a:solidFill>
                  <a:srgbClr val="FF0000"/>
                </a:solidFill>
              </a:rPr>
              <a:t>）</a:t>
            </a:r>
            <a:r>
              <a:rPr lang="zh-CN" altLang="en-US" sz="2400" dirty="0"/>
              <a:t>。用于在上行链路或下行链路上经空中接口传送实际的用户数据。</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60417"/>
          <p:cNvSpPr>
            <a:spLocks noGrp="1"/>
          </p:cNvSpPr>
          <p:nvPr>
            <p:ph type="title"/>
          </p:nvPr>
        </p:nvSpPr>
        <p:spPr/>
        <p:txBody>
          <a:bodyPr anchor="t" anchorCtr="0"/>
          <a:p>
            <a:pPr marL="800100" indent="-800100"/>
            <a:r>
              <a:rPr lang="en-US" altLang="zh-CN" sz="3800"/>
              <a:t>4.1.4 GPRS</a:t>
            </a:r>
            <a:r>
              <a:rPr lang="zh-CN" altLang="en-US" sz="3800" dirty="0"/>
              <a:t>的移动性管理和会话管理</a:t>
            </a:r>
            <a:endParaRPr lang="zh-CN" altLang="en-US" sz="3800" dirty="0"/>
          </a:p>
        </p:txBody>
      </p:sp>
      <p:sp>
        <p:nvSpPr>
          <p:cNvPr id="21506" name="文本占位符 60418"/>
          <p:cNvSpPr>
            <a:spLocks noGrp="1"/>
          </p:cNvSpPr>
          <p:nvPr>
            <p:ph idx="1"/>
          </p:nvPr>
        </p:nvSpPr>
        <p:spPr/>
        <p:txBody>
          <a:bodyPr anchor="t" anchorCtr="0"/>
          <a:p>
            <a:r>
              <a:rPr lang="en-US" altLang="zh-CN" sz="3200" b="1">
                <a:solidFill>
                  <a:srgbClr val="FF0000"/>
                </a:solidFill>
              </a:rPr>
              <a:t>1. GPRS</a:t>
            </a:r>
            <a:r>
              <a:rPr lang="zh-CN" altLang="en-US" sz="3200" b="1" dirty="0">
                <a:solidFill>
                  <a:srgbClr val="FF0000"/>
                </a:solidFill>
              </a:rPr>
              <a:t>的移动性管理</a:t>
            </a:r>
            <a:endParaRPr lang="zh-CN" altLang="en-US" sz="3200" b="1" dirty="0">
              <a:solidFill>
                <a:srgbClr val="FF0000"/>
              </a:solidFill>
            </a:endParaRPr>
          </a:p>
          <a:p>
            <a:pPr lvl="1">
              <a:buClr>
                <a:srgbClr val="000066"/>
              </a:buClr>
              <a:buFont typeface="Wingdings" panose="05000000000000000000" pitchFamily="2" charset="2"/>
              <a:buChar char="l"/>
            </a:pPr>
            <a:r>
              <a:rPr lang="en-US" altLang="zh-CN" sz="2800" b="1">
                <a:solidFill>
                  <a:srgbClr val="9900CC"/>
                </a:solidFill>
              </a:rPr>
              <a:t>1</a:t>
            </a:r>
            <a:r>
              <a:rPr lang="zh-CN" altLang="en-US" sz="2800" b="1" dirty="0">
                <a:solidFill>
                  <a:srgbClr val="9900CC"/>
                </a:solidFill>
              </a:rPr>
              <a:t>）概述</a:t>
            </a:r>
            <a:endParaRPr lang="zh-CN" altLang="en-US" sz="2800" b="1" dirty="0">
              <a:solidFill>
                <a:srgbClr val="9900CC"/>
              </a:solidFill>
            </a:endParaRPr>
          </a:p>
          <a:p>
            <a:pPr lvl="2">
              <a:buClr>
                <a:srgbClr val="000066"/>
              </a:buClr>
              <a:buFont typeface="Wingdings" panose="05000000000000000000" pitchFamily="2" charset="2"/>
              <a:buChar char="u"/>
            </a:pPr>
            <a:r>
              <a:rPr lang="en-US" altLang="zh-CN" sz="2400"/>
              <a:t>GPRS</a:t>
            </a:r>
            <a:r>
              <a:rPr lang="zh-CN" altLang="en-US" sz="2400" dirty="0"/>
              <a:t>移动性管理（</a:t>
            </a:r>
            <a:r>
              <a:rPr lang="en-US" altLang="zh-CN" sz="2400"/>
              <a:t>GMM</a:t>
            </a:r>
            <a:r>
              <a:rPr lang="zh-CN" altLang="en-US" sz="2400" dirty="0"/>
              <a:t>）的功能是实现对移动终端的位置管理，将</a:t>
            </a:r>
            <a:r>
              <a:rPr lang="en-US" altLang="zh-CN" sz="2400"/>
              <a:t>MS</a:t>
            </a:r>
            <a:r>
              <a:rPr lang="zh-CN" altLang="en-US" sz="2400" dirty="0"/>
              <a:t>的当前位置报告给网络。其管理流程主要有附着（</a:t>
            </a:r>
            <a:r>
              <a:rPr lang="en-US" altLang="zh-CN" sz="2400"/>
              <a:t>attach</a:t>
            </a:r>
            <a:r>
              <a:rPr lang="zh-CN" altLang="en-US" sz="2400" dirty="0"/>
              <a:t>）、分离（</a:t>
            </a:r>
            <a:r>
              <a:rPr lang="en-US" altLang="zh-CN" sz="2400"/>
              <a:t>detach</a:t>
            </a:r>
            <a:r>
              <a:rPr lang="zh-CN" altLang="en-US" sz="2400" dirty="0"/>
              <a:t>）、位置管理等处理流程，每个处理流程中通常会加入登记、鉴权、</a:t>
            </a:r>
            <a:r>
              <a:rPr lang="en-US" altLang="zh-CN" sz="2400"/>
              <a:t>IMSI</a:t>
            </a:r>
            <a:r>
              <a:rPr lang="zh-CN" altLang="en-US" sz="2400" dirty="0"/>
              <a:t>校验、加密等接入控制与安全管理功能。</a:t>
            </a:r>
            <a:endParaRPr lang="zh-CN" altLang="en-US" sz="2400" dirty="0"/>
          </a:p>
          <a:p>
            <a:pPr lvl="2">
              <a:buClr>
                <a:srgbClr val="000066"/>
              </a:buClr>
              <a:buFont typeface="Wingdings" panose="05000000000000000000" pitchFamily="2" charset="2"/>
              <a:buChar char="u"/>
            </a:pPr>
            <a:r>
              <a:rPr lang="en-US" altLang="zh-CN" sz="2400"/>
              <a:t>GPRS</a:t>
            </a:r>
            <a:r>
              <a:rPr lang="zh-CN" altLang="en-US" sz="2400" dirty="0"/>
              <a:t>移动台有</a:t>
            </a:r>
            <a:r>
              <a:rPr lang="en-US" altLang="zh-CN" sz="2400"/>
              <a:t>3</a:t>
            </a:r>
            <a:r>
              <a:rPr lang="zh-CN" altLang="en-US" sz="2400" dirty="0"/>
              <a:t>种移动性管理状态：</a:t>
            </a:r>
            <a:r>
              <a:rPr lang="en-US" altLang="zh-CN" sz="2400"/>
              <a:t>Idle</a:t>
            </a:r>
            <a:r>
              <a:rPr lang="zh-CN" altLang="en-US" sz="2400" dirty="0"/>
              <a:t>（空闲）、</a:t>
            </a:r>
            <a:r>
              <a:rPr lang="en-US" altLang="zh-CN" sz="2400"/>
              <a:t>Standby</a:t>
            </a:r>
            <a:r>
              <a:rPr lang="zh-CN" altLang="en-US" sz="2400" dirty="0"/>
              <a:t>（待命）、</a:t>
            </a:r>
            <a:r>
              <a:rPr lang="en-US" altLang="zh-CN" sz="2400"/>
              <a:t>Ready</a:t>
            </a:r>
            <a:r>
              <a:rPr lang="zh-CN" altLang="en-US" sz="2400" dirty="0"/>
              <a:t>（就绪）。某个时刻的</a:t>
            </a:r>
            <a:r>
              <a:rPr lang="en-US" altLang="zh-CN" sz="2400"/>
              <a:t>MS</a:t>
            </a:r>
            <a:r>
              <a:rPr lang="zh-CN" altLang="en-US" sz="2400" dirty="0"/>
              <a:t>总是处在其中某一状态下。由图</a:t>
            </a:r>
            <a:r>
              <a:rPr lang="en-US" altLang="zh-CN" sz="2400"/>
              <a:t>3-8</a:t>
            </a:r>
            <a:r>
              <a:rPr lang="zh-CN" altLang="en-US" sz="2400" dirty="0"/>
              <a:t>可以看出</a:t>
            </a:r>
            <a:r>
              <a:rPr lang="en-US" altLang="zh-CN" sz="2400"/>
              <a:t>MS</a:t>
            </a:r>
            <a:r>
              <a:rPr lang="zh-CN" altLang="en-US" sz="2400" dirty="0"/>
              <a:t>的</a:t>
            </a:r>
            <a:r>
              <a:rPr lang="en-US" altLang="zh-CN" sz="2400"/>
              <a:t>3</a:t>
            </a:r>
            <a:r>
              <a:rPr lang="zh-CN" altLang="en-US" sz="2400" dirty="0"/>
              <a:t>种</a:t>
            </a:r>
            <a:r>
              <a:rPr lang="en-US" altLang="zh-CN" sz="2400"/>
              <a:t>MM</a:t>
            </a:r>
            <a:r>
              <a:rPr lang="zh-CN" altLang="en-US" sz="2400" dirty="0"/>
              <a:t>（移动性管理）状态之间相互转换的关系和条件。 </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矩形 61460"/>
          <p:cNvSpPr/>
          <p:nvPr/>
        </p:nvSpPr>
        <p:spPr>
          <a:xfrm>
            <a:off x="3885883" y="6218238"/>
            <a:ext cx="4130675" cy="400050"/>
          </a:xfrm>
          <a:prstGeom prst="rect">
            <a:avLst/>
          </a:prstGeom>
          <a:noFill/>
          <a:ln w="9525">
            <a:noFill/>
          </a:ln>
        </p:spPr>
        <p:txBody>
          <a:bodyPr wrap="none" anchor="ctr" anchorCtr="0">
            <a:spAutoFit/>
          </a:bodyPr>
          <a:p>
            <a:pPr algn="ctr"/>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4-8  GPRS</a:t>
            </a:r>
            <a:r>
              <a:rPr lang="zh-CN" altLang="en-US" sz="2000" b="1" dirty="0">
                <a:latin typeface="Arial" panose="020B0604020202020204" pitchFamily="34" charset="0"/>
                <a:ea typeface="宋体" panose="02010600030101010101" pitchFamily="2" charset="-122"/>
              </a:rPr>
              <a:t>移动台的</a:t>
            </a:r>
            <a:r>
              <a:rPr lang="en-US" altLang="zh-CN" sz="2000" b="1">
                <a:latin typeface="Arial" panose="020B0604020202020204" pitchFamily="34" charset="0"/>
                <a:ea typeface="宋体" panose="02010600030101010101" pitchFamily="2" charset="-122"/>
              </a:rPr>
              <a:t>MM</a:t>
            </a:r>
            <a:r>
              <a:rPr lang="zh-CN" altLang="en-US" sz="2000" b="1" dirty="0">
                <a:latin typeface="Arial" panose="020B0604020202020204" pitchFamily="34" charset="0"/>
                <a:ea typeface="宋体" panose="02010600030101010101" pitchFamily="2" charset="-122"/>
              </a:rPr>
              <a:t>状态模型</a:t>
            </a:r>
            <a:endParaRPr lang="zh-CN" altLang="en-US" sz="2000" b="1" dirty="0">
              <a:latin typeface="Arial" panose="020B0604020202020204" pitchFamily="34" charset="0"/>
              <a:ea typeface="宋体" panose="02010600030101010101" pitchFamily="2" charset="-122"/>
            </a:endParaRPr>
          </a:p>
        </p:txBody>
      </p:sp>
      <p:grpSp>
        <p:nvGrpSpPr>
          <p:cNvPr id="22530" name="组合 61461"/>
          <p:cNvGrpSpPr/>
          <p:nvPr/>
        </p:nvGrpSpPr>
        <p:grpSpPr>
          <a:xfrm>
            <a:off x="1097915" y="911860"/>
            <a:ext cx="9815830" cy="4589145"/>
            <a:chOff x="2377" y="1179"/>
            <a:chExt cx="7417" cy="1840"/>
          </a:xfrm>
        </p:grpSpPr>
        <p:sp>
          <p:nvSpPr>
            <p:cNvPr id="22531" name="椭圆 61462"/>
            <p:cNvSpPr/>
            <p:nvPr/>
          </p:nvSpPr>
          <p:spPr>
            <a:xfrm>
              <a:off x="2377" y="1796"/>
              <a:ext cx="1246" cy="61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空闲</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2532" name="椭圆 61463"/>
            <p:cNvSpPr/>
            <p:nvPr/>
          </p:nvSpPr>
          <p:spPr>
            <a:xfrm>
              <a:off x="5366" y="1796"/>
              <a:ext cx="1243" cy="609"/>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就绪</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2533" name="椭圆 61464"/>
            <p:cNvSpPr/>
            <p:nvPr/>
          </p:nvSpPr>
          <p:spPr>
            <a:xfrm>
              <a:off x="8105" y="1796"/>
              <a:ext cx="1245" cy="610"/>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待命</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2534" name="任意多边形 61465"/>
            <p:cNvSpPr/>
            <p:nvPr/>
          </p:nvSpPr>
          <p:spPr>
            <a:xfrm>
              <a:off x="3270" y="1617"/>
              <a:ext cx="2415" cy="228"/>
            </a:xfrm>
            <a:custGeom>
              <a:avLst/>
              <a:gdLst/>
              <a:ahLst/>
              <a:cxnLst/>
              <a:pathLst>
                <a:path w="2415" h="228">
                  <a:moveTo>
                    <a:pt x="0" y="198"/>
                  </a:moveTo>
                  <a:cubicBezTo>
                    <a:pt x="97" y="171"/>
                    <a:pt x="288" y="60"/>
                    <a:pt x="585" y="33"/>
                  </a:cubicBezTo>
                  <a:cubicBezTo>
                    <a:pt x="882" y="6"/>
                    <a:pt x="1480" y="0"/>
                    <a:pt x="1785" y="33"/>
                  </a:cubicBezTo>
                  <a:cubicBezTo>
                    <a:pt x="2090" y="66"/>
                    <a:pt x="2284" y="187"/>
                    <a:pt x="2415" y="228"/>
                  </a:cubicBezTo>
                </a:path>
              </a:pathLst>
            </a:custGeom>
            <a:noFill/>
            <a:ln w="9525" cap="flat" cmpd="sng">
              <a:solidFill>
                <a:srgbClr val="000000"/>
              </a:solidFill>
              <a:prstDash val="solid"/>
              <a:round/>
              <a:headEnd type="none" w="med" len="med"/>
              <a:tailEnd type="none" w="med" len="med"/>
            </a:ln>
          </p:spPr>
          <p:txBody>
            <a:bodyPr/>
            <a:p>
              <a:endParaRPr lang="zh-CN" altLang="en-US" sz="2400" b="1">
                <a:effectLst>
                  <a:outerShdw blurRad="38100" dist="38100" dir="2700000" algn="tl">
                    <a:srgbClr val="000000">
                      <a:alpha val="43137"/>
                    </a:srgbClr>
                  </a:outerShdw>
                </a:effectLst>
              </a:endParaRPr>
            </a:p>
          </p:txBody>
        </p:sp>
        <p:sp>
          <p:nvSpPr>
            <p:cNvPr id="22535" name="任意多边形 61466"/>
            <p:cNvSpPr/>
            <p:nvPr/>
          </p:nvSpPr>
          <p:spPr>
            <a:xfrm>
              <a:off x="6255" y="1639"/>
              <a:ext cx="2388" cy="180"/>
            </a:xfrm>
            <a:custGeom>
              <a:avLst/>
              <a:gdLst/>
              <a:ahLst/>
              <a:cxnLst/>
              <a:pathLst>
                <a:path w="2388" h="180">
                  <a:moveTo>
                    <a:pt x="0" y="176"/>
                  </a:moveTo>
                  <a:cubicBezTo>
                    <a:pt x="107" y="151"/>
                    <a:pt x="365" y="51"/>
                    <a:pt x="645" y="26"/>
                  </a:cubicBezTo>
                  <a:cubicBezTo>
                    <a:pt x="925" y="1"/>
                    <a:pt x="1389" y="0"/>
                    <a:pt x="1680" y="26"/>
                  </a:cubicBezTo>
                  <a:cubicBezTo>
                    <a:pt x="1971" y="52"/>
                    <a:pt x="2270" y="154"/>
                    <a:pt x="2388" y="180"/>
                  </a:cubicBezTo>
                </a:path>
              </a:pathLst>
            </a:custGeom>
            <a:noFill/>
            <a:ln w="9525" cap="flat" cmpd="sng">
              <a:solidFill>
                <a:srgbClr val="000000"/>
              </a:solidFill>
              <a:prstDash val="solid"/>
              <a:round/>
              <a:headEnd type="none" w="med" len="med"/>
              <a:tailEnd type="none" w="med" len="med"/>
            </a:ln>
          </p:spPr>
          <p:txBody>
            <a:bodyPr/>
            <a:p>
              <a:endParaRPr lang="zh-CN" altLang="en-US" sz="2400" b="1">
                <a:effectLst>
                  <a:outerShdw blurRad="38100" dist="38100" dir="2700000" algn="tl">
                    <a:srgbClr val="000000">
                      <a:alpha val="43137"/>
                    </a:srgbClr>
                  </a:outerShdw>
                </a:effectLst>
              </a:endParaRPr>
            </a:p>
          </p:txBody>
        </p:sp>
        <p:sp>
          <p:nvSpPr>
            <p:cNvPr id="22536" name="任意多边形 61467"/>
            <p:cNvSpPr/>
            <p:nvPr/>
          </p:nvSpPr>
          <p:spPr>
            <a:xfrm>
              <a:off x="3165" y="2370"/>
              <a:ext cx="2550" cy="230"/>
            </a:xfrm>
            <a:custGeom>
              <a:avLst/>
              <a:gdLst/>
              <a:ahLst/>
              <a:cxnLst/>
              <a:pathLst>
                <a:path w="2550" h="230">
                  <a:moveTo>
                    <a:pt x="0" y="45"/>
                  </a:moveTo>
                  <a:cubicBezTo>
                    <a:pt x="132" y="72"/>
                    <a:pt x="465" y="190"/>
                    <a:pt x="795" y="210"/>
                  </a:cubicBezTo>
                  <a:cubicBezTo>
                    <a:pt x="1125" y="230"/>
                    <a:pt x="1688" y="200"/>
                    <a:pt x="1980" y="165"/>
                  </a:cubicBezTo>
                  <a:cubicBezTo>
                    <a:pt x="2272" y="130"/>
                    <a:pt x="2431" y="34"/>
                    <a:pt x="2550" y="0"/>
                  </a:cubicBezTo>
                </a:path>
              </a:pathLst>
            </a:custGeom>
            <a:noFill/>
            <a:ln w="9525" cap="flat" cmpd="sng">
              <a:solidFill>
                <a:srgbClr val="000000"/>
              </a:solidFill>
              <a:prstDash val="solid"/>
              <a:round/>
              <a:headEnd type="none" w="med" len="med"/>
              <a:tailEnd type="none" w="med" len="med"/>
            </a:ln>
          </p:spPr>
          <p:txBody>
            <a:bodyPr/>
            <a:p>
              <a:endParaRPr lang="zh-CN" altLang="en-US" sz="2400" b="1">
                <a:effectLst>
                  <a:outerShdw blurRad="38100" dist="38100" dir="2700000" algn="tl">
                    <a:srgbClr val="000000">
                      <a:alpha val="43137"/>
                    </a:srgbClr>
                  </a:outerShdw>
                </a:effectLst>
              </a:endParaRPr>
            </a:p>
          </p:txBody>
        </p:sp>
        <p:sp>
          <p:nvSpPr>
            <p:cNvPr id="22537" name="任意多边形 61468"/>
            <p:cNvSpPr/>
            <p:nvPr/>
          </p:nvSpPr>
          <p:spPr>
            <a:xfrm>
              <a:off x="6270" y="2385"/>
              <a:ext cx="2400" cy="192"/>
            </a:xfrm>
            <a:custGeom>
              <a:avLst/>
              <a:gdLst/>
              <a:ahLst/>
              <a:cxnLst/>
              <a:pathLst>
                <a:path w="2400" h="192">
                  <a:moveTo>
                    <a:pt x="0" y="0"/>
                  </a:moveTo>
                  <a:cubicBezTo>
                    <a:pt x="92" y="27"/>
                    <a:pt x="268" y="138"/>
                    <a:pt x="555" y="165"/>
                  </a:cubicBezTo>
                  <a:cubicBezTo>
                    <a:pt x="842" y="192"/>
                    <a:pt x="1418" y="192"/>
                    <a:pt x="1725" y="165"/>
                  </a:cubicBezTo>
                  <a:cubicBezTo>
                    <a:pt x="2032" y="138"/>
                    <a:pt x="2260" y="34"/>
                    <a:pt x="2400" y="0"/>
                  </a:cubicBezTo>
                </a:path>
              </a:pathLst>
            </a:custGeom>
            <a:noFill/>
            <a:ln w="9525" cap="flat" cmpd="sng">
              <a:solidFill>
                <a:srgbClr val="000000"/>
              </a:solidFill>
              <a:prstDash val="solid"/>
              <a:round/>
              <a:headEnd type="none" w="med" len="med"/>
              <a:tailEnd type="none" w="med" len="med"/>
            </a:ln>
          </p:spPr>
          <p:txBody>
            <a:bodyPr/>
            <a:p>
              <a:endParaRPr lang="zh-CN" altLang="en-US" sz="2400" b="1">
                <a:effectLst>
                  <a:outerShdw blurRad="38100" dist="38100" dir="2700000" algn="tl">
                    <a:srgbClr val="000000">
                      <a:alpha val="43137"/>
                    </a:srgbClr>
                  </a:outerShdw>
                </a:effectLst>
              </a:endParaRPr>
            </a:p>
          </p:txBody>
        </p:sp>
        <p:sp>
          <p:nvSpPr>
            <p:cNvPr id="22538" name="直接连接符 61469"/>
            <p:cNvSpPr/>
            <p:nvPr/>
          </p:nvSpPr>
          <p:spPr>
            <a:xfrm>
              <a:off x="4316" y="1630"/>
              <a:ext cx="249" cy="1"/>
            </a:xfrm>
            <a:prstGeom prst="line">
              <a:avLst/>
            </a:prstGeom>
            <a:ln w="9525" cap="flat" cmpd="sng">
              <a:solidFill>
                <a:srgbClr val="000000"/>
              </a:solidFill>
              <a:prstDash val="solid"/>
              <a:round/>
              <a:headEnd type="none" w="med" len="med"/>
              <a:tailEnd type="stealth" w="med" len="med"/>
            </a:ln>
          </p:spPr>
        </p:sp>
        <p:sp>
          <p:nvSpPr>
            <p:cNvPr id="22539" name="直接连接符 61470"/>
            <p:cNvSpPr/>
            <p:nvPr/>
          </p:nvSpPr>
          <p:spPr>
            <a:xfrm flipH="1">
              <a:off x="4331" y="2591"/>
              <a:ext cx="249" cy="1"/>
            </a:xfrm>
            <a:prstGeom prst="line">
              <a:avLst/>
            </a:prstGeom>
            <a:ln w="9525" cap="flat" cmpd="sng">
              <a:solidFill>
                <a:srgbClr val="000000"/>
              </a:solidFill>
              <a:prstDash val="solid"/>
              <a:round/>
              <a:headEnd type="none" w="med" len="med"/>
              <a:tailEnd type="stealth" w="med" len="med"/>
            </a:ln>
          </p:spPr>
        </p:sp>
        <p:sp>
          <p:nvSpPr>
            <p:cNvPr id="22540" name="直接连接符 61471"/>
            <p:cNvSpPr/>
            <p:nvPr/>
          </p:nvSpPr>
          <p:spPr>
            <a:xfrm>
              <a:off x="7313" y="1645"/>
              <a:ext cx="249" cy="1"/>
            </a:xfrm>
            <a:prstGeom prst="line">
              <a:avLst/>
            </a:prstGeom>
            <a:ln w="9525" cap="flat" cmpd="sng">
              <a:solidFill>
                <a:srgbClr val="000000"/>
              </a:solidFill>
              <a:prstDash val="solid"/>
              <a:round/>
              <a:headEnd type="none" w="med" len="med"/>
              <a:tailEnd type="stealth" w="med" len="med"/>
            </a:ln>
          </p:spPr>
        </p:sp>
        <p:sp>
          <p:nvSpPr>
            <p:cNvPr id="22541" name="直接连接符 61472"/>
            <p:cNvSpPr/>
            <p:nvPr/>
          </p:nvSpPr>
          <p:spPr>
            <a:xfrm flipH="1">
              <a:off x="7358" y="2576"/>
              <a:ext cx="249" cy="1"/>
            </a:xfrm>
            <a:prstGeom prst="line">
              <a:avLst/>
            </a:prstGeom>
            <a:ln w="9525" cap="flat" cmpd="sng">
              <a:solidFill>
                <a:srgbClr val="000000"/>
              </a:solidFill>
              <a:prstDash val="solid"/>
              <a:round/>
              <a:headEnd type="none" w="med" len="med"/>
              <a:tailEnd type="stealth" w="med" len="med"/>
            </a:ln>
          </p:spPr>
        </p:sp>
        <p:sp>
          <p:nvSpPr>
            <p:cNvPr id="22542" name="文本框 61473"/>
            <p:cNvSpPr txBox="1"/>
            <p:nvPr/>
          </p:nvSpPr>
          <p:spPr>
            <a:xfrm>
              <a:off x="3125" y="1202"/>
              <a:ext cx="1494" cy="383"/>
            </a:xfrm>
            <a:prstGeom prst="rect">
              <a:avLst/>
            </a:prstGeom>
            <a:noFill/>
            <a:ln w="9525">
              <a:noFill/>
            </a:ln>
          </p:spPr>
          <p:txBody>
            <a:bodyPr lIns="0" tIns="0" rIns="0" bIns="0" anchor="ctr" anchorCtr="1"/>
            <a:p>
              <a:pPr algn="ctr">
                <a:spcBef>
                  <a:spcPct val="50000"/>
                </a:spcBef>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GPRS Attach</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2543" name="文本框 61474"/>
            <p:cNvSpPr txBox="1"/>
            <p:nvPr/>
          </p:nvSpPr>
          <p:spPr>
            <a:xfrm>
              <a:off x="3170" y="2636"/>
              <a:ext cx="1494" cy="383"/>
            </a:xfrm>
            <a:prstGeom prst="rect">
              <a:avLst/>
            </a:prstGeom>
            <a:noFill/>
            <a:ln w="9525">
              <a:noFill/>
            </a:ln>
          </p:spPr>
          <p:txBody>
            <a:bodyPr lIns="0" tIns="0" rIns="0" bIns="0" anchor="ctr" anchorCtr="1"/>
            <a:p>
              <a:pPr algn="ctr">
                <a:spcBef>
                  <a:spcPct val="50000"/>
                </a:spcBef>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GPRS Detach</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2544" name="文本框 61475"/>
            <p:cNvSpPr txBox="1"/>
            <p:nvPr/>
          </p:nvSpPr>
          <p:spPr>
            <a:xfrm>
              <a:off x="7850" y="2561"/>
              <a:ext cx="1494" cy="383"/>
            </a:xfrm>
            <a:prstGeom prst="rect">
              <a:avLst/>
            </a:prstGeom>
            <a:noFill/>
            <a:ln w="9525">
              <a:noFill/>
            </a:ln>
          </p:spPr>
          <p:txBody>
            <a:bodyPr lIns="0" tIns="0" rIns="0" bIns="0" anchor="ctr" anchorCtr="1"/>
            <a:p>
              <a:pPr algn="ctr">
                <a:spcBef>
                  <a:spcPct val="50000"/>
                </a:spcBef>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传送</a:t>
              </a: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PDU</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2545" name="文本框 61476"/>
            <p:cNvSpPr txBox="1"/>
            <p:nvPr/>
          </p:nvSpPr>
          <p:spPr>
            <a:xfrm>
              <a:off x="7802" y="1179"/>
              <a:ext cx="1992" cy="766"/>
            </a:xfrm>
            <a:prstGeom prst="rect">
              <a:avLst/>
            </a:prstGeom>
            <a:noFill/>
            <a:ln w="9525">
              <a:noFill/>
            </a:ln>
          </p:spPr>
          <p:txBody>
            <a:bodyPr lIns="0" tIns="0" rIns="0" bIns="0" anchor="ctr" anchorCtr="1"/>
            <a:p>
              <a:pPr algn="ctr">
                <a:lnSpc>
                  <a:spcPct val="96000"/>
                </a:lnSpc>
                <a:spcBef>
                  <a:spcPct val="50000"/>
                </a:spcBef>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Ready</a:t>
              </a: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定时器到期或强行转入</a:t>
              </a: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Standby</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62465"/>
          <p:cNvSpPr>
            <a:spLocks noGrp="1"/>
          </p:cNvSpPr>
          <p:nvPr>
            <p:ph type="title"/>
          </p:nvPr>
        </p:nvSpPr>
        <p:spPr/>
        <p:txBody>
          <a:bodyPr anchor="t" anchorCtr="0"/>
          <a:p>
            <a:r>
              <a:rPr lang="en-US" altLang="zh-CN"/>
              <a:t>2</a:t>
            </a:r>
            <a:r>
              <a:rPr lang="zh-CN" altLang="en-US" dirty="0"/>
              <a:t>）移动性管理过程</a:t>
            </a:r>
            <a:endParaRPr lang="zh-CN" altLang="en-US" dirty="0"/>
          </a:p>
        </p:txBody>
      </p:sp>
      <p:sp>
        <p:nvSpPr>
          <p:cNvPr id="23554" name="文本占位符 62466"/>
          <p:cNvSpPr>
            <a:spLocks noGrp="1"/>
          </p:cNvSpPr>
          <p:nvPr>
            <p:ph idx="1"/>
          </p:nvPr>
        </p:nvSpPr>
        <p:spPr/>
        <p:txBody>
          <a:bodyPr anchor="t" anchorCtr="0"/>
          <a:p>
            <a:r>
              <a:rPr lang="en-US" altLang="zh-CN" sz="3200" b="1" dirty="0">
                <a:solidFill>
                  <a:srgbClr val="FF0000"/>
                </a:solidFill>
              </a:rPr>
              <a:t>⑴</a:t>
            </a:r>
            <a:r>
              <a:rPr lang="en-US" altLang="zh-CN" sz="3200" dirty="0">
                <a:solidFill>
                  <a:srgbClr val="FF0000"/>
                </a:solidFill>
              </a:rPr>
              <a:t>  </a:t>
            </a:r>
            <a:r>
              <a:rPr lang="en-US" altLang="zh-CN" sz="3600" b="1">
                <a:solidFill>
                  <a:srgbClr val="FF0000"/>
                </a:solidFill>
              </a:rPr>
              <a:t>GPRS</a:t>
            </a:r>
            <a:r>
              <a:rPr lang="zh-CN" altLang="en-US" sz="3600" b="1" dirty="0">
                <a:solidFill>
                  <a:srgbClr val="FF0000"/>
                </a:solidFill>
              </a:rPr>
              <a:t>附着过程</a:t>
            </a:r>
            <a:endParaRPr lang="zh-CN" altLang="en-US" sz="3600" b="1" dirty="0">
              <a:solidFill>
                <a:srgbClr val="FF0000"/>
              </a:solidFill>
            </a:endParaRPr>
          </a:p>
          <a:p>
            <a:pPr>
              <a:buNone/>
            </a:pPr>
            <a:r>
              <a:rPr lang="zh-CN" altLang="en-US" sz="3200" dirty="0"/>
              <a:t>          当</a:t>
            </a:r>
            <a:r>
              <a:rPr lang="en-US" altLang="zh-CN" sz="3200"/>
              <a:t>GPRS</a:t>
            </a:r>
            <a:r>
              <a:rPr lang="zh-CN" altLang="en-US" sz="3200" dirty="0"/>
              <a:t>用户开机时，</a:t>
            </a:r>
            <a:r>
              <a:rPr lang="en-US" altLang="zh-CN" sz="3200"/>
              <a:t>GPRS</a:t>
            </a:r>
            <a:r>
              <a:rPr lang="zh-CN" altLang="en-US" sz="3200" dirty="0"/>
              <a:t>手机将监听无线信道，接收系统信息，然后在系统信息指出的控制信道上发送接入请求，系统将分配无线信道给</a:t>
            </a:r>
            <a:r>
              <a:rPr lang="en-US" altLang="zh-CN" sz="3200"/>
              <a:t>GPRS</a:t>
            </a:r>
            <a:r>
              <a:rPr lang="zh-CN" altLang="en-US" sz="3200" dirty="0"/>
              <a:t>手机，之后，</a:t>
            </a:r>
            <a:r>
              <a:rPr lang="en-US" altLang="zh-CN" sz="3200"/>
              <a:t>GPRS</a:t>
            </a:r>
            <a:r>
              <a:rPr lang="zh-CN" altLang="en-US" sz="3200" dirty="0"/>
              <a:t>手机将在系统分配的无线信道上向</a:t>
            </a:r>
            <a:r>
              <a:rPr lang="en-US" altLang="zh-CN" sz="3200"/>
              <a:t>SGSN</a:t>
            </a:r>
            <a:r>
              <a:rPr lang="zh-CN" altLang="en-US" sz="3200" dirty="0"/>
              <a:t>发送注册连接请求，移动台注册成功后，要想访问外部数据网，还需发起</a:t>
            </a:r>
            <a:r>
              <a:rPr lang="en-US" altLang="zh-CN" sz="3200"/>
              <a:t>PDP</a:t>
            </a:r>
            <a:r>
              <a:rPr lang="zh-CN" altLang="en-US" sz="3200" dirty="0"/>
              <a:t>（分组数据协议）场景激活过程。 </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20481"/>
          <p:cNvSpPr>
            <a:spLocks noGrp="1"/>
          </p:cNvSpPr>
          <p:nvPr>
            <p:ph type="title"/>
          </p:nvPr>
        </p:nvSpPr>
        <p:spPr/>
        <p:txBody>
          <a:bodyPr anchor="t" anchorCtr="0"/>
          <a:p>
            <a:pPr marL="838200" indent="-838200"/>
            <a:r>
              <a:rPr lang="en-US" altLang="zh-CN"/>
              <a:t>4.1 GPRS</a:t>
            </a:r>
            <a:r>
              <a:rPr lang="zh-CN" altLang="en-US" dirty="0"/>
              <a:t>系统</a:t>
            </a:r>
            <a:endParaRPr lang="zh-CN" altLang="en-US" dirty="0"/>
          </a:p>
        </p:txBody>
      </p:sp>
      <p:sp>
        <p:nvSpPr>
          <p:cNvPr id="5122" name="文本占位符 20482"/>
          <p:cNvSpPr>
            <a:spLocks noGrp="1"/>
          </p:cNvSpPr>
          <p:nvPr>
            <p:ph idx="1"/>
          </p:nvPr>
        </p:nvSpPr>
        <p:spPr>
          <a:xfrm>
            <a:off x="318770" y="1219200"/>
            <a:ext cx="11055985" cy="3886200"/>
          </a:xfrm>
        </p:spPr>
        <p:txBody>
          <a:bodyPr anchor="t" anchorCtr="0"/>
          <a:p>
            <a:pPr>
              <a:lnSpc>
                <a:spcPct val="150000"/>
              </a:lnSpc>
            </a:pPr>
            <a:r>
              <a:rPr lang="en-US" altLang="zh-CN" sz="3200" b="1">
                <a:solidFill>
                  <a:srgbClr val="FF0000"/>
                </a:solidFill>
              </a:rPr>
              <a:t>4.1.1  GPRS</a:t>
            </a:r>
            <a:r>
              <a:rPr lang="zh-CN" altLang="en-US" sz="3200" b="1" dirty="0">
                <a:solidFill>
                  <a:srgbClr val="FF0000"/>
                </a:solidFill>
              </a:rPr>
              <a:t>总体</a:t>
            </a:r>
            <a:endParaRPr lang="zh-CN" altLang="en-US" sz="3200" b="1" dirty="0">
              <a:solidFill>
                <a:srgbClr val="FF0000"/>
              </a:solidFill>
            </a:endParaRPr>
          </a:p>
          <a:p>
            <a:pPr lvl="1">
              <a:lnSpc>
                <a:spcPct val="150000"/>
              </a:lnSpc>
              <a:buFont typeface="Wingdings" panose="05000000000000000000" pitchFamily="2" charset="2"/>
              <a:buChar char="l"/>
            </a:pPr>
            <a:r>
              <a:rPr lang="zh-CN" altLang="en-US" b="1">
                <a:solidFill>
                  <a:srgbClr val="9900CC"/>
                </a:solidFill>
              </a:rPr>
              <a:t>  </a:t>
            </a:r>
            <a:r>
              <a:rPr lang="en-US" altLang="zh-CN" b="1">
                <a:solidFill>
                  <a:srgbClr val="9900CC"/>
                </a:solidFill>
              </a:rPr>
              <a:t>1. GPRS</a:t>
            </a:r>
            <a:r>
              <a:rPr lang="zh-CN" altLang="en-US" b="1" dirty="0">
                <a:solidFill>
                  <a:srgbClr val="9900CC"/>
                </a:solidFill>
              </a:rPr>
              <a:t>概念</a:t>
            </a:r>
            <a:endParaRPr lang="zh-CN" altLang="en-US" b="1" dirty="0">
              <a:solidFill>
                <a:srgbClr val="9900CC"/>
              </a:solidFill>
            </a:endParaRPr>
          </a:p>
          <a:p>
            <a:pPr>
              <a:lnSpc>
                <a:spcPct val="150000"/>
              </a:lnSpc>
              <a:buNone/>
            </a:pPr>
            <a:r>
              <a:rPr lang="zh-CN" altLang="en-US" dirty="0"/>
              <a:t>           </a:t>
            </a:r>
            <a:r>
              <a:rPr lang="en-US" altLang="zh-CN">
                <a:latin typeface="微软雅黑" panose="020B0503020204020204" charset="-122"/>
                <a:ea typeface="微软雅黑" panose="020B0503020204020204" charset="-122"/>
                <a:cs typeface="微软雅黑" panose="020B0503020204020204" charset="-122"/>
              </a:rPr>
              <a:t>GPRS</a:t>
            </a:r>
            <a:r>
              <a:rPr lang="zh-CN" altLang="en-US" dirty="0">
                <a:latin typeface="+mj-ea"/>
                <a:ea typeface="+mj-ea"/>
                <a:cs typeface="微软雅黑" panose="020B0503020204020204" charset="-122"/>
              </a:rPr>
              <a:t>是</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通用分组无线业务</a:t>
            </a:r>
            <a:r>
              <a:rPr lang="zh-CN" altLang="en-US" dirty="0"/>
              <a:t>的简称，是</a:t>
            </a:r>
            <a:r>
              <a:rPr lang="en-US" altLang="zh-CN"/>
              <a:t>GSM</a:t>
            </a:r>
            <a:r>
              <a:rPr lang="zh-CN" altLang="en-US" dirty="0"/>
              <a:t>在</a:t>
            </a:r>
            <a:r>
              <a:rPr lang="en-US" altLang="zh-CN"/>
              <a:t>Phase 2+</a:t>
            </a:r>
            <a:r>
              <a:rPr lang="zh-CN" altLang="en-US" dirty="0"/>
              <a:t>阶段提供的分组数据业务。它采用基于分组传输模式的无线</a:t>
            </a:r>
            <a:r>
              <a:rPr lang="en-US" altLang="zh-CN"/>
              <a:t>IP</a:t>
            </a:r>
            <a:r>
              <a:rPr lang="zh-CN" altLang="en-US" dirty="0"/>
              <a:t>技术以一种有效的方式来传送</a:t>
            </a:r>
            <a:r>
              <a:rPr lang="zh-CN" altLang="en-US" dirty="0">
                <a:solidFill>
                  <a:srgbClr val="FF0000"/>
                </a:solidFill>
                <a:latin typeface="微软雅黑" panose="020B0503020204020204" charset="-122"/>
                <a:ea typeface="微软雅黑" panose="020B0503020204020204" charset="-122"/>
              </a:rPr>
              <a:t>高速和低速数据及信令</a:t>
            </a:r>
            <a:r>
              <a:rPr lang="zh-CN" altLang="en-US" dirty="0"/>
              <a:t>。</a:t>
            </a:r>
            <a:r>
              <a:rPr lang="en-US" altLang="zh-CN"/>
              <a:t>GSM/GPRS</a:t>
            </a:r>
            <a:r>
              <a:rPr lang="zh-CN" altLang="en-US" dirty="0"/>
              <a:t>网是</a:t>
            </a:r>
            <a:r>
              <a:rPr lang="en-US" altLang="zh-CN"/>
              <a:t>GSM</a:t>
            </a:r>
            <a:r>
              <a:rPr lang="zh-CN" altLang="en-US" dirty="0"/>
              <a:t>网络的升级，也是</a:t>
            </a:r>
            <a:r>
              <a:rPr lang="en-US" altLang="zh-CN"/>
              <a:t>GSM</a:t>
            </a:r>
            <a:r>
              <a:rPr lang="zh-CN" altLang="en-US" dirty="0"/>
              <a:t>向</a:t>
            </a:r>
            <a:r>
              <a:rPr lang="en-US" altLang="zh-CN"/>
              <a:t>3G</a:t>
            </a:r>
            <a:r>
              <a:rPr lang="zh-CN" altLang="en-US" dirty="0"/>
              <a:t>演进的重要阶段。 </a:t>
            </a:r>
            <a:endParaRPr lang="zh-CN"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63489"/>
          <p:cNvSpPr>
            <a:spLocks noGrp="1"/>
          </p:cNvSpPr>
          <p:nvPr>
            <p:ph type="title"/>
          </p:nvPr>
        </p:nvSpPr>
        <p:spPr/>
        <p:txBody>
          <a:bodyPr anchor="t" anchorCtr="0"/>
          <a:p>
            <a:r>
              <a:rPr lang="en-US" altLang="zh-CN" dirty="0"/>
              <a:t>⑵  </a:t>
            </a:r>
            <a:r>
              <a:rPr lang="en-US" altLang="zh-CN"/>
              <a:t>PDP</a:t>
            </a:r>
            <a:r>
              <a:rPr lang="zh-CN" altLang="en-US" dirty="0"/>
              <a:t>场景激活过程</a:t>
            </a:r>
            <a:endParaRPr lang="zh-CN" altLang="en-US" dirty="0"/>
          </a:p>
        </p:txBody>
      </p:sp>
      <p:sp>
        <p:nvSpPr>
          <p:cNvPr id="24578" name="矩形 63537"/>
          <p:cNvSpPr/>
          <p:nvPr/>
        </p:nvSpPr>
        <p:spPr>
          <a:xfrm>
            <a:off x="4268788" y="5638800"/>
            <a:ext cx="3597275"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4-9  GPRS</a:t>
            </a:r>
            <a:r>
              <a:rPr lang="zh-CN" altLang="en-US" b="1" dirty="0">
                <a:latin typeface="Arial" panose="020B0604020202020204" pitchFamily="34" charset="0"/>
                <a:ea typeface="宋体" panose="02010600030101010101" pitchFamily="2" charset="-122"/>
              </a:rPr>
              <a:t>的</a:t>
            </a:r>
            <a:r>
              <a:rPr lang="en-US" altLang="zh-CN" b="1">
                <a:latin typeface="Arial" panose="020B0604020202020204" pitchFamily="34" charset="0"/>
                <a:ea typeface="宋体" panose="02010600030101010101" pitchFamily="2" charset="-122"/>
              </a:rPr>
              <a:t>PDP</a:t>
            </a:r>
            <a:r>
              <a:rPr lang="zh-CN" altLang="en-US" b="1" dirty="0">
                <a:latin typeface="Arial" panose="020B0604020202020204" pitchFamily="34" charset="0"/>
                <a:ea typeface="宋体" panose="02010600030101010101" pitchFamily="2" charset="-122"/>
              </a:rPr>
              <a:t>场景激活过程</a:t>
            </a:r>
            <a:endParaRPr lang="zh-CN" altLang="en-US" b="1" dirty="0">
              <a:latin typeface="Arial" panose="020B0604020202020204" pitchFamily="34" charset="0"/>
              <a:ea typeface="宋体" panose="02010600030101010101" pitchFamily="2" charset="-122"/>
            </a:endParaRPr>
          </a:p>
        </p:txBody>
      </p:sp>
      <p:grpSp>
        <p:nvGrpSpPr>
          <p:cNvPr id="24579" name="组合 63538"/>
          <p:cNvGrpSpPr/>
          <p:nvPr/>
        </p:nvGrpSpPr>
        <p:grpSpPr>
          <a:xfrm>
            <a:off x="2667000" y="1676400"/>
            <a:ext cx="6934200" cy="3886200"/>
            <a:chOff x="1631" y="7156"/>
            <a:chExt cx="8964" cy="4669"/>
          </a:xfrm>
        </p:grpSpPr>
        <p:grpSp>
          <p:nvGrpSpPr>
            <p:cNvPr id="24580" name="组合 63539"/>
            <p:cNvGrpSpPr/>
            <p:nvPr/>
          </p:nvGrpSpPr>
          <p:grpSpPr>
            <a:xfrm>
              <a:off x="1631" y="7156"/>
              <a:ext cx="8964" cy="4669"/>
              <a:chOff x="1631" y="7156"/>
              <a:chExt cx="8964" cy="4669"/>
            </a:xfrm>
          </p:grpSpPr>
          <p:sp>
            <p:nvSpPr>
              <p:cNvPr id="24581" name="文本框 63540"/>
              <p:cNvSpPr txBox="1"/>
              <p:nvPr/>
            </p:nvSpPr>
            <p:spPr>
              <a:xfrm>
                <a:off x="2875" y="7923"/>
                <a:ext cx="750"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BTS</a:t>
                </a:r>
                <a:endParaRPr lang="en-US" altLang="zh-CN" sz="1200">
                  <a:solidFill>
                    <a:srgbClr val="000066"/>
                  </a:solidFill>
                  <a:latin typeface="Arial" panose="020B0604020202020204" pitchFamily="34" charset="0"/>
                  <a:ea typeface="宋体" panose="02010600030101010101" pitchFamily="2" charset="-122"/>
                </a:endParaRPr>
              </a:p>
            </p:txBody>
          </p:sp>
          <p:pic>
            <p:nvPicPr>
              <p:cNvPr id="24582" name="图片 63541"/>
              <p:cNvPicPr>
                <a:picLocks noChangeAspect="1"/>
              </p:cNvPicPr>
              <p:nvPr/>
            </p:nvPicPr>
            <p:blipFill>
              <a:blip r:embed="rId1"/>
              <a:stretch>
                <a:fillRect/>
              </a:stretch>
            </p:blipFill>
            <p:spPr>
              <a:xfrm>
                <a:off x="1881" y="7539"/>
                <a:ext cx="262" cy="585"/>
              </a:xfrm>
              <a:prstGeom prst="rect">
                <a:avLst/>
              </a:prstGeom>
              <a:noFill/>
              <a:ln w="9525">
                <a:noFill/>
              </a:ln>
            </p:spPr>
          </p:pic>
          <p:sp>
            <p:nvSpPr>
              <p:cNvPr id="24583" name="文本框 63542"/>
              <p:cNvSpPr txBox="1"/>
              <p:nvPr/>
            </p:nvSpPr>
            <p:spPr>
              <a:xfrm>
                <a:off x="4370" y="7923"/>
                <a:ext cx="747"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BSC</a:t>
                </a:r>
                <a:endParaRPr lang="en-US" altLang="zh-CN" sz="1200">
                  <a:solidFill>
                    <a:srgbClr val="000066"/>
                  </a:solidFill>
                  <a:latin typeface="Arial" panose="020B0604020202020204" pitchFamily="34" charset="0"/>
                  <a:ea typeface="宋体" panose="02010600030101010101" pitchFamily="2" charset="-122"/>
                </a:endParaRPr>
              </a:p>
            </p:txBody>
          </p:sp>
          <p:pic>
            <p:nvPicPr>
              <p:cNvPr id="24584" name="图片 63543"/>
              <p:cNvPicPr>
                <a:picLocks noChangeAspect="1"/>
              </p:cNvPicPr>
              <p:nvPr/>
            </p:nvPicPr>
            <p:blipFill>
              <a:blip r:embed="rId2"/>
              <a:stretch>
                <a:fillRect/>
              </a:stretch>
            </p:blipFill>
            <p:spPr>
              <a:xfrm>
                <a:off x="1631" y="8304"/>
                <a:ext cx="646" cy="645"/>
              </a:xfrm>
              <a:prstGeom prst="rect">
                <a:avLst/>
              </a:prstGeom>
              <a:noFill/>
              <a:ln w="9525">
                <a:noFill/>
              </a:ln>
            </p:spPr>
          </p:pic>
          <p:sp>
            <p:nvSpPr>
              <p:cNvPr id="24585" name="文本框 63544"/>
              <p:cNvSpPr txBox="1"/>
              <p:nvPr/>
            </p:nvSpPr>
            <p:spPr>
              <a:xfrm>
                <a:off x="6362" y="7156"/>
                <a:ext cx="747" cy="38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HLR</a:t>
                </a:r>
                <a:endParaRPr lang="en-US" altLang="zh-CN" sz="1200">
                  <a:solidFill>
                    <a:srgbClr val="000066"/>
                  </a:solidFill>
                  <a:latin typeface="Arial" panose="020B0604020202020204" pitchFamily="34" charset="0"/>
                  <a:ea typeface="宋体" panose="02010600030101010101" pitchFamily="2" charset="-122"/>
                </a:endParaRPr>
              </a:p>
            </p:txBody>
          </p:sp>
          <p:sp>
            <p:nvSpPr>
              <p:cNvPr id="24586" name="文本框 63545"/>
              <p:cNvSpPr txBox="1"/>
              <p:nvPr/>
            </p:nvSpPr>
            <p:spPr>
              <a:xfrm>
                <a:off x="5616" y="8688"/>
                <a:ext cx="746" cy="38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SGSN</a:t>
                </a:r>
                <a:endParaRPr lang="en-US" altLang="zh-CN" sz="1200">
                  <a:solidFill>
                    <a:srgbClr val="000066"/>
                  </a:solidFill>
                  <a:latin typeface="Arial" panose="020B0604020202020204" pitchFamily="34" charset="0"/>
                  <a:ea typeface="宋体" panose="02010600030101010101" pitchFamily="2" charset="-122"/>
                </a:endParaRPr>
              </a:p>
            </p:txBody>
          </p:sp>
          <p:sp>
            <p:nvSpPr>
              <p:cNvPr id="24587" name="文本框 63546"/>
              <p:cNvSpPr txBox="1"/>
              <p:nvPr/>
            </p:nvSpPr>
            <p:spPr>
              <a:xfrm>
                <a:off x="7606" y="10987"/>
                <a:ext cx="754" cy="38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GGSN</a:t>
                </a:r>
                <a:endParaRPr lang="en-US" altLang="zh-CN" sz="1200">
                  <a:solidFill>
                    <a:srgbClr val="000066"/>
                  </a:solidFill>
                  <a:latin typeface="Arial" panose="020B0604020202020204" pitchFamily="34" charset="0"/>
                  <a:ea typeface="宋体" panose="02010600030101010101" pitchFamily="2" charset="-122"/>
                </a:endParaRPr>
              </a:p>
            </p:txBody>
          </p:sp>
          <p:sp>
            <p:nvSpPr>
              <p:cNvPr id="24588" name="文本框 63547"/>
              <p:cNvSpPr txBox="1"/>
              <p:nvPr/>
            </p:nvSpPr>
            <p:spPr>
              <a:xfrm>
                <a:off x="7856" y="8304"/>
                <a:ext cx="748" cy="388"/>
              </a:xfrm>
              <a:prstGeom prst="rect">
                <a:avLst/>
              </a:prstGeom>
              <a:solidFill>
                <a:srgbClr val="CCFFFF"/>
              </a:solidFill>
              <a:ln w="9525" cap="flat" cmpd="sng">
                <a:solidFill>
                  <a:srgbClr val="000000"/>
                </a:solidFill>
                <a:prstDash val="solid"/>
                <a:miter/>
                <a:headEnd type="none" w="med" len="med"/>
                <a:tailEnd type="none" w="med" len="med"/>
              </a:ln>
              <a:effectLst>
                <a:prstShdw prst="shdw13" dist="53882" dir="13499999">
                  <a:srgbClr val="808080">
                    <a:alpha val="50000"/>
                  </a:srgbClr>
                </a:prstShdw>
              </a:effectLst>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DNS</a:t>
                </a:r>
                <a:endParaRPr lang="en-US" altLang="zh-CN" sz="1200">
                  <a:solidFill>
                    <a:srgbClr val="000066"/>
                  </a:solidFill>
                  <a:latin typeface="Arial" panose="020B0604020202020204" pitchFamily="34" charset="0"/>
                  <a:ea typeface="宋体" panose="02010600030101010101" pitchFamily="2" charset="-122"/>
                </a:endParaRPr>
              </a:p>
            </p:txBody>
          </p:sp>
          <p:sp>
            <p:nvSpPr>
              <p:cNvPr id="24589" name="椭圆 63548"/>
              <p:cNvSpPr/>
              <p:nvPr/>
            </p:nvSpPr>
            <p:spPr>
              <a:xfrm>
                <a:off x="5616" y="9837"/>
                <a:ext cx="1492" cy="76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lnSpc>
                    <a:spcPct val="96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GPRS</a:t>
                </a:r>
                <a:endParaRPr lang="en-US" altLang="zh-CN" sz="1200">
                  <a:solidFill>
                    <a:srgbClr val="000066"/>
                  </a:solidFill>
                  <a:latin typeface="Times New Roman" panose="02020603050405020304" pitchFamily="18" charset="0"/>
                  <a:ea typeface="宋体" panose="02010600030101010101" pitchFamily="2" charset="-122"/>
                </a:endParaRPr>
              </a:p>
              <a:p>
                <a:pPr algn="ctr">
                  <a:lnSpc>
                    <a:spcPct val="96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核心网</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24590" name="椭圆 63549"/>
              <p:cNvSpPr/>
              <p:nvPr/>
            </p:nvSpPr>
            <p:spPr>
              <a:xfrm>
                <a:off x="9101" y="10220"/>
                <a:ext cx="1494" cy="458"/>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Intranet</a:t>
                </a:r>
                <a:endParaRPr lang="en-US" altLang="zh-CN" sz="1200">
                  <a:solidFill>
                    <a:srgbClr val="000066"/>
                  </a:solidFill>
                  <a:latin typeface="Arial" panose="020B0604020202020204" pitchFamily="34" charset="0"/>
                  <a:ea typeface="宋体" panose="02010600030101010101" pitchFamily="2" charset="-122"/>
                </a:endParaRPr>
              </a:p>
            </p:txBody>
          </p:sp>
          <p:sp>
            <p:nvSpPr>
              <p:cNvPr id="24591" name="椭圆 63550"/>
              <p:cNvSpPr/>
              <p:nvPr/>
            </p:nvSpPr>
            <p:spPr>
              <a:xfrm>
                <a:off x="9101" y="11368"/>
                <a:ext cx="1494" cy="457"/>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Internet</a:t>
                </a:r>
                <a:endParaRPr lang="en-US" altLang="zh-CN" sz="1200">
                  <a:solidFill>
                    <a:srgbClr val="000066"/>
                  </a:solidFill>
                  <a:latin typeface="Arial" panose="020B0604020202020204" pitchFamily="34" charset="0"/>
                  <a:ea typeface="宋体" panose="02010600030101010101" pitchFamily="2" charset="-122"/>
                </a:endParaRPr>
              </a:p>
            </p:txBody>
          </p:sp>
          <p:sp>
            <p:nvSpPr>
              <p:cNvPr id="24592" name="直接连接符 63551"/>
              <p:cNvSpPr/>
              <p:nvPr/>
            </p:nvSpPr>
            <p:spPr>
              <a:xfrm>
                <a:off x="3623" y="8124"/>
                <a:ext cx="747" cy="1"/>
              </a:xfrm>
              <a:prstGeom prst="line">
                <a:avLst/>
              </a:prstGeom>
              <a:ln w="9525" cap="flat" cmpd="sng">
                <a:solidFill>
                  <a:srgbClr val="000000"/>
                </a:solidFill>
                <a:prstDash val="solid"/>
                <a:round/>
                <a:headEnd type="none" w="med" len="med"/>
                <a:tailEnd type="none" w="med" len="med"/>
              </a:ln>
            </p:spPr>
          </p:sp>
          <p:sp>
            <p:nvSpPr>
              <p:cNvPr id="24593" name="任意多边形 63552"/>
              <p:cNvSpPr/>
              <p:nvPr/>
            </p:nvSpPr>
            <p:spPr>
              <a:xfrm>
                <a:off x="5130" y="8115"/>
                <a:ext cx="855" cy="555"/>
              </a:xfrm>
              <a:custGeom>
                <a:avLst/>
                <a:gdLst/>
                <a:ahLst/>
                <a:cxnLst/>
                <a:pathLst>
                  <a:path w="855" h="555">
                    <a:moveTo>
                      <a:pt x="0" y="0"/>
                    </a:moveTo>
                    <a:lnTo>
                      <a:pt x="855" y="55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594" name="任意多边形 63553"/>
              <p:cNvSpPr/>
              <p:nvPr/>
            </p:nvSpPr>
            <p:spPr>
              <a:xfrm>
                <a:off x="6150" y="9090"/>
                <a:ext cx="345" cy="750"/>
              </a:xfrm>
              <a:custGeom>
                <a:avLst/>
                <a:gdLst/>
                <a:ahLst/>
                <a:cxnLst/>
                <a:pathLst>
                  <a:path w="345" h="750">
                    <a:moveTo>
                      <a:pt x="0" y="0"/>
                    </a:moveTo>
                    <a:lnTo>
                      <a:pt x="345" y="75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595" name="直接连接符 63554"/>
              <p:cNvSpPr/>
              <p:nvPr/>
            </p:nvSpPr>
            <p:spPr>
              <a:xfrm flipV="1">
                <a:off x="7109" y="8688"/>
                <a:ext cx="996" cy="1532"/>
              </a:xfrm>
              <a:prstGeom prst="line">
                <a:avLst/>
              </a:prstGeom>
              <a:ln w="9525" cap="flat" cmpd="sng">
                <a:solidFill>
                  <a:srgbClr val="000000"/>
                </a:solidFill>
                <a:prstDash val="solid"/>
                <a:round/>
                <a:headEnd type="none" w="med" len="med"/>
                <a:tailEnd type="none" w="med" len="med"/>
              </a:ln>
            </p:spPr>
          </p:sp>
          <p:sp>
            <p:nvSpPr>
              <p:cNvPr id="24596" name="任意多边形 63555"/>
              <p:cNvSpPr/>
              <p:nvPr/>
            </p:nvSpPr>
            <p:spPr>
              <a:xfrm>
                <a:off x="8354" y="10545"/>
                <a:ext cx="811" cy="442"/>
              </a:xfrm>
              <a:custGeom>
                <a:avLst/>
                <a:gdLst/>
                <a:ahLst/>
                <a:cxnLst/>
                <a:pathLst>
                  <a:path w="811" h="442">
                    <a:moveTo>
                      <a:pt x="0" y="442"/>
                    </a:moveTo>
                    <a:lnTo>
                      <a:pt x="811"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597" name="任意多边形 63556"/>
              <p:cNvSpPr/>
              <p:nvPr/>
            </p:nvSpPr>
            <p:spPr>
              <a:xfrm>
                <a:off x="8354" y="11369"/>
                <a:ext cx="886" cy="361"/>
              </a:xfrm>
              <a:custGeom>
                <a:avLst/>
                <a:gdLst/>
                <a:ahLst/>
                <a:cxnLst/>
                <a:pathLst>
                  <a:path w="886" h="361">
                    <a:moveTo>
                      <a:pt x="0" y="0"/>
                    </a:moveTo>
                    <a:lnTo>
                      <a:pt x="886" y="361"/>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598" name="直接连接符 63557"/>
              <p:cNvSpPr/>
              <p:nvPr/>
            </p:nvSpPr>
            <p:spPr>
              <a:xfrm flipV="1">
                <a:off x="7856" y="10603"/>
                <a:ext cx="249" cy="383"/>
              </a:xfrm>
              <a:prstGeom prst="line">
                <a:avLst/>
              </a:prstGeom>
              <a:ln w="9525" cap="flat" cmpd="sng">
                <a:solidFill>
                  <a:srgbClr val="000000"/>
                </a:solidFill>
                <a:prstDash val="solid"/>
                <a:round/>
                <a:headEnd type="none" w="med" len="med"/>
                <a:tailEnd type="none" w="med" len="med"/>
              </a:ln>
            </p:spPr>
          </p:sp>
          <p:sp>
            <p:nvSpPr>
              <p:cNvPr id="24599" name="任意多边形 63558"/>
              <p:cNvSpPr/>
              <p:nvPr/>
            </p:nvSpPr>
            <p:spPr>
              <a:xfrm>
                <a:off x="6113" y="7560"/>
                <a:ext cx="622" cy="1128"/>
              </a:xfrm>
              <a:custGeom>
                <a:avLst/>
                <a:gdLst/>
                <a:ahLst/>
                <a:cxnLst/>
                <a:pathLst>
                  <a:path w="622" h="1128">
                    <a:moveTo>
                      <a:pt x="0" y="1128"/>
                    </a:moveTo>
                    <a:cubicBezTo>
                      <a:pt x="207" y="840"/>
                      <a:pt x="394" y="550"/>
                      <a:pt x="498" y="362"/>
                    </a:cubicBezTo>
                    <a:cubicBezTo>
                      <a:pt x="602" y="174"/>
                      <a:pt x="596" y="75"/>
                      <a:pt x="622" y="0"/>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00" name="任意多边形 63559"/>
              <p:cNvSpPr/>
              <p:nvPr/>
            </p:nvSpPr>
            <p:spPr>
              <a:xfrm>
                <a:off x="6059" y="7734"/>
                <a:ext cx="1299" cy="571"/>
              </a:xfrm>
              <a:custGeom>
                <a:avLst/>
                <a:gdLst/>
                <a:ahLst/>
                <a:cxnLst/>
                <a:pathLst>
                  <a:path w="1320" h="777">
                    <a:moveTo>
                      <a:pt x="243" y="17"/>
                    </a:moveTo>
                    <a:cubicBezTo>
                      <a:pt x="308" y="0"/>
                      <a:pt x="392" y="90"/>
                      <a:pt x="468" y="92"/>
                    </a:cubicBezTo>
                    <a:cubicBezTo>
                      <a:pt x="544" y="94"/>
                      <a:pt x="626" y="24"/>
                      <a:pt x="701" y="26"/>
                    </a:cubicBezTo>
                    <a:cubicBezTo>
                      <a:pt x="776" y="28"/>
                      <a:pt x="839" y="91"/>
                      <a:pt x="918" y="107"/>
                    </a:cubicBezTo>
                    <a:cubicBezTo>
                      <a:pt x="997" y="123"/>
                      <a:pt x="1128" y="84"/>
                      <a:pt x="1173" y="122"/>
                    </a:cubicBezTo>
                    <a:cubicBezTo>
                      <a:pt x="1218" y="160"/>
                      <a:pt x="1166" y="264"/>
                      <a:pt x="1188" y="332"/>
                    </a:cubicBezTo>
                    <a:cubicBezTo>
                      <a:pt x="1210" y="400"/>
                      <a:pt x="1320" y="480"/>
                      <a:pt x="1308" y="527"/>
                    </a:cubicBezTo>
                    <a:cubicBezTo>
                      <a:pt x="1296" y="574"/>
                      <a:pt x="1180" y="577"/>
                      <a:pt x="1113" y="617"/>
                    </a:cubicBezTo>
                    <a:cubicBezTo>
                      <a:pt x="1046" y="657"/>
                      <a:pt x="975" y="757"/>
                      <a:pt x="903" y="767"/>
                    </a:cubicBezTo>
                    <a:cubicBezTo>
                      <a:pt x="831" y="777"/>
                      <a:pt x="760" y="682"/>
                      <a:pt x="678" y="677"/>
                    </a:cubicBezTo>
                    <a:cubicBezTo>
                      <a:pt x="596" y="672"/>
                      <a:pt x="488" y="762"/>
                      <a:pt x="408" y="737"/>
                    </a:cubicBezTo>
                    <a:cubicBezTo>
                      <a:pt x="328" y="712"/>
                      <a:pt x="265" y="592"/>
                      <a:pt x="198" y="527"/>
                    </a:cubicBezTo>
                    <a:cubicBezTo>
                      <a:pt x="131" y="462"/>
                      <a:pt x="0" y="402"/>
                      <a:pt x="3" y="347"/>
                    </a:cubicBezTo>
                    <a:cubicBezTo>
                      <a:pt x="6" y="292"/>
                      <a:pt x="173" y="252"/>
                      <a:pt x="213" y="197"/>
                    </a:cubicBezTo>
                    <a:cubicBezTo>
                      <a:pt x="253" y="142"/>
                      <a:pt x="237" y="54"/>
                      <a:pt x="243" y="17"/>
                    </a:cubicBezTo>
                    <a:close/>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01" name="文本框 63560"/>
              <p:cNvSpPr txBox="1"/>
              <p:nvPr/>
            </p:nvSpPr>
            <p:spPr>
              <a:xfrm>
                <a:off x="6392" y="7832"/>
                <a:ext cx="996" cy="383"/>
              </a:xfrm>
              <a:prstGeom prst="rect">
                <a:avLst/>
              </a:prstGeom>
              <a:noFill/>
              <a:ln w="9525">
                <a:noFill/>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SS7</a:t>
                </a:r>
                <a:endParaRPr lang="en-US" altLang="zh-CN" sz="1200">
                  <a:solidFill>
                    <a:srgbClr val="000066"/>
                  </a:solidFill>
                  <a:latin typeface="Arial" panose="020B0604020202020204" pitchFamily="34" charset="0"/>
                  <a:ea typeface="宋体" panose="02010600030101010101" pitchFamily="2" charset="-122"/>
                </a:endParaRPr>
              </a:p>
            </p:txBody>
          </p:sp>
          <p:sp>
            <p:nvSpPr>
              <p:cNvPr id="24602" name="文本框 63561"/>
              <p:cNvSpPr txBox="1"/>
              <p:nvPr/>
            </p:nvSpPr>
            <p:spPr>
              <a:xfrm>
                <a:off x="7607" y="10220"/>
                <a:ext cx="996" cy="383"/>
              </a:xfrm>
              <a:prstGeom prst="rect">
                <a:avLst/>
              </a:prstGeom>
              <a:no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接入点</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24603" name="任意多边形 63562"/>
              <p:cNvSpPr/>
              <p:nvPr/>
            </p:nvSpPr>
            <p:spPr>
              <a:xfrm>
                <a:off x="2220" y="8463"/>
                <a:ext cx="3375" cy="357"/>
              </a:xfrm>
              <a:custGeom>
                <a:avLst/>
                <a:gdLst/>
                <a:ahLst/>
                <a:cxnLst/>
                <a:pathLst>
                  <a:path w="3375" h="357">
                    <a:moveTo>
                      <a:pt x="0" y="252"/>
                    </a:moveTo>
                    <a:cubicBezTo>
                      <a:pt x="212" y="215"/>
                      <a:pt x="843" y="54"/>
                      <a:pt x="1290" y="27"/>
                    </a:cubicBezTo>
                    <a:cubicBezTo>
                      <a:pt x="1737" y="0"/>
                      <a:pt x="2338" y="32"/>
                      <a:pt x="2685" y="87"/>
                    </a:cubicBezTo>
                    <a:cubicBezTo>
                      <a:pt x="3032" y="142"/>
                      <a:pt x="3231" y="301"/>
                      <a:pt x="3375" y="357"/>
                    </a:cubicBezTo>
                  </a:path>
                </a:pathLst>
              </a:custGeom>
              <a:noFill/>
              <a:ln w="9525" cap="flat" cmpd="sng">
                <a:solidFill>
                  <a:srgbClr val="000000"/>
                </a:solidFill>
                <a:prstDash val="dash"/>
                <a:round/>
                <a:headEnd type="none" w="med" len="med"/>
                <a:tailEnd type="triangle" w="med" len="med"/>
              </a:ln>
            </p:spPr>
            <p:txBody>
              <a:bodyPr/>
              <a:p>
                <a:endParaRPr lang="zh-CN" altLang="en-US"/>
              </a:p>
            </p:txBody>
          </p:sp>
          <p:sp>
            <p:nvSpPr>
              <p:cNvPr id="24604" name="任意多边形 63563"/>
              <p:cNvSpPr/>
              <p:nvPr/>
            </p:nvSpPr>
            <p:spPr>
              <a:xfrm>
                <a:off x="2160" y="8895"/>
                <a:ext cx="3480" cy="552"/>
              </a:xfrm>
              <a:custGeom>
                <a:avLst/>
                <a:gdLst/>
                <a:ahLst/>
                <a:cxnLst/>
                <a:pathLst>
                  <a:path w="3480" h="552">
                    <a:moveTo>
                      <a:pt x="0" y="0"/>
                    </a:moveTo>
                    <a:cubicBezTo>
                      <a:pt x="165" y="75"/>
                      <a:pt x="585" y="368"/>
                      <a:pt x="990" y="450"/>
                    </a:cubicBezTo>
                    <a:cubicBezTo>
                      <a:pt x="1395" y="532"/>
                      <a:pt x="2015" y="552"/>
                      <a:pt x="2430" y="495"/>
                    </a:cubicBezTo>
                    <a:cubicBezTo>
                      <a:pt x="2845" y="438"/>
                      <a:pt x="3261" y="186"/>
                      <a:pt x="3480" y="105"/>
                    </a:cubicBezTo>
                  </a:path>
                </a:pathLst>
              </a:custGeom>
              <a:noFill/>
              <a:ln w="9525" cap="flat" cmpd="sng">
                <a:solidFill>
                  <a:srgbClr val="000000"/>
                </a:solidFill>
                <a:prstDash val="dash"/>
                <a:round/>
                <a:headEnd type="triangle" w="med" len="med"/>
                <a:tailEnd type="none" w="med" len="med"/>
              </a:ln>
            </p:spPr>
            <p:txBody>
              <a:bodyPr/>
              <a:p>
                <a:endParaRPr lang="zh-CN" altLang="en-US"/>
              </a:p>
            </p:txBody>
          </p:sp>
          <p:sp>
            <p:nvSpPr>
              <p:cNvPr id="24605" name="任意多边形 63564"/>
              <p:cNvSpPr/>
              <p:nvPr/>
            </p:nvSpPr>
            <p:spPr>
              <a:xfrm>
                <a:off x="6375" y="8460"/>
                <a:ext cx="1425" cy="470"/>
              </a:xfrm>
              <a:custGeom>
                <a:avLst/>
                <a:gdLst/>
                <a:ahLst/>
                <a:cxnLst/>
                <a:pathLst>
                  <a:path w="1425" h="470">
                    <a:moveTo>
                      <a:pt x="0" y="390"/>
                    </a:moveTo>
                    <a:cubicBezTo>
                      <a:pt x="60" y="402"/>
                      <a:pt x="183" y="470"/>
                      <a:pt x="360" y="465"/>
                    </a:cubicBezTo>
                    <a:cubicBezTo>
                      <a:pt x="537" y="460"/>
                      <a:pt x="887" y="438"/>
                      <a:pt x="1065" y="360"/>
                    </a:cubicBezTo>
                    <a:cubicBezTo>
                      <a:pt x="1243" y="282"/>
                      <a:pt x="1350" y="75"/>
                      <a:pt x="1425" y="0"/>
                    </a:cubicBezTo>
                  </a:path>
                </a:pathLst>
              </a:custGeom>
              <a:noFill/>
              <a:ln w="9525" cap="flat" cmpd="sng">
                <a:solidFill>
                  <a:srgbClr val="000000"/>
                </a:solidFill>
                <a:prstDash val="dash"/>
                <a:round/>
                <a:headEnd type="triangle" w="med" len="med"/>
                <a:tailEnd type="none" w="med" len="med"/>
              </a:ln>
            </p:spPr>
            <p:txBody>
              <a:bodyPr/>
              <a:p>
                <a:endParaRPr lang="zh-CN" altLang="en-US"/>
              </a:p>
            </p:txBody>
          </p:sp>
          <p:sp>
            <p:nvSpPr>
              <p:cNvPr id="24606" name="任意多边形 63565"/>
              <p:cNvSpPr/>
              <p:nvPr/>
            </p:nvSpPr>
            <p:spPr>
              <a:xfrm>
                <a:off x="5285" y="9105"/>
                <a:ext cx="2350" cy="2072"/>
              </a:xfrm>
              <a:custGeom>
                <a:avLst/>
                <a:gdLst/>
                <a:ahLst/>
                <a:cxnLst/>
                <a:pathLst>
                  <a:path w="2350" h="2072">
                    <a:moveTo>
                      <a:pt x="535" y="0"/>
                    </a:moveTo>
                    <a:cubicBezTo>
                      <a:pt x="473" y="270"/>
                      <a:pt x="0" y="1285"/>
                      <a:pt x="145" y="1620"/>
                    </a:cubicBezTo>
                    <a:cubicBezTo>
                      <a:pt x="290" y="1955"/>
                      <a:pt x="1038" y="1948"/>
                      <a:pt x="1405" y="2010"/>
                    </a:cubicBezTo>
                    <a:cubicBezTo>
                      <a:pt x="1772" y="2072"/>
                      <a:pt x="2153" y="1998"/>
                      <a:pt x="2350" y="1995"/>
                    </a:cubicBezTo>
                  </a:path>
                </a:pathLst>
              </a:custGeom>
              <a:noFill/>
              <a:ln w="9525" cap="flat" cmpd="sng">
                <a:solidFill>
                  <a:srgbClr val="000000"/>
                </a:solidFill>
                <a:prstDash val="dash"/>
                <a:round/>
                <a:headEnd type="none" w="med" len="med"/>
                <a:tailEnd type="triangle" w="med" len="med"/>
              </a:ln>
            </p:spPr>
            <p:txBody>
              <a:bodyPr/>
              <a:p>
                <a:endParaRPr lang="zh-CN" altLang="en-US"/>
              </a:p>
            </p:txBody>
          </p:sp>
          <p:sp>
            <p:nvSpPr>
              <p:cNvPr id="24607" name="任意多边形 63566"/>
              <p:cNvSpPr/>
              <p:nvPr/>
            </p:nvSpPr>
            <p:spPr>
              <a:xfrm>
                <a:off x="4628" y="9090"/>
                <a:ext cx="2992" cy="2380"/>
              </a:xfrm>
              <a:custGeom>
                <a:avLst/>
                <a:gdLst/>
                <a:ahLst/>
                <a:cxnLst/>
                <a:pathLst>
                  <a:path w="2992" h="2380">
                    <a:moveTo>
                      <a:pt x="1042" y="0"/>
                    </a:moveTo>
                    <a:cubicBezTo>
                      <a:pt x="885" y="222"/>
                      <a:pt x="164" y="963"/>
                      <a:pt x="82" y="1335"/>
                    </a:cubicBezTo>
                    <a:cubicBezTo>
                      <a:pt x="0" y="1707"/>
                      <a:pt x="62" y="2090"/>
                      <a:pt x="547" y="2235"/>
                    </a:cubicBezTo>
                    <a:cubicBezTo>
                      <a:pt x="1032" y="2380"/>
                      <a:pt x="2483" y="2211"/>
                      <a:pt x="2992" y="2205"/>
                    </a:cubicBezTo>
                  </a:path>
                </a:pathLst>
              </a:custGeom>
              <a:noFill/>
              <a:ln w="9525" cap="flat" cmpd="sng">
                <a:solidFill>
                  <a:srgbClr val="000000"/>
                </a:solidFill>
                <a:prstDash val="dash"/>
                <a:round/>
                <a:headEnd type="triangle" w="med" len="med"/>
                <a:tailEnd type="none" w="med" len="med"/>
              </a:ln>
            </p:spPr>
            <p:txBody>
              <a:bodyPr/>
              <a:p>
                <a:endParaRPr lang="zh-CN" altLang="en-US"/>
              </a:p>
            </p:txBody>
          </p:sp>
          <p:sp>
            <p:nvSpPr>
              <p:cNvPr id="24608" name="任意多边形 63567"/>
              <p:cNvSpPr/>
              <p:nvPr/>
            </p:nvSpPr>
            <p:spPr>
              <a:xfrm>
                <a:off x="2160" y="7740"/>
                <a:ext cx="375" cy="75"/>
              </a:xfrm>
              <a:custGeom>
                <a:avLst/>
                <a:gdLst/>
                <a:ahLst/>
                <a:cxnLst/>
                <a:pathLst>
                  <a:path w="375" h="75">
                    <a:moveTo>
                      <a:pt x="0" y="0"/>
                    </a:moveTo>
                    <a:lnTo>
                      <a:pt x="375" y="7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09" name="任意多边形 63568"/>
              <p:cNvSpPr/>
              <p:nvPr/>
            </p:nvSpPr>
            <p:spPr>
              <a:xfrm>
                <a:off x="2378" y="7922"/>
                <a:ext cx="442" cy="118"/>
              </a:xfrm>
              <a:custGeom>
                <a:avLst/>
                <a:gdLst/>
                <a:ahLst/>
                <a:cxnLst/>
                <a:pathLst>
                  <a:path w="442" h="118">
                    <a:moveTo>
                      <a:pt x="0" y="0"/>
                    </a:moveTo>
                    <a:lnTo>
                      <a:pt x="442" y="118"/>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10" name="任意多边形 63569"/>
              <p:cNvSpPr/>
              <p:nvPr/>
            </p:nvSpPr>
            <p:spPr>
              <a:xfrm>
                <a:off x="2415" y="7815"/>
                <a:ext cx="120" cy="105"/>
              </a:xfrm>
              <a:custGeom>
                <a:avLst/>
                <a:gdLst/>
                <a:ahLst/>
                <a:cxnLst/>
                <a:pathLst>
                  <a:path w="120" h="105">
                    <a:moveTo>
                      <a:pt x="120" y="0"/>
                    </a:moveTo>
                    <a:lnTo>
                      <a:pt x="0" y="10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11" name="任意多边形 63570"/>
              <p:cNvSpPr/>
              <p:nvPr/>
            </p:nvSpPr>
            <p:spPr>
              <a:xfrm>
                <a:off x="2160" y="8325"/>
                <a:ext cx="270" cy="285"/>
              </a:xfrm>
              <a:custGeom>
                <a:avLst/>
                <a:gdLst/>
                <a:ahLst/>
                <a:cxnLst/>
                <a:pathLst>
                  <a:path w="270" h="285">
                    <a:moveTo>
                      <a:pt x="0" y="285"/>
                    </a:moveTo>
                    <a:lnTo>
                      <a:pt x="27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12" name="任意多边形 63571"/>
              <p:cNvSpPr/>
              <p:nvPr/>
            </p:nvSpPr>
            <p:spPr>
              <a:xfrm>
                <a:off x="2460" y="8175"/>
                <a:ext cx="375" cy="330"/>
              </a:xfrm>
              <a:custGeom>
                <a:avLst/>
                <a:gdLst/>
                <a:ahLst/>
                <a:cxnLst/>
                <a:pathLst>
                  <a:path w="375" h="330">
                    <a:moveTo>
                      <a:pt x="0" y="330"/>
                    </a:moveTo>
                    <a:lnTo>
                      <a:pt x="375"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13" name="任意多边形 63572"/>
              <p:cNvSpPr/>
              <p:nvPr/>
            </p:nvSpPr>
            <p:spPr>
              <a:xfrm>
                <a:off x="2415" y="8355"/>
                <a:ext cx="45" cy="120"/>
              </a:xfrm>
              <a:custGeom>
                <a:avLst/>
                <a:gdLst/>
                <a:ahLst/>
                <a:cxnLst/>
                <a:pathLst>
                  <a:path w="45" h="120">
                    <a:moveTo>
                      <a:pt x="0" y="0"/>
                    </a:moveTo>
                    <a:lnTo>
                      <a:pt x="45" y="12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24614" name="文本框 63573"/>
              <p:cNvSpPr txBox="1"/>
              <p:nvPr/>
            </p:nvSpPr>
            <p:spPr>
              <a:xfrm>
                <a:off x="3623" y="8433"/>
                <a:ext cx="498" cy="383"/>
              </a:xfrm>
              <a:prstGeom prst="rect">
                <a:avLst/>
              </a:prstGeom>
              <a:noFill/>
              <a:ln w="9525">
                <a:noFill/>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1</a:t>
                </a:r>
                <a:endParaRPr lang="en-US" altLang="zh-CN" sz="1200">
                  <a:solidFill>
                    <a:srgbClr val="000066"/>
                  </a:solidFill>
                  <a:latin typeface="Arial" panose="020B0604020202020204" pitchFamily="34" charset="0"/>
                  <a:ea typeface="宋体" panose="02010600030101010101" pitchFamily="2" charset="-122"/>
                </a:endParaRPr>
              </a:p>
            </p:txBody>
          </p:sp>
          <p:sp>
            <p:nvSpPr>
              <p:cNvPr id="24615" name="文本框 63574"/>
              <p:cNvSpPr txBox="1"/>
              <p:nvPr/>
            </p:nvSpPr>
            <p:spPr>
              <a:xfrm>
                <a:off x="6860" y="8545"/>
                <a:ext cx="498" cy="383"/>
              </a:xfrm>
              <a:prstGeom prst="rect">
                <a:avLst/>
              </a:prstGeom>
              <a:noFill/>
              <a:ln w="9525">
                <a:noFill/>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2</a:t>
                </a:r>
                <a:endParaRPr lang="en-US" altLang="zh-CN" sz="1200">
                  <a:solidFill>
                    <a:srgbClr val="000066"/>
                  </a:solidFill>
                  <a:latin typeface="Arial" panose="020B0604020202020204" pitchFamily="34" charset="0"/>
                  <a:ea typeface="宋体" panose="02010600030101010101" pitchFamily="2" charset="-122"/>
                </a:endParaRPr>
              </a:p>
            </p:txBody>
          </p:sp>
          <p:sp>
            <p:nvSpPr>
              <p:cNvPr id="24616" name="文本框 63575"/>
              <p:cNvSpPr txBox="1"/>
              <p:nvPr/>
            </p:nvSpPr>
            <p:spPr>
              <a:xfrm>
                <a:off x="5864" y="10723"/>
                <a:ext cx="498" cy="383"/>
              </a:xfrm>
              <a:prstGeom prst="rect">
                <a:avLst/>
              </a:prstGeom>
              <a:noFill/>
              <a:ln w="9525">
                <a:noFill/>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3</a:t>
                </a:r>
                <a:endParaRPr lang="en-US" altLang="zh-CN" sz="1200">
                  <a:solidFill>
                    <a:srgbClr val="000066"/>
                  </a:solidFill>
                  <a:latin typeface="Arial" panose="020B0604020202020204" pitchFamily="34" charset="0"/>
                  <a:ea typeface="宋体" panose="02010600030101010101" pitchFamily="2" charset="-122"/>
                </a:endParaRPr>
              </a:p>
            </p:txBody>
          </p:sp>
          <p:sp>
            <p:nvSpPr>
              <p:cNvPr id="24617" name="文本框 63576"/>
              <p:cNvSpPr txBox="1"/>
              <p:nvPr/>
            </p:nvSpPr>
            <p:spPr>
              <a:xfrm>
                <a:off x="4619" y="10603"/>
                <a:ext cx="498" cy="383"/>
              </a:xfrm>
              <a:prstGeom prst="rect">
                <a:avLst/>
              </a:prstGeom>
              <a:noFill/>
              <a:ln w="9525">
                <a:noFill/>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4</a:t>
                </a:r>
                <a:endParaRPr lang="en-US" altLang="zh-CN" sz="1200">
                  <a:solidFill>
                    <a:srgbClr val="000066"/>
                  </a:solidFill>
                  <a:latin typeface="Arial" panose="020B0604020202020204" pitchFamily="34" charset="0"/>
                  <a:ea typeface="宋体" panose="02010600030101010101" pitchFamily="2" charset="-122"/>
                </a:endParaRPr>
              </a:p>
            </p:txBody>
          </p:sp>
          <p:sp>
            <p:nvSpPr>
              <p:cNvPr id="24618" name="文本框 63577"/>
              <p:cNvSpPr txBox="1"/>
              <p:nvPr/>
            </p:nvSpPr>
            <p:spPr>
              <a:xfrm>
                <a:off x="4121" y="9071"/>
                <a:ext cx="498" cy="383"/>
              </a:xfrm>
              <a:prstGeom prst="rect">
                <a:avLst/>
              </a:prstGeom>
              <a:noFill/>
              <a:ln w="9525">
                <a:noFill/>
              </a:ln>
            </p:spPr>
            <p:txBody>
              <a:bodyPr lIns="0" tIns="0" rIns="0" bIns="0" anchor="ctr" anchorCtr="1"/>
              <a:p>
                <a:pPr algn="ctr">
                  <a:spcBef>
                    <a:spcPct val="50000"/>
                  </a:spcBef>
                </a:pPr>
                <a:r>
                  <a:rPr lang="en-US" altLang="zh-CN" sz="1200">
                    <a:solidFill>
                      <a:srgbClr val="000066"/>
                    </a:solidFill>
                    <a:latin typeface="Times New Roman" panose="02020603050405020304" pitchFamily="18" charset="0"/>
                    <a:ea typeface="宋体" panose="02010600030101010101" pitchFamily="2" charset="-122"/>
                  </a:rPr>
                  <a:t>5</a:t>
                </a:r>
                <a:endParaRPr lang="en-US" altLang="zh-CN" sz="1200">
                  <a:solidFill>
                    <a:srgbClr val="000066"/>
                  </a:solidFill>
                  <a:latin typeface="Arial" panose="020B0604020202020204" pitchFamily="34" charset="0"/>
                  <a:ea typeface="宋体" panose="02010600030101010101" pitchFamily="2" charset="-122"/>
                </a:endParaRPr>
              </a:p>
            </p:txBody>
          </p:sp>
        </p:grpSp>
        <p:sp>
          <p:nvSpPr>
            <p:cNvPr id="24619" name="文本框 63578"/>
            <p:cNvSpPr txBox="1"/>
            <p:nvPr/>
          </p:nvSpPr>
          <p:spPr>
            <a:xfrm>
              <a:off x="2492" y="9454"/>
              <a:ext cx="2739" cy="383"/>
            </a:xfrm>
            <a:prstGeom prst="rect">
              <a:avLst/>
            </a:prstGeom>
            <a:noFill/>
            <a:ln w="9525">
              <a:noFill/>
            </a:ln>
          </p:spPr>
          <p:txBody>
            <a:bodyPr lIns="0" tIns="0" rIns="0" bIns="0" anchor="ctr" anchorCtr="1"/>
            <a:p>
              <a:pPr algn="just">
                <a:spcBef>
                  <a:spcPct val="50000"/>
                </a:spcBef>
              </a:pPr>
              <a:r>
                <a:rPr lang="en-US" altLang="zh-CN" sz="1200">
                  <a:solidFill>
                    <a:srgbClr val="000066"/>
                  </a:solidFill>
                  <a:latin typeface="Times New Roman" panose="02020603050405020304" pitchFamily="18" charset="0"/>
                  <a:ea typeface="宋体" panose="02010600030101010101" pitchFamily="2" charset="-122"/>
                </a:rPr>
                <a:t>APN=“</a:t>
              </a:r>
              <a:r>
                <a:rPr lang="en-US" altLang="zh-CN" sz="1200" err="1">
                  <a:solidFill>
                    <a:srgbClr val="000066"/>
                  </a:solidFill>
                  <a:latin typeface="Times New Roman" panose="02020603050405020304" pitchFamily="18" charset="0"/>
                  <a:ea typeface="宋体" panose="02010600030101010101" pitchFamily="2" charset="-122"/>
                </a:rPr>
                <a:t>Intranet.Ltd.com</a:t>
              </a:r>
              <a:r>
                <a:rPr lang="en-US" altLang="zh-CN" sz="1200">
                  <a:solidFill>
                    <a:srgbClr val="000066"/>
                  </a:solidFill>
                  <a:latin typeface="Times New Roman" panose="02020603050405020304" pitchFamily="18" charset="0"/>
                  <a:ea typeface="宋体" panose="02010600030101010101" pitchFamily="2" charset="-122"/>
                </a:rPr>
                <a:t>”</a:t>
              </a:r>
              <a:endParaRPr lang="en-US" altLang="zh-CN" sz="1200">
                <a:solidFill>
                  <a:srgbClr val="000066"/>
                </a:solidFill>
                <a:latin typeface="Arial" panose="020B0604020202020204" pitchFamily="34" charset="0"/>
                <a:ea typeface="宋体" panose="02010600030101010101" pitchFamily="2"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占位符 64514"/>
          <p:cNvSpPr>
            <a:spLocks noGrp="1"/>
          </p:cNvSpPr>
          <p:nvPr>
            <p:ph idx="1"/>
          </p:nvPr>
        </p:nvSpPr>
        <p:spPr>
          <a:xfrm>
            <a:off x="551180" y="990600"/>
            <a:ext cx="10843895" cy="5445125"/>
          </a:xfrm>
        </p:spPr>
        <p:txBody>
          <a:bodyPr anchor="t" anchorCtr="0"/>
          <a:p>
            <a:pPr>
              <a:lnSpc>
                <a:spcPct val="80000"/>
              </a:lnSpc>
            </a:pPr>
            <a:r>
              <a:rPr lang="zh-CN" altLang="en-US" b="1" dirty="0">
                <a:solidFill>
                  <a:srgbClr val="FF0000"/>
                </a:solidFill>
              </a:rPr>
              <a:t>第</a:t>
            </a:r>
            <a:r>
              <a:rPr lang="en-US" altLang="zh-CN" b="1">
                <a:solidFill>
                  <a:srgbClr val="FF0000"/>
                </a:solidFill>
              </a:rPr>
              <a:t>1</a:t>
            </a:r>
            <a:r>
              <a:rPr lang="zh-CN" altLang="en-US" b="1" dirty="0">
                <a:solidFill>
                  <a:srgbClr val="FF0000"/>
                </a:solidFill>
              </a:rPr>
              <a:t>步，</a:t>
            </a:r>
            <a:r>
              <a:rPr lang="zh-CN" altLang="en-US" dirty="0"/>
              <a:t>移动终端向</a:t>
            </a:r>
            <a:r>
              <a:rPr lang="en-US" altLang="zh-CN"/>
              <a:t>SGSN</a:t>
            </a:r>
            <a:r>
              <a:rPr lang="zh-CN" altLang="en-US" dirty="0"/>
              <a:t>发送激活</a:t>
            </a:r>
            <a:r>
              <a:rPr lang="en-US" altLang="zh-CN"/>
              <a:t>PDP</a:t>
            </a:r>
            <a:r>
              <a:rPr lang="zh-CN" altLang="en-US" dirty="0"/>
              <a:t>场景请求消息，消息中带有如下信息：访问点称</a:t>
            </a:r>
            <a:r>
              <a:rPr lang="en-US" altLang="zh-CN" dirty="0"/>
              <a:t>(APN)</a:t>
            </a:r>
            <a:r>
              <a:rPr lang="en-US" altLang="zh-CN"/>
              <a:t>=</a:t>
            </a:r>
            <a:r>
              <a:rPr lang="en-US" altLang="zh-CN" err="1"/>
              <a:t>WWW.sina.com.cn</a:t>
            </a:r>
            <a:r>
              <a:rPr lang="zh-CN" altLang="en-US" dirty="0"/>
              <a:t>；</a:t>
            </a:r>
            <a:r>
              <a:rPr lang="en-US" altLang="zh-CN"/>
              <a:t>PDP</a:t>
            </a:r>
            <a:r>
              <a:rPr lang="zh-CN" altLang="en-US" dirty="0"/>
              <a:t>地址为空，表示请求动态地址分配；服务质量和其他选项。</a:t>
            </a:r>
            <a:endParaRPr lang="zh-CN" altLang="en-US" dirty="0"/>
          </a:p>
          <a:p>
            <a:pPr>
              <a:lnSpc>
                <a:spcPct val="80000"/>
              </a:lnSpc>
            </a:pPr>
            <a:r>
              <a:rPr lang="zh-CN" altLang="en-US" b="1" dirty="0">
                <a:solidFill>
                  <a:srgbClr val="FF0000"/>
                </a:solidFill>
              </a:rPr>
              <a:t>第</a:t>
            </a:r>
            <a:r>
              <a:rPr lang="en-US" altLang="zh-CN" b="1">
                <a:solidFill>
                  <a:srgbClr val="FF0000"/>
                </a:solidFill>
              </a:rPr>
              <a:t>2</a:t>
            </a:r>
            <a:r>
              <a:rPr lang="zh-CN" altLang="en-US" b="1" dirty="0">
                <a:solidFill>
                  <a:srgbClr val="FF0000"/>
                </a:solidFill>
              </a:rPr>
              <a:t>步，</a:t>
            </a:r>
            <a:r>
              <a:rPr lang="en-US" altLang="zh-CN"/>
              <a:t>SGSN</a:t>
            </a:r>
            <a:r>
              <a:rPr lang="zh-CN" altLang="en-US" dirty="0"/>
              <a:t>请求</a:t>
            </a:r>
            <a:r>
              <a:rPr lang="en-US" altLang="zh-CN"/>
              <a:t>DNS</a:t>
            </a:r>
            <a:r>
              <a:rPr lang="zh-CN" altLang="en-US" dirty="0"/>
              <a:t>对</a:t>
            </a:r>
            <a:r>
              <a:rPr lang="en-US" altLang="zh-CN"/>
              <a:t>APN</a:t>
            </a:r>
            <a:r>
              <a:rPr lang="zh-CN" altLang="en-US" dirty="0"/>
              <a:t>进行解析，得到该</a:t>
            </a:r>
            <a:r>
              <a:rPr lang="en-US" altLang="zh-CN"/>
              <a:t>APN</a:t>
            </a:r>
            <a:r>
              <a:rPr lang="zh-CN" altLang="en-US" dirty="0"/>
              <a:t>对应的</a:t>
            </a:r>
            <a:r>
              <a:rPr lang="en-US" altLang="zh-CN"/>
              <a:t>GGSN</a:t>
            </a:r>
            <a:r>
              <a:rPr lang="zh-CN" altLang="en-US" dirty="0"/>
              <a:t>的</a:t>
            </a:r>
            <a:r>
              <a:rPr lang="en-US" altLang="zh-CN"/>
              <a:t>IP</a:t>
            </a:r>
            <a:r>
              <a:rPr lang="zh-CN" altLang="en-US" dirty="0"/>
              <a:t>地址。</a:t>
            </a:r>
            <a:endParaRPr lang="zh-CN" altLang="en-US" dirty="0"/>
          </a:p>
          <a:p>
            <a:pPr>
              <a:lnSpc>
                <a:spcPct val="80000"/>
              </a:lnSpc>
            </a:pPr>
            <a:r>
              <a:rPr lang="zh-CN" altLang="en-US" b="1" dirty="0">
                <a:solidFill>
                  <a:srgbClr val="FF0000"/>
                </a:solidFill>
              </a:rPr>
              <a:t>第</a:t>
            </a:r>
            <a:r>
              <a:rPr lang="en-US" altLang="zh-CN" b="1">
                <a:solidFill>
                  <a:srgbClr val="FF0000"/>
                </a:solidFill>
              </a:rPr>
              <a:t>3</a:t>
            </a:r>
            <a:r>
              <a:rPr lang="zh-CN" altLang="en-US" b="1" dirty="0">
                <a:solidFill>
                  <a:srgbClr val="FF0000"/>
                </a:solidFill>
              </a:rPr>
              <a:t>步，</a:t>
            </a:r>
            <a:r>
              <a:rPr lang="en-US" altLang="zh-CN"/>
              <a:t>SGSN</a:t>
            </a:r>
            <a:r>
              <a:rPr lang="zh-CN" altLang="en-US" dirty="0"/>
              <a:t>向</a:t>
            </a:r>
            <a:r>
              <a:rPr lang="en-US" altLang="zh-CN"/>
              <a:t>GGSN</a:t>
            </a:r>
            <a:r>
              <a:rPr lang="zh-CN" altLang="en-US" dirty="0"/>
              <a:t>发送建立</a:t>
            </a:r>
            <a:r>
              <a:rPr lang="en-US" altLang="zh-CN"/>
              <a:t>PDP</a:t>
            </a:r>
            <a:r>
              <a:rPr lang="zh-CN" altLang="en-US" dirty="0"/>
              <a:t>场景的请求消息，消息中带有如下信息：访问点名</a:t>
            </a:r>
            <a:r>
              <a:rPr lang="en-US" altLang="zh-CN"/>
              <a:t>=</a:t>
            </a:r>
            <a:r>
              <a:rPr lang="en-US" altLang="zh-CN" err="1"/>
              <a:t>WWW.sina.com.cn</a:t>
            </a:r>
            <a:r>
              <a:rPr lang="zh-CN" altLang="en-US" dirty="0"/>
              <a:t>；</a:t>
            </a:r>
            <a:r>
              <a:rPr lang="en-US" altLang="zh-CN"/>
              <a:t>PDP</a:t>
            </a:r>
            <a:r>
              <a:rPr lang="zh-CN" altLang="en-US" dirty="0"/>
              <a:t>地址为空，表示请求动态地址分配；服务质量和其他选项。</a:t>
            </a:r>
            <a:endParaRPr lang="zh-CN" altLang="en-US" dirty="0"/>
          </a:p>
          <a:p>
            <a:pPr>
              <a:lnSpc>
                <a:spcPct val="80000"/>
              </a:lnSpc>
            </a:pPr>
            <a:r>
              <a:rPr lang="zh-CN" altLang="en-US" b="1" dirty="0">
                <a:solidFill>
                  <a:srgbClr val="FF0000"/>
                </a:solidFill>
              </a:rPr>
              <a:t>第</a:t>
            </a:r>
            <a:r>
              <a:rPr lang="en-US" altLang="zh-CN" b="1">
                <a:solidFill>
                  <a:srgbClr val="FF0000"/>
                </a:solidFill>
              </a:rPr>
              <a:t>4</a:t>
            </a:r>
            <a:r>
              <a:rPr lang="zh-CN" altLang="en-US" b="1" dirty="0">
                <a:solidFill>
                  <a:srgbClr val="FF0000"/>
                </a:solidFill>
              </a:rPr>
              <a:t>步，</a:t>
            </a:r>
            <a:r>
              <a:rPr lang="en-US" altLang="zh-CN"/>
              <a:t>GGSN</a:t>
            </a:r>
            <a:r>
              <a:rPr lang="zh-CN" altLang="en-US" dirty="0"/>
              <a:t>对该用户进行认证，认证通过以后使用</a:t>
            </a:r>
            <a:r>
              <a:rPr lang="en-US" altLang="zh-CN"/>
              <a:t>RADIUS</a:t>
            </a:r>
            <a:r>
              <a:rPr lang="zh-CN" altLang="en-US" dirty="0"/>
              <a:t>（远程用户拨号认证服务器）服务器、</a:t>
            </a:r>
            <a:r>
              <a:rPr lang="en-US" altLang="zh-CN"/>
              <a:t>DHCP</a:t>
            </a:r>
            <a:r>
              <a:rPr lang="zh-CN" altLang="en-US" dirty="0"/>
              <a:t>（动态主机配置协议）服务器或直接由</a:t>
            </a:r>
            <a:r>
              <a:rPr lang="en-US" altLang="zh-CN"/>
              <a:t>GGSN</a:t>
            </a:r>
            <a:r>
              <a:rPr lang="zh-CN" altLang="en-US" dirty="0"/>
              <a:t>为该用户分配动态</a:t>
            </a:r>
            <a:r>
              <a:rPr lang="en-US" altLang="zh-CN"/>
              <a:t>IP</a:t>
            </a:r>
            <a:r>
              <a:rPr lang="zh-CN" altLang="en-US" dirty="0"/>
              <a:t>地址。</a:t>
            </a:r>
            <a:r>
              <a:rPr lang="en-US" altLang="zh-CN"/>
              <a:t>GGSN</a:t>
            </a:r>
            <a:r>
              <a:rPr lang="zh-CN" altLang="en-US" dirty="0"/>
              <a:t>向</a:t>
            </a:r>
            <a:r>
              <a:rPr lang="en-US" altLang="zh-CN"/>
              <a:t>SGSN</a:t>
            </a:r>
            <a:r>
              <a:rPr lang="zh-CN" altLang="en-US" dirty="0"/>
              <a:t>返回建立</a:t>
            </a:r>
            <a:r>
              <a:rPr lang="en-US" altLang="zh-CN"/>
              <a:t>PDP</a:t>
            </a:r>
            <a:r>
              <a:rPr lang="zh-CN" altLang="en-US" dirty="0"/>
              <a:t>场景响应消息。</a:t>
            </a:r>
            <a:endParaRPr lang="zh-CN" altLang="en-US" dirty="0"/>
          </a:p>
          <a:p>
            <a:pPr>
              <a:lnSpc>
                <a:spcPct val="80000"/>
              </a:lnSpc>
            </a:pPr>
            <a:r>
              <a:rPr lang="zh-CN" altLang="en-US" b="1" dirty="0">
                <a:solidFill>
                  <a:srgbClr val="FF0000"/>
                </a:solidFill>
              </a:rPr>
              <a:t>第</a:t>
            </a:r>
            <a:r>
              <a:rPr lang="en-US" altLang="zh-CN" b="1">
                <a:solidFill>
                  <a:srgbClr val="FF0000"/>
                </a:solidFill>
              </a:rPr>
              <a:t>5</a:t>
            </a:r>
            <a:r>
              <a:rPr lang="zh-CN" altLang="en-US" b="1" dirty="0">
                <a:solidFill>
                  <a:srgbClr val="FF0000"/>
                </a:solidFill>
              </a:rPr>
              <a:t>步，</a:t>
            </a:r>
            <a:r>
              <a:rPr lang="en-US" altLang="zh-CN"/>
              <a:t>SGSN</a:t>
            </a:r>
            <a:r>
              <a:rPr lang="zh-CN" altLang="en-US" dirty="0"/>
              <a:t>向移动终端发送激活</a:t>
            </a:r>
            <a:r>
              <a:rPr lang="en-US" altLang="zh-CN"/>
              <a:t>PDP</a:t>
            </a:r>
            <a:r>
              <a:rPr lang="zh-CN" altLang="en-US" dirty="0"/>
              <a:t>场景接受消息。</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65537"/>
          <p:cNvSpPr>
            <a:spLocks noGrp="1"/>
          </p:cNvSpPr>
          <p:nvPr>
            <p:ph type="title"/>
          </p:nvPr>
        </p:nvSpPr>
        <p:spPr/>
        <p:txBody>
          <a:bodyPr anchor="t" anchorCtr="0"/>
          <a:p>
            <a:r>
              <a:rPr lang="en-US" altLang="zh-CN" dirty="0"/>
              <a:t>⑶  </a:t>
            </a:r>
            <a:r>
              <a:rPr lang="en-US" altLang="zh-CN"/>
              <a:t>GPRS</a:t>
            </a:r>
            <a:r>
              <a:rPr lang="zh-CN" altLang="en-US" dirty="0"/>
              <a:t>分离过程</a:t>
            </a:r>
            <a:endParaRPr lang="zh-CN" altLang="en-US" dirty="0"/>
          </a:p>
        </p:txBody>
      </p:sp>
      <p:sp>
        <p:nvSpPr>
          <p:cNvPr id="27650" name="文本占位符 65538"/>
          <p:cNvSpPr>
            <a:spLocks noGrp="1"/>
          </p:cNvSpPr>
          <p:nvPr>
            <p:ph idx="1"/>
          </p:nvPr>
        </p:nvSpPr>
        <p:spPr/>
        <p:txBody>
          <a:bodyPr anchor="t" anchorCtr="0"/>
          <a:p>
            <a:r>
              <a:rPr lang="zh-CN" altLang="en-US" dirty="0"/>
              <a:t>分离过程允许移动台通知网络，它需要</a:t>
            </a:r>
            <a:r>
              <a:rPr lang="en-US" altLang="zh-CN"/>
              <a:t>GPRS</a:t>
            </a:r>
            <a:r>
              <a:rPr lang="zh-CN" altLang="en-US" dirty="0"/>
              <a:t>和</a:t>
            </a:r>
            <a:r>
              <a:rPr lang="en-US" altLang="zh-CN"/>
              <a:t>/</a:t>
            </a:r>
            <a:r>
              <a:rPr lang="zh-CN" altLang="en-US" dirty="0"/>
              <a:t>或</a:t>
            </a:r>
            <a:r>
              <a:rPr lang="en-US" altLang="zh-CN"/>
              <a:t>IMSI</a:t>
            </a:r>
            <a:r>
              <a:rPr lang="zh-CN" altLang="en-US" dirty="0"/>
              <a:t>分离；同时也允许网络通知移动台，网络已经分离</a:t>
            </a:r>
            <a:r>
              <a:rPr lang="en-US" altLang="zh-CN"/>
              <a:t>GPRS</a:t>
            </a:r>
            <a:r>
              <a:rPr lang="zh-CN" altLang="en-US" dirty="0"/>
              <a:t>或</a:t>
            </a:r>
            <a:r>
              <a:rPr lang="en-US" altLang="zh-CN"/>
              <a:t>IMSI</a:t>
            </a:r>
            <a:r>
              <a:rPr lang="zh-CN" altLang="en-US" dirty="0"/>
              <a:t>。这就是说，分离过程可以由移动台发起，也可以由网络发起。共有</a:t>
            </a:r>
            <a:r>
              <a:rPr lang="en-US" altLang="zh-CN"/>
              <a:t>3</a:t>
            </a:r>
            <a:r>
              <a:rPr lang="zh-CN" altLang="en-US" dirty="0"/>
              <a:t>种类型的分离：</a:t>
            </a:r>
            <a:r>
              <a:rPr lang="en-US" altLang="zh-CN"/>
              <a:t>IMSI</a:t>
            </a:r>
            <a:r>
              <a:rPr lang="zh-CN" altLang="en-US" dirty="0"/>
              <a:t>分离、</a:t>
            </a:r>
            <a:r>
              <a:rPr lang="en-US" altLang="zh-CN"/>
              <a:t>GPRS</a:t>
            </a:r>
            <a:r>
              <a:rPr lang="zh-CN" altLang="en-US" dirty="0"/>
              <a:t>分离、</a:t>
            </a:r>
            <a:r>
              <a:rPr lang="en-US" altLang="zh-CN"/>
              <a:t>GPRS/IMSI</a:t>
            </a:r>
            <a:r>
              <a:rPr lang="zh-CN" altLang="en-US" dirty="0"/>
              <a:t>联合分离（只能由移动台发起）。</a:t>
            </a:r>
            <a:endParaRPr lang="zh-CN" altLang="en-US" dirty="0"/>
          </a:p>
          <a:p>
            <a:r>
              <a:rPr lang="zh-CN" altLang="en-US" dirty="0"/>
              <a:t>当移动台不可到达定时器超时以后，或者不可恢复的无线错误引起逻辑链路被拆除，此时发生隐式分离，网络分离移动台而不用通知移动台。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66561"/>
          <p:cNvSpPr>
            <a:spLocks noGrp="1"/>
          </p:cNvSpPr>
          <p:nvPr>
            <p:ph type="title"/>
          </p:nvPr>
        </p:nvSpPr>
        <p:spPr/>
        <p:txBody>
          <a:bodyPr anchor="t" anchorCtr="0"/>
          <a:p>
            <a:r>
              <a:rPr lang="en-US" altLang="zh-CN"/>
              <a:t>3</a:t>
            </a:r>
            <a:r>
              <a:rPr lang="zh-CN" altLang="en-US" dirty="0"/>
              <a:t>） </a:t>
            </a:r>
            <a:r>
              <a:rPr lang="en-US" altLang="zh-CN"/>
              <a:t>SGSN</a:t>
            </a:r>
            <a:r>
              <a:rPr lang="zh-CN" altLang="en-US" dirty="0"/>
              <a:t>和</a:t>
            </a:r>
            <a:r>
              <a:rPr lang="en-US" altLang="zh-CN"/>
              <a:t>MSC/VLR</a:t>
            </a:r>
            <a:r>
              <a:rPr lang="zh-CN" altLang="en-US" dirty="0"/>
              <a:t>间的交互</a:t>
            </a:r>
            <a:endParaRPr lang="zh-CN" altLang="en-US" dirty="0"/>
          </a:p>
        </p:txBody>
      </p:sp>
      <p:sp>
        <p:nvSpPr>
          <p:cNvPr id="28674" name="文本占位符 66562"/>
          <p:cNvSpPr>
            <a:spLocks noGrp="1"/>
          </p:cNvSpPr>
          <p:nvPr>
            <p:ph idx="1"/>
          </p:nvPr>
        </p:nvSpPr>
        <p:spPr>
          <a:xfrm>
            <a:off x="1085215" y="1752600"/>
            <a:ext cx="9794240" cy="4038600"/>
          </a:xfrm>
        </p:spPr>
        <p:txBody>
          <a:bodyPr anchor="t" anchorCtr="0"/>
          <a:p>
            <a:pPr algn="just"/>
            <a:r>
              <a:rPr lang="zh-CN" altLang="en-US" sz="2400" dirty="0"/>
              <a:t>通过</a:t>
            </a:r>
            <a:r>
              <a:rPr lang="en-US" altLang="zh-CN" sz="2400"/>
              <a:t>SGSN</a:t>
            </a:r>
            <a:r>
              <a:rPr lang="zh-CN" altLang="en-US" sz="2400" dirty="0"/>
              <a:t>的</a:t>
            </a:r>
            <a:r>
              <a:rPr lang="en-US" altLang="zh-CN" sz="2400"/>
              <a:t>IMSI</a:t>
            </a:r>
            <a:r>
              <a:rPr lang="zh-CN" altLang="en-US" sz="2400" dirty="0"/>
              <a:t>连接和分离，允许组合</a:t>
            </a:r>
            <a:r>
              <a:rPr lang="en-US" altLang="zh-CN" sz="2400"/>
              <a:t>GPRS/IMSI</a:t>
            </a:r>
            <a:r>
              <a:rPr lang="zh-CN" altLang="en-US" sz="2400" dirty="0"/>
              <a:t>连接，以及组合</a:t>
            </a:r>
            <a:r>
              <a:rPr lang="en-US" altLang="zh-CN" sz="2400"/>
              <a:t>GPRS/IMSI</a:t>
            </a:r>
            <a:r>
              <a:rPr lang="zh-CN" altLang="en-US" sz="2400" dirty="0"/>
              <a:t>分离，这样节省无线资源；</a:t>
            </a:r>
            <a:endParaRPr lang="zh-CN" altLang="en-US" sz="2400" dirty="0"/>
          </a:p>
          <a:p>
            <a:pPr algn="just"/>
            <a:r>
              <a:rPr lang="zh-CN" altLang="en-US" sz="2400" dirty="0"/>
              <a:t>统一协调位置区和路由区（</a:t>
            </a:r>
            <a:r>
              <a:rPr lang="en-US" altLang="zh-CN" sz="2400"/>
              <a:t>RA</a:t>
            </a:r>
            <a:r>
              <a:rPr lang="zh-CN" altLang="en-US" sz="2400" dirty="0"/>
              <a:t>）更新，包括周期更新，节省无线资源，从移动台至</a:t>
            </a:r>
            <a:r>
              <a:rPr lang="en-US" altLang="zh-CN" sz="2400"/>
              <a:t>SGSN</a:t>
            </a:r>
            <a:r>
              <a:rPr lang="zh-CN" altLang="en-US" sz="2400" dirty="0"/>
              <a:t>，发送一次组合路由区</a:t>
            </a:r>
            <a:r>
              <a:rPr lang="en-US" altLang="zh-CN" sz="2400"/>
              <a:t>/</a:t>
            </a:r>
            <a:r>
              <a:rPr lang="zh-CN" altLang="en-US" sz="2400" dirty="0"/>
              <a:t>位置区更新，</a:t>
            </a:r>
            <a:r>
              <a:rPr lang="en-US" altLang="zh-CN" sz="2400"/>
              <a:t>SGSN</a:t>
            </a:r>
            <a:r>
              <a:rPr lang="zh-CN" altLang="en-US" sz="2400" dirty="0"/>
              <a:t>将位置区更新往前送给</a:t>
            </a:r>
            <a:r>
              <a:rPr lang="en-US" altLang="zh-CN" sz="2400"/>
              <a:t>VLR</a:t>
            </a:r>
            <a:r>
              <a:rPr lang="zh-CN" altLang="en-US" sz="2400" dirty="0"/>
              <a:t>。</a:t>
            </a:r>
            <a:endParaRPr lang="zh-CN" altLang="en-US" sz="2400" dirty="0"/>
          </a:p>
          <a:p>
            <a:pPr algn="just"/>
            <a:r>
              <a:rPr lang="zh-CN" altLang="en-US" sz="2400" dirty="0"/>
              <a:t>通过</a:t>
            </a:r>
            <a:r>
              <a:rPr lang="en-US" altLang="zh-CN" sz="2400"/>
              <a:t>SGSN</a:t>
            </a:r>
            <a:r>
              <a:rPr lang="zh-CN" altLang="en-US" sz="2400" dirty="0"/>
              <a:t>寻呼，建立</a:t>
            </a:r>
            <a:r>
              <a:rPr lang="en-US" altLang="zh-CN" sz="2400"/>
              <a:t>CS</a:t>
            </a:r>
            <a:r>
              <a:rPr lang="zh-CN" altLang="en-US" sz="2400" dirty="0"/>
              <a:t>连接；</a:t>
            </a:r>
            <a:endParaRPr lang="zh-CN" altLang="en-US" sz="2400" dirty="0"/>
          </a:p>
          <a:p>
            <a:pPr algn="just"/>
            <a:r>
              <a:rPr lang="zh-CN" altLang="en-US" sz="2400" dirty="0"/>
              <a:t>非</a:t>
            </a:r>
            <a:r>
              <a:rPr lang="en-US" altLang="zh-CN" sz="2400"/>
              <a:t>GPRS</a:t>
            </a:r>
            <a:r>
              <a:rPr lang="zh-CN" altLang="en-US" sz="2400" dirty="0"/>
              <a:t>业务告警过程；</a:t>
            </a:r>
            <a:endParaRPr lang="zh-CN" altLang="en-US" sz="2400" dirty="0"/>
          </a:p>
          <a:p>
            <a:pPr algn="just"/>
            <a:r>
              <a:rPr lang="zh-CN" altLang="en-US" sz="2400" dirty="0"/>
              <a:t>识别过程；</a:t>
            </a:r>
            <a:endParaRPr lang="zh-CN" altLang="en-US" sz="2400" dirty="0"/>
          </a:p>
          <a:p>
            <a:pPr algn="just"/>
            <a:r>
              <a:rPr lang="zh-CN" altLang="en-US" sz="2400" dirty="0"/>
              <a:t>移动性管理信息过程。</a:t>
            </a:r>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67585"/>
          <p:cNvSpPr>
            <a:spLocks noGrp="1"/>
          </p:cNvSpPr>
          <p:nvPr>
            <p:ph type="title"/>
          </p:nvPr>
        </p:nvSpPr>
        <p:spPr/>
        <p:txBody>
          <a:bodyPr anchor="t" anchorCtr="0"/>
          <a:p>
            <a:r>
              <a:rPr lang="en-US" altLang="zh-CN"/>
              <a:t>2. GPRS</a:t>
            </a:r>
            <a:r>
              <a:rPr lang="zh-CN" altLang="en-US" dirty="0"/>
              <a:t>的会话管理</a:t>
            </a:r>
            <a:endParaRPr lang="zh-CN" altLang="en-US" dirty="0"/>
          </a:p>
        </p:txBody>
      </p:sp>
      <p:sp>
        <p:nvSpPr>
          <p:cNvPr id="29698" name="文本占位符 67586"/>
          <p:cNvSpPr>
            <a:spLocks noGrp="1"/>
          </p:cNvSpPr>
          <p:nvPr>
            <p:ph idx="1"/>
          </p:nvPr>
        </p:nvSpPr>
        <p:spPr>
          <a:xfrm>
            <a:off x="609600" y="1600200"/>
            <a:ext cx="10972800" cy="3590925"/>
          </a:xfrm>
        </p:spPr>
        <p:txBody>
          <a:bodyPr anchor="t" anchorCtr="0"/>
          <a:p>
            <a:r>
              <a:rPr lang="en-US" altLang="zh-CN"/>
              <a:t>GPRS</a:t>
            </a:r>
            <a:r>
              <a:rPr lang="zh-CN" altLang="en-US" dirty="0"/>
              <a:t>的会话管理（</a:t>
            </a:r>
            <a:r>
              <a:rPr lang="en-US" altLang="zh-CN"/>
              <a:t>SM</a:t>
            </a:r>
            <a:r>
              <a:rPr lang="zh-CN" altLang="en-US" dirty="0"/>
              <a:t>），即是对</a:t>
            </a:r>
            <a:r>
              <a:rPr lang="en-US" altLang="zh-CN"/>
              <a:t>PDP</a:t>
            </a:r>
            <a:r>
              <a:rPr lang="zh-CN" altLang="en-US" dirty="0"/>
              <a:t>移动场景激活、解除和修改的过程。</a:t>
            </a:r>
            <a:endParaRPr lang="zh-CN" altLang="en-US" dirty="0"/>
          </a:p>
          <a:p>
            <a:r>
              <a:rPr lang="zh-CN" altLang="en-US" dirty="0"/>
              <a:t>这些过程仅仅是对</a:t>
            </a:r>
            <a:r>
              <a:rPr lang="en-US" altLang="zh-CN"/>
              <a:t>NSS</a:t>
            </a:r>
            <a:r>
              <a:rPr lang="zh-CN" altLang="en-US" dirty="0"/>
              <a:t>和移动台而言，与</a:t>
            </a:r>
            <a:r>
              <a:rPr lang="en-US" altLang="zh-CN"/>
              <a:t>BSS</a:t>
            </a:r>
            <a:r>
              <a:rPr lang="zh-CN" altLang="en-US" dirty="0"/>
              <a:t>无直接关系。</a:t>
            </a:r>
            <a:endParaRPr lang="zh-CN" altLang="en-US" dirty="0"/>
          </a:p>
          <a:p>
            <a:r>
              <a:rPr lang="zh-CN" altLang="en-US" dirty="0"/>
              <a:t>处于待命或就绪状态的移动台，能够在任意时刻启动</a:t>
            </a:r>
            <a:r>
              <a:rPr lang="en-US" altLang="zh-CN"/>
              <a:t>PDP</a:t>
            </a:r>
            <a:r>
              <a:rPr lang="zh-CN" altLang="en-US" dirty="0"/>
              <a:t>移动场景的激活过程，网络也可以请求与移动台之间激活一个</a:t>
            </a:r>
            <a:r>
              <a:rPr lang="en-US" altLang="zh-CN"/>
              <a:t>PDP</a:t>
            </a:r>
            <a:r>
              <a:rPr lang="zh-CN" altLang="en-US" dirty="0"/>
              <a:t>移动场景；移动台和网络还都可以发起</a:t>
            </a:r>
            <a:r>
              <a:rPr lang="en-US" altLang="zh-CN"/>
              <a:t>PDP</a:t>
            </a:r>
            <a:r>
              <a:rPr lang="zh-CN" altLang="en-US" dirty="0"/>
              <a:t>移动场景的解除过程；而只有网络可以发起修改过程。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68609"/>
          <p:cNvSpPr>
            <a:spLocks noGrp="1"/>
          </p:cNvSpPr>
          <p:nvPr>
            <p:ph type="title"/>
          </p:nvPr>
        </p:nvSpPr>
        <p:spPr>
          <a:xfrm>
            <a:off x="1752600" y="609600"/>
            <a:ext cx="8763000" cy="808038"/>
          </a:xfrm>
        </p:spPr>
        <p:txBody>
          <a:bodyPr anchor="t" anchorCtr="0"/>
          <a:p>
            <a:r>
              <a:rPr lang="zh-CN" altLang="en-US" sz="3800" dirty="0"/>
              <a:t>移动台在会话管理过程中会经历</a:t>
            </a:r>
            <a:r>
              <a:rPr lang="en-US" altLang="zh-CN" sz="3800"/>
              <a:t>4</a:t>
            </a:r>
            <a:r>
              <a:rPr lang="zh-CN" altLang="en-US" sz="3800" dirty="0"/>
              <a:t>种状态</a:t>
            </a:r>
            <a:endParaRPr lang="zh-CN" altLang="en-US" sz="3800" dirty="0"/>
          </a:p>
        </p:txBody>
      </p:sp>
      <p:sp>
        <p:nvSpPr>
          <p:cNvPr id="30722" name="文本占位符 68610"/>
          <p:cNvSpPr>
            <a:spLocks noGrp="1"/>
          </p:cNvSpPr>
          <p:nvPr>
            <p:ph idx="1"/>
          </p:nvPr>
        </p:nvSpPr>
        <p:spPr/>
        <p:txBody>
          <a:bodyPr anchor="t" anchorCtr="0"/>
          <a:p>
            <a:r>
              <a:rPr lang="zh-CN" altLang="en-US" dirty="0"/>
              <a:t>非活动</a:t>
            </a:r>
            <a:r>
              <a:rPr lang="en-US" altLang="zh-CN"/>
              <a:t>PDP</a:t>
            </a:r>
            <a:r>
              <a:rPr lang="zh-CN" altLang="en-US" dirty="0"/>
              <a:t>：不存在</a:t>
            </a:r>
            <a:r>
              <a:rPr lang="en-US" altLang="zh-CN"/>
              <a:t>PDP</a:t>
            </a:r>
            <a:r>
              <a:rPr lang="zh-CN" altLang="en-US" dirty="0"/>
              <a:t>移动场景。</a:t>
            </a:r>
            <a:endParaRPr lang="zh-CN" altLang="en-US" dirty="0"/>
          </a:p>
          <a:p>
            <a:r>
              <a:rPr lang="zh-CN" altLang="en-US" dirty="0"/>
              <a:t>等待活动的</a:t>
            </a:r>
            <a:r>
              <a:rPr lang="en-US" altLang="zh-CN"/>
              <a:t>PDP</a:t>
            </a:r>
            <a:r>
              <a:rPr lang="zh-CN" altLang="en-US" dirty="0"/>
              <a:t>：移动台请求激活</a:t>
            </a:r>
            <a:r>
              <a:rPr lang="en-US" altLang="zh-CN"/>
              <a:t>PDP</a:t>
            </a:r>
            <a:r>
              <a:rPr lang="zh-CN" altLang="en-US" dirty="0"/>
              <a:t>移动场景时，进入此状态。</a:t>
            </a:r>
            <a:endParaRPr lang="zh-CN" altLang="en-US" dirty="0"/>
          </a:p>
          <a:p>
            <a:r>
              <a:rPr lang="zh-CN" altLang="en-US" dirty="0"/>
              <a:t>等待非活动的</a:t>
            </a:r>
            <a:r>
              <a:rPr lang="en-US" altLang="zh-CN"/>
              <a:t>PDP</a:t>
            </a:r>
            <a:r>
              <a:rPr lang="zh-CN" altLang="en-US" dirty="0"/>
              <a:t>：移动台请求解除移动场景时，进入此状态。</a:t>
            </a:r>
            <a:endParaRPr lang="zh-CN" altLang="en-US" dirty="0"/>
          </a:p>
          <a:p>
            <a:r>
              <a:rPr lang="zh-CN" altLang="en-US" dirty="0"/>
              <a:t>活动</a:t>
            </a:r>
            <a:r>
              <a:rPr lang="en-US" altLang="zh-CN"/>
              <a:t>PDP</a:t>
            </a:r>
            <a:r>
              <a:rPr lang="zh-CN" altLang="en-US" dirty="0"/>
              <a:t>：</a:t>
            </a:r>
            <a:r>
              <a:rPr lang="en-US" altLang="zh-CN"/>
              <a:t>PDP</a:t>
            </a:r>
            <a:r>
              <a:rPr lang="zh-CN" altLang="en-US" dirty="0"/>
              <a:t>移动场景是活动的。</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5" name="组合 69635"/>
          <p:cNvGrpSpPr/>
          <p:nvPr/>
        </p:nvGrpSpPr>
        <p:grpSpPr>
          <a:xfrm>
            <a:off x="2362200" y="762000"/>
            <a:ext cx="7391400" cy="4648200"/>
            <a:chOff x="1631" y="2178"/>
            <a:chExt cx="9214" cy="5362"/>
          </a:xfrm>
        </p:grpSpPr>
        <p:sp>
          <p:nvSpPr>
            <p:cNvPr id="31746" name="椭圆 69636"/>
            <p:cNvSpPr/>
            <p:nvPr/>
          </p:nvSpPr>
          <p:spPr>
            <a:xfrm>
              <a:off x="5366" y="2178"/>
              <a:ext cx="1991" cy="465"/>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非活动</a:t>
              </a: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1747" name="椭圆 69637"/>
            <p:cNvSpPr/>
            <p:nvPr/>
          </p:nvSpPr>
          <p:spPr>
            <a:xfrm>
              <a:off x="5366" y="6390"/>
              <a:ext cx="1991" cy="465"/>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活动</a:t>
              </a: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1748" name="椭圆 69638"/>
            <p:cNvSpPr/>
            <p:nvPr/>
          </p:nvSpPr>
          <p:spPr>
            <a:xfrm>
              <a:off x="1881" y="4093"/>
              <a:ext cx="1742" cy="76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lnSpc>
                  <a:spcPct val="104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等待活动的</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104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1749" name="椭圆 69639"/>
            <p:cNvSpPr/>
            <p:nvPr/>
          </p:nvSpPr>
          <p:spPr>
            <a:xfrm>
              <a:off x="8852" y="4093"/>
              <a:ext cx="1993" cy="766"/>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lnSpc>
                  <a:spcPct val="104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等待非活动的</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104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1750" name="文本框 69640"/>
            <p:cNvSpPr txBox="1"/>
            <p:nvPr/>
          </p:nvSpPr>
          <p:spPr>
            <a:xfrm>
              <a:off x="1881" y="2178"/>
              <a:ext cx="2987"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1" name="文本框 69641"/>
            <p:cNvSpPr txBox="1"/>
            <p:nvPr/>
          </p:nvSpPr>
          <p:spPr>
            <a:xfrm>
              <a:off x="7856" y="2178"/>
              <a:ext cx="2987"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网络接受解除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2" name="文本框 69642"/>
            <p:cNvSpPr txBox="1"/>
            <p:nvPr/>
          </p:nvSpPr>
          <p:spPr>
            <a:xfrm>
              <a:off x="4619" y="3326"/>
              <a:ext cx="1495" cy="55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lnSpc>
                  <a:spcPct val="96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网络拒绝激活</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3" name="文本框 69643"/>
            <p:cNvSpPr txBox="1"/>
            <p:nvPr/>
          </p:nvSpPr>
          <p:spPr>
            <a:xfrm>
              <a:off x="7358" y="3326"/>
              <a:ext cx="2987"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4" name="文本框 69644"/>
            <p:cNvSpPr txBox="1"/>
            <p:nvPr/>
          </p:nvSpPr>
          <p:spPr>
            <a:xfrm>
              <a:off x="4796" y="4476"/>
              <a:ext cx="2987"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5" name="文本框 69645"/>
            <p:cNvSpPr txBox="1"/>
            <p:nvPr/>
          </p:nvSpPr>
          <p:spPr>
            <a:xfrm>
              <a:off x="3125" y="5625"/>
              <a:ext cx="2987" cy="38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6" name="文本框 69646"/>
            <p:cNvSpPr txBox="1"/>
            <p:nvPr/>
          </p:nvSpPr>
          <p:spPr>
            <a:xfrm>
              <a:off x="2627" y="7157"/>
              <a:ext cx="2987"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网络请求修改</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7" name="文本框 69647"/>
            <p:cNvSpPr txBox="1"/>
            <p:nvPr/>
          </p:nvSpPr>
          <p:spPr>
            <a:xfrm>
              <a:off x="7607" y="5625"/>
              <a:ext cx="2989" cy="383"/>
            </a:xfrm>
            <a:prstGeom prst="rect">
              <a:avLst/>
            </a:prstGeom>
            <a:solidFill>
              <a:srgbClr val="FFFFFF"/>
            </a:solid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移动台请求解除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8" name="文本框 69648"/>
            <p:cNvSpPr txBox="1"/>
            <p:nvPr/>
          </p:nvSpPr>
          <p:spPr>
            <a:xfrm>
              <a:off x="2780" y="2795"/>
              <a:ext cx="2989" cy="383"/>
            </a:xfrm>
            <a:prstGeom prst="rect">
              <a:avLst/>
            </a:prstGeom>
            <a:solidFill>
              <a:srgbClr val="FFFFFF"/>
            </a:solid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移动台请求激活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59" name="文本框 69649"/>
            <p:cNvSpPr txBox="1"/>
            <p:nvPr/>
          </p:nvSpPr>
          <p:spPr>
            <a:xfrm>
              <a:off x="1631" y="3289"/>
              <a:ext cx="2241" cy="766"/>
            </a:xfrm>
            <a:prstGeom prst="rect">
              <a:avLst/>
            </a:prstGeom>
            <a:noFill/>
            <a:ln w="9525">
              <a:noFill/>
            </a:ln>
          </p:spPr>
          <p:txBody>
            <a:bodyPr lIns="0" tIns="0" rIns="0" bIns="0" anchor="ctr" anchorCtr="1"/>
            <a:p>
              <a:pPr algn="ctr">
                <a:lnSpc>
                  <a:spcPct val="96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移动台请求激活</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60" name="文本框 69650"/>
            <p:cNvSpPr txBox="1"/>
            <p:nvPr/>
          </p:nvSpPr>
          <p:spPr>
            <a:xfrm>
              <a:off x="7607" y="7157"/>
              <a:ext cx="2989" cy="383"/>
            </a:xfrm>
            <a:prstGeom prst="rect">
              <a:avLst/>
            </a:prstGeom>
            <a:solidFill>
              <a:srgbClr val="FFFFFF"/>
            </a:solid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移动台接受修改</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61" name="文本框 69651"/>
            <p:cNvSpPr txBox="1"/>
            <p:nvPr/>
          </p:nvSpPr>
          <p:spPr>
            <a:xfrm>
              <a:off x="5117" y="3995"/>
              <a:ext cx="2989" cy="383"/>
            </a:xfrm>
            <a:prstGeom prst="rect">
              <a:avLst/>
            </a:prstGeom>
            <a:no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移动台接受解除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62" name="文本框 69652"/>
            <p:cNvSpPr txBox="1"/>
            <p:nvPr/>
          </p:nvSpPr>
          <p:spPr>
            <a:xfrm>
              <a:off x="7109" y="2794"/>
              <a:ext cx="2989" cy="383"/>
            </a:xfrm>
            <a:prstGeom prst="rect">
              <a:avLst/>
            </a:prstGeom>
            <a:solidFill>
              <a:srgbClr val="FFFFFF"/>
            </a:solid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移动台接受解除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1763" name="直接连接符 69653"/>
            <p:cNvSpPr/>
            <p:nvPr/>
          </p:nvSpPr>
          <p:spPr>
            <a:xfrm>
              <a:off x="5615" y="7345"/>
              <a:ext cx="1992" cy="1"/>
            </a:xfrm>
            <a:prstGeom prst="line">
              <a:avLst/>
            </a:prstGeom>
            <a:ln w="9525" cap="flat" cmpd="sng">
              <a:solidFill>
                <a:srgbClr val="000000"/>
              </a:solidFill>
              <a:prstDash val="solid"/>
              <a:round/>
              <a:headEnd type="none" w="med" len="med"/>
              <a:tailEnd type="triangle" w="med" len="med"/>
            </a:ln>
          </p:spPr>
        </p:sp>
        <p:sp>
          <p:nvSpPr>
            <p:cNvPr id="31764" name="任意多边形 69654"/>
            <p:cNvSpPr/>
            <p:nvPr/>
          </p:nvSpPr>
          <p:spPr>
            <a:xfrm>
              <a:off x="4122" y="6675"/>
              <a:ext cx="1293" cy="482"/>
            </a:xfrm>
            <a:custGeom>
              <a:avLst/>
              <a:gdLst/>
              <a:ahLst/>
              <a:cxnLst/>
              <a:pathLst>
                <a:path w="1293" h="482">
                  <a:moveTo>
                    <a:pt x="1293" y="0"/>
                  </a:moveTo>
                  <a:lnTo>
                    <a:pt x="0" y="482"/>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65" name="任意多边形 69655"/>
            <p:cNvSpPr/>
            <p:nvPr/>
          </p:nvSpPr>
          <p:spPr>
            <a:xfrm>
              <a:off x="7305" y="6720"/>
              <a:ext cx="1500" cy="480"/>
            </a:xfrm>
            <a:custGeom>
              <a:avLst/>
              <a:gdLst/>
              <a:ahLst/>
              <a:cxnLst/>
              <a:pathLst>
                <a:path w="1500" h="480">
                  <a:moveTo>
                    <a:pt x="1500" y="480"/>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66" name="直接连接符 69656"/>
            <p:cNvSpPr/>
            <p:nvPr/>
          </p:nvSpPr>
          <p:spPr>
            <a:xfrm flipV="1">
              <a:off x="6362" y="4859"/>
              <a:ext cx="0" cy="1532"/>
            </a:xfrm>
            <a:prstGeom prst="line">
              <a:avLst/>
            </a:prstGeom>
            <a:ln w="9525" cap="flat" cmpd="sng">
              <a:solidFill>
                <a:srgbClr val="000000"/>
              </a:solidFill>
              <a:prstDash val="solid"/>
              <a:round/>
              <a:headEnd type="none" w="med" len="med"/>
              <a:tailEnd type="triangle" w="med" len="med"/>
            </a:ln>
          </p:spPr>
        </p:sp>
        <p:sp>
          <p:nvSpPr>
            <p:cNvPr id="31767" name="任意多边形 69657"/>
            <p:cNvSpPr/>
            <p:nvPr/>
          </p:nvSpPr>
          <p:spPr>
            <a:xfrm>
              <a:off x="6360" y="2700"/>
              <a:ext cx="1" cy="1320"/>
            </a:xfrm>
            <a:custGeom>
              <a:avLst/>
              <a:gdLst/>
              <a:ahLst/>
              <a:cxnLst/>
              <a:pathLst>
                <a:path w="1" h="1320">
                  <a:moveTo>
                    <a:pt x="0" y="1320"/>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68" name="任意多边形 69658"/>
            <p:cNvSpPr/>
            <p:nvPr/>
          </p:nvSpPr>
          <p:spPr>
            <a:xfrm>
              <a:off x="6360" y="4335"/>
              <a:ext cx="2" cy="142"/>
            </a:xfrm>
            <a:custGeom>
              <a:avLst/>
              <a:gdLst/>
              <a:ahLst/>
              <a:cxnLst/>
              <a:pathLst>
                <a:path w="2" h="142">
                  <a:moveTo>
                    <a:pt x="2" y="142"/>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69" name="任意多边形 69659"/>
            <p:cNvSpPr/>
            <p:nvPr/>
          </p:nvSpPr>
          <p:spPr>
            <a:xfrm>
              <a:off x="7215" y="5970"/>
              <a:ext cx="855" cy="510"/>
            </a:xfrm>
            <a:custGeom>
              <a:avLst/>
              <a:gdLst/>
              <a:ahLst/>
              <a:cxnLst/>
              <a:pathLst>
                <a:path w="855" h="510">
                  <a:moveTo>
                    <a:pt x="0" y="510"/>
                  </a:moveTo>
                  <a:lnTo>
                    <a:pt x="855"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70" name="任意多边形 69660"/>
            <p:cNvSpPr/>
            <p:nvPr/>
          </p:nvSpPr>
          <p:spPr>
            <a:xfrm>
              <a:off x="8565" y="4859"/>
              <a:ext cx="1034" cy="751"/>
            </a:xfrm>
            <a:custGeom>
              <a:avLst/>
              <a:gdLst/>
              <a:ahLst/>
              <a:cxnLst/>
              <a:pathLst>
                <a:path w="1034" h="751">
                  <a:moveTo>
                    <a:pt x="0" y="751"/>
                  </a:moveTo>
                  <a:lnTo>
                    <a:pt x="1034"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71" name="任意多边形 69661"/>
            <p:cNvSpPr/>
            <p:nvPr/>
          </p:nvSpPr>
          <p:spPr>
            <a:xfrm>
              <a:off x="3285" y="4770"/>
              <a:ext cx="945" cy="735"/>
            </a:xfrm>
            <a:custGeom>
              <a:avLst/>
              <a:gdLst/>
              <a:ahLst/>
              <a:cxnLst/>
              <a:pathLst>
                <a:path w="945" h="735">
                  <a:moveTo>
                    <a:pt x="0" y="0"/>
                  </a:moveTo>
                  <a:lnTo>
                    <a:pt x="945" y="735"/>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72" name="任意多边形 69662"/>
            <p:cNvSpPr/>
            <p:nvPr/>
          </p:nvSpPr>
          <p:spPr>
            <a:xfrm>
              <a:off x="4950" y="6060"/>
              <a:ext cx="555" cy="435"/>
            </a:xfrm>
            <a:custGeom>
              <a:avLst/>
              <a:gdLst/>
              <a:ahLst/>
              <a:cxnLst/>
              <a:pathLst>
                <a:path w="555" h="435">
                  <a:moveTo>
                    <a:pt x="0" y="0"/>
                  </a:moveTo>
                  <a:lnTo>
                    <a:pt x="555" y="435"/>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73" name="直接连接符 69663"/>
            <p:cNvSpPr/>
            <p:nvPr/>
          </p:nvSpPr>
          <p:spPr>
            <a:xfrm>
              <a:off x="2627" y="2561"/>
              <a:ext cx="0" cy="766"/>
            </a:xfrm>
            <a:prstGeom prst="line">
              <a:avLst/>
            </a:prstGeom>
            <a:ln w="9525" cap="flat" cmpd="sng">
              <a:solidFill>
                <a:srgbClr val="000000"/>
              </a:solidFill>
              <a:prstDash val="solid"/>
              <a:round/>
              <a:headEnd type="none" w="med" len="med"/>
              <a:tailEnd type="none" w="med" len="med"/>
            </a:ln>
          </p:spPr>
        </p:sp>
        <p:sp>
          <p:nvSpPr>
            <p:cNvPr id="31774" name="任意多边形 69664"/>
            <p:cNvSpPr/>
            <p:nvPr/>
          </p:nvSpPr>
          <p:spPr>
            <a:xfrm>
              <a:off x="2625" y="3795"/>
              <a:ext cx="3" cy="298"/>
            </a:xfrm>
            <a:custGeom>
              <a:avLst/>
              <a:gdLst/>
              <a:ahLst/>
              <a:cxnLst/>
              <a:pathLst>
                <a:path w="3" h="298">
                  <a:moveTo>
                    <a:pt x="0" y="0"/>
                  </a:moveTo>
                  <a:lnTo>
                    <a:pt x="3" y="298"/>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75" name="直接连接符 69665"/>
            <p:cNvSpPr/>
            <p:nvPr/>
          </p:nvSpPr>
          <p:spPr>
            <a:xfrm flipH="1">
              <a:off x="4868" y="2381"/>
              <a:ext cx="498" cy="1"/>
            </a:xfrm>
            <a:prstGeom prst="line">
              <a:avLst/>
            </a:prstGeom>
            <a:ln w="9525" cap="flat" cmpd="sng">
              <a:solidFill>
                <a:srgbClr val="000000"/>
              </a:solidFill>
              <a:prstDash val="solid"/>
              <a:round/>
              <a:headEnd type="none" w="med" len="med"/>
              <a:tailEnd type="triangle" w="med" len="med"/>
            </a:ln>
          </p:spPr>
        </p:sp>
        <p:sp>
          <p:nvSpPr>
            <p:cNvPr id="31776" name="直接连接符 69666"/>
            <p:cNvSpPr/>
            <p:nvPr/>
          </p:nvSpPr>
          <p:spPr>
            <a:xfrm flipH="1">
              <a:off x="7358" y="2381"/>
              <a:ext cx="498" cy="1"/>
            </a:xfrm>
            <a:prstGeom prst="line">
              <a:avLst/>
            </a:prstGeom>
            <a:ln w="9525" cap="flat" cmpd="sng">
              <a:solidFill>
                <a:srgbClr val="000000"/>
              </a:solidFill>
              <a:prstDash val="solid"/>
              <a:round/>
              <a:headEnd type="none" w="med" len="med"/>
              <a:tailEnd type="triangle" w="med" len="med"/>
            </a:ln>
          </p:spPr>
        </p:sp>
        <p:sp>
          <p:nvSpPr>
            <p:cNvPr id="31777" name="任意多边形 69667"/>
            <p:cNvSpPr/>
            <p:nvPr/>
          </p:nvSpPr>
          <p:spPr>
            <a:xfrm>
              <a:off x="10590" y="2561"/>
              <a:ext cx="1" cy="1684"/>
            </a:xfrm>
            <a:custGeom>
              <a:avLst/>
              <a:gdLst/>
              <a:ahLst/>
              <a:cxnLst/>
              <a:pathLst>
                <a:path w="1" h="1684">
                  <a:moveTo>
                    <a:pt x="0" y="1684"/>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78" name="任意多边形 69668"/>
            <p:cNvSpPr/>
            <p:nvPr/>
          </p:nvSpPr>
          <p:spPr>
            <a:xfrm>
              <a:off x="5325" y="2670"/>
              <a:ext cx="870" cy="630"/>
            </a:xfrm>
            <a:custGeom>
              <a:avLst/>
              <a:gdLst/>
              <a:ahLst/>
              <a:cxnLst/>
              <a:pathLst>
                <a:path w="870" h="630">
                  <a:moveTo>
                    <a:pt x="0" y="630"/>
                  </a:moveTo>
                  <a:lnTo>
                    <a:pt x="87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79" name="任意多边形 69669"/>
            <p:cNvSpPr/>
            <p:nvPr/>
          </p:nvSpPr>
          <p:spPr>
            <a:xfrm>
              <a:off x="3555" y="3705"/>
              <a:ext cx="1050" cy="615"/>
            </a:xfrm>
            <a:custGeom>
              <a:avLst/>
              <a:gdLst/>
              <a:ahLst/>
              <a:cxnLst/>
              <a:pathLst>
                <a:path w="1050" h="615">
                  <a:moveTo>
                    <a:pt x="0" y="615"/>
                  </a:moveTo>
                  <a:lnTo>
                    <a:pt x="105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80" name="任意多边形 69670"/>
            <p:cNvSpPr/>
            <p:nvPr/>
          </p:nvSpPr>
          <p:spPr>
            <a:xfrm>
              <a:off x="5040" y="2535"/>
              <a:ext cx="525" cy="315"/>
            </a:xfrm>
            <a:custGeom>
              <a:avLst/>
              <a:gdLst/>
              <a:ahLst/>
              <a:cxnLst/>
              <a:pathLst>
                <a:path w="525" h="315">
                  <a:moveTo>
                    <a:pt x="525" y="0"/>
                  </a:moveTo>
                  <a:lnTo>
                    <a:pt x="0" y="315"/>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81" name="任意多边形 69671"/>
            <p:cNvSpPr/>
            <p:nvPr/>
          </p:nvSpPr>
          <p:spPr>
            <a:xfrm>
              <a:off x="3105" y="3135"/>
              <a:ext cx="1560" cy="975"/>
            </a:xfrm>
            <a:custGeom>
              <a:avLst/>
              <a:gdLst/>
              <a:ahLst/>
              <a:cxnLst/>
              <a:pathLst>
                <a:path w="1560" h="975">
                  <a:moveTo>
                    <a:pt x="1560" y="0"/>
                  </a:moveTo>
                  <a:lnTo>
                    <a:pt x="0" y="975"/>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82" name="任意多边形 69672"/>
            <p:cNvSpPr/>
            <p:nvPr/>
          </p:nvSpPr>
          <p:spPr>
            <a:xfrm>
              <a:off x="8910" y="3735"/>
              <a:ext cx="495" cy="390"/>
            </a:xfrm>
            <a:custGeom>
              <a:avLst/>
              <a:gdLst/>
              <a:ahLst/>
              <a:cxnLst/>
              <a:pathLst>
                <a:path w="495" h="390">
                  <a:moveTo>
                    <a:pt x="495" y="390"/>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83" name="任意多边形 69673"/>
            <p:cNvSpPr/>
            <p:nvPr/>
          </p:nvSpPr>
          <p:spPr>
            <a:xfrm>
              <a:off x="7215" y="2535"/>
              <a:ext cx="540" cy="330"/>
            </a:xfrm>
            <a:custGeom>
              <a:avLst/>
              <a:gdLst/>
              <a:ahLst/>
              <a:cxnLst/>
              <a:pathLst>
                <a:path w="540" h="330">
                  <a:moveTo>
                    <a:pt x="540" y="330"/>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1784" name="任意多边形 69674"/>
            <p:cNvSpPr/>
            <p:nvPr/>
          </p:nvSpPr>
          <p:spPr>
            <a:xfrm>
              <a:off x="8205" y="3135"/>
              <a:ext cx="240" cy="180"/>
            </a:xfrm>
            <a:custGeom>
              <a:avLst/>
              <a:gdLst/>
              <a:ahLst/>
              <a:cxnLst/>
              <a:pathLst>
                <a:path w="240" h="180">
                  <a:moveTo>
                    <a:pt x="240" y="180"/>
                  </a:moveTo>
                  <a:lnTo>
                    <a:pt x="0" y="0"/>
                  </a:lnTo>
                </a:path>
              </a:pathLst>
            </a:custGeom>
            <a:noFill/>
            <a:ln w="9525" cap="flat" cmpd="sng">
              <a:solidFill>
                <a:srgbClr val="000000"/>
              </a:solidFill>
              <a:prstDash val="solid"/>
              <a:round/>
              <a:headEnd type="none" w="med" len="med"/>
              <a:tailEnd type="none" w="med" len="med"/>
            </a:ln>
          </p:spPr>
          <p:txBody>
            <a:bodyPr/>
            <a:p>
              <a:endParaRPr lang="zh-CN" altLang="en-US"/>
            </a:p>
          </p:txBody>
        </p:sp>
      </p:grpSp>
      <p:sp>
        <p:nvSpPr>
          <p:cNvPr id="31785" name="矩形 69675"/>
          <p:cNvSpPr/>
          <p:nvPr/>
        </p:nvSpPr>
        <p:spPr>
          <a:xfrm>
            <a:off x="4270375" y="5638800"/>
            <a:ext cx="3295650"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4-10  </a:t>
            </a:r>
            <a:r>
              <a:rPr lang="zh-CN" altLang="en-US" b="1" dirty="0">
                <a:latin typeface="Arial" panose="020B0604020202020204" pitchFamily="34" charset="0"/>
                <a:ea typeface="宋体" panose="02010600030101010101" pitchFamily="2" charset="-122"/>
              </a:rPr>
              <a:t>移动台侧会话管理状态</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70657"/>
          <p:cNvSpPr>
            <a:spLocks noGrp="1"/>
          </p:cNvSpPr>
          <p:nvPr>
            <p:ph type="title"/>
          </p:nvPr>
        </p:nvSpPr>
        <p:spPr>
          <a:xfrm>
            <a:off x="1752600" y="609600"/>
            <a:ext cx="8686800" cy="808038"/>
          </a:xfrm>
        </p:spPr>
        <p:txBody>
          <a:bodyPr anchor="t" anchorCtr="0"/>
          <a:p>
            <a:r>
              <a:rPr lang="zh-CN" altLang="en-US" sz="3800" dirty="0"/>
              <a:t>网络侧在会话管理过程中会经历</a:t>
            </a:r>
            <a:r>
              <a:rPr lang="en-US" altLang="zh-CN" sz="3800"/>
              <a:t>5</a:t>
            </a:r>
            <a:r>
              <a:rPr lang="zh-CN" altLang="en-US" sz="3800" dirty="0"/>
              <a:t>种状态 </a:t>
            </a:r>
            <a:endParaRPr lang="zh-CN" altLang="en-US" sz="3800" dirty="0"/>
          </a:p>
        </p:txBody>
      </p:sp>
      <p:sp>
        <p:nvSpPr>
          <p:cNvPr id="33794" name="文本占位符 70658"/>
          <p:cNvSpPr>
            <a:spLocks noGrp="1"/>
          </p:cNvSpPr>
          <p:nvPr>
            <p:ph idx="1"/>
          </p:nvPr>
        </p:nvSpPr>
        <p:spPr/>
        <p:txBody>
          <a:bodyPr anchor="t" anchorCtr="0"/>
          <a:p>
            <a:r>
              <a:rPr lang="zh-CN" altLang="en-US" dirty="0"/>
              <a:t>非活动</a:t>
            </a:r>
            <a:r>
              <a:rPr lang="en-US" altLang="zh-CN"/>
              <a:t>PDP</a:t>
            </a:r>
            <a:r>
              <a:rPr lang="zh-CN" altLang="en-US" dirty="0"/>
              <a:t>：</a:t>
            </a:r>
            <a:r>
              <a:rPr lang="en-US" altLang="zh-CN"/>
              <a:t>PDP</a:t>
            </a:r>
            <a:r>
              <a:rPr lang="zh-CN" altLang="en-US" dirty="0"/>
              <a:t>移动场景处于非活动状态。</a:t>
            </a:r>
            <a:endParaRPr lang="zh-CN" altLang="en-US" dirty="0"/>
          </a:p>
          <a:p>
            <a:r>
              <a:rPr lang="zh-CN" altLang="en-US" dirty="0"/>
              <a:t>等待活动的</a:t>
            </a:r>
            <a:r>
              <a:rPr lang="en-US" altLang="zh-CN"/>
              <a:t>PDP</a:t>
            </a:r>
            <a:r>
              <a:rPr lang="zh-CN" altLang="en-US" dirty="0"/>
              <a:t>：网络请求激活</a:t>
            </a:r>
            <a:r>
              <a:rPr lang="en-US" altLang="zh-CN"/>
              <a:t>PDP</a:t>
            </a:r>
            <a:r>
              <a:rPr lang="zh-CN" altLang="en-US" dirty="0"/>
              <a:t>移动场景时，进入此状态。</a:t>
            </a:r>
            <a:endParaRPr lang="zh-CN" altLang="en-US" dirty="0"/>
          </a:p>
          <a:p>
            <a:r>
              <a:rPr lang="zh-CN" altLang="en-US" dirty="0"/>
              <a:t>等待非活动的</a:t>
            </a:r>
            <a:r>
              <a:rPr lang="en-US" altLang="zh-CN"/>
              <a:t>PDP</a:t>
            </a:r>
            <a:r>
              <a:rPr lang="zh-CN" altLang="en-US" dirty="0"/>
              <a:t>：网络请求解除</a:t>
            </a:r>
            <a:r>
              <a:rPr lang="en-US" altLang="zh-CN"/>
              <a:t>PDP</a:t>
            </a:r>
            <a:r>
              <a:rPr lang="zh-CN" altLang="en-US" dirty="0"/>
              <a:t>移动场景时，进入此状态。</a:t>
            </a:r>
            <a:endParaRPr lang="zh-CN" altLang="en-US" dirty="0"/>
          </a:p>
          <a:p>
            <a:r>
              <a:rPr lang="zh-CN" altLang="en-US" dirty="0"/>
              <a:t>活动</a:t>
            </a:r>
            <a:r>
              <a:rPr lang="en-US" altLang="zh-CN"/>
              <a:t>PDP</a:t>
            </a:r>
            <a:r>
              <a:rPr lang="zh-CN" altLang="en-US" dirty="0"/>
              <a:t>：</a:t>
            </a:r>
            <a:r>
              <a:rPr lang="en-US" altLang="zh-CN"/>
              <a:t>PDP</a:t>
            </a:r>
            <a:r>
              <a:rPr lang="zh-CN" altLang="en-US" dirty="0"/>
              <a:t>移动场景处于活动状态。</a:t>
            </a:r>
            <a:endParaRPr lang="zh-CN" altLang="en-US" dirty="0"/>
          </a:p>
          <a:p>
            <a:r>
              <a:rPr lang="zh-CN" altLang="en-US" dirty="0"/>
              <a:t>等待修改</a:t>
            </a:r>
            <a:r>
              <a:rPr lang="en-US" altLang="zh-CN"/>
              <a:t>PDP</a:t>
            </a:r>
            <a:r>
              <a:rPr lang="zh-CN" altLang="en-US" dirty="0"/>
              <a:t>：网络请求修改</a:t>
            </a:r>
            <a:r>
              <a:rPr lang="en-US" altLang="zh-CN"/>
              <a:t>PDP</a:t>
            </a:r>
            <a:r>
              <a:rPr lang="zh-CN" altLang="en-US" dirty="0"/>
              <a:t>移动场景时，进人此状态。 </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7" name="组合 71683"/>
          <p:cNvGrpSpPr/>
          <p:nvPr/>
        </p:nvGrpSpPr>
        <p:grpSpPr>
          <a:xfrm>
            <a:off x="2438400" y="838200"/>
            <a:ext cx="7620000" cy="4800600"/>
            <a:chOff x="1438" y="1555"/>
            <a:chExt cx="9350" cy="5444"/>
          </a:xfrm>
        </p:grpSpPr>
        <p:sp>
          <p:nvSpPr>
            <p:cNvPr id="34818" name="文本框 71684"/>
            <p:cNvSpPr txBox="1"/>
            <p:nvPr/>
          </p:nvSpPr>
          <p:spPr>
            <a:xfrm>
              <a:off x="1438" y="4597"/>
              <a:ext cx="1455" cy="766"/>
            </a:xfrm>
            <a:prstGeom prst="rect">
              <a:avLst/>
            </a:prstGeom>
            <a:noFill/>
            <a:ln w="9525">
              <a:noFill/>
            </a:ln>
          </p:spPr>
          <p:txBody>
            <a:bodyPr lIns="0" tIns="0" rIns="0" bIns="0" anchor="ctr" anchorCtr="1"/>
            <a:p>
              <a:pPr algn="ctr">
                <a:lnSpc>
                  <a:spcPct val="96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网络请求修改</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grpSp>
          <p:nvGrpSpPr>
            <p:cNvPr id="34819" name="组合 71685"/>
            <p:cNvGrpSpPr/>
            <p:nvPr/>
          </p:nvGrpSpPr>
          <p:grpSpPr>
            <a:xfrm>
              <a:off x="1573" y="1555"/>
              <a:ext cx="9215" cy="5444"/>
              <a:chOff x="1573" y="1938"/>
              <a:chExt cx="9215" cy="5444"/>
            </a:xfrm>
          </p:grpSpPr>
          <p:sp>
            <p:nvSpPr>
              <p:cNvPr id="34820" name="椭圆 71686"/>
              <p:cNvSpPr/>
              <p:nvPr/>
            </p:nvSpPr>
            <p:spPr>
              <a:xfrm>
                <a:off x="5558" y="1938"/>
                <a:ext cx="1744" cy="692"/>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lnSpc>
                    <a:spcPct val="96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等待活动的</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4821" name="椭圆 71687"/>
              <p:cNvSpPr/>
              <p:nvPr/>
            </p:nvSpPr>
            <p:spPr>
              <a:xfrm>
                <a:off x="5558" y="6533"/>
                <a:ext cx="1991" cy="693"/>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lnSpc>
                    <a:spcPct val="96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等待非活动的</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4822" name="椭圆 71688"/>
              <p:cNvSpPr/>
              <p:nvPr/>
            </p:nvSpPr>
            <p:spPr>
              <a:xfrm>
                <a:off x="1573" y="4273"/>
                <a:ext cx="1496" cy="465"/>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活动</a:t>
                </a: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4823" name="椭圆 71689"/>
              <p:cNvSpPr/>
              <p:nvPr/>
            </p:nvSpPr>
            <p:spPr>
              <a:xfrm>
                <a:off x="9043" y="3853"/>
                <a:ext cx="1744" cy="465"/>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非活动</a:t>
                </a: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4824" name="椭圆 71690"/>
              <p:cNvSpPr/>
              <p:nvPr/>
            </p:nvSpPr>
            <p:spPr>
              <a:xfrm>
                <a:off x="1821" y="6917"/>
                <a:ext cx="1993" cy="465"/>
              </a:xfrm>
              <a:prstGeom prst="ellipse">
                <a:avLst/>
              </a:prstGeom>
              <a:solidFill>
                <a:srgbClr val="FFFFFF"/>
              </a:solidFill>
              <a:ln w="9525" cap="flat" cmpd="sng">
                <a:solidFill>
                  <a:srgbClr val="000000"/>
                </a:solidFill>
                <a:prstDash val="solid"/>
                <a:round/>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等待修改</a:t>
                </a:r>
                <a:r>
                  <a:rPr lang="en-US" altLang="zh-CN" sz="1200">
                    <a:solidFill>
                      <a:srgbClr val="000066"/>
                    </a:solidFill>
                    <a:latin typeface="Times New Roman" panose="02020603050405020304" pitchFamily="18" charset="0"/>
                    <a:ea typeface="宋体" panose="02010600030101010101" pitchFamily="2" charset="-122"/>
                  </a:rPr>
                  <a:t>PDP</a:t>
                </a:r>
                <a:endParaRPr lang="en-US" altLang="zh-CN" sz="1200">
                  <a:solidFill>
                    <a:srgbClr val="000066"/>
                  </a:solidFill>
                  <a:latin typeface="Arial" panose="020B0604020202020204" pitchFamily="34" charset="0"/>
                  <a:ea typeface="宋体" panose="02010600030101010101" pitchFamily="2" charset="-122"/>
                </a:endParaRPr>
              </a:p>
            </p:txBody>
          </p:sp>
          <p:sp>
            <p:nvSpPr>
              <p:cNvPr id="34825" name="文本框 71691"/>
              <p:cNvSpPr txBox="1"/>
              <p:nvPr/>
            </p:nvSpPr>
            <p:spPr>
              <a:xfrm>
                <a:off x="2071" y="2705"/>
                <a:ext cx="2990" cy="34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移动台请求激活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26" name="文本框 71692"/>
              <p:cNvSpPr txBox="1"/>
              <p:nvPr/>
            </p:nvSpPr>
            <p:spPr>
              <a:xfrm>
                <a:off x="5308" y="3088"/>
                <a:ext cx="2990" cy="34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移动台拒绝激活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27" name="文本框 71693"/>
              <p:cNvSpPr txBox="1"/>
              <p:nvPr/>
            </p:nvSpPr>
            <p:spPr>
              <a:xfrm>
                <a:off x="4810" y="3853"/>
                <a:ext cx="2990" cy="34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移动台请求激活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28" name="文本框 71694"/>
              <p:cNvSpPr txBox="1"/>
              <p:nvPr/>
            </p:nvSpPr>
            <p:spPr>
              <a:xfrm>
                <a:off x="4810" y="5385"/>
                <a:ext cx="2990" cy="34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移动台请求解除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29" name="文本框 71695"/>
              <p:cNvSpPr txBox="1"/>
              <p:nvPr/>
            </p:nvSpPr>
            <p:spPr>
              <a:xfrm>
                <a:off x="7549" y="5964"/>
                <a:ext cx="2991" cy="34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移动台接受解除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0" name="文本框 71696"/>
              <p:cNvSpPr txBox="1"/>
              <p:nvPr/>
            </p:nvSpPr>
            <p:spPr>
              <a:xfrm>
                <a:off x="2050" y="6391"/>
                <a:ext cx="2990" cy="34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移动台接受修改</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1" name="文本框 71697"/>
              <p:cNvSpPr txBox="1"/>
              <p:nvPr/>
            </p:nvSpPr>
            <p:spPr>
              <a:xfrm>
                <a:off x="3292" y="4033"/>
                <a:ext cx="1494" cy="766"/>
              </a:xfrm>
              <a:prstGeom prst="rect">
                <a:avLst/>
              </a:prstGeom>
              <a:noFill/>
              <a:ln w="9525">
                <a:noFill/>
              </a:ln>
            </p:spPr>
            <p:txBody>
              <a:bodyPr lIns="0" tIns="0" rIns="0" bIns="0" anchor="ctr" anchorCtr="1"/>
              <a:p>
                <a:pPr algn="ctr">
                  <a:lnSpc>
                    <a:spcPct val="96000"/>
                  </a:lnSpc>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网络接受激活</a:t>
                </a:r>
                <a:endParaRPr lang="zh-CN" altLang="en-US" sz="1200" dirty="0">
                  <a:solidFill>
                    <a:srgbClr val="000066"/>
                  </a:solidFill>
                  <a:latin typeface="Times New Roman" panose="02020603050405020304" pitchFamily="18" charset="0"/>
                  <a:ea typeface="宋体" panose="02010600030101010101" pitchFamily="2" charset="-122"/>
                </a:endParaRPr>
              </a:p>
              <a:p>
                <a:pPr algn="ctr">
                  <a:lnSpc>
                    <a:spcPct val="96000"/>
                  </a:lnSpc>
                  <a:spcBef>
                    <a:spcPct val="50000"/>
                  </a:spcBef>
                </a:pP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2" name="文本框 71698"/>
              <p:cNvSpPr txBox="1"/>
              <p:nvPr/>
            </p:nvSpPr>
            <p:spPr>
              <a:xfrm>
                <a:off x="2071" y="3260"/>
                <a:ext cx="2990" cy="345"/>
              </a:xfrm>
              <a:prstGeom prst="rect">
                <a:avLst/>
              </a:prstGeom>
              <a:no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网络接受激活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3" name="文本框 71699"/>
              <p:cNvSpPr txBox="1"/>
              <p:nvPr/>
            </p:nvSpPr>
            <p:spPr>
              <a:xfrm>
                <a:off x="3571" y="5888"/>
                <a:ext cx="2990" cy="345"/>
              </a:xfrm>
              <a:prstGeom prst="rect">
                <a:avLst/>
              </a:prstGeom>
              <a:no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4" name="文本框 71700"/>
              <p:cNvSpPr txBox="1"/>
              <p:nvPr/>
            </p:nvSpPr>
            <p:spPr>
              <a:xfrm>
                <a:off x="6580" y="4867"/>
                <a:ext cx="2990" cy="345"/>
              </a:xfrm>
              <a:prstGeom prst="rect">
                <a:avLst/>
              </a:prstGeom>
              <a:no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网络接受解除</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5" name="文本框 71701"/>
              <p:cNvSpPr txBox="1"/>
              <p:nvPr/>
            </p:nvSpPr>
            <p:spPr>
              <a:xfrm>
                <a:off x="5173" y="4394"/>
                <a:ext cx="2990" cy="345"/>
              </a:xfrm>
              <a:prstGeom prst="rect">
                <a:avLst/>
              </a:prstGeom>
              <a:no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网络拒绝激活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6" name="文本框 71702"/>
              <p:cNvSpPr txBox="1"/>
              <p:nvPr/>
            </p:nvSpPr>
            <p:spPr>
              <a:xfrm>
                <a:off x="7798" y="2704"/>
                <a:ext cx="2990" cy="345"/>
              </a:xfrm>
              <a:prstGeom prst="rect">
                <a:avLst/>
              </a:prstGeom>
              <a:noFill/>
              <a:ln w="9525">
                <a:noFill/>
              </a:ln>
            </p:spPr>
            <p:txBody>
              <a:bodyPr lIns="0" tIns="0" rIns="0" bIns="0" anchor="ctr" anchorCtr="1"/>
              <a:p>
                <a:pPr algn="ctr">
                  <a:spcBef>
                    <a:spcPct val="50000"/>
                  </a:spcBef>
                </a:pPr>
                <a:r>
                  <a:rPr lang="zh-CN" altLang="en-US" sz="1200" dirty="0">
                    <a:solidFill>
                      <a:srgbClr val="000066"/>
                    </a:solidFill>
                    <a:latin typeface="Times New Roman" panose="02020603050405020304" pitchFamily="18" charset="0"/>
                    <a:ea typeface="宋体" panose="02010600030101010101" pitchFamily="2" charset="-122"/>
                  </a:rPr>
                  <a:t>网络请求激活</a:t>
                </a:r>
                <a:r>
                  <a:rPr lang="en-US" altLang="zh-CN" sz="1200">
                    <a:solidFill>
                      <a:srgbClr val="000066"/>
                    </a:solidFill>
                    <a:latin typeface="Times New Roman" panose="02020603050405020304" pitchFamily="18" charset="0"/>
                    <a:ea typeface="宋体" panose="02010600030101010101" pitchFamily="2" charset="-122"/>
                  </a:rPr>
                  <a:t>PDP</a:t>
                </a:r>
                <a:r>
                  <a:rPr lang="zh-CN" altLang="en-US" sz="1200" dirty="0">
                    <a:solidFill>
                      <a:srgbClr val="000066"/>
                    </a:solidFill>
                    <a:latin typeface="Times New Roman" panose="02020603050405020304" pitchFamily="18" charset="0"/>
                    <a:ea typeface="宋体" panose="02010600030101010101" pitchFamily="2" charset="-122"/>
                  </a:rPr>
                  <a:t>移动场景</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34837" name="任意多边形 71703"/>
              <p:cNvSpPr/>
              <p:nvPr/>
            </p:nvSpPr>
            <p:spPr>
              <a:xfrm>
                <a:off x="4790" y="2295"/>
                <a:ext cx="750" cy="390"/>
              </a:xfrm>
              <a:custGeom>
                <a:avLst/>
                <a:gdLst/>
                <a:ahLst/>
                <a:cxnLst/>
                <a:pathLst>
                  <a:path w="750" h="390">
                    <a:moveTo>
                      <a:pt x="750" y="0"/>
                    </a:moveTo>
                    <a:lnTo>
                      <a:pt x="0" y="39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38" name="任意多边形 71704"/>
              <p:cNvSpPr/>
              <p:nvPr/>
            </p:nvSpPr>
            <p:spPr>
              <a:xfrm>
                <a:off x="3830" y="3090"/>
                <a:ext cx="330" cy="210"/>
              </a:xfrm>
              <a:custGeom>
                <a:avLst/>
                <a:gdLst/>
                <a:ahLst/>
                <a:cxnLst/>
                <a:pathLst>
                  <a:path w="330" h="210">
                    <a:moveTo>
                      <a:pt x="330" y="0"/>
                    </a:moveTo>
                    <a:lnTo>
                      <a:pt x="0" y="21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34839" name="任意多边形 71705"/>
              <p:cNvSpPr/>
              <p:nvPr/>
            </p:nvSpPr>
            <p:spPr>
              <a:xfrm>
                <a:off x="2135" y="3558"/>
                <a:ext cx="1275" cy="720"/>
              </a:xfrm>
              <a:custGeom>
                <a:avLst/>
                <a:gdLst/>
                <a:ahLst/>
                <a:cxnLst/>
                <a:pathLst>
                  <a:path w="1275" h="720">
                    <a:moveTo>
                      <a:pt x="1275" y="0"/>
                    </a:moveTo>
                    <a:lnTo>
                      <a:pt x="0" y="72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0" name="任意多边形 71706"/>
              <p:cNvSpPr/>
              <p:nvPr/>
            </p:nvSpPr>
            <p:spPr>
              <a:xfrm>
                <a:off x="4415" y="3873"/>
                <a:ext cx="375" cy="165"/>
              </a:xfrm>
              <a:custGeom>
                <a:avLst/>
                <a:gdLst/>
                <a:ahLst/>
                <a:cxnLst/>
                <a:pathLst>
                  <a:path w="375" h="165">
                    <a:moveTo>
                      <a:pt x="375" y="0"/>
                    </a:moveTo>
                    <a:lnTo>
                      <a:pt x="0" y="165"/>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34841" name="任意多边形 71707"/>
              <p:cNvSpPr/>
              <p:nvPr/>
            </p:nvSpPr>
            <p:spPr>
              <a:xfrm>
                <a:off x="2990" y="4473"/>
                <a:ext cx="330" cy="150"/>
              </a:xfrm>
              <a:custGeom>
                <a:avLst/>
                <a:gdLst/>
                <a:ahLst/>
                <a:cxnLst/>
                <a:pathLst>
                  <a:path w="330" h="150">
                    <a:moveTo>
                      <a:pt x="330" y="0"/>
                    </a:moveTo>
                    <a:lnTo>
                      <a:pt x="0" y="15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2" name="任意多边形 71708"/>
              <p:cNvSpPr/>
              <p:nvPr/>
            </p:nvSpPr>
            <p:spPr>
              <a:xfrm>
                <a:off x="2960" y="4620"/>
                <a:ext cx="3" cy="1773"/>
              </a:xfrm>
              <a:custGeom>
                <a:avLst/>
                <a:gdLst/>
                <a:ahLst/>
                <a:cxnLst/>
                <a:pathLst>
                  <a:path w="3" h="1773">
                    <a:moveTo>
                      <a:pt x="0" y="1773"/>
                    </a:moveTo>
                    <a:lnTo>
                      <a:pt x="3"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3" name="任意多边形 71709"/>
              <p:cNvSpPr/>
              <p:nvPr/>
            </p:nvSpPr>
            <p:spPr>
              <a:xfrm>
                <a:off x="1940" y="4743"/>
                <a:ext cx="3" cy="289"/>
              </a:xfrm>
              <a:custGeom>
                <a:avLst/>
                <a:gdLst/>
                <a:ahLst/>
                <a:cxnLst/>
                <a:pathLst>
                  <a:path w="3" h="289">
                    <a:moveTo>
                      <a:pt x="0" y="0"/>
                    </a:moveTo>
                    <a:lnTo>
                      <a:pt x="3" y="289"/>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4" name="任意多边形 71710"/>
              <p:cNvSpPr/>
              <p:nvPr/>
            </p:nvSpPr>
            <p:spPr>
              <a:xfrm>
                <a:off x="1955" y="5433"/>
                <a:ext cx="3" cy="1634"/>
              </a:xfrm>
              <a:custGeom>
                <a:avLst/>
                <a:gdLst/>
                <a:ahLst/>
                <a:cxnLst/>
                <a:pathLst>
                  <a:path w="3" h="1634">
                    <a:moveTo>
                      <a:pt x="0" y="0"/>
                    </a:moveTo>
                    <a:lnTo>
                      <a:pt x="3" y="1634"/>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5" name="直接连接符 71711"/>
              <p:cNvSpPr/>
              <p:nvPr/>
            </p:nvSpPr>
            <p:spPr>
              <a:xfrm>
                <a:off x="3067" y="4619"/>
                <a:ext cx="1743" cy="766"/>
              </a:xfrm>
              <a:prstGeom prst="line">
                <a:avLst/>
              </a:prstGeom>
              <a:ln w="9525" cap="flat" cmpd="sng">
                <a:solidFill>
                  <a:srgbClr val="000000"/>
                </a:solidFill>
                <a:prstDash val="solid"/>
                <a:round/>
                <a:headEnd type="none" w="med" len="med"/>
                <a:tailEnd type="triangle" w="med" len="med"/>
              </a:ln>
            </p:spPr>
          </p:sp>
          <p:sp>
            <p:nvSpPr>
              <p:cNvPr id="34846" name="任意多边形 71712"/>
              <p:cNvSpPr/>
              <p:nvPr/>
            </p:nvSpPr>
            <p:spPr>
              <a:xfrm>
                <a:off x="3067" y="4619"/>
                <a:ext cx="1693" cy="1279"/>
              </a:xfrm>
              <a:custGeom>
                <a:avLst/>
                <a:gdLst/>
                <a:ahLst/>
                <a:cxnLst/>
                <a:pathLst>
                  <a:path w="1693" h="1279">
                    <a:moveTo>
                      <a:pt x="0" y="0"/>
                    </a:moveTo>
                    <a:lnTo>
                      <a:pt x="1693" y="1279"/>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7" name="任意多边形 71713"/>
              <p:cNvSpPr/>
              <p:nvPr/>
            </p:nvSpPr>
            <p:spPr>
              <a:xfrm>
                <a:off x="5180" y="6213"/>
                <a:ext cx="660" cy="390"/>
              </a:xfrm>
              <a:custGeom>
                <a:avLst/>
                <a:gdLst/>
                <a:ahLst/>
                <a:cxnLst/>
                <a:pathLst>
                  <a:path w="660" h="390">
                    <a:moveTo>
                      <a:pt x="0" y="0"/>
                    </a:moveTo>
                    <a:lnTo>
                      <a:pt x="660" y="39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8" name="任意多边形 71714"/>
              <p:cNvSpPr/>
              <p:nvPr/>
            </p:nvSpPr>
            <p:spPr>
              <a:xfrm>
                <a:off x="7549" y="6348"/>
                <a:ext cx="796" cy="570"/>
              </a:xfrm>
              <a:custGeom>
                <a:avLst/>
                <a:gdLst/>
                <a:ahLst/>
                <a:cxnLst/>
                <a:pathLst>
                  <a:path w="796" h="570">
                    <a:moveTo>
                      <a:pt x="0" y="570"/>
                    </a:moveTo>
                    <a:lnTo>
                      <a:pt x="796"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49" name="任意多边形 71715"/>
              <p:cNvSpPr/>
              <p:nvPr/>
            </p:nvSpPr>
            <p:spPr>
              <a:xfrm>
                <a:off x="8750" y="4237"/>
                <a:ext cx="1787" cy="1661"/>
              </a:xfrm>
              <a:custGeom>
                <a:avLst/>
                <a:gdLst/>
                <a:ahLst/>
                <a:cxnLst/>
                <a:pathLst>
                  <a:path w="1787" h="1661">
                    <a:moveTo>
                      <a:pt x="0" y="1661"/>
                    </a:moveTo>
                    <a:lnTo>
                      <a:pt x="1787"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0" name="任意多边形 71716"/>
              <p:cNvSpPr/>
              <p:nvPr/>
            </p:nvSpPr>
            <p:spPr>
              <a:xfrm>
                <a:off x="7685" y="5148"/>
                <a:ext cx="360" cy="225"/>
              </a:xfrm>
              <a:custGeom>
                <a:avLst/>
                <a:gdLst/>
                <a:ahLst/>
                <a:cxnLst/>
                <a:pathLst>
                  <a:path w="360" h="225">
                    <a:moveTo>
                      <a:pt x="0" y="225"/>
                    </a:moveTo>
                    <a:lnTo>
                      <a:pt x="36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34851" name="任意多边形 71717"/>
              <p:cNvSpPr/>
              <p:nvPr/>
            </p:nvSpPr>
            <p:spPr>
              <a:xfrm>
                <a:off x="8450" y="4293"/>
                <a:ext cx="975" cy="630"/>
              </a:xfrm>
              <a:custGeom>
                <a:avLst/>
                <a:gdLst/>
                <a:ahLst/>
                <a:cxnLst/>
                <a:pathLst>
                  <a:path w="975" h="630">
                    <a:moveTo>
                      <a:pt x="0" y="630"/>
                    </a:moveTo>
                    <a:lnTo>
                      <a:pt x="975"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2" name="任意多边形 71718"/>
              <p:cNvSpPr/>
              <p:nvPr/>
            </p:nvSpPr>
            <p:spPr>
              <a:xfrm>
                <a:off x="6050" y="4218"/>
                <a:ext cx="6" cy="281"/>
              </a:xfrm>
              <a:custGeom>
                <a:avLst/>
                <a:gdLst/>
                <a:ahLst/>
                <a:cxnLst/>
                <a:pathLst>
                  <a:path w="6" h="281">
                    <a:moveTo>
                      <a:pt x="0" y="0"/>
                    </a:moveTo>
                    <a:lnTo>
                      <a:pt x="6" y="281"/>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3" name="任意多边形 71719"/>
              <p:cNvSpPr/>
              <p:nvPr/>
            </p:nvSpPr>
            <p:spPr>
              <a:xfrm>
                <a:off x="8030" y="4158"/>
                <a:ext cx="1035" cy="390"/>
              </a:xfrm>
              <a:custGeom>
                <a:avLst/>
                <a:gdLst/>
                <a:ahLst/>
                <a:cxnLst/>
                <a:pathLst>
                  <a:path w="1035" h="390">
                    <a:moveTo>
                      <a:pt x="0" y="390"/>
                    </a:moveTo>
                    <a:lnTo>
                      <a:pt x="1035"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4" name="直接连接符 71720"/>
              <p:cNvSpPr/>
              <p:nvPr/>
            </p:nvSpPr>
            <p:spPr>
              <a:xfrm flipH="1">
                <a:off x="7798" y="4018"/>
                <a:ext cx="1245" cy="1"/>
              </a:xfrm>
              <a:prstGeom prst="line">
                <a:avLst/>
              </a:prstGeom>
              <a:ln w="9525" cap="flat" cmpd="sng">
                <a:solidFill>
                  <a:srgbClr val="000000"/>
                </a:solidFill>
                <a:prstDash val="solid"/>
                <a:round/>
                <a:headEnd type="none" w="med" len="med"/>
                <a:tailEnd type="triangle" w="med" len="med"/>
              </a:ln>
            </p:spPr>
          </p:sp>
          <p:sp>
            <p:nvSpPr>
              <p:cNvPr id="34855" name="任意多边形 71721"/>
              <p:cNvSpPr/>
              <p:nvPr/>
            </p:nvSpPr>
            <p:spPr>
              <a:xfrm>
                <a:off x="6860" y="2628"/>
                <a:ext cx="720" cy="420"/>
              </a:xfrm>
              <a:custGeom>
                <a:avLst/>
                <a:gdLst/>
                <a:ahLst/>
                <a:cxnLst/>
                <a:pathLst>
                  <a:path w="720" h="420">
                    <a:moveTo>
                      <a:pt x="0" y="0"/>
                    </a:moveTo>
                    <a:lnTo>
                      <a:pt x="720" y="42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6" name="任意多边形 71722"/>
              <p:cNvSpPr/>
              <p:nvPr/>
            </p:nvSpPr>
            <p:spPr>
              <a:xfrm>
                <a:off x="8225" y="3468"/>
                <a:ext cx="885" cy="510"/>
              </a:xfrm>
              <a:custGeom>
                <a:avLst/>
                <a:gdLst/>
                <a:ahLst/>
                <a:cxnLst/>
                <a:pathLst>
                  <a:path w="885" h="510">
                    <a:moveTo>
                      <a:pt x="0" y="0"/>
                    </a:moveTo>
                    <a:lnTo>
                      <a:pt x="885" y="51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7" name="任意多边形 71723"/>
              <p:cNvSpPr/>
              <p:nvPr/>
            </p:nvSpPr>
            <p:spPr>
              <a:xfrm>
                <a:off x="8525" y="3018"/>
                <a:ext cx="1514" cy="835"/>
              </a:xfrm>
              <a:custGeom>
                <a:avLst/>
                <a:gdLst/>
                <a:ahLst/>
                <a:cxnLst/>
                <a:pathLst>
                  <a:path w="1514" h="835">
                    <a:moveTo>
                      <a:pt x="1514" y="835"/>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8" name="任意多边形 71724"/>
              <p:cNvSpPr/>
              <p:nvPr/>
            </p:nvSpPr>
            <p:spPr>
              <a:xfrm>
                <a:off x="7310" y="2343"/>
                <a:ext cx="870" cy="435"/>
              </a:xfrm>
              <a:custGeom>
                <a:avLst/>
                <a:gdLst/>
                <a:ahLst/>
                <a:cxnLst/>
                <a:pathLst>
                  <a:path w="870" h="435">
                    <a:moveTo>
                      <a:pt x="870" y="435"/>
                    </a:moveTo>
                    <a:lnTo>
                      <a:pt x="0" y="0"/>
                    </a:lnTo>
                  </a:path>
                </a:pathLst>
              </a:custGeom>
              <a:noFill/>
              <a:ln w="9525" cap="flat" cmpd="sng">
                <a:solidFill>
                  <a:srgbClr val="000000"/>
                </a:solidFill>
                <a:prstDash val="solid"/>
                <a:round/>
                <a:headEnd type="none" w="med" len="med"/>
                <a:tailEnd type="triangle" w="med" len="med"/>
              </a:ln>
            </p:spPr>
            <p:txBody>
              <a:bodyPr/>
              <a:p>
                <a:endParaRPr lang="zh-CN" altLang="en-US"/>
              </a:p>
            </p:txBody>
          </p:sp>
          <p:sp>
            <p:nvSpPr>
              <p:cNvPr id="34859" name="任意多边形 71725"/>
              <p:cNvSpPr/>
              <p:nvPr/>
            </p:nvSpPr>
            <p:spPr>
              <a:xfrm>
                <a:off x="2960" y="6730"/>
                <a:ext cx="3" cy="158"/>
              </a:xfrm>
              <a:custGeom>
                <a:avLst/>
                <a:gdLst/>
                <a:ahLst/>
                <a:cxnLst/>
                <a:pathLst>
                  <a:path w="3" h="158">
                    <a:moveTo>
                      <a:pt x="0" y="158"/>
                    </a:moveTo>
                    <a:lnTo>
                      <a:pt x="3" y="0"/>
                    </a:lnTo>
                  </a:path>
                </a:pathLst>
              </a:custGeom>
              <a:noFill/>
              <a:ln w="9525" cap="flat" cmpd="sng">
                <a:solidFill>
                  <a:srgbClr val="000000"/>
                </a:solidFill>
                <a:prstDash val="solid"/>
                <a:round/>
                <a:headEnd type="none" w="med" len="med"/>
                <a:tailEnd type="triangle" w="med" len="med"/>
              </a:ln>
            </p:spPr>
            <p:txBody>
              <a:bodyPr/>
              <a:p>
                <a:endParaRPr lang="zh-CN" altLang="en-US"/>
              </a:p>
            </p:txBody>
          </p:sp>
        </p:grpSp>
      </p:grpSp>
      <p:sp>
        <p:nvSpPr>
          <p:cNvPr id="34860" name="矩形 71726"/>
          <p:cNvSpPr/>
          <p:nvPr/>
        </p:nvSpPr>
        <p:spPr>
          <a:xfrm>
            <a:off x="4579938" y="5715000"/>
            <a:ext cx="3054350"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4-11  </a:t>
            </a:r>
            <a:r>
              <a:rPr lang="zh-CN" altLang="en-US" b="1" dirty="0">
                <a:latin typeface="Arial" panose="020B0604020202020204" pitchFamily="34" charset="0"/>
                <a:ea typeface="宋体" panose="02010600030101010101" pitchFamily="2" charset="-122"/>
              </a:rPr>
              <a:t>网络侧会话管理状态</a:t>
            </a:r>
            <a:endParaRPr lang="zh-CN" altLang="en-US" b="1" dirty="0">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72705"/>
          <p:cNvSpPr>
            <a:spLocks noGrp="1"/>
          </p:cNvSpPr>
          <p:nvPr>
            <p:ph type="title"/>
          </p:nvPr>
        </p:nvSpPr>
        <p:spPr>
          <a:xfrm>
            <a:off x="1905000" y="457200"/>
            <a:ext cx="8229600" cy="808038"/>
          </a:xfrm>
        </p:spPr>
        <p:txBody>
          <a:bodyPr anchor="t" anchorCtr="0"/>
          <a:p>
            <a:pPr marL="800100" indent="-800100"/>
            <a:r>
              <a:rPr lang="en-US" altLang="zh-CN"/>
              <a:t>4.2 EDGE</a:t>
            </a:r>
            <a:r>
              <a:rPr lang="zh-CN" altLang="en-US" dirty="0"/>
              <a:t>系统</a:t>
            </a:r>
            <a:endParaRPr lang="zh-CN" altLang="en-US" dirty="0"/>
          </a:p>
        </p:txBody>
      </p:sp>
      <p:sp>
        <p:nvSpPr>
          <p:cNvPr id="31746" name="文本占位符 72706"/>
          <p:cNvSpPr>
            <a:spLocks noGrp="1"/>
          </p:cNvSpPr>
          <p:nvPr>
            <p:ph idx="1"/>
          </p:nvPr>
        </p:nvSpPr>
        <p:spPr>
          <a:xfrm>
            <a:off x="536575" y="1066800"/>
            <a:ext cx="10967085" cy="5078730"/>
          </a:xfrm>
        </p:spPr>
        <p:txBody>
          <a:bodyPr anchor="t" anchorCtr="0"/>
          <a:p>
            <a:pPr marL="342900" marR="0" indent="-342900" algn="just" defTabSz="914400" rtl="0" eaLnBrk="1" fontAlgn="base" latinLnBrk="0" hangingPunct="1">
              <a:lnSpc>
                <a:spcPct val="90000"/>
              </a:lnSpc>
              <a:spcBef>
                <a:spcPct val="20000"/>
              </a:spcBef>
              <a:spcAft>
                <a:spcPct val="0"/>
              </a:spcAft>
              <a:buClr>
                <a:schemeClr val="accent1"/>
              </a:buClr>
              <a:buSzTx/>
              <a:buFont typeface="Wingdings" panose="05000000000000000000" pitchFamily="2" charset="2"/>
              <a:buBlip>
                <a:blip r:embed="rId1"/>
              </a:buBlip>
            </a:pPr>
            <a:r>
              <a:rPr kumimoji="0" lang="en-US" altLang="zh-CN" sz="3600" b="1" i="0" u="none" strike="noStrike" kern="1200" cap="none" spc="0" normalizeH="0" baseline="0" noProof="1">
                <a:solidFill>
                  <a:srgbClr val="FF0000"/>
                </a:solidFill>
                <a:latin typeface="+mn-lt"/>
                <a:ea typeface="+mn-ea"/>
                <a:cs typeface="+mn-cs"/>
              </a:rPr>
              <a:t>4.2.1 </a:t>
            </a:r>
            <a:r>
              <a:rPr kumimoji="0" lang="zh-CN" altLang="en-US" sz="3600" b="1" i="0" u="none" strike="noStrike" kern="1200" cap="none" spc="0" normalizeH="0" baseline="0" noProof="1" dirty="0">
                <a:solidFill>
                  <a:srgbClr val="FF0000"/>
                </a:solidFill>
                <a:latin typeface="+mn-lt"/>
                <a:ea typeface="+mn-ea"/>
                <a:cs typeface="+mn-cs"/>
              </a:rPr>
              <a:t>概述</a:t>
            </a:r>
            <a:endParaRPr kumimoji="0" lang="zh-CN" altLang="en-US" sz="3600" b="1" i="0" u="none" strike="noStrike" kern="1200" cap="none" spc="0" normalizeH="0" baseline="0" noProof="1" dirty="0">
              <a:solidFill>
                <a:srgbClr val="FF0000"/>
              </a:solidFill>
              <a:latin typeface="+mn-lt"/>
              <a:ea typeface="+mn-ea"/>
              <a:cs typeface="+mn-cs"/>
            </a:endParaRPr>
          </a:p>
          <a:p>
            <a:pPr marL="342900" marR="0" indent="457200" algn="just" defTabSz="914400" rtl="0" eaLnBrk="1" fontAlgn="base" latinLnBrk="0" hangingPunct="1">
              <a:lnSpc>
                <a:spcPct val="90000"/>
              </a:lnSpc>
              <a:spcBef>
                <a:spcPts val="0"/>
              </a:spcBef>
              <a:spcAft>
                <a:spcPct val="0"/>
              </a:spcAft>
              <a:buClr>
                <a:schemeClr val="accent1"/>
              </a:buClr>
              <a:buSzTx/>
              <a:buFont typeface="Wingdings" panose="05000000000000000000" pitchFamily="2" charset="2"/>
              <a:buNone/>
            </a:pPr>
            <a:r>
              <a:rPr kumimoji="0" lang="en-US" altLang="zh-CN" sz="3200" b="0" i="0" u="none" strike="noStrike" kern="1200" cap="none" spc="0" normalizeH="0" baseline="0" noProof="1">
                <a:solidFill>
                  <a:schemeClr val="tx1"/>
                </a:solidFill>
                <a:latin typeface="+mn-lt"/>
                <a:ea typeface="+mn-ea"/>
                <a:cs typeface="+mn-cs"/>
              </a:rPr>
              <a:t>EDGE</a:t>
            </a:r>
            <a:r>
              <a:rPr kumimoji="0" lang="zh-CN" altLang="en-US" sz="3200" b="0" i="0" u="none" strike="noStrike" kern="1200" cap="none" spc="0" normalizeH="0" baseline="0" noProof="1" dirty="0">
                <a:solidFill>
                  <a:schemeClr val="tx1"/>
                </a:solidFill>
                <a:latin typeface="+mn-lt"/>
                <a:ea typeface="+mn-ea"/>
                <a:cs typeface="+mn-cs"/>
              </a:rPr>
              <a:t>是一种基于</a:t>
            </a:r>
            <a:r>
              <a:rPr kumimoji="0" lang="en-US" altLang="zh-CN" sz="3200" b="0" i="0" u="none" strike="noStrike" kern="1200" cap="none" spc="0" normalizeH="0" baseline="0" noProof="1">
                <a:solidFill>
                  <a:schemeClr val="tx1"/>
                </a:solidFill>
                <a:latin typeface="+mn-lt"/>
                <a:ea typeface="+mn-ea"/>
                <a:cs typeface="+mn-cs"/>
              </a:rPr>
              <a:t>GSM/GPRS</a:t>
            </a:r>
            <a:r>
              <a:rPr kumimoji="0" lang="zh-CN" altLang="en-US" sz="3200" b="0" i="0" u="none" strike="noStrike" kern="1200" cap="none" spc="0" normalizeH="0" baseline="0" noProof="1" dirty="0">
                <a:solidFill>
                  <a:schemeClr val="tx1"/>
                </a:solidFill>
                <a:latin typeface="+mn-lt"/>
                <a:ea typeface="+mn-ea"/>
                <a:cs typeface="+mn-cs"/>
              </a:rPr>
              <a:t>网络的数据增强型移动通信技术，通常又被人们称为</a:t>
            </a:r>
            <a:r>
              <a:rPr kumimoji="0" lang="en-US" altLang="zh-CN" sz="3200" b="0" i="0" u="none" strike="noStrike" kern="1200" cap="none" spc="0" normalizeH="0" baseline="0" noProof="1">
                <a:solidFill>
                  <a:schemeClr val="tx1"/>
                </a:solidFill>
                <a:latin typeface="+mn-lt"/>
                <a:ea typeface="+mn-ea"/>
                <a:cs typeface="+mn-cs"/>
              </a:rPr>
              <a:t>2.75</a:t>
            </a:r>
            <a:r>
              <a:rPr kumimoji="0" lang="zh-CN" altLang="en-US" sz="3200" b="0" i="0" u="none" strike="noStrike" kern="1200" cap="none" spc="0" normalizeH="0" baseline="0" noProof="1" dirty="0">
                <a:solidFill>
                  <a:schemeClr val="tx1"/>
                </a:solidFill>
                <a:latin typeface="+mn-lt"/>
                <a:ea typeface="+mn-ea"/>
                <a:cs typeface="+mn-cs"/>
              </a:rPr>
              <a:t>代技术。</a:t>
            </a:r>
            <a:endParaRPr kumimoji="0" lang="zh-CN" altLang="en-US" sz="3200" b="0" i="0" u="none" strike="noStrike" kern="1200" cap="none" spc="0" normalizeH="0" baseline="0" noProof="1" dirty="0">
              <a:solidFill>
                <a:schemeClr val="tx1"/>
              </a:solidFill>
              <a:latin typeface="+mn-lt"/>
              <a:ea typeface="+mn-ea"/>
              <a:cs typeface="+mn-cs"/>
            </a:endParaRPr>
          </a:p>
          <a:p>
            <a:pPr marL="342900" marR="0" indent="457200" algn="just" defTabSz="914400" rtl="0" eaLnBrk="1" fontAlgn="base" latinLnBrk="0" hangingPunct="1">
              <a:lnSpc>
                <a:spcPct val="90000"/>
              </a:lnSpc>
              <a:spcBef>
                <a:spcPts val="0"/>
              </a:spcBef>
              <a:spcAft>
                <a:spcPct val="0"/>
              </a:spcAft>
              <a:buClr>
                <a:schemeClr val="accent1"/>
              </a:buClr>
              <a:buSzTx/>
              <a:buFont typeface="Wingdings" panose="05000000000000000000" pitchFamily="2" charset="2"/>
              <a:buNone/>
            </a:pPr>
            <a:endParaRPr kumimoji="0" lang="zh-CN" altLang="en-US" sz="3200" b="0" i="0" u="none" strike="noStrike" kern="1200" cap="none" spc="0" normalizeH="0" baseline="0" noProof="1" dirty="0">
              <a:solidFill>
                <a:schemeClr val="tx1"/>
              </a:solidFill>
              <a:latin typeface="+mn-lt"/>
              <a:ea typeface="+mn-ea"/>
              <a:cs typeface="+mn-cs"/>
            </a:endParaRPr>
          </a:p>
          <a:p>
            <a:pPr marL="342900" marR="0" indent="457200" algn="just" defTabSz="914400" rtl="0" eaLnBrk="1" fontAlgn="base" latinLnBrk="0" hangingPunct="1">
              <a:lnSpc>
                <a:spcPct val="90000"/>
              </a:lnSpc>
              <a:spcBef>
                <a:spcPts val="0"/>
              </a:spcBef>
              <a:spcAft>
                <a:spcPct val="0"/>
              </a:spcAft>
              <a:buClr>
                <a:schemeClr val="accent1"/>
              </a:buClr>
              <a:buSzTx/>
              <a:buFont typeface="Wingdings" panose="05000000000000000000" pitchFamily="2" charset="2"/>
              <a:buNone/>
            </a:pPr>
            <a:r>
              <a:rPr kumimoji="0" lang="en-US" altLang="zh-CN" sz="3200" b="0" i="0" u="none" strike="noStrike" kern="1200" cap="none" spc="0" normalizeH="0" baseline="0" noProof="1">
                <a:solidFill>
                  <a:schemeClr val="tx1"/>
                </a:solidFill>
                <a:latin typeface="+mn-lt"/>
                <a:ea typeface="+mn-ea"/>
                <a:cs typeface="+mn-cs"/>
              </a:rPr>
              <a:t>EDGE</a:t>
            </a:r>
            <a:r>
              <a:rPr kumimoji="0" lang="zh-CN" altLang="en-US" sz="3200" b="0" i="0" u="none" strike="noStrike" kern="1200" cap="none" spc="0" normalizeH="0" baseline="0" noProof="1" dirty="0">
                <a:solidFill>
                  <a:schemeClr val="tx1"/>
                </a:solidFill>
                <a:latin typeface="+mn-lt"/>
                <a:ea typeface="+mn-ea"/>
                <a:cs typeface="+mn-cs"/>
              </a:rPr>
              <a:t>分为两个阶段，第</a:t>
            </a:r>
            <a:r>
              <a:rPr kumimoji="0" lang="en-US" altLang="zh-CN" sz="3200" b="0" i="0" u="none" strike="noStrike" kern="1200" cap="none" spc="0" normalizeH="0" baseline="0" noProof="1">
                <a:solidFill>
                  <a:schemeClr val="tx1"/>
                </a:solidFill>
                <a:latin typeface="+mn-lt"/>
                <a:ea typeface="+mn-ea"/>
                <a:cs typeface="+mn-cs"/>
              </a:rPr>
              <a:t>1</a:t>
            </a:r>
            <a:r>
              <a:rPr kumimoji="0" lang="zh-CN" altLang="en-US" sz="3200" b="0" i="0" u="none" strike="noStrike" kern="1200" cap="none" spc="0" normalizeH="0" baseline="0" noProof="1" dirty="0">
                <a:solidFill>
                  <a:schemeClr val="tx1"/>
                </a:solidFill>
                <a:latin typeface="+mn-lt"/>
                <a:ea typeface="+mn-ea"/>
                <a:cs typeface="+mn-cs"/>
              </a:rPr>
              <a:t>阶段的</a:t>
            </a:r>
            <a:r>
              <a:rPr kumimoji="0" lang="en-US" altLang="zh-CN" sz="3200" b="0" i="0" u="none" strike="noStrike" kern="1200" cap="none" spc="0" normalizeH="0" baseline="0" noProof="1">
                <a:solidFill>
                  <a:schemeClr val="tx1"/>
                </a:solidFill>
                <a:latin typeface="+mn-lt"/>
                <a:ea typeface="+mn-ea"/>
                <a:cs typeface="+mn-cs"/>
              </a:rPr>
              <a:t>EDGE </a:t>
            </a:r>
            <a:r>
              <a:rPr kumimoji="0" lang="zh-CN" altLang="en-US" sz="3200" b="0" i="0" u="none" strike="noStrike" kern="1200" cap="none" spc="0" normalizeH="0" baseline="0" noProof="1" dirty="0">
                <a:solidFill>
                  <a:schemeClr val="tx1"/>
                </a:solidFill>
                <a:latin typeface="+mn-lt"/>
                <a:ea typeface="+mn-ea"/>
                <a:cs typeface="+mn-cs"/>
              </a:rPr>
              <a:t>可以增强</a:t>
            </a:r>
            <a:r>
              <a:rPr kumimoji="0" lang="en-US" altLang="zh-CN" sz="3200" b="0" i="0" u="none" strike="noStrike" kern="1200" cap="none" spc="0" normalizeH="0" baseline="0" noProof="1">
                <a:solidFill>
                  <a:schemeClr val="tx1"/>
                </a:solidFill>
                <a:latin typeface="+mn-lt"/>
                <a:ea typeface="+mn-ea"/>
                <a:cs typeface="+mn-cs"/>
              </a:rPr>
              <a:t>HSCSD</a:t>
            </a:r>
            <a:r>
              <a:rPr kumimoji="0" lang="zh-CN" altLang="en-US" sz="3200" b="0" i="0" u="none" strike="noStrike" kern="1200" cap="none" spc="0" normalizeH="0" baseline="0" noProof="1" dirty="0">
                <a:solidFill>
                  <a:schemeClr val="tx1"/>
                </a:solidFill>
                <a:latin typeface="+mn-lt"/>
                <a:ea typeface="+mn-ea"/>
                <a:cs typeface="+mn-cs"/>
              </a:rPr>
              <a:t>（高速电路交换数据）和</a:t>
            </a:r>
            <a:r>
              <a:rPr kumimoji="0" lang="en-US" altLang="zh-CN" sz="3200" b="0" i="0" u="none" strike="noStrike" kern="1200" cap="none" spc="0" normalizeH="0" baseline="0" noProof="1">
                <a:solidFill>
                  <a:schemeClr val="tx1"/>
                </a:solidFill>
                <a:latin typeface="+mn-lt"/>
                <a:ea typeface="+mn-ea"/>
                <a:cs typeface="+mn-cs"/>
              </a:rPr>
              <a:t>GPRS </a:t>
            </a:r>
            <a:r>
              <a:rPr kumimoji="0" lang="zh-CN" altLang="en-US" sz="3200" b="0" i="0" u="none" strike="noStrike" kern="1200" cap="none" spc="0" normalizeH="0" baseline="0" noProof="1" dirty="0">
                <a:solidFill>
                  <a:schemeClr val="tx1"/>
                </a:solidFill>
                <a:latin typeface="+mn-lt"/>
                <a:ea typeface="+mn-ea"/>
                <a:cs typeface="+mn-cs"/>
              </a:rPr>
              <a:t>这两种系统的每时隙吞吐量，承诺的最高数据速率为</a:t>
            </a:r>
            <a:r>
              <a:rPr kumimoji="0" lang="en-US" altLang="zh-CN" sz="3200" b="0" i="0" u="none" strike="noStrike" kern="1200" cap="none" spc="0" normalizeH="0" baseline="0" noProof="1">
                <a:solidFill>
                  <a:schemeClr val="tx1"/>
                </a:solidFill>
                <a:latin typeface="+mn-lt"/>
                <a:ea typeface="+mn-ea"/>
                <a:cs typeface="+mn-cs"/>
              </a:rPr>
              <a:t>384kbit/s</a:t>
            </a:r>
            <a:r>
              <a:rPr kumimoji="0" lang="zh-CN" altLang="en-US" sz="3200" b="0" i="0" u="none" strike="noStrike" kern="1200" cap="none" spc="0" normalizeH="0" baseline="0" noProof="1" dirty="0">
                <a:solidFill>
                  <a:schemeClr val="tx1"/>
                </a:solidFill>
                <a:latin typeface="+mn-lt"/>
                <a:ea typeface="+mn-ea"/>
                <a:cs typeface="+mn-cs"/>
              </a:rPr>
              <a:t>。</a:t>
            </a:r>
            <a:endParaRPr kumimoji="0" lang="zh-CN" altLang="en-US" sz="3200" b="0" i="0" u="none" strike="noStrike" kern="1200" cap="none" spc="0" normalizeH="0" baseline="0" noProof="1" dirty="0">
              <a:solidFill>
                <a:schemeClr val="tx1"/>
              </a:solidFill>
              <a:latin typeface="+mn-lt"/>
              <a:ea typeface="+mn-ea"/>
              <a:cs typeface="+mn-cs"/>
            </a:endParaRPr>
          </a:p>
          <a:p>
            <a:pPr marL="342900" marR="0" indent="457200" algn="just" defTabSz="914400" rtl="0" eaLnBrk="1" fontAlgn="base" latinLnBrk="0" hangingPunct="1">
              <a:lnSpc>
                <a:spcPct val="90000"/>
              </a:lnSpc>
              <a:spcBef>
                <a:spcPts val="0"/>
              </a:spcBef>
              <a:spcAft>
                <a:spcPct val="0"/>
              </a:spcAft>
              <a:buClr>
                <a:schemeClr val="accent1"/>
              </a:buClr>
              <a:buSzTx/>
              <a:buFont typeface="Wingdings" panose="05000000000000000000" pitchFamily="2" charset="2"/>
              <a:buNone/>
            </a:pPr>
            <a:r>
              <a:rPr kumimoji="0" lang="zh-CN" altLang="en-US" sz="3200" b="0" i="0" u="none" strike="noStrike" kern="1200" cap="none" spc="0" normalizeH="0" baseline="0" noProof="1" dirty="0">
                <a:solidFill>
                  <a:schemeClr val="tx1"/>
                </a:solidFill>
                <a:latin typeface="+mn-lt"/>
                <a:ea typeface="+mn-ea"/>
                <a:cs typeface="+mn-cs"/>
              </a:rPr>
              <a:t>第</a:t>
            </a:r>
            <a:r>
              <a:rPr kumimoji="0" lang="en-US" altLang="zh-CN" sz="3200" b="0" i="0" u="none" strike="noStrike" kern="1200" cap="none" spc="0" normalizeH="0" baseline="0" noProof="1">
                <a:solidFill>
                  <a:schemeClr val="tx1"/>
                </a:solidFill>
                <a:latin typeface="+mn-lt"/>
                <a:ea typeface="+mn-ea"/>
                <a:cs typeface="+mn-cs"/>
              </a:rPr>
              <a:t>2</a:t>
            </a:r>
            <a:r>
              <a:rPr kumimoji="0" lang="zh-CN" altLang="en-US" sz="3200" b="0" i="0" u="none" strike="noStrike" kern="1200" cap="none" spc="0" normalizeH="0" baseline="0" noProof="1" dirty="0">
                <a:solidFill>
                  <a:schemeClr val="tx1"/>
                </a:solidFill>
                <a:latin typeface="+mn-lt"/>
                <a:ea typeface="+mn-ea"/>
                <a:cs typeface="+mn-cs"/>
              </a:rPr>
              <a:t>阶段的</a:t>
            </a:r>
            <a:r>
              <a:rPr kumimoji="0" lang="en-US" altLang="zh-CN" sz="3200" b="0" i="0" u="none" strike="noStrike" kern="1200" cap="none" spc="0" normalizeH="0" baseline="0" noProof="1">
                <a:solidFill>
                  <a:schemeClr val="tx1"/>
                </a:solidFill>
                <a:latin typeface="+mn-lt"/>
                <a:ea typeface="+mn-ea"/>
                <a:cs typeface="+mn-cs"/>
              </a:rPr>
              <a:t>EDGE</a:t>
            </a:r>
            <a:r>
              <a:rPr kumimoji="0" lang="zh-CN" altLang="en-US" sz="3200" b="0" i="0" u="none" strike="noStrike" kern="1200" cap="none" spc="0" normalizeH="0" baseline="0" noProof="1" dirty="0">
                <a:solidFill>
                  <a:schemeClr val="tx1"/>
                </a:solidFill>
                <a:latin typeface="+mn-lt"/>
                <a:ea typeface="+mn-ea"/>
                <a:cs typeface="+mn-cs"/>
              </a:rPr>
              <a:t>提供与第</a:t>
            </a:r>
            <a:r>
              <a:rPr kumimoji="0" lang="en-US" altLang="zh-CN" sz="3200" b="0" i="0" u="none" strike="noStrike" kern="1200" cap="none" spc="0" normalizeH="0" baseline="0" noProof="1">
                <a:solidFill>
                  <a:schemeClr val="tx1"/>
                </a:solidFill>
                <a:latin typeface="+mn-lt"/>
                <a:ea typeface="+mn-ea"/>
                <a:cs typeface="+mn-cs"/>
              </a:rPr>
              <a:t>1</a:t>
            </a:r>
            <a:r>
              <a:rPr kumimoji="0" lang="zh-CN" altLang="en-US" sz="3200" b="0" i="0" u="none" strike="noStrike" kern="1200" cap="none" spc="0" normalizeH="0" baseline="0" noProof="1" dirty="0">
                <a:solidFill>
                  <a:schemeClr val="tx1"/>
                </a:solidFill>
                <a:latin typeface="+mn-lt"/>
                <a:ea typeface="+mn-ea"/>
                <a:cs typeface="+mn-cs"/>
              </a:rPr>
              <a:t>阶段不同的实时新业务，系统功能接近于</a:t>
            </a:r>
            <a:r>
              <a:rPr kumimoji="0" lang="en-US" altLang="zh-CN" sz="3200" b="0" i="0" u="none" strike="noStrike" kern="1200" cap="none" spc="0" normalizeH="0" baseline="0" noProof="1">
                <a:solidFill>
                  <a:schemeClr val="tx1"/>
                </a:solidFill>
                <a:latin typeface="+mn-lt"/>
                <a:ea typeface="+mn-ea"/>
                <a:cs typeface="+mn-cs"/>
              </a:rPr>
              <a:t>3G</a:t>
            </a:r>
            <a:r>
              <a:rPr kumimoji="0" lang="zh-CN" altLang="en-US" sz="3200" b="0" i="0" u="none" strike="noStrike" kern="1200" cap="none" spc="0" normalizeH="0" baseline="0" noProof="1" dirty="0">
                <a:solidFill>
                  <a:schemeClr val="tx1"/>
                </a:solidFill>
                <a:latin typeface="+mn-lt"/>
                <a:ea typeface="+mn-ea"/>
                <a:cs typeface="+mn-cs"/>
              </a:rPr>
              <a:t>。</a:t>
            </a:r>
            <a:endParaRPr kumimoji="0" lang="zh-CN" altLang="en-US" sz="3200" b="0" i="0" u="none" strike="noStrike" kern="1200" cap="none" spc="0" normalizeH="0" baseline="0" noProof="1" dirty="0">
              <a:solidFill>
                <a:schemeClr val="tx1"/>
              </a:solidFill>
              <a:latin typeface="+mn-lt"/>
              <a:ea typeface="+mn-ea"/>
              <a:cs typeface="+mn-cs"/>
            </a:endParaRPr>
          </a:p>
          <a:p>
            <a:pPr marL="342900" marR="0" indent="457200" algn="just" defTabSz="914400" rtl="0" eaLnBrk="1" fontAlgn="base" latinLnBrk="0" hangingPunct="1">
              <a:lnSpc>
                <a:spcPct val="90000"/>
              </a:lnSpc>
              <a:spcBef>
                <a:spcPts val="0"/>
              </a:spcBef>
              <a:spcAft>
                <a:spcPct val="0"/>
              </a:spcAft>
              <a:buClr>
                <a:schemeClr val="accent1"/>
              </a:buClr>
              <a:buSzTx/>
              <a:buFont typeface="Wingdings" panose="05000000000000000000" pitchFamily="2" charset="2"/>
              <a:buNone/>
            </a:pPr>
            <a:r>
              <a:rPr kumimoji="0" lang="zh-CN" altLang="en-US" sz="3200" b="0" i="0" u="none" strike="noStrike" kern="1200" cap="none" spc="0" normalizeH="0" baseline="0" noProof="1">
                <a:solidFill>
                  <a:schemeClr val="tx1"/>
                </a:solidFill>
                <a:latin typeface="+mn-lt"/>
                <a:ea typeface="+mn-ea"/>
                <a:cs typeface="+mn-cs"/>
              </a:rPr>
              <a:t>          </a:t>
            </a:r>
            <a:endParaRPr kumimoji="0" lang="zh-CN" altLang="en-US" sz="3200" b="0" i="0" u="none" strike="noStrike" kern="1200" cap="none" spc="0" normalizeH="0" baseline="0" noProof="1" dirty="0">
              <a:solidFill>
                <a:schemeClr val="tx1"/>
              </a:solidFill>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22529"/>
          <p:cNvSpPr>
            <a:spLocks noGrp="1"/>
          </p:cNvSpPr>
          <p:nvPr>
            <p:ph type="title"/>
          </p:nvPr>
        </p:nvSpPr>
        <p:spPr/>
        <p:txBody>
          <a:bodyPr anchor="t" anchorCtr="0"/>
          <a:p>
            <a:r>
              <a:rPr lang="en-US" altLang="zh-CN"/>
              <a:t>2. GPRS</a:t>
            </a:r>
            <a:r>
              <a:rPr lang="zh-CN" altLang="en-US" dirty="0"/>
              <a:t>的特点</a:t>
            </a:r>
            <a:endParaRPr lang="zh-CN" altLang="en-US" dirty="0"/>
          </a:p>
        </p:txBody>
      </p:sp>
      <p:sp>
        <p:nvSpPr>
          <p:cNvPr id="6146" name="文本占位符 22530"/>
          <p:cNvSpPr>
            <a:spLocks noGrp="1"/>
          </p:cNvSpPr>
          <p:nvPr>
            <p:ph idx="1"/>
          </p:nvPr>
        </p:nvSpPr>
        <p:spPr>
          <a:xfrm>
            <a:off x="1524000" y="1600200"/>
            <a:ext cx="10146665" cy="4191000"/>
          </a:xfrm>
        </p:spPr>
        <p:txBody>
          <a:bodyPr anchor="t" anchorCtr="0"/>
          <a:p>
            <a:pPr>
              <a:lnSpc>
                <a:spcPct val="100000"/>
              </a:lnSpc>
            </a:pPr>
            <a:r>
              <a:rPr lang="zh-CN" altLang="en-US" sz="3200" dirty="0"/>
              <a:t>资源共享，频率利用率高。</a:t>
            </a:r>
            <a:endParaRPr lang="zh-CN" altLang="en-US" sz="3200" dirty="0"/>
          </a:p>
          <a:p>
            <a:pPr>
              <a:lnSpc>
                <a:spcPct val="100000"/>
              </a:lnSpc>
            </a:pPr>
            <a:r>
              <a:rPr lang="zh-CN" altLang="en-US" sz="3200" dirty="0"/>
              <a:t>数据传输速率高。</a:t>
            </a:r>
            <a:endParaRPr lang="zh-CN" altLang="en-US" sz="3200" dirty="0"/>
          </a:p>
          <a:p>
            <a:pPr>
              <a:lnSpc>
                <a:spcPct val="100000"/>
              </a:lnSpc>
            </a:pPr>
            <a:r>
              <a:rPr lang="zh-CN" altLang="en-US" sz="3200" dirty="0"/>
              <a:t>实行动态链路适配，用户一直处于在线连接状态，接入速度快。</a:t>
            </a:r>
            <a:endParaRPr lang="zh-CN" altLang="en-US" sz="3200" dirty="0"/>
          </a:p>
          <a:p>
            <a:pPr>
              <a:lnSpc>
                <a:spcPct val="100000"/>
              </a:lnSpc>
            </a:pPr>
            <a:r>
              <a:rPr lang="zh-CN" altLang="en-US" sz="3200" dirty="0"/>
              <a:t>向用户提供</a:t>
            </a:r>
            <a:r>
              <a:rPr lang="en-US" altLang="zh-CN" sz="3200"/>
              <a:t>4</a:t>
            </a:r>
            <a:r>
              <a:rPr lang="zh-CN" altLang="en-US" sz="3200" dirty="0"/>
              <a:t>种</a:t>
            </a:r>
            <a:r>
              <a:rPr lang="en-US" altLang="zh-CN" sz="3200" err="1"/>
              <a:t>QoS</a:t>
            </a:r>
            <a:r>
              <a:rPr lang="zh-CN" altLang="en-US" sz="3200" dirty="0"/>
              <a:t>类别的服务，并且用户</a:t>
            </a:r>
            <a:r>
              <a:rPr lang="en-US" altLang="zh-CN" sz="3200" err="1"/>
              <a:t>QoS</a:t>
            </a:r>
            <a:r>
              <a:rPr lang="zh-CN" altLang="en-US" sz="3200" dirty="0"/>
              <a:t>的配置是可以协商的。</a:t>
            </a:r>
            <a:endParaRPr lang="zh-CN" altLang="en-US" sz="3200" dirty="0"/>
          </a:p>
          <a:p>
            <a:pPr>
              <a:lnSpc>
                <a:spcPct val="100000"/>
              </a:lnSpc>
            </a:pPr>
            <a:r>
              <a:rPr lang="zh-CN" altLang="en-US" sz="3200" dirty="0"/>
              <a:t>支持</a:t>
            </a:r>
            <a:r>
              <a:rPr lang="en-US" altLang="zh-CN" sz="3200"/>
              <a:t>X.25</a:t>
            </a:r>
            <a:r>
              <a:rPr lang="zh-CN" altLang="en-US" sz="3200" dirty="0"/>
              <a:t>协议和</a:t>
            </a:r>
            <a:r>
              <a:rPr lang="en-US" altLang="zh-CN" sz="3200"/>
              <a:t>IP</a:t>
            </a:r>
            <a:r>
              <a:rPr lang="zh-CN" altLang="en-US" sz="3200" dirty="0"/>
              <a:t>协议。</a:t>
            </a:r>
            <a:endParaRPr lang="zh-CN" altLang="en-US" sz="3200" dirty="0"/>
          </a:p>
          <a:p>
            <a:pPr>
              <a:lnSpc>
                <a:spcPct val="100000"/>
              </a:lnSpc>
            </a:pPr>
            <a:r>
              <a:rPr lang="zh-CN" altLang="en-US" sz="3200" dirty="0"/>
              <a:t>采用数据流量计费。</a:t>
            </a:r>
            <a:endParaRPr lang="zh-CN" alt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73729"/>
          <p:cNvSpPr>
            <a:spLocks noGrp="1"/>
          </p:cNvSpPr>
          <p:nvPr>
            <p:ph type="title"/>
          </p:nvPr>
        </p:nvSpPr>
        <p:spPr/>
        <p:txBody>
          <a:bodyPr anchor="t" anchorCtr="0"/>
          <a:p>
            <a:r>
              <a:rPr lang="en-US" altLang="zh-CN"/>
              <a:t>4.2.2 EDGE</a:t>
            </a:r>
            <a:r>
              <a:rPr lang="zh-CN" altLang="en-US" dirty="0"/>
              <a:t>系统的关键技术 </a:t>
            </a:r>
            <a:endParaRPr lang="zh-CN" altLang="en-US" dirty="0"/>
          </a:p>
        </p:txBody>
      </p:sp>
      <p:sp>
        <p:nvSpPr>
          <p:cNvPr id="38914" name="矩形 73731"/>
          <p:cNvSpPr/>
          <p:nvPr/>
        </p:nvSpPr>
        <p:spPr>
          <a:xfrm>
            <a:off x="3886200" y="1584325"/>
            <a:ext cx="4235450" cy="400050"/>
          </a:xfrm>
          <a:prstGeom prst="rect">
            <a:avLst/>
          </a:prstGeom>
          <a:noFill/>
          <a:ln w="9525">
            <a:noFill/>
          </a:ln>
        </p:spPr>
        <p:txBody>
          <a:bodyPr wrap="none" anchor="ctr" anchorCtr="0">
            <a:spAutoFit/>
          </a:bodyPr>
          <a:p>
            <a:r>
              <a:rPr lang="zh-CN" altLang="en-US" sz="2000" b="1" dirty="0">
                <a:latin typeface="Arial" panose="020B0604020202020204" pitchFamily="34" charset="0"/>
                <a:ea typeface="宋体" panose="02010600030101010101" pitchFamily="2" charset="-122"/>
              </a:rPr>
              <a:t>表</a:t>
            </a:r>
            <a:r>
              <a:rPr lang="en-US" altLang="zh-CN" sz="2000" b="1">
                <a:latin typeface="Arial" panose="020B0604020202020204" pitchFamily="34" charset="0"/>
                <a:ea typeface="宋体" panose="02010600030101010101" pitchFamily="2" charset="-122"/>
              </a:rPr>
              <a:t>4-2  EDGE</a:t>
            </a:r>
            <a:r>
              <a:rPr lang="zh-CN" altLang="en-US" sz="2000" b="1" dirty="0">
                <a:latin typeface="Arial" panose="020B0604020202020204" pitchFamily="34" charset="0"/>
                <a:ea typeface="宋体" panose="02010600030101010101" pitchFamily="2" charset="-122"/>
              </a:rPr>
              <a:t>与</a:t>
            </a:r>
            <a:r>
              <a:rPr lang="en-US" altLang="zh-CN" sz="2000" b="1">
                <a:latin typeface="Arial" panose="020B0604020202020204" pitchFamily="34" charset="0"/>
                <a:ea typeface="宋体" panose="02010600030101010101" pitchFamily="2" charset="-122"/>
              </a:rPr>
              <a:t>GPRS</a:t>
            </a:r>
            <a:r>
              <a:rPr lang="zh-CN" altLang="en-US" sz="2000" b="1" dirty="0">
                <a:latin typeface="Arial" panose="020B0604020202020204" pitchFamily="34" charset="0"/>
                <a:ea typeface="宋体" panose="02010600030101010101" pitchFamily="2" charset="-122"/>
              </a:rPr>
              <a:t>技术参数比较</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73868" name="内容占位符 73867"/>
          <p:cNvGraphicFramePr/>
          <p:nvPr>
            <p:ph idx="1"/>
            <p:custDataLst>
              <p:tags r:id="rId1"/>
            </p:custDataLst>
          </p:nvPr>
        </p:nvGraphicFramePr>
        <p:xfrm>
          <a:off x="1179195" y="2209800"/>
          <a:ext cx="9549765" cy="3987800"/>
        </p:xfrm>
        <a:graphic>
          <a:graphicData uri="http://schemas.openxmlformats.org/drawingml/2006/table">
            <a:tbl>
              <a:tblPr/>
              <a:tblGrid>
                <a:gridCol w="3931920"/>
                <a:gridCol w="2807970"/>
                <a:gridCol w="2809875"/>
              </a:tblGrid>
              <a:tr h="77089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1" dirty="0">
                        <a:solidFill>
                          <a:srgbClr val="000066"/>
                        </a:solidFill>
                        <a:effectLst>
                          <a:outerShdw blurRad="38100" dist="38100" dir="2700000" algn="tl">
                            <a:srgbClr val="000000">
                              <a:alpha val="43137"/>
                            </a:srgbClr>
                          </a:outerShdw>
                        </a:effectLst>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GPRS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EDGE</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784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调制方式</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GMSK</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GMSK/8PSK</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594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符号速率</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270ksym/s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270ksym/s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530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调制比特速率</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270kb/s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810kb/s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530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无线数据速率</a:t>
                      </a: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时隙</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22.8kb/s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69.2kb/s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721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最大用户数据速率</a:t>
                      </a: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a:t>
                      </a: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时隙</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20kb/s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59.2kb/s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530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最大用户数据速率（</a:t>
                      </a: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8</a:t>
                      </a:r>
                      <a:r>
                        <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时隙）</a:t>
                      </a:r>
                      <a:endParaRPr lang="zh-CN" altLang="en-US" sz="2000" b="1" dirty="0">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160kb/s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ClrTx/>
                        <a:buFontTx/>
                        <a:buNone/>
                      </a:pPr>
                      <a:r>
                        <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473.6kb/s</a:t>
                      </a:r>
                      <a:endParaRPr lang="en-US" altLang="zh-CN" sz="2000" b="1">
                        <a:solidFill>
                          <a:srgbClr val="000066"/>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38949" name="直接连接符 73868"/>
          <p:cNvSpPr/>
          <p:nvPr/>
        </p:nvSpPr>
        <p:spPr>
          <a:xfrm>
            <a:off x="2590800" y="2209800"/>
            <a:ext cx="2971800" cy="685800"/>
          </a:xfrm>
          <a:prstGeom prst="line">
            <a:avLst/>
          </a:prstGeom>
          <a:ln w="9525" cap="flat" cmpd="sng">
            <a:solidFill>
              <a:schemeClr val="tx1"/>
            </a:solidFill>
            <a:prstDash val="solid"/>
            <a:round/>
            <a:headEnd type="none" w="med" len="med"/>
            <a:tailEnd type="none" w="med" len="med"/>
          </a:ln>
        </p:spPr>
      </p:sp>
      <p:sp>
        <p:nvSpPr>
          <p:cNvPr id="38950" name="文本框 73869"/>
          <p:cNvSpPr txBox="1"/>
          <p:nvPr/>
        </p:nvSpPr>
        <p:spPr>
          <a:xfrm>
            <a:off x="4419600" y="2286000"/>
            <a:ext cx="1219200" cy="368300"/>
          </a:xfrm>
          <a:prstGeom prst="rect">
            <a:avLst/>
          </a:prstGeom>
          <a:noFill/>
          <a:ln w="9525">
            <a:noFill/>
          </a:ln>
        </p:spPr>
        <p:txBody>
          <a:bodyPr anchor="t" anchorCtr="0">
            <a:spAutoFit/>
          </a:bodyPr>
          <a:p>
            <a:pPr>
              <a:spcBef>
                <a:spcPct val="50000"/>
              </a:spcBef>
            </a:pPr>
            <a:r>
              <a:rPr lang="zh-CN" altLang="en-US" dirty="0">
                <a:solidFill>
                  <a:srgbClr val="000066"/>
                </a:solidFill>
                <a:latin typeface="Arial" panose="020B0604020202020204" pitchFamily="34" charset="0"/>
                <a:ea typeface="宋体" panose="02010600030101010101" pitchFamily="2" charset="-122"/>
              </a:rPr>
              <a:t>系统</a:t>
            </a:r>
            <a:endParaRPr lang="zh-CN" altLang="en-US" dirty="0">
              <a:solidFill>
                <a:srgbClr val="000066"/>
              </a:solidFill>
              <a:latin typeface="Arial" panose="020B0604020202020204" pitchFamily="34" charset="0"/>
              <a:ea typeface="宋体" panose="02010600030101010101" pitchFamily="2" charset="-122"/>
            </a:endParaRPr>
          </a:p>
        </p:txBody>
      </p:sp>
      <p:sp>
        <p:nvSpPr>
          <p:cNvPr id="38951" name="文本框 73870"/>
          <p:cNvSpPr txBox="1"/>
          <p:nvPr/>
        </p:nvSpPr>
        <p:spPr>
          <a:xfrm>
            <a:off x="2667000" y="2514600"/>
            <a:ext cx="1447800" cy="368300"/>
          </a:xfrm>
          <a:prstGeom prst="rect">
            <a:avLst/>
          </a:prstGeom>
          <a:noFill/>
          <a:ln w="9525">
            <a:noFill/>
          </a:ln>
        </p:spPr>
        <p:txBody>
          <a:bodyPr anchor="t" anchorCtr="0">
            <a:spAutoFit/>
          </a:bodyPr>
          <a:p>
            <a:pPr>
              <a:spcBef>
                <a:spcPct val="50000"/>
              </a:spcBef>
            </a:pPr>
            <a:r>
              <a:rPr lang="en-US" altLang="zh-CN" dirty="0">
                <a:solidFill>
                  <a:srgbClr val="000066"/>
                </a:solidFill>
                <a:latin typeface="Arial" panose="020B0604020202020204" pitchFamily="34" charset="0"/>
                <a:ea typeface="宋体" panose="02010600030101010101" pitchFamily="2" charset="-122"/>
              </a:rPr>
              <a:t>   </a:t>
            </a:r>
            <a:r>
              <a:rPr lang="zh-CN" altLang="en-US" dirty="0">
                <a:solidFill>
                  <a:srgbClr val="000066"/>
                </a:solidFill>
                <a:latin typeface="Arial" panose="020B0604020202020204" pitchFamily="34" charset="0"/>
                <a:ea typeface="宋体" panose="02010600030101010101" pitchFamily="2" charset="-122"/>
              </a:rPr>
              <a:t>技术参数</a:t>
            </a:r>
            <a:endParaRPr lang="zh-CN" altLang="en-US" dirty="0">
              <a:solidFill>
                <a:srgbClr val="000066"/>
              </a:solidFill>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75777"/>
          <p:cNvSpPr>
            <a:spLocks noGrp="1"/>
          </p:cNvSpPr>
          <p:nvPr>
            <p:ph type="title"/>
          </p:nvPr>
        </p:nvSpPr>
        <p:spPr/>
        <p:txBody>
          <a:bodyPr anchor="t" anchorCtr="0"/>
          <a:p>
            <a:r>
              <a:rPr lang="en-US" altLang="zh-CN"/>
              <a:t>1. </a:t>
            </a:r>
            <a:r>
              <a:rPr lang="zh-CN" altLang="en-US" dirty="0"/>
              <a:t>增强的调制技术 </a:t>
            </a:r>
            <a:endParaRPr lang="zh-CN" altLang="en-US" dirty="0"/>
          </a:p>
        </p:txBody>
      </p:sp>
      <p:sp>
        <p:nvSpPr>
          <p:cNvPr id="40962" name="文本占位符 75778"/>
          <p:cNvSpPr>
            <a:spLocks noGrp="1"/>
          </p:cNvSpPr>
          <p:nvPr>
            <p:ph idx="1"/>
          </p:nvPr>
        </p:nvSpPr>
        <p:spPr/>
        <p:txBody>
          <a:bodyPr anchor="t" anchorCtr="0"/>
          <a:p>
            <a:r>
              <a:rPr lang="zh-CN" altLang="en-US" sz="3200" dirty="0"/>
              <a:t>在</a:t>
            </a:r>
            <a:r>
              <a:rPr lang="en-US" altLang="zh-CN" sz="3200"/>
              <a:t>GSM/GPRS</a:t>
            </a:r>
            <a:r>
              <a:rPr lang="zh-CN" altLang="en-US" sz="3200" dirty="0"/>
              <a:t>网络中，使用的是</a:t>
            </a:r>
            <a:r>
              <a:rPr lang="en-US" altLang="zh-CN" sz="3200"/>
              <a:t>GMSK</a:t>
            </a:r>
            <a:r>
              <a:rPr lang="zh-CN" altLang="en-US" sz="3200" dirty="0"/>
              <a:t>调制方式。在</a:t>
            </a:r>
            <a:r>
              <a:rPr lang="en-US" altLang="zh-CN" sz="3200"/>
              <a:t>EDGE</a:t>
            </a:r>
            <a:r>
              <a:rPr lang="zh-CN" altLang="en-US" sz="3200" dirty="0"/>
              <a:t>中，为了提高数据传输速率，引入了</a:t>
            </a:r>
            <a:r>
              <a:rPr lang="en-US" altLang="zh-CN" sz="3200">
                <a:solidFill>
                  <a:srgbClr val="FF0000"/>
                </a:solidFill>
              </a:rPr>
              <a:t>8PSK</a:t>
            </a:r>
            <a:r>
              <a:rPr lang="zh-CN" altLang="en-US" sz="3200" dirty="0"/>
              <a:t>调制方式。由</a:t>
            </a:r>
            <a:r>
              <a:rPr lang="en-US" altLang="zh-CN" sz="3200"/>
              <a:t>8</a:t>
            </a:r>
            <a:r>
              <a:rPr lang="zh-CN" altLang="en-US" sz="3200" dirty="0"/>
              <a:t>种不同相位表示</a:t>
            </a:r>
            <a:r>
              <a:rPr lang="en-US" altLang="zh-CN" sz="3200"/>
              <a:t>3</a:t>
            </a:r>
            <a:r>
              <a:rPr lang="zh-CN" altLang="en-US" sz="3200" dirty="0"/>
              <a:t>个比特的信息量（</a:t>
            </a:r>
            <a:r>
              <a:rPr lang="en-US" altLang="zh-CN" sz="3200"/>
              <a:t>000</a:t>
            </a:r>
            <a:r>
              <a:rPr lang="zh-CN" altLang="en-US" sz="3200" dirty="0"/>
              <a:t>－</a:t>
            </a:r>
            <a:r>
              <a:rPr lang="en-US" altLang="zh-CN" sz="3200"/>
              <a:t>111</a:t>
            </a:r>
            <a:r>
              <a:rPr lang="zh-CN" altLang="en-US" sz="3200" dirty="0"/>
              <a:t>），传输速率提高到</a:t>
            </a:r>
            <a:r>
              <a:rPr lang="en-US" altLang="zh-CN" sz="3200"/>
              <a:t>GSM/GPRS</a:t>
            </a:r>
            <a:r>
              <a:rPr lang="zh-CN" altLang="en-US" sz="3200" dirty="0"/>
              <a:t>系统采用的</a:t>
            </a:r>
            <a:r>
              <a:rPr lang="en-US" altLang="zh-CN" sz="3200"/>
              <a:t>GMSK</a:t>
            </a:r>
            <a:r>
              <a:rPr lang="zh-CN" altLang="en-US" sz="3200" dirty="0"/>
              <a:t>（高斯最小移频键控，为两相键控）的</a:t>
            </a:r>
            <a:r>
              <a:rPr lang="en-US" altLang="zh-CN" sz="3200">
                <a:solidFill>
                  <a:srgbClr val="FF0000"/>
                </a:solidFill>
              </a:rPr>
              <a:t>3</a:t>
            </a:r>
            <a:r>
              <a:rPr lang="zh-CN" altLang="en-US" sz="3200" dirty="0">
                <a:solidFill>
                  <a:srgbClr val="FF0000"/>
                </a:solidFill>
              </a:rPr>
              <a:t>倍</a:t>
            </a:r>
            <a:r>
              <a:rPr lang="zh-CN" altLang="en-US" sz="3200" dirty="0"/>
              <a:t>，其符号速率保持在</a:t>
            </a:r>
            <a:r>
              <a:rPr lang="en-US" altLang="zh-CN" sz="3200"/>
              <a:t>270kb/s</a:t>
            </a:r>
            <a:r>
              <a:rPr lang="zh-CN" altLang="en-US" sz="3200" dirty="0"/>
              <a:t>，每个时隙可以得到最大</a:t>
            </a:r>
            <a:r>
              <a:rPr lang="en-US" altLang="zh-CN" sz="3200"/>
              <a:t>59.2kb/s</a:t>
            </a:r>
            <a:r>
              <a:rPr lang="zh-CN" altLang="en-US" sz="3200" dirty="0"/>
              <a:t>的有效载荷速率。 </a:t>
            </a:r>
            <a:endParaRPr lang="zh-CN" alt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76801"/>
          <p:cNvSpPr>
            <a:spLocks noGrp="1"/>
          </p:cNvSpPr>
          <p:nvPr>
            <p:ph type="title"/>
          </p:nvPr>
        </p:nvSpPr>
        <p:spPr/>
        <p:txBody>
          <a:bodyPr anchor="t" anchorCtr="0"/>
          <a:p>
            <a:r>
              <a:rPr lang="en-US" altLang="zh-CN"/>
              <a:t>2. </a:t>
            </a:r>
            <a:r>
              <a:rPr lang="zh-CN" altLang="en-US" dirty="0"/>
              <a:t>自适应调制编码技术</a:t>
            </a:r>
            <a:endParaRPr lang="zh-CN" altLang="en-US" dirty="0"/>
          </a:p>
        </p:txBody>
      </p:sp>
      <p:sp>
        <p:nvSpPr>
          <p:cNvPr id="41986" name="矩形 76803"/>
          <p:cNvSpPr/>
          <p:nvPr/>
        </p:nvSpPr>
        <p:spPr>
          <a:xfrm>
            <a:off x="3809683" y="1295400"/>
            <a:ext cx="4235450"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表</a:t>
            </a:r>
            <a:r>
              <a:rPr lang="en-US" altLang="zh-CN" b="1">
                <a:latin typeface="Arial" panose="020B0604020202020204" pitchFamily="34" charset="0"/>
                <a:ea typeface="宋体" panose="02010600030101010101" pitchFamily="2" charset="-122"/>
              </a:rPr>
              <a:t>4-3  EDGE</a:t>
            </a:r>
            <a:r>
              <a:rPr lang="zh-CN" altLang="en-US" b="1" dirty="0">
                <a:latin typeface="Arial" panose="020B0604020202020204" pitchFamily="34" charset="0"/>
                <a:ea typeface="宋体" panose="02010600030101010101" pitchFamily="2" charset="-122"/>
              </a:rPr>
              <a:t>和</a:t>
            </a:r>
            <a:r>
              <a:rPr lang="en-US" altLang="zh-CN" b="1">
                <a:latin typeface="Arial" panose="020B0604020202020204" pitchFamily="34" charset="0"/>
                <a:ea typeface="宋体" panose="02010600030101010101" pitchFamily="2" charset="-122"/>
              </a:rPr>
              <a:t>GPRS</a:t>
            </a:r>
            <a:r>
              <a:rPr lang="zh-CN" altLang="en-US" b="1" dirty="0">
                <a:latin typeface="Arial" panose="020B0604020202020204" pitchFamily="34" charset="0"/>
                <a:ea typeface="宋体" panose="02010600030101010101" pitchFamily="2" charset="-122"/>
              </a:rPr>
              <a:t>的调制和编码方案</a:t>
            </a:r>
            <a:endParaRPr lang="zh-CN" altLang="en-US" b="1" dirty="0">
              <a:latin typeface="Arial" panose="020B0604020202020204" pitchFamily="34" charset="0"/>
              <a:ea typeface="宋体" panose="02010600030101010101" pitchFamily="2" charset="-122"/>
            </a:endParaRPr>
          </a:p>
        </p:txBody>
      </p:sp>
      <p:graphicFrame>
        <p:nvGraphicFramePr>
          <p:cNvPr id="77244" name="内容占位符 77243"/>
          <p:cNvGraphicFramePr/>
          <p:nvPr>
            <p:ph idx="1"/>
            <p:custDataLst>
              <p:tags r:id="rId1"/>
            </p:custDataLst>
          </p:nvPr>
        </p:nvGraphicFramePr>
        <p:xfrm>
          <a:off x="838200" y="1752600"/>
          <a:ext cx="10578465" cy="4586605"/>
        </p:xfrm>
        <a:graphic>
          <a:graphicData uri="http://schemas.openxmlformats.org/drawingml/2006/table">
            <a:tbl>
              <a:tblPr/>
              <a:tblGrid>
                <a:gridCol w="1377315"/>
                <a:gridCol w="1375410"/>
                <a:gridCol w="1189990"/>
                <a:gridCol w="1764030"/>
                <a:gridCol w="1784350"/>
                <a:gridCol w="1610360"/>
                <a:gridCol w="1477010"/>
              </a:tblGrid>
              <a:tr h="106299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GPRS</a:t>
                      </a:r>
                      <a:r>
                        <a:rPr lang="zh-CN" altLang="en-US" sz="1800" b="1" dirty="0">
                          <a:solidFill>
                            <a:srgbClr val="000066"/>
                          </a:solidFill>
                          <a:latin typeface="Times New Roman" panose="02020603050405020304" pitchFamily="18" charset="0"/>
                          <a:ea typeface="宋体" panose="02010600030101010101" pitchFamily="2" charset="-122"/>
                        </a:rPr>
                        <a:t>编码方案</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EDGE</a:t>
                      </a:r>
                      <a:r>
                        <a:rPr lang="zh-CN" altLang="en-US" sz="1800" b="1" dirty="0">
                          <a:solidFill>
                            <a:srgbClr val="000066"/>
                          </a:solidFill>
                          <a:latin typeface="Times New Roman" panose="02020603050405020304" pitchFamily="18" charset="0"/>
                          <a:ea typeface="宋体" panose="02010600030101010101" pitchFamily="2" charset="-122"/>
                        </a:rPr>
                        <a:t>编码方案</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800" b="1" dirty="0">
                          <a:solidFill>
                            <a:srgbClr val="000066"/>
                          </a:solidFill>
                          <a:latin typeface="Times New Roman" panose="02020603050405020304" pitchFamily="18" charset="0"/>
                          <a:ea typeface="宋体" panose="02010600030101010101" pitchFamily="2" charset="-122"/>
                        </a:rPr>
                        <a:t>调制</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buClrTx/>
                        <a:buFontTx/>
                        <a:buNone/>
                      </a:pPr>
                      <a:r>
                        <a:rPr lang="en-US" altLang="zh-CN" sz="1800" b="1">
                          <a:solidFill>
                            <a:srgbClr val="000066"/>
                          </a:solidFill>
                          <a:latin typeface="Times New Roman" panose="02020603050405020304" pitchFamily="18" charset="0"/>
                          <a:ea typeface="宋体" panose="02010600030101010101" pitchFamily="2" charset="-122"/>
                        </a:rPr>
                        <a:t>RLC块</a:t>
                      </a:r>
                      <a:endParaRPr lang="en-US" altLang="zh-CN" sz="1800" b="1">
                        <a:solidFill>
                          <a:srgbClr val="000066"/>
                        </a:solidFill>
                        <a:latin typeface="Times New Roman" panose="02020603050405020304" pitchFamily="18" charset="0"/>
                        <a:ea typeface="宋体" panose="02010600030101010101" pitchFamily="2" charset="-122"/>
                      </a:endParaRPr>
                    </a:p>
                    <a:p>
                      <a:pPr lvl="0" algn="ctr">
                        <a:buClrTx/>
                        <a:buFontTx/>
                        <a:buNone/>
                      </a:pPr>
                      <a:r>
                        <a:rPr lang="en-US" altLang="zh-CN" sz="1800" b="1">
                          <a:solidFill>
                            <a:srgbClr val="000066"/>
                          </a:solidFill>
                          <a:latin typeface="Times New Roman" panose="02020603050405020304" pitchFamily="18" charset="0"/>
                          <a:ea typeface="宋体" panose="02010600030101010101" pitchFamily="2" charset="-122"/>
                        </a:rPr>
                        <a:t>/</a:t>
                      </a:r>
                      <a:r>
                        <a:rPr lang="en-US" altLang="zh-CN" sz="1800" b="1">
                          <a:solidFill>
                            <a:srgbClr val="000066"/>
                          </a:solidFill>
                          <a:latin typeface="Times New Roman" panose="02020603050405020304" pitchFamily="18" charset="0"/>
                          <a:ea typeface="宋体" panose="02010600030101010101" pitchFamily="2" charset="-122"/>
                        </a:rPr>
                        <a:t>无线块（20ms）</a:t>
                      </a:r>
                      <a:endParaRPr lang="en-US" altLang="zh-CN" sz="1800" b="1">
                        <a:solidFill>
                          <a:srgbClr val="000066"/>
                        </a:solidFill>
                        <a:latin typeface="Times New Roman" panose="02020603050405020304" pitchFamily="18" charset="0"/>
                        <a:ea typeface="宋体" panose="02010600030101010101" pitchFamily="2" charset="-122"/>
                      </a:endParaRPr>
                    </a:p>
                  </a:txBody>
                  <a:tcPr marL="46990" marR="46990" marT="46990" marB="4699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buClrTx/>
                        <a:buFontTx/>
                        <a:buNone/>
                      </a:pPr>
                      <a:r>
                        <a:rPr lang="en-US" altLang="zh-CN" sz="1800" b="1">
                          <a:solidFill>
                            <a:srgbClr val="000066"/>
                          </a:solidFill>
                          <a:latin typeface="Times New Roman" panose="02020603050405020304" pitchFamily="18" charset="0"/>
                          <a:ea typeface="宋体" panose="02010600030101010101" pitchFamily="2" charset="-122"/>
                        </a:rPr>
                        <a:t>输入数据</a:t>
                      </a:r>
                      <a:endParaRPr lang="en-US" altLang="zh-CN" sz="1800" b="1">
                        <a:solidFill>
                          <a:srgbClr val="000066"/>
                        </a:solidFill>
                        <a:latin typeface="Times New Roman" panose="02020603050405020304" pitchFamily="18" charset="0"/>
                        <a:ea typeface="宋体" panose="02010600030101010101" pitchFamily="2" charset="-122"/>
                      </a:endParaRPr>
                    </a:p>
                    <a:p>
                      <a:pPr lvl="0" algn="ctr">
                        <a:buClrTx/>
                        <a:buFontTx/>
                        <a:buNone/>
                      </a:pPr>
                      <a:r>
                        <a:rPr lang="en-US" altLang="zh-CN" sz="1800" b="1">
                          <a:solidFill>
                            <a:srgbClr val="000066"/>
                          </a:solidFill>
                          <a:latin typeface="Times New Roman" panose="02020603050405020304" pitchFamily="18" charset="0"/>
                          <a:ea typeface="宋体" panose="02010600030101010101" pitchFamily="2" charset="-122"/>
                        </a:rPr>
                        <a:t>有效载荷</a:t>
                      </a:r>
                      <a:endParaRPr lang="en-US" altLang="zh-CN" sz="1800" b="1">
                        <a:solidFill>
                          <a:srgbClr val="000066"/>
                        </a:solidFill>
                        <a:latin typeface="Times New Roman" panose="02020603050405020304" pitchFamily="18" charset="0"/>
                        <a:ea typeface="宋体" panose="02010600030101010101" pitchFamily="2" charset="-122"/>
                      </a:endParaRPr>
                    </a:p>
                    <a:p>
                      <a:pPr lvl="0" algn="ctr">
                        <a:buClrTx/>
                        <a:buFontTx/>
                        <a:buNone/>
                      </a:pPr>
                      <a:r>
                        <a:rPr lang="en-US" altLang="zh-CN" sz="1800" b="1">
                          <a:solidFill>
                            <a:srgbClr val="000066"/>
                          </a:solidFill>
                          <a:latin typeface="Times New Roman" panose="02020603050405020304" pitchFamily="18" charset="0"/>
                          <a:ea typeface="宋体" panose="02010600030101010101" pitchFamily="2" charset="-122"/>
                        </a:rPr>
                        <a:t>（bits）</a:t>
                      </a:r>
                      <a:endParaRPr lang="en-US" altLang="zh-CN" sz="1800" b="1">
                        <a:solidFill>
                          <a:srgbClr val="000066"/>
                        </a:solidFill>
                        <a:latin typeface="Times New Roman" panose="02020603050405020304" pitchFamily="18" charset="0"/>
                        <a:ea typeface="宋体" panose="02010600030101010101" pitchFamily="2" charset="-122"/>
                      </a:endParaRPr>
                    </a:p>
                  </a:txBody>
                  <a:tcPr marL="46990" marR="46990" marT="46990" marB="4699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buClrTx/>
                        <a:buFontTx/>
                        <a:buNone/>
                      </a:pPr>
                      <a:r>
                        <a:rPr lang="en-US" altLang="zh-CN" sz="1800" b="1">
                          <a:solidFill>
                            <a:srgbClr val="000066"/>
                          </a:solidFill>
                          <a:latin typeface="Times New Roman" panose="02020603050405020304" pitchFamily="18" charset="0"/>
                          <a:ea typeface="宋体" panose="02010600030101010101" pitchFamily="2" charset="-122"/>
                        </a:rPr>
                        <a:t>网络数据速率</a:t>
                      </a:r>
                      <a:endParaRPr lang="en-US" altLang="zh-CN" sz="1800" b="1">
                        <a:solidFill>
                          <a:srgbClr val="000066"/>
                        </a:solidFill>
                        <a:latin typeface="Times New Roman" panose="02020603050405020304" pitchFamily="18" charset="0"/>
                        <a:ea typeface="宋体" panose="02010600030101010101" pitchFamily="2" charset="-122"/>
                      </a:endParaRPr>
                    </a:p>
                    <a:p>
                      <a:pPr lvl="0" algn="ctr">
                        <a:buClrTx/>
                        <a:buFontTx/>
                        <a:buNone/>
                      </a:pPr>
                      <a:r>
                        <a:rPr lang="en-US" altLang="zh-CN" sz="1800" b="1">
                          <a:solidFill>
                            <a:srgbClr val="000066"/>
                          </a:solidFill>
                          <a:latin typeface="Times New Roman" panose="02020603050405020304" pitchFamily="18" charset="0"/>
                          <a:ea typeface="宋体" panose="02010600030101010101" pitchFamily="2" charset="-122"/>
                        </a:rPr>
                        <a:t>（kbps）</a:t>
                      </a:r>
                      <a:endParaRPr lang="en-US" altLang="zh-CN" sz="1800" b="1">
                        <a:solidFill>
                          <a:srgbClr val="000066"/>
                        </a:solidFill>
                        <a:latin typeface="Times New Roman" panose="02020603050405020304" pitchFamily="18" charset="0"/>
                        <a:ea typeface="宋体" panose="02010600030101010101" pitchFamily="2" charset="-122"/>
                      </a:endParaRPr>
                    </a:p>
                  </a:txBody>
                  <a:tcPr marL="46990" marR="46990" marT="46990" marB="46990" anchor="ctr" anchorCtr="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l">
                        <a:spcBef>
                          <a:spcPct val="0"/>
                        </a:spcBef>
                        <a:buClrTx/>
                        <a:buFontTx/>
                        <a:buNone/>
                      </a:pPr>
                      <a:r>
                        <a:rPr lang="zh-CN" altLang="en-US" sz="1800" b="1" dirty="0">
                          <a:solidFill>
                            <a:srgbClr val="000066"/>
                          </a:solidFill>
                          <a:latin typeface="Times New Roman" panose="02020603050405020304" pitchFamily="18" charset="0"/>
                          <a:ea typeface="宋体" panose="02010600030101010101" pitchFamily="2" charset="-122"/>
                        </a:rPr>
                        <a:t>备注</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74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CS1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GMSK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176</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8.8</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3">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800" b="1" dirty="0">
                          <a:solidFill>
                            <a:srgbClr val="000066"/>
                          </a:solidFill>
                          <a:latin typeface="Times New Roman" panose="02020603050405020304" pitchFamily="18" charset="0"/>
                          <a:ea typeface="宋体" panose="02010600030101010101" pitchFamily="2" charset="-122"/>
                        </a:rPr>
                        <a:t>错误保护</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CS2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GMSK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224</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11.2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37274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CS3</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MCS-3</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GMSK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296</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14.8</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3429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CS4</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MCS-4</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GMSK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352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17.6</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800" b="1" dirty="0">
                          <a:solidFill>
                            <a:srgbClr val="000066"/>
                          </a:solidFill>
                          <a:latin typeface="Times New Roman" panose="02020603050405020304" pitchFamily="18" charset="0"/>
                          <a:ea typeface="宋体" panose="02010600030101010101" pitchFamily="2" charset="-122"/>
                        </a:rPr>
                        <a:t>无错误保护</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745">
                <a:tc rowSpan="5">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1800" b="1" dirty="0">
                        <a:solidFill>
                          <a:srgbClr val="000066"/>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MCS-5</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8PSK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448</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22.4</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rowSpan="4">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800" b="1" dirty="0">
                          <a:solidFill>
                            <a:srgbClr val="000066"/>
                          </a:solidFill>
                          <a:latin typeface="Times New Roman" panose="02020603050405020304" pitchFamily="18" charset="0"/>
                          <a:ea typeface="宋体" panose="02010600030101010101" pitchFamily="2" charset="-122"/>
                        </a:rPr>
                        <a:t>错误保护</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211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MCS-6</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8PSK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1</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592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29.6</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43307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MCS-7</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8PSK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2×448</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44.8</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r>
              <a:tr h="43434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MCS-8</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8PSK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2×544</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54.4</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r>
              <a:tr h="42799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MCS-9</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8PSK</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2×592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en-US" altLang="zh-CN" sz="1800" b="1">
                          <a:solidFill>
                            <a:srgbClr val="000066"/>
                          </a:solidFill>
                          <a:latin typeface="Times New Roman" panose="02020603050405020304" pitchFamily="18" charset="0"/>
                          <a:ea typeface="宋体" panose="02010600030101010101" pitchFamily="2" charset="-122"/>
                        </a:rPr>
                        <a:t>59.2</a:t>
                      </a:r>
                      <a:endParaRPr lang="en-US" altLang="zh-CN" sz="1800" b="1">
                        <a:solidFill>
                          <a:srgbClr val="000066"/>
                        </a:solidFill>
                        <a:latin typeface="Times New Roman" panose="02020603050405020304" pitchFamily="18" charset="0"/>
                        <a:ea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2"/>
                        </a:buBlip>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ClrTx/>
                        <a:buFontTx/>
                        <a:buNone/>
                      </a:pPr>
                      <a:r>
                        <a:rPr lang="zh-CN" altLang="en-US" sz="1800" b="1" dirty="0">
                          <a:solidFill>
                            <a:srgbClr val="000066"/>
                          </a:solidFill>
                          <a:latin typeface="Times New Roman" panose="02020603050405020304" pitchFamily="18" charset="0"/>
                          <a:ea typeface="宋体" panose="02010600030101010101" pitchFamily="2" charset="-122"/>
                        </a:rPr>
                        <a:t>无错误保护</a:t>
                      </a:r>
                      <a:endParaRPr lang="zh-CN" altLang="en-US" sz="1800" b="1" dirty="0">
                        <a:solidFill>
                          <a:srgbClr val="000066"/>
                        </a:solidFill>
                        <a:latin typeface="Times New Roman" panose="02020603050405020304" pitchFamily="18" charset="0"/>
                        <a:ea typeface="宋体" panose="02010600030101010101" pitchFamily="2" charset="-122"/>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78849"/>
          <p:cNvSpPr>
            <a:spLocks noGrp="1"/>
          </p:cNvSpPr>
          <p:nvPr>
            <p:ph type="title"/>
          </p:nvPr>
        </p:nvSpPr>
        <p:spPr/>
        <p:txBody>
          <a:bodyPr anchor="t" anchorCtr="0"/>
          <a:p>
            <a:r>
              <a:rPr lang="en-US" altLang="zh-CN"/>
              <a:t>3. </a:t>
            </a:r>
            <a:r>
              <a:rPr lang="zh-CN" altLang="en-US" dirty="0"/>
              <a:t>增量冗余技术</a:t>
            </a:r>
            <a:endParaRPr lang="zh-CN" altLang="en-US" dirty="0"/>
          </a:p>
        </p:txBody>
      </p:sp>
      <p:sp>
        <p:nvSpPr>
          <p:cNvPr id="43010" name="文本占位符 78850"/>
          <p:cNvSpPr>
            <a:spLocks noGrp="1"/>
          </p:cNvSpPr>
          <p:nvPr>
            <p:ph idx="1"/>
          </p:nvPr>
        </p:nvSpPr>
        <p:spPr>
          <a:xfrm>
            <a:off x="867410" y="1752600"/>
            <a:ext cx="10391140" cy="4530725"/>
          </a:xfrm>
        </p:spPr>
        <p:txBody>
          <a:bodyPr anchor="t" anchorCtr="0"/>
          <a:p>
            <a:r>
              <a:rPr lang="en-US" altLang="zh-CN" b="1"/>
              <a:t>EDGE</a:t>
            </a:r>
            <a:r>
              <a:rPr lang="zh-CN" altLang="en-US" b="1" dirty="0"/>
              <a:t>中另外一种对付链路质量变化的方式是逐步增加冗余度。</a:t>
            </a:r>
            <a:endParaRPr lang="zh-CN" altLang="en-US" b="1" dirty="0"/>
          </a:p>
          <a:p>
            <a:r>
              <a:rPr lang="zh-CN" altLang="en-US" b="1" dirty="0"/>
              <a:t>在这种方式中，信息刚开始传输时，采用纠错能力较低的编码方式，如果接收端解码正确，则能得到比较高的信息码率。反之，如果解码失败，则需要增加编码冗余量，直到解码正确为止。</a:t>
            </a:r>
            <a:endParaRPr lang="zh-CN" altLang="en-US" b="1" dirty="0"/>
          </a:p>
          <a:p>
            <a:r>
              <a:rPr lang="zh-CN" altLang="en-US" b="1" dirty="0"/>
              <a:t>显然，编码冗余度的增加将导致有效数据速率的降低和延时的增加。 </a:t>
            </a:r>
            <a:endParaRPr lang="zh-CN" alt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28673"/>
          <p:cNvSpPr>
            <a:spLocks noGrp="1"/>
          </p:cNvSpPr>
          <p:nvPr>
            <p:ph type="title"/>
          </p:nvPr>
        </p:nvSpPr>
        <p:spPr/>
        <p:txBody>
          <a:bodyPr anchor="t" anchorCtr="0"/>
          <a:p>
            <a:pPr marL="838200" indent="-838200"/>
            <a:r>
              <a:rPr lang="en-US" altLang="zh-CN"/>
              <a:t>4.3 CDMA 2000 1x</a:t>
            </a:r>
            <a:r>
              <a:rPr lang="zh-CN" altLang="en-US" dirty="0"/>
              <a:t>系统</a:t>
            </a:r>
            <a:endParaRPr lang="zh-CN" altLang="en-US" dirty="0"/>
          </a:p>
        </p:txBody>
      </p:sp>
      <p:sp>
        <p:nvSpPr>
          <p:cNvPr id="44034" name="文本占位符 28674"/>
          <p:cNvSpPr>
            <a:spLocks noGrp="1"/>
          </p:cNvSpPr>
          <p:nvPr>
            <p:ph idx="1"/>
          </p:nvPr>
        </p:nvSpPr>
        <p:spPr>
          <a:xfrm>
            <a:off x="1209675" y="1447800"/>
            <a:ext cx="9153525" cy="4276725"/>
          </a:xfrm>
        </p:spPr>
        <p:txBody>
          <a:bodyPr anchor="t" anchorCtr="0"/>
          <a:p>
            <a:pPr>
              <a:lnSpc>
                <a:spcPct val="90000"/>
              </a:lnSpc>
            </a:pPr>
            <a:r>
              <a:rPr lang="en-US" altLang="zh-CN" sz="3200" b="1">
                <a:solidFill>
                  <a:srgbClr val="FF0000"/>
                </a:solidFill>
              </a:rPr>
              <a:t>3.3.1 CDMA 2000 1x</a:t>
            </a:r>
            <a:r>
              <a:rPr lang="zh-CN" altLang="en-US" sz="3200" b="1" dirty="0">
                <a:solidFill>
                  <a:srgbClr val="FF0000"/>
                </a:solidFill>
              </a:rPr>
              <a:t>系统的技术特点</a:t>
            </a:r>
            <a:endParaRPr lang="zh-CN" altLang="en-US" sz="3200" b="1" dirty="0">
              <a:solidFill>
                <a:srgbClr val="FF0000"/>
              </a:solidFill>
            </a:endParaRPr>
          </a:p>
          <a:p>
            <a:pPr lvl="1">
              <a:buClr>
                <a:srgbClr val="000066"/>
              </a:buClr>
              <a:buFont typeface="Wingdings" panose="05000000000000000000" pitchFamily="2" charset="2"/>
              <a:buChar char="u"/>
            </a:pPr>
            <a:r>
              <a:rPr lang="zh-CN" altLang="en-US" sz="2800" dirty="0"/>
              <a:t>在提高系统性能和容量上有明显的优势。主要措施有：</a:t>
            </a:r>
            <a:r>
              <a:rPr lang="en-US" altLang="zh-CN" sz="2800" dirty="0"/>
              <a:t>①</a:t>
            </a:r>
            <a:r>
              <a:rPr lang="zh-CN" altLang="en-US" sz="2800" dirty="0"/>
              <a:t>基于导频相干解调的反向空中接口链路；</a:t>
            </a:r>
            <a:r>
              <a:rPr lang="en-US" altLang="zh-CN" sz="2800" dirty="0"/>
              <a:t>②</a:t>
            </a:r>
            <a:r>
              <a:rPr lang="zh-CN" altLang="en-US" sz="2800" dirty="0"/>
              <a:t>连续的反向空中接口链路；</a:t>
            </a:r>
            <a:r>
              <a:rPr lang="en-US" altLang="zh-CN" sz="2800" dirty="0"/>
              <a:t>③</a:t>
            </a:r>
            <a:r>
              <a:rPr lang="zh-CN" altLang="en-US" sz="2800" dirty="0"/>
              <a:t>快速的前向和反向空中接口功率控制；</a:t>
            </a:r>
            <a:r>
              <a:rPr lang="en-US" altLang="zh-CN" sz="2800" dirty="0"/>
              <a:t>④</a:t>
            </a:r>
            <a:r>
              <a:rPr lang="zh-CN" altLang="en-US" sz="2800" dirty="0"/>
              <a:t>采用辅助导频来支持波束赋形应用和增加容量；</a:t>
            </a:r>
            <a:r>
              <a:rPr lang="en-US" altLang="zh-CN" sz="2800" dirty="0"/>
              <a:t>⑤</a:t>
            </a:r>
            <a:r>
              <a:rPr lang="zh-CN" altLang="en-US" sz="2800" dirty="0"/>
              <a:t>前向链路提供发送分集。</a:t>
            </a:r>
            <a:endParaRPr lang="zh-CN" altLang="en-US" sz="2800" dirty="0"/>
          </a:p>
          <a:p>
            <a:pPr lvl="1">
              <a:buClr>
                <a:srgbClr val="000066"/>
              </a:buClr>
              <a:buFont typeface="Wingdings" panose="05000000000000000000" pitchFamily="2" charset="2"/>
              <a:buChar char="u"/>
            </a:pPr>
            <a:r>
              <a:rPr lang="zh-CN" altLang="en-US" sz="2800" dirty="0"/>
              <a:t>增强的</a:t>
            </a:r>
            <a:r>
              <a:rPr lang="en-US" altLang="zh-CN" sz="2800"/>
              <a:t>MAC</a:t>
            </a:r>
            <a:r>
              <a:rPr lang="zh-CN" altLang="en-US" sz="2800" dirty="0"/>
              <a:t>功能以支持高效率的高速分组业务。</a:t>
            </a:r>
            <a:endParaRPr lang="zh-CN" altLang="en-US" sz="28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占位符 29697"/>
          <p:cNvSpPr>
            <a:spLocks noGrp="1"/>
          </p:cNvSpPr>
          <p:nvPr>
            <p:ph idx="1"/>
          </p:nvPr>
        </p:nvSpPr>
        <p:spPr>
          <a:xfrm>
            <a:off x="1066800" y="914400"/>
            <a:ext cx="10066338" cy="4610100"/>
          </a:xfrm>
        </p:spPr>
        <p:txBody>
          <a:bodyPr anchor="t" anchorCtr="0"/>
          <a:p>
            <a:pPr lvl="1">
              <a:lnSpc>
                <a:spcPct val="90000"/>
              </a:lnSpc>
              <a:buClr>
                <a:srgbClr val="000066"/>
              </a:buClr>
              <a:buFont typeface="Wingdings" panose="05000000000000000000" pitchFamily="2" charset="2"/>
              <a:buChar char="u"/>
            </a:pPr>
            <a:r>
              <a:rPr lang="zh-CN" altLang="en-US" sz="2800" dirty="0"/>
              <a:t>为支持</a:t>
            </a:r>
            <a:r>
              <a:rPr lang="en-US" altLang="zh-CN" sz="2800"/>
              <a:t>MAC</a:t>
            </a:r>
            <a:r>
              <a:rPr lang="zh-CN" altLang="en-US" sz="2800" dirty="0"/>
              <a:t>对物理层进行了优化：</a:t>
            </a:r>
            <a:r>
              <a:rPr lang="en-US" altLang="zh-CN" sz="2800" dirty="0"/>
              <a:t>①</a:t>
            </a:r>
            <a:r>
              <a:rPr lang="zh-CN" altLang="en-US" sz="2800" dirty="0"/>
              <a:t>采用了专用控制信道（</a:t>
            </a:r>
            <a:r>
              <a:rPr lang="en-US" altLang="zh-CN" sz="2800"/>
              <a:t>DCCH</a:t>
            </a:r>
            <a:r>
              <a:rPr lang="zh-CN" altLang="en-US" sz="2800" dirty="0"/>
              <a:t>）；</a:t>
            </a:r>
            <a:r>
              <a:rPr lang="en-US" altLang="zh-CN" sz="2800" dirty="0"/>
              <a:t>②</a:t>
            </a:r>
            <a:r>
              <a:rPr lang="zh-CN" altLang="en-US" sz="2800" dirty="0"/>
              <a:t>采用灵活的帧长，</a:t>
            </a:r>
            <a:r>
              <a:rPr lang="en-US" altLang="zh-CN" sz="2800"/>
              <a:t>CDMA 2000 1x</a:t>
            </a:r>
            <a:r>
              <a:rPr lang="zh-CN" altLang="en-US" sz="2800" dirty="0"/>
              <a:t>支持</a:t>
            </a:r>
            <a:r>
              <a:rPr lang="en-US" altLang="zh-CN" sz="2800"/>
              <a:t>5ms</a:t>
            </a:r>
            <a:r>
              <a:rPr lang="zh-CN" altLang="en-US" sz="2800" dirty="0"/>
              <a:t>、</a:t>
            </a:r>
            <a:r>
              <a:rPr lang="en-US" altLang="zh-CN" sz="2800"/>
              <a:t>20ms</a:t>
            </a:r>
            <a:r>
              <a:rPr lang="zh-CN" altLang="en-US" sz="2800" dirty="0"/>
              <a:t>等多种帧长，一般来说，较短帧可以减少时延，但解调性能较低；较长帧可降低对发射功率要求，</a:t>
            </a:r>
            <a:r>
              <a:rPr lang="en-US" altLang="zh-CN" sz="2800"/>
              <a:t>CDMA 20001x</a:t>
            </a:r>
            <a:r>
              <a:rPr lang="zh-CN" altLang="en-US" sz="2800" dirty="0"/>
              <a:t>根据不同信道的链路要求来使用不同的帧长；</a:t>
            </a:r>
            <a:r>
              <a:rPr lang="en-US" altLang="zh-CN" sz="2800" dirty="0"/>
              <a:t>③</a:t>
            </a:r>
            <a:r>
              <a:rPr lang="zh-CN" altLang="en-US" sz="2800" dirty="0"/>
              <a:t>为支持快速分组数据业务的接入控制采用了增强的寻呼信道和接入信道。</a:t>
            </a:r>
            <a:endParaRPr lang="zh-CN" altLang="en-US" sz="2800" dirty="0"/>
          </a:p>
          <a:p>
            <a:pPr lvl="1">
              <a:lnSpc>
                <a:spcPct val="90000"/>
              </a:lnSpc>
              <a:buClr>
                <a:srgbClr val="000066"/>
              </a:buClr>
              <a:buFont typeface="Wingdings" panose="05000000000000000000" pitchFamily="2" charset="2"/>
              <a:buChar char="u"/>
            </a:pPr>
            <a:r>
              <a:rPr lang="zh-CN" altLang="en-US" sz="2800" dirty="0"/>
              <a:t>为支持多种更高传送速率和增加系统容量采用</a:t>
            </a:r>
            <a:r>
              <a:rPr lang="en-US" altLang="zh-CN" sz="2800"/>
              <a:t>Turbo</a:t>
            </a:r>
            <a:r>
              <a:rPr lang="zh-CN" altLang="en-US" sz="2800" dirty="0"/>
              <a:t>码。</a:t>
            </a:r>
            <a:endParaRPr lang="zh-CN" altLang="en-US" sz="2800" dirty="0"/>
          </a:p>
          <a:p>
            <a:pPr lvl="1">
              <a:lnSpc>
                <a:spcPct val="90000"/>
              </a:lnSpc>
              <a:buClr>
                <a:srgbClr val="000066"/>
              </a:buClr>
              <a:buFont typeface="Wingdings" panose="05000000000000000000" pitchFamily="2" charset="2"/>
              <a:buChar char="u"/>
            </a:pPr>
            <a:r>
              <a:rPr lang="zh-CN" altLang="en-US" sz="2800" dirty="0"/>
              <a:t>为支持多速率传输，采用了可变扩频比的正交码。</a:t>
            </a:r>
            <a:endParaRPr lang="zh-CN" altLang="en-US" sz="2800" dirty="0"/>
          </a:p>
          <a:p>
            <a:pPr lvl="1">
              <a:lnSpc>
                <a:spcPct val="90000"/>
              </a:lnSpc>
              <a:buClr>
                <a:srgbClr val="000066"/>
              </a:buClr>
              <a:buFont typeface="Wingdings" panose="05000000000000000000" pitchFamily="2" charset="2"/>
              <a:buChar char="u"/>
            </a:pPr>
            <a:r>
              <a:rPr lang="zh-CN" altLang="en-US" sz="2800" dirty="0"/>
              <a:t>独立的数据信道。 </a:t>
            </a:r>
            <a:endParaRPr lang="zh-CN" altLang="en-US" sz="28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8129" name="标题 30721"/>
          <p:cNvSpPr>
            <a:spLocks noGrp="1"/>
          </p:cNvSpPr>
          <p:nvPr>
            <p:ph type="title"/>
          </p:nvPr>
        </p:nvSpPr>
        <p:spPr>
          <a:xfrm>
            <a:off x="1828800" y="533400"/>
            <a:ext cx="8540750" cy="1143000"/>
          </a:xfrm>
        </p:spPr>
        <p:txBody>
          <a:bodyPr anchor="t" anchorCtr="0"/>
          <a:p>
            <a:r>
              <a:rPr lang="en-US" altLang="zh-CN" sz="3800"/>
              <a:t>4.3.2  CDMA 2000 1x</a:t>
            </a:r>
            <a:r>
              <a:rPr lang="zh-CN" altLang="en-US" sz="3800" dirty="0"/>
              <a:t>系统的空中接口 </a:t>
            </a:r>
            <a:endParaRPr lang="zh-CN" altLang="en-US" sz="3800" dirty="0"/>
          </a:p>
        </p:txBody>
      </p:sp>
      <p:sp>
        <p:nvSpPr>
          <p:cNvPr id="48130" name="文本占位符 30722"/>
          <p:cNvSpPr>
            <a:spLocks noGrp="1"/>
          </p:cNvSpPr>
          <p:nvPr>
            <p:ph idx="1"/>
          </p:nvPr>
        </p:nvSpPr>
        <p:spPr>
          <a:xfrm>
            <a:off x="1828800" y="1524000"/>
            <a:ext cx="8540750" cy="609600"/>
          </a:xfrm>
        </p:spPr>
        <p:txBody>
          <a:bodyPr anchor="t" anchorCtr="0"/>
          <a:p>
            <a:r>
              <a:rPr lang="en-US" altLang="zh-CN" b="1">
                <a:solidFill>
                  <a:srgbClr val="FF0000"/>
                </a:solidFill>
              </a:rPr>
              <a:t>1. </a:t>
            </a:r>
            <a:r>
              <a:rPr lang="zh-CN" altLang="en-US" b="1" dirty="0">
                <a:solidFill>
                  <a:srgbClr val="FF0000"/>
                </a:solidFill>
              </a:rPr>
              <a:t>空中接口的协议模型 </a:t>
            </a:r>
            <a:endParaRPr lang="zh-CN" altLang="en-US" b="1" dirty="0">
              <a:solidFill>
                <a:srgbClr val="FF0000"/>
              </a:solidFill>
            </a:endParaRPr>
          </a:p>
        </p:txBody>
      </p:sp>
      <p:sp>
        <p:nvSpPr>
          <p:cNvPr id="48131" name="文本框 30723"/>
          <p:cNvSpPr txBox="1"/>
          <p:nvPr/>
        </p:nvSpPr>
        <p:spPr>
          <a:xfrm>
            <a:off x="2057400" y="2133600"/>
            <a:ext cx="8153400" cy="4154488"/>
          </a:xfrm>
          <a:prstGeom prst="rect">
            <a:avLst/>
          </a:prstGeom>
          <a:noFill/>
          <a:ln w="9525">
            <a:noFill/>
          </a:ln>
        </p:spPr>
        <p:txBody>
          <a:bodyPr anchor="t" anchorCtr="0">
            <a:spAutoFit/>
          </a:bodyPr>
          <a:p>
            <a:r>
              <a:rPr lang="en-US" altLang="zh-CN" sz="2000">
                <a:latin typeface="Arial" panose="020B0604020202020204" pitchFamily="34" charset="0"/>
                <a:ea typeface="宋体" panose="02010600030101010101" pitchFamily="2" charset="-122"/>
              </a:rPr>
              <a:t>        </a:t>
            </a:r>
            <a:r>
              <a:rPr lang="en-US" altLang="zh-CN" sz="2400">
                <a:latin typeface="楷体_GB2312" pitchFamily="49" charset="-122"/>
                <a:ea typeface="楷体_GB2312" pitchFamily="49" charset="-122"/>
              </a:rPr>
              <a:t>CDMA 2000 1x</a:t>
            </a:r>
            <a:r>
              <a:rPr lang="zh-CN" altLang="en-US" sz="2400" dirty="0">
                <a:latin typeface="楷体_GB2312" pitchFamily="49" charset="-122"/>
                <a:ea typeface="楷体_GB2312" pitchFamily="49" charset="-122"/>
              </a:rPr>
              <a:t>空中接口的重点是物理层、媒体接入控制（</a:t>
            </a:r>
            <a:r>
              <a:rPr lang="en-US" altLang="zh-CN" sz="2400">
                <a:latin typeface="楷体_GB2312" pitchFamily="49" charset="-122"/>
                <a:ea typeface="楷体_GB2312" pitchFamily="49" charset="-122"/>
              </a:rPr>
              <a:t>MAC</a:t>
            </a:r>
            <a:r>
              <a:rPr lang="zh-CN" altLang="en-US" sz="2400" dirty="0">
                <a:latin typeface="楷体_GB2312" pitchFamily="49" charset="-122"/>
                <a:ea typeface="楷体_GB2312" pitchFamily="49" charset="-122"/>
              </a:rPr>
              <a:t>）子层和链路接入控制（</a:t>
            </a:r>
            <a:r>
              <a:rPr lang="en-US" altLang="zh-CN" sz="2400">
                <a:latin typeface="楷体_GB2312" pitchFamily="49" charset="-122"/>
                <a:ea typeface="楷体_GB2312" pitchFamily="49" charset="-122"/>
              </a:rPr>
              <a:t>LAC</a:t>
            </a:r>
            <a:r>
              <a:rPr lang="zh-CN" altLang="en-US" sz="2400" dirty="0">
                <a:latin typeface="楷体_GB2312" pitchFamily="49" charset="-122"/>
                <a:ea typeface="楷体_GB2312" pitchFamily="49" charset="-122"/>
              </a:rPr>
              <a:t>）子层。</a:t>
            </a:r>
            <a:r>
              <a:rPr lang="en-US" altLang="zh-CN" sz="2400">
                <a:latin typeface="楷体_GB2312" pitchFamily="49" charset="-122"/>
                <a:ea typeface="楷体_GB2312" pitchFamily="49" charset="-122"/>
              </a:rPr>
              <a:t>LAC</a:t>
            </a:r>
            <a:r>
              <a:rPr lang="zh-CN" altLang="en-US" sz="2400" dirty="0">
                <a:latin typeface="楷体_GB2312" pitchFamily="49" charset="-122"/>
                <a:ea typeface="楷体_GB2312" pitchFamily="49" charset="-122"/>
              </a:rPr>
              <a:t>和</a:t>
            </a:r>
            <a:r>
              <a:rPr lang="en-US" altLang="zh-CN" sz="2400">
                <a:latin typeface="楷体_GB2312" pitchFamily="49" charset="-122"/>
                <a:ea typeface="楷体_GB2312" pitchFamily="49" charset="-122"/>
              </a:rPr>
              <a:t>MAC</a:t>
            </a:r>
            <a:r>
              <a:rPr lang="zh-CN" altLang="en-US" sz="2400" dirty="0">
                <a:latin typeface="楷体_GB2312" pitchFamily="49" charset="-122"/>
                <a:ea typeface="楷体_GB2312" pitchFamily="49" charset="-122"/>
              </a:rPr>
              <a:t>子层设计的目的是为了满足在宽性能范围（</a:t>
            </a:r>
            <a:r>
              <a:rPr lang="en-US" altLang="zh-CN" sz="2400">
                <a:latin typeface="楷体_GB2312" pitchFamily="49" charset="-122"/>
                <a:ea typeface="楷体_GB2312" pitchFamily="49" charset="-122"/>
              </a:rPr>
              <a:t>1.2 kb/s</a:t>
            </a:r>
            <a:r>
              <a:rPr lang="zh-CN" altLang="en-US" sz="2400" dirty="0">
                <a:latin typeface="楷体_GB2312" pitchFamily="49" charset="-122"/>
                <a:ea typeface="楷体_GB2312" pitchFamily="49" charset="-122"/>
              </a:rPr>
              <a:t>到</a:t>
            </a:r>
            <a:r>
              <a:rPr lang="en-US" altLang="zh-CN" sz="2400">
                <a:latin typeface="楷体_GB2312" pitchFamily="49" charset="-122"/>
                <a:ea typeface="楷体_GB2312" pitchFamily="49" charset="-122"/>
              </a:rPr>
              <a:t>2 Mb/s</a:t>
            </a:r>
            <a:r>
              <a:rPr lang="zh-CN" altLang="en-US" sz="2400" dirty="0">
                <a:latin typeface="楷体_GB2312" pitchFamily="49" charset="-122"/>
                <a:ea typeface="楷体_GB2312" pitchFamily="49" charset="-122"/>
              </a:rPr>
              <a:t>）工作的高效、低延时的各种数据业务的需要；满足先进的支持多个可变</a:t>
            </a:r>
            <a:r>
              <a:rPr lang="en-US" altLang="zh-CN" sz="2400" err="1">
                <a:latin typeface="楷体_GB2312" pitchFamily="49" charset="-122"/>
                <a:ea typeface="楷体_GB2312" pitchFamily="49" charset="-122"/>
              </a:rPr>
              <a:t>QoS</a:t>
            </a:r>
            <a:r>
              <a:rPr lang="zh-CN" altLang="en-US" sz="2400" dirty="0">
                <a:latin typeface="楷体_GB2312" pitchFamily="49" charset="-122"/>
                <a:ea typeface="楷体_GB2312" pitchFamily="49" charset="-122"/>
              </a:rPr>
              <a:t>要求的并发的话音、分组数据、电路数据的多媒体业务的需要。</a:t>
            </a:r>
            <a:endParaRPr lang="zh-CN" altLang="en-US" sz="2400" dirty="0">
              <a:latin typeface="楷体_GB2312" pitchFamily="49" charset="-122"/>
              <a:ea typeface="楷体_GB2312" pitchFamily="49" charset="-122"/>
            </a:endParaRPr>
          </a:p>
          <a:p>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LAC</a:t>
            </a:r>
            <a:r>
              <a:rPr lang="zh-CN" altLang="en-US" sz="2400" dirty="0">
                <a:latin typeface="楷体_GB2312" pitchFamily="49" charset="-122"/>
                <a:ea typeface="楷体_GB2312" pitchFamily="49" charset="-122"/>
              </a:rPr>
              <a:t>子层用于提供点到点无线链路的可靠的、顺序输出的发送控制功能，并且有能够支持各种不同端对端可靠链路协议框架。在必要时，</a:t>
            </a:r>
            <a:r>
              <a:rPr lang="en-US" altLang="zh-CN" sz="2400">
                <a:latin typeface="楷体_GB2312" pitchFamily="49" charset="-122"/>
                <a:ea typeface="楷体_GB2312" pitchFamily="49" charset="-122"/>
              </a:rPr>
              <a:t>LAC</a:t>
            </a:r>
            <a:r>
              <a:rPr lang="zh-CN" altLang="en-US" sz="2400" dirty="0">
                <a:latin typeface="楷体_GB2312" pitchFamily="49" charset="-122"/>
                <a:ea typeface="楷体_GB2312" pitchFamily="49" charset="-122"/>
              </a:rPr>
              <a:t>子层业务也可使用适当</a:t>
            </a:r>
            <a:r>
              <a:rPr lang="en-US" altLang="zh-CN" sz="2400">
                <a:latin typeface="楷体_GB2312" pitchFamily="49" charset="-122"/>
                <a:ea typeface="楷体_GB2312" pitchFamily="49" charset="-122"/>
              </a:rPr>
              <a:t>ARQ</a:t>
            </a:r>
            <a:r>
              <a:rPr lang="zh-CN" altLang="en-US" sz="2400" dirty="0">
                <a:latin typeface="楷体_GB2312" pitchFamily="49" charset="-122"/>
                <a:ea typeface="楷体_GB2312" pitchFamily="49" charset="-122"/>
              </a:rPr>
              <a:t>协议实现差错控制。如果低层可以提供适当的</a:t>
            </a:r>
            <a:r>
              <a:rPr lang="en-US" altLang="zh-CN" sz="2400" err="1">
                <a:latin typeface="楷体_GB2312" pitchFamily="49" charset="-122"/>
                <a:ea typeface="楷体_GB2312" pitchFamily="49" charset="-122"/>
              </a:rPr>
              <a:t>QoS</a:t>
            </a:r>
            <a:r>
              <a:rPr lang="zh-CN" altLang="en-US" sz="2400" dirty="0">
                <a:latin typeface="楷体_GB2312" pitchFamily="49" charset="-122"/>
                <a:ea typeface="楷体_GB2312" pitchFamily="49" charset="-122"/>
              </a:rPr>
              <a:t>，</a:t>
            </a:r>
            <a:r>
              <a:rPr lang="en-US" altLang="zh-CN" sz="2400">
                <a:latin typeface="楷体_GB2312" pitchFamily="49" charset="-122"/>
                <a:ea typeface="楷体_GB2312" pitchFamily="49" charset="-122"/>
              </a:rPr>
              <a:t>LAC</a:t>
            </a:r>
            <a:r>
              <a:rPr lang="zh-CN" altLang="en-US" sz="2400" dirty="0">
                <a:latin typeface="楷体_GB2312" pitchFamily="49" charset="-122"/>
                <a:ea typeface="楷体_GB2312" pitchFamily="49" charset="-122"/>
              </a:rPr>
              <a:t>子层可以省略（即为空）。</a:t>
            </a:r>
            <a:endParaRPr lang="zh-CN" altLang="en-US" sz="2400" dirty="0">
              <a:latin typeface="楷体_GB2312" pitchFamily="49" charset="-122"/>
              <a:ea typeface="楷体_GB2312"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49153" name="文本占位符 81922"/>
          <p:cNvSpPr>
            <a:spLocks noGrp="1"/>
          </p:cNvSpPr>
          <p:nvPr>
            <p:ph idx="1"/>
          </p:nvPr>
        </p:nvSpPr>
        <p:spPr/>
        <p:txBody>
          <a:bodyPr anchor="t" anchorCtr="0"/>
          <a:p>
            <a:pPr>
              <a:buNone/>
            </a:pPr>
            <a:r>
              <a:rPr lang="en-US" altLang="zh-CN"/>
              <a:t>          MAC</a:t>
            </a:r>
            <a:r>
              <a:rPr lang="zh-CN" altLang="en-US" dirty="0"/>
              <a:t>子层除了控制数据业务的接入外，还提供以下功能： </a:t>
            </a:r>
            <a:endParaRPr lang="zh-CN" altLang="en-US" dirty="0"/>
          </a:p>
          <a:p>
            <a:pPr>
              <a:buClr>
                <a:srgbClr val="000066"/>
              </a:buClr>
              <a:buFont typeface="Wingdings" panose="05000000000000000000" pitchFamily="2" charset="2"/>
              <a:buChar char="u"/>
            </a:pPr>
            <a:r>
              <a:rPr lang="zh-CN" altLang="en-US" b="1" dirty="0">
                <a:solidFill>
                  <a:srgbClr val="FF0000"/>
                </a:solidFill>
              </a:rPr>
              <a:t>尽力而为的传送（</a:t>
            </a:r>
            <a:r>
              <a:rPr lang="en-US" altLang="zh-CN" b="1">
                <a:solidFill>
                  <a:srgbClr val="FF0000"/>
                </a:solidFill>
              </a:rPr>
              <a:t>Best effort Delivery</a:t>
            </a:r>
            <a:r>
              <a:rPr lang="zh-CN" altLang="en-US" b="1" dirty="0">
                <a:solidFill>
                  <a:srgbClr val="FF0000"/>
                </a:solidFill>
              </a:rPr>
              <a:t>）</a:t>
            </a:r>
            <a:r>
              <a:rPr lang="zh-CN" altLang="en-US" dirty="0"/>
              <a:t>。在无线链路中使用可以提供尽力而为可靠性的无线链路协议（</a:t>
            </a:r>
            <a:r>
              <a:rPr lang="en-US" altLang="zh-CN"/>
              <a:t>RLP</a:t>
            </a:r>
            <a:r>
              <a:rPr lang="zh-CN" altLang="en-US" dirty="0"/>
              <a:t>）进行可靠传输； </a:t>
            </a:r>
            <a:endParaRPr lang="zh-CN" altLang="en-US" dirty="0"/>
          </a:p>
          <a:p>
            <a:pPr>
              <a:buClr>
                <a:srgbClr val="000066"/>
              </a:buClr>
              <a:buFont typeface="Wingdings" panose="05000000000000000000" pitchFamily="2" charset="2"/>
              <a:buChar char="u"/>
            </a:pPr>
            <a:r>
              <a:rPr lang="zh-CN" altLang="en-US" b="1" dirty="0">
                <a:solidFill>
                  <a:srgbClr val="FF0000"/>
                </a:solidFill>
              </a:rPr>
              <a:t>复接和</a:t>
            </a:r>
            <a:r>
              <a:rPr lang="en-US" altLang="zh-CN" b="1" err="1">
                <a:solidFill>
                  <a:srgbClr val="FF0000"/>
                </a:solidFill>
              </a:rPr>
              <a:t>QoS</a:t>
            </a:r>
            <a:r>
              <a:rPr lang="zh-CN" altLang="en-US" b="1" dirty="0">
                <a:solidFill>
                  <a:srgbClr val="FF0000"/>
                </a:solidFill>
              </a:rPr>
              <a:t>控制。</a:t>
            </a:r>
            <a:r>
              <a:rPr lang="zh-CN" altLang="en-US" dirty="0"/>
              <a:t>通过仲裁在竞争业务和接入请求优先级间的矛盾，保证已经协商好的</a:t>
            </a:r>
            <a:r>
              <a:rPr lang="en-US" altLang="zh-CN" err="1"/>
              <a:t>QoS</a:t>
            </a:r>
            <a:r>
              <a:rPr lang="zh-CN" altLang="en-US" dirty="0"/>
              <a:t>级别。</a:t>
            </a:r>
            <a:endParaRPr lang="zh-CN" altLang="en-US" dirty="0"/>
          </a:p>
          <a:p>
            <a:pPr>
              <a:buFont typeface="Wingdings" panose="05000000000000000000" pitchFamily="2" charset="2"/>
              <a:buChar char="u"/>
            </a:pPr>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50177" name="组合 31745"/>
          <p:cNvGrpSpPr/>
          <p:nvPr/>
        </p:nvGrpSpPr>
        <p:grpSpPr>
          <a:xfrm>
            <a:off x="2971800" y="762000"/>
            <a:ext cx="6781800" cy="5029200"/>
            <a:chOff x="1903" y="2957"/>
            <a:chExt cx="9616" cy="6379"/>
          </a:xfrm>
        </p:grpSpPr>
        <p:sp>
          <p:nvSpPr>
            <p:cNvPr id="50178" name="直接连接符 31746"/>
            <p:cNvSpPr/>
            <p:nvPr/>
          </p:nvSpPr>
          <p:spPr>
            <a:xfrm flipV="1">
              <a:off x="2474" y="8927"/>
              <a:ext cx="1" cy="409"/>
            </a:xfrm>
            <a:prstGeom prst="line">
              <a:avLst/>
            </a:prstGeom>
            <a:ln w="19050" cap="flat" cmpd="sng">
              <a:solidFill>
                <a:srgbClr val="000000"/>
              </a:solidFill>
              <a:prstDash val="solid"/>
              <a:round/>
              <a:headEnd type="none" w="med" len="med"/>
              <a:tailEnd type="triangle" w="sm" len="sm"/>
            </a:ln>
          </p:spPr>
        </p:sp>
        <p:sp>
          <p:nvSpPr>
            <p:cNvPr id="50179" name="直接连接符 31747"/>
            <p:cNvSpPr/>
            <p:nvPr/>
          </p:nvSpPr>
          <p:spPr>
            <a:xfrm flipV="1">
              <a:off x="2972" y="8916"/>
              <a:ext cx="0" cy="409"/>
            </a:xfrm>
            <a:prstGeom prst="line">
              <a:avLst/>
            </a:prstGeom>
            <a:ln w="19050" cap="flat" cmpd="sng">
              <a:solidFill>
                <a:srgbClr val="000000"/>
              </a:solidFill>
              <a:prstDash val="solid"/>
              <a:round/>
              <a:headEnd type="none" w="med" len="med"/>
              <a:tailEnd type="triangle" w="sm" len="sm"/>
            </a:ln>
          </p:spPr>
        </p:sp>
        <p:sp>
          <p:nvSpPr>
            <p:cNvPr id="50180" name="直接连接符 31748"/>
            <p:cNvSpPr/>
            <p:nvPr/>
          </p:nvSpPr>
          <p:spPr>
            <a:xfrm>
              <a:off x="1999" y="2957"/>
              <a:ext cx="8530" cy="0"/>
            </a:xfrm>
            <a:prstGeom prst="line">
              <a:avLst/>
            </a:prstGeom>
            <a:ln w="19050" cap="flat" cmpd="sng">
              <a:solidFill>
                <a:srgbClr val="000000"/>
              </a:solidFill>
              <a:prstDash val="solid"/>
              <a:round/>
              <a:headEnd type="none" w="med" len="med"/>
              <a:tailEnd type="none" w="med" len="med"/>
            </a:ln>
          </p:spPr>
        </p:sp>
        <p:sp>
          <p:nvSpPr>
            <p:cNvPr id="50181" name="直接连接符 31749"/>
            <p:cNvSpPr/>
            <p:nvPr/>
          </p:nvSpPr>
          <p:spPr>
            <a:xfrm>
              <a:off x="1999" y="4394"/>
              <a:ext cx="9504" cy="0"/>
            </a:xfrm>
            <a:prstGeom prst="line">
              <a:avLst/>
            </a:prstGeom>
            <a:ln w="19050" cap="flat" cmpd="sng">
              <a:solidFill>
                <a:srgbClr val="000000"/>
              </a:solidFill>
              <a:prstDash val="solid"/>
              <a:round/>
              <a:headEnd type="none" w="med" len="med"/>
              <a:tailEnd type="none" w="med" len="med"/>
            </a:ln>
          </p:spPr>
        </p:sp>
        <p:sp>
          <p:nvSpPr>
            <p:cNvPr id="50182" name="直接连接符 31750"/>
            <p:cNvSpPr/>
            <p:nvPr/>
          </p:nvSpPr>
          <p:spPr>
            <a:xfrm>
              <a:off x="3459" y="2957"/>
              <a:ext cx="0" cy="5959"/>
            </a:xfrm>
            <a:prstGeom prst="line">
              <a:avLst/>
            </a:prstGeom>
            <a:ln w="19050" cap="flat" cmpd="sng">
              <a:solidFill>
                <a:srgbClr val="000000"/>
              </a:solidFill>
              <a:prstDash val="solid"/>
              <a:round/>
              <a:headEnd type="none" w="med" len="med"/>
              <a:tailEnd type="none" w="med" len="med"/>
            </a:ln>
          </p:spPr>
        </p:sp>
        <p:sp>
          <p:nvSpPr>
            <p:cNvPr id="50183" name="直接连接符 31751"/>
            <p:cNvSpPr/>
            <p:nvPr/>
          </p:nvSpPr>
          <p:spPr>
            <a:xfrm>
              <a:off x="10523" y="2957"/>
              <a:ext cx="6" cy="5959"/>
            </a:xfrm>
            <a:prstGeom prst="line">
              <a:avLst/>
            </a:prstGeom>
            <a:ln w="19050" cap="flat" cmpd="sng">
              <a:solidFill>
                <a:srgbClr val="000000"/>
              </a:solidFill>
              <a:prstDash val="solid"/>
              <a:round/>
              <a:headEnd type="none" w="med" len="med"/>
              <a:tailEnd type="none" w="med" len="med"/>
            </a:ln>
          </p:spPr>
        </p:sp>
        <p:sp>
          <p:nvSpPr>
            <p:cNvPr id="50184" name="直接连接符 31752"/>
            <p:cNvSpPr/>
            <p:nvPr/>
          </p:nvSpPr>
          <p:spPr>
            <a:xfrm>
              <a:off x="3459" y="5629"/>
              <a:ext cx="8044" cy="0"/>
            </a:xfrm>
            <a:prstGeom prst="line">
              <a:avLst/>
            </a:prstGeom>
            <a:ln w="19050" cap="flat" cmpd="sng">
              <a:solidFill>
                <a:srgbClr val="000000"/>
              </a:solidFill>
              <a:prstDash val="solid"/>
              <a:round/>
              <a:headEnd type="none" w="med" len="med"/>
              <a:tailEnd type="none" w="med" len="med"/>
            </a:ln>
          </p:spPr>
        </p:sp>
        <p:sp>
          <p:nvSpPr>
            <p:cNvPr id="50185" name="直接连接符 31753"/>
            <p:cNvSpPr/>
            <p:nvPr/>
          </p:nvSpPr>
          <p:spPr>
            <a:xfrm>
              <a:off x="3459" y="6450"/>
              <a:ext cx="7070" cy="0"/>
            </a:xfrm>
            <a:prstGeom prst="line">
              <a:avLst/>
            </a:prstGeom>
            <a:ln w="19050" cap="flat" cmpd="sng">
              <a:solidFill>
                <a:srgbClr val="000000"/>
              </a:solidFill>
              <a:prstDash val="solid"/>
              <a:round/>
              <a:headEnd type="none" w="med" len="med"/>
              <a:tailEnd type="none" w="med" len="med"/>
            </a:ln>
          </p:spPr>
        </p:sp>
        <p:sp>
          <p:nvSpPr>
            <p:cNvPr id="50186" name="直接连接符 31754"/>
            <p:cNvSpPr/>
            <p:nvPr/>
          </p:nvSpPr>
          <p:spPr>
            <a:xfrm>
              <a:off x="3459" y="7272"/>
              <a:ext cx="7070" cy="0"/>
            </a:xfrm>
            <a:prstGeom prst="line">
              <a:avLst/>
            </a:prstGeom>
            <a:ln w="19050" cap="flat" cmpd="sng">
              <a:solidFill>
                <a:srgbClr val="000000"/>
              </a:solidFill>
              <a:prstDash val="solid"/>
              <a:round/>
              <a:headEnd type="none" w="med" len="med"/>
              <a:tailEnd type="none" w="med" len="med"/>
            </a:ln>
          </p:spPr>
        </p:sp>
        <p:sp>
          <p:nvSpPr>
            <p:cNvPr id="50187" name="直接连接符 31755"/>
            <p:cNvSpPr/>
            <p:nvPr/>
          </p:nvSpPr>
          <p:spPr>
            <a:xfrm>
              <a:off x="1999" y="8094"/>
              <a:ext cx="9504" cy="0"/>
            </a:xfrm>
            <a:prstGeom prst="line">
              <a:avLst/>
            </a:prstGeom>
            <a:ln w="19050" cap="flat" cmpd="sng">
              <a:solidFill>
                <a:srgbClr val="000000"/>
              </a:solidFill>
              <a:prstDash val="solid"/>
              <a:round/>
              <a:headEnd type="none" w="med" len="med"/>
              <a:tailEnd type="none" w="med" len="med"/>
            </a:ln>
          </p:spPr>
        </p:sp>
        <p:sp>
          <p:nvSpPr>
            <p:cNvPr id="50188" name="直接连接符 31756"/>
            <p:cNvSpPr/>
            <p:nvPr/>
          </p:nvSpPr>
          <p:spPr>
            <a:xfrm>
              <a:off x="4796" y="2957"/>
              <a:ext cx="1" cy="2672"/>
            </a:xfrm>
            <a:prstGeom prst="line">
              <a:avLst/>
            </a:prstGeom>
            <a:ln w="19050" cap="flat" cmpd="sng">
              <a:solidFill>
                <a:srgbClr val="000000"/>
              </a:solidFill>
              <a:prstDash val="solid"/>
              <a:round/>
              <a:headEnd type="none" w="med" len="med"/>
              <a:tailEnd type="none" w="med" len="med"/>
            </a:ln>
          </p:spPr>
        </p:sp>
        <p:sp>
          <p:nvSpPr>
            <p:cNvPr id="50189" name="直接连接符 31757"/>
            <p:cNvSpPr/>
            <p:nvPr/>
          </p:nvSpPr>
          <p:spPr>
            <a:xfrm>
              <a:off x="6384" y="2957"/>
              <a:ext cx="0" cy="2672"/>
            </a:xfrm>
            <a:prstGeom prst="line">
              <a:avLst/>
            </a:prstGeom>
            <a:ln w="19050" cap="flat" cmpd="sng">
              <a:solidFill>
                <a:srgbClr val="000000"/>
              </a:solidFill>
              <a:prstDash val="solid"/>
              <a:round/>
              <a:headEnd type="none" w="med" len="med"/>
              <a:tailEnd type="none" w="med" len="med"/>
            </a:ln>
          </p:spPr>
        </p:sp>
        <p:sp>
          <p:nvSpPr>
            <p:cNvPr id="50190" name="直接连接符 31758"/>
            <p:cNvSpPr/>
            <p:nvPr/>
          </p:nvSpPr>
          <p:spPr>
            <a:xfrm>
              <a:off x="7360" y="2957"/>
              <a:ext cx="0" cy="4315"/>
            </a:xfrm>
            <a:prstGeom prst="line">
              <a:avLst/>
            </a:prstGeom>
            <a:ln w="19050" cap="flat" cmpd="sng">
              <a:solidFill>
                <a:srgbClr val="000000"/>
              </a:solidFill>
              <a:prstDash val="solid"/>
              <a:round/>
              <a:headEnd type="none" w="med" len="med"/>
              <a:tailEnd type="none" w="med" len="med"/>
            </a:ln>
          </p:spPr>
        </p:sp>
        <p:sp>
          <p:nvSpPr>
            <p:cNvPr id="50191" name="直接连接符 31759"/>
            <p:cNvSpPr/>
            <p:nvPr/>
          </p:nvSpPr>
          <p:spPr>
            <a:xfrm>
              <a:off x="8335" y="2957"/>
              <a:ext cx="0" cy="2672"/>
            </a:xfrm>
            <a:prstGeom prst="line">
              <a:avLst/>
            </a:prstGeom>
            <a:ln w="19050" cap="flat" cmpd="sng">
              <a:solidFill>
                <a:srgbClr val="000000"/>
              </a:solidFill>
              <a:prstDash val="solid"/>
              <a:round/>
              <a:headEnd type="none" w="med" len="med"/>
              <a:tailEnd type="none" w="med" len="med"/>
            </a:ln>
          </p:spPr>
        </p:sp>
        <p:sp>
          <p:nvSpPr>
            <p:cNvPr id="50192" name="直接连接符 31760"/>
            <p:cNvSpPr/>
            <p:nvPr/>
          </p:nvSpPr>
          <p:spPr>
            <a:xfrm>
              <a:off x="9309" y="2957"/>
              <a:ext cx="0" cy="2672"/>
            </a:xfrm>
            <a:prstGeom prst="line">
              <a:avLst/>
            </a:prstGeom>
            <a:ln w="19050" cap="flat" cmpd="sng">
              <a:solidFill>
                <a:srgbClr val="000000"/>
              </a:solidFill>
              <a:prstDash val="solid"/>
              <a:round/>
              <a:headEnd type="none" w="med" len="med"/>
              <a:tailEnd type="none" w="med" len="med"/>
            </a:ln>
          </p:spPr>
        </p:sp>
        <p:sp>
          <p:nvSpPr>
            <p:cNvPr id="50193" name="文本框 31761"/>
            <p:cNvSpPr txBox="1"/>
            <p:nvPr/>
          </p:nvSpPr>
          <p:spPr>
            <a:xfrm>
              <a:off x="3614" y="3337"/>
              <a:ext cx="1182" cy="824"/>
            </a:xfrm>
            <a:prstGeom prst="rect">
              <a:avLst/>
            </a:prstGeom>
            <a:no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IS-95</a:t>
              </a:r>
              <a:endParaRPr lang="en-US" altLang="zh-CN" sz="1400" b="1">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电路信令</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194" name="文本框 31762"/>
            <p:cNvSpPr txBox="1"/>
            <p:nvPr/>
          </p:nvSpPr>
          <p:spPr>
            <a:xfrm>
              <a:off x="4790" y="3367"/>
              <a:ext cx="1554" cy="825"/>
            </a:xfrm>
            <a:prstGeom prst="rect">
              <a:avLst/>
            </a:prstGeom>
            <a:no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CDMA 2000 1x</a:t>
              </a:r>
              <a:endParaRPr lang="en-US" altLang="zh-CN" sz="1400" b="1">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上层信令</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195" name="文本框 31763"/>
            <p:cNvSpPr txBox="1"/>
            <p:nvPr/>
          </p:nvSpPr>
          <p:spPr>
            <a:xfrm>
              <a:off x="6548" y="3343"/>
              <a:ext cx="732" cy="943"/>
            </a:xfrm>
            <a:prstGeom prst="rect">
              <a:avLst/>
            </a:prstGeom>
            <a:solidFill>
              <a:srgbClr val="FFFFFF"/>
            </a:solidFill>
            <a:ln w="19050">
              <a:noFill/>
            </a:ln>
          </p:spPr>
          <p:txBody>
            <a:bodyPr lIns="0" tIns="0" rIns="0" bIns="0" anchor="t" anchorCtr="0"/>
            <a:p>
              <a:pPr algn="ctr"/>
              <a:r>
                <a:rPr lang="zh-CN" altLang="en-US" sz="1400" b="1" dirty="0">
                  <a:solidFill>
                    <a:srgbClr val="000066"/>
                  </a:solidFill>
                  <a:latin typeface="Times New Roman" panose="02020603050405020304" pitchFamily="18" charset="0"/>
                  <a:ea typeface="宋体" panose="02010600030101010101" pitchFamily="2" charset="-122"/>
                </a:rPr>
                <a:t>其他上层信令</a:t>
              </a:r>
              <a:endParaRPr lang="zh-CN" altLang="en-US" sz="1400" b="1" dirty="0">
                <a:solidFill>
                  <a:srgbClr val="000066"/>
                </a:solidFill>
                <a:latin typeface="Times New Roman" panose="02020603050405020304" pitchFamily="18" charset="0"/>
                <a:ea typeface="宋体" panose="02010600030101010101" pitchFamily="2" charset="-122"/>
              </a:endParaRPr>
            </a:p>
            <a:p>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196" name="文本框 31764"/>
            <p:cNvSpPr txBox="1"/>
            <p:nvPr/>
          </p:nvSpPr>
          <p:spPr>
            <a:xfrm>
              <a:off x="7523" y="3340"/>
              <a:ext cx="730" cy="766"/>
            </a:xfrm>
            <a:prstGeom prst="rect">
              <a:avLst/>
            </a:prstGeom>
            <a:solidFill>
              <a:srgbClr val="FFFFFF"/>
            </a:solidFill>
            <a:ln w="19050">
              <a:noFill/>
            </a:ln>
          </p:spPr>
          <p:txBody>
            <a:bodyPr lIns="0" tIns="0" rIns="0" bIns="0" anchor="t" anchorCtr="0"/>
            <a:p>
              <a:pPr algn="just"/>
              <a:r>
                <a:rPr lang="zh-CN" altLang="en-US" sz="1400" b="1" dirty="0">
                  <a:solidFill>
                    <a:srgbClr val="000066"/>
                  </a:solidFill>
                  <a:latin typeface="Times New Roman" panose="02020603050405020304" pitchFamily="18" charset="0"/>
                  <a:ea typeface="宋体" panose="02010600030101010101" pitchFamily="2" charset="-122"/>
                </a:rPr>
                <a:t>分组业务数据</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197" name="文本框 31765"/>
            <p:cNvSpPr txBox="1"/>
            <p:nvPr/>
          </p:nvSpPr>
          <p:spPr>
            <a:xfrm>
              <a:off x="8582" y="3352"/>
              <a:ext cx="581" cy="822"/>
            </a:xfrm>
            <a:prstGeom prst="rect">
              <a:avLst/>
            </a:prstGeom>
            <a:solidFill>
              <a:srgbClr val="FFFFFF"/>
            </a:solidFill>
            <a:ln w="19050">
              <a:noFill/>
            </a:ln>
          </p:spPr>
          <p:txBody>
            <a:bodyPr lIns="0" tIns="0" rIns="0" bIns="0" anchor="t" anchorCtr="0"/>
            <a:p>
              <a:pPr algn="ctr"/>
              <a:r>
                <a:rPr lang="zh-CN" altLang="en-US" sz="1400" b="1" dirty="0">
                  <a:solidFill>
                    <a:srgbClr val="000066"/>
                  </a:solidFill>
                  <a:latin typeface="Times New Roman" panose="02020603050405020304" pitchFamily="18" charset="0"/>
                  <a:ea typeface="宋体" panose="02010600030101010101" pitchFamily="2" charset="-122"/>
                </a:rPr>
                <a:t>话音</a:t>
              </a:r>
              <a:endParaRPr lang="zh-CN" altLang="en-US" sz="1400" b="1" dirty="0">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业务</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198" name="文本框 31766"/>
            <p:cNvSpPr txBox="1"/>
            <p:nvPr/>
          </p:nvSpPr>
          <p:spPr>
            <a:xfrm>
              <a:off x="9553" y="3283"/>
              <a:ext cx="732" cy="1029"/>
            </a:xfrm>
            <a:prstGeom prst="rect">
              <a:avLst/>
            </a:prstGeom>
            <a:solidFill>
              <a:srgbClr val="FFFFFF"/>
            </a:solidFill>
            <a:ln w="19050">
              <a:noFill/>
            </a:ln>
          </p:spPr>
          <p:txBody>
            <a:bodyPr lIns="0" tIns="0" rIns="0" bIns="0" anchor="t" anchorCtr="0"/>
            <a:p>
              <a:pPr algn="ctr">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电路</a:t>
              </a:r>
              <a:endParaRPr lang="zh-CN" altLang="en-US" sz="14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数据</a:t>
              </a:r>
              <a:endParaRPr lang="zh-CN" altLang="en-US" sz="14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业务</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199" name="文本框 31767"/>
            <p:cNvSpPr txBox="1"/>
            <p:nvPr/>
          </p:nvSpPr>
          <p:spPr>
            <a:xfrm>
              <a:off x="3520" y="4573"/>
              <a:ext cx="1403" cy="854"/>
            </a:xfrm>
            <a:prstGeom prst="rect">
              <a:avLst/>
            </a:prstGeom>
            <a:no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IS-95</a:t>
              </a:r>
              <a:endParaRPr lang="en-US" altLang="zh-CN" sz="1400" b="1">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信令第二层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00" name="文本框 31768"/>
            <p:cNvSpPr txBox="1"/>
            <p:nvPr/>
          </p:nvSpPr>
          <p:spPr>
            <a:xfrm>
              <a:off x="4810" y="4573"/>
              <a:ext cx="1594" cy="854"/>
            </a:xfrm>
            <a:prstGeom prst="rect">
              <a:avLst/>
            </a:prstGeom>
            <a:no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CDMA 2000 1x</a:t>
              </a:r>
              <a:endParaRPr lang="en-US" altLang="zh-CN" sz="1400" b="1">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信令第二层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01" name="文本框 31769"/>
            <p:cNvSpPr txBox="1"/>
            <p:nvPr/>
          </p:nvSpPr>
          <p:spPr>
            <a:xfrm>
              <a:off x="6464" y="4501"/>
              <a:ext cx="731" cy="1022"/>
            </a:xfrm>
            <a:prstGeom prst="rect">
              <a:avLst/>
            </a:prstGeom>
            <a:solidFill>
              <a:srgbClr val="FFFFFF"/>
            </a:solidFill>
            <a:ln w="19050">
              <a:noFill/>
            </a:ln>
          </p:spPr>
          <p:txBody>
            <a:bodyPr lIns="0" tIns="0" rIns="0" bIns="0" anchor="t" anchorCtr="0"/>
            <a:p>
              <a:pPr algn="ctr">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其他</a:t>
              </a:r>
              <a:endParaRPr lang="zh-CN" altLang="en-US" sz="14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信令</a:t>
              </a:r>
              <a:endParaRPr lang="zh-CN" altLang="en-US" sz="14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第</a:t>
              </a:r>
              <a:r>
                <a:rPr lang="en-US" altLang="zh-CN" sz="1400" b="1">
                  <a:solidFill>
                    <a:srgbClr val="000066"/>
                  </a:solidFill>
                  <a:latin typeface="Times New Roman" panose="02020603050405020304" pitchFamily="18" charset="0"/>
                  <a:ea typeface="宋体" panose="02010600030101010101" pitchFamily="2" charset="-122"/>
                </a:rPr>
                <a:t>2</a:t>
              </a:r>
              <a:r>
                <a:rPr lang="zh-CN" altLang="en-US" sz="1400" b="1" dirty="0">
                  <a:solidFill>
                    <a:srgbClr val="000066"/>
                  </a:solidFill>
                  <a:latin typeface="Times New Roman" panose="02020603050405020304" pitchFamily="18" charset="0"/>
                  <a:ea typeface="宋体" panose="02010600030101010101" pitchFamily="2" charset="-122"/>
                </a:rPr>
                <a:t>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02" name="文本框 31770"/>
            <p:cNvSpPr txBox="1"/>
            <p:nvPr/>
          </p:nvSpPr>
          <p:spPr>
            <a:xfrm>
              <a:off x="7482" y="4501"/>
              <a:ext cx="730" cy="1022"/>
            </a:xfrm>
            <a:prstGeom prst="rect">
              <a:avLst/>
            </a:prstGeom>
            <a:solidFill>
              <a:srgbClr val="FFFFFF"/>
            </a:solidFill>
            <a:ln w="19050">
              <a:noFill/>
            </a:ln>
          </p:spPr>
          <p:txBody>
            <a:bodyPr lIns="0" tIns="0" rIns="0" bIns="0" anchor="t" anchorCtr="0"/>
            <a:p>
              <a:pPr algn="just">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分组</a:t>
              </a:r>
              <a:endParaRPr lang="zh-CN" altLang="en-US" sz="1400" b="1" dirty="0">
                <a:solidFill>
                  <a:srgbClr val="000066"/>
                </a:solidFill>
                <a:latin typeface="Times New Roman" panose="02020603050405020304" pitchFamily="18" charset="0"/>
                <a:ea typeface="宋体" panose="02010600030101010101" pitchFamily="2" charset="-122"/>
              </a:endParaRPr>
            </a:p>
            <a:p>
              <a:pPr algn="just">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数据</a:t>
              </a:r>
              <a:endParaRPr lang="zh-CN" altLang="en-US" sz="1400" b="1" dirty="0">
                <a:solidFill>
                  <a:srgbClr val="000066"/>
                </a:solidFill>
                <a:latin typeface="Times New Roman" panose="02020603050405020304" pitchFamily="18" charset="0"/>
                <a:ea typeface="宋体" panose="02010600030101010101" pitchFamily="2" charset="-122"/>
              </a:endParaRPr>
            </a:p>
            <a:p>
              <a:pPr algn="just">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第</a:t>
              </a:r>
              <a:r>
                <a:rPr lang="en-US" altLang="zh-CN" sz="1400" b="1">
                  <a:solidFill>
                    <a:srgbClr val="000066"/>
                  </a:solidFill>
                  <a:latin typeface="Times New Roman" panose="02020603050405020304" pitchFamily="18" charset="0"/>
                  <a:ea typeface="宋体" panose="02010600030101010101" pitchFamily="2" charset="-122"/>
                </a:rPr>
                <a:t>2</a:t>
              </a:r>
              <a:r>
                <a:rPr lang="zh-CN" altLang="en-US" sz="1400" b="1" dirty="0">
                  <a:solidFill>
                    <a:srgbClr val="000066"/>
                  </a:solidFill>
                  <a:latin typeface="Times New Roman" panose="02020603050405020304" pitchFamily="18" charset="0"/>
                  <a:ea typeface="宋体" panose="02010600030101010101" pitchFamily="2" charset="-122"/>
                </a:rPr>
                <a:t>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03" name="文本框 31771"/>
            <p:cNvSpPr txBox="1"/>
            <p:nvPr/>
          </p:nvSpPr>
          <p:spPr>
            <a:xfrm>
              <a:off x="8462" y="4763"/>
              <a:ext cx="644" cy="410"/>
            </a:xfrm>
            <a:prstGeom prst="rect">
              <a:avLst/>
            </a:prstGeom>
            <a:solidFill>
              <a:srgbClr val="FFFFFF"/>
            </a:solidFill>
            <a:ln w="19050">
              <a:noFill/>
            </a:ln>
          </p:spPr>
          <p:txBody>
            <a:bodyPr lIns="0" tIns="0" rIns="0" bIns="0" anchor="t" anchorCtr="0"/>
            <a:p>
              <a:pPr algn="ctr"/>
              <a:r>
                <a:rPr lang="zh-CN" altLang="en-US" sz="1400" b="1" dirty="0">
                  <a:solidFill>
                    <a:srgbClr val="000066"/>
                  </a:solidFill>
                  <a:latin typeface="Times New Roman" panose="02020603050405020304" pitchFamily="18" charset="0"/>
                  <a:ea typeface="宋体" panose="02010600030101010101" pitchFamily="2" charset="-122"/>
                </a:rPr>
                <a:t>空层</a:t>
              </a:r>
              <a:endParaRPr lang="zh-CN" altLang="en-US" sz="1400" b="1" dirty="0">
                <a:solidFill>
                  <a:srgbClr val="000066"/>
                </a:solidFill>
                <a:latin typeface="Times New Roman" panose="02020603050405020304" pitchFamily="18" charset="0"/>
                <a:ea typeface="宋体" panose="02010600030101010101" pitchFamily="2" charset="-122"/>
              </a:endParaRPr>
            </a:p>
            <a:p>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04" name="文本框 31772"/>
            <p:cNvSpPr txBox="1"/>
            <p:nvPr/>
          </p:nvSpPr>
          <p:spPr>
            <a:xfrm>
              <a:off x="9553" y="4601"/>
              <a:ext cx="732" cy="822"/>
            </a:xfrm>
            <a:prstGeom prst="rect">
              <a:avLst/>
            </a:prstGeom>
            <a:solidFill>
              <a:srgbClr val="FFFFFF"/>
            </a:solidFill>
            <a:ln w="19050">
              <a:noFill/>
            </a:ln>
          </p:spPr>
          <p:txBody>
            <a:bodyPr lIns="0" tIns="0" rIns="0" bIns="0" anchor="t" anchorCtr="0"/>
            <a:p>
              <a:pPr algn="ctr"/>
              <a:r>
                <a:rPr lang="zh-CN" altLang="en-US" sz="1400" b="1" dirty="0">
                  <a:solidFill>
                    <a:srgbClr val="000066"/>
                  </a:solidFill>
                  <a:latin typeface="Times New Roman" panose="02020603050405020304" pitchFamily="18" charset="0"/>
                  <a:ea typeface="宋体" panose="02010600030101010101" pitchFamily="2" charset="-122"/>
                </a:rPr>
                <a:t>电路</a:t>
              </a:r>
              <a:endParaRPr lang="zh-CN" altLang="en-US" sz="1400" b="1" dirty="0">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数据</a:t>
              </a:r>
              <a:endParaRPr lang="zh-CN" altLang="en-US" sz="1400" b="1" dirty="0">
                <a:solidFill>
                  <a:srgbClr val="000066"/>
                </a:solidFill>
                <a:latin typeface="Times New Roman" panose="02020603050405020304" pitchFamily="18" charset="0"/>
                <a:ea typeface="宋体" panose="02010600030101010101" pitchFamily="2" charset="-122"/>
              </a:endParaRPr>
            </a:p>
            <a:p>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05" name="文本框 31773"/>
            <p:cNvSpPr txBox="1"/>
            <p:nvPr/>
          </p:nvSpPr>
          <p:spPr>
            <a:xfrm>
              <a:off x="4679" y="5832"/>
              <a:ext cx="2194" cy="412"/>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PLICF</a:t>
              </a:r>
              <a:endParaRPr lang="en-US" altLang="zh-CN" sz="1400" b="1">
                <a:solidFill>
                  <a:srgbClr val="000066"/>
                </a:solidFill>
                <a:latin typeface="Arial" panose="020B0604020202020204" pitchFamily="34" charset="0"/>
                <a:ea typeface="宋体" panose="02010600030101010101" pitchFamily="2" charset="-122"/>
              </a:endParaRPr>
            </a:p>
          </p:txBody>
        </p:sp>
        <p:sp>
          <p:nvSpPr>
            <p:cNvPr id="50206" name="文本框 31774"/>
            <p:cNvSpPr txBox="1"/>
            <p:nvPr/>
          </p:nvSpPr>
          <p:spPr>
            <a:xfrm>
              <a:off x="7847" y="5832"/>
              <a:ext cx="2195" cy="412"/>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PLICF</a:t>
              </a:r>
              <a:endParaRPr lang="en-US" altLang="zh-CN" sz="1400" b="1">
                <a:solidFill>
                  <a:srgbClr val="000066"/>
                </a:solidFill>
                <a:latin typeface="Arial" panose="020B0604020202020204" pitchFamily="34" charset="0"/>
                <a:ea typeface="宋体" panose="02010600030101010101" pitchFamily="2" charset="-122"/>
              </a:endParaRPr>
            </a:p>
          </p:txBody>
        </p:sp>
        <p:sp>
          <p:nvSpPr>
            <p:cNvPr id="50207" name="文本框 31775"/>
            <p:cNvSpPr txBox="1"/>
            <p:nvPr/>
          </p:nvSpPr>
          <p:spPr>
            <a:xfrm>
              <a:off x="4679" y="6654"/>
              <a:ext cx="2194" cy="413"/>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SRBP/SRLP</a:t>
              </a:r>
              <a:endParaRPr lang="en-US" altLang="zh-CN" sz="1400" b="1">
                <a:solidFill>
                  <a:srgbClr val="000066"/>
                </a:solidFill>
                <a:latin typeface="Arial" panose="020B0604020202020204" pitchFamily="34" charset="0"/>
                <a:ea typeface="宋体" panose="02010600030101010101" pitchFamily="2" charset="-122"/>
              </a:endParaRPr>
            </a:p>
          </p:txBody>
        </p:sp>
        <p:sp>
          <p:nvSpPr>
            <p:cNvPr id="50208" name="文本框 31776"/>
            <p:cNvSpPr txBox="1"/>
            <p:nvPr/>
          </p:nvSpPr>
          <p:spPr>
            <a:xfrm>
              <a:off x="7847" y="6654"/>
              <a:ext cx="2195" cy="413"/>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RLP/RBP</a:t>
              </a:r>
              <a:endParaRPr lang="en-US" altLang="zh-CN" sz="1400" b="1">
                <a:solidFill>
                  <a:srgbClr val="000066"/>
                </a:solidFill>
                <a:latin typeface="Arial" panose="020B0604020202020204" pitchFamily="34" charset="0"/>
                <a:ea typeface="宋体" panose="02010600030101010101" pitchFamily="2" charset="-122"/>
              </a:endParaRPr>
            </a:p>
          </p:txBody>
        </p:sp>
        <p:sp>
          <p:nvSpPr>
            <p:cNvPr id="50209" name="文本框 31777"/>
            <p:cNvSpPr txBox="1"/>
            <p:nvPr/>
          </p:nvSpPr>
          <p:spPr>
            <a:xfrm>
              <a:off x="4679" y="7476"/>
              <a:ext cx="4630" cy="411"/>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PLDCF  MUX </a:t>
              </a:r>
              <a:r>
                <a:rPr lang="zh-CN" altLang="en-US" sz="1400" b="1" dirty="0">
                  <a:solidFill>
                    <a:srgbClr val="000066"/>
                  </a:solidFill>
                  <a:latin typeface="Times New Roman" panose="02020603050405020304" pitchFamily="18" charset="0"/>
                  <a:ea typeface="宋体" panose="02010600030101010101" pitchFamily="2" charset="-122"/>
                </a:rPr>
                <a:t>和</a:t>
              </a:r>
              <a:r>
                <a:rPr lang="en-US" altLang="zh-CN" sz="1400" b="1" err="1">
                  <a:solidFill>
                    <a:srgbClr val="000066"/>
                  </a:solidFill>
                  <a:latin typeface="Times New Roman" panose="02020603050405020304" pitchFamily="18" charset="0"/>
                  <a:ea typeface="宋体" panose="02010600030101010101" pitchFamily="2" charset="-122"/>
                </a:rPr>
                <a:t>QoS</a:t>
              </a:r>
              <a:r>
                <a:rPr lang="zh-CN" altLang="en-US" sz="1400" b="1" dirty="0">
                  <a:solidFill>
                    <a:srgbClr val="000066"/>
                  </a:solidFill>
                  <a:latin typeface="Times New Roman" panose="02020603050405020304" pitchFamily="18" charset="0"/>
                  <a:ea typeface="宋体" panose="02010600030101010101" pitchFamily="2" charset="-122"/>
                </a:rPr>
                <a:t>子层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0" name="文本框 31778"/>
            <p:cNvSpPr txBox="1"/>
            <p:nvPr/>
          </p:nvSpPr>
          <p:spPr>
            <a:xfrm>
              <a:off x="5410" y="8298"/>
              <a:ext cx="2623" cy="411"/>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CDMA 2000 1x</a:t>
              </a:r>
              <a:r>
                <a:rPr lang="zh-CN" altLang="en-US" sz="1400" b="1" dirty="0">
                  <a:solidFill>
                    <a:srgbClr val="000066"/>
                  </a:solidFill>
                  <a:latin typeface="Times New Roman" panose="02020603050405020304" pitchFamily="18" charset="0"/>
                  <a:ea typeface="宋体" panose="02010600030101010101" pitchFamily="2" charset="-122"/>
                </a:rPr>
                <a:t>物理层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1" name="文本框 31779"/>
            <p:cNvSpPr txBox="1"/>
            <p:nvPr/>
          </p:nvSpPr>
          <p:spPr>
            <a:xfrm>
              <a:off x="10773" y="4601"/>
              <a:ext cx="746" cy="822"/>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LAC</a:t>
              </a:r>
              <a:endParaRPr lang="en-US" altLang="zh-CN" sz="1400" b="1">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子层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2" name="文本框 31780"/>
            <p:cNvSpPr txBox="1"/>
            <p:nvPr/>
          </p:nvSpPr>
          <p:spPr>
            <a:xfrm>
              <a:off x="10773" y="6244"/>
              <a:ext cx="730" cy="823"/>
            </a:xfrm>
            <a:prstGeom prst="rect">
              <a:avLst/>
            </a:prstGeom>
            <a:solidFill>
              <a:srgbClr val="FFFFFF"/>
            </a:solidFill>
            <a:ln w="19050">
              <a:noFill/>
            </a:ln>
          </p:spPr>
          <p:txBody>
            <a:bodyPr lIns="0" tIns="0" rIns="0" bIns="0" anchor="t" anchorCtr="0"/>
            <a:p>
              <a:pPr algn="ctr"/>
              <a:r>
                <a:rPr lang="en-US" altLang="zh-CN" sz="1400" b="1">
                  <a:solidFill>
                    <a:srgbClr val="000066"/>
                  </a:solidFill>
                  <a:latin typeface="Times New Roman" panose="02020603050405020304" pitchFamily="18" charset="0"/>
                  <a:ea typeface="宋体" panose="02010600030101010101" pitchFamily="2" charset="-122"/>
                </a:rPr>
                <a:t>MAC</a:t>
              </a:r>
              <a:endParaRPr lang="en-US" altLang="zh-CN" sz="1400" b="1">
                <a:solidFill>
                  <a:srgbClr val="000066"/>
                </a:solidFill>
                <a:latin typeface="Times New Roman" panose="02020603050405020304" pitchFamily="18" charset="0"/>
                <a:ea typeface="宋体" panose="02010600030101010101" pitchFamily="2" charset="-122"/>
              </a:endParaRPr>
            </a:p>
            <a:p>
              <a:pPr algn="ctr"/>
              <a:r>
                <a:rPr lang="zh-CN" altLang="en-US" sz="1400" b="1" dirty="0">
                  <a:solidFill>
                    <a:srgbClr val="000066"/>
                  </a:solidFill>
                  <a:latin typeface="Times New Roman" panose="02020603050405020304" pitchFamily="18" charset="0"/>
                  <a:ea typeface="宋体" panose="02010600030101010101" pitchFamily="2" charset="-122"/>
                </a:rPr>
                <a:t>子层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3" name="文本框 31781"/>
            <p:cNvSpPr txBox="1"/>
            <p:nvPr/>
          </p:nvSpPr>
          <p:spPr>
            <a:xfrm>
              <a:off x="1922" y="3340"/>
              <a:ext cx="996" cy="821"/>
            </a:xfrm>
            <a:prstGeom prst="rect">
              <a:avLst/>
            </a:prstGeom>
            <a:solidFill>
              <a:srgbClr val="FFFFFF"/>
            </a:solidFill>
            <a:ln w="19050">
              <a:noFill/>
            </a:ln>
          </p:spPr>
          <p:txBody>
            <a:bodyPr lIns="0" tIns="0" rIns="0" bIns="0" anchor="t" anchorCtr="0"/>
            <a:p>
              <a:pPr algn="ctr">
                <a:lnSpc>
                  <a:spcPct val="112000"/>
                </a:lnSpc>
              </a:pPr>
              <a:r>
                <a:rPr lang="en-US" altLang="zh-CN" sz="1400" b="1">
                  <a:solidFill>
                    <a:srgbClr val="000066"/>
                  </a:solidFill>
                  <a:latin typeface="Times New Roman" panose="02020603050405020304" pitchFamily="18" charset="0"/>
                  <a:ea typeface="宋体" panose="02010600030101010101" pitchFamily="2" charset="-122"/>
                </a:rPr>
                <a:t>OSI</a:t>
              </a:r>
              <a:endParaRPr lang="en-US" altLang="zh-CN" sz="1400" b="1">
                <a:solidFill>
                  <a:srgbClr val="000066"/>
                </a:solidFill>
                <a:latin typeface="Times New Roman" panose="02020603050405020304" pitchFamily="18" charset="0"/>
                <a:ea typeface="宋体" panose="02010600030101010101" pitchFamily="2" charset="-122"/>
              </a:endParaRPr>
            </a:p>
            <a:p>
              <a:pPr algn="ctr">
                <a:lnSpc>
                  <a:spcPct val="112000"/>
                </a:lnSpc>
              </a:pPr>
              <a:r>
                <a:rPr lang="en-US" altLang="zh-CN" sz="1400" b="1">
                  <a:solidFill>
                    <a:srgbClr val="000066"/>
                  </a:solidFill>
                  <a:latin typeface="Times New Roman" panose="02020603050405020304" pitchFamily="18" charset="0"/>
                  <a:ea typeface="宋体" panose="02010600030101010101" pitchFamily="2" charset="-122"/>
                </a:rPr>
                <a:t>(3-7)</a:t>
              </a:r>
              <a:r>
                <a:rPr lang="zh-CN" altLang="en-US" sz="1400" b="1" dirty="0">
                  <a:solidFill>
                    <a:srgbClr val="000066"/>
                  </a:solidFill>
                  <a:latin typeface="Times New Roman" panose="02020603050405020304" pitchFamily="18" charset="0"/>
                  <a:ea typeface="宋体" panose="02010600030101010101" pitchFamily="2" charset="-122"/>
                </a:rPr>
                <a:t>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4" name="文本框 31782"/>
            <p:cNvSpPr txBox="1"/>
            <p:nvPr/>
          </p:nvSpPr>
          <p:spPr>
            <a:xfrm>
              <a:off x="2759" y="3475"/>
              <a:ext cx="600" cy="411"/>
            </a:xfrm>
            <a:prstGeom prst="rect">
              <a:avLst/>
            </a:prstGeom>
            <a:solidFill>
              <a:srgbClr val="FFFFFF"/>
            </a:solidFill>
            <a:ln w="19050">
              <a:noFill/>
            </a:ln>
          </p:spPr>
          <p:txBody>
            <a:bodyPr lIns="0" tIns="0" rIns="0" bIns="0" anchor="t" anchorCtr="0"/>
            <a:p>
              <a:pPr algn="just"/>
              <a:r>
                <a:rPr lang="zh-CN" altLang="en-US" sz="1400" b="1" dirty="0">
                  <a:solidFill>
                    <a:srgbClr val="000066"/>
                  </a:solidFill>
                  <a:latin typeface="Times New Roman" panose="02020603050405020304" pitchFamily="18" charset="0"/>
                  <a:ea typeface="宋体" panose="02010600030101010101" pitchFamily="2" charset="-122"/>
                </a:rPr>
                <a:t>上层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5" name="文本框 31783"/>
            <p:cNvSpPr txBox="1"/>
            <p:nvPr/>
          </p:nvSpPr>
          <p:spPr>
            <a:xfrm>
              <a:off x="2083" y="5808"/>
              <a:ext cx="732" cy="822"/>
            </a:xfrm>
            <a:prstGeom prst="rect">
              <a:avLst/>
            </a:prstGeom>
            <a:solidFill>
              <a:srgbClr val="FFFFFF"/>
            </a:solidFill>
            <a:ln w="19050">
              <a:noFill/>
            </a:ln>
          </p:spPr>
          <p:txBody>
            <a:bodyPr lIns="0" tIns="0" rIns="0" bIns="0" anchor="t" anchorCtr="0"/>
            <a:p>
              <a:pPr algn="ctr">
                <a:lnSpc>
                  <a:spcPct val="112000"/>
                </a:lnSpc>
              </a:pPr>
              <a:r>
                <a:rPr lang="en-US" altLang="zh-CN" sz="1400" b="1">
                  <a:solidFill>
                    <a:srgbClr val="000066"/>
                  </a:solidFill>
                  <a:latin typeface="Times New Roman" panose="02020603050405020304" pitchFamily="18" charset="0"/>
                  <a:ea typeface="宋体" panose="02010600030101010101" pitchFamily="2" charset="-122"/>
                </a:rPr>
                <a:t>OSI</a:t>
              </a:r>
              <a:endParaRPr lang="en-US" altLang="zh-CN" sz="1400" b="1">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400" b="1" dirty="0">
                  <a:solidFill>
                    <a:srgbClr val="000066"/>
                  </a:solidFill>
                  <a:latin typeface="宋体" panose="02010600030101010101" pitchFamily="2" charset="-122"/>
                  <a:ea typeface="宋体" panose="02010600030101010101" pitchFamily="2" charset="-122"/>
                </a:rPr>
                <a:t>第</a:t>
              </a:r>
              <a:r>
                <a:rPr lang="en-US" altLang="zh-CN" sz="1400" b="1">
                  <a:solidFill>
                    <a:srgbClr val="000066"/>
                  </a:solidFill>
                  <a:latin typeface="Times New Roman" panose="02020603050405020304" pitchFamily="18" charset="0"/>
                  <a:ea typeface="宋体" panose="02010600030101010101" pitchFamily="2" charset="-122"/>
                </a:rPr>
                <a:t>2</a:t>
              </a:r>
              <a:r>
                <a:rPr lang="zh-CN" altLang="en-US" sz="1400" b="1" dirty="0">
                  <a:solidFill>
                    <a:srgbClr val="000066"/>
                  </a:solidFill>
                  <a:latin typeface="宋体" panose="02010600030101010101" pitchFamily="2" charset="-122"/>
                  <a:ea typeface="宋体" panose="02010600030101010101" pitchFamily="2" charset="-122"/>
                </a:rPr>
                <a:t>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6" name="文本框 31784"/>
            <p:cNvSpPr txBox="1"/>
            <p:nvPr/>
          </p:nvSpPr>
          <p:spPr>
            <a:xfrm>
              <a:off x="2585" y="6006"/>
              <a:ext cx="983" cy="412"/>
            </a:xfrm>
            <a:prstGeom prst="rect">
              <a:avLst/>
            </a:prstGeom>
            <a:noFill/>
            <a:ln w="19050">
              <a:noFill/>
            </a:ln>
          </p:spPr>
          <p:txBody>
            <a:bodyPr lIns="0" tIns="0" rIns="0" bIns="0" anchor="t" anchorCtr="0"/>
            <a:p>
              <a:pPr algn="ctr"/>
              <a:r>
                <a:rPr lang="zh-CN" altLang="en-US" sz="1400" b="1" dirty="0">
                  <a:solidFill>
                    <a:srgbClr val="000066"/>
                  </a:solidFill>
                  <a:latin typeface="Times New Roman" panose="02020603050405020304" pitchFamily="18" charset="0"/>
                  <a:ea typeface="宋体" panose="02010600030101010101" pitchFamily="2" charset="-122"/>
                </a:rPr>
                <a:t>链路层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7" name="文本框 31785"/>
            <p:cNvSpPr txBox="1"/>
            <p:nvPr/>
          </p:nvSpPr>
          <p:spPr>
            <a:xfrm>
              <a:off x="1903" y="8184"/>
              <a:ext cx="732" cy="820"/>
            </a:xfrm>
            <a:prstGeom prst="rect">
              <a:avLst/>
            </a:prstGeom>
            <a:noFill/>
            <a:ln w="19050">
              <a:noFill/>
            </a:ln>
          </p:spPr>
          <p:txBody>
            <a:bodyPr lIns="0" tIns="0" rIns="0" bIns="0" anchor="t" anchorCtr="0"/>
            <a:p>
              <a:pPr algn="ctr">
                <a:lnSpc>
                  <a:spcPct val="112000"/>
                </a:lnSpc>
              </a:pPr>
              <a:r>
                <a:rPr lang="en-US" altLang="zh-CN" sz="1400" b="1">
                  <a:solidFill>
                    <a:srgbClr val="000066"/>
                  </a:solidFill>
                  <a:latin typeface="Times New Roman" panose="02020603050405020304" pitchFamily="18" charset="0"/>
                  <a:ea typeface="宋体" panose="02010600030101010101" pitchFamily="2" charset="-122"/>
                </a:rPr>
                <a:t>OSI</a:t>
              </a:r>
              <a:endParaRPr lang="en-US" altLang="zh-CN" sz="1400" b="1">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400" b="1" dirty="0">
                  <a:solidFill>
                    <a:srgbClr val="000066"/>
                  </a:solidFill>
                  <a:latin typeface="Times New Roman" panose="02020603050405020304" pitchFamily="18" charset="0"/>
                  <a:ea typeface="宋体" panose="02010600030101010101" pitchFamily="2" charset="-122"/>
                </a:rPr>
                <a:t>第</a:t>
              </a:r>
              <a:r>
                <a:rPr lang="en-US" altLang="zh-CN" sz="1400" b="1">
                  <a:solidFill>
                    <a:srgbClr val="000066"/>
                  </a:solidFill>
                  <a:latin typeface="Times New Roman" panose="02020603050405020304" pitchFamily="18" charset="0"/>
                  <a:ea typeface="宋体" panose="02010600030101010101" pitchFamily="2" charset="-122"/>
                </a:rPr>
                <a:t>1</a:t>
              </a:r>
              <a:r>
                <a:rPr lang="zh-CN" altLang="en-US" sz="1400" b="1" dirty="0">
                  <a:solidFill>
                    <a:srgbClr val="000066"/>
                  </a:solidFill>
                  <a:latin typeface="Times New Roman" panose="02020603050405020304" pitchFamily="18" charset="0"/>
                  <a:ea typeface="宋体" panose="02010600030101010101" pitchFamily="2" charset="-122"/>
                </a:rPr>
                <a:t>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18" name="直接连接符 31786"/>
            <p:cNvSpPr/>
            <p:nvPr/>
          </p:nvSpPr>
          <p:spPr>
            <a:xfrm>
              <a:off x="1999" y="8916"/>
              <a:ext cx="8530" cy="0"/>
            </a:xfrm>
            <a:prstGeom prst="line">
              <a:avLst/>
            </a:prstGeom>
            <a:ln w="19050" cap="flat" cmpd="sng">
              <a:solidFill>
                <a:srgbClr val="000000"/>
              </a:solidFill>
              <a:prstDash val="solid"/>
              <a:round/>
              <a:headEnd type="none" w="med" len="med"/>
              <a:tailEnd type="none" w="med" len="med"/>
            </a:ln>
          </p:spPr>
        </p:sp>
        <p:sp>
          <p:nvSpPr>
            <p:cNvPr id="50219" name="文本框 31787"/>
            <p:cNvSpPr txBox="1"/>
            <p:nvPr/>
          </p:nvSpPr>
          <p:spPr>
            <a:xfrm>
              <a:off x="2568" y="8298"/>
              <a:ext cx="891" cy="411"/>
            </a:xfrm>
            <a:prstGeom prst="rect">
              <a:avLst/>
            </a:prstGeom>
            <a:noFill/>
            <a:ln w="19050">
              <a:noFill/>
            </a:ln>
          </p:spPr>
          <p:txBody>
            <a:bodyPr lIns="0" tIns="0" rIns="0" bIns="0" anchor="t" anchorCtr="0"/>
            <a:p>
              <a:pPr algn="ctr"/>
              <a:r>
                <a:rPr lang="zh-CN" altLang="en-US" sz="1400" b="1" dirty="0">
                  <a:solidFill>
                    <a:srgbClr val="000066"/>
                  </a:solidFill>
                  <a:latin typeface="Times New Roman" panose="02020603050405020304" pitchFamily="18" charset="0"/>
                  <a:ea typeface="宋体" panose="02010600030101010101" pitchFamily="2" charset="-122"/>
                </a:rPr>
                <a:t>物理层</a:t>
              </a:r>
              <a:endParaRPr lang="zh-CN" altLang="en-US" sz="1400" b="1" dirty="0">
                <a:solidFill>
                  <a:srgbClr val="000066"/>
                </a:solidFill>
                <a:latin typeface="Arial" panose="020B0604020202020204" pitchFamily="34" charset="0"/>
                <a:ea typeface="宋体" panose="02010600030101010101" pitchFamily="2" charset="-122"/>
              </a:endParaRPr>
            </a:p>
          </p:txBody>
        </p:sp>
        <p:sp>
          <p:nvSpPr>
            <p:cNvPr id="50220" name="直接连接符 31788"/>
            <p:cNvSpPr/>
            <p:nvPr/>
          </p:nvSpPr>
          <p:spPr>
            <a:xfrm flipV="1">
              <a:off x="2481" y="2957"/>
              <a:ext cx="0" cy="410"/>
            </a:xfrm>
            <a:prstGeom prst="line">
              <a:avLst/>
            </a:prstGeom>
            <a:ln w="19050" cap="flat" cmpd="sng">
              <a:solidFill>
                <a:srgbClr val="000000"/>
              </a:solidFill>
              <a:prstDash val="solid"/>
              <a:round/>
              <a:headEnd type="none" w="med" len="med"/>
              <a:tailEnd type="triangle" w="sm" len="sm"/>
            </a:ln>
          </p:spPr>
        </p:sp>
        <p:sp>
          <p:nvSpPr>
            <p:cNvPr id="50221" name="直接连接符 31789"/>
            <p:cNvSpPr/>
            <p:nvPr/>
          </p:nvSpPr>
          <p:spPr>
            <a:xfrm flipV="1">
              <a:off x="2972" y="2957"/>
              <a:ext cx="0" cy="410"/>
            </a:xfrm>
            <a:prstGeom prst="line">
              <a:avLst/>
            </a:prstGeom>
            <a:ln w="19050" cap="flat" cmpd="sng">
              <a:solidFill>
                <a:srgbClr val="000000"/>
              </a:solidFill>
              <a:prstDash val="solid"/>
              <a:round/>
              <a:headEnd type="none" w="med" len="med"/>
              <a:tailEnd type="triangle" w="sm" len="sm"/>
            </a:ln>
          </p:spPr>
        </p:sp>
        <p:sp>
          <p:nvSpPr>
            <p:cNvPr id="50222" name="直接连接符 31790"/>
            <p:cNvSpPr/>
            <p:nvPr/>
          </p:nvSpPr>
          <p:spPr>
            <a:xfrm>
              <a:off x="2486" y="3985"/>
              <a:ext cx="0" cy="409"/>
            </a:xfrm>
            <a:prstGeom prst="line">
              <a:avLst/>
            </a:prstGeom>
            <a:ln w="19050" cap="flat" cmpd="sng">
              <a:solidFill>
                <a:srgbClr val="000000"/>
              </a:solidFill>
              <a:prstDash val="solid"/>
              <a:round/>
              <a:headEnd type="none" w="med" len="med"/>
              <a:tailEnd type="triangle" w="sm" len="sm"/>
            </a:ln>
          </p:spPr>
        </p:sp>
        <p:sp>
          <p:nvSpPr>
            <p:cNvPr id="50223" name="直接连接符 31791"/>
            <p:cNvSpPr/>
            <p:nvPr/>
          </p:nvSpPr>
          <p:spPr>
            <a:xfrm>
              <a:off x="2972" y="3985"/>
              <a:ext cx="0" cy="409"/>
            </a:xfrm>
            <a:prstGeom prst="line">
              <a:avLst/>
            </a:prstGeom>
            <a:ln w="19050" cap="flat" cmpd="sng">
              <a:solidFill>
                <a:srgbClr val="000000"/>
              </a:solidFill>
              <a:prstDash val="solid"/>
              <a:round/>
              <a:headEnd type="none" w="med" len="med"/>
              <a:tailEnd type="triangle" w="sm" len="sm"/>
            </a:ln>
          </p:spPr>
        </p:sp>
        <p:sp>
          <p:nvSpPr>
            <p:cNvPr id="50224" name="直接连接符 31792"/>
            <p:cNvSpPr/>
            <p:nvPr/>
          </p:nvSpPr>
          <p:spPr>
            <a:xfrm flipV="1">
              <a:off x="2486" y="4394"/>
              <a:ext cx="0" cy="1438"/>
            </a:xfrm>
            <a:prstGeom prst="line">
              <a:avLst/>
            </a:prstGeom>
            <a:ln w="19050" cap="flat" cmpd="sng">
              <a:solidFill>
                <a:srgbClr val="000000"/>
              </a:solidFill>
              <a:prstDash val="solid"/>
              <a:round/>
              <a:headEnd type="none" w="med" len="med"/>
              <a:tailEnd type="triangle" w="sm" len="sm"/>
            </a:ln>
          </p:spPr>
        </p:sp>
        <p:sp>
          <p:nvSpPr>
            <p:cNvPr id="50225" name="直接连接符 31793"/>
            <p:cNvSpPr/>
            <p:nvPr/>
          </p:nvSpPr>
          <p:spPr>
            <a:xfrm flipV="1">
              <a:off x="2972" y="4394"/>
              <a:ext cx="0" cy="1438"/>
            </a:xfrm>
            <a:prstGeom prst="line">
              <a:avLst/>
            </a:prstGeom>
            <a:ln w="19050" cap="flat" cmpd="sng">
              <a:solidFill>
                <a:srgbClr val="000000"/>
              </a:solidFill>
              <a:prstDash val="solid"/>
              <a:round/>
              <a:headEnd type="none" w="med" len="med"/>
              <a:tailEnd type="triangle" w="sm" len="sm"/>
            </a:ln>
          </p:spPr>
        </p:sp>
        <p:sp>
          <p:nvSpPr>
            <p:cNvPr id="50226" name="直接连接符 31794"/>
            <p:cNvSpPr/>
            <p:nvPr/>
          </p:nvSpPr>
          <p:spPr>
            <a:xfrm>
              <a:off x="2486" y="6654"/>
              <a:ext cx="0" cy="1440"/>
            </a:xfrm>
            <a:prstGeom prst="line">
              <a:avLst/>
            </a:prstGeom>
            <a:ln w="19050" cap="flat" cmpd="sng">
              <a:solidFill>
                <a:srgbClr val="000000"/>
              </a:solidFill>
              <a:prstDash val="solid"/>
              <a:round/>
              <a:headEnd type="none" w="med" len="med"/>
              <a:tailEnd type="triangle" w="sm" len="sm"/>
            </a:ln>
          </p:spPr>
        </p:sp>
        <p:sp>
          <p:nvSpPr>
            <p:cNvPr id="50227" name="直接连接符 31795"/>
            <p:cNvSpPr/>
            <p:nvPr/>
          </p:nvSpPr>
          <p:spPr>
            <a:xfrm>
              <a:off x="2972" y="6654"/>
              <a:ext cx="0" cy="1440"/>
            </a:xfrm>
            <a:prstGeom prst="line">
              <a:avLst/>
            </a:prstGeom>
            <a:ln w="19050" cap="flat" cmpd="sng">
              <a:solidFill>
                <a:srgbClr val="000000"/>
              </a:solidFill>
              <a:prstDash val="solid"/>
              <a:round/>
              <a:headEnd type="none" w="med" len="med"/>
              <a:tailEnd type="triangle" w="sm" len="sm"/>
            </a:ln>
          </p:spPr>
        </p:sp>
        <p:sp>
          <p:nvSpPr>
            <p:cNvPr id="50228" name="直接连接符 31796"/>
            <p:cNvSpPr/>
            <p:nvPr/>
          </p:nvSpPr>
          <p:spPr>
            <a:xfrm>
              <a:off x="11016" y="3779"/>
              <a:ext cx="0" cy="615"/>
            </a:xfrm>
            <a:prstGeom prst="line">
              <a:avLst/>
            </a:prstGeom>
            <a:ln w="19050" cap="flat" cmpd="sng">
              <a:solidFill>
                <a:srgbClr val="000000"/>
              </a:solidFill>
              <a:prstDash val="solid"/>
              <a:round/>
              <a:headEnd type="none" w="med" len="med"/>
              <a:tailEnd type="triangle" w="sm" len="sm"/>
            </a:ln>
          </p:spPr>
        </p:sp>
        <p:sp>
          <p:nvSpPr>
            <p:cNvPr id="50229" name="直接连接符 31797"/>
            <p:cNvSpPr/>
            <p:nvPr/>
          </p:nvSpPr>
          <p:spPr>
            <a:xfrm flipV="1">
              <a:off x="11016" y="5629"/>
              <a:ext cx="0" cy="615"/>
            </a:xfrm>
            <a:prstGeom prst="line">
              <a:avLst/>
            </a:prstGeom>
            <a:ln w="19050" cap="flat" cmpd="sng">
              <a:solidFill>
                <a:srgbClr val="000000"/>
              </a:solidFill>
              <a:prstDash val="solid"/>
              <a:round/>
              <a:headEnd type="none" w="med" len="med"/>
              <a:tailEnd type="triangle" w="sm" len="sm"/>
            </a:ln>
          </p:spPr>
        </p:sp>
        <p:sp>
          <p:nvSpPr>
            <p:cNvPr id="50230" name="直接连接符 31798"/>
            <p:cNvSpPr/>
            <p:nvPr/>
          </p:nvSpPr>
          <p:spPr>
            <a:xfrm>
              <a:off x="11016" y="7067"/>
              <a:ext cx="0" cy="1027"/>
            </a:xfrm>
            <a:prstGeom prst="line">
              <a:avLst/>
            </a:prstGeom>
            <a:ln w="19050" cap="flat" cmpd="sng">
              <a:solidFill>
                <a:srgbClr val="000000"/>
              </a:solidFill>
              <a:prstDash val="solid"/>
              <a:round/>
              <a:headEnd type="none" w="med" len="med"/>
              <a:tailEnd type="triangle" w="sm" len="sm"/>
            </a:ln>
          </p:spPr>
        </p:sp>
      </p:grpSp>
      <p:sp>
        <p:nvSpPr>
          <p:cNvPr id="50231" name="矩形 31799"/>
          <p:cNvSpPr/>
          <p:nvPr/>
        </p:nvSpPr>
        <p:spPr>
          <a:xfrm>
            <a:off x="3816350" y="5638800"/>
            <a:ext cx="5092700"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4-12  CDMA 2000 1x</a:t>
            </a:r>
            <a:r>
              <a:rPr lang="zh-CN" altLang="en-US" b="1" dirty="0">
                <a:latin typeface="Arial" panose="020B0604020202020204" pitchFamily="34" charset="0"/>
                <a:ea typeface="宋体" panose="02010600030101010101" pitchFamily="2" charset="-122"/>
              </a:rPr>
              <a:t>空中接口的分层结构模型</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1201" name="标题 32769"/>
          <p:cNvSpPr>
            <a:spLocks noGrp="1"/>
          </p:cNvSpPr>
          <p:nvPr>
            <p:ph type="title"/>
          </p:nvPr>
        </p:nvSpPr>
        <p:spPr/>
        <p:txBody>
          <a:bodyPr anchor="t" anchorCtr="0"/>
          <a:p>
            <a:r>
              <a:rPr lang="en-US" altLang="zh-CN"/>
              <a:t>2. </a:t>
            </a:r>
            <a:r>
              <a:rPr lang="zh-CN" altLang="en-US" dirty="0"/>
              <a:t>前向物理信道 </a:t>
            </a:r>
            <a:endParaRPr lang="zh-CN" altLang="en-US" dirty="0"/>
          </a:p>
        </p:txBody>
      </p:sp>
      <p:sp>
        <p:nvSpPr>
          <p:cNvPr id="51202" name="文本占位符 32770"/>
          <p:cNvSpPr>
            <a:spLocks noGrp="1"/>
          </p:cNvSpPr>
          <p:nvPr>
            <p:ph type="body" sz="half" idx="1"/>
          </p:nvPr>
        </p:nvSpPr>
        <p:spPr>
          <a:xfrm>
            <a:off x="1981200" y="1371600"/>
            <a:ext cx="4495800" cy="685800"/>
          </a:xfrm>
        </p:spPr>
        <p:txBody>
          <a:bodyPr anchor="t" anchorCtr="0"/>
          <a:p>
            <a:pPr defTabSz="914400">
              <a:buClr>
                <a:schemeClr val="accent1"/>
              </a:buClr>
              <a:buSzTx/>
              <a:buFont typeface="Wingdings" panose="05000000000000000000" pitchFamily="2" charset="2"/>
            </a:pPr>
            <a:r>
              <a:rPr lang="en-US" altLang="zh-CN" sz="2400" b="1">
                <a:solidFill>
                  <a:srgbClr val="FF0000"/>
                </a:solidFill>
              </a:rPr>
              <a:t>1</a:t>
            </a:r>
            <a:r>
              <a:rPr lang="zh-CN" altLang="en-US" sz="2400" b="1" dirty="0">
                <a:solidFill>
                  <a:srgbClr val="FF0000"/>
                </a:solidFill>
              </a:rPr>
              <a:t>）</a:t>
            </a:r>
            <a:r>
              <a:rPr lang="zh-CN" altLang="en-US" b="1" dirty="0">
                <a:solidFill>
                  <a:srgbClr val="FF0000"/>
                </a:solidFill>
              </a:rPr>
              <a:t>前向物理信道分类</a:t>
            </a:r>
            <a:endParaRPr lang="zh-CN" altLang="en-US" b="1" dirty="0">
              <a:solidFill>
                <a:srgbClr val="FF0000"/>
              </a:solidFill>
            </a:endParaRPr>
          </a:p>
        </p:txBody>
      </p:sp>
      <p:sp>
        <p:nvSpPr>
          <p:cNvPr id="51204" name="矩形 32772"/>
          <p:cNvSpPr/>
          <p:nvPr/>
        </p:nvSpPr>
        <p:spPr>
          <a:xfrm>
            <a:off x="3816350" y="6248400"/>
            <a:ext cx="4402138"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4-13  CDMA 2000 1x</a:t>
            </a:r>
            <a:r>
              <a:rPr lang="zh-CN" altLang="en-US" b="1" dirty="0">
                <a:latin typeface="Arial" panose="020B0604020202020204" pitchFamily="34" charset="0"/>
                <a:ea typeface="宋体" panose="02010600030101010101" pitchFamily="2" charset="-122"/>
              </a:rPr>
              <a:t>前向专用物理信道</a:t>
            </a:r>
            <a:endParaRPr lang="zh-CN" altLang="en-US" b="1" dirty="0">
              <a:latin typeface="Arial" panose="020B0604020202020204" pitchFamily="34" charset="0"/>
              <a:ea typeface="宋体" panose="02010600030101010101" pitchFamily="2" charset="-122"/>
            </a:endParaRPr>
          </a:p>
        </p:txBody>
      </p:sp>
      <p:pic>
        <p:nvPicPr>
          <p:cNvPr id="3" name="内容占位符 2"/>
          <p:cNvPicPr>
            <a:picLocks noChangeAspect="1"/>
          </p:cNvPicPr>
          <p:nvPr>
            <p:ph sz="half" idx="2"/>
            <p:custDataLst>
              <p:tags r:id="rId1"/>
            </p:custDataLst>
          </p:nvPr>
        </p:nvPicPr>
        <p:blipFill>
          <a:blip r:embed="rId2"/>
          <a:stretch>
            <a:fillRect/>
          </a:stretch>
        </p:blipFill>
        <p:spPr>
          <a:xfrm>
            <a:off x="2209165" y="1905000"/>
            <a:ext cx="6925310" cy="404368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23553"/>
          <p:cNvSpPr>
            <a:spLocks noGrp="1"/>
          </p:cNvSpPr>
          <p:nvPr>
            <p:ph type="title"/>
          </p:nvPr>
        </p:nvSpPr>
        <p:spPr>
          <a:xfrm>
            <a:off x="609600" y="457200"/>
            <a:ext cx="10972800" cy="808038"/>
          </a:xfrm>
        </p:spPr>
        <p:txBody>
          <a:bodyPr anchor="t" anchorCtr="0"/>
          <a:p>
            <a:r>
              <a:rPr lang="en-US" altLang="zh-CN"/>
              <a:t>3. GPRS</a:t>
            </a:r>
            <a:r>
              <a:rPr lang="zh-CN" altLang="en-US" dirty="0"/>
              <a:t>的业务</a:t>
            </a:r>
            <a:endParaRPr lang="zh-CN" altLang="en-US" dirty="0"/>
          </a:p>
        </p:txBody>
      </p:sp>
      <p:sp>
        <p:nvSpPr>
          <p:cNvPr id="7170" name="文本占位符 23554"/>
          <p:cNvSpPr>
            <a:spLocks noGrp="1"/>
          </p:cNvSpPr>
          <p:nvPr>
            <p:ph idx="1"/>
          </p:nvPr>
        </p:nvSpPr>
        <p:spPr>
          <a:xfrm>
            <a:off x="762000" y="1371600"/>
            <a:ext cx="10957560" cy="4038600"/>
          </a:xfrm>
        </p:spPr>
        <p:txBody>
          <a:bodyPr anchor="t" anchorCtr="0"/>
          <a:p>
            <a:pPr>
              <a:lnSpc>
                <a:spcPct val="100000"/>
              </a:lnSpc>
            </a:pPr>
            <a:r>
              <a:rPr lang="en-US" altLang="zh-CN" sz="3200"/>
              <a:t>GPRS</a:t>
            </a:r>
            <a:r>
              <a:rPr lang="zh-CN" altLang="en-US" sz="3200" dirty="0"/>
              <a:t>具体业务类型包括承载业务、用户终端业务、补充业务，此外还支持短消息、匿名接入等其他业务。</a:t>
            </a:r>
            <a:endParaRPr lang="zh-CN" altLang="en-US" sz="3200" dirty="0"/>
          </a:p>
          <a:p>
            <a:pPr>
              <a:lnSpc>
                <a:spcPct val="100000"/>
              </a:lnSpc>
            </a:pPr>
            <a:r>
              <a:rPr lang="zh-CN" altLang="en-US" sz="3200" dirty="0"/>
              <a:t>其中，承载业务包括点对点和点对多点两类业务；</a:t>
            </a:r>
            <a:endParaRPr lang="zh-CN" altLang="en-US" sz="3200" dirty="0"/>
          </a:p>
          <a:p>
            <a:pPr>
              <a:lnSpc>
                <a:spcPct val="100000"/>
              </a:lnSpc>
            </a:pPr>
            <a:r>
              <a:rPr lang="zh-CN" altLang="en-US" sz="3200" dirty="0"/>
              <a:t>用户终端业务有信息点播业务、</a:t>
            </a:r>
            <a:r>
              <a:rPr lang="en-US" altLang="zh-CN" sz="3200"/>
              <a:t>E-mail</a:t>
            </a:r>
            <a:r>
              <a:rPr lang="zh-CN" altLang="en-US" sz="3200" dirty="0"/>
              <a:t>业务、会话业务、远程操作业务、单向广播业务和双向小数据量事务处理业务等；</a:t>
            </a:r>
            <a:endParaRPr lang="zh-CN" altLang="en-US" sz="3200" dirty="0"/>
          </a:p>
          <a:p>
            <a:pPr>
              <a:lnSpc>
                <a:spcPct val="100000"/>
              </a:lnSpc>
            </a:pPr>
            <a:r>
              <a:rPr lang="zh-CN" altLang="en-US" sz="3200" dirty="0"/>
              <a:t>短消息业务可通过</a:t>
            </a:r>
            <a:r>
              <a:rPr lang="en-US" altLang="zh-CN" sz="3200"/>
              <a:t>GPRS</a:t>
            </a:r>
            <a:r>
              <a:rPr lang="zh-CN" altLang="en-US" sz="3200" dirty="0"/>
              <a:t>信道传送来进行，从而使效率大大提高。</a:t>
            </a:r>
            <a:r>
              <a:rPr lang="zh-CN" altLang="en-US" dirty="0"/>
              <a:t> </a:t>
            </a:r>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2226" name="矩形 33794"/>
          <p:cNvSpPr/>
          <p:nvPr/>
        </p:nvSpPr>
        <p:spPr>
          <a:xfrm>
            <a:off x="1524000" y="1939925"/>
            <a:ext cx="9144000" cy="0"/>
          </a:xfrm>
          <a:prstGeom prst="rect">
            <a:avLst/>
          </a:prstGeom>
          <a:noFill/>
          <a:ln w="9525">
            <a:noFill/>
          </a:ln>
        </p:spPr>
        <p:txBody>
          <a:bodyPr anchor="t" anchorCtr="0"/>
          <a:p>
            <a:endParaRPr lang="zh-CN" altLang="en-US">
              <a:latin typeface="Arial" panose="020B0604020202020204" pitchFamily="34" charset="0"/>
              <a:ea typeface="宋体" panose="02010600030101010101" pitchFamily="2" charset="-122"/>
            </a:endParaRPr>
          </a:p>
        </p:txBody>
      </p:sp>
      <p:sp>
        <p:nvSpPr>
          <p:cNvPr id="52227" name="矩形 33795"/>
          <p:cNvSpPr/>
          <p:nvPr/>
        </p:nvSpPr>
        <p:spPr>
          <a:xfrm>
            <a:off x="3276600" y="4722813"/>
            <a:ext cx="4876800" cy="400050"/>
          </a:xfrm>
          <a:prstGeom prst="rect">
            <a:avLst/>
          </a:prstGeom>
          <a:noFill/>
          <a:ln w="9525">
            <a:noFill/>
          </a:ln>
        </p:spPr>
        <p:txBody>
          <a:bodyPr anchor="ctr" anchorCtr="0">
            <a:spAutoFit/>
          </a:bodyPr>
          <a:p>
            <a:pPr algn="ctr"/>
            <a:r>
              <a:rPr lang="zh-CN" altLang="en-US" sz="2000" b="1" dirty="0">
                <a:latin typeface="Times New Roman" panose="02020603050405020304" pitchFamily="18" charset="0"/>
                <a:ea typeface="黑体" panose="02010609060101010101" pitchFamily="2" charset="-122"/>
              </a:rPr>
              <a:t>图</a:t>
            </a:r>
            <a:r>
              <a:rPr lang="en-US" altLang="zh-CN" sz="2000" b="1">
                <a:latin typeface="Times New Roman" panose="02020603050405020304" pitchFamily="18" charset="0"/>
                <a:ea typeface="黑体" panose="02010609060101010101" pitchFamily="2" charset="-122"/>
              </a:rPr>
              <a:t>4-14  CDMA 2000 1x</a:t>
            </a:r>
            <a:r>
              <a:rPr lang="zh-CN" altLang="en-US" sz="2000" b="1" dirty="0">
                <a:latin typeface="Times New Roman" panose="02020603050405020304" pitchFamily="18" charset="0"/>
                <a:ea typeface="黑体" panose="02010609060101010101" pitchFamily="2" charset="-122"/>
              </a:rPr>
              <a:t>前向公用物理信道</a:t>
            </a:r>
            <a:endParaRPr lang="zh-CN" altLang="en-US" sz="2000" b="1" dirty="0">
              <a:latin typeface="Arial" panose="020B0604020202020204" pitchFamily="34" charset="0"/>
              <a:ea typeface="黑体" panose="0201060906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381635" y="1295400"/>
            <a:ext cx="11609070" cy="3333750"/>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53249" name="组合 82947"/>
          <p:cNvGrpSpPr/>
          <p:nvPr/>
        </p:nvGrpSpPr>
        <p:grpSpPr>
          <a:xfrm>
            <a:off x="2819400" y="1371600"/>
            <a:ext cx="6496050" cy="2971800"/>
            <a:chOff x="864" y="2112"/>
            <a:chExt cx="4092" cy="1872"/>
          </a:xfrm>
        </p:grpSpPr>
        <p:grpSp>
          <p:nvGrpSpPr>
            <p:cNvPr id="53250" name="组合 82948"/>
            <p:cNvGrpSpPr/>
            <p:nvPr/>
          </p:nvGrpSpPr>
          <p:grpSpPr>
            <a:xfrm>
              <a:off x="864" y="2112"/>
              <a:ext cx="3928" cy="1872"/>
              <a:chOff x="2202" y="3351"/>
              <a:chExt cx="7470" cy="4168"/>
            </a:xfrm>
          </p:grpSpPr>
          <p:grpSp>
            <p:nvGrpSpPr>
              <p:cNvPr id="53251" name="组合 82949"/>
              <p:cNvGrpSpPr/>
              <p:nvPr/>
            </p:nvGrpSpPr>
            <p:grpSpPr>
              <a:xfrm>
                <a:off x="2202" y="3351"/>
                <a:ext cx="7470" cy="4168"/>
                <a:chOff x="2202" y="3276"/>
                <a:chExt cx="7470" cy="4168"/>
              </a:xfrm>
            </p:grpSpPr>
            <p:graphicFrame>
              <p:nvGraphicFramePr>
                <p:cNvPr id="53252" name="对象 82950"/>
                <p:cNvGraphicFramePr/>
                <p:nvPr/>
              </p:nvGraphicFramePr>
              <p:xfrm>
                <a:off x="2202" y="3276"/>
                <a:ext cx="7470" cy="4168"/>
              </p:xfrm>
              <a:graphic>
                <a:graphicData uri="http://schemas.openxmlformats.org/presentationml/2006/ole">
                  <mc:AlternateContent xmlns:mc="http://schemas.openxmlformats.org/markup-compatibility/2006">
                    <mc:Choice xmlns:v="urn:schemas-microsoft-com:vml" Requires="v">
                      <p:oleObj spid="_x0000_s3085" name="" r:id="rId1" imgW="4100830" imgH="2287905" progId="Visio.Drawing.11">
                        <p:embed/>
                      </p:oleObj>
                    </mc:Choice>
                    <mc:Fallback>
                      <p:oleObj name="" r:id="rId1" imgW="4100830" imgH="2287905" progId="Visio.Drawing.11">
                        <p:embed/>
                        <p:pic>
                          <p:nvPicPr>
                            <p:cNvPr id="0" name="图片 3084"/>
                            <p:cNvPicPr/>
                            <p:nvPr/>
                          </p:nvPicPr>
                          <p:blipFill>
                            <a:blip r:embed="rId2"/>
                            <a:stretch>
                              <a:fillRect/>
                            </a:stretch>
                          </p:blipFill>
                          <p:spPr>
                            <a:xfrm>
                              <a:off x="2202" y="3276"/>
                              <a:ext cx="7470" cy="4168"/>
                            </a:xfrm>
                            <a:prstGeom prst="rect">
                              <a:avLst/>
                            </a:prstGeom>
                            <a:noFill/>
                            <a:ln w="38100">
                              <a:noFill/>
                              <a:miter/>
                            </a:ln>
                          </p:spPr>
                        </p:pic>
                      </p:oleObj>
                    </mc:Fallback>
                  </mc:AlternateContent>
                </a:graphicData>
              </a:graphic>
            </p:graphicFrame>
            <p:sp>
              <p:nvSpPr>
                <p:cNvPr id="53253" name="文本框 82951"/>
                <p:cNvSpPr txBox="1"/>
                <p:nvPr/>
              </p:nvSpPr>
              <p:spPr>
                <a:xfrm>
                  <a:off x="2451" y="6085"/>
                  <a:ext cx="996" cy="440"/>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400">
                      <a:solidFill>
                        <a:srgbClr val="000066"/>
                      </a:solidFill>
                      <a:latin typeface="Times New Roman" panose="02020603050405020304" pitchFamily="18" charset="0"/>
                      <a:ea typeface="宋体" panose="02010600030101010101" pitchFamily="2" charset="-122"/>
                    </a:rPr>
                    <a:t>F-QPCH</a:t>
                  </a:r>
                  <a:endParaRPr lang="en-US" altLang="zh-CN" sz="1400">
                    <a:solidFill>
                      <a:srgbClr val="000066"/>
                    </a:solidFill>
                    <a:latin typeface="Arial" panose="020B0604020202020204" pitchFamily="34" charset="0"/>
                    <a:ea typeface="宋体" panose="02010600030101010101" pitchFamily="2" charset="-122"/>
                  </a:endParaRPr>
                </a:p>
              </p:txBody>
            </p:sp>
            <p:sp>
              <p:nvSpPr>
                <p:cNvPr id="53254" name="矩形 82952"/>
                <p:cNvSpPr/>
                <p:nvPr/>
              </p:nvSpPr>
              <p:spPr>
                <a:xfrm>
                  <a:off x="7506" y="3294"/>
                  <a:ext cx="675" cy="346"/>
                </a:xfrm>
                <a:prstGeom prst="rect">
                  <a:avLst/>
                </a:prstGeom>
                <a:solidFill>
                  <a:srgbClr val="C0C0C0"/>
                </a:solidFill>
                <a:ln w="9525"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53255" name="文本框 82953"/>
                <p:cNvSpPr txBox="1"/>
                <p:nvPr/>
              </p:nvSpPr>
              <p:spPr>
                <a:xfrm>
                  <a:off x="7341" y="6032"/>
                  <a:ext cx="996" cy="440"/>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400">
                      <a:solidFill>
                        <a:srgbClr val="000066"/>
                      </a:solidFill>
                      <a:latin typeface="Times New Roman" panose="02020603050405020304" pitchFamily="18" charset="0"/>
                      <a:ea typeface="宋体" panose="02010600030101010101" pitchFamily="2" charset="-122"/>
                    </a:rPr>
                    <a:t>F-FCH</a:t>
                  </a:r>
                  <a:endParaRPr lang="en-US" altLang="zh-CN" sz="1400">
                    <a:solidFill>
                      <a:srgbClr val="000066"/>
                    </a:solidFill>
                    <a:latin typeface="Arial" panose="020B0604020202020204" pitchFamily="34" charset="0"/>
                    <a:ea typeface="宋体" panose="02010600030101010101" pitchFamily="2" charset="-122"/>
                  </a:endParaRPr>
                </a:p>
              </p:txBody>
            </p:sp>
            <p:sp>
              <p:nvSpPr>
                <p:cNvPr id="53256" name="文本框 82954"/>
                <p:cNvSpPr txBox="1"/>
                <p:nvPr/>
              </p:nvSpPr>
              <p:spPr>
                <a:xfrm>
                  <a:off x="8676" y="6032"/>
                  <a:ext cx="996" cy="440"/>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400">
                      <a:solidFill>
                        <a:srgbClr val="000066"/>
                      </a:solidFill>
                      <a:latin typeface="Times New Roman" panose="02020603050405020304" pitchFamily="18" charset="0"/>
                      <a:ea typeface="宋体" panose="02010600030101010101" pitchFamily="2" charset="-122"/>
                    </a:rPr>
                    <a:t>F-SCH</a:t>
                  </a:r>
                  <a:endParaRPr lang="en-US" altLang="zh-CN" sz="1400">
                    <a:solidFill>
                      <a:srgbClr val="000066"/>
                    </a:solidFill>
                    <a:latin typeface="Arial" panose="020B0604020202020204" pitchFamily="34" charset="0"/>
                    <a:ea typeface="宋体" panose="02010600030101010101" pitchFamily="2" charset="-122"/>
                  </a:endParaRPr>
                </a:p>
              </p:txBody>
            </p:sp>
            <p:sp>
              <p:nvSpPr>
                <p:cNvPr id="53257" name="文本框 82955"/>
                <p:cNvSpPr txBox="1"/>
                <p:nvPr/>
              </p:nvSpPr>
              <p:spPr>
                <a:xfrm>
                  <a:off x="5031" y="6073"/>
                  <a:ext cx="996" cy="440"/>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400">
                      <a:solidFill>
                        <a:srgbClr val="000066"/>
                      </a:solidFill>
                      <a:latin typeface="Times New Roman" panose="02020603050405020304" pitchFamily="18" charset="0"/>
                      <a:ea typeface="宋体" panose="02010600030101010101" pitchFamily="2" charset="-122"/>
                    </a:rPr>
                    <a:t>F-BCCH</a:t>
                  </a:r>
                  <a:endParaRPr lang="en-US" altLang="zh-CN" sz="1400">
                    <a:solidFill>
                      <a:srgbClr val="000066"/>
                    </a:solidFill>
                    <a:latin typeface="Arial" panose="020B0604020202020204" pitchFamily="34" charset="0"/>
                    <a:ea typeface="宋体" panose="02010600030101010101" pitchFamily="2" charset="-122"/>
                  </a:endParaRPr>
                </a:p>
              </p:txBody>
            </p:sp>
            <p:sp>
              <p:nvSpPr>
                <p:cNvPr id="53258" name="文本框 82956"/>
                <p:cNvSpPr txBox="1"/>
                <p:nvPr/>
              </p:nvSpPr>
              <p:spPr>
                <a:xfrm>
                  <a:off x="3786" y="6032"/>
                  <a:ext cx="996" cy="612"/>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lnSpc>
                      <a:spcPct val="96000"/>
                    </a:lnSpc>
                  </a:pPr>
                  <a:r>
                    <a:rPr lang="en-US" altLang="zh-CN" sz="1400">
                      <a:solidFill>
                        <a:srgbClr val="000066"/>
                      </a:solidFill>
                      <a:latin typeface="Times New Roman" panose="02020603050405020304" pitchFamily="18" charset="0"/>
                      <a:ea typeface="宋体" panose="02010600030101010101" pitchFamily="2" charset="-122"/>
                    </a:rPr>
                    <a:t>F-PCH/</a:t>
                  </a:r>
                  <a:endParaRPr lang="en-US" altLang="zh-CN" sz="1400">
                    <a:solidFill>
                      <a:srgbClr val="000066"/>
                    </a:solidFill>
                    <a:latin typeface="Times New Roman" panose="02020603050405020304" pitchFamily="18" charset="0"/>
                    <a:ea typeface="宋体" panose="02010600030101010101" pitchFamily="2" charset="-122"/>
                  </a:endParaRPr>
                </a:p>
                <a:p>
                  <a:pPr algn="ctr">
                    <a:lnSpc>
                      <a:spcPct val="96000"/>
                    </a:lnSpc>
                  </a:pPr>
                  <a:r>
                    <a:rPr lang="en-US" altLang="zh-CN" sz="1400">
                      <a:solidFill>
                        <a:srgbClr val="000066"/>
                      </a:solidFill>
                      <a:latin typeface="Times New Roman" panose="02020603050405020304" pitchFamily="18" charset="0"/>
                      <a:ea typeface="宋体" panose="02010600030101010101" pitchFamily="2" charset="-122"/>
                    </a:rPr>
                    <a:t>F-CCCH</a:t>
                  </a:r>
                  <a:endParaRPr lang="en-US" altLang="zh-CN" sz="1400">
                    <a:solidFill>
                      <a:srgbClr val="000066"/>
                    </a:solidFill>
                    <a:latin typeface="Arial" panose="020B0604020202020204" pitchFamily="34" charset="0"/>
                    <a:ea typeface="宋体" panose="02010600030101010101" pitchFamily="2" charset="-122"/>
                  </a:endParaRPr>
                </a:p>
              </p:txBody>
            </p:sp>
          </p:grpSp>
          <p:sp>
            <p:nvSpPr>
              <p:cNvPr id="53259" name="文本框 82957"/>
              <p:cNvSpPr txBox="1"/>
              <p:nvPr/>
            </p:nvSpPr>
            <p:spPr>
              <a:xfrm>
                <a:off x="6083" y="4889"/>
                <a:ext cx="1174" cy="71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lnSpc>
                    <a:spcPct val="112000"/>
                  </a:lnSpc>
                </a:pPr>
                <a:r>
                  <a:rPr lang="zh-CN" altLang="en-US" sz="1400" dirty="0">
                    <a:solidFill>
                      <a:srgbClr val="000066"/>
                    </a:solidFill>
                    <a:latin typeface="Times New Roman" panose="02020603050405020304" pitchFamily="18" charset="0"/>
                    <a:ea typeface="宋体" panose="02010600030101010101" pitchFamily="2" charset="-122"/>
                  </a:rPr>
                  <a:t>业务信道</a:t>
                </a:r>
                <a:endParaRPr lang="zh-CN" altLang="en-US" sz="1400"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en-US" altLang="zh-CN" sz="1400">
                    <a:solidFill>
                      <a:srgbClr val="000066"/>
                    </a:solidFill>
                    <a:latin typeface="Times New Roman" panose="02020603050405020304" pitchFamily="18" charset="0"/>
                    <a:ea typeface="宋体" panose="02010600030101010101" pitchFamily="2" charset="-122"/>
                  </a:rPr>
                  <a:t>RS1&amp;RS2</a:t>
                </a:r>
                <a:endParaRPr lang="en-US" altLang="zh-CN" sz="1400">
                  <a:solidFill>
                    <a:srgbClr val="000066"/>
                  </a:solidFill>
                  <a:latin typeface="Arial" panose="020B0604020202020204" pitchFamily="34" charset="0"/>
                  <a:ea typeface="宋体" panose="02010600030101010101" pitchFamily="2" charset="-122"/>
                </a:endParaRPr>
              </a:p>
            </p:txBody>
          </p:sp>
          <p:sp>
            <p:nvSpPr>
              <p:cNvPr id="53260" name="文本框 82958"/>
              <p:cNvSpPr txBox="1"/>
              <p:nvPr/>
            </p:nvSpPr>
            <p:spPr>
              <a:xfrm>
                <a:off x="7431" y="4883"/>
                <a:ext cx="1174" cy="71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lnSpc>
                    <a:spcPct val="112000"/>
                  </a:lnSpc>
                </a:pPr>
                <a:r>
                  <a:rPr lang="zh-CN" altLang="en-US" sz="1400" dirty="0">
                    <a:solidFill>
                      <a:srgbClr val="000066"/>
                    </a:solidFill>
                    <a:latin typeface="Times New Roman" panose="02020603050405020304" pitchFamily="18" charset="0"/>
                    <a:ea typeface="宋体" panose="02010600030101010101" pitchFamily="2" charset="-122"/>
                  </a:rPr>
                  <a:t>业务信道</a:t>
                </a:r>
                <a:endParaRPr lang="zh-CN" altLang="en-US" sz="1400"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en-US" altLang="zh-CN" sz="1400">
                    <a:solidFill>
                      <a:srgbClr val="000066"/>
                    </a:solidFill>
                    <a:latin typeface="Times New Roman" panose="02020603050405020304" pitchFamily="18" charset="0"/>
                    <a:ea typeface="宋体" panose="02010600030101010101" pitchFamily="2" charset="-122"/>
                  </a:rPr>
                  <a:t>RS3</a:t>
                </a:r>
                <a:r>
                  <a:rPr lang="zh-CN" altLang="en-US" sz="1400" dirty="0">
                    <a:solidFill>
                      <a:srgbClr val="000066"/>
                    </a:solidFill>
                    <a:latin typeface="Times New Roman" panose="02020603050405020304" pitchFamily="18" charset="0"/>
                    <a:ea typeface="宋体" panose="02010600030101010101" pitchFamily="2" charset="-122"/>
                  </a:rPr>
                  <a:t>～</a:t>
                </a:r>
                <a:r>
                  <a:rPr lang="en-US" altLang="zh-CN" sz="1400">
                    <a:solidFill>
                      <a:srgbClr val="000066"/>
                    </a:solidFill>
                    <a:latin typeface="Times New Roman" panose="02020603050405020304" pitchFamily="18" charset="0"/>
                    <a:ea typeface="宋体" panose="02010600030101010101" pitchFamily="2" charset="-122"/>
                  </a:rPr>
                  <a:t>RS6</a:t>
                </a:r>
                <a:endParaRPr lang="en-US" altLang="zh-CN" sz="1400">
                  <a:solidFill>
                    <a:srgbClr val="000066"/>
                  </a:solidFill>
                  <a:latin typeface="Arial" panose="020B0604020202020204" pitchFamily="34" charset="0"/>
                  <a:ea typeface="宋体" panose="02010600030101010101" pitchFamily="2" charset="-122"/>
                </a:endParaRPr>
              </a:p>
            </p:txBody>
          </p:sp>
        </p:grpSp>
        <p:sp>
          <p:nvSpPr>
            <p:cNvPr id="53261" name="文本框 82959"/>
            <p:cNvSpPr txBox="1"/>
            <p:nvPr/>
          </p:nvSpPr>
          <p:spPr>
            <a:xfrm>
              <a:off x="4756" y="2289"/>
              <a:ext cx="200" cy="172"/>
            </a:xfrm>
            <a:prstGeom prst="rect">
              <a:avLst/>
            </a:prstGeom>
            <a:noFill/>
            <a:ln w="9525">
              <a:noFill/>
            </a:ln>
          </p:spPr>
          <p:txBody>
            <a:bodyPr lIns="0" tIns="0" rIns="0" bIns="0" anchor="t" anchorCtr="0"/>
            <a:p>
              <a:pPr algn="just"/>
              <a:r>
                <a:rPr lang="en-US" altLang="zh-CN" sz="1400">
                  <a:solidFill>
                    <a:srgbClr val="000066"/>
                  </a:solidFill>
                  <a:latin typeface="Times New Roman" panose="02020603050405020304" pitchFamily="18" charset="0"/>
                  <a:ea typeface="宋体" panose="02010600030101010101" pitchFamily="2" charset="-122"/>
                </a:rPr>
                <a:t>00</a:t>
              </a:r>
              <a:endParaRPr lang="en-US" altLang="zh-CN" sz="1400">
                <a:solidFill>
                  <a:srgbClr val="000066"/>
                </a:solidFill>
                <a:latin typeface="Arial" panose="020B0604020202020204" pitchFamily="34" charset="0"/>
                <a:ea typeface="宋体" panose="02010600030101010101" pitchFamily="2" charset="-122"/>
              </a:endParaRPr>
            </a:p>
          </p:txBody>
        </p:sp>
      </p:grpSp>
      <p:sp>
        <p:nvSpPr>
          <p:cNvPr id="53262" name="矩形 82960"/>
          <p:cNvSpPr/>
          <p:nvPr/>
        </p:nvSpPr>
        <p:spPr>
          <a:xfrm>
            <a:off x="3124200" y="5027613"/>
            <a:ext cx="5792788" cy="400050"/>
          </a:xfrm>
          <a:prstGeom prst="rect">
            <a:avLst/>
          </a:prstGeom>
          <a:noFill/>
          <a:ln w="9525">
            <a:noFill/>
          </a:ln>
        </p:spPr>
        <p:txBody>
          <a:bodyPr wrap="none" anchor="ctr" anchorCtr="0">
            <a:spAutoFit/>
          </a:bodyPr>
          <a:p>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4-15  CDMA 2000 1x</a:t>
            </a:r>
            <a:r>
              <a:rPr lang="zh-CN" altLang="en-US" sz="2000" b="1" dirty="0">
                <a:latin typeface="Arial" panose="020B0604020202020204" pitchFamily="34" charset="0"/>
                <a:ea typeface="宋体" panose="02010600030101010101" pitchFamily="2" charset="-122"/>
              </a:rPr>
              <a:t>和</a:t>
            </a:r>
            <a:r>
              <a:rPr lang="en-US" altLang="zh-CN" sz="2000" b="1">
                <a:latin typeface="Arial" panose="020B0604020202020204" pitchFamily="34" charset="0"/>
                <a:ea typeface="宋体" panose="02010600030101010101" pitchFamily="2" charset="-122"/>
              </a:rPr>
              <a:t>IS-95</a:t>
            </a:r>
            <a:r>
              <a:rPr lang="zh-CN" altLang="en-US" sz="2000" b="1" dirty="0">
                <a:latin typeface="Arial" panose="020B0604020202020204" pitchFamily="34" charset="0"/>
                <a:ea typeface="宋体" panose="02010600030101010101" pitchFamily="2" charset="-122"/>
              </a:rPr>
              <a:t>前向物理信道比较</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4273" name="标题 34817"/>
          <p:cNvSpPr>
            <a:spLocks noGrp="1"/>
          </p:cNvSpPr>
          <p:nvPr>
            <p:ph type="title"/>
          </p:nvPr>
        </p:nvSpPr>
        <p:spPr/>
        <p:txBody>
          <a:bodyPr anchor="t" anchorCtr="0"/>
          <a:p>
            <a:r>
              <a:rPr lang="en-US" altLang="zh-CN"/>
              <a:t>2</a:t>
            </a:r>
            <a:r>
              <a:rPr lang="zh-CN" altLang="en-US" dirty="0"/>
              <a:t>）前向物理信道结构</a:t>
            </a:r>
            <a:endParaRPr lang="zh-CN" altLang="en-US" dirty="0"/>
          </a:p>
        </p:txBody>
      </p:sp>
      <p:grpSp>
        <p:nvGrpSpPr>
          <p:cNvPr id="54274" name="组合 34818"/>
          <p:cNvGrpSpPr/>
          <p:nvPr/>
        </p:nvGrpSpPr>
        <p:grpSpPr>
          <a:xfrm>
            <a:off x="3429000" y="2057400"/>
            <a:ext cx="4953000" cy="685800"/>
            <a:chOff x="2875" y="1412"/>
            <a:chExt cx="7057" cy="766"/>
          </a:xfrm>
        </p:grpSpPr>
        <p:sp>
          <p:nvSpPr>
            <p:cNvPr id="54275" name="文本框 34819"/>
            <p:cNvSpPr txBox="1"/>
            <p:nvPr/>
          </p:nvSpPr>
          <p:spPr>
            <a:xfrm>
              <a:off x="5616" y="1413"/>
              <a:ext cx="1244" cy="7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lnSpc>
                  <a:spcPct val="96000"/>
                </a:lnSpc>
              </a:pPr>
              <a:r>
                <a:rPr lang="zh-CN" altLang="en-US" sz="1600" dirty="0">
                  <a:solidFill>
                    <a:srgbClr val="000066"/>
                  </a:solidFill>
                  <a:latin typeface="Times New Roman" panose="02020603050405020304" pitchFamily="18" charset="0"/>
                  <a:ea typeface="宋体" panose="02010600030101010101" pitchFamily="2" charset="-122"/>
                </a:rPr>
                <a:t>符号映射</a:t>
              </a:r>
              <a:endParaRPr lang="zh-CN" altLang="en-US" sz="1600" dirty="0">
                <a:solidFill>
                  <a:srgbClr val="000066"/>
                </a:solidFill>
                <a:latin typeface="Times New Roman" panose="02020603050405020304" pitchFamily="18" charset="0"/>
                <a:ea typeface="宋体" panose="02010600030101010101" pitchFamily="2" charset="-122"/>
              </a:endParaRPr>
            </a:p>
            <a:p>
              <a:pPr algn="ctr">
                <a:lnSpc>
                  <a:spcPct val="96000"/>
                </a:lnSpc>
              </a:pPr>
              <a:r>
                <a:rPr lang="en-US" altLang="zh-CN" sz="1600">
                  <a:solidFill>
                    <a:srgbClr val="000066"/>
                  </a:solidFill>
                  <a:latin typeface="Times New Roman" panose="02020603050405020304" pitchFamily="18" charset="0"/>
                  <a:ea typeface="宋体" panose="02010600030101010101" pitchFamily="2" charset="-122"/>
                </a:rPr>
                <a:t>0→ +1</a:t>
              </a:r>
              <a:endParaRPr lang="en-US" altLang="zh-CN" sz="1600">
                <a:solidFill>
                  <a:srgbClr val="000066"/>
                </a:solidFill>
                <a:latin typeface="Times New Roman" panose="02020603050405020304" pitchFamily="18" charset="0"/>
                <a:ea typeface="宋体" panose="02010600030101010101" pitchFamily="2" charset="-122"/>
              </a:endParaRPr>
            </a:p>
            <a:p>
              <a:pPr algn="ctr">
                <a:lnSpc>
                  <a:spcPct val="96000"/>
                </a:lnSpc>
              </a:pPr>
              <a:r>
                <a:rPr lang="en-US" altLang="zh-CN" sz="1600">
                  <a:solidFill>
                    <a:srgbClr val="000066"/>
                  </a:solidFill>
                  <a:latin typeface="Times New Roman" panose="02020603050405020304" pitchFamily="18" charset="0"/>
                  <a:ea typeface="宋体" panose="02010600030101010101" pitchFamily="2" charset="-122"/>
                </a:rPr>
                <a:t>1→</a:t>
              </a:r>
              <a:r>
                <a:rPr lang="zh-CN" altLang="en-US" sz="1600" dirty="0">
                  <a:solidFill>
                    <a:srgbClr val="000066"/>
                  </a:solidFill>
                  <a:latin typeface="Times New Roman" panose="02020603050405020304" pitchFamily="18" charset="0"/>
                  <a:ea typeface="宋体" panose="02010600030101010101" pitchFamily="2" charset="-122"/>
                </a:rPr>
                <a:t>－</a:t>
              </a:r>
              <a:r>
                <a:rPr lang="en-US" altLang="zh-CN" sz="1600">
                  <a:solidFill>
                    <a:srgbClr val="000066"/>
                  </a:solidFill>
                  <a:latin typeface="Times New Roman" panose="02020603050405020304" pitchFamily="18" charset="0"/>
                  <a:ea typeface="宋体" panose="02010600030101010101" pitchFamily="2" charset="-122"/>
                </a:rPr>
                <a:t>1</a:t>
              </a:r>
              <a:endParaRPr lang="en-US" altLang="zh-CN" sz="1600">
                <a:solidFill>
                  <a:srgbClr val="000066"/>
                </a:solidFill>
                <a:latin typeface="Times New Roman" panose="02020603050405020304" pitchFamily="18" charset="0"/>
                <a:ea typeface="宋体" panose="02010600030101010101" pitchFamily="2" charset="-122"/>
              </a:endParaRPr>
            </a:p>
            <a:p>
              <a:endParaRPr lang="en-US" altLang="zh-CN" sz="1600">
                <a:solidFill>
                  <a:srgbClr val="000066"/>
                </a:solidFill>
                <a:latin typeface="Arial" panose="020B0604020202020204" pitchFamily="34" charset="0"/>
                <a:ea typeface="宋体" panose="02010600030101010101" pitchFamily="2" charset="-122"/>
              </a:endParaRPr>
            </a:p>
          </p:txBody>
        </p:sp>
        <p:sp>
          <p:nvSpPr>
            <p:cNvPr id="54276" name="直接连接符 34820"/>
            <p:cNvSpPr/>
            <p:nvPr/>
          </p:nvSpPr>
          <p:spPr>
            <a:xfrm>
              <a:off x="2875" y="1794"/>
              <a:ext cx="2741" cy="0"/>
            </a:xfrm>
            <a:prstGeom prst="line">
              <a:avLst/>
            </a:prstGeom>
            <a:ln w="9525" cap="flat" cmpd="sng">
              <a:solidFill>
                <a:srgbClr val="000000"/>
              </a:solidFill>
              <a:prstDash val="solid"/>
              <a:round/>
              <a:headEnd type="none" w="med" len="med"/>
              <a:tailEnd type="triangle" w="med" len="med"/>
            </a:ln>
          </p:spPr>
        </p:sp>
        <p:sp>
          <p:nvSpPr>
            <p:cNvPr id="54277" name="文本框 34821"/>
            <p:cNvSpPr txBox="1"/>
            <p:nvPr/>
          </p:nvSpPr>
          <p:spPr>
            <a:xfrm>
              <a:off x="7831" y="1593"/>
              <a:ext cx="998" cy="38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r>
                <a:rPr lang="zh-CN" altLang="en-US" sz="1200" dirty="0">
                  <a:solidFill>
                    <a:srgbClr val="000066"/>
                  </a:solidFill>
                  <a:latin typeface="Times New Roman" panose="02020603050405020304" pitchFamily="18" charset="0"/>
                  <a:ea typeface="宋体" panose="02010600030101010101" pitchFamily="2" charset="-122"/>
                </a:rPr>
                <a:t>信道增益</a:t>
              </a:r>
              <a:endParaRPr lang="zh-CN" altLang="en-US" sz="1200" dirty="0">
                <a:solidFill>
                  <a:srgbClr val="000066"/>
                </a:solidFill>
                <a:latin typeface="Arial" panose="020B0604020202020204" pitchFamily="34" charset="0"/>
                <a:ea typeface="宋体" panose="02010600030101010101" pitchFamily="2" charset="-122"/>
              </a:endParaRPr>
            </a:p>
          </p:txBody>
        </p:sp>
        <p:sp>
          <p:nvSpPr>
            <p:cNvPr id="54278" name="直接连接符 34822"/>
            <p:cNvSpPr/>
            <p:nvPr/>
          </p:nvSpPr>
          <p:spPr>
            <a:xfrm>
              <a:off x="6860" y="1795"/>
              <a:ext cx="996" cy="0"/>
            </a:xfrm>
            <a:prstGeom prst="line">
              <a:avLst/>
            </a:prstGeom>
            <a:ln w="9525" cap="flat" cmpd="sng">
              <a:solidFill>
                <a:srgbClr val="000000"/>
              </a:solidFill>
              <a:prstDash val="solid"/>
              <a:round/>
              <a:headEnd type="none" w="med" len="med"/>
              <a:tailEnd type="triangle" w="med" len="med"/>
            </a:ln>
          </p:spPr>
        </p:sp>
        <p:sp>
          <p:nvSpPr>
            <p:cNvPr id="54279" name="直接连接符 34823"/>
            <p:cNvSpPr/>
            <p:nvPr/>
          </p:nvSpPr>
          <p:spPr>
            <a:xfrm>
              <a:off x="8837" y="1780"/>
              <a:ext cx="498" cy="1"/>
            </a:xfrm>
            <a:prstGeom prst="line">
              <a:avLst/>
            </a:prstGeom>
            <a:ln w="9525" cap="flat" cmpd="sng">
              <a:solidFill>
                <a:srgbClr val="000000"/>
              </a:solidFill>
              <a:prstDash val="solid"/>
              <a:round/>
              <a:headEnd type="none" w="med" len="med"/>
              <a:tailEnd type="triangle" w="med" len="med"/>
            </a:ln>
          </p:spPr>
        </p:sp>
        <p:sp>
          <p:nvSpPr>
            <p:cNvPr id="54280" name="文本框 34824"/>
            <p:cNvSpPr txBox="1"/>
            <p:nvPr/>
          </p:nvSpPr>
          <p:spPr>
            <a:xfrm>
              <a:off x="3125" y="1412"/>
              <a:ext cx="1743" cy="381"/>
            </a:xfrm>
            <a:prstGeom prst="rect">
              <a:avLst/>
            </a:prstGeom>
            <a:noFill/>
            <a:ln w="9525">
              <a:noFill/>
            </a:ln>
          </p:spPr>
          <p:txBody>
            <a:bodyPr lIns="0" tIns="0" rIns="0" bIns="0" anchor="t" anchorCtr="0"/>
            <a:p>
              <a:pPr algn="just"/>
              <a:r>
                <a:rPr lang="zh-CN" altLang="en-US" sz="1600" dirty="0">
                  <a:solidFill>
                    <a:srgbClr val="000066"/>
                  </a:solidFill>
                  <a:latin typeface="Times New Roman" panose="02020603050405020304" pitchFamily="18" charset="0"/>
                  <a:ea typeface="宋体" panose="02010600030101010101" pitchFamily="2" charset="-122"/>
                </a:rPr>
                <a:t>（全</a:t>
              </a:r>
              <a:r>
                <a:rPr lang="en-US" altLang="zh-CN" sz="1600">
                  <a:solidFill>
                    <a:srgbClr val="000066"/>
                  </a:solidFill>
                  <a:latin typeface="Times New Roman" panose="02020603050405020304" pitchFamily="18" charset="0"/>
                  <a:ea typeface="宋体" panose="02010600030101010101" pitchFamily="2" charset="-122"/>
                </a:rPr>
                <a:t>0</a:t>
              </a:r>
              <a:r>
                <a:rPr lang="zh-CN" altLang="en-US" sz="1600" dirty="0">
                  <a:solidFill>
                    <a:srgbClr val="000066"/>
                  </a:solidFill>
                  <a:latin typeface="Times New Roman" panose="02020603050405020304" pitchFamily="18" charset="0"/>
                  <a:ea typeface="宋体" panose="02010600030101010101" pitchFamily="2" charset="-122"/>
                </a:rPr>
                <a:t>）</a:t>
              </a:r>
              <a:endParaRPr lang="zh-CN" altLang="en-US" sz="1600" dirty="0">
                <a:solidFill>
                  <a:srgbClr val="000066"/>
                </a:solidFill>
                <a:latin typeface="Arial" panose="020B0604020202020204" pitchFamily="34" charset="0"/>
                <a:ea typeface="宋体" panose="02010600030101010101" pitchFamily="2" charset="-122"/>
              </a:endParaRPr>
            </a:p>
          </p:txBody>
        </p:sp>
        <p:sp>
          <p:nvSpPr>
            <p:cNvPr id="54281" name="文本框 34825"/>
            <p:cNvSpPr txBox="1"/>
            <p:nvPr/>
          </p:nvSpPr>
          <p:spPr>
            <a:xfrm>
              <a:off x="9185" y="1577"/>
              <a:ext cx="747" cy="381"/>
            </a:xfrm>
            <a:prstGeom prst="rect">
              <a:avLst/>
            </a:prstGeom>
            <a:noFill/>
            <a:ln w="9525">
              <a:noFill/>
            </a:ln>
          </p:spPr>
          <p:txBody>
            <a:bodyPr lIns="0" tIns="0" rIns="0" bIns="0" anchor="t" anchorCtr="0"/>
            <a:p>
              <a:pPr algn="ctr"/>
              <a:r>
                <a:rPr lang="en-US" altLang="zh-CN" sz="900">
                  <a:solidFill>
                    <a:srgbClr val="000066"/>
                  </a:solidFill>
                  <a:latin typeface="Times New Roman" panose="02020603050405020304" pitchFamily="18" charset="0"/>
                  <a:ea typeface="宋体" panose="02010600030101010101" pitchFamily="2" charset="-122"/>
                </a:rPr>
                <a:t>I</a:t>
              </a:r>
              <a:endParaRPr lang="en-US" altLang="zh-CN">
                <a:solidFill>
                  <a:srgbClr val="000066"/>
                </a:solidFill>
                <a:latin typeface="Arial" panose="020B0604020202020204" pitchFamily="34" charset="0"/>
                <a:ea typeface="宋体" panose="02010600030101010101" pitchFamily="2" charset="-122"/>
              </a:endParaRPr>
            </a:p>
          </p:txBody>
        </p:sp>
      </p:grpSp>
      <p:sp>
        <p:nvSpPr>
          <p:cNvPr id="54282" name="矩形 34826"/>
          <p:cNvSpPr/>
          <p:nvPr/>
        </p:nvSpPr>
        <p:spPr>
          <a:xfrm>
            <a:off x="4497388" y="2971800"/>
            <a:ext cx="2836862"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4-16  </a:t>
            </a:r>
            <a:r>
              <a:rPr lang="zh-CN" altLang="en-US" b="1" dirty="0">
                <a:latin typeface="Arial" panose="020B0604020202020204" pitchFamily="34" charset="0"/>
                <a:ea typeface="宋体" panose="02010600030101010101" pitchFamily="2" charset="-122"/>
              </a:rPr>
              <a:t>前向导频信道结构</a:t>
            </a:r>
            <a:endParaRPr lang="zh-CN" altLang="en-US" b="1" dirty="0">
              <a:latin typeface="Arial" panose="020B0604020202020204" pitchFamily="34" charset="0"/>
              <a:ea typeface="宋体" panose="02010600030101010101" pitchFamily="2" charset="-122"/>
            </a:endParaRPr>
          </a:p>
        </p:txBody>
      </p:sp>
      <p:grpSp>
        <p:nvGrpSpPr>
          <p:cNvPr id="54283" name="组合 34827"/>
          <p:cNvGrpSpPr/>
          <p:nvPr/>
        </p:nvGrpSpPr>
        <p:grpSpPr>
          <a:xfrm>
            <a:off x="2743200" y="3886200"/>
            <a:ext cx="6400800" cy="914400"/>
            <a:chOff x="1880" y="777"/>
            <a:chExt cx="8538" cy="1014"/>
          </a:xfrm>
        </p:grpSpPr>
        <p:sp>
          <p:nvSpPr>
            <p:cNvPr id="54284" name="文本框 34828"/>
            <p:cNvSpPr txBox="1"/>
            <p:nvPr/>
          </p:nvSpPr>
          <p:spPr>
            <a:xfrm>
              <a:off x="3374" y="1025"/>
              <a:ext cx="747" cy="765"/>
            </a:xfrm>
            <a:prstGeom prst="rect">
              <a:avLst/>
            </a:prstGeom>
            <a:solidFill>
              <a:srgbClr val="FFFFFF"/>
            </a:solidFill>
            <a:ln w="9525" cap="flat" cmpd="sng">
              <a:solidFill>
                <a:srgbClr val="000000"/>
              </a:solidFill>
              <a:prstDash val="solid"/>
              <a:miter/>
              <a:headEnd type="none" w="med" len="med"/>
              <a:tailEnd type="none" w="med" len="med"/>
            </a:ln>
          </p:spPr>
          <p:txBody>
            <a:bodyPr lIns="0" tIns="36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信道</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增益</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4285" name="文本框 34829"/>
            <p:cNvSpPr txBox="1"/>
            <p:nvPr/>
          </p:nvSpPr>
          <p:spPr>
            <a:xfrm>
              <a:off x="7358" y="1025"/>
              <a:ext cx="748" cy="765"/>
            </a:xfrm>
            <a:prstGeom prst="rect">
              <a:avLst/>
            </a:prstGeom>
            <a:solidFill>
              <a:srgbClr val="FFFFFF"/>
            </a:solidFill>
            <a:ln w="9525" cap="flat" cmpd="sng">
              <a:solidFill>
                <a:srgbClr val="000000"/>
              </a:solidFill>
              <a:prstDash val="solid"/>
              <a:miter/>
              <a:headEnd type="none" w="med" len="med"/>
              <a:tailEnd type="none" w="med" len="med"/>
            </a:ln>
          </p:spPr>
          <p:txBody>
            <a:bodyPr lIns="0" tIns="36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信道</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增益</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4286" name="文本框 34830"/>
            <p:cNvSpPr txBox="1"/>
            <p:nvPr/>
          </p:nvSpPr>
          <p:spPr>
            <a:xfrm>
              <a:off x="8603" y="1025"/>
              <a:ext cx="996" cy="765"/>
            </a:xfrm>
            <a:prstGeom prst="rect">
              <a:avLst/>
            </a:prstGeom>
            <a:solidFill>
              <a:srgbClr val="FFFFFF"/>
            </a:solidFill>
            <a:ln w="9525" cap="flat" cmpd="sng">
              <a:solidFill>
                <a:srgbClr val="000000"/>
              </a:solidFill>
              <a:prstDash val="solid"/>
              <a:miter/>
              <a:headEnd type="none" w="med" len="med"/>
              <a:tailEnd type="none" w="med" len="med"/>
            </a:ln>
          </p:spPr>
          <p:txBody>
            <a:bodyPr lIns="0" tIns="108000" rIns="0" bIns="0" anchor="t" anchorCtr="0"/>
            <a:p>
              <a:pPr algn="ctr">
                <a:lnSpc>
                  <a:spcPct val="112000"/>
                </a:lnSpc>
              </a:pPr>
              <a:r>
                <a:rPr lang="en-US" altLang="zh-CN" sz="1200" b="1">
                  <a:solidFill>
                    <a:srgbClr val="000066"/>
                  </a:solidFill>
                  <a:latin typeface="Times New Roman" panose="02020603050405020304" pitchFamily="18" charset="0"/>
                  <a:ea typeface="宋体" panose="02010600030101010101" pitchFamily="2" charset="-122"/>
                </a:rPr>
                <a:t>DEMUX</a:t>
              </a:r>
              <a:endParaRPr lang="en-US" altLang="zh-CN" sz="1200" b="1">
                <a:solidFill>
                  <a:srgbClr val="000066"/>
                </a:solidFill>
                <a:latin typeface="Arial" panose="020B0604020202020204" pitchFamily="34" charset="0"/>
                <a:ea typeface="宋体" panose="02010600030101010101" pitchFamily="2" charset="-122"/>
              </a:endParaRPr>
            </a:p>
          </p:txBody>
        </p:sp>
        <p:sp>
          <p:nvSpPr>
            <p:cNvPr id="54287" name="直接连接符 34831"/>
            <p:cNvSpPr/>
            <p:nvPr/>
          </p:nvSpPr>
          <p:spPr>
            <a:xfrm>
              <a:off x="9599" y="1265"/>
              <a:ext cx="249" cy="1"/>
            </a:xfrm>
            <a:prstGeom prst="line">
              <a:avLst/>
            </a:prstGeom>
            <a:ln w="9525" cap="flat" cmpd="sng">
              <a:solidFill>
                <a:srgbClr val="000000"/>
              </a:solidFill>
              <a:prstDash val="solid"/>
              <a:round/>
              <a:headEnd type="none" w="med" len="med"/>
              <a:tailEnd type="triangle" w="med" len="med"/>
            </a:ln>
          </p:spPr>
        </p:sp>
        <p:sp>
          <p:nvSpPr>
            <p:cNvPr id="54288" name="直接连接符 34832"/>
            <p:cNvSpPr/>
            <p:nvPr/>
          </p:nvSpPr>
          <p:spPr>
            <a:xfrm>
              <a:off x="9599" y="1565"/>
              <a:ext cx="249" cy="1"/>
            </a:xfrm>
            <a:prstGeom prst="line">
              <a:avLst/>
            </a:prstGeom>
            <a:ln w="9525" cap="flat" cmpd="sng">
              <a:solidFill>
                <a:srgbClr val="000000"/>
              </a:solidFill>
              <a:prstDash val="solid"/>
              <a:round/>
              <a:headEnd type="none" w="med" len="med"/>
              <a:tailEnd type="triangle" w="med" len="med"/>
            </a:ln>
          </p:spPr>
        </p:sp>
        <p:sp>
          <p:nvSpPr>
            <p:cNvPr id="54289" name="文本框 34833"/>
            <p:cNvSpPr txBox="1"/>
            <p:nvPr/>
          </p:nvSpPr>
          <p:spPr>
            <a:xfrm>
              <a:off x="5117" y="1025"/>
              <a:ext cx="1743" cy="7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lnSpc>
                  <a:spcPct val="96000"/>
                </a:lnSpc>
              </a:pPr>
              <a:r>
                <a:rPr lang="zh-CN" altLang="en-US" sz="1200" b="1" dirty="0">
                  <a:solidFill>
                    <a:srgbClr val="000066"/>
                  </a:solidFill>
                  <a:latin typeface="Times New Roman" panose="02020603050405020304" pitchFamily="18" charset="0"/>
                  <a:ea typeface="宋体" panose="02010600030101010101" pitchFamily="2" charset="-122"/>
                </a:rPr>
                <a:t>符号映射</a:t>
              </a:r>
              <a:endParaRPr lang="zh-CN" altLang="en-US" sz="1200" b="1"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b="1">
                  <a:solidFill>
                    <a:srgbClr val="000066"/>
                  </a:solidFill>
                  <a:latin typeface="Times New Roman" panose="02020603050405020304" pitchFamily="18" charset="0"/>
                  <a:ea typeface="宋体" panose="02010600030101010101" pitchFamily="2" charset="-122"/>
                </a:rPr>
                <a:t>+1 </a:t>
              </a:r>
              <a:r>
                <a:rPr lang="zh-CN" altLang="en-US" sz="1200" b="1" dirty="0">
                  <a:solidFill>
                    <a:srgbClr val="000066"/>
                  </a:solidFill>
                  <a:latin typeface="Times New Roman" panose="02020603050405020304" pitchFamily="18" charset="0"/>
                  <a:ea typeface="宋体" panose="02010600030101010101" pitchFamily="2" charset="-122"/>
                </a:rPr>
                <a:t>寻呼指示使能</a:t>
              </a:r>
              <a:endParaRPr lang="zh-CN" altLang="en-US" sz="1200" b="1" dirty="0">
                <a:solidFill>
                  <a:srgbClr val="000066"/>
                </a:solidFill>
                <a:latin typeface="Times New Roman" panose="02020603050405020304" pitchFamily="18" charset="0"/>
                <a:ea typeface="宋体" panose="02010600030101010101" pitchFamily="2" charset="-122"/>
              </a:endParaRPr>
            </a:p>
            <a:p>
              <a:pPr algn="just">
                <a:lnSpc>
                  <a:spcPct val="96000"/>
                </a:lnSpc>
              </a:pPr>
              <a:r>
                <a:rPr lang="en-US" altLang="zh-CN" sz="1200" b="1">
                  <a:solidFill>
                    <a:srgbClr val="000066"/>
                  </a:solidFill>
                  <a:latin typeface="Times New Roman" panose="02020603050405020304" pitchFamily="18" charset="0"/>
                  <a:ea typeface="宋体" panose="02010600030101010101" pitchFamily="2" charset="-122"/>
                </a:rPr>
                <a:t>0         </a:t>
              </a:r>
              <a:r>
                <a:rPr lang="zh-CN" altLang="en-US" sz="1200" b="1" dirty="0">
                  <a:solidFill>
                    <a:srgbClr val="000066"/>
                  </a:solidFill>
                  <a:latin typeface="Times New Roman" panose="02020603050405020304" pitchFamily="18" charset="0"/>
                  <a:ea typeface="宋体" panose="02010600030101010101" pitchFamily="2" charset="-122"/>
                </a:rPr>
                <a:t>其他</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4290" name="直接连接符 34834"/>
            <p:cNvSpPr/>
            <p:nvPr/>
          </p:nvSpPr>
          <p:spPr>
            <a:xfrm>
              <a:off x="4121" y="1408"/>
              <a:ext cx="996" cy="0"/>
            </a:xfrm>
            <a:prstGeom prst="line">
              <a:avLst/>
            </a:prstGeom>
            <a:ln w="9525" cap="flat" cmpd="sng">
              <a:solidFill>
                <a:srgbClr val="000000"/>
              </a:solidFill>
              <a:prstDash val="solid"/>
              <a:round/>
              <a:headEnd type="none" w="med" len="med"/>
              <a:tailEnd type="triangle" w="med" len="med"/>
            </a:ln>
          </p:spPr>
        </p:sp>
        <p:sp>
          <p:nvSpPr>
            <p:cNvPr id="54291" name="直接连接符 34835"/>
            <p:cNvSpPr/>
            <p:nvPr/>
          </p:nvSpPr>
          <p:spPr>
            <a:xfrm>
              <a:off x="1880" y="1408"/>
              <a:ext cx="1494" cy="0"/>
            </a:xfrm>
            <a:prstGeom prst="line">
              <a:avLst/>
            </a:prstGeom>
            <a:ln w="9525" cap="flat" cmpd="sng">
              <a:solidFill>
                <a:srgbClr val="000000"/>
              </a:solidFill>
              <a:prstDash val="solid"/>
              <a:round/>
              <a:headEnd type="none" w="med" len="med"/>
              <a:tailEnd type="triangle" w="med" len="med"/>
            </a:ln>
          </p:spPr>
        </p:sp>
        <p:sp>
          <p:nvSpPr>
            <p:cNvPr id="54292" name="直接连接符 34836"/>
            <p:cNvSpPr/>
            <p:nvPr/>
          </p:nvSpPr>
          <p:spPr>
            <a:xfrm>
              <a:off x="6860" y="1408"/>
              <a:ext cx="498" cy="0"/>
            </a:xfrm>
            <a:prstGeom prst="line">
              <a:avLst/>
            </a:prstGeom>
            <a:ln w="9525" cap="flat" cmpd="sng">
              <a:solidFill>
                <a:srgbClr val="000000"/>
              </a:solidFill>
              <a:prstDash val="solid"/>
              <a:round/>
              <a:headEnd type="none" w="med" len="med"/>
              <a:tailEnd type="triangle" w="med" len="med"/>
            </a:ln>
          </p:spPr>
        </p:sp>
        <p:sp>
          <p:nvSpPr>
            <p:cNvPr id="54293" name="直接连接符 34837"/>
            <p:cNvSpPr/>
            <p:nvPr/>
          </p:nvSpPr>
          <p:spPr>
            <a:xfrm>
              <a:off x="8105" y="1408"/>
              <a:ext cx="498" cy="0"/>
            </a:xfrm>
            <a:prstGeom prst="line">
              <a:avLst/>
            </a:prstGeom>
            <a:ln w="9525" cap="flat" cmpd="sng">
              <a:solidFill>
                <a:srgbClr val="000000"/>
              </a:solidFill>
              <a:prstDash val="solid"/>
              <a:round/>
              <a:headEnd type="none" w="med" len="med"/>
              <a:tailEnd type="triangle" w="med" len="med"/>
            </a:ln>
          </p:spPr>
        </p:sp>
        <p:sp>
          <p:nvSpPr>
            <p:cNvPr id="54294" name="文本框 34838"/>
            <p:cNvSpPr txBox="1"/>
            <p:nvPr/>
          </p:nvSpPr>
          <p:spPr>
            <a:xfrm>
              <a:off x="4121" y="935"/>
              <a:ext cx="996" cy="383"/>
            </a:xfrm>
            <a:prstGeom prst="rect">
              <a:avLst/>
            </a:prstGeom>
            <a:noFill/>
            <a:ln w="9525">
              <a:noFill/>
            </a:ln>
          </p:spPr>
          <p:txBody>
            <a:bodyPr lIns="0" tIns="0" rIns="0" bIns="0" anchor="t" anchorCtr="0"/>
            <a:p>
              <a:pPr algn="ctr"/>
              <a:r>
                <a:rPr lang="zh-CN" altLang="en-US" sz="1200" b="1" dirty="0">
                  <a:solidFill>
                    <a:srgbClr val="000066"/>
                  </a:solidFill>
                  <a:latin typeface="Times New Roman" panose="02020603050405020304" pitchFamily="18" charset="0"/>
                  <a:ea typeface="宋体" panose="02010600030101010101" pitchFamily="2" charset="-122"/>
                </a:rPr>
                <a:t>调制符号</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4295" name="文本框 34839"/>
            <p:cNvSpPr txBox="1"/>
            <p:nvPr/>
          </p:nvSpPr>
          <p:spPr>
            <a:xfrm>
              <a:off x="9848" y="1025"/>
              <a:ext cx="498" cy="383"/>
            </a:xfrm>
            <a:prstGeom prst="rect">
              <a:avLst/>
            </a:prstGeom>
            <a:noFill/>
            <a:ln w="9525">
              <a:noFill/>
            </a:ln>
          </p:spPr>
          <p:txBody>
            <a:bodyPr lIns="0" tIns="0" rIns="0" bIns="0" anchor="t" anchorCtr="0"/>
            <a:p>
              <a:pPr algn="ctr"/>
              <a:r>
                <a:rPr lang="en-US" altLang="zh-CN" sz="1200" b="1">
                  <a:solidFill>
                    <a:srgbClr val="000066"/>
                  </a:solidFill>
                  <a:latin typeface="Times New Roman" panose="02020603050405020304" pitchFamily="18" charset="0"/>
                  <a:ea typeface="宋体" panose="02010600030101010101" pitchFamily="2" charset="-122"/>
                </a:rPr>
                <a:t>I</a:t>
              </a:r>
              <a:endParaRPr lang="en-US" altLang="zh-CN" sz="1200" b="1">
                <a:solidFill>
                  <a:srgbClr val="000066"/>
                </a:solidFill>
                <a:latin typeface="Arial" panose="020B0604020202020204" pitchFamily="34" charset="0"/>
                <a:ea typeface="宋体" panose="02010600030101010101" pitchFamily="2" charset="-122"/>
              </a:endParaRPr>
            </a:p>
          </p:txBody>
        </p:sp>
        <p:sp>
          <p:nvSpPr>
            <p:cNvPr id="54296" name="文本框 34840"/>
            <p:cNvSpPr txBox="1"/>
            <p:nvPr/>
          </p:nvSpPr>
          <p:spPr>
            <a:xfrm>
              <a:off x="9848" y="1408"/>
              <a:ext cx="570" cy="383"/>
            </a:xfrm>
            <a:prstGeom prst="rect">
              <a:avLst/>
            </a:prstGeom>
            <a:noFill/>
            <a:ln w="9525">
              <a:noFill/>
            </a:ln>
          </p:spPr>
          <p:txBody>
            <a:bodyPr lIns="0" tIns="0" rIns="0" bIns="0" anchor="t" anchorCtr="0"/>
            <a:p>
              <a:pPr algn="ctr"/>
              <a:r>
                <a:rPr lang="en-US" altLang="zh-CN" sz="1200" b="1">
                  <a:solidFill>
                    <a:srgbClr val="000066"/>
                  </a:solidFill>
                  <a:latin typeface="Times New Roman" panose="02020603050405020304" pitchFamily="18" charset="0"/>
                  <a:ea typeface="宋体" panose="02010600030101010101" pitchFamily="2" charset="-122"/>
                </a:rPr>
                <a:t>Q</a:t>
              </a:r>
              <a:endParaRPr lang="en-US" altLang="zh-CN" sz="1200" b="1">
                <a:solidFill>
                  <a:srgbClr val="000066"/>
                </a:solidFill>
                <a:latin typeface="Arial" panose="020B0604020202020204" pitchFamily="34" charset="0"/>
                <a:ea typeface="宋体" panose="02010600030101010101" pitchFamily="2" charset="-122"/>
              </a:endParaRPr>
            </a:p>
          </p:txBody>
        </p:sp>
        <p:sp>
          <p:nvSpPr>
            <p:cNvPr id="54297" name="文本框 34841"/>
            <p:cNvSpPr txBox="1"/>
            <p:nvPr/>
          </p:nvSpPr>
          <p:spPr>
            <a:xfrm>
              <a:off x="1925" y="777"/>
              <a:ext cx="1245" cy="766"/>
            </a:xfrm>
            <a:prstGeom prst="rect">
              <a:avLst/>
            </a:prstGeom>
            <a:noFill/>
            <a:ln w="9525">
              <a:noFill/>
            </a:ln>
          </p:spPr>
          <p:txBody>
            <a:bodyPr lIns="0" tIns="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快速寻呼</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信道指示符</a:t>
              </a:r>
              <a:endParaRPr lang="zh-CN" altLang="en-US" sz="1200" b="1" dirty="0">
                <a:solidFill>
                  <a:srgbClr val="000066"/>
                </a:solidFill>
                <a:latin typeface="Arial" panose="020B0604020202020204" pitchFamily="34" charset="0"/>
                <a:ea typeface="宋体" panose="02010600030101010101" pitchFamily="2" charset="-122"/>
              </a:endParaRPr>
            </a:p>
          </p:txBody>
        </p:sp>
      </p:grpSp>
      <p:sp>
        <p:nvSpPr>
          <p:cNvPr id="54298" name="矩形 34842"/>
          <p:cNvSpPr/>
          <p:nvPr/>
        </p:nvSpPr>
        <p:spPr>
          <a:xfrm>
            <a:off x="4572000" y="5410200"/>
            <a:ext cx="2898775" cy="368300"/>
          </a:xfrm>
          <a:prstGeom prst="rect">
            <a:avLst/>
          </a:prstGeom>
          <a:noFill/>
          <a:ln w="9525">
            <a:noFill/>
          </a:ln>
        </p:spPr>
        <p:txBody>
          <a:bodyPr wrap="none" anchor="ctr" anchorCtr="0">
            <a:spAutoFit/>
          </a:bodyPr>
          <a:p>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4-17  </a:t>
            </a:r>
            <a:r>
              <a:rPr lang="zh-CN" altLang="en-US" b="1" dirty="0">
                <a:latin typeface="Arial" panose="020B0604020202020204" pitchFamily="34" charset="0"/>
                <a:ea typeface="宋体" panose="02010600030101010101" pitchFamily="2" charset="-122"/>
              </a:rPr>
              <a:t>快速寻呼信道结构</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55297" name="组合 35841"/>
          <p:cNvGrpSpPr/>
          <p:nvPr/>
        </p:nvGrpSpPr>
        <p:grpSpPr>
          <a:xfrm>
            <a:off x="2667000" y="1905000"/>
            <a:ext cx="7086600" cy="2133600"/>
            <a:chOff x="1413" y="475"/>
            <a:chExt cx="9182" cy="2472"/>
          </a:xfrm>
        </p:grpSpPr>
        <p:sp>
          <p:nvSpPr>
            <p:cNvPr id="55298" name="文本框 35842"/>
            <p:cNvSpPr txBox="1"/>
            <p:nvPr/>
          </p:nvSpPr>
          <p:spPr>
            <a:xfrm>
              <a:off x="2377" y="648"/>
              <a:ext cx="750" cy="767"/>
            </a:xfrm>
            <a:prstGeom prst="rect">
              <a:avLst/>
            </a:prstGeom>
            <a:solidFill>
              <a:srgbClr val="FFFFFF"/>
            </a:solidFill>
            <a:ln w="9525" cap="flat" cmpd="sng">
              <a:solidFill>
                <a:srgbClr val="000000"/>
              </a:solidFill>
              <a:prstDash val="solid"/>
              <a:miter/>
              <a:headEnd type="none" w="med" len="med"/>
              <a:tailEnd type="none" w="med" len="med"/>
            </a:ln>
          </p:spPr>
          <p:txBody>
            <a:bodyPr lIns="0" tIns="36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卷积</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编码器</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299" name="文本框 35843"/>
            <p:cNvSpPr txBox="1"/>
            <p:nvPr/>
          </p:nvSpPr>
          <p:spPr>
            <a:xfrm>
              <a:off x="3623" y="648"/>
              <a:ext cx="749" cy="767"/>
            </a:xfrm>
            <a:prstGeom prst="rect">
              <a:avLst/>
            </a:prstGeom>
            <a:solidFill>
              <a:srgbClr val="FFFFFF"/>
            </a:solidFill>
            <a:ln w="9525" cap="flat" cmpd="sng">
              <a:solidFill>
                <a:srgbClr val="000000"/>
              </a:solidFill>
              <a:prstDash val="solid"/>
              <a:miter/>
              <a:headEnd type="none" w="med" len="med"/>
              <a:tailEnd type="none" w="med" len="med"/>
            </a:ln>
          </p:spPr>
          <p:txBody>
            <a:bodyPr lIns="0" tIns="36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符号</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重复</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300" name="文本框 35844"/>
            <p:cNvSpPr txBox="1"/>
            <p:nvPr/>
          </p:nvSpPr>
          <p:spPr>
            <a:xfrm>
              <a:off x="9350" y="648"/>
              <a:ext cx="750" cy="768"/>
            </a:xfrm>
            <a:prstGeom prst="rect">
              <a:avLst/>
            </a:prstGeom>
            <a:solidFill>
              <a:srgbClr val="FFFFFF"/>
            </a:solidFill>
            <a:ln w="9525" cap="flat" cmpd="sng">
              <a:solidFill>
                <a:srgbClr val="000000"/>
              </a:solidFill>
              <a:prstDash val="solid"/>
              <a:miter/>
              <a:headEnd type="none" w="med" len="med"/>
              <a:tailEnd type="none" w="med" len="med"/>
            </a:ln>
          </p:spPr>
          <p:txBody>
            <a:bodyPr lIns="0" tIns="36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信道</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增益</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301" name="流程图: 或者 35845"/>
            <p:cNvSpPr/>
            <p:nvPr/>
          </p:nvSpPr>
          <p:spPr>
            <a:xfrm>
              <a:off x="6107" y="821"/>
              <a:ext cx="498" cy="384"/>
            </a:xfrm>
            <a:prstGeom prst="flowChartOr">
              <a:avLst/>
            </a:prstGeom>
            <a:solidFill>
              <a:srgbClr val="FFFFFF"/>
            </a:solidFill>
            <a:ln w="9525" cap="flat" cmpd="sng">
              <a:solidFill>
                <a:srgbClr val="000000"/>
              </a:solidFill>
              <a:prstDash val="solid"/>
              <a:round/>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55302" name="文本框 35846"/>
            <p:cNvSpPr txBox="1"/>
            <p:nvPr/>
          </p:nvSpPr>
          <p:spPr>
            <a:xfrm>
              <a:off x="4868" y="648"/>
              <a:ext cx="750" cy="767"/>
            </a:xfrm>
            <a:prstGeom prst="rect">
              <a:avLst/>
            </a:prstGeom>
            <a:solidFill>
              <a:srgbClr val="FFFFFF"/>
            </a:solidFill>
            <a:ln w="9525" cap="flat" cmpd="sng">
              <a:solidFill>
                <a:srgbClr val="000000"/>
              </a:solidFill>
              <a:prstDash val="solid"/>
              <a:miter/>
              <a:headEnd type="none" w="med" len="med"/>
              <a:tailEnd type="none" w="med" len="med"/>
            </a:ln>
          </p:spPr>
          <p:txBody>
            <a:bodyPr lIns="0" tIns="108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块交织</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303" name="文本框 35847"/>
            <p:cNvSpPr txBox="1"/>
            <p:nvPr/>
          </p:nvSpPr>
          <p:spPr>
            <a:xfrm>
              <a:off x="3623" y="2180"/>
              <a:ext cx="1744" cy="767"/>
            </a:xfrm>
            <a:prstGeom prst="rect">
              <a:avLst/>
            </a:prstGeom>
            <a:solidFill>
              <a:srgbClr val="FFFFFF"/>
            </a:solidFill>
            <a:ln w="9525" cap="flat" cmpd="sng">
              <a:solidFill>
                <a:srgbClr val="000000"/>
              </a:solidFill>
              <a:prstDash val="lgDash"/>
              <a:miter/>
              <a:headEnd type="none" w="med" len="med"/>
              <a:tailEnd type="none" w="med" len="med"/>
            </a:ln>
          </p:spPr>
          <p:txBody>
            <a:bodyPr lIns="0" tIns="36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长码发生器</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a:t>
              </a:r>
              <a:r>
                <a:rPr lang="en-US" altLang="zh-CN" sz="1200" b="1">
                  <a:solidFill>
                    <a:srgbClr val="000066"/>
                  </a:solidFill>
                  <a:latin typeface="Times New Roman" panose="02020603050405020304" pitchFamily="18" charset="0"/>
                  <a:ea typeface="宋体" panose="02010600030101010101" pitchFamily="2" charset="-122"/>
                </a:rPr>
                <a:t>1.2288Mcps</a:t>
              </a:r>
              <a:r>
                <a:rPr lang="zh-CN" altLang="en-US" sz="1200" b="1" dirty="0">
                  <a:solidFill>
                    <a:srgbClr val="000066"/>
                  </a:solidFill>
                  <a:latin typeface="Times New Roman" panose="02020603050405020304" pitchFamily="18" charset="0"/>
                  <a:ea typeface="宋体" panose="02010600030101010101" pitchFamily="2" charset="-122"/>
                </a:rPr>
                <a:t>）</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304" name="文本框 35848"/>
            <p:cNvSpPr txBox="1"/>
            <p:nvPr/>
          </p:nvSpPr>
          <p:spPr>
            <a:xfrm>
              <a:off x="7358" y="648"/>
              <a:ext cx="1494" cy="767"/>
            </a:xfrm>
            <a:prstGeom prst="rect">
              <a:avLst/>
            </a:prstGeom>
            <a:solidFill>
              <a:srgbClr val="FFFFFF"/>
            </a:solidFill>
            <a:ln w="9525" cap="flat" cmpd="sng">
              <a:solidFill>
                <a:srgbClr val="000000"/>
              </a:solidFill>
              <a:prstDash val="solid"/>
              <a:miter/>
              <a:headEnd type="none" w="med" len="med"/>
              <a:tailEnd type="none" w="med" len="med"/>
            </a:ln>
          </p:spPr>
          <p:txBody>
            <a:bodyPr lIns="0" tIns="36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符号映射</a:t>
              </a:r>
              <a:endParaRPr lang="zh-CN" altLang="en-US" sz="1200" b="1" dirty="0">
                <a:solidFill>
                  <a:srgbClr val="000066"/>
                </a:solidFill>
                <a:latin typeface="Times New Roman" panose="02020603050405020304" pitchFamily="18" charset="0"/>
                <a:ea typeface="宋体" panose="02010600030101010101" pitchFamily="2" charset="-122"/>
              </a:endParaRPr>
            </a:p>
            <a:p>
              <a:pPr algn="ctr">
                <a:lnSpc>
                  <a:spcPct val="96000"/>
                </a:lnSpc>
              </a:pPr>
              <a:r>
                <a:rPr lang="en-US" altLang="zh-CN" sz="1200" b="1">
                  <a:solidFill>
                    <a:srgbClr val="000066"/>
                  </a:solidFill>
                  <a:latin typeface="Times New Roman" panose="02020603050405020304" pitchFamily="18" charset="0"/>
                  <a:ea typeface="宋体" panose="02010600030101010101" pitchFamily="2" charset="-122"/>
                </a:rPr>
                <a:t>0→+1</a:t>
              </a:r>
              <a:r>
                <a:rPr lang="zh-CN" altLang="en-US" sz="1200" b="1" dirty="0">
                  <a:solidFill>
                    <a:srgbClr val="000066"/>
                  </a:solidFill>
                  <a:latin typeface="Times New Roman" panose="02020603050405020304" pitchFamily="18" charset="0"/>
                  <a:ea typeface="宋体" panose="02010600030101010101" pitchFamily="2" charset="-122"/>
                </a:rPr>
                <a:t>，</a:t>
              </a:r>
              <a:r>
                <a:rPr lang="en-US" altLang="zh-CN" sz="1200" b="1">
                  <a:solidFill>
                    <a:srgbClr val="000066"/>
                  </a:solidFill>
                  <a:latin typeface="Times New Roman" panose="02020603050405020304" pitchFamily="18" charset="0"/>
                  <a:ea typeface="宋体" panose="02010600030101010101" pitchFamily="2" charset="-122"/>
                </a:rPr>
                <a:t>1→</a:t>
              </a:r>
              <a:r>
                <a:rPr lang="zh-CN" altLang="en-US" sz="1200" b="1" dirty="0">
                  <a:solidFill>
                    <a:srgbClr val="000066"/>
                  </a:solidFill>
                  <a:latin typeface="Times New Roman" panose="02020603050405020304" pitchFamily="18" charset="0"/>
                  <a:ea typeface="宋体" panose="02010600030101010101" pitchFamily="2" charset="-122"/>
                </a:rPr>
                <a:t>－</a:t>
              </a:r>
              <a:r>
                <a:rPr lang="en-US" altLang="zh-CN" sz="1200" b="1">
                  <a:solidFill>
                    <a:srgbClr val="000066"/>
                  </a:solidFill>
                  <a:latin typeface="Times New Roman" panose="02020603050405020304" pitchFamily="18" charset="0"/>
                  <a:ea typeface="宋体" panose="02010600030101010101" pitchFamily="2" charset="-122"/>
                </a:rPr>
                <a:t>1</a:t>
              </a:r>
              <a:endParaRPr lang="en-US" altLang="zh-CN" sz="1200" b="1">
                <a:solidFill>
                  <a:srgbClr val="000066"/>
                </a:solidFill>
                <a:latin typeface="Times New Roman" panose="02020603050405020304" pitchFamily="18" charset="0"/>
                <a:ea typeface="宋体" panose="02010600030101010101" pitchFamily="2" charset="-122"/>
              </a:endParaRPr>
            </a:p>
            <a:p>
              <a:endParaRPr lang="en-US" altLang="zh-CN" sz="1200" b="1">
                <a:solidFill>
                  <a:srgbClr val="000066"/>
                </a:solidFill>
                <a:latin typeface="Arial" panose="020B0604020202020204" pitchFamily="34" charset="0"/>
                <a:ea typeface="宋体" panose="02010600030101010101" pitchFamily="2" charset="-122"/>
              </a:endParaRPr>
            </a:p>
          </p:txBody>
        </p:sp>
        <p:sp>
          <p:nvSpPr>
            <p:cNvPr id="55305" name="文本框 35849"/>
            <p:cNvSpPr txBox="1"/>
            <p:nvPr/>
          </p:nvSpPr>
          <p:spPr>
            <a:xfrm>
              <a:off x="6024" y="2180"/>
              <a:ext cx="749" cy="767"/>
            </a:xfrm>
            <a:prstGeom prst="rect">
              <a:avLst/>
            </a:prstGeom>
            <a:solidFill>
              <a:srgbClr val="FFFFFF"/>
            </a:solidFill>
            <a:ln w="9525" cap="flat" cmpd="sng">
              <a:solidFill>
                <a:srgbClr val="000000"/>
              </a:solidFill>
              <a:prstDash val="lgDash"/>
              <a:miter/>
              <a:headEnd type="none" w="med" len="med"/>
              <a:tailEnd type="none" w="med" len="med"/>
            </a:ln>
          </p:spPr>
          <p:txBody>
            <a:bodyPr lIns="0" tIns="108000" rIns="0" bIns="0" anchor="t" anchorCtr="0"/>
            <a:p>
              <a:pPr algn="ctr">
                <a:lnSpc>
                  <a:spcPct val="112000"/>
                </a:lnSpc>
              </a:pPr>
              <a:r>
                <a:rPr lang="zh-CN" altLang="en-US" sz="1200" b="1" dirty="0">
                  <a:solidFill>
                    <a:srgbClr val="000066"/>
                  </a:solidFill>
                  <a:latin typeface="Times New Roman" panose="02020603050405020304" pitchFamily="18" charset="0"/>
                  <a:ea typeface="宋体" panose="02010600030101010101" pitchFamily="2" charset="-122"/>
                </a:rPr>
                <a:t>抽取器</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306" name="直接连接符 35850"/>
            <p:cNvSpPr/>
            <p:nvPr/>
          </p:nvSpPr>
          <p:spPr>
            <a:xfrm>
              <a:off x="1631" y="1031"/>
              <a:ext cx="747" cy="0"/>
            </a:xfrm>
            <a:prstGeom prst="line">
              <a:avLst/>
            </a:prstGeom>
            <a:ln w="9525" cap="flat" cmpd="sng">
              <a:solidFill>
                <a:srgbClr val="000000"/>
              </a:solidFill>
              <a:prstDash val="solid"/>
              <a:round/>
              <a:headEnd type="none" w="med" len="med"/>
              <a:tailEnd type="triangle" w="med" len="med"/>
            </a:ln>
          </p:spPr>
        </p:sp>
        <p:sp>
          <p:nvSpPr>
            <p:cNvPr id="55307" name="直接连接符 35851"/>
            <p:cNvSpPr/>
            <p:nvPr/>
          </p:nvSpPr>
          <p:spPr>
            <a:xfrm>
              <a:off x="3125" y="1031"/>
              <a:ext cx="498" cy="0"/>
            </a:xfrm>
            <a:prstGeom prst="line">
              <a:avLst/>
            </a:prstGeom>
            <a:ln w="9525" cap="flat" cmpd="sng">
              <a:solidFill>
                <a:srgbClr val="000000"/>
              </a:solidFill>
              <a:prstDash val="solid"/>
              <a:round/>
              <a:headEnd type="none" w="med" len="med"/>
              <a:tailEnd type="triangle" w="med" len="med"/>
            </a:ln>
          </p:spPr>
        </p:sp>
        <p:sp>
          <p:nvSpPr>
            <p:cNvPr id="55308" name="直接连接符 35852"/>
            <p:cNvSpPr/>
            <p:nvPr/>
          </p:nvSpPr>
          <p:spPr>
            <a:xfrm>
              <a:off x="4370" y="1031"/>
              <a:ext cx="498" cy="0"/>
            </a:xfrm>
            <a:prstGeom prst="line">
              <a:avLst/>
            </a:prstGeom>
            <a:ln w="9525" cap="flat" cmpd="sng">
              <a:solidFill>
                <a:srgbClr val="000000"/>
              </a:solidFill>
              <a:prstDash val="solid"/>
              <a:round/>
              <a:headEnd type="none" w="med" len="med"/>
              <a:tailEnd type="triangle" w="med" len="med"/>
            </a:ln>
          </p:spPr>
        </p:sp>
        <p:sp>
          <p:nvSpPr>
            <p:cNvPr id="55309" name="直接连接符 35853"/>
            <p:cNvSpPr/>
            <p:nvPr/>
          </p:nvSpPr>
          <p:spPr>
            <a:xfrm>
              <a:off x="5615" y="1031"/>
              <a:ext cx="498" cy="0"/>
            </a:xfrm>
            <a:prstGeom prst="line">
              <a:avLst/>
            </a:prstGeom>
            <a:ln w="9525" cap="flat" cmpd="sng">
              <a:solidFill>
                <a:srgbClr val="000000"/>
              </a:solidFill>
              <a:prstDash val="solid"/>
              <a:round/>
              <a:headEnd type="none" w="med" len="med"/>
              <a:tailEnd type="triangle" w="med" len="med"/>
            </a:ln>
          </p:spPr>
        </p:sp>
        <p:sp>
          <p:nvSpPr>
            <p:cNvPr id="55310" name="直接连接符 35854"/>
            <p:cNvSpPr/>
            <p:nvPr/>
          </p:nvSpPr>
          <p:spPr>
            <a:xfrm>
              <a:off x="6611" y="1031"/>
              <a:ext cx="747" cy="0"/>
            </a:xfrm>
            <a:prstGeom prst="line">
              <a:avLst/>
            </a:prstGeom>
            <a:ln w="9525" cap="flat" cmpd="sng">
              <a:solidFill>
                <a:srgbClr val="000000"/>
              </a:solidFill>
              <a:prstDash val="solid"/>
              <a:round/>
              <a:headEnd type="none" w="med" len="med"/>
              <a:tailEnd type="triangle" w="med" len="med"/>
            </a:ln>
          </p:spPr>
        </p:sp>
        <p:sp>
          <p:nvSpPr>
            <p:cNvPr id="55311" name="直接连接符 35855"/>
            <p:cNvSpPr/>
            <p:nvPr/>
          </p:nvSpPr>
          <p:spPr>
            <a:xfrm>
              <a:off x="8852" y="1031"/>
              <a:ext cx="498" cy="0"/>
            </a:xfrm>
            <a:prstGeom prst="line">
              <a:avLst/>
            </a:prstGeom>
            <a:ln w="9525" cap="flat" cmpd="sng">
              <a:solidFill>
                <a:srgbClr val="000000"/>
              </a:solidFill>
              <a:prstDash val="solid"/>
              <a:round/>
              <a:headEnd type="none" w="med" len="med"/>
              <a:tailEnd type="triangle" w="med" len="med"/>
            </a:ln>
          </p:spPr>
        </p:sp>
        <p:sp>
          <p:nvSpPr>
            <p:cNvPr id="55312" name="直接连接符 35856"/>
            <p:cNvSpPr/>
            <p:nvPr/>
          </p:nvSpPr>
          <p:spPr>
            <a:xfrm>
              <a:off x="10097" y="1031"/>
              <a:ext cx="498" cy="1"/>
            </a:xfrm>
            <a:prstGeom prst="line">
              <a:avLst/>
            </a:prstGeom>
            <a:ln w="9525" cap="flat" cmpd="sng">
              <a:solidFill>
                <a:srgbClr val="000000"/>
              </a:solidFill>
              <a:prstDash val="solid"/>
              <a:round/>
              <a:headEnd type="none" w="med" len="med"/>
              <a:tailEnd type="triangle" w="med" len="med"/>
            </a:ln>
          </p:spPr>
        </p:sp>
        <p:sp>
          <p:nvSpPr>
            <p:cNvPr id="55313" name="直接连接符 35857"/>
            <p:cNvSpPr/>
            <p:nvPr/>
          </p:nvSpPr>
          <p:spPr>
            <a:xfrm>
              <a:off x="2129" y="2563"/>
              <a:ext cx="1494" cy="0"/>
            </a:xfrm>
            <a:prstGeom prst="line">
              <a:avLst/>
            </a:prstGeom>
            <a:ln w="9525" cap="flat" cmpd="sng">
              <a:solidFill>
                <a:srgbClr val="000000"/>
              </a:solidFill>
              <a:prstDash val="solid"/>
              <a:round/>
              <a:headEnd type="none" w="med" len="med"/>
              <a:tailEnd type="triangle" w="med" len="med"/>
            </a:ln>
          </p:spPr>
        </p:sp>
        <p:sp>
          <p:nvSpPr>
            <p:cNvPr id="55314" name="任意多边形 35858"/>
            <p:cNvSpPr/>
            <p:nvPr/>
          </p:nvSpPr>
          <p:spPr>
            <a:xfrm>
              <a:off x="5366" y="2550"/>
              <a:ext cx="649" cy="13"/>
            </a:xfrm>
            <a:custGeom>
              <a:avLst/>
              <a:gdLst/>
              <a:ahLst/>
              <a:cxnLst/>
              <a:pathLst>
                <a:path w="649" h="13">
                  <a:moveTo>
                    <a:pt x="0" y="13"/>
                  </a:moveTo>
                  <a:lnTo>
                    <a:pt x="649" y="0"/>
                  </a:lnTo>
                </a:path>
              </a:pathLst>
            </a:custGeom>
            <a:noFill/>
            <a:ln w="9525" cap="flat" cmpd="sng">
              <a:solidFill>
                <a:srgbClr val="000000"/>
              </a:solidFill>
              <a:prstDash val="lgDash"/>
              <a:round/>
              <a:headEnd type="none" w="med" len="med"/>
              <a:tailEnd type="triangle" w="med" len="med"/>
            </a:ln>
          </p:spPr>
          <p:txBody>
            <a:bodyPr/>
            <a:p>
              <a:endParaRPr lang="zh-CN" altLang="en-US"/>
            </a:p>
          </p:txBody>
        </p:sp>
        <p:sp>
          <p:nvSpPr>
            <p:cNvPr id="55315" name="任意多边形 35859"/>
            <p:cNvSpPr/>
            <p:nvPr/>
          </p:nvSpPr>
          <p:spPr>
            <a:xfrm>
              <a:off x="6362" y="1230"/>
              <a:ext cx="13" cy="951"/>
            </a:xfrm>
            <a:custGeom>
              <a:avLst/>
              <a:gdLst/>
              <a:ahLst/>
              <a:cxnLst/>
              <a:pathLst>
                <a:path w="13" h="951">
                  <a:moveTo>
                    <a:pt x="0" y="951"/>
                  </a:moveTo>
                  <a:lnTo>
                    <a:pt x="13" y="0"/>
                  </a:lnTo>
                </a:path>
              </a:pathLst>
            </a:custGeom>
            <a:noFill/>
            <a:ln w="9525" cap="flat" cmpd="sng">
              <a:solidFill>
                <a:srgbClr val="000000"/>
              </a:solidFill>
              <a:prstDash val="lgDash"/>
              <a:round/>
              <a:headEnd type="none" w="med" len="med"/>
              <a:tailEnd type="triangle" w="med" len="med"/>
            </a:ln>
          </p:spPr>
          <p:txBody>
            <a:bodyPr/>
            <a:p>
              <a:endParaRPr lang="zh-CN" altLang="en-US"/>
            </a:p>
          </p:txBody>
        </p:sp>
        <p:sp>
          <p:nvSpPr>
            <p:cNvPr id="55316" name="文本框 35860"/>
            <p:cNvSpPr txBox="1"/>
            <p:nvPr/>
          </p:nvSpPr>
          <p:spPr>
            <a:xfrm>
              <a:off x="5759" y="475"/>
              <a:ext cx="1245" cy="383"/>
            </a:xfrm>
            <a:prstGeom prst="rect">
              <a:avLst/>
            </a:prstGeom>
            <a:noFill/>
            <a:ln w="9525">
              <a:noFill/>
            </a:ln>
          </p:spPr>
          <p:txBody>
            <a:bodyPr lIns="0" tIns="0" rIns="0" bIns="0" anchor="t" anchorCtr="0"/>
            <a:p>
              <a:pPr algn="ctr"/>
              <a:r>
                <a:rPr lang="zh-CN" altLang="en-US" sz="1200" b="1" dirty="0">
                  <a:solidFill>
                    <a:srgbClr val="000066"/>
                  </a:solidFill>
                  <a:latin typeface="Times New Roman" panose="02020603050405020304" pitchFamily="18" charset="0"/>
                  <a:ea typeface="宋体" panose="02010600030101010101" pitchFamily="2" charset="-122"/>
                </a:rPr>
                <a:t>调制符号</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317" name="文本框 35861"/>
            <p:cNvSpPr txBox="1"/>
            <p:nvPr/>
          </p:nvSpPr>
          <p:spPr>
            <a:xfrm>
              <a:off x="1413" y="565"/>
              <a:ext cx="996" cy="383"/>
            </a:xfrm>
            <a:prstGeom prst="rect">
              <a:avLst/>
            </a:prstGeom>
            <a:noFill/>
            <a:ln w="9525">
              <a:noFill/>
            </a:ln>
          </p:spPr>
          <p:txBody>
            <a:bodyPr lIns="0" tIns="0" rIns="0" bIns="0" anchor="t" anchorCtr="0"/>
            <a:p>
              <a:pPr algn="ctr"/>
              <a:r>
                <a:rPr lang="zh-CN" altLang="en-US" sz="1200" b="1" dirty="0">
                  <a:solidFill>
                    <a:srgbClr val="000066"/>
                  </a:solidFill>
                  <a:latin typeface="Times New Roman" panose="02020603050405020304" pitchFamily="18" charset="0"/>
                  <a:ea typeface="宋体" panose="02010600030101010101" pitchFamily="2" charset="-122"/>
                </a:rPr>
                <a:t>信息比特</a:t>
              </a:r>
              <a:endParaRPr lang="zh-CN" altLang="en-US" sz="1200" b="1" dirty="0">
                <a:solidFill>
                  <a:srgbClr val="000066"/>
                </a:solidFill>
                <a:latin typeface="Arial" panose="020B0604020202020204" pitchFamily="34" charset="0"/>
                <a:ea typeface="宋体" panose="02010600030101010101" pitchFamily="2" charset="-122"/>
              </a:endParaRPr>
            </a:p>
          </p:txBody>
        </p:sp>
        <p:sp>
          <p:nvSpPr>
            <p:cNvPr id="55318" name="文本框 35862"/>
            <p:cNvSpPr txBox="1"/>
            <p:nvPr/>
          </p:nvSpPr>
          <p:spPr>
            <a:xfrm>
              <a:off x="2201" y="2180"/>
              <a:ext cx="1245" cy="383"/>
            </a:xfrm>
            <a:prstGeom prst="rect">
              <a:avLst/>
            </a:prstGeom>
            <a:noFill/>
            <a:ln w="9525">
              <a:noFill/>
            </a:ln>
          </p:spPr>
          <p:txBody>
            <a:bodyPr lIns="0" tIns="0" rIns="0" bIns="0" anchor="t" anchorCtr="0"/>
            <a:p>
              <a:pPr algn="ctr"/>
              <a:r>
                <a:rPr lang="zh-CN" altLang="en-US" sz="1200" b="1" dirty="0">
                  <a:solidFill>
                    <a:srgbClr val="000066"/>
                  </a:solidFill>
                  <a:latin typeface="Times New Roman" panose="02020603050405020304" pitchFamily="18" charset="0"/>
                  <a:ea typeface="宋体" panose="02010600030101010101" pitchFamily="2" charset="-122"/>
                </a:rPr>
                <a:t>长码掩码</a:t>
              </a:r>
              <a:endParaRPr lang="zh-CN" altLang="en-US" sz="1200" b="1" dirty="0">
                <a:solidFill>
                  <a:srgbClr val="000066"/>
                </a:solidFill>
                <a:latin typeface="Arial" panose="020B0604020202020204" pitchFamily="34" charset="0"/>
                <a:ea typeface="宋体" panose="02010600030101010101" pitchFamily="2" charset="-122"/>
              </a:endParaRPr>
            </a:p>
          </p:txBody>
        </p:sp>
      </p:grpSp>
      <p:sp>
        <p:nvSpPr>
          <p:cNvPr id="55319" name="矩形 35863"/>
          <p:cNvSpPr/>
          <p:nvPr/>
        </p:nvSpPr>
        <p:spPr>
          <a:xfrm>
            <a:off x="4267200" y="4800600"/>
            <a:ext cx="3589338" cy="368300"/>
          </a:xfrm>
          <a:prstGeom prst="rect">
            <a:avLst/>
          </a:prstGeom>
          <a:noFill/>
          <a:ln w="9525">
            <a:noFill/>
          </a:ln>
        </p:spPr>
        <p:txBody>
          <a:bodyPr wrap="none" anchor="ctr" anchorCtr="0">
            <a:spAutoFit/>
          </a:bodyPr>
          <a:p>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4-18  </a:t>
            </a:r>
            <a:r>
              <a:rPr lang="zh-CN" altLang="en-US" b="1" dirty="0">
                <a:latin typeface="Arial" panose="020B0604020202020204" pitchFamily="34" charset="0"/>
                <a:ea typeface="宋体" panose="02010600030101010101" pitchFamily="2" charset="-122"/>
              </a:rPr>
              <a:t>同步信道和寻呼信道结构</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56321" name="图片 36865" descr="图片3"/>
          <p:cNvPicPr>
            <a:picLocks noChangeAspect="1"/>
          </p:cNvPicPr>
          <p:nvPr/>
        </p:nvPicPr>
        <p:blipFill>
          <a:blip r:embed="rId1"/>
          <a:srcRect r="-316" b="8536"/>
          <a:stretch>
            <a:fillRect/>
          </a:stretch>
        </p:blipFill>
        <p:spPr>
          <a:xfrm>
            <a:off x="2667000" y="1371600"/>
            <a:ext cx="7010400" cy="3641725"/>
          </a:xfrm>
          <a:prstGeom prst="rect">
            <a:avLst/>
          </a:prstGeom>
          <a:noFill/>
          <a:ln w="9525">
            <a:noFill/>
          </a:ln>
        </p:spPr>
      </p:pic>
      <p:sp>
        <p:nvSpPr>
          <p:cNvPr id="56322" name="矩形 36866"/>
          <p:cNvSpPr/>
          <p:nvPr/>
        </p:nvSpPr>
        <p:spPr>
          <a:xfrm>
            <a:off x="3200400" y="5181600"/>
            <a:ext cx="5657850" cy="368300"/>
          </a:xfrm>
          <a:prstGeom prst="rect">
            <a:avLst/>
          </a:prstGeom>
          <a:noFill/>
          <a:ln w="9525">
            <a:noFill/>
          </a:ln>
        </p:spPr>
        <p:txBody>
          <a:bodyPr wrap="none" anchor="ctr" anchorCtr="0">
            <a:spAutoFit/>
          </a:bodyPr>
          <a:p>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4-19  </a:t>
            </a:r>
            <a:r>
              <a:rPr lang="zh-CN" altLang="en-US" b="1" dirty="0">
                <a:latin typeface="Arial" panose="020B0604020202020204" pitchFamily="34" charset="0"/>
                <a:ea typeface="宋体" panose="02010600030101010101" pitchFamily="2" charset="-122"/>
              </a:rPr>
              <a:t>广播信道、公共指配信道和公共控制信道结构</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57345" name="图片 37889" descr="图片4"/>
          <p:cNvPicPr>
            <a:picLocks noChangeAspect="1"/>
          </p:cNvPicPr>
          <p:nvPr/>
        </p:nvPicPr>
        <p:blipFill>
          <a:blip r:embed="rId1"/>
          <a:srcRect r="-1256" b="11147"/>
          <a:stretch>
            <a:fillRect/>
          </a:stretch>
        </p:blipFill>
        <p:spPr>
          <a:xfrm>
            <a:off x="2438400" y="1066800"/>
            <a:ext cx="7239000" cy="3711575"/>
          </a:xfrm>
          <a:prstGeom prst="rect">
            <a:avLst/>
          </a:prstGeom>
          <a:noFill/>
          <a:ln w="9525">
            <a:noFill/>
          </a:ln>
        </p:spPr>
      </p:pic>
      <p:sp>
        <p:nvSpPr>
          <p:cNvPr id="57346" name="矩形 37890"/>
          <p:cNvSpPr/>
          <p:nvPr/>
        </p:nvSpPr>
        <p:spPr>
          <a:xfrm>
            <a:off x="4421188" y="5257800"/>
            <a:ext cx="2836862"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4-20  </a:t>
            </a:r>
            <a:r>
              <a:rPr lang="zh-CN" altLang="en-US" b="1" dirty="0">
                <a:latin typeface="Arial" panose="020B0604020202020204" pitchFamily="34" charset="0"/>
                <a:ea typeface="宋体" panose="02010600030101010101" pitchFamily="2" charset="-122"/>
              </a:rPr>
              <a:t>前向业务信道结构</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8369" name="矩形 38913"/>
          <p:cNvSpPr/>
          <p:nvPr/>
        </p:nvSpPr>
        <p:spPr>
          <a:xfrm>
            <a:off x="3505200" y="684213"/>
            <a:ext cx="5026025" cy="368300"/>
          </a:xfrm>
          <a:prstGeom prst="rect">
            <a:avLst/>
          </a:prstGeom>
          <a:noFill/>
          <a:ln w="9525">
            <a:noFill/>
          </a:ln>
        </p:spPr>
        <p:txBody>
          <a:bodyPr wrap="none" anchor="ctr" anchorCtr="0">
            <a:spAutoFit/>
          </a:bodyPr>
          <a:p>
            <a:r>
              <a:rPr lang="zh-CN" altLang="en-US" b="1" dirty="0">
                <a:latin typeface="Arial" panose="020B0604020202020204" pitchFamily="34" charset="0"/>
                <a:ea typeface="宋体" panose="02010600030101010101" pitchFamily="2" charset="-122"/>
              </a:rPr>
              <a:t>表</a:t>
            </a:r>
            <a:r>
              <a:rPr lang="en-US" altLang="zh-CN" b="1">
                <a:latin typeface="Arial" panose="020B0604020202020204" pitchFamily="34" charset="0"/>
                <a:ea typeface="宋体" panose="02010600030101010101" pitchFamily="2" charset="-122"/>
              </a:rPr>
              <a:t>4-4  CDMA 2000 1x</a:t>
            </a:r>
            <a:r>
              <a:rPr lang="zh-CN" altLang="en-US" b="1" dirty="0">
                <a:latin typeface="Arial" panose="020B0604020202020204" pitchFamily="34" charset="0"/>
                <a:ea typeface="宋体" panose="02010600030101010101" pitchFamily="2" charset="-122"/>
              </a:rPr>
              <a:t>中各前向信道的</a:t>
            </a:r>
            <a:r>
              <a:rPr lang="en-US" altLang="zh-CN" b="1">
                <a:latin typeface="Arial" panose="020B0604020202020204" pitchFamily="34" charset="0"/>
                <a:ea typeface="宋体" panose="02010600030101010101" pitchFamily="2" charset="-122"/>
              </a:rPr>
              <a:t>FEC</a:t>
            </a:r>
            <a:r>
              <a:rPr lang="zh-CN" altLang="en-US" b="1" dirty="0">
                <a:latin typeface="Arial" panose="020B0604020202020204" pitchFamily="34" charset="0"/>
                <a:ea typeface="宋体" panose="02010600030101010101" pitchFamily="2" charset="-122"/>
              </a:rPr>
              <a:t>要求</a:t>
            </a:r>
            <a:r>
              <a:rPr lang="zh-CN" altLang="en-US" dirty="0">
                <a:latin typeface="Arial" panose="020B0604020202020204" pitchFamily="34" charset="0"/>
                <a:ea typeface="宋体" panose="02010600030101010101" pitchFamily="2" charset="-122"/>
              </a:rPr>
              <a:t> </a:t>
            </a:r>
            <a:endParaRPr lang="zh-CN" altLang="en-US" dirty="0">
              <a:latin typeface="Arial" panose="020B0604020202020204" pitchFamily="34" charset="0"/>
              <a:ea typeface="宋体" panose="02010600030101010101" pitchFamily="2" charset="-122"/>
            </a:endParaRPr>
          </a:p>
        </p:txBody>
      </p:sp>
      <p:graphicFrame>
        <p:nvGraphicFramePr>
          <p:cNvPr id="38915" name="表格 38914"/>
          <p:cNvGraphicFramePr/>
          <p:nvPr/>
        </p:nvGraphicFramePr>
        <p:xfrm>
          <a:off x="2438400" y="1143000"/>
          <a:ext cx="7239000" cy="4835525"/>
        </p:xfrm>
        <a:graphic>
          <a:graphicData uri="http://schemas.openxmlformats.org/drawingml/2006/table">
            <a:tbl>
              <a:tblPr/>
              <a:tblGrid>
                <a:gridCol w="2802255"/>
                <a:gridCol w="2101850"/>
                <a:gridCol w="2334895"/>
              </a:tblGrid>
              <a:tr h="3175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信道类型</a:t>
                      </a:r>
                      <a:endParaRPr lang="zh-CN" altLang="en-US" sz="1400" b="1" dirty="0">
                        <a:solidFill>
                          <a:srgbClr val="000066"/>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FEC</a:t>
                      </a:r>
                      <a:endParaRPr lang="zh-CN" altLang="en-US" sz="1400" b="1">
                        <a:solidFill>
                          <a:srgbClr val="000066"/>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R</a:t>
                      </a:r>
                      <a:r>
                        <a:rPr lang="zh-CN" altLang="en-US" sz="1400" b="1" dirty="0">
                          <a:solidFill>
                            <a:srgbClr val="000066"/>
                          </a:solidFill>
                          <a:latin typeface="Times New Roman" panose="02020603050405020304" pitchFamily="18" charset="0"/>
                          <a:cs typeface="Times New Roman" panose="02020603050405020304" pitchFamily="18" charset="0"/>
                        </a:rPr>
                        <a:t>（码率）</a:t>
                      </a:r>
                      <a:endParaRPr lang="zh-CN" altLang="en-US" sz="1400" b="1" dirty="0">
                        <a:solidFill>
                          <a:srgbClr val="000066"/>
                        </a:solidFill>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r>
              <a:tr h="31940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同步信道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1/2</a:t>
                      </a:r>
                      <a:endParaRPr lang="zh-CN" altLang="en-US" sz="14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75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寻呼信道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1/2</a:t>
                      </a:r>
                      <a:endParaRPr lang="zh-CN" altLang="en-US" sz="14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75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广播信道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1/4</a:t>
                      </a:r>
                      <a:r>
                        <a:rPr lang="zh-CN" altLang="en-US" sz="1400" b="1" dirty="0">
                          <a:solidFill>
                            <a:srgbClr val="000066"/>
                          </a:solidFill>
                          <a:latin typeface="Times New Roman" panose="02020603050405020304" pitchFamily="18" charset="0"/>
                          <a:cs typeface="Times New Roman" panose="02020603050405020304" pitchFamily="18" charset="0"/>
                        </a:rPr>
                        <a:t>或者</a:t>
                      </a:r>
                      <a:r>
                        <a:rPr lang="en-US" altLang="zh-CN" sz="1400" b="1">
                          <a:solidFill>
                            <a:srgbClr val="000066"/>
                          </a:solidFill>
                          <a:latin typeface="Times New Roman" panose="02020603050405020304" pitchFamily="18" charset="0"/>
                          <a:cs typeface="Times New Roman" panose="02020603050405020304" pitchFamily="18" charset="0"/>
                        </a:rPr>
                        <a:t>12</a:t>
                      </a:r>
                      <a:endParaRPr lang="zh-CN" altLang="en-US" sz="14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75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快速寻呼信道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无</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a:t>
                      </a:r>
                      <a:endParaRPr lang="zh-CN" altLang="en-US" sz="14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877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公共功率控制信延</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无</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a:t>
                      </a:r>
                      <a:endParaRPr lang="zh-CN" altLang="en-US" sz="14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75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公共指配信道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1/4</a:t>
                      </a:r>
                      <a:r>
                        <a:rPr lang="zh-CN" altLang="en-US" sz="1400" b="1" dirty="0">
                          <a:solidFill>
                            <a:srgbClr val="000066"/>
                          </a:solidFill>
                          <a:latin typeface="Times New Roman" panose="02020603050405020304" pitchFamily="18" charset="0"/>
                          <a:cs typeface="Times New Roman" panose="02020603050405020304" pitchFamily="18" charset="0"/>
                        </a:rPr>
                        <a:t>或者</a:t>
                      </a:r>
                      <a:r>
                        <a:rPr lang="en-US" altLang="zh-CN" sz="1400" b="1">
                          <a:solidFill>
                            <a:srgbClr val="000066"/>
                          </a:solidFill>
                          <a:latin typeface="Times New Roman" panose="02020603050405020304" pitchFamily="18" charset="0"/>
                          <a:cs typeface="Times New Roman" panose="02020603050405020304" pitchFamily="18" charset="0"/>
                        </a:rPr>
                        <a:t>12</a:t>
                      </a:r>
                      <a:endParaRPr lang="zh-CN" altLang="en-US" sz="14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686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前向公共控制信道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1/4</a:t>
                      </a:r>
                      <a:r>
                        <a:rPr lang="zh-CN" altLang="en-US" sz="1400" b="1" dirty="0">
                          <a:solidFill>
                            <a:srgbClr val="000066"/>
                          </a:solidFill>
                          <a:latin typeface="Times New Roman" panose="02020603050405020304" pitchFamily="18" charset="0"/>
                          <a:cs typeface="Times New Roman" panose="02020603050405020304" pitchFamily="18" charset="0"/>
                        </a:rPr>
                        <a:t>或者</a:t>
                      </a:r>
                      <a:r>
                        <a:rPr lang="en-US" altLang="zh-CN" sz="1400" b="1">
                          <a:solidFill>
                            <a:srgbClr val="000066"/>
                          </a:solidFill>
                          <a:latin typeface="Times New Roman" panose="02020603050405020304" pitchFamily="18" charset="0"/>
                          <a:cs typeface="Times New Roman" panose="02020603050405020304" pitchFamily="18" charset="0"/>
                        </a:rPr>
                        <a:t>12</a:t>
                      </a:r>
                      <a:endParaRPr lang="zh-CN" altLang="en-US" sz="14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1816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前向专用控制信道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1/4</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RS3</a:t>
                      </a:r>
                      <a:r>
                        <a:rPr lang="zh-CN" altLang="en-US" sz="1400" b="1" dirty="0">
                          <a:solidFill>
                            <a:srgbClr val="000066"/>
                          </a:solidFill>
                          <a:latin typeface="Times New Roman" panose="02020603050405020304" pitchFamily="18" charset="0"/>
                          <a:cs typeface="Times New Roman" panose="02020603050405020304" pitchFamily="18" charset="0"/>
                        </a:rPr>
                        <a:t>或</a:t>
                      </a:r>
                      <a:r>
                        <a:rPr lang="en-US" altLang="zh-CN" sz="1400" b="1">
                          <a:solidFill>
                            <a:srgbClr val="000066"/>
                          </a:solidFill>
                          <a:latin typeface="Times New Roman" panose="02020603050405020304" pitchFamily="18" charset="0"/>
                          <a:cs typeface="Times New Roman" panose="02020603050405020304" pitchFamily="18" charset="0"/>
                        </a:rPr>
                        <a:t>RS5</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1/2</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RS4</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834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前向基本信道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1/2</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RS1</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RS2</a:t>
                      </a:r>
                      <a:r>
                        <a:rPr lang="zh-CN" altLang="en-US" sz="1400" b="1" dirty="0">
                          <a:solidFill>
                            <a:srgbClr val="000066"/>
                          </a:solidFill>
                          <a:latin typeface="Times New Roman" panose="02020603050405020304" pitchFamily="18" charset="0"/>
                          <a:cs typeface="Times New Roman" panose="02020603050405020304" pitchFamily="18" charset="0"/>
                        </a:rPr>
                        <a:t>或</a:t>
                      </a:r>
                      <a:r>
                        <a:rPr lang="en-US" altLang="zh-CN" sz="1400" b="1">
                          <a:solidFill>
                            <a:srgbClr val="000066"/>
                          </a:solidFill>
                          <a:latin typeface="Times New Roman" panose="02020603050405020304" pitchFamily="18" charset="0"/>
                          <a:cs typeface="Times New Roman" panose="02020603050405020304" pitchFamily="18" charset="0"/>
                        </a:rPr>
                        <a:t>RS4</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1/4</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RS3</a:t>
                      </a:r>
                      <a:r>
                        <a:rPr lang="zh-CN" altLang="en-US" sz="1400" b="1" dirty="0">
                          <a:solidFill>
                            <a:srgbClr val="000066"/>
                          </a:solidFill>
                          <a:latin typeface="Times New Roman" panose="02020603050405020304" pitchFamily="18" charset="0"/>
                          <a:cs typeface="Times New Roman" panose="02020603050405020304" pitchFamily="18" charset="0"/>
                        </a:rPr>
                        <a:t>或</a:t>
                      </a:r>
                      <a:r>
                        <a:rPr lang="en-US" altLang="zh-CN" sz="1400" b="1">
                          <a:solidFill>
                            <a:srgbClr val="000066"/>
                          </a:solidFill>
                          <a:latin typeface="Times New Roman" panose="02020603050405020304" pitchFamily="18" charset="0"/>
                          <a:cs typeface="Times New Roman" panose="02020603050405020304" pitchFamily="18" charset="0"/>
                        </a:rPr>
                        <a:t>RS5</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1750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前向附加码分信道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1/2</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RS1</a:t>
                      </a:r>
                      <a:r>
                        <a:rPr lang="zh-CN" altLang="en-US" sz="1400" b="1" dirty="0">
                          <a:solidFill>
                            <a:srgbClr val="000066"/>
                          </a:solidFill>
                          <a:latin typeface="Times New Roman" panose="02020603050405020304" pitchFamily="18" charset="0"/>
                          <a:cs typeface="Times New Roman" panose="02020603050405020304" pitchFamily="18" charset="0"/>
                        </a:rPr>
                        <a:t>或</a:t>
                      </a:r>
                      <a:r>
                        <a:rPr lang="en-US" altLang="zh-CN" sz="1400" b="1">
                          <a:solidFill>
                            <a:srgbClr val="000066"/>
                          </a:solidFill>
                          <a:latin typeface="Times New Roman" panose="02020603050405020304" pitchFamily="18" charset="0"/>
                          <a:cs typeface="Times New Roman" panose="02020603050405020304" pitchFamily="18" charset="0"/>
                        </a:rPr>
                        <a:t>RS2</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898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前向附加信道</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zh-CN" altLang="en-US" sz="1400" b="1" dirty="0">
                          <a:solidFill>
                            <a:srgbClr val="000066"/>
                          </a:solidFill>
                          <a:latin typeface="Times New Roman" panose="02020603050405020304" pitchFamily="18" charset="0"/>
                          <a:cs typeface="Times New Roman" panose="02020603050405020304" pitchFamily="18" charset="0"/>
                        </a:rPr>
                        <a:t>卷积码或</a:t>
                      </a:r>
                      <a:endParaRPr lang="zh-CN" altLang="en-US" sz="14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Turbo</a:t>
                      </a:r>
                      <a:r>
                        <a:rPr lang="zh-CN" altLang="en-US" sz="1400" b="1" dirty="0">
                          <a:solidFill>
                            <a:srgbClr val="000066"/>
                          </a:solidFill>
                          <a:latin typeface="Times New Roman" panose="02020603050405020304" pitchFamily="18" charset="0"/>
                          <a:cs typeface="Times New Roman" panose="02020603050405020304" pitchFamily="18" charset="0"/>
                        </a:rPr>
                        <a:t>码（</a:t>
                      </a:r>
                      <a:r>
                        <a:rPr lang="en-US" altLang="zh-CN" sz="1400" b="1">
                          <a:solidFill>
                            <a:srgbClr val="000066"/>
                          </a:solidFill>
                          <a:latin typeface="Times New Roman" panose="02020603050405020304" pitchFamily="18" charset="0"/>
                          <a:cs typeface="Times New Roman" panose="02020603050405020304" pitchFamily="18" charset="0"/>
                        </a:rPr>
                        <a:t>N</a:t>
                      </a:r>
                      <a:r>
                        <a:rPr lang="en-US" altLang="zh-CN" sz="1400" b="1">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360</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1/2</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RS4</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400" b="1">
                          <a:solidFill>
                            <a:srgbClr val="000066"/>
                          </a:solidFill>
                          <a:latin typeface="Times New Roman" panose="02020603050405020304" pitchFamily="18" charset="0"/>
                          <a:cs typeface="Times New Roman" panose="02020603050405020304" pitchFamily="18" charset="0"/>
                        </a:rPr>
                        <a:t>1/4</a:t>
                      </a:r>
                      <a:r>
                        <a:rPr lang="zh-CN" altLang="en-US" sz="1400" b="1" dirty="0">
                          <a:solidFill>
                            <a:srgbClr val="000066"/>
                          </a:solidFill>
                          <a:latin typeface="Times New Roman" panose="02020603050405020304" pitchFamily="18" charset="0"/>
                          <a:cs typeface="Times New Roman" panose="02020603050405020304" pitchFamily="18" charset="0"/>
                        </a:rPr>
                        <a:t>（</a:t>
                      </a:r>
                      <a:r>
                        <a:rPr lang="en-US" altLang="zh-CN" sz="1400" b="1">
                          <a:solidFill>
                            <a:srgbClr val="000066"/>
                          </a:solidFill>
                          <a:latin typeface="Times New Roman" panose="02020603050405020304" pitchFamily="18" charset="0"/>
                          <a:cs typeface="Times New Roman" panose="02020603050405020304" pitchFamily="18" charset="0"/>
                        </a:rPr>
                        <a:t>RS3</a:t>
                      </a:r>
                      <a:r>
                        <a:rPr lang="zh-CN" altLang="en-US" sz="1400" b="1" dirty="0">
                          <a:solidFill>
                            <a:srgbClr val="000066"/>
                          </a:solidFill>
                          <a:latin typeface="Times New Roman" panose="02020603050405020304" pitchFamily="18" charset="0"/>
                          <a:cs typeface="Times New Roman" panose="02020603050405020304" pitchFamily="18" charset="0"/>
                        </a:rPr>
                        <a:t>或</a:t>
                      </a:r>
                      <a:r>
                        <a:rPr lang="en-US" altLang="zh-CN" sz="1400" b="1">
                          <a:solidFill>
                            <a:srgbClr val="000066"/>
                          </a:solidFill>
                          <a:latin typeface="Times New Roman" panose="02020603050405020304" pitchFamily="18" charset="0"/>
                          <a:cs typeface="Times New Roman" panose="02020603050405020304" pitchFamily="18" charset="0"/>
                        </a:rPr>
                        <a:t>RS5</a:t>
                      </a:r>
                      <a:r>
                        <a:rPr lang="zh-CN" altLang="en-US" sz="1400" b="1" dirty="0">
                          <a:solidFill>
                            <a:srgbClr val="000066"/>
                          </a:solidFill>
                          <a:latin typeface="Times New Roman" panose="02020603050405020304" pitchFamily="18" charset="0"/>
                          <a:cs typeface="Times New Roman" panose="02020603050405020304" pitchFamily="18" charset="0"/>
                        </a:rPr>
                        <a:t>）</a:t>
                      </a:r>
                      <a:endParaRPr lang="zh-CN" altLang="en-US" sz="14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9394" name="矩形 39939"/>
          <p:cNvSpPr/>
          <p:nvPr/>
        </p:nvSpPr>
        <p:spPr>
          <a:xfrm>
            <a:off x="4321175" y="1752600"/>
            <a:ext cx="4518025" cy="355600"/>
          </a:xfrm>
          <a:prstGeom prst="rect">
            <a:avLst/>
          </a:prstGeom>
          <a:solidFill>
            <a:srgbClr val="FFFFFF"/>
          </a:solidFill>
          <a:ln w="9525">
            <a:noFill/>
          </a:ln>
        </p:spPr>
        <p:txBody>
          <a:bodyPr anchor="t" anchorCtr="0"/>
          <a:p>
            <a:endParaRPr lang="zh-CN" altLang="en-US">
              <a:latin typeface="Arial" panose="020B0604020202020204" pitchFamily="34" charset="0"/>
              <a:ea typeface="宋体" panose="02010600030101010101" pitchFamily="2" charset="-122"/>
            </a:endParaRPr>
          </a:p>
        </p:txBody>
      </p:sp>
      <p:sp>
        <p:nvSpPr>
          <p:cNvPr id="59395" name="文本框 39940"/>
          <p:cNvSpPr txBox="1"/>
          <p:nvPr/>
        </p:nvSpPr>
        <p:spPr>
          <a:xfrm>
            <a:off x="6735763" y="2916238"/>
            <a:ext cx="785812" cy="314325"/>
          </a:xfrm>
          <a:prstGeom prst="rect">
            <a:avLst/>
          </a:prstGeom>
          <a:solidFill>
            <a:srgbClr val="FFFFFF"/>
          </a:solidFill>
          <a:ln w="9525">
            <a:noFill/>
          </a:ln>
        </p:spPr>
        <p:txBody>
          <a:bodyPr lIns="0" tIns="0" rIns="0" bIns="0" anchor="t" anchorCtr="0"/>
          <a:p>
            <a:pPr algn="just"/>
            <a:r>
              <a:rPr lang="en-US" altLang="zh-CN" sz="1400" b="1">
                <a:solidFill>
                  <a:srgbClr val="000066"/>
                </a:solidFill>
                <a:latin typeface="Times New Roman" panose="02020603050405020304" pitchFamily="18" charset="0"/>
                <a:ea typeface="宋体" panose="02010600030101010101" pitchFamily="2" charset="-122"/>
              </a:rPr>
              <a:t>cos(2</a:t>
            </a:r>
            <a:r>
              <a:rPr lang="en-US" altLang="zh-CN" sz="1400" b="1" i="1">
                <a:solidFill>
                  <a:srgbClr val="000066"/>
                </a:solidFill>
                <a:latin typeface="Times New Roman" panose="02020603050405020304" pitchFamily="18" charset="0"/>
                <a:ea typeface="宋体" panose="02010600030101010101" pitchFamily="2" charset="-122"/>
              </a:rPr>
              <a:t>f</a:t>
            </a:r>
            <a:r>
              <a:rPr lang="en-US" altLang="zh-CN" sz="1400" b="1" baseline="-25000">
                <a:solidFill>
                  <a:srgbClr val="000066"/>
                </a:solidFill>
                <a:latin typeface="Times New Roman" panose="02020603050405020304" pitchFamily="18" charset="0"/>
                <a:ea typeface="宋体" panose="02010600030101010101" pitchFamily="2" charset="-122"/>
              </a:rPr>
              <a:t>c</a:t>
            </a:r>
            <a:r>
              <a:rPr lang="en-US" altLang="zh-CN" sz="1400" b="1">
                <a:solidFill>
                  <a:srgbClr val="000066"/>
                </a:solidFill>
                <a:latin typeface="Times New Roman" panose="02020603050405020304" pitchFamily="18" charset="0"/>
                <a:ea typeface="宋体" panose="02010600030101010101" pitchFamily="2" charset="-122"/>
              </a:rPr>
              <a:t>t)</a:t>
            </a:r>
            <a:endParaRPr lang="en-US" altLang="zh-CN" sz="1400" b="1">
              <a:solidFill>
                <a:srgbClr val="000066"/>
              </a:solidFill>
              <a:latin typeface="Arial" panose="020B0604020202020204" pitchFamily="34" charset="0"/>
              <a:ea typeface="宋体" panose="02010600030101010101" pitchFamily="2" charset="-122"/>
            </a:endParaRPr>
          </a:p>
        </p:txBody>
      </p:sp>
      <p:sp>
        <p:nvSpPr>
          <p:cNvPr id="59396" name="文本框 39941"/>
          <p:cNvSpPr txBox="1"/>
          <p:nvPr/>
        </p:nvSpPr>
        <p:spPr>
          <a:xfrm>
            <a:off x="6783388" y="3876675"/>
            <a:ext cx="785812" cy="314325"/>
          </a:xfrm>
          <a:prstGeom prst="rect">
            <a:avLst/>
          </a:prstGeom>
          <a:solidFill>
            <a:srgbClr val="FFFFFF"/>
          </a:solidFill>
          <a:ln w="9525">
            <a:noFill/>
          </a:ln>
        </p:spPr>
        <p:txBody>
          <a:bodyPr lIns="0" tIns="0" rIns="0" bIns="0" anchor="t" anchorCtr="0"/>
          <a:p>
            <a:pPr algn="just"/>
            <a:r>
              <a:rPr lang="en-US" altLang="zh-CN" sz="1400" b="1">
                <a:solidFill>
                  <a:srgbClr val="000066"/>
                </a:solidFill>
                <a:latin typeface="Times New Roman" panose="02020603050405020304" pitchFamily="18" charset="0"/>
                <a:ea typeface="宋体" panose="02010600030101010101" pitchFamily="2" charset="-122"/>
              </a:rPr>
              <a:t>sin(2</a:t>
            </a:r>
            <a:r>
              <a:rPr lang="en-US" altLang="zh-CN" sz="1400" b="1" i="1">
                <a:solidFill>
                  <a:srgbClr val="000066"/>
                </a:solidFill>
                <a:latin typeface="Times New Roman" panose="02020603050405020304" pitchFamily="18" charset="0"/>
                <a:ea typeface="宋体" panose="02010600030101010101" pitchFamily="2" charset="-122"/>
              </a:rPr>
              <a:t>f</a:t>
            </a:r>
            <a:r>
              <a:rPr lang="en-US" altLang="zh-CN" sz="1400" b="1" baseline="-25000">
                <a:solidFill>
                  <a:srgbClr val="000066"/>
                </a:solidFill>
                <a:latin typeface="Times New Roman" panose="02020603050405020304" pitchFamily="18" charset="0"/>
                <a:ea typeface="宋体" panose="02010600030101010101" pitchFamily="2" charset="-122"/>
              </a:rPr>
              <a:t>c</a:t>
            </a:r>
            <a:r>
              <a:rPr lang="en-US" altLang="zh-CN" sz="1400" b="1">
                <a:solidFill>
                  <a:srgbClr val="000066"/>
                </a:solidFill>
                <a:latin typeface="Times New Roman" panose="02020603050405020304" pitchFamily="18" charset="0"/>
                <a:ea typeface="宋体" panose="02010600030101010101" pitchFamily="2" charset="-122"/>
              </a:rPr>
              <a:t>t)</a:t>
            </a:r>
            <a:endParaRPr lang="en-US" altLang="zh-CN" sz="1400" b="1">
              <a:solidFill>
                <a:srgbClr val="000066"/>
              </a:solidFill>
              <a:latin typeface="Arial" panose="020B0604020202020204" pitchFamily="34" charset="0"/>
              <a:ea typeface="宋体" panose="02010600030101010101" pitchFamily="2" charset="-122"/>
            </a:endParaRPr>
          </a:p>
        </p:txBody>
      </p:sp>
      <p:sp>
        <p:nvSpPr>
          <p:cNvPr id="59397" name="文本框 39942"/>
          <p:cNvSpPr txBox="1"/>
          <p:nvPr/>
        </p:nvSpPr>
        <p:spPr>
          <a:xfrm>
            <a:off x="8021638" y="2638425"/>
            <a:ext cx="392112" cy="314325"/>
          </a:xfrm>
          <a:prstGeom prst="rect">
            <a:avLst/>
          </a:prstGeom>
          <a:solidFill>
            <a:srgbClr val="FFFFFF"/>
          </a:solidFill>
          <a:ln w="9525">
            <a:noFill/>
          </a:ln>
        </p:spPr>
        <p:txBody>
          <a:bodyPr lIns="0" tIns="0" rIns="0" bIns="0" anchor="t" anchorCtr="0"/>
          <a:p>
            <a:pPr algn="just"/>
            <a:r>
              <a:rPr lang="en-US" altLang="zh-CN" sz="1400" b="1" err="1">
                <a:solidFill>
                  <a:srgbClr val="000066"/>
                </a:solidFill>
                <a:latin typeface="Times New Roman" panose="02020603050405020304" pitchFamily="18" charset="0"/>
                <a:ea typeface="宋体" panose="02010600030101010101" pitchFamily="2" charset="-122"/>
              </a:rPr>
              <a:t>S(t</a:t>
            </a:r>
            <a:r>
              <a:rPr lang="en-US" altLang="zh-CN" sz="1400" b="1">
                <a:solidFill>
                  <a:srgbClr val="000066"/>
                </a:solidFill>
                <a:latin typeface="Times New Roman" panose="02020603050405020304" pitchFamily="18" charset="0"/>
                <a:ea typeface="宋体" panose="02010600030101010101" pitchFamily="2" charset="-122"/>
              </a:rPr>
              <a:t>)</a:t>
            </a:r>
            <a:endParaRPr lang="en-US" altLang="zh-CN" sz="1400" b="1">
              <a:solidFill>
                <a:srgbClr val="000066"/>
              </a:solidFill>
              <a:latin typeface="Arial" panose="020B0604020202020204" pitchFamily="34" charset="0"/>
              <a:ea typeface="宋体" panose="02010600030101010101" pitchFamily="2" charset="-122"/>
            </a:endParaRPr>
          </a:p>
        </p:txBody>
      </p:sp>
      <p:sp>
        <p:nvSpPr>
          <p:cNvPr id="59398" name="矩形 39943"/>
          <p:cNvSpPr/>
          <p:nvPr/>
        </p:nvSpPr>
        <p:spPr>
          <a:xfrm>
            <a:off x="3200083" y="6248400"/>
            <a:ext cx="5321300"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4-21  CDMA 2000 1x</a:t>
            </a:r>
            <a:r>
              <a:rPr lang="zh-CN" altLang="en-US" b="1" dirty="0">
                <a:latin typeface="Arial" panose="020B0604020202020204" pitchFamily="34" charset="0"/>
                <a:ea typeface="宋体" panose="02010600030101010101" pitchFamily="2" charset="-122"/>
              </a:rPr>
              <a:t>前向链路的扩展和调制过程</a:t>
            </a:r>
            <a:endParaRPr lang="zh-CN" altLang="en-US" b="1"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295400" y="914400"/>
            <a:ext cx="9799320" cy="449453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0417" name="标题 40961"/>
          <p:cNvSpPr>
            <a:spLocks noGrp="1"/>
          </p:cNvSpPr>
          <p:nvPr>
            <p:ph type="title"/>
          </p:nvPr>
        </p:nvSpPr>
        <p:spPr/>
        <p:txBody>
          <a:bodyPr anchor="t" anchorCtr="0"/>
          <a:p>
            <a:r>
              <a:rPr lang="en-US" altLang="zh-CN"/>
              <a:t>3</a:t>
            </a:r>
            <a:r>
              <a:rPr lang="zh-CN" altLang="en-US" dirty="0"/>
              <a:t>）前向物理信道特征 </a:t>
            </a:r>
            <a:endParaRPr lang="zh-CN" altLang="en-US" dirty="0"/>
          </a:p>
        </p:txBody>
      </p:sp>
      <p:sp>
        <p:nvSpPr>
          <p:cNvPr id="60418" name="文本占位符 40962"/>
          <p:cNvSpPr>
            <a:spLocks noGrp="1"/>
          </p:cNvSpPr>
          <p:nvPr>
            <p:ph idx="1"/>
          </p:nvPr>
        </p:nvSpPr>
        <p:spPr>
          <a:xfrm>
            <a:off x="1828800" y="1752600"/>
            <a:ext cx="8540750" cy="4191000"/>
          </a:xfrm>
        </p:spPr>
        <p:txBody>
          <a:bodyPr anchor="t" anchorCtr="0"/>
          <a:p>
            <a:r>
              <a:rPr lang="en-US" altLang="zh-CN" sz="2400" dirty="0"/>
              <a:t>①</a:t>
            </a:r>
            <a:r>
              <a:rPr lang="zh-CN" altLang="en-US" sz="2400" dirty="0"/>
              <a:t>采用了正交发送分集</a:t>
            </a:r>
            <a:r>
              <a:rPr lang="en-US" altLang="zh-CN" sz="2400"/>
              <a:t>OTD</a:t>
            </a:r>
            <a:r>
              <a:rPr lang="zh-CN" altLang="en-US" sz="2400" dirty="0"/>
              <a:t>，编码后的比特流分成两路，每一路分别采用一个天线，每个天线上采用不同的正交扩展码，从而维持两个输出流的正交性，并消除在平坦衰落下的自干扰；</a:t>
            </a:r>
            <a:endParaRPr lang="zh-CN" altLang="en-US" sz="2400" dirty="0"/>
          </a:p>
          <a:p>
            <a:r>
              <a:rPr lang="zh-CN" altLang="en-US" sz="2400" dirty="0"/>
              <a:t> </a:t>
            </a:r>
            <a:r>
              <a:rPr lang="en-US" altLang="zh-CN" sz="2400" dirty="0"/>
              <a:t>②</a:t>
            </a:r>
            <a:r>
              <a:rPr lang="zh-CN" altLang="en-US" sz="2400" dirty="0"/>
              <a:t>为了减少和消除小区内的干扰，采用了具有良好正交性的</a:t>
            </a:r>
            <a:r>
              <a:rPr lang="en-US" altLang="zh-CN" sz="2400"/>
              <a:t>Walsh</a:t>
            </a:r>
            <a:r>
              <a:rPr lang="zh-CN" altLang="en-US" sz="2400" dirty="0"/>
              <a:t>码；</a:t>
            </a:r>
            <a:endParaRPr lang="zh-CN" altLang="en-US" sz="2400" dirty="0"/>
          </a:p>
          <a:p>
            <a:r>
              <a:rPr lang="en-US" altLang="zh-CN" sz="2400" dirty="0"/>
              <a:t>③</a:t>
            </a:r>
            <a:r>
              <a:rPr lang="zh-CN" altLang="en-US" sz="2400" dirty="0"/>
              <a:t>采用了可变长度的</a:t>
            </a:r>
            <a:r>
              <a:rPr lang="en-US" altLang="zh-CN" sz="2400"/>
              <a:t>Walsh </a:t>
            </a:r>
            <a:r>
              <a:rPr lang="zh-CN" altLang="en-US" sz="2400" dirty="0"/>
              <a:t>码（具体长度为</a:t>
            </a:r>
            <a:r>
              <a:rPr lang="en-US" altLang="zh-CN" sz="2400"/>
              <a:t>4</a:t>
            </a:r>
            <a:r>
              <a:rPr lang="zh-CN" altLang="en-US" sz="2400" dirty="0"/>
              <a:t>～</a:t>
            </a:r>
            <a:r>
              <a:rPr lang="en-US" altLang="zh-CN" sz="2400"/>
              <a:t>128</a:t>
            </a:r>
            <a:r>
              <a:rPr lang="zh-CN" altLang="en-US" sz="2400" dirty="0"/>
              <a:t>）来实现不同的信息比特速率；</a:t>
            </a:r>
            <a:endParaRPr lang="zh-CN" altLang="en-US" sz="2400" dirty="0"/>
          </a:p>
          <a:p>
            <a:r>
              <a:rPr lang="en-US" altLang="zh-CN" sz="2400" dirty="0"/>
              <a:t>④</a:t>
            </a:r>
            <a:r>
              <a:rPr lang="zh-CN" altLang="en-US" sz="2400" dirty="0"/>
              <a:t>使用了一个新的用于</a:t>
            </a:r>
            <a:r>
              <a:rPr lang="en-US" altLang="zh-CN" sz="2400"/>
              <a:t>F-FCH</a:t>
            </a:r>
            <a:r>
              <a:rPr lang="zh-CN" altLang="en-US" sz="2400" dirty="0"/>
              <a:t>和</a:t>
            </a:r>
            <a:r>
              <a:rPr lang="en-US" altLang="zh-CN" sz="2400"/>
              <a:t>F-SCH</a:t>
            </a:r>
            <a:r>
              <a:rPr lang="zh-CN" altLang="en-US" sz="2400" dirty="0"/>
              <a:t>的快速前向功率控制（</a:t>
            </a:r>
            <a:r>
              <a:rPr lang="en-US" altLang="zh-CN" sz="2400"/>
              <a:t>FFPC</a:t>
            </a:r>
            <a:r>
              <a:rPr lang="zh-CN" altLang="en-US" sz="2400" dirty="0"/>
              <a:t>）算法</a:t>
            </a:r>
            <a:r>
              <a:rPr lang="en-US" altLang="zh-CN" sz="2400"/>
              <a:t>, </a:t>
            </a:r>
            <a:r>
              <a:rPr lang="zh-CN" altLang="en-US" sz="2400" dirty="0"/>
              <a:t>快速闭环功率调整速率为</a:t>
            </a:r>
            <a:r>
              <a:rPr lang="en-US" altLang="zh-CN" sz="2400"/>
              <a:t>800 </a:t>
            </a:r>
            <a:r>
              <a:rPr lang="en-US" altLang="zh-CN" sz="2400" err="1"/>
              <a:t>b/s</a:t>
            </a:r>
            <a:r>
              <a:rPr lang="zh-CN" altLang="en-US" sz="2400" dirty="0"/>
              <a:t>。 </a:t>
            </a:r>
            <a:endParaRPr lang="zh-CN" altLang="en-US" sz="2400"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1441" name="标题 41985"/>
          <p:cNvSpPr>
            <a:spLocks noGrp="1"/>
          </p:cNvSpPr>
          <p:nvPr>
            <p:ph type="title"/>
          </p:nvPr>
        </p:nvSpPr>
        <p:spPr/>
        <p:txBody>
          <a:bodyPr anchor="t" anchorCtr="0"/>
          <a:p>
            <a:r>
              <a:rPr lang="en-US" altLang="zh-CN"/>
              <a:t>3. </a:t>
            </a:r>
            <a:r>
              <a:rPr lang="zh-CN" altLang="en-US" dirty="0"/>
              <a:t>反向物理信道 </a:t>
            </a:r>
            <a:endParaRPr lang="zh-CN" altLang="en-US" dirty="0"/>
          </a:p>
        </p:txBody>
      </p:sp>
      <p:sp>
        <p:nvSpPr>
          <p:cNvPr id="61442" name="文本占位符 41986"/>
          <p:cNvSpPr>
            <a:spLocks noGrp="1"/>
          </p:cNvSpPr>
          <p:nvPr>
            <p:ph type="body" sz="half" idx="1"/>
          </p:nvPr>
        </p:nvSpPr>
        <p:spPr>
          <a:xfrm>
            <a:off x="1981200" y="1600200"/>
            <a:ext cx="4495800" cy="685800"/>
          </a:xfrm>
        </p:spPr>
        <p:txBody>
          <a:bodyPr anchor="t" anchorCtr="0"/>
          <a:p>
            <a:pPr defTabSz="914400">
              <a:buClr>
                <a:schemeClr val="accent1"/>
              </a:buClr>
              <a:buSzTx/>
              <a:buFont typeface="Wingdings" panose="05000000000000000000" pitchFamily="2" charset="2"/>
            </a:pPr>
            <a:r>
              <a:rPr lang="en-US" altLang="zh-CN" sz="2400" b="1">
                <a:solidFill>
                  <a:srgbClr val="FF0000"/>
                </a:solidFill>
              </a:rPr>
              <a:t>1</a:t>
            </a:r>
            <a:r>
              <a:rPr lang="zh-CN" altLang="en-US" sz="2400" b="1" dirty="0">
                <a:solidFill>
                  <a:srgbClr val="FF0000"/>
                </a:solidFill>
              </a:rPr>
              <a:t>）</a:t>
            </a:r>
            <a:r>
              <a:rPr lang="zh-CN" altLang="en-US" b="1" dirty="0">
                <a:solidFill>
                  <a:srgbClr val="FF0000"/>
                </a:solidFill>
              </a:rPr>
              <a:t>反向物理信道分类</a:t>
            </a:r>
            <a:endParaRPr lang="zh-CN" altLang="en-US" b="1" dirty="0">
              <a:solidFill>
                <a:srgbClr val="FF0000"/>
              </a:solidFill>
            </a:endParaRPr>
          </a:p>
        </p:txBody>
      </p:sp>
      <p:sp>
        <p:nvSpPr>
          <p:cNvPr id="61444" name="矩形 41988"/>
          <p:cNvSpPr/>
          <p:nvPr/>
        </p:nvSpPr>
        <p:spPr>
          <a:xfrm>
            <a:off x="3810000" y="6172200"/>
            <a:ext cx="4402138"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4-22  CDMA 2000 1x</a:t>
            </a:r>
            <a:r>
              <a:rPr lang="zh-CN" altLang="en-US" b="1" dirty="0">
                <a:latin typeface="Arial" panose="020B0604020202020204" pitchFamily="34" charset="0"/>
                <a:ea typeface="宋体" panose="02010600030101010101" pitchFamily="2" charset="-122"/>
              </a:rPr>
              <a:t>反向专用物理信道</a:t>
            </a:r>
            <a:endParaRPr lang="zh-CN" altLang="en-US" b="1" dirty="0">
              <a:latin typeface="Arial" panose="020B0604020202020204" pitchFamily="34" charset="0"/>
              <a:ea typeface="宋体" panose="02010600030101010101" pitchFamily="2" charset="-122"/>
            </a:endParaRPr>
          </a:p>
        </p:txBody>
      </p:sp>
      <p:pic>
        <p:nvPicPr>
          <p:cNvPr id="3" name="内容占位符 2"/>
          <p:cNvPicPr>
            <a:picLocks noChangeAspect="1"/>
          </p:cNvPicPr>
          <p:nvPr>
            <p:ph sz="half" idx="2"/>
            <p:custDataLst>
              <p:tags r:id="rId1"/>
            </p:custDataLst>
          </p:nvPr>
        </p:nvPicPr>
        <p:blipFill>
          <a:blip r:embed="rId2"/>
          <a:stretch>
            <a:fillRect/>
          </a:stretch>
        </p:blipFill>
        <p:spPr>
          <a:xfrm>
            <a:off x="2362200" y="2286000"/>
            <a:ext cx="8292465" cy="387858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24577"/>
          <p:cNvSpPr>
            <a:spLocks noGrp="1"/>
          </p:cNvSpPr>
          <p:nvPr>
            <p:ph type="title"/>
          </p:nvPr>
        </p:nvSpPr>
        <p:spPr/>
        <p:txBody>
          <a:bodyPr anchor="t" anchorCtr="0"/>
          <a:p>
            <a:r>
              <a:rPr lang="en-US" altLang="zh-CN"/>
              <a:t>4. GPRS</a:t>
            </a:r>
            <a:r>
              <a:rPr lang="zh-CN" altLang="en-US" dirty="0"/>
              <a:t>的网络结构</a:t>
            </a:r>
            <a:endParaRPr lang="zh-CN" altLang="en-US" dirty="0"/>
          </a:p>
        </p:txBody>
      </p:sp>
      <p:sp>
        <p:nvSpPr>
          <p:cNvPr id="8194" name="文本占位符 24578"/>
          <p:cNvSpPr>
            <a:spLocks noGrp="1"/>
          </p:cNvSpPr>
          <p:nvPr>
            <p:ph idx="1"/>
          </p:nvPr>
        </p:nvSpPr>
        <p:spPr>
          <a:xfrm>
            <a:off x="601345" y="1524000"/>
            <a:ext cx="10767060" cy="4114800"/>
          </a:xfrm>
        </p:spPr>
        <p:txBody>
          <a:bodyPr anchor="t" anchorCtr="0"/>
          <a:p>
            <a:r>
              <a:rPr lang="en-US" altLang="zh-CN"/>
              <a:t>GPRS</a:t>
            </a:r>
            <a:r>
              <a:rPr lang="zh-CN" altLang="en-US" dirty="0"/>
              <a:t>的分组数据网络重叠在</a:t>
            </a:r>
            <a:r>
              <a:rPr lang="en-US" altLang="zh-CN"/>
              <a:t>GSM</a:t>
            </a:r>
            <a:r>
              <a:rPr lang="zh-CN" altLang="en-US" dirty="0"/>
              <a:t>网络上。若将现有</a:t>
            </a:r>
            <a:r>
              <a:rPr lang="en-US" altLang="zh-CN"/>
              <a:t>GSM</a:t>
            </a:r>
            <a:r>
              <a:rPr lang="zh-CN" altLang="en-US" dirty="0"/>
              <a:t>网络改造为能提供</a:t>
            </a:r>
            <a:r>
              <a:rPr lang="en-US" altLang="zh-CN"/>
              <a:t>GPRS</a:t>
            </a:r>
            <a:r>
              <a:rPr lang="zh-CN" altLang="en-US" dirty="0"/>
              <a:t>业务的网络</a:t>
            </a:r>
            <a:r>
              <a:rPr lang="zh-CN" altLang="en-US" b="1" dirty="0">
                <a:solidFill>
                  <a:srgbClr val="FF0000"/>
                </a:solidFill>
              </a:rPr>
              <a:t>需要增加</a:t>
            </a:r>
            <a:r>
              <a:rPr lang="en-US" altLang="zh-CN" b="1">
                <a:solidFill>
                  <a:srgbClr val="FF0000"/>
                </a:solidFill>
              </a:rPr>
              <a:t>3</a:t>
            </a:r>
            <a:r>
              <a:rPr lang="zh-CN" altLang="en-US" b="1" dirty="0">
                <a:solidFill>
                  <a:srgbClr val="FF0000"/>
                </a:solidFill>
              </a:rPr>
              <a:t>个主要单元：</a:t>
            </a:r>
            <a:r>
              <a:rPr lang="en-US" altLang="zh-CN"/>
              <a:t>SGSN</a:t>
            </a:r>
            <a:r>
              <a:rPr lang="zh-CN" altLang="en-US" dirty="0"/>
              <a:t>（</a:t>
            </a:r>
            <a:r>
              <a:rPr lang="en-US" altLang="zh-CN"/>
              <a:t>GPRS</a:t>
            </a:r>
            <a:r>
              <a:rPr lang="zh-CN" altLang="en-US" dirty="0"/>
              <a:t>服务支持节点）、</a:t>
            </a:r>
            <a:r>
              <a:rPr lang="en-US" altLang="zh-CN"/>
              <a:t>GGSN</a:t>
            </a:r>
            <a:r>
              <a:rPr lang="zh-CN" altLang="en-US" dirty="0"/>
              <a:t>（</a:t>
            </a:r>
            <a:r>
              <a:rPr lang="en-US" altLang="zh-CN"/>
              <a:t>GPRS</a:t>
            </a:r>
            <a:r>
              <a:rPr lang="zh-CN" altLang="en-US" dirty="0"/>
              <a:t>网关支持节点）和</a:t>
            </a:r>
            <a:r>
              <a:rPr lang="en-US" altLang="zh-CN"/>
              <a:t>PCU</a:t>
            </a:r>
            <a:r>
              <a:rPr lang="zh-CN" altLang="en-US" dirty="0"/>
              <a:t>（分组控制单元）。</a:t>
            </a:r>
            <a:r>
              <a:rPr lang="en-US" altLang="zh-CN"/>
              <a:t>SGSN</a:t>
            </a:r>
            <a:r>
              <a:rPr lang="zh-CN" altLang="en-US" dirty="0"/>
              <a:t>的工作是对移动终端进行定位和跟踪，并发送和接收移动终端的分组；</a:t>
            </a:r>
            <a:r>
              <a:rPr lang="en-US" altLang="zh-CN"/>
              <a:t>GGSN</a:t>
            </a:r>
            <a:r>
              <a:rPr lang="zh-CN" altLang="en-US" dirty="0"/>
              <a:t>将</a:t>
            </a:r>
            <a:r>
              <a:rPr lang="en-US" altLang="zh-CN"/>
              <a:t>SGSN</a:t>
            </a:r>
            <a:r>
              <a:rPr lang="zh-CN" altLang="en-US" dirty="0"/>
              <a:t>发送和接收的</a:t>
            </a:r>
            <a:r>
              <a:rPr lang="en-US" altLang="zh-CN"/>
              <a:t>GSM</a:t>
            </a:r>
            <a:r>
              <a:rPr lang="zh-CN" altLang="en-US" dirty="0"/>
              <a:t>分组按照其他分组协议（如</a:t>
            </a:r>
            <a:r>
              <a:rPr lang="en-US" altLang="zh-CN"/>
              <a:t>IP</a:t>
            </a:r>
            <a:r>
              <a:rPr lang="zh-CN" altLang="en-US" dirty="0"/>
              <a:t>）发送到其他网络；</a:t>
            </a:r>
            <a:r>
              <a:rPr lang="en-US" altLang="zh-CN"/>
              <a:t>PCU</a:t>
            </a:r>
            <a:r>
              <a:rPr lang="zh-CN" altLang="en-US" dirty="0"/>
              <a:t>负责许多</a:t>
            </a:r>
            <a:r>
              <a:rPr lang="en-US" altLang="zh-CN"/>
              <a:t>GPRS</a:t>
            </a:r>
            <a:r>
              <a:rPr lang="zh-CN" altLang="en-US" dirty="0"/>
              <a:t>相关功能，比如接入控制、分组安排、分组组合及解组合。</a:t>
            </a:r>
            <a:r>
              <a:rPr lang="zh-CN" altLang="en-US" sz="2400" dirty="0"/>
              <a:t> </a:t>
            </a:r>
            <a:endParaRPr lang="zh-CN" altLang="en-US" sz="240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2466" name="矩形 43010"/>
          <p:cNvSpPr/>
          <p:nvPr/>
        </p:nvSpPr>
        <p:spPr>
          <a:xfrm>
            <a:off x="3435350" y="2057400"/>
            <a:ext cx="4402138"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4-23  CDMA 2000 1x</a:t>
            </a:r>
            <a:r>
              <a:rPr lang="zh-CN" altLang="en-US" b="1" dirty="0">
                <a:latin typeface="Arial" panose="020B0604020202020204" pitchFamily="34" charset="0"/>
                <a:ea typeface="宋体" panose="02010600030101010101" pitchFamily="2" charset="-122"/>
              </a:rPr>
              <a:t>反向公用物理信道</a:t>
            </a:r>
            <a:endParaRPr lang="zh-CN" altLang="en-US" b="1" dirty="0">
              <a:latin typeface="Arial" panose="020B0604020202020204" pitchFamily="34" charset="0"/>
              <a:ea typeface="宋体" panose="02010600030101010101" pitchFamily="2" charset="-122"/>
            </a:endParaRPr>
          </a:p>
        </p:txBody>
      </p:sp>
      <p:grpSp>
        <p:nvGrpSpPr>
          <p:cNvPr id="62467" name="组合 43011"/>
          <p:cNvGrpSpPr/>
          <p:nvPr/>
        </p:nvGrpSpPr>
        <p:grpSpPr>
          <a:xfrm>
            <a:off x="2819400" y="2667000"/>
            <a:ext cx="6172200" cy="2438400"/>
            <a:chOff x="2202" y="7895"/>
            <a:chExt cx="8082" cy="3306"/>
          </a:xfrm>
        </p:grpSpPr>
        <p:graphicFrame>
          <p:nvGraphicFramePr>
            <p:cNvPr id="62468" name="对象 43012"/>
            <p:cNvGraphicFramePr/>
            <p:nvPr/>
          </p:nvGraphicFramePr>
          <p:xfrm>
            <a:off x="2202" y="7895"/>
            <a:ext cx="7722" cy="3306"/>
          </p:xfrm>
          <a:graphic>
            <a:graphicData uri="http://schemas.openxmlformats.org/presentationml/2006/ole">
              <mc:AlternateContent xmlns:mc="http://schemas.openxmlformats.org/markup-compatibility/2006">
                <mc:Choice xmlns:v="urn:schemas-microsoft-com:vml" Requires="v">
                  <p:oleObj spid="_x0000_s3080" name="" r:id="rId1" imgW="3844925" imgH="1645920" progId="Visio.Drawing.11">
                    <p:embed/>
                  </p:oleObj>
                </mc:Choice>
                <mc:Fallback>
                  <p:oleObj name="" r:id="rId1" imgW="3844925" imgH="1645920" progId="Visio.Drawing.11">
                    <p:embed/>
                    <p:pic>
                      <p:nvPicPr>
                        <p:cNvPr id="0" name="图片 3079"/>
                        <p:cNvPicPr/>
                        <p:nvPr/>
                      </p:nvPicPr>
                      <p:blipFill>
                        <a:blip r:embed="rId2"/>
                        <a:stretch>
                          <a:fillRect/>
                        </a:stretch>
                      </p:blipFill>
                      <p:spPr>
                        <a:xfrm>
                          <a:off x="2202" y="7895"/>
                          <a:ext cx="7722" cy="3306"/>
                        </a:xfrm>
                        <a:prstGeom prst="rect">
                          <a:avLst/>
                        </a:prstGeom>
                        <a:noFill/>
                        <a:ln w="38100">
                          <a:noFill/>
                          <a:miter/>
                        </a:ln>
                      </p:spPr>
                    </p:pic>
                  </p:oleObj>
                </mc:Fallback>
              </mc:AlternateContent>
            </a:graphicData>
          </a:graphic>
        </p:graphicFrame>
        <p:sp>
          <p:nvSpPr>
            <p:cNvPr id="62469" name="文本框 43013"/>
            <p:cNvSpPr txBox="1"/>
            <p:nvPr/>
          </p:nvSpPr>
          <p:spPr>
            <a:xfrm>
              <a:off x="9903" y="8246"/>
              <a:ext cx="381" cy="382"/>
            </a:xfrm>
            <a:prstGeom prst="rect">
              <a:avLst/>
            </a:prstGeom>
            <a:noFill/>
            <a:ln w="9525">
              <a:noFill/>
            </a:ln>
          </p:spPr>
          <p:txBody>
            <a:bodyPr lIns="0" tIns="0" rIns="0" bIns="0" anchor="t" anchorCtr="0"/>
            <a:p>
              <a:pPr algn="just"/>
              <a:r>
                <a:rPr lang="en-US" altLang="zh-CN" sz="1400">
                  <a:solidFill>
                    <a:srgbClr val="000066"/>
                  </a:solidFill>
                  <a:latin typeface="Times New Roman" panose="02020603050405020304" pitchFamily="18" charset="0"/>
                  <a:ea typeface="宋体" panose="02010600030101010101" pitchFamily="2" charset="-122"/>
                </a:rPr>
                <a:t>00</a:t>
              </a:r>
              <a:endParaRPr lang="en-US" altLang="zh-CN" sz="1400">
                <a:solidFill>
                  <a:srgbClr val="000066"/>
                </a:solidFill>
                <a:latin typeface="Arial" panose="020B0604020202020204" pitchFamily="34" charset="0"/>
                <a:ea typeface="宋体" panose="02010600030101010101" pitchFamily="2" charset="-122"/>
              </a:endParaRPr>
            </a:p>
          </p:txBody>
        </p:sp>
        <p:sp>
          <p:nvSpPr>
            <p:cNvPr id="62470" name="矩形 43014"/>
            <p:cNvSpPr/>
            <p:nvPr/>
          </p:nvSpPr>
          <p:spPr>
            <a:xfrm>
              <a:off x="7615" y="7961"/>
              <a:ext cx="675" cy="295"/>
            </a:xfrm>
            <a:prstGeom prst="rect">
              <a:avLst/>
            </a:prstGeom>
            <a:solidFill>
              <a:srgbClr val="C0C0C0"/>
            </a:solidFill>
            <a:ln w="9525"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62471" name="文本框 43015"/>
            <p:cNvSpPr txBox="1"/>
            <p:nvPr/>
          </p:nvSpPr>
          <p:spPr>
            <a:xfrm>
              <a:off x="2232" y="9545"/>
              <a:ext cx="1536" cy="448"/>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r>
                <a:rPr lang="zh-CN" altLang="en-US" sz="1400" dirty="0">
                  <a:solidFill>
                    <a:srgbClr val="000066"/>
                  </a:solidFill>
                  <a:latin typeface="Times New Roman" panose="02020603050405020304" pitchFamily="18" charset="0"/>
                  <a:ea typeface="宋体" panose="02010600030101010101" pitchFamily="2" charset="-122"/>
                </a:rPr>
                <a:t>导频信道</a:t>
              </a:r>
              <a:endParaRPr lang="zh-CN" altLang="en-US" sz="1400" dirty="0">
                <a:solidFill>
                  <a:srgbClr val="000066"/>
                </a:solidFill>
                <a:latin typeface="Arial" panose="020B0604020202020204" pitchFamily="34" charset="0"/>
                <a:ea typeface="宋体" panose="02010600030101010101" pitchFamily="2" charset="-122"/>
              </a:endParaRPr>
            </a:p>
          </p:txBody>
        </p:sp>
        <p:sp>
          <p:nvSpPr>
            <p:cNvPr id="62472" name="文本框 43016"/>
            <p:cNvSpPr txBox="1"/>
            <p:nvPr/>
          </p:nvSpPr>
          <p:spPr>
            <a:xfrm>
              <a:off x="6933" y="10701"/>
              <a:ext cx="996" cy="448"/>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400">
                  <a:solidFill>
                    <a:srgbClr val="000066"/>
                  </a:solidFill>
                  <a:latin typeface="Times New Roman" panose="02020603050405020304" pitchFamily="18" charset="0"/>
                  <a:ea typeface="宋体" panose="02010600030101010101" pitchFamily="2" charset="-122"/>
                </a:rPr>
                <a:t>R-FCH</a:t>
              </a:r>
              <a:endParaRPr lang="en-US" altLang="zh-CN" sz="1400">
                <a:solidFill>
                  <a:srgbClr val="000066"/>
                </a:solidFill>
                <a:latin typeface="Arial" panose="020B0604020202020204" pitchFamily="34" charset="0"/>
                <a:ea typeface="宋体" panose="02010600030101010101" pitchFamily="2" charset="-122"/>
              </a:endParaRPr>
            </a:p>
          </p:txBody>
        </p:sp>
        <p:sp>
          <p:nvSpPr>
            <p:cNvPr id="62473" name="文本框 43017"/>
            <p:cNvSpPr txBox="1"/>
            <p:nvPr/>
          </p:nvSpPr>
          <p:spPr>
            <a:xfrm>
              <a:off x="8238" y="10702"/>
              <a:ext cx="996" cy="448"/>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400">
                  <a:solidFill>
                    <a:srgbClr val="000066"/>
                  </a:solidFill>
                  <a:latin typeface="Times New Roman" panose="02020603050405020304" pitchFamily="18" charset="0"/>
                  <a:ea typeface="宋体" panose="02010600030101010101" pitchFamily="2" charset="-122"/>
                </a:rPr>
                <a:t>R-SCH</a:t>
              </a:r>
              <a:endParaRPr lang="en-US" altLang="zh-CN" sz="1400">
                <a:solidFill>
                  <a:srgbClr val="000066"/>
                </a:solidFill>
                <a:latin typeface="Arial" panose="020B0604020202020204" pitchFamily="34" charset="0"/>
                <a:ea typeface="宋体" panose="02010600030101010101" pitchFamily="2" charset="-122"/>
              </a:endParaRPr>
            </a:p>
          </p:txBody>
        </p:sp>
        <p:sp>
          <p:nvSpPr>
            <p:cNvPr id="62474" name="文本框 43018"/>
            <p:cNvSpPr txBox="1"/>
            <p:nvPr/>
          </p:nvSpPr>
          <p:spPr>
            <a:xfrm>
              <a:off x="7575" y="9506"/>
              <a:ext cx="1157" cy="658"/>
            </a:xfrm>
            <a:prstGeom prst="rect">
              <a:avLst/>
            </a:prstGeom>
            <a:solidFill>
              <a:srgbClr val="C0C0C0"/>
            </a:solidFill>
            <a:ln w="9525" cap="flat" cmpd="sng">
              <a:solidFill>
                <a:srgbClr val="000000"/>
              </a:solidFill>
              <a:prstDash val="solid"/>
              <a:miter/>
              <a:headEnd type="none" w="med" len="med"/>
              <a:tailEnd type="none" w="med" len="med"/>
            </a:ln>
          </p:spPr>
          <p:txBody>
            <a:bodyPr lIns="0" tIns="0" rIns="0" bIns="0" anchor="t" anchorCtr="0"/>
            <a:p>
              <a:pPr algn="ctr">
                <a:lnSpc>
                  <a:spcPct val="112000"/>
                </a:lnSpc>
              </a:pPr>
              <a:r>
                <a:rPr lang="zh-CN" altLang="en-US" sz="1400" dirty="0">
                  <a:solidFill>
                    <a:srgbClr val="000066"/>
                  </a:solidFill>
                  <a:latin typeface="Times New Roman" panose="02020603050405020304" pitchFamily="18" charset="0"/>
                  <a:ea typeface="宋体" panose="02010600030101010101" pitchFamily="2" charset="-122"/>
                </a:rPr>
                <a:t>业务信道</a:t>
              </a:r>
              <a:endParaRPr lang="zh-CN" altLang="en-US" sz="1400"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en-US" altLang="zh-CN" sz="1400">
                  <a:solidFill>
                    <a:srgbClr val="000066"/>
                  </a:solidFill>
                  <a:latin typeface="Times New Roman" panose="02020603050405020304" pitchFamily="18" charset="0"/>
                  <a:ea typeface="宋体" panose="02010600030101010101" pitchFamily="2" charset="-122"/>
                </a:rPr>
                <a:t>RS3</a:t>
              </a:r>
              <a:r>
                <a:rPr lang="zh-CN" altLang="en-US" sz="1400" dirty="0">
                  <a:solidFill>
                    <a:srgbClr val="000066"/>
                  </a:solidFill>
                  <a:latin typeface="Times New Roman" panose="02020603050405020304" pitchFamily="18" charset="0"/>
                  <a:ea typeface="宋体" panose="02010600030101010101" pitchFamily="2" charset="-122"/>
                </a:rPr>
                <a:t>～</a:t>
              </a:r>
              <a:r>
                <a:rPr lang="en-US" altLang="zh-CN" sz="1400">
                  <a:solidFill>
                    <a:srgbClr val="000066"/>
                  </a:solidFill>
                  <a:latin typeface="Times New Roman" panose="02020603050405020304" pitchFamily="18" charset="0"/>
                  <a:ea typeface="宋体" panose="02010600030101010101" pitchFamily="2" charset="-122"/>
                </a:rPr>
                <a:t>RS6</a:t>
              </a:r>
              <a:endParaRPr lang="en-US" altLang="zh-CN" sz="1400">
                <a:solidFill>
                  <a:srgbClr val="000066"/>
                </a:solidFill>
                <a:latin typeface="Arial" panose="020B0604020202020204" pitchFamily="34" charset="0"/>
                <a:ea typeface="宋体" panose="02010600030101010101" pitchFamily="2" charset="-122"/>
              </a:endParaRPr>
            </a:p>
          </p:txBody>
        </p:sp>
        <p:sp>
          <p:nvSpPr>
            <p:cNvPr id="62475" name="文本框 43019"/>
            <p:cNvSpPr txBox="1"/>
            <p:nvPr/>
          </p:nvSpPr>
          <p:spPr>
            <a:xfrm>
              <a:off x="5733" y="9509"/>
              <a:ext cx="1157" cy="65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lnSpc>
                  <a:spcPct val="112000"/>
                </a:lnSpc>
              </a:pPr>
              <a:r>
                <a:rPr lang="zh-CN" altLang="en-US" sz="1400" dirty="0">
                  <a:solidFill>
                    <a:srgbClr val="000066"/>
                  </a:solidFill>
                  <a:latin typeface="Times New Roman" panose="02020603050405020304" pitchFamily="18" charset="0"/>
                  <a:ea typeface="宋体" panose="02010600030101010101" pitchFamily="2" charset="-122"/>
                </a:rPr>
                <a:t>业务信道</a:t>
              </a:r>
              <a:endParaRPr lang="zh-CN" altLang="en-US" sz="1400" dirty="0">
                <a:solidFill>
                  <a:srgbClr val="000066"/>
                </a:solidFill>
                <a:latin typeface="Times New Roman" panose="02020603050405020304" pitchFamily="18" charset="0"/>
                <a:ea typeface="宋体" panose="02010600030101010101" pitchFamily="2" charset="-122"/>
              </a:endParaRPr>
            </a:p>
            <a:p>
              <a:pPr algn="ctr">
                <a:lnSpc>
                  <a:spcPct val="112000"/>
                </a:lnSpc>
              </a:pPr>
              <a:r>
                <a:rPr lang="en-US" altLang="zh-CN" sz="1400">
                  <a:solidFill>
                    <a:srgbClr val="000066"/>
                  </a:solidFill>
                  <a:latin typeface="Times New Roman" panose="02020603050405020304" pitchFamily="18" charset="0"/>
                  <a:ea typeface="宋体" panose="02010600030101010101" pitchFamily="2" charset="-122"/>
                </a:rPr>
                <a:t>RS1&amp;RS2</a:t>
              </a:r>
              <a:endParaRPr lang="en-US" altLang="zh-CN" sz="1400">
                <a:solidFill>
                  <a:srgbClr val="000066"/>
                </a:solidFill>
                <a:latin typeface="Arial" panose="020B0604020202020204" pitchFamily="34" charset="0"/>
                <a:ea typeface="宋体" panose="02010600030101010101" pitchFamily="2" charset="-122"/>
              </a:endParaRPr>
            </a:p>
          </p:txBody>
        </p:sp>
      </p:grpSp>
      <p:sp>
        <p:nvSpPr>
          <p:cNvPr id="62476" name="矩形 43020"/>
          <p:cNvSpPr/>
          <p:nvPr/>
        </p:nvSpPr>
        <p:spPr>
          <a:xfrm>
            <a:off x="3206750" y="5334000"/>
            <a:ext cx="5178425"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4-24  CDMA 2000 1x</a:t>
            </a:r>
            <a:r>
              <a:rPr lang="zh-CN" altLang="en-US" b="1" dirty="0">
                <a:latin typeface="Arial" panose="020B0604020202020204" pitchFamily="34" charset="0"/>
                <a:ea typeface="宋体" panose="02010600030101010101" pitchFamily="2" charset="-122"/>
              </a:rPr>
              <a:t>和</a:t>
            </a:r>
            <a:r>
              <a:rPr lang="en-US" altLang="zh-CN" b="1">
                <a:latin typeface="Arial" panose="020B0604020202020204" pitchFamily="34" charset="0"/>
                <a:ea typeface="宋体" panose="02010600030101010101" pitchFamily="2" charset="-122"/>
              </a:rPr>
              <a:t>IS-95</a:t>
            </a:r>
            <a:r>
              <a:rPr lang="zh-CN" altLang="en-US" b="1" dirty="0">
                <a:latin typeface="Arial" panose="020B0604020202020204" pitchFamily="34" charset="0"/>
                <a:ea typeface="宋体" panose="02010600030101010101" pitchFamily="2" charset="-122"/>
              </a:rPr>
              <a:t>反向物理信道比较</a:t>
            </a:r>
            <a:endParaRPr lang="zh-CN" altLang="en-US" b="1" dirty="0">
              <a:latin typeface="Arial" panose="020B0604020202020204" pitchFamily="34" charset="0"/>
              <a:ea typeface="宋体" panose="02010600030101010101" pitchFamily="2" charset="-122"/>
            </a:endParaRPr>
          </a:p>
        </p:txBody>
      </p:sp>
      <p:sp>
        <p:nvSpPr>
          <p:cNvPr id="2" name="标题 1"/>
          <p:cNvSpPr/>
          <p:nvPr>
            <p:ph type="title"/>
          </p:nvPr>
        </p:nvSpPr>
        <p:spPr/>
        <p:txBody>
          <a:bodyPr/>
          <a:p>
            <a:endParaRPr lang="zh-CN" altLang="en-US"/>
          </a:p>
        </p:txBody>
      </p:sp>
      <p:pic>
        <p:nvPicPr>
          <p:cNvPr id="3" name="图片 2"/>
          <p:cNvPicPr>
            <a:picLocks noChangeAspect="1"/>
          </p:cNvPicPr>
          <p:nvPr>
            <p:custDataLst>
              <p:tags r:id="rId3"/>
            </p:custDataLst>
          </p:nvPr>
        </p:nvPicPr>
        <p:blipFill>
          <a:blip r:embed="rId4"/>
          <a:stretch>
            <a:fillRect/>
          </a:stretch>
        </p:blipFill>
        <p:spPr>
          <a:xfrm>
            <a:off x="2842260" y="452755"/>
            <a:ext cx="5733415" cy="1474470"/>
          </a:xfrm>
          <a:prstGeom prst="rect">
            <a:avLst/>
          </a:prstGeom>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3489" name="标题 44033"/>
          <p:cNvSpPr>
            <a:spLocks noGrp="1"/>
          </p:cNvSpPr>
          <p:nvPr>
            <p:ph type="title"/>
          </p:nvPr>
        </p:nvSpPr>
        <p:spPr/>
        <p:txBody>
          <a:bodyPr anchor="t" anchorCtr="0"/>
          <a:p>
            <a:r>
              <a:rPr lang="en-US" altLang="zh-CN"/>
              <a:t>2</a:t>
            </a:r>
            <a:r>
              <a:rPr lang="zh-CN" altLang="en-US" dirty="0"/>
              <a:t>）反向物理信道结构</a:t>
            </a:r>
            <a:endParaRPr lang="zh-CN" altLang="en-US" dirty="0"/>
          </a:p>
        </p:txBody>
      </p:sp>
      <p:sp>
        <p:nvSpPr>
          <p:cNvPr id="63494" name="矩形 44038"/>
          <p:cNvSpPr/>
          <p:nvPr/>
        </p:nvSpPr>
        <p:spPr>
          <a:xfrm>
            <a:off x="3276600" y="6248400"/>
            <a:ext cx="5135563"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4-25  </a:t>
            </a:r>
            <a:r>
              <a:rPr lang="zh-CN" altLang="en-US" b="1" dirty="0">
                <a:latin typeface="Arial" panose="020B0604020202020204" pitchFamily="34" charset="0"/>
                <a:ea typeface="宋体" panose="02010600030101010101" pitchFamily="2" charset="-122"/>
              </a:rPr>
              <a:t>反向接入信道和反向公共控制信道的结构</a:t>
            </a:r>
            <a:endParaRPr lang="zh-CN" altLang="en-US" b="1"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1637030" y="1295400"/>
            <a:ext cx="8917940" cy="4335145"/>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057400" y="990600"/>
            <a:ext cx="8759825" cy="5527040"/>
          </a:xfrm>
          <a:prstGeom prst="rect">
            <a:avLst/>
          </a:prstGeo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5537" name="矩形 46081"/>
          <p:cNvSpPr/>
          <p:nvPr/>
        </p:nvSpPr>
        <p:spPr>
          <a:xfrm>
            <a:off x="3587750" y="836613"/>
            <a:ext cx="4732338"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表</a:t>
            </a:r>
            <a:r>
              <a:rPr lang="en-US" altLang="zh-CN" b="1">
                <a:latin typeface="Arial" panose="020B0604020202020204" pitchFamily="34" charset="0"/>
                <a:ea typeface="宋体" panose="02010600030101010101" pitchFamily="2" charset="-122"/>
              </a:rPr>
              <a:t>4-5  CDMA 2000 1x</a:t>
            </a:r>
            <a:r>
              <a:rPr lang="zh-CN" altLang="en-US" b="1" dirty="0">
                <a:latin typeface="Arial" panose="020B0604020202020204" pitchFamily="34" charset="0"/>
                <a:ea typeface="宋体" panose="02010600030101010101" pitchFamily="2" charset="-122"/>
              </a:rPr>
              <a:t>各反向信道的</a:t>
            </a:r>
            <a:r>
              <a:rPr lang="en-US" altLang="zh-CN" b="1">
                <a:latin typeface="Arial" panose="020B0604020202020204" pitchFamily="34" charset="0"/>
                <a:ea typeface="宋体" panose="02010600030101010101" pitchFamily="2" charset="-122"/>
              </a:rPr>
              <a:t>FEC</a:t>
            </a:r>
            <a:r>
              <a:rPr lang="zh-CN" altLang="en-US" b="1" dirty="0">
                <a:latin typeface="Arial" panose="020B0604020202020204" pitchFamily="34" charset="0"/>
                <a:ea typeface="宋体" panose="02010600030101010101" pitchFamily="2" charset="-122"/>
              </a:rPr>
              <a:t>要求</a:t>
            </a:r>
            <a:endParaRPr lang="zh-CN" altLang="en-US" b="1" dirty="0">
              <a:latin typeface="Arial" panose="020B0604020202020204" pitchFamily="34" charset="0"/>
              <a:ea typeface="宋体" panose="02010600030101010101" pitchFamily="2" charset="-122"/>
            </a:endParaRPr>
          </a:p>
        </p:txBody>
      </p:sp>
      <p:graphicFrame>
        <p:nvGraphicFramePr>
          <p:cNvPr id="46083" name="表格 46082"/>
          <p:cNvGraphicFramePr/>
          <p:nvPr/>
        </p:nvGraphicFramePr>
        <p:xfrm>
          <a:off x="2819400" y="1447800"/>
          <a:ext cx="6172200" cy="4419600"/>
        </p:xfrm>
        <a:graphic>
          <a:graphicData uri="http://schemas.openxmlformats.org/drawingml/2006/table">
            <a:tbl>
              <a:tblPr/>
              <a:tblGrid>
                <a:gridCol w="2043430"/>
                <a:gridCol w="1876425"/>
                <a:gridCol w="2252345"/>
              </a:tblGrid>
              <a:tr h="401638">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信道类别</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RFC</a:t>
                      </a:r>
                      <a:endParaRPr lang="zh-CN" altLang="en-US" sz="12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R</a:t>
                      </a:r>
                      <a:r>
                        <a:rPr lang="zh-CN" altLang="en-US" sz="1200" b="1" dirty="0">
                          <a:solidFill>
                            <a:srgbClr val="000066"/>
                          </a:solidFill>
                          <a:latin typeface="Times New Roman" panose="02020603050405020304" pitchFamily="18" charset="0"/>
                          <a:cs typeface="Times New Roman" panose="02020603050405020304" pitchFamily="18" charset="0"/>
                        </a:rPr>
                        <a:t>（码率）</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接入信道</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卷积码</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1/3</a:t>
                      </a:r>
                      <a:endParaRPr lang="zh-CN" altLang="en-US" sz="12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16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增强型接入信道</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卷积码</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1/4</a:t>
                      </a:r>
                      <a:endParaRPr lang="zh-CN" altLang="en-US" sz="12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32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反向公共控制信道</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卷积码</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1/4</a:t>
                      </a:r>
                      <a:endParaRPr lang="zh-CN" altLang="en-US" sz="12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1638">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反向专用控制信道</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卷积码</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1/4</a:t>
                      </a:r>
                      <a:endParaRPr lang="zh-CN" altLang="en-US" sz="1200" b="1">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826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反向基本信道</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卷积码</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1/3</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RS1</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1/2</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RS2</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1/4</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RS3</a:t>
                      </a:r>
                      <a:r>
                        <a:rPr lang="zh-CN" altLang="en-US" sz="1200" b="1" dirty="0">
                          <a:solidFill>
                            <a:srgbClr val="000066"/>
                          </a:solidFill>
                          <a:latin typeface="Times New Roman" panose="02020603050405020304" pitchFamily="18" charset="0"/>
                          <a:cs typeface="Times New Roman" panose="02020603050405020304" pitchFamily="18" charset="0"/>
                        </a:rPr>
                        <a:t>和</a:t>
                      </a:r>
                      <a:r>
                        <a:rPr lang="en-US" altLang="zh-CN" sz="1200" b="1">
                          <a:solidFill>
                            <a:srgbClr val="000066"/>
                          </a:solidFill>
                          <a:latin typeface="Times New Roman" panose="02020603050405020304" pitchFamily="18" charset="0"/>
                          <a:cs typeface="Times New Roman" panose="02020603050405020304" pitchFamily="18" charset="0"/>
                        </a:rPr>
                        <a:t>RS4</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42937">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反向附加码分信道</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卷积码</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1/3</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RS1</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1/2</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RS2</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8265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反向附加信道</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zh-CN" altLang="en-US" sz="1200" b="1" dirty="0">
                          <a:solidFill>
                            <a:srgbClr val="000066"/>
                          </a:solidFill>
                          <a:latin typeface="Times New Roman" panose="02020603050405020304" pitchFamily="18" charset="0"/>
                          <a:cs typeface="Times New Roman" panose="02020603050405020304" pitchFamily="18" charset="0"/>
                        </a:rPr>
                        <a:t>卷积码或</a:t>
                      </a:r>
                      <a:endParaRPr lang="zh-CN" altLang="en-US" sz="12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Turbo</a:t>
                      </a:r>
                      <a:r>
                        <a:rPr lang="zh-CN" altLang="en-US" sz="1200" b="1" dirty="0">
                          <a:solidFill>
                            <a:srgbClr val="000066"/>
                          </a:solidFill>
                          <a:latin typeface="Times New Roman" panose="02020603050405020304" pitchFamily="18" charset="0"/>
                          <a:cs typeface="Times New Roman" panose="02020603050405020304" pitchFamily="18" charset="0"/>
                        </a:rPr>
                        <a:t>码（</a:t>
                      </a:r>
                      <a:r>
                        <a:rPr lang="en-US" altLang="zh-CN" sz="1200" b="1">
                          <a:solidFill>
                            <a:srgbClr val="000066"/>
                          </a:solidFill>
                          <a:latin typeface="Times New Roman" panose="02020603050405020304" pitchFamily="18" charset="0"/>
                          <a:cs typeface="Times New Roman" panose="02020603050405020304" pitchFamily="18" charset="0"/>
                        </a:rPr>
                        <a:t>N</a:t>
                      </a:r>
                      <a:r>
                        <a:rPr lang="en-US" altLang="zh-CN" sz="1200" b="1">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360</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2400" u="none" kern="1200" baseline="0">
                          <a:solidFill>
                            <a:schemeClr val="tx1"/>
                          </a:solidFill>
                          <a:latin typeface="Arial" panose="020B0604020202020204" pitchFamily="34" charset="0"/>
                          <a:ea typeface="楷体_GB2312" pitchFamily="49" charset="-122"/>
                        </a:defRPr>
                      </a:lvl1pPr>
                      <a:lvl2pPr marL="669925" lvl="1" indent="-32512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20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Blip>
                          <a:blip r:embed="rId1"/>
                        </a:buBlip>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9875" algn="ctr">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1/4</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RS3</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N</a:t>
                      </a:r>
                      <a:r>
                        <a:rPr lang="zh-CN" altLang="en-US" sz="1200" b="1">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6120</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latin typeface="Times New Roman" panose="02020603050405020304" pitchFamily="18" charset="0"/>
                        <a:cs typeface="Times New Roman" panose="02020603050405020304" pitchFamily="18" charset="0"/>
                      </a:endParaRPr>
                    </a:p>
                    <a:p>
                      <a:pPr marL="0" lvl="0" indent="269875" algn="ctr" eaLnBrk="0" hangingPunct="0">
                        <a:spcBef>
                          <a:spcPct val="0"/>
                        </a:spcBef>
                        <a:buClrTx/>
                        <a:buFontTx/>
                        <a:buNone/>
                      </a:pPr>
                      <a:r>
                        <a:rPr lang="en-US" altLang="zh-CN" sz="1200" b="1">
                          <a:solidFill>
                            <a:srgbClr val="000066"/>
                          </a:solidFill>
                          <a:latin typeface="Times New Roman" panose="02020603050405020304" pitchFamily="18" charset="0"/>
                          <a:cs typeface="Times New Roman" panose="02020603050405020304" pitchFamily="18" charset="0"/>
                        </a:rPr>
                        <a:t>1/2</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RS3</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N=6120</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1/4</a:t>
                      </a:r>
                      <a:r>
                        <a:rPr lang="zh-CN" altLang="en-US" sz="1200" b="1" dirty="0">
                          <a:solidFill>
                            <a:srgbClr val="000066"/>
                          </a:solidFill>
                          <a:latin typeface="Times New Roman" panose="02020603050405020304" pitchFamily="18" charset="0"/>
                          <a:cs typeface="Times New Roman" panose="02020603050405020304" pitchFamily="18" charset="0"/>
                        </a:rPr>
                        <a:t>（</a:t>
                      </a:r>
                      <a:r>
                        <a:rPr lang="en-US" altLang="zh-CN" sz="1200" b="1">
                          <a:solidFill>
                            <a:srgbClr val="000066"/>
                          </a:solidFill>
                          <a:latin typeface="Times New Roman" panose="02020603050405020304" pitchFamily="18" charset="0"/>
                          <a:cs typeface="Times New Roman" panose="02020603050405020304" pitchFamily="18" charset="0"/>
                        </a:rPr>
                        <a:t>RS4</a:t>
                      </a:r>
                      <a:r>
                        <a:rPr lang="zh-CN" altLang="en-US" sz="1200" b="1" dirty="0">
                          <a:solidFill>
                            <a:srgbClr val="000066"/>
                          </a:solidFill>
                          <a:latin typeface="Times New Roman" panose="02020603050405020304" pitchFamily="18" charset="0"/>
                          <a:cs typeface="Times New Roman" panose="02020603050405020304" pitchFamily="18" charset="0"/>
                        </a:rPr>
                        <a:t>）</a:t>
                      </a:r>
                      <a:endParaRPr lang="zh-CN" altLang="en-US" sz="1200" b="1" dirty="0">
                        <a:solidFill>
                          <a:srgbClr val="000066"/>
                        </a:solidFill>
                      </a:endParaRPr>
                    </a:p>
                  </a:txBody>
                  <a:tcPr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6562" name="矩形 47106"/>
          <p:cNvSpPr/>
          <p:nvPr/>
        </p:nvSpPr>
        <p:spPr>
          <a:xfrm>
            <a:off x="3505200" y="6248400"/>
            <a:ext cx="4862513" cy="368300"/>
          </a:xfrm>
          <a:prstGeom prst="rect">
            <a:avLst/>
          </a:prstGeom>
          <a:noFill/>
          <a:ln w="9525">
            <a:noFill/>
          </a:ln>
        </p:spPr>
        <p:txBody>
          <a:bodyPr wrap="none" anchor="ctr" anchorCtr="0">
            <a:spAutoFit/>
          </a:bodyPr>
          <a:p>
            <a:pPr algn="ctr"/>
            <a:r>
              <a:rPr lang="zh-CN" altLang="en-US" b="1" dirty="0">
                <a:latin typeface="Arial" panose="020B0604020202020204" pitchFamily="34" charset="0"/>
                <a:ea typeface="宋体" panose="02010600030101010101" pitchFamily="2" charset="-122"/>
              </a:rPr>
              <a:t>图</a:t>
            </a:r>
            <a:r>
              <a:rPr lang="en-US" altLang="zh-CN" b="1">
                <a:latin typeface="Arial" panose="020B0604020202020204" pitchFamily="34" charset="0"/>
                <a:ea typeface="宋体" panose="02010600030101010101" pitchFamily="2" charset="-122"/>
              </a:rPr>
              <a:t>4-27  CDMA 2000 1x</a:t>
            </a:r>
            <a:r>
              <a:rPr lang="zh-CN" altLang="en-US" b="1" dirty="0">
                <a:latin typeface="Arial" panose="020B0604020202020204" pitchFamily="34" charset="0"/>
                <a:ea typeface="宋体" panose="02010600030101010101" pitchFamily="2" charset="-122"/>
              </a:rPr>
              <a:t>中反向链路调制结构图</a:t>
            </a:r>
            <a:endParaRPr lang="zh-CN" altLang="en-US" b="1" dirty="0">
              <a:latin typeface="Arial" panose="020B0604020202020204" pitchFamily="34" charset="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971800" y="609600"/>
            <a:ext cx="6285865" cy="5105400"/>
          </a:xfrm>
          <a:prstGeom prst="rect">
            <a:avLst/>
          </a:prstGeom>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67585" name="标题 48129"/>
          <p:cNvSpPr>
            <a:spLocks noGrp="1"/>
          </p:cNvSpPr>
          <p:nvPr>
            <p:ph type="title"/>
          </p:nvPr>
        </p:nvSpPr>
        <p:spPr>
          <a:xfrm>
            <a:off x="1676400" y="457200"/>
            <a:ext cx="8540750" cy="914400"/>
          </a:xfrm>
        </p:spPr>
        <p:txBody>
          <a:bodyPr anchor="t" anchorCtr="0"/>
          <a:p>
            <a:r>
              <a:rPr lang="en-US" altLang="zh-CN"/>
              <a:t>3</a:t>
            </a:r>
            <a:r>
              <a:rPr lang="zh-CN" altLang="en-US" dirty="0"/>
              <a:t>）反向物理信道特征</a:t>
            </a:r>
            <a:endParaRPr lang="zh-CN" altLang="en-US" dirty="0"/>
          </a:p>
        </p:txBody>
      </p:sp>
      <p:sp>
        <p:nvSpPr>
          <p:cNvPr id="67586" name="文本占位符 48130"/>
          <p:cNvSpPr>
            <a:spLocks noGrp="1"/>
          </p:cNvSpPr>
          <p:nvPr>
            <p:ph idx="1"/>
          </p:nvPr>
        </p:nvSpPr>
        <p:spPr>
          <a:xfrm>
            <a:off x="1828800" y="1219200"/>
            <a:ext cx="8686800" cy="5638800"/>
          </a:xfrm>
        </p:spPr>
        <p:txBody>
          <a:bodyPr anchor="t" anchorCtr="0"/>
          <a:p>
            <a:r>
              <a:rPr lang="en-US" altLang="zh-CN" sz="2000" dirty="0"/>
              <a:t>①</a:t>
            </a:r>
            <a:r>
              <a:rPr lang="zh-CN" altLang="en-US" sz="2000" dirty="0"/>
              <a:t>采用了连续的信号波形（连续的导频波形和连续的数据信道波形），从而使得传输信号对生物医学设备（如助听器等）的干扰最小化，并且可以用较低的速率来增加距离。连续的信号有利于使用帧间的时间分集和接收端的信号解调。</a:t>
            </a:r>
            <a:endParaRPr lang="zh-CN" altLang="en-US" sz="2000" dirty="0"/>
          </a:p>
          <a:p>
            <a:r>
              <a:rPr lang="en-US" altLang="zh-CN" sz="2000" dirty="0"/>
              <a:t>②</a:t>
            </a:r>
            <a:r>
              <a:rPr lang="zh-CN" altLang="en-US" sz="2000" dirty="0"/>
              <a:t>采用了可变长度的</a:t>
            </a:r>
            <a:r>
              <a:rPr lang="en-US" altLang="zh-CN" sz="2000"/>
              <a:t>Walsh</a:t>
            </a:r>
            <a:r>
              <a:rPr lang="zh-CN" altLang="en-US" sz="2000" dirty="0"/>
              <a:t>序列来实现正交信道。</a:t>
            </a:r>
            <a:endParaRPr lang="zh-CN" altLang="en-US" sz="2000" dirty="0"/>
          </a:p>
          <a:p>
            <a:r>
              <a:rPr lang="en-US" altLang="zh-CN" sz="2000" dirty="0"/>
              <a:t>③</a:t>
            </a:r>
            <a:r>
              <a:rPr lang="zh-CN" altLang="en-US" sz="2000" dirty="0"/>
              <a:t>通过信道编码速率、符号重复次数、序列重复次数等的调整来实现速率匹配。 </a:t>
            </a:r>
            <a:endParaRPr lang="zh-CN" altLang="en-US" sz="2000" dirty="0"/>
          </a:p>
          <a:p>
            <a:r>
              <a:rPr lang="en-US" altLang="zh-CN" sz="2000" dirty="0"/>
              <a:t>④</a:t>
            </a:r>
            <a:r>
              <a:rPr lang="zh-CN" altLang="en-US" sz="2000" dirty="0"/>
              <a:t>通过将物理信道分配到</a:t>
            </a:r>
            <a:r>
              <a:rPr lang="en-US" altLang="zh-CN" sz="2000"/>
              <a:t>I</a:t>
            </a:r>
            <a:r>
              <a:rPr lang="zh-CN" altLang="en-US" sz="2000" dirty="0"/>
              <a:t>和</a:t>
            </a:r>
            <a:r>
              <a:rPr lang="en-US" altLang="zh-CN" sz="2000"/>
              <a:t>Q</a:t>
            </a:r>
            <a:r>
              <a:rPr lang="zh-CN" altLang="en-US" sz="2000" dirty="0"/>
              <a:t>支路，由复数扩展使得输出信号具有较低的频谱旁瓣。 </a:t>
            </a:r>
            <a:endParaRPr lang="zh-CN" altLang="en-US" sz="2000" dirty="0"/>
          </a:p>
          <a:p>
            <a:r>
              <a:rPr lang="en-US" altLang="zh-CN" sz="2000" dirty="0"/>
              <a:t>⑤</a:t>
            </a:r>
            <a:r>
              <a:rPr lang="zh-CN" altLang="en-US" sz="2000" dirty="0"/>
              <a:t>采用了两种类型的独立数据信道</a:t>
            </a:r>
            <a:r>
              <a:rPr lang="en-US" altLang="zh-CN" sz="2000"/>
              <a:t>R-FCH</a:t>
            </a:r>
            <a:r>
              <a:rPr lang="zh-CN" altLang="en-US" sz="2000" dirty="0"/>
              <a:t>和</a:t>
            </a:r>
            <a:r>
              <a:rPr lang="en-US" altLang="zh-CN" sz="2000"/>
              <a:t>R-SCH</a:t>
            </a:r>
            <a:r>
              <a:rPr lang="zh-CN" altLang="en-US" sz="2000" dirty="0"/>
              <a:t>，它们分别采用编码、交织、不同的发送功率电平，从而实现对多种同时传输业务的最佳化。 </a:t>
            </a:r>
            <a:endParaRPr lang="zh-CN" altLang="en-US" sz="2000" dirty="0"/>
          </a:p>
          <a:p>
            <a:r>
              <a:rPr lang="en-US" altLang="zh-CN" sz="2000" dirty="0"/>
              <a:t>⑥</a:t>
            </a:r>
            <a:r>
              <a:rPr lang="zh-CN" altLang="en-US" sz="2000" dirty="0"/>
              <a:t>通过采用开环、闭环和外环（</a:t>
            </a:r>
            <a:r>
              <a:rPr lang="en-US" altLang="zh-CN" sz="2000"/>
              <a:t>Outer Loop</a:t>
            </a:r>
            <a:r>
              <a:rPr lang="zh-CN" altLang="en-US" sz="2000" dirty="0"/>
              <a:t>）等方式实现反向功率控制。 </a:t>
            </a:r>
            <a:endParaRPr lang="zh-CN" altLang="en-US" sz="2000" dirty="0"/>
          </a:p>
          <a:p>
            <a:r>
              <a:rPr lang="en-US" altLang="zh-CN" sz="2000" dirty="0"/>
              <a:t>⑦</a:t>
            </a:r>
            <a:r>
              <a:rPr lang="zh-CN" altLang="en-US" sz="2000" dirty="0"/>
              <a:t>采用了一个分离的低速、低功率、连续正交的专用控制信道，从而不会对其他导频信道和物理帧结构产生干扰。</a:t>
            </a:r>
            <a:endParaRPr lang="zh-CN" altLang="en-US"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组合 25601"/>
          <p:cNvGrpSpPr/>
          <p:nvPr/>
        </p:nvGrpSpPr>
        <p:grpSpPr>
          <a:xfrm>
            <a:off x="2286000" y="457200"/>
            <a:ext cx="8382000" cy="5791200"/>
            <a:chOff x="1365" y="4042"/>
            <a:chExt cx="9153" cy="7164"/>
          </a:xfrm>
        </p:grpSpPr>
        <p:grpSp>
          <p:nvGrpSpPr>
            <p:cNvPr id="9218" name="组合 25602"/>
            <p:cNvGrpSpPr/>
            <p:nvPr/>
          </p:nvGrpSpPr>
          <p:grpSpPr>
            <a:xfrm>
              <a:off x="1365" y="4042"/>
              <a:ext cx="9153" cy="7164"/>
              <a:chOff x="1290" y="4042"/>
              <a:chExt cx="9153" cy="7164"/>
            </a:xfrm>
          </p:grpSpPr>
          <p:grpSp>
            <p:nvGrpSpPr>
              <p:cNvPr id="9219" name="组合 25603"/>
              <p:cNvGrpSpPr/>
              <p:nvPr/>
            </p:nvGrpSpPr>
            <p:grpSpPr>
              <a:xfrm>
                <a:off x="1290" y="4042"/>
                <a:ext cx="9153" cy="7164"/>
                <a:chOff x="1766" y="376"/>
                <a:chExt cx="9153" cy="7164"/>
              </a:xfrm>
            </p:grpSpPr>
            <p:sp>
              <p:nvSpPr>
                <p:cNvPr id="9220" name="文本框 25604"/>
                <p:cNvSpPr txBox="1"/>
                <p:nvPr/>
              </p:nvSpPr>
              <p:spPr>
                <a:xfrm>
                  <a:off x="3623" y="1029"/>
                  <a:ext cx="1743" cy="613"/>
                </a:xfrm>
                <a:prstGeom prst="rect">
                  <a:avLst/>
                </a:prstGeom>
                <a:solidFill>
                  <a:srgbClr val="FFFFFF"/>
                </a:solidFill>
                <a:ln w="9525" cap="flat" cmpd="sng">
                  <a:solidFill>
                    <a:srgbClr val="000000"/>
                  </a:solidFill>
                  <a:prstDash val="solid"/>
                  <a:miter/>
                  <a:headEnd type="none" w="med" len="med"/>
                  <a:tailEnd type="none" w="med" len="med"/>
                </a:ln>
              </p:spPr>
              <p:txBody>
                <a:bodyPr tIns="72000" anchor="ctr" anchorCtr="1"/>
                <a:p>
                  <a:pPr algn="ctr"/>
                  <a:r>
                    <a:rPr lang="en-US" altLang="zh-CN" sz="1600" b="1">
                      <a:solidFill>
                        <a:srgbClr val="0000FF"/>
                      </a:solidFill>
                      <a:latin typeface="Times New Roman" panose="02020603050405020304" pitchFamily="18" charset="0"/>
                      <a:ea typeface="宋体" panose="02010600030101010101" pitchFamily="2" charset="-122"/>
                    </a:rPr>
                    <a:t>BSC</a:t>
                  </a:r>
                  <a:endParaRPr lang="en-US" altLang="zh-CN" sz="1600" b="1">
                    <a:solidFill>
                      <a:srgbClr val="0000FF"/>
                    </a:solidFill>
                    <a:latin typeface="Arial" panose="020B0604020202020204" pitchFamily="34" charset="0"/>
                    <a:ea typeface="宋体" panose="02010600030101010101" pitchFamily="2" charset="-122"/>
                  </a:endParaRPr>
                </a:p>
              </p:txBody>
            </p:sp>
            <p:pic>
              <p:nvPicPr>
                <p:cNvPr id="9221" name="图片 25605"/>
                <p:cNvPicPr>
                  <a:picLocks noChangeAspect="1"/>
                </p:cNvPicPr>
                <p:nvPr/>
              </p:nvPicPr>
              <p:blipFill>
                <a:blip r:embed="rId1"/>
                <a:stretch>
                  <a:fillRect/>
                </a:stretch>
              </p:blipFill>
              <p:spPr>
                <a:xfrm>
                  <a:off x="2423" y="376"/>
                  <a:ext cx="467" cy="1125"/>
                </a:xfrm>
                <a:prstGeom prst="rect">
                  <a:avLst/>
                </a:prstGeom>
                <a:noFill/>
                <a:ln w="9525">
                  <a:noFill/>
                </a:ln>
              </p:spPr>
            </p:pic>
            <p:pic>
              <p:nvPicPr>
                <p:cNvPr id="9222" name="图片 25606"/>
                <p:cNvPicPr>
                  <a:picLocks noChangeAspect="1"/>
                </p:cNvPicPr>
                <p:nvPr/>
              </p:nvPicPr>
              <p:blipFill>
                <a:blip r:embed="rId2"/>
                <a:stretch>
                  <a:fillRect/>
                </a:stretch>
              </p:blipFill>
              <p:spPr>
                <a:xfrm>
                  <a:off x="1766" y="1127"/>
                  <a:ext cx="465" cy="1005"/>
                </a:xfrm>
                <a:prstGeom prst="rect">
                  <a:avLst/>
                </a:prstGeom>
                <a:noFill/>
                <a:ln w="9525">
                  <a:noFill/>
                </a:ln>
              </p:spPr>
            </p:pic>
            <p:pic>
              <p:nvPicPr>
                <p:cNvPr id="9223" name="图片 25607"/>
                <p:cNvPicPr>
                  <a:picLocks noChangeAspect="1"/>
                </p:cNvPicPr>
                <p:nvPr/>
              </p:nvPicPr>
              <p:blipFill>
                <a:blip r:embed="rId3"/>
                <a:stretch>
                  <a:fillRect/>
                </a:stretch>
              </p:blipFill>
              <p:spPr>
                <a:xfrm>
                  <a:off x="5864" y="3327"/>
                  <a:ext cx="1245" cy="934"/>
                </a:xfrm>
                <a:prstGeom prst="rect">
                  <a:avLst/>
                </a:prstGeom>
                <a:noFill/>
                <a:ln w="9525">
                  <a:noFill/>
                </a:ln>
              </p:spPr>
            </p:pic>
            <p:sp>
              <p:nvSpPr>
                <p:cNvPr id="9224" name="文本框 25608"/>
                <p:cNvSpPr txBox="1"/>
                <p:nvPr/>
              </p:nvSpPr>
              <p:spPr>
                <a:xfrm>
                  <a:off x="3623" y="1794"/>
                  <a:ext cx="1743" cy="767"/>
                </a:xfrm>
                <a:prstGeom prst="rect">
                  <a:avLst/>
                </a:prstGeom>
                <a:solidFill>
                  <a:srgbClr val="FFFFFF"/>
                </a:solidFill>
                <a:ln w="9525" cap="flat" cmpd="sng">
                  <a:solidFill>
                    <a:srgbClr val="000000"/>
                  </a:solidFill>
                  <a:prstDash val="solid"/>
                  <a:miter/>
                  <a:headEnd type="none" w="med" len="med"/>
                  <a:tailEnd type="none" w="med" len="med"/>
                </a:ln>
              </p:spPr>
              <p:txBody>
                <a:bodyPr tIns="72000" anchor="ctr" anchorCtr="1"/>
                <a:p>
                  <a:pPr algn="ctr">
                    <a:lnSpc>
                      <a:spcPct val="96000"/>
                    </a:lnSpc>
                  </a:pPr>
                  <a:r>
                    <a:rPr lang="zh-CN" altLang="en-US" sz="1600" b="1" dirty="0">
                      <a:solidFill>
                        <a:srgbClr val="0000FF"/>
                      </a:solidFill>
                      <a:latin typeface="Times New Roman" panose="02020603050405020304" pitchFamily="18" charset="0"/>
                      <a:ea typeface="宋体" panose="02010600030101010101" pitchFamily="2" charset="-122"/>
                    </a:rPr>
                    <a:t>分组控制单元</a:t>
                  </a:r>
                  <a:endParaRPr lang="zh-CN" altLang="en-US" sz="1600" b="1" dirty="0">
                    <a:solidFill>
                      <a:srgbClr val="0000FF"/>
                    </a:solidFill>
                    <a:latin typeface="Times New Roman" panose="02020603050405020304" pitchFamily="18" charset="0"/>
                    <a:ea typeface="宋体" panose="02010600030101010101" pitchFamily="2" charset="-122"/>
                  </a:endParaRPr>
                </a:p>
                <a:p>
                  <a:pPr algn="ctr">
                    <a:lnSpc>
                      <a:spcPct val="96000"/>
                    </a:lnSpc>
                  </a:pPr>
                  <a:r>
                    <a:rPr lang="zh-CN" altLang="en-US" sz="1600" b="1" dirty="0">
                      <a:solidFill>
                        <a:srgbClr val="0000FF"/>
                      </a:solidFill>
                      <a:latin typeface="Times New Roman" panose="02020603050405020304" pitchFamily="18" charset="0"/>
                      <a:ea typeface="宋体" panose="02010600030101010101" pitchFamily="2" charset="-122"/>
                    </a:rPr>
                    <a:t>（</a:t>
                  </a:r>
                  <a:r>
                    <a:rPr lang="en-US" altLang="zh-CN" sz="1600" b="1">
                      <a:solidFill>
                        <a:srgbClr val="0000FF"/>
                      </a:solidFill>
                      <a:latin typeface="Times New Roman" panose="02020603050405020304" pitchFamily="18" charset="0"/>
                      <a:ea typeface="宋体" panose="02010600030101010101" pitchFamily="2" charset="-122"/>
                    </a:rPr>
                    <a:t>PCU</a:t>
                  </a:r>
                  <a:r>
                    <a:rPr lang="zh-CN" altLang="en-US" sz="1600" b="1" dirty="0">
                      <a:solidFill>
                        <a:srgbClr val="0000FF"/>
                      </a:solidFill>
                      <a:latin typeface="Times New Roman" panose="02020603050405020304" pitchFamily="18" charset="0"/>
                      <a:ea typeface="宋体" panose="02010600030101010101" pitchFamily="2" charset="-122"/>
                    </a:rPr>
                    <a:t>）</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9225" name="文本框 25609"/>
                <p:cNvSpPr txBox="1"/>
                <p:nvPr/>
              </p:nvSpPr>
              <p:spPr>
                <a:xfrm>
                  <a:off x="5864" y="1029"/>
                  <a:ext cx="1244" cy="614"/>
                </a:xfrm>
                <a:prstGeom prst="rect">
                  <a:avLst/>
                </a:prstGeom>
                <a:solidFill>
                  <a:srgbClr val="FFFFFF"/>
                </a:solidFill>
                <a:ln w="9525" cap="flat" cmpd="sng">
                  <a:solidFill>
                    <a:srgbClr val="000000"/>
                  </a:solidFill>
                  <a:prstDash val="solid"/>
                  <a:miter/>
                  <a:headEnd type="none" w="med" len="med"/>
                  <a:tailEnd type="none" w="med" len="med"/>
                </a:ln>
              </p:spPr>
              <p:txBody>
                <a:bodyPr tIns="72000" anchor="ctr" anchorCtr="1"/>
                <a:p>
                  <a:pPr algn="ctr"/>
                  <a:r>
                    <a:rPr lang="en-US" altLang="zh-CN" sz="1600" b="1">
                      <a:solidFill>
                        <a:srgbClr val="0000FF"/>
                      </a:solidFill>
                      <a:latin typeface="Times New Roman" panose="02020603050405020304" pitchFamily="18" charset="0"/>
                      <a:ea typeface="宋体" panose="02010600030101010101" pitchFamily="2" charset="-122"/>
                    </a:rPr>
                    <a:t>MSC/VLR</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26" name="文本框 25610"/>
                <p:cNvSpPr txBox="1"/>
                <p:nvPr/>
              </p:nvSpPr>
              <p:spPr>
                <a:xfrm>
                  <a:off x="7606" y="1029"/>
                  <a:ext cx="997" cy="614"/>
                </a:xfrm>
                <a:prstGeom prst="rect">
                  <a:avLst/>
                </a:prstGeom>
                <a:solidFill>
                  <a:srgbClr val="FFFFFF"/>
                </a:solidFill>
                <a:ln w="9525" cap="flat" cmpd="sng">
                  <a:solidFill>
                    <a:srgbClr val="000000"/>
                  </a:solidFill>
                  <a:prstDash val="solid"/>
                  <a:miter/>
                  <a:headEnd type="none" w="med" len="med"/>
                  <a:tailEnd type="none" w="med" len="med"/>
                </a:ln>
              </p:spPr>
              <p:txBody>
                <a:bodyPr tIns="72000" anchor="ctr" anchorCtr="1"/>
                <a:p>
                  <a:pPr algn="ctr"/>
                  <a:r>
                    <a:rPr lang="en-US" altLang="zh-CN" sz="1600" b="1">
                      <a:solidFill>
                        <a:srgbClr val="0000FF"/>
                      </a:solidFill>
                      <a:latin typeface="Times New Roman" panose="02020603050405020304" pitchFamily="18" charset="0"/>
                      <a:ea typeface="宋体" panose="02010600030101010101" pitchFamily="2" charset="-122"/>
                    </a:rPr>
                    <a:t>SMSC</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27" name="圆柱形 25611"/>
                <p:cNvSpPr/>
                <p:nvPr/>
              </p:nvSpPr>
              <p:spPr>
                <a:xfrm>
                  <a:off x="9350" y="1029"/>
                  <a:ext cx="747" cy="765"/>
                </a:xfrm>
                <a:prstGeom prst="can">
                  <a:avLst>
                    <a:gd name="adj" fmla="val 25602"/>
                  </a:avLst>
                </a:prstGeom>
                <a:solidFill>
                  <a:srgbClr val="FFFFFF"/>
                </a:solidFill>
                <a:ln w="9525" cap="flat" cmpd="sng">
                  <a:solidFill>
                    <a:srgbClr val="000000"/>
                  </a:solidFill>
                  <a:prstDash val="solid"/>
                  <a:round/>
                  <a:headEnd type="none" w="med" len="med"/>
                  <a:tailEnd type="none" w="med" len="med"/>
                </a:ln>
              </p:spPr>
              <p:txBody>
                <a:bodyPr anchor="ctr" anchorCtr="1"/>
                <a:p>
                  <a:pPr algn="ctr"/>
                  <a:r>
                    <a:rPr lang="en-US" altLang="zh-CN" sz="1600" b="1">
                      <a:solidFill>
                        <a:srgbClr val="0000FF"/>
                      </a:solidFill>
                      <a:latin typeface="Times New Roman" panose="02020603050405020304" pitchFamily="18" charset="0"/>
                      <a:ea typeface="宋体" panose="02010600030101010101" pitchFamily="2" charset="-122"/>
                    </a:rPr>
                    <a:t>HLR</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28" name="矩形 25612"/>
                <p:cNvSpPr/>
                <p:nvPr/>
              </p:nvSpPr>
              <p:spPr>
                <a:xfrm>
                  <a:off x="3479" y="939"/>
                  <a:ext cx="1992" cy="1689"/>
                </a:xfrm>
                <a:prstGeom prst="rect">
                  <a:avLst/>
                </a:prstGeom>
                <a:noFill/>
                <a:ln w="9525" cap="flat" cmpd="sng">
                  <a:solidFill>
                    <a:srgbClr val="000000"/>
                  </a:solidFill>
                  <a:prstDash val="lgDashDot"/>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pic>
              <p:nvPicPr>
                <p:cNvPr id="9229" name="图片 25613"/>
                <p:cNvPicPr>
                  <a:picLocks noChangeAspect="1"/>
                </p:cNvPicPr>
                <p:nvPr/>
              </p:nvPicPr>
              <p:blipFill>
                <a:blip r:embed="rId3"/>
                <a:stretch>
                  <a:fillRect/>
                </a:stretch>
              </p:blipFill>
              <p:spPr>
                <a:xfrm>
                  <a:off x="8354" y="3327"/>
                  <a:ext cx="1245" cy="934"/>
                </a:xfrm>
                <a:prstGeom prst="rect">
                  <a:avLst/>
                </a:prstGeom>
                <a:noFill/>
                <a:ln w="9525">
                  <a:noFill/>
                </a:ln>
              </p:spPr>
            </p:pic>
            <p:pic>
              <p:nvPicPr>
                <p:cNvPr id="9230" name="图片 25614"/>
                <p:cNvPicPr>
                  <a:picLocks noChangeAspect="1"/>
                </p:cNvPicPr>
                <p:nvPr/>
              </p:nvPicPr>
              <p:blipFill>
                <a:blip r:embed="rId3"/>
                <a:stretch>
                  <a:fillRect/>
                </a:stretch>
              </p:blipFill>
              <p:spPr>
                <a:xfrm>
                  <a:off x="3872" y="4859"/>
                  <a:ext cx="1245" cy="934"/>
                </a:xfrm>
                <a:prstGeom prst="rect">
                  <a:avLst/>
                </a:prstGeom>
                <a:noFill/>
                <a:ln w="9525">
                  <a:noFill/>
                </a:ln>
              </p:spPr>
            </p:pic>
            <p:sp>
              <p:nvSpPr>
                <p:cNvPr id="9231" name="文本框 25615"/>
                <p:cNvSpPr txBox="1"/>
                <p:nvPr/>
              </p:nvSpPr>
              <p:spPr>
                <a:xfrm>
                  <a:off x="6860" y="4859"/>
                  <a:ext cx="1743" cy="767"/>
                </a:xfrm>
                <a:prstGeom prst="rect">
                  <a:avLst/>
                </a:prstGeom>
                <a:solidFill>
                  <a:srgbClr val="FFFFFF"/>
                </a:solidFill>
                <a:ln w="9525" cap="flat" cmpd="sng">
                  <a:solidFill>
                    <a:srgbClr val="000000"/>
                  </a:solidFill>
                  <a:prstDash val="solid"/>
                  <a:miter/>
                  <a:headEnd type="none" w="med" len="med"/>
                  <a:tailEnd type="none" w="med" len="med"/>
                </a:ln>
              </p:spPr>
              <p:txBody>
                <a:bodyPr tIns="72000" anchor="ctr" anchorCtr="1"/>
                <a:p>
                  <a:pPr algn="ctr">
                    <a:lnSpc>
                      <a:spcPct val="96000"/>
                    </a:lnSpc>
                  </a:pPr>
                  <a:r>
                    <a:rPr lang="zh-CN" altLang="en-US" sz="1600" b="1" dirty="0">
                      <a:solidFill>
                        <a:srgbClr val="0000FF"/>
                      </a:solidFill>
                      <a:latin typeface="Times New Roman" panose="02020603050405020304" pitchFamily="18" charset="0"/>
                      <a:ea typeface="宋体" panose="02010600030101010101" pitchFamily="2" charset="-122"/>
                    </a:rPr>
                    <a:t>计费网关功能</a:t>
                  </a:r>
                  <a:endParaRPr lang="zh-CN" altLang="en-US" sz="1600" b="1" dirty="0">
                    <a:solidFill>
                      <a:srgbClr val="0000FF"/>
                    </a:solidFill>
                    <a:latin typeface="Times New Roman" panose="02020603050405020304" pitchFamily="18" charset="0"/>
                    <a:ea typeface="宋体" panose="02010600030101010101" pitchFamily="2" charset="-122"/>
                  </a:endParaRPr>
                </a:p>
                <a:p>
                  <a:pPr algn="ctr">
                    <a:lnSpc>
                      <a:spcPct val="96000"/>
                    </a:lnSpc>
                  </a:pPr>
                  <a:r>
                    <a:rPr lang="zh-CN" altLang="en-US" sz="1600" b="1" dirty="0">
                      <a:solidFill>
                        <a:srgbClr val="0000FF"/>
                      </a:solidFill>
                      <a:latin typeface="Times New Roman" panose="02020603050405020304" pitchFamily="18" charset="0"/>
                      <a:ea typeface="宋体" panose="02010600030101010101" pitchFamily="2" charset="-122"/>
                    </a:rPr>
                    <a:t>（</a:t>
                  </a:r>
                  <a:r>
                    <a:rPr lang="en-US" altLang="zh-CN" sz="1600" b="1">
                      <a:solidFill>
                        <a:srgbClr val="0000FF"/>
                      </a:solidFill>
                      <a:latin typeface="Times New Roman" panose="02020603050405020304" pitchFamily="18" charset="0"/>
                      <a:ea typeface="宋体" panose="02010600030101010101" pitchFamily="2" charset="-122"/>
                    </a:rPr>
                    <a:t>CGF</a:t>
                  </a:r>
                  <a:r>
                    <a:rPr lang="zh-CN" altLang="en-US" sz="1600" b="1" dirty="0">
                      <a:solidFill>
                        <a:srgbClr val="0000FF"/>
                      </a:solidFill>
                      <a:latin typeface="Times New Roman" panose="02020603050405020304" pitchFamily="18" charset="0"/>
                      <a:ea typeface="宋体" panose="02010600030101010101" pitchFamily="2" charset="-122"/>
                    </a:rPr>
                    <a:t>）</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9232" name="文本框 25616"/>
                <p:cNvSpPr txBox="1"/>
                <p:nvPr/>
              </p:nvSpPr>
              <p:spPr>
                <a:xfrm>
                  <a:off x="7109" y="6008"/>
                  <a:ext cx="1245" cy="614"/>
                </a:xfrm>
                <a:prstGeom prst="rect">
                  <a:avLst/>
                </a:prstGeom>
                <a:solidFill>
                  <a:srgbClr val="FFFFFF"/>
                </a:solidFill>
                <a:ln w="9525" cap="flat" cmpd="sng">
                  <a:solidFill>
                    <a:srgbClr val="000000"/>
                  </a:solidFill>
                  <a:prstDash val="solid"/>
                  <a:miter/>
                  <a:headEnd type="none" w="med" len="med"/>
                  <a:tailEnd type="none" w="med" len="med"/>
                </a:ln>
              </p:spPr>
              <p:txBody>
                <a:bodyPr tIns="72000" anchor="ctr" anchorCtr="1"/>
                <a:p>
                  <a:pPr algn="ctr"/>
                  <a:r>
                    <a:rPr lang="zh-CN" altLang="en-US" sz="1600" b="1" dirty="0">
                      <a:solidFill>
                        <a:srgbClr val="0000FF"/>
                      </a:solidFill>
                      <a:latin typeface="Times New Roman" panose="02020603050405020304" pitchFamily="18" charset="0"/>
                      <a:ea typeface="宋体" panose="02010600030101010101" pitchFamily="2" charset="-122"/>
                    </a:rPr>
                    <a:t>计费系统</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9233" name="椭圆 25617"/>
                <p:cNvSpPr/>
                <p:nvPr/>
              </p:nvSpPr>
              <p:spPr>
                <a:xfrm>
                  <a:off x="8927" y="5625"/>
                  <a:ext cx="1992" cy="766"/>
                </a:xfrm>
                <a:prstGeom prst="ellipse">
                  <a:avLst/>
                </a:prstGeom>
                <a:solidFill>
                  <a:srgbClr val="FFFFFF"/>
                </a:solidFill>
                <a:ln w="9525" cap="flat" cmpd="sng">
                  <a:solidFill>
                    <a:srgbClr val="000000"/>
                  </a:solidFill>
                  <a:prstDash val="solid"/>
                  <a:round/>
                  <a:headEnd type="none" w="med" len="med"/>
                  <a:tailEnd type="none" w="med" len="med"/>
                </a:ln>
              </p:spPr>
              <p:txBody>
                <a:bodyPr lIns="0" tIns="36000" rIns="0" bIns="0" anchor="ctr" anchorCtr="1"/>
                <a:p>
                  <a:pPr algn="ctr"/>
                  <a:r>
                    <a:rPr lang="zh-CN" altLang="en-US" sz="1600" b="1" dirty="0">
                      <a:solidFill>
                        <a:srgbClr val="0000FF"/>
                      </a:solidFill>
                      <a:latin typeface="Times New Roman" panose="02020603050405020304" pitchFamily="18" charset="0"/>
                      <a:ea typeface="宋体" panose="02010600030101010101" pitchFamily="2" charset="-122"/>
                    </a:rPr>
                    <a:t>分组数据网络</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9234" name="直接连接符 25618"/>
                <p:cNvSpPr/>
                <p:nvPr/>
              </p:nvSpPr>
              <p:spPr>
                <a:xfrm>
                  <a:off x="2876" y="1412"/>
                  <a:ext cx="747" cy="1"/>
                </a:xfrm>
                <a:prstGeom prst="line">
                  <a:avLst/>
                </a:prstGeom>
                <a:ln w="9525" cap="flat" cmpd="sng">
                  <a:solidFill>
                    <a:srgbClr val="000000"/>
                  </a:solidFill>
                  <a:prstDash val="solid"/>
                  <a:round/>
                  <a:headEnd type="none" w="med" len="med"/>
                  <a:tailEnd type="none" w="med" len="med"/>
                </a:ln>
              </p:spPr>
            </p:sp>
            <p:sp>
              <p:nvSpPr>
                <p:cNvPr id="9235" name="直接连接符 25619"/>
                <p:cNvSpPr/>
                <p:nvPr/>
              </p:nvSpPr>
              <p:spPr>
                <a:xfrm>
                  <a:off x="4370" y="2561"/>
                  <a:ext cx="0" cy="383"/>
                </a:xfrm>
                <a:prstGeom prst="line">
                  <a:avLst/>
                </a:prstGeom>
                <a:ln w="9525" cap="flat" cmpd="sng">
                  <a:solidFill>
                    <a:srgbClr val="000000"/>
                  </a:solidFill>
                  <a:prstDash val="solid"/>
                  <a:round/>
                  <a:headEnd type="none" w="med" len="med"/>
                  <a:tailEnd type="none" w="med" len="med"/>
                </a:ln>
              </p:spPr>
            </p:sp>
            <p:sp>
              <p:nvSpPr>
                <p:cNvPr id="9236" name="直接连接符 25620"/>
                <p:cNvSpPr/>
                <p:nvPr/>
              </p:nvSpPr>
              <p:spPr>
                <a:xfrm>
                  <a:off x="4370" y="2944"/>
                  <a:ext cx="1743" cy="0"/>
                </a:xfrm>
                <a:prstGeom prst="line">
                  <a:avLst/>
                </a:prstGeom>
                <a:ln w="9525" cap="flat" cmpd="sng">
                  <a:solidFill>
                    <a:srgbClr val="000000"/>
                  </a:solidFill>
                  <a:prstDash val="solid"/>
                  <a:round/>
                  <a:headEnd type="none" w="med" len="med"/>
                  <a:tailEnd type="none" w="med" len="med"/>
                </a:ln>
              </p:spPr>
            </p:sp>
            <p:sp>
              <p:nvSpPr>
                <p:cNvPr id="9237" name="直接连接符 25621"/>
                <p:cNvSpPr/>
                <p:nvPr/>
              </p:nvSpPr>
              <p:spPr>
                <a:xfrm>
                  <a:off x="6113" y="2944"/>
                  <a:ext cx="0" cy="383"/>
                </a:xfrm>
                <a:prstGeom prst="line">
                  <a:avLst/>
                </a:prstGeom>
                <a:ln w="9525" cap="flat" cmpd="sng">
                  <a:solidFill>
                    <a:srgbClr val="000000"/>
                  </a:solidFill>
                  <a:prstDash val="solid"/>
                  <a:round/>
                  <a:headEnd type="none" w="med" len="med"/>
                  <a:tailEnd type="none" w="med" len="med"/>
                </a:ln>
              </p:spPr>
            </p:sp>
            <p:sp>
              <p:nvSpPr>
                <p:cNvPr id="9238" name="直接连接符 25622"/>
                <p:cNvSpPr/>
                <p:nvPr/>
              </p:nvSpPr>
              <p:spPr>
                <a:xfrm flipV="1">
                  <a:off x="4619" y="4093"/>
                  <a:ext cx="0" cy="766"/>
                </a:xfrm>
                <a:prstGeom prst="line">
                  <a:avLst/>
                </a:prstGeom>
                <a:ln w="9525" cap="flat" cmpd="sng">
                  <a:solidFill>
                    <a:srgbClr val="000000"/>
                  </a:solidFill>
                  <a:prstDash val="solid"/>
                  <a:round/>
                  <a:headEnd type="none" w="med" len="med"/>
                  <a:tailEnd type="none" w="med" len="med"/>
                </a:ln>
              </p:spPr>
            </p:sp>
            <p:sp>
              <p:nvSpPr>
                <p:cNvPr id="9239" name="直接连接符 25623"/>
                <p:cNvSpPr/>
                <p:nvPr/>
              </p:nvSpPr>
              <p:spPr>
                <a:xfrm>
                  <a:off x="4619" y="4093"/>
                  <a:ext cx="1245" cy="0"/>
                </a:xfrm>
                <a:prstGeom prst="line">
                  <a:avLst/>
                </a:prstGeom>
                <a:ln w="9525" cap="flat" cmpd="sng">
                  <a:solidFill>
                    <a:srgbClr val="000000"/>
                  </a:solidFill>
                  <a:prstDash val="solid"/>
                  <a:round/>
                  <a:headEnd type="none" w="med" len="med"/>
                  <a:tailEnd type="none" w="med" len="med"/>
                </a:ln>
              </p:spPr>
            </p:sp>
            <p:sp>
              <p:nvSpPr>
                <p:cNvPr id="9240" name="直接连接符 25624"/>
                <p:cNvSpPr/>
                <p:nvPr/>
              </p:nvSpPr>
              <p:spPr>
                <a:xfrm>
                  <a:off x="7109" y="3710"/>
                  <a:ext cx="1245" cy="0"/>
                </a:xfrm>
                <a:prstGeom prst="line">
                  <a:avLst/>
                </a:prstGeom>
                <a:ln w="9525" cap="flat" cmpd="sng">
                  <a:solidFill>
                    <a:srgbClr val="000000"/>
                  </a:solidFill>
                  <a:prstDash val="solid"/>
                  <a:round/>
                  <a:headEnd type="none" w="med" len="med"/>
                  <a:tailEnd type="none" w="med" len="med"/>
                </a:ln>
              </p:spPr>
            </p:sp>
            <p:sp>
              <p:nvSpPr>
                <p:cNvPr id="9241" name="直接连接符 25625"/>
                <p:cNvSpPr/>
                <p:nvPr/>
              </p:nvSpPr>
              <p:spPr>
                <a:xfrm>
                  <a:off x="9599" y="4093"/>
                  <a:ext cx="249" cy="0"/>
                </a:xfrm>
                <a:prstGeom prst="line">
                  <a:avLst/>
                </a:prstGeom>
                <a:ln w="9525" cap="flat" cmpd="sng">
                  <a:solidFill>
                    <a:srgbClr val="000000"/>
                  </a:solidFill>
                  <a:prstDash val="solid"/>
                  <a:round/>
                  <a:headEnd type="none" w="med" len="med"/>
                  <a:tailEnd type="none" w="med" len="med"/>
                </a:ln>
              </p:spPr>
            </p:sp>
            <p:sp>
              <p:nvSpPr>
                <p:cNvPr id="9242" name="直接连接符 25626"/>
                <p:cNvSpPr/>
                <p:nvPr/>
              </p:nvSpPr>
              <p:spPr>
                <a:xfrm>
                  <a:off x="9848" y="4093"/>
                  <a:ext cx="0" cy="1532"/>
                </a:xfrm>
                <a:prstGeom prst="line">
                  <a:avLst/>
                </a:prstGeom>
                <a:ln w="9525" cap="flat" cmpd="sng">
                  <a:solidFill>
                    <a:srgbClr val="000000"/>
                  </a:solidFill>
                  <a:prstDash val="solid"/>
                  <a:round/>
                  <a:headEnd type="none" w="med" len="med"/>
                  <a:tailEnd type="none" w="med" len="med"/>
                </a:ln>
              </p:spPr>
            </p:sp>
            <p:sp>
              <p:nvSpPr>
                <p:cNvPr id="9243" name="直接连接符 25627"/>
                <p:cNvSpPr/>
                <p:nvPr/>
              </p:nvSpPr>
              <p:spPr>
                <a:xfrm>
                  <a:off x="5366" y="1412"/>
                  <a:ext cx="498" cy="0"/>
                </a:xfrm>
                <a:prstGeom prst="line">
                  <a:avLst/>
                </a:prstGeom>
                <a:ln w="9525" cap="flat" cmpd="sng">
                  <a:solidFill>
                    <a:srgbClr val="000000"/>
                  </a:solidFill>
                  <a:prstDash val="lgDash"/>
                  <a:round/>
                  <a:headEnd type="none" w="med" len="med"/>
                  <a:tailEnd type="none" w="med" len="med"/>
                </a:ln>
              </p:spPr>
            </p:sp>
            <p:sp>
              <p:nvSpPr>
                <p:cNvPr id="9244" name="直接连接符 25628"/>
                <p:cNvSpPr/>
                <p:nvPr/>
              </p:nvSpPr>
              <p:spPr>
                <a:xfrm>
                  <a:off x="7109" y="1412"/>
                  <a:ext cx="498" cy="0"/>
                </a:xfrm>
                <a:prstGeom prst="line">
                  <a:avLst/>
                </a:prstGeom>
                <a:ln w="9525" cap="flat" cmpd="sng">
                  <a:solidFill>
                    <a:srgbClr val="000000"/>
                  </a:solidFill>
                  <a:prstDash val="lgDash"/>
                  <a:round/>
                  <a:headEnd type="none" w="med" len="med"/>
                  <a:tailEnd type="none" w="med" len="med"/>
                </a:ln>
              </p:spPr>
            </p:sp>
            <p:sp>
              <p:nvSpPr>
                <p:cNvPr id="9245" name="直接连接符 25629"/>
                <p:cNvSpPr/>
                <p:nvPr/>
              </p:nvSpPr>
              <p:spPr>
                <a:xfrm>
                  <a:off x="8603" y="1412"/>
                  <a:ext cx="747" cy="0"/>
                </a:xfrm>
                <a:prstGeom prst="line">
                  <a:avLst/>
                </a:prstGeom>
                <a:ln w="9525" cap="flat" cmpd="sng">
                  <a:solidFill>
                    <a:srgbClr val="000000"/>
                  </a:solidFill>
                  <a:prstDash val="lgDash"/>
                  <a:round/>
                  <a:headEnd type="none" w="med" len="med"/>
                  <a:tailEnd type="none" w="med" len="med"/>
                </a:ln>
              </p:spPr>
            </p:sp>
            <p:sp>
              <p:nvSpPr>
                <p:cNvPr id="9246" name="直接连接符 25630"/>
                <p:cNvSpPr/>
                <p:nvPr/>
              </p:nvSpPr>
              <p:spPr>
                <a:xfrm>
                  <a:off x="10346" y="1412"/>
                  <a:ext cx="0" cy="1532"/>
                </a:xfrm>
                <a:prstGeom prst="line">
                  <a:avLst/>
                </a:prstGeom>
                <a:ln w="9525" cap="flat" cmpd="sng">
                  <a:solidFill>
                    <a:srgbClr val="000000"/>
                  </a:solidFill>
                  <a:prstDash val="lgDash"/>
                  <a:round/>
                  <a:headEnd type="none" w="med" len="med"/>
                  <a:tailEnd type="none" w="med" len="med"/>
                </a:ln>
              </p:spPr>
            </p:sp>
            <p:sp>
              <p:nvSpPr>
                <p:cNvPr id="9247" name="直接连接符 25631"/>
                <p:cNvSpPr/>
                <p:nvPr/>
              </p:nvSpPr>
              <p:spPr>
                <a:xfrm>
                  <a:off x="10097" y="1412"/>
                  <a:ext cx="249" cy="0"/>
                </a:xfrm>
                <a:prstGeom prst="line">
                  <a:avLst/>
                </a:prstGeom>
                <a:ln w="9525" cap="flat" cmpd="sng">
                  <a:solidFill>
                    <a:srgbClr val="000000"/>
                  </a:solidFill>
                  <a:prstDash val="lgDash"/>
                  <a:round/>
                  <a:headEnd type="none" w="med" len="med"/>
                  <a:tailEnd type="none" w="med" len="med"/>
                </a:ln>
              </p:spPr>
            </p:sp>
            <p:sp>
              <p:nvSpPr>
                <p:cNvPr id="9248" name="直接连接符 25632"/>
                <p:cNvSpPr/>
                <p:nvPr/>
              </p:nvSpPr>
              <p:spPr>
                <a:xfrm>
                  <a:off x="9350" y="2944"/>
                  <a:ext cx="996" cy="0"/>
                </a:xfrm>
                <a:prstGeom prst="line">
                  <a:avLst/>
                </a:prstGeom>
                <a:ln w="9525" cap="flat" cmpd="sng">
                  <a:solidFill>
                    <a:srgbClr val="000000"/>
                  </a:solidFill>
                  <a:prstDash val="lgDash"/>
                  <a:round/>
                  <a:headEnd type="none" w="med" len="med"/>
                  <a:tailEnd type="none" w="med" len="med"/>
                </a:ln>
              </p:spPr>
            </p:sp>
            <p:sp>
              <p:nvSpPr>
                <p:cNvPr id="9249" name="直接连接符 25633"/>
                <p:cNvSpPr/>
                <p:nvPr/>
              </p:nvSpPr>
              <p:spPr>
                <a:xfrm>
                  <a:off x="9350" y="2944"/>
                  <a:ext cx="0" cy="383"/>
                </a:xfrm>
                <a:prstGeom prst="line">
                  <a:avLst/>
                </a:prstGeom>
                <a:ln w="9525" cap="flat" cmpd="sng">
                  <a:solidFill>
                    <a:srgbClr val="000000"/>
                  </a:solidFill>
                  <a:prstDash val="lgDash"/>
                  <a:round/>
                  <a:headEnd type="none" w="med" len="med"/>
                  <a:tailEnd type="none" w="med" len="med"/>
                </a:ln>
              </p:spPr>
            </p:sp>
            <p:sp>
              <p:nvSpPr>
                <p:cNvPr id="9250" name="任意多边形 25634"/>
                <p:cNvSpPr/>
                <p:nvPr/>
              </p:nvSpPr>
              <p:spPr>
                <a:xfrm>
                  <a:off x="7856" y="1660"/>
                  <a:ext cx="4" cy="890"/>
                </a:xfrm>
                <a:custGeom>
                  <a:avLst/>
                  <a:gdLst/>
                  <a:ahLst/>
                  <a:cxnLst/>
                  <a:pathLst>
                    <a:path w="4" h="890">
                      <a:moveTo>
                        <a:pt x="0" y="0"/>
                      </a:moveTo>
                      <a:lnTo>
                        <a:pt x="4" y="890"/>
                      </a:lnTo>
                    </a:path>
                  </a:pathLst>
                </a:custGeom>
                <a:noFill/>
                <a:ln w="9525" cap="flat" cmpd="sng">
                  <a:solidFill>
                    <a:srgbClr val="000000"/>
                  </a:solidFill>
                  <a:prstDash val="lgDash"/>
                  <a:round/>
                  <a:headEnd type="none" w="med" len="med"/>
                  <a:tailEnd type="none" w="med" len="med"/>
                </a:ln>
              </p:spPr>
              <p:txBody>
                <a:bodyPr/>
                <a:p>
                  <a:endParaRPr lang="zh-CN" altLang="en-US"/>
                </a:p>
              </p:txBody>
            </p:sp>
            <p:sp>
              <p:nvSpPr>
                <p:cNvPr id="9251" name="任意多边形 25635"/>
                <p:cNvSpPr/>
                <p:nvPr/>
              </p:nvSpPr>
              <p:spPr>
                <a:xfrm>
                  <a:off x="6363" y="1665"/>
                  <a:ext cx="12" cy="1662"/>
                </a:xfrm>
                <a:custGeom>
                  <a:avLst/>
                  <a:gdLst/>
                  <a:ahLst/>
                  <a:cxnLst/>
                  <a:pathLst>
                    <a:path w="12" h="1662">
                      <a:moveTo>
                        <a:pt x="12" y="0"/>
                      </a:moveTo>
                      <a:lnTo>
                        <a:pt x="0" y="1662"/>
                      </a:lnTo>
                    </a:path>
                  </a:pathLst>
                </a:custGeom>
                <a:noFill/>
                <a:ln w="9525" cap="flat" cmpd="sng">
                  <a:solidFill>
                    <a:srgbClr val="000000"/>
                  </a:solidFill>
                  <a:prstDash val="lgDash"/>
                  <a:round/>
                  <a:headEnd type="none" w="med" len="med"/>
                  <a:tailEnd type="none" w="med" len="med"/>
                </a:ln>
              </p:spPr>
              <p:txBody>
                <a:bodyPr/>
                <a:p>
                  <a:endParaRPr lang="zh-CN" altLang="en-US"/>
                </a:p>
              </p:txBody>
            </p:sp>
            <p:sp>
              <p:nvSpPr>
                <p:cNvPr id="9252" name="直接连接符 25636"/>
                <p:cNvSpPr/>
                <p:nvPr/>
              </p:nvSpPr>
              <p:spPr>
                <a:xfrm>
                  <a:off x="7607" y="5625"/>
                  <a:ext cx="0" cy="383"/>
                </a:xfrm>
                <a:prstGeom prst="line">
                  <a:avLst/>
                </a:prstGeom>
                <a:ln w="9525" cap="flat" cmpd="sng">
                  <a:solidFill>
                    <a:srgbClr val="000000"/>
                  </a:solidFill>
                  <a:prstDash val="lgDash"/>
                  <a:round/>
                  <a:headEnd type="none" w="med" len="med"/>
                  <a:tailEnd type="none" w="med" len="med"/>
                </a:ln>
              </p:spPr>
            </p:sp>
            <p:sp>
              <p:nvSpPr>
                <p:cNvPr id="9253" name="直接连接符 25637"/>
                <p:cNvSpPr/>
                <p:nvPr/>
              </p:nvSpPr>
              <p:spPr>
                <a:xfrm>
                  <a:off x="8603" y="5242"/>
                  <a:ext cx="498" cy="0"/>
                </a:xfrm>
                <a:prstGeom prst="line">
                  <a:avLst/>
                </a:prstGeom>
                <a:ln w="9525" cap="flat" cmpd="sng">
                  <a:solidFill>
                    <a:srgbClr val="000000"/>
                  </a:solidFill>
                  <a:prstDash val="lgDash"/>
                  <a:round/>
                  <a:headEnd type="none" w="med" len="med"/>
                  <a:tailEnd type="none" w="med" len="med"/>
                </a:ln>
              </p:spPr>
            </p:sp>
            <p:sp>
              <p:nvSpPr>
                <p:cNvPr id="9254" name="任意多边形 25638"/>
                <p:cNvSpPr/>
                <p:nvPr/>
              </p:nvSpPr>
              <p:spPr>
                <a:xfrm>
                  <a:off x="9101" y="4230"/>
                  <a:ext cx="4" cy="1013"/>
                </a:xfrm>
                <a:custGeom>
                  <a:avLst/>
                  <a:gdLst/>
                  <a:ahLst/>
                  <a:cxnLst/>
                  <a:pathLst>
                    <a:path w="4" h="1013">
                      <a:moveTo>
                        <a:pt x="0" y="1013"/>
                      </a:moveTo>
                      <a:lnTo>
                        <a:pt x="4" y="0"/>
                      </a:lnTo>
                    </a:path>
                  </a:pathLst>
                </a:custGeom>
                <a:noFill/>
                <a:ln w="9525" cap="flat" cmpd="sng">
                  <a:solidFill>
                    <a:srgbClr val="000000"/>
                  </a:solidFill>
                  <a:prstDash val="lgDash"/>
                  <a:round/>
                  <a:headEnd type="none" w="med" len="med"/>
                  <a:tailEnd type="none" w="med" len="med"/>
                </a:ln>
              </p:spPr>
              <p:txBody>
                <a:bodyPr/>
                <a:p>
                  <a:endParaRPr lang="zh-CN" altLang="en-US"/>
                </a:p>
              </p:txBody>
            </p:sp>
            <p:sp>
              <p:nvSpPr>
                <p:cNvPr id="9255" name="任意多边形 25639"/>
                <p:cNvSpPr/>
                <p:nvPr/>
              </p:nvSpPr>
              <p:spPr>
                <a:xfrm>
                  <a:off x="6360" y="4215"/>
                  <a:ext cx="3" cy="1027"/>
                </a:xfrm>
                <a:custGeom>
                  <a:avLst/>
                  <a:gdLst/>
                  <a:ahLst/>
                  <a:cxnLst/>
                  <a:pathLst>
                    <a:path w="3" h="1027">
                      <a:moveTo>
                        <a:pt x="0" y="0"/>
                      </a:moveTo>
                      <a:lnTo>
                        <a:pt x="3" y="1027"/>
                      </a:lnTo>
                    </a:path>
                  </a:pathLst>
                </a:custGeom>
                <a:noFill/>
                <a:ln w="9525" cap="flat" cmpd="sng">
                  <a:solidFill>
                    <a:srgbClr val="000000"/>
                  </a:solidFill>
                  <a:prstDash val="lgDash"/>
                  <a:round/>
                  <a:headEnd type="none" w="med" len="med"/>
                  <a:tailEnd type="none" w="med" len="med"/>
                </a:ln>
              </p:spPr>
              <p:txBody>
                <a:bodyPr/>
                <a:p>
                  <a:endParaRPr lang="zh-CN" altLang="en-US"/>
                </a:p>
              </p:txBody>
            </p:sp>
            <p:sp>
              <p:nvSpPr>
                <p:cNvPr id="9256" name="直接连接符 25640"/>
                <p:cNvSpPr/>
                <p:nvPr/>
              </p:nvSpPr>
              <p:spPr>
                <a:xfrm>
                  <a:off x="6362" y="5242"/>
                  <a:ext cx="498" cy="0"/>
                </a:xfrm>
                <a:prstGeom prst="line">
                  <a:avLst/>
                </a:prstGeom>
                <a:ln w="9525" cap="flat" cmpd="sng">
                  <a:solidFill>
                    <a:srgbClr val="000000"/>
                  </a:solidFill>
                  <a:prstDash val="lgDash"/>
                  <a:round/>
                  <a:headEnd type="none" w="med" len="med"/>
                  <a:tailEnd type="none" w="med" len="med"/>
                </a:ln>
              </p:spPr>
            </p:sp>
            <p:sp>
              <p:nvSpPr>
                <p:cNvPr id="9257" name="直接连接符 25641"/>
                <p:cNvSpPr/>
                <p:nvPr/>
              </p:nvSpPr>
              <p:spPr>
                <a:xfrm>
                  <a:off x="6362" y="646"/>
                  <a:ext cx="0" cy="383"/>
                </a:xfrm>
                <a:prstGeom prst="line">
                  <a:avLst/>
                </a:prstGeom>
                <a:ln w="9525" cap="flat" cmpd="sng">
                  <a:solidFill>
                    <a:srgbClr val="000000"/>
                  </a:solidFill>
                  <a:prstDash val="lgDash"/>
                  <a:round/>
                  <a:headEnd type="none" w="med" len="med"/>
                  <a:tailEnd type="none" w="med" len="med"/>
                </a:ln>
              </p:spPr>
            </p:sp>
            <p:sp>
              <p:nvSpPr>
                <p:cNvPr id="9258" name="直接连接符 25642"/>
                <p:cNvSpPr/>
                <p:nvPr/>
              </p:nvSpPr>
              <p:spPr>
                <a:xfrm>
                  <a:off x="6362" y="646"/>
                  <a:ext cx="3486" cy="0"/>
                </a:xfrm>
                <a:prstGeom prst="line">
                  <a:avLst/>
                </a:prstGeom>
                <a:ln w="9525" cap="flat" cmpd="sng">
                  <a:solidFill>
                    <a:srgbClr val="000000"/>
                  </a:solidFill>
                  <a:prstDash val="lgDash"/>
                  <a:round/>
                  <a:headEnd type="none" w="med" len="med"/>
                  <a:tailEnd type="none" w="med" len="med"/>
                </a:ln>
              </p:spPr>
            </p:sp>
            <p:sp>
              <p:nvSpPr>
                <p:cNvPr id="9259" name="直接连接符 25643"/>
                <p:cNvSpPr/>
                <p:nvPr/>
              </p:nvSpPr>
              <p:spPr>
                <a:xfrm>
                  <a:off x="9848" y="646"/>
                  <a:ext cx="0" cy="383"/>
                </a:xfrm>
                <a:prstGeom prst="line">
                  <a:avLst/>
                </a:prstGeom>
                <a:ln w="9525" cap="flat" cmpd="sng">
                  <a:solidFill>
                    <a:srgbClr val="000000"/>
                  </a:solidFill>
                  <a:prstDash val="lgDash"/>
                  <a:round/>
                  <a:headEnd type="none" w="med" len="med"/>
                  <a:tailEnd type="none" w="med" len="med"/>
                </a:ln>
              </p:spPr>
            </p:sp>
            <p:sp>
              <p:nvSpPr>
                <p:cNvPr id="9260" name="直接连接符 25644"/>
                <p:cNvSpPr/>
                <p:nvPr/>
              </p:nvSpPr>
              <p:spPr>
                <a:xfrm flipV="1">
                  <a:off x="6860" y="2561"/>
                  <a:ext cx="0" cy="766"/>
                </a:xfrm>
                <a:prstGeom prst="line">
                  <a:avLst/>
                </a:prstGeom>
                <a:ln w="9525" cap="flat" cmpd="sng">
                  <a:solidFill>
                    <a:srgbClr val="000000"/>
                  </a:solidFill>
                  <a:prstDash val="lgDash"/>
                  <a:round/>
                  <a:headEnd type="none" w="med" len="med"/>
                  <a:tailEnd type="none" w="med" len="med"/>
                </a:ln>
              </p:spPr>
            </p:sp>
            <p:sp>
              <p:nvSpPr>
                <p:cNvPr id="9261" name="直接连接符 25645"/>
                <p:cNvSpPr/>
                <p:nvPr/>
              </p:nvSpPr>
              <p:spPr>
                <a:xfrm>
                  <a:off x="6860" y="2561"/>
                  <a:ext cx="996" cy="0"/>
                </a:xfrm>
                <a:prstGeom prst="line">
                  <a:avLst/>
                </a:prstGeom>
                <a:ln w="9525" cap="flat" cmpd="sng">
                  <a:solidFill>
                    <a:srgbClr val="000000"/>
                  </a:solidFill>
                  <a:prstDash val="lgDash"/>
                  <a:round/>
                  <a:headEnd type="none" w="med" len="med"/>
                  <a:tailEnd type="none" w="med" len="med"/>
                </a:ln>
              </p:spPr>
            </p:sp>
            <p:sp>
              <p:nvSpPr>
                <p:cNvPr id="9262" name="直接连接符 25646"/>
                <p:cNvSpPr/>
                <p:nvPr/>
              </p:nvSpPr>
              <p:spPr>
                <a:xfrm>
                  <a:off x="6860" y="3177"/>
                  <a:ext cx="1245" cy="1"/>
                </a:xfrm>
                <a:prstGeom prst="line">
                  <a:avLst/>
                </a:prstGeom>
                <a:ln w="9525" cap="flat" cmpd="sng">
                  <a:solidFill>
                    <a:srgbClr val="000000"/>
                  </a:solidFill>
                  <a:prstDash val="lgDash"/>
                  <a:round/>
                  <a:headEnd type="none" w="med" len="med"/>
                  <a:tailEnd type="none" w="med" len="med"/>
                </a:ln>
              </p:spPr>
            </p:sp>
            <p:sp>
              <p:nvSpPr>
                <p:cNvPr id="9263" name="直接连接符 25647"/>
                <p:cNvSpPr/>
                <p:nvPr/>
              </p:nvSpPr>
              <p:spPr>
                <a:xfrm flipV="1">
                  <a:off x="8105" y="2418"/>
                  <a:ext cx="1" cy="766"/>
                </a:xfrm>
                <a:prstGeom prst="line">
                  <a:avLst/>
                </a:prstGeom>
                <a:ln w="9525" cap="flat" cmpd="sng">
                  <a:solidFill>
                    <a:srgbClr val="000000"/>
                  </a:solidFill>
                  <a:prstDash val="lgDash"/>
                  <a:round/>
                  <a:headEnd type="none" w="med" len="med"/>
                  <a:tailEnd type="none" w="med" len="med"/>
                </a:ln>
              </p:spPr>
            </p:sp>
            <p:sp>
              <p:nvSpPr>
                <p:cNvPr id="9264" name="直接连接符 25648"/>
                <p:cNvSpPr/>
                <p:nvPr/>
              </p:nvSpPr>
              <p:spPr>
                <a:xfrm>
                  <a:off x="8105" y="2426"/>
                  <a:ext cx="1494" cy="1"/>
                </a:xfrm>
                <a:prstGeom prst="line">
                  <a:avLst/>
                </a:prstGeom>
                <a:ln w="9525" cap="flat" cmpd="sng">
                  <a:solidFill>
                    <a:srgbClr val="000000"/>
                  </a:solidFill>
                  <a:prstDash val="lgDash"/>
                  <a:round/>
                  <a:headEnd type="none" w="med" len="med"/>
                  <a:tailEnd type="none" w="med" len="med"/>
                </a:ln>
              </p:spPr>
            </p:sp>
            <p:sp>
              <p:nvSpPr>
                <p:cNvPr id="9265" name="任意多边形 25649"/>
                <p:cNvSpPr/>
                <p:nvPr/>
              </p:nvSpPr>
              <p:spPr>
                <a:xfrm>
                  <a:off x="9585" y="1795"/>
                  <a:ext cx="15" cy="635"/>
                </a:xfrm>
                <a:custGeom>
                  <a:avLst/>
                  <a:gdLst/>
                  <a:ahLst/>
                  <a:cxnLst/>
                  <a:pathLst>
                    <a:path w="15" h="635">
                      <a:moveTo>
                        <a:pt x="0" y="635"/>
                      </a:moveTo>
                      <a:lnTo>
                        <a:pt x="15" y="0"/>
                      </a:lnTo>
                    </a:path>
                  </a:pathLst>
                </a:custGeom>
                <a:noFill/>
                <a:ln w="9525" cap="flat" cmpd="sng">
                  <a:solidFill>
                    <a:srgbClr val="000000"/>
                  </a:solidFill>
                  <a:prstDash val="lgDash"/>
                  <a:round/>
                  <a:headEnd type="none" w="med" len="med"/>
                  <a:tailEnd type="none" w="med" len="med"/>
                </a:ln>
              </p:spPr>
              <p:txBody>
                <a:bodyPr/>
                <a:p>
                  <a:endParaRPr lang="zh-CN" altLang="en-US"/>
                </a:p>
              </p:txBody>
            </p:sp>
            <p:grpSp>
              <p:nvGrpSpPr>
                <p:cNvPr id="9266" name="组合 25650"/>
                <p:cNvGrpSpPr/>
                <p:nvPr/>
              </p:nvGrpSpPr>
              <p:grpSpPr>
                <a:xfrm>
                  <a:off x="2040" y="840"/>
                  <a:ext cx="345" cy="255"/>
                  <a:chOff x="2040" y="1065"/>
                  <a:chExt cx="345" cy="255"/>
                </a:xfrm>
              </p:grpSpPr>
              <p:sp>
                <p:nvSpPr>
                  <p:cNvPr id="9267" name="任意多边形 25651"/>
                  <p:cNvSpPr/>
                  <p:nvPr/>
                </p:nvSpPr>
                <p:spPr>
                  <a:xfrm>
                    <a:off x="2040" y="1065"/>
                    <a:ext cx="180" cy="255"/>
                  </a:xfrm>
                  <a:custGeom>
                    <a:avLst/>
                    <a:gdLst/>
                    <a:ahLst/>
                    <a:cxnLst/>
                    <a:pathLst>
                      <a:path w="180" h="255">
                        <a:moveTo>
                          <a:pt x="0" y="255"/>
                        </a:moveTo>
                        <a:lnTo>
                          <a:pt x="180"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268" name="任意多边形 25652"/>
                  <p:cNvSpPr/>
                  <p:nvPr/>
                </p:nvSpPr>
                <p:spPr>
                  <a:xfrm>
                    <a:off x="2250" y="1065"/>
                    <a:ext cx="135" cy="210"/>
                  </a:xfrm>
                  <a:custGeom>
                    <a:avLst/>
                    <a:gdLst/>
                    <a:ahLst/>
                    <a:cxnLst/>
                    <a:pathLst>
                      <a:path w="135" h="210">
                        <a:moveTo>
                          <a:pt x="0" y="210"/>
                        </a:moveTo>
                        <a:lnTo>
                          <a:pt x="135" y="0"/>
                        </a:ln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269" name="任意多边形 25653"/>
                  <p:cNvSpPr/>
                  <p:nvPr/>
                </p:nvSpPr>
                <p:spPr>
                  <a:xfrm>
                    <a:off x="2220" y="1065"/>
                    <a:ext cx="15" cy="225"/>
                  </a:xfrm>
                  <a:custGeom>
                    <a:avLst/>
                    <a:gdLst/>
                    <a:ahLst/>
                    <a:cxnLst/>
                    <a:pathLst>
                      <a:path w="15" h="225">
                        <a:moveTo>
                          <a:pt x="0" y="0"/>
                        </a:moveTo>
                        <a:lnTo>
                          <a:pt x="15" y="225"/>
                        </a:lnTo>
                      </a:path>
                    </a:pathLst>
                  </a:custGeom>
                  <a:noFill/>
                  <a:ln w="9525" cap="flat" cmpd="sng">
                    <a:solidFill>
                      <a:srgbClr val="000000"/>
                    </a:solidFill>
                    <a:prstDash val="solid"/>
                    <a:round/>
                    <a:headEnd type="none" w="med" len="med"/>
                    <a:tailEnd type="none" w="med" len="med"/>
                  </a:ln>
                </p:spPr>
                <p:txBody>
                  <a:bodyPr/>
                  <a:p>
                    <a:endParaRPr lang="zh-CN" altLang="en-US"/>
                  </a:p>
                </p:txBody>
              </p:sp>
            </p:grpSp>
            <p:sp>
              <p:nvSpPr>
                <p:cNvPr id="9270" name="文本框 25654"/>
                <p:cNvSpPr txBox="1"/>
                <p:nvPr/>
              </p:nvSpPr>
              <p:spPr>
                <a:xfrm>
                  <a:off x="2771" y="939"/>
                  <a:ext cx="747" cy="383"/>
                </a:xfrm>
                <a:prstGeom prst="rect">
                  <a:avLst/>
                </a:prstGeom>
                <a:noFill/>
                <a:ln w="9525">
                  <a:noFill/>
                </a:ln>
              </p:spPr>
              <p:txBody>
                <a:bodyPr lIns="0" tIns="0" rIns="0" bIns="0" anchor="ctr" anchorCtr="1"/>
                <a:p>
                  <a:pPr algn="ctr"/>
                  <a:r>
                    <a:rPr lang="en-US" altLang="zh-CN" sz="1600" b="1">
                      <a:solidFill>
                        <a:srgbClr val="0000FF"/>
                      </a:solidFill>
                      <a:latin typeface="Times New Roman" panose="02020603050405020304" pitchFamily="18" charset="0"/>
                      <a:ea typeface="宋体" panose="02010600030101010101" pitchFamily="2" charset="-122"/>
                    </a:rPr>
                    <a:t>A-</a:t>
                  </a:r>
                  <a:r>
                    <a:rPr lang="en-US" altLang="zh-CN" sz="1600" b="1" err="1">
                      <a:solidFill>
                        <a:srgbClr val="0000FF"/>
                      </a:solidFill>
                      <a:latin typeface="Times New Roman" panose="02020603050405020304" pitchFamily="18" charset="0"/>
                      <a:ea typeface="宋体" panose="02010600030101010101" pitchFamily="2" charset="-122"/>
                    </a:rPr>
                    <a:t>bis</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1" name="文本框 25655"/>
                <p:cNvSpPr txBox="1"/>
                <p:nvPr/>
              </p:nvSpPr>
              <p:spPr>
                <a:xfrm>
                  <a:off x="4247" y="2651"/>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Gb</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2" name="文本框 25656"/>
                <p:cNvSpPr txBox="1"/>
                <p:nvPr/>
              </p:nvSpPr>
              <p:spPr>
                <a:xfrm>
                  <a:off x="4181" y="5753"/>
                  <a:ext cx="747" cy="383"/>
                </a:xfrm>
                <a:prstGeom prst="rect">
                  <a:avLst/>
                </a:prstGeom>
                <a:noFill/>
                <a:ln w="9525">
                  <a:noFill/>
                </a:ln>
              </p:spPr>
              <p:txBody>
                <a:bodyPr lIns="0" tIns="0" rIns="0" bIns="0" anchor="ctr" anchorCtr="1"/>
                <a:p>
                  <a:pPr algn="ctr"/>
                  <a:r>
                    <a:rPr lang="en-US" altLang="zh-CN" sz="1600" b="1">
                      <a:solidFill>
                        <a:srgbClr val="0000FF"/>
                      </a:solidFill>
                      <a:latin typeface="Times New Roman" panose="02020603050405020304" pitchFamily="18" charset="0"/>
                      <a:ea typeface="宋体" panose="02010600030101010101" pitchFamily="2" charset="-122"/>
                    </a:rPr>
                    <a:t>SGSN</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3" name="文本框 25657"/>
                <p:cNvSpPr txBox="1"/>
                <p:nvPr/>
              </p:nvSpPr>
              <p:spPr>
                <a:xfrm>
                  <a:off x="5651" y="4213"/>
                  <a:ext cx="747" cy="383"/>
                </a:xfrm>
                <a:prstGeom prst="rect">
                  <a:avLst/>
                </a:prstGeom>
                <a:noFill/>
                <a:ln w="9525">
                  <a:noFill/>
                </a:ln>
              </p:spPr>
              <p:txBody>
                <a:bodyPr lIns="0" tIns="0" rIns="0" bIns="0" anchor="ctr" anchorCtr="1"/>
                <a:p>
                  <a:pPr algn="ctr"/>
                  <a:r>
                    <a:rPr lang="en-US" altLang="zh-CN" sz="1600" b="1">
                      <a:solidFill>
                        <a:srgbClr val="0000FF"/>
                      </a:solidFill>
                      <a:latin typeface="Times New Roman" panose="02020603050405020304" pitchFamily="18" charset="0"/>
                      <a:ea typeface="宋体" panose="02010600030101010101" pitchFamily="2" charset="-122"/>
                    </a:rPr>
                    <a:t>SGSN</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4" name="文本框 25658"/>
                <p:cNvSpPr txBox="1"/>
                <p:nvPr/>
              </p:nvSpPr>
              <p:spPr>
                <a:xfrm>
                  <a:off x="6182" y="4904"/>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Ga</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5" name="文本框 25659"/>
                <p:cNvSpPr txBox="1"/>
                <p:nvPr/>
              </p:nvSpPr>
              <p:spPr>
                <a:xfrm>
                  <a:off x="8549" y="4934"/>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Ga</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6" name="文本框 25660"/>
                <p:cNvSpPr txBox="1"/>
                <p:nvPr/>
              </p:nvSpPr>
              <p:spPr>
                <a:xfrm>
                  <a:off x="9629" y="4859"/>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Gi</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7" name="文本框 25661"/>
                <p:cNvSpPr txBox="1"/>
                <p:nvPr/>
              </p:nvSpPr>
              <p:spPr>
                <a:xfrm>
                  <a:off x="9599" y="3560"/>
                  <a:ext cx="747" cy="383"/>
                </a:xfrm>
                <a:prstGeom prst="rect">
                  <a:avLst/>
                </a:prstGeom>
                <a:noFill/>
                <a:ln w="9525">
                  <a:noFill/>
                </a:ln>
              </p:spPr>
              <p:txBody>
                <a:bodyPr lIns="0" tIns="0" rIns="0" bIns="0" anchor="ctr" anchorCtr="1"/>
                <a:p>
                  <a:pPr algn="ctr"/>
                  <a:r>
                    <a:rPr lang="en-US" altLang="zh-CN" sz="1600" b="1">
                      <a:solidFill>
                        <a:srgbClr val="0000FF"/>
                      </a:solidFill>
                      <a:latin typeface="Times New Roman" panose="02020603050405020304" pitchFamily="18" charset="0"/>
                      <a:ea typeface="宋体" panose="02010600030101010101" pitchFamily="2" charset="-122"/>
                    </a:rPr>
                    <a:t>GGSN</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8" name="文本框 25662"/>
                <p:cNvSpPr txBox="1"/>
                <p:nvPr/>
              </p:nvSpPr>
              <p:spPr>
                <a:xfrm>
                  <a:off x="10157" y="2178"/>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Gc</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79" name="文本框 25663"/>
                <p:cNvSpPr txBox="1"/>
                <p:nvPr/>
              </p:nvSpPr>
              <p:spPr>
                <a:xfrm>
                  <a:off x="7358" y="3387"/>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Gn</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80" name="文本框 25664"/>
                <p:cNvSpPr txBox="1"/>
                <p:nvPr/>
              </p:nvSpPr>
              <p:spPr>
                <a:xfrm>
                  <a:off x="7568" y="2854"/>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Gr</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81" name="文本框 25665"/>
                <p:cNvSpPr txBox="1"/>
                <p:nvPr/>
              </p:nvSpPr>
              <p:spPr>
                <a:xfrm>
                  <a:off x="7676" y="1900"/>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Gd</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82" name="文本框 25666"/>
                <p:cNvSpPr txBox="1"/>
                <p:nvPr/>
              </p:nvSpPr>
              <p:spPr>
                <a:xfrm>
                  <a:off x="6197" y="1998"/>
                  <a:ext cx="747" cy="383"/>
                </a:xfrm>
                <a:prstGeom prst="rect">
                  <a:avLst/>
                </a:prstGeom>
                <a:noFill/>
                <a:ln w="9525">
                  <a:noFill/>
                </a:ln>
              </p:spPr>
              <p:txBody>
                <a:bodyPr lIns="0" tIns="0" rIns="0" bIns="0" anchor="ctr" anchorCtr="1"/>
                <a:p>
                  <a:pPr algn="ctr"/>
                  <a:r>
                    <a:rPr lang="en-US" altLang="zh-CN" sz="1600" b="1">
                      <a:solidFill>
                        <a:srgbClr val="0000FF"/>
                      </a:solidFill>
                      <a:latin typeface="Times New Roman" panose="02020603050405020304" pitchFamily="18" charset="0"/>
                      <a:ea typeface="宋体" panose="02010600030101010101" pitchFamily="2" charset="-122"/>
                    </a:rPr>
                    <a:t>Gs</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83" name="直接连接符 25667"/>
                <p:cNvSpPr/>
                <p:nvPr/>
              </p:nvSpPr>
              <p:spPr>
                <a:xfrm>
                  <a:off x="5735" y="6992"/>
                  <a:ext cx="747" cy="1"/>
                </a:xfrm>
                <a:prstGeom prst="line">
                  <a:avLst/>
                </a:prstGeom>
                <a:ln w="9525" cap="flat" cmpd="sng">
                  <a:solidFill>
                    <a:srgbClr val="000000"/>
                  </a:solidFill>
                  <a:prstDash val="solid"/>
                  <a:round/>
                  <a:headEnd type="none" w="med" len="med"/>
                  <a:tailEnd type="none" w="med" len="med"/>
                </a:ln>
              </p:spPr>
            </p:sp>
            <p:sp>
              <p:nvSpPr>
                <p:cNvPr id="9284" name="文本框 25668"/>
                <p:cNvSpPr txBox="1"/>
                <p:nvPr/>
              </p:nvSpPr>
              <p:spPr>
                <a:xfrm>
                  <a:off x="6611" y="6774"/>
                  <a:ext cx="2241" cy="383"/>
                </a:xfrm>
                <a:prstGeom prst="rect">
                  <a:avLst/>
                </a:prstGeom>
                <a:noFill/>
                <a:ln w="9525">
                  <a:noFill/>
                </a:ln>
              </p:spPr>
              <p:txBody>
                <a:bodyPr lIns="0" tIns="0" rIns="0" bIns="0" anchor="ctr" anchorCtr="1"/>
                <a:p>
                  <a:pPr algn="ctr"/>
                  <a:r>
                    <a:rPr lang="zh-CN" altLang="en-US" sz="1600" b="1" dirty="0">
                      <a:solidFill>
                        <a:srgbClr val="0000FF"/>
                      </a:solidFill>
                      <a:latin typeface="Times New Roman" panose="02020603050405020304" pitchFamily="18" charset="0"/>
                      <a:ea typeface="宋体" panose="02010600030101010101" pitchFamily="2" charset="-122"/>
                    </a:rPr>
                    <a:t>信令和</a:t>
                  </a:r>
                  <a:r>
                    <a:rPr lang="en-US" altLang="zh-CN" sz="1600" b="1">
                      <a:solidFill>
                        <a:srgbClr val="0000FF"/>
                      </a:solidFill>
                      <a:latin typeface="Times New Roman" panose="02020603050405020304" pitchFamily="18" charset="0"/>
                      <a:ea typeface="宋体" panose="02010600030101010101" pitchFamily="2" charset="-122"/>
                    </a:rPr>
                    <a:t>GPRS</a:t>
                  </a:r>
                  <a:r>
                    <a:rPr lang="zh-CN" altLang="en-US" sz="1600" b="1" dirty="0">
                      <a:solidFill>
                        <a:srgbClr val="0000FF"/>
                      </a:solidFill>
                      <a:latin typeface="Times New Roman" panose="02020603050405020304" pitchFamily="18" charset="0"/>
                      <a:ea typeface="宋体" panose="02010600030101010101" pitchFamily="2" charset="-122"/>
                    </a:rPr>
                    <a:t>用户数据</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9285" name="文本框 25669"/>
                <p:cNvSpPr txBox="1"/>
                <p:nvPr/>
              </p:nvSpPr>
              <p:spPr>
                <a:xfrm>
                  <a:off x="6266" y="7157"/>
                  <a:ext cx="1245" cy="383"/>
                </a:xfrm>
                <a:prstGeom prst="rect">
                  <a:avLst/>
                </a:prstGeom>
                <a:noFill/>
                <a:ln w="9525">
                  <a:noFill/>
                </a:ln>
              </p:spPr>
              <p:txBody>
                <a:bodyPr lIns="0" tIns="0" rIns="0" bIns="0" anchor="ctr" anchorCtr="1"/>
                <a:p>
                  <a:pPr algn="ctr"/>
                  <a:r>
                    <a:rPr lang="zh-CN" altLang="en-US" sz="1600" b="1" dirty="0">
                      <a:solidFill>
                        <a:srgbClr val="0000FF"/>
                      </a:solidFill>
                      <a:latin typeface="Times New Roman" panose="02020603050405020304" pitchFamily="18" charset="0"/>
                      <a:ea typeface="宋体" panose="02010600030101010101" pitchFamily="2" charset="-122"/>
                    </a:rPr>
                    <a:t>信令</a:t>
                  </a:r>
                  <a:endParaRPr lang="zh-CN" altLang="en-US" sz="1600" b="1" dirty="0">
                    <a:solidFill>
                      <a:srgbClr val="0000FF"/>
                    </a:solidFill>
                    <a:latin typeface="Arial" panose="020B0604020202020204" pitchFamily="34" charset="0"/>
                    <a:ea typeface="宋体" panose="02010600030101010101" pitchFamily="2" charset="-122"/>
                  </a:endParaRPr>
                </a:p>
              </p:txBody>
            </p:sp>
            <p:sp>
              <p:nvSpPr>
                <p:cNvPr id="9286" name="直接连接符 25670"/>
                <p:cNvSpPr/>
                <p:nvPr/>
              </p:nvSpPr>
              <p:spPr>
                <a:xfrm>
                  <a:off x="5729" y="7345"/>
                  <a:ext cx="747" cy="1"/>
                </a:xfrm>
                <a:prstGeom prst="line">
                  <a:avLst/>
                </a:prstGeom>
                <a:ln w="9525" cap="flat" cmpd="sng">
                  <a:solidFill>
                    <a:srgbClr val="000000"/>
                  </a:solidFill>
                  <a:prstDash val="lgDash"/>
                  <a:round/>
                  <a:headEnd type="none" w="med" len="med"/>
                  <a:tailEnd type="none" w="med" len="med"/>
                </a:ln>
              </p:spPr>
            </p:sp>
          </p:grpSp>
          <p:sp>
            <p:nvSpPr>
              <p:cNvPr id="9287" name="文本框 25671"/>
              <p:cNvSpPr txBox="1"/>
              <p:nvPr/>
            </p:nvSpPr>
            <p:spPr>
              <a:xfrm>
                <a:off x="1893" y="5086"/>
                <a:ext cx="747" cy="383"/>
              </a:xfrm>
              <a:prstGeom prst="rect">
                <a:avLst/>
              </a:prstGeom>
              <a:noFill/>
              <a:ln w="9525">
                <a:noFill/>
              </a:ln>
            </p:spPr>
            <p:txBody>
              <a:bodyPr lIns="0" tIns="0" rIns="0" bIns="0" anchor="ctr" anchorCtr="1"/>
              <a:p>
                <a:pPr algn="ctr"/>
                <a:r>
                  <a:rPr lang="en-US" altLang="zh-CN" sz="1600" b="1">
                    <a:solidFill>
                      <a:srgbClr val="0000FF"/>
                    </a:solidFill>
                    <a:latin typeface="Times New Roman" panose="02020603050405020304" pitchFamily="18" charset="0"/>
                    <a:ea typeface="宋体" panose="02010600030101010101" pitchFamily="2" charset="-122"/>
                  </a:rPr>
                  <a:t>BTS</a:t>
                </a:r>
                <a:endParaRPr lang="en-US" altLang="zh-CN" sz="1600" b="1">
                  <a:solidFill>
                    <a:srgbClr val="0000FF"/>
                  </a:solidFill>
                  <a:latin typeface="Arial" panose="020B0604020202020204" pitchFamily="34" charset="0"/>
                  <a:ea typeface="宋体" panose="02010600030101010101" pitchFamily="2" charset="-122"/>
                </a:endParaRPr>
              </a:p>
            </p:txBody>
          </p:sp>
          <p:sp>
            <p:nvSpPr>
              <p:cNvPr id="9288" name="文本框 25672"/>
              <p:cNvSpPr txBox="1"/>
              <p:nvPr/>
            </p:nvSpPr>
            <p:spPr>
              <a:xfrm>
                <a:off x="1326" y="5777"/>
                <a:ext cx="498" cy="383"/>
              </a:xfrm>
              <a:prstGeom prst="rect">
                <a:avLst/>
              </a:prstGeom>
              <a:noFill/>
              <a:ln w="9525">
                <a:noFill/>
              </a:ln>
            </p:spPr>
            <p:txBody>
              <a:bodyPr lIns="0" tIns="0" rIns="0" bIns="0" anchor="ctr" anchorCtr="1"/>
              <a:p>
                <a:pPr algn="ctr"/>
                <a:r>
                  <a:rPr lang="en-US" altLang="zh-CN" sz="1600" b="1">
                    <a:solidFill>
                      <a:srgbClr val="0000FF"/>
                    </a:solidFill>
                    <a:latin typeface="Times New Roman" panose="02020603050405020304" pitchFamily="18" charset="0"/>
                    <a:ea typeface="宋体" panose="02010600030101010101" pitchFamily="2" charset="-122"/>
                  </a:rPr>
                  <a:t>MS</a:t>
                </a:r>
                <a:endParaRPr lang="en-US" altLang="zh-CN" sz="1600" b="1">
                  <a:solidFill>
                    <a:srgbClr val="0000FF"/>
                  </a:solidFill>
                  <a:latin typeface="Arial" panose="020B0604020202020204" pitchFamily="34" charset="0"/>
                  <a:ea typeface="宋体" panose="02010600030101010101" pitchFamily="2" charset="-122"/>
                </a:endParaRPr>
              </a:p>
            </p:txBody>
          </p:sp>
        </p:grpSp>
        <p:sp>
          <p:nvSpPr>
            <p:cNvPr id="9289" name="文本框 25673"/>
            <p:cNvSpPr txBox="1"/>
            <p:nvPr/>
          </p:nvSpPr>
          <p:spPr>
            <a:xfrm>
              <a:off x="4029" y="7872"/>
              <a:ext cx="747" cy="383"/>
            </a:xfrm>
            <a:prstGeom prst="rect">
              <a:avLst/>
            </a:prstGeom>
            <a:noFill/>
            <a:ln w="9525">
              <a:noFill/>
            </a:ln>
          </p:spPr>
          <p:txBody>
            <a:bodyPr lIns="0" tIns="0" rIns="0" bIns="0" anchor="ctr" anchorCtr="1"/>
            <a:p>
              <a:pPr algn="ctr"/>
              <a:r>
                <a:rPr lang="en-US" altLang="zh-CN" sz="1600" b="1" err="1">
                  <a:solidFill>
                    <a:srgbClr val="0000FF"/>
                  </a:solidFill>
                  <a:latin typeface="Times New Roman" panose="02020603050405020304" pitchFamily="18" charset="0"/>
                  <a:ea typeface="宋体" panose="02010600030101010101" pitchFamily="2" charset="-122"/>
                </a:rPr>
                <a:t>Gn</a:t>
              </a:r>
              <a:endParaRPr lang="en-US" altLang="zh-CN" sz="1600" b="1">
                <a:solidFill>
                  <a:srgbClr val="0000FF"/>
                </a:solidFill>
                <a:latin typeface="Arial" panose="020B0604020202020204" pitchFamily="34" charset="0"/>
                <a:ea typeface="宋体" panose="02010600030101010101" pitchFamily="2" charset="-122"/>
              </a:endParaRPr>
            </a:p>
          </p:txBody>
        </p:sp>
      </p:grpSp>
      <p:sp>
        <p:nvSpPr>
          <p:cNvPr id="9290" name="矩形 25674"/>
          <p:cNvSpPr/>
          <p:nvPr/>
        </p:nvSpPr>
        <p:spPr>
          <a:xfrm>
            <a:off x="2057400" y="5699125"/>
            <a:ext cx="3200400" cy="400050"/>
          </a:xfrm>
          <a:prstGeom prst="rect">
            <a:avLst/>
          </a:prstGeom>
          <a:noFill/>
          <a:ln w="9525">
            <a:noFill/>
          </a:ln>
        </p:spPr>
        <p:txBody>
          <a:bodyPr anchor="ctr" anchorCtr="0">
            <a:spAutoFit/>
          </a:bodyPr>
          <a:p>
            <a:pPr algn="ctr"/>
            <a:r>
              <a:rPr lang="zh-CN" altLang="en-US" sz="2000" b="1" dirty="0">
                <a:solidFill>
                  <a:srgbClr val="9900CC"/>
                </a:solidFill>
                <a:latin typeface="Arial" panose="020B0604020202020204" pitchFamily="34" charset="0"/>
                <a:ea typeface="宋体" panose="02010600030101010101" pitchFamily="2" charset="-122"/>
              </a:rPr>
              <a:t>图</a:t>
            </a:r>
            <a:r>
              <a:rPr lang="en-US" altLang="zh-CN" sz="2000" b="1">
                <a:solidFill>
                  <a:srgbClr val="9900CC"/>
                </a:solidFill>
                <a:latin typeface="Arial" panose="020B0604020202020204" pitchFamily="34" charset="0"/>
                <a:ea typeface="宋体" panose="02010600030101010101" pitchFamily="2" charset="-122"/>
              </a:rPr>
              <a:t>4-1  GPRS</a:t>
            </a:r>
            <a:r>
              <a:rPr lang="zh-CN" altLang="en-US" sz="2000" b="1" dirty="0">
                <a:solidFill>
                  <a:srgbClr val="9900CC"/>
                </a:solidFill>
                <a:latin typeface="Arial" panose="020B0604020202020204" pitchFamily="34" charset="0"/>
                <a:ea typeface="宋体" panose="02010600030101010101" pitchFamily="2" charset="-122"/>
              </a:rPr>
              <a:t>的网络结构</a:t>
            </a:r>
            <a:endParaRPr lang="zh-CN" altLang="en-US" sz="2000" b="1" dirty="0">
              <a:solidFill>
                <a:srgbClr val="9900CC"/>
              </a:solidFill>
              <a:latin typeface="Arial" panose="020B0604020202020204" pitchFamily="34" charset="0"/>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6625"/>
          <p:cNvSpPr>
            <a:spLocks noGrp="1"/>
          </p:cNvSpPr>
          <p:nvPr>
            <p:ph type="title"/>
          </p:nvPr>
        </p:nvSpPr>
        <p:spPr/>
        <p:txBody>
          <a:bodyPr anchor="t" anchorCtr="0"/>
          <a:p>
            <a:pPr marL="838200" indent="-838200"/>
            <a:r>
              <a:rPr lang="en-US" altLang="zh-CN"/>
              <a:t>4.1.2 GPRS</a:t>
            </a:r>
            <a:r>
              <a:rPr lang="zh-CN" altLang="en-US" dirty="0"/>
              <a:t>协议模型</a:t>
            </a:r>
            <a:endParaRPr lang="zh-CN" altLang="en-US" dirty="0"/>
          </a:p>
        </p:txBody>
      </p:sp>
      <p:sp>
        <p:nvSpPr>
          <p:cNvPr id="10243" name="矩形 26627"/>
          <p:cNvSpPr/>
          <p:nvPr/>
        </p:nvSpPr>
        <p:spPr>
          <a:xfrm>
            <a:off x="4267200" y="6171883"/>
            <a:ext cx="3657600" cy="400050"/>
          </a:xfrm>
          <a:prstGeom prst="rect">
            <a:avLst/>
          </a:prstGeom>
          <a:noFill/>
          <a:ln w="9525">
            <a:noFill/>
          </a:ln>
        </p:spPr>
        <p:txBody>
          <a:bodyPr anchor="ctr" anchorCtr="0">
            <a:spAutoFit/>
          </a:bodyPr>
          <a:p>
            <a:pPr algn="ctr"/>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4-2  GPRS</a:t>
            </a:r>
            <a:r>
              <a:rPr lang="zh-CN" altLang="en-US" sz="2000" b="1" dirty="0">
                <a:latin typeface="Arial" panose="020B0604020202020204" pitchFamily="34" charset="0"/>
                <a:ea typeface="宋体" panose="02010600030101010101" pitchFamily="2" charset="-122"/>
              </a:rPr>
              <a:t>的分层协议模型</a:t>
            </a:r>
            <a:endParaRPr lang="zh-CN" altLang="en-US" sz="2000" b="1" dirty="0">
              <a:latin typeface="Arial" panose="020B0604020202020204" pitchFamily="34" charset="0"/>
              <a:ea typeface="宋体" panose="02010600030101010101" pitchFamily="2" charset="-122"/>
            </a:endParaRPr>
          </a:p>
        </p:txBody>
      </p:sp>
      <p:pic>
        <p:nvPicPr>
          <p:cNvPr id="3" name="内容占位符 2"/>
          <p:cNvPicPr>
            <a:picLocks noChangeAspect="1"/>
          </p:cNvPicPr>
          <p:nvPr>
            <p:ph idx="1"/>
            <p:custDataLst>
              <p:tags r:id="rId1"/>
            </p:custDataLst>
          </p:nvPr>
        </p:nvPicPr>
        <p:blipFill>
          <a:blip r:embed="rId2"/>
          <a:stretch>
            <a:fillRect/>
          </a:stretch>
        </p:blipFill>
        <p:spPr>
          <a:xfrm>
            <a:off x="1600835" y="1219200"/>
            <a:ext cx="9123680" cy="4787265"/>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27649"/>
          <p:cNvSpPr>
            <a:spLocks noGrp="1"/>
          </p:cNvSpPr>
          <p:nvPr>
            <p:ph type="title"/>
          </p:nvPr>
        </p:nvSpPr>
        <p:spPr/>
        <p:txBody>
          <a:bodyPr anchor="t" anchorCtr="0"/>
          <a:p>
            <a:pPr marL="838200" indent="-838200"/>
            <a:r>
              <a:rPr lang="en-US" altLang="zh-CN"/>
              <a:t>4.1.3 GPRS</a:t>
            </a:r>
            <a:r>
              <a:rPr lang="zh-CN" altLang="en-US" dirty="0"/>
              <a:t>空中接口</a:t>
            </a:r>
            <a:endParaRPr lang="zh-CN" altLang="en-US" dirty="0"/>
          </a:p>
        </p:txBody>
      </p:sp>
      <p:sp>
        <p:nvSpPr>
          <p:cNvPr id="11266" name="文本占位符 27650"/>
          <p:cNvSpPr>
            <a:spLocks noGrp="1"/>
          </p:cNvSpPr>
          <p:nvPr>
            <p:ph idx="1"/>
          </p:nvPr>
        </p:nvSpPr>
        <p:spPr>
          <a:xfrm>
            <a:off x="1981200" y="1600200"/>
            <a:ext cx="8229600" cy="800100"/>
          </a:xfrm>
        </p:spPr>
        <p:txBody>
          <a:bodyPr anchor="t" anchorCtr="0"/>
          <a:p>
            <a:pPr algn="just"/>
            <a:r>
              <a:rPr lang="en-US" altLang="zh-CN" b="1">
                <a:solidFill>
                  <a:srgbClr val="FF0000"/>
                </a:solidFill>
              </a:rPr>
              <a:t>1. GPRS</a:t>
            </a:r>
            <a:r>
              <a:rPr lang="zh-CN" altLang="en-US" b="1" dirty="0">
                <a:solidFill>
                  <a:srgbClr val="FF0000"/>
                </a:solidFill>
              </a:rPr>
              <a:t>的空中接口模型</a:t>
            </a:r>
            <a:endParaRPr lang="zh-CN" altLang="en-US" b="1" dirty="0">
              <a:solidFill>
                <a:srgbClr val="FF0000"/>
              </a:solidFill>
            </a:endParaRPr>
          </a:p>
          <a:p>
            <a:endParaRPr lang="zh-CN" altLang="en-US" dirty="0">
              <a:solidFill>
                <a:srgbClr val="FF0000"/>
              </a:solidFill>
            </a:endParaRPr>
          </a:p>
        </p:txBody>
      </p:sp>
      <p:grpSp>
        <p:nvGrpSpPr>
          <p:cNvPr id="11267" name="组合 27651"/>
          <p:cNvGrpSpPr/>
          <p:nvPr/>
        </p:nvGrpSpPr>
        <p:grpSpPr>
          <a:xfrm>
            <a:off x="3962400" y="2514600"/>
            <a:ext cx="4343400" cy="2743200"/>
            <a:chOff x="3623" y="645"/>
            <a:chExt cx="6225" cy="2833"/>
          </a:xfrm>
        </p:grpSpPr>
        <p:sp>
          <p:nvSpPr>
            <p:cNvPr id="11268" name="文本框 27652"/>
            <p:cNvSpPr txBox="1"/>
            <p:nvPr/>
          </p:nvSpPr>
          <p:spPr>
            <a:xfrm>
              <a:off x="7856" y="1028"/>
              <a:ext cx="1992" cy="1149"/>
            </a:xfrm>
            <a:prstGeom prst="rect">
              <a:avLst/>
            </a:prstGeom>
            <a:noFill/>
            <a:ln w="9525">
              <a:noFill/>
            </a:ln>
          </p:spPr>
          <p:txBody>
            <a:bodyPr lIns="0" tIns="0" rIns="0" bIns="0" anchor="t" anchorCtr="0"/>
            <a:p>
              <a:pPr algn="just">
                <a:lnSpc>
                  <a:spcPct val="112000"/>
                </a:lnSpc>
              </a:pPr>
              <a:r>
                <a:rPr lang="en-US" altLang="zh-CN" sz="1600" dirty="0">
                  <a:solidFill>
                    <a:srgbClr val="000066"/>
                  </a:solidFill>
                  <a:latin typeface="Times New Roman" panose="02020603050405020304" pitchFamily="18" charset="0"/>
                  <a:ea typeface="宋体" panose="02010600030101010101" pitchFamily="2" charset="-122"/>
                </a:rPr>
                <a:t>*</a:t>
              </a:r>
              <a:r>
                <a:rPr lang="zh-CN" altLang="en-US" sz="1600" dirty="0">
                  <a:solidFill>
                    <a:srgbClr val="000066"/>
                  </a:solidFill>
                  <a:latin typeface="Times New Roman" panose="02020603050405020304" pitchFamily="18" charset="0"/>
                  <a:ea typeface="宋体" panose="02010600030101010101" pitchFamily="2" charset="-122"/>
                </a:rPr>
                <a:t>表示在网络侧，</a:t>
              </a:r>
              <a:r>
                <a:rPr lang="en-US" altLang="zh-CN" sz="1600">
                  <a:solidFill>
                    <a:srgbClr val="000066"/>
                  </a:solidFill>
                  <a:latin typeface="Times New Roman" panose="02020603050405020304" pitchFamily="18" charset="0"/>
                  <a:ea typeface="宋体" panose="02010600030101010101" pitchFamily="2" charset="-122"/>
                </a:rPr>
                <a:t>LLC</a:t>
              </a:r>
              <a:r>
                <a:rPr lang="zh-CN" altLang="en-US" sz="1600" dirty="0">
                  <a:solidFill>
                    <a:srgbClr val="000066"/>
                  </a:solidFill>
                  <a:latin typeface="Times New Roman" panose="02020603050405020304" pitchFamily="18" charset="0"/>
                  <a:ea typeface="宋体" panose="02010600030101010101" pitchFamily="2" charset="-122"/>
                </a:rPr>
                <a:t>在</a:t>
              </a:r>
              <a:r>
                <a:rPr lang="en-US" altLang="zh-CN" sz="1600">
                  <a:solidFill>
                    <a:srgbClr val="000066"/>
                  </a:solidFill>
                  <a:latin typeface="Times New Roman" panose="02020603050405020304" pitchFamily="18" charset="0"/>
                  <a:ea typeface="宋体" panose="02010600030101010101" pitchFamily="2" charset="-122"/>
                </a:rPr>
                <a:t>BSS</a:t>
              </a:r>
              <a:r>
                <a:rPr lang="zh-CN" altLang="en-US" sz="1600" dirty="0">
                  <a:solidFill>
                    <a:srgbClr val="000066"/>
                  </a:solidFill>
                  <a:latin typeface="Times New Roman" panose="02020603050405020304" pitchFamily="18" charset="0"/>
                  <a:ea typeface="宋体" panose="02010600030101010101" pitchFamily="2" charset="-122"/>
                </a:rPr>
                <a:t>和</a:t>
              </a:r>
              <a:r>
                <a:rPr lang="en-US" altLang="zh-CN" sz="1600">
                  <a:solidFill>
                    <a:srgbClr val="000066"/>
                  </a:solidFill>
                  <a:latin typeface="Times New Roman" panose="02020603050405020304" pitchFamily="18" charset="0"/>
                  <a:ea typeface="宋体" panose="02010600030101010101" pitchFamily="2" charset="-122"/>
                </a:rPr>
                <a:t>SGSN</a:t>
              </a:r>
              <a:r>
                <a:rPr lang="zh-CN" altLang="en-US" sz="1600" dirty="0">
                  <a:solidFill>
                    <a:srgbClr val="000066"/>
                  </a:solidFill>
                  <a:latin typeface="Times New Roman" panose="02020603050405020304" pitchFamily="18" charset="0"/>
                  <a:ea typeface="宋体" panose="02010600030101010101" pitchFamily="2" charset="-122"/>
                </a:rPr>
                <a:t>之间分开</a:t>
              </a:r>
              <a:endParaRPr lang="zh-CN" altLang="en-US" sz="1600" dirty="0">
                <a:solidFill>
                  <a:srgbClr val="000066"/>
                </a:solidFill>
                <a:latin typeface="Arial" panose="020B0604020202020204" pitchFamily="34" charset="0"/>
                <a:ea typeface="宋体" panose="02010600030101010101" pitchFamily="2" charset="-122"/>
              </a:endParaRPr>
            </a:p>
          </p:txBody>
        </p:sp>
        <p:grpSp>
          <p:nvGrpSpPr>
            <p:cNvPr id="11269" name="组合 27653"/>
            <p:cNvGrpSpPr/>
            <p:nvPr/>
          </p:nvGrpSpPr>
          <p:grpSpPr>
            <a:xfrm>
              <a:off x="3623" y="645"/>
              <a:ext cx="1245" cy="2833"/>
              <a:chOff x="3623" y="645"/>
              <a:chExt cx="1245" cy="2833"/>
            </a:xfrm>
          </p:grpSpPr>
          <p:sp>
            <p:nvSpPr>
              <p:cNvPr id="11270" name="文本框 27654"/>
              <p:cNvSpPr txBox="1"/>
              <p:nvPr/>
            </p:nvSpPr>
            <p:spPr>
              <a:xfrm>
                <a:off x="3623" y="645"/>
                <a:ext cx="1245"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SNDCP</a:t>
                </a:r>
                <a:endParaRPr lang="en-US" altLang="zh-CN" sz="1600">
                  <a:solidFill>
                    <a:srgbClr val="000066"/>
                  </a:solidFill>
                  <a:latin typeface="Arial" panose="020B0604020202020204" pitchFamily="34" charset="0"/>
                  <a:ea typeface="宋体" panose="02010600030101010101" pitchFamily="2" charset="-122"/>
                </a:endParaRPr>
              </a:p>
            </p:txBody>
          </p:sp>
          <p:sp>
            <p:nvSpPr>
              <p:cNvPr id="11271" name="文本框 27655"/>
              <p:cNvSpPr txBox="1"/>
              <p:nvPr/>
            </p:nvSpPr>
            <p:spPr>
              <a:xfrm>
                <a:off x="3623" y="1028"/>
                <a:ext cx="1245" cy="613"/>
              </a:xfrm>
              <a:prstGeom prst="rect">
                <a:avLst/>
              </a:prstGeom>
              <a:solidFill>
                <a:srgbClr val="FFFFFF"/>
              </a:solidFill>
              <a:ln w="9525" cap="flat" cmpd="sng">
                <a:solidFill>
                  <a:srgbClr val="000000"/>
                </a:solidFill>
                <a:prstDash val="solid"/>
                <a:miter/>
                <a:headEnd type="none" w="med" len="med"/>
                <a:tailEnd type="none" w="med" len="med"/>
              </a:ln>
            </p:spPr>
            <p:txBody>
              <a:bodyPr lIns="0" tIns="7200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LLC</a:t>
                </a:r>
                <a:endParaRPr lang="en-US" altLang="zh-CN" sz="1600">
                  <a:solidFill>
                    <a:srgbClr val="000066"/>
                  </a:solidFill>
                  <a:latin typeface="Arial" panose="020B0604020202020204" pitchFamily="34" charset="0"/>
                  <a:ea typeface="宋体" panose="02010600030101010101" pitchFamily="2" charset="-122"/>
                </a:endParaRPr>
              </a:p>
            </p:txBody>
          </p:sp>
          <p:sp>
            <p:nvSpPr>
              <p:cNvPr id="11272" name="矩形 27656"/>
              <p:cNvSpPr/>
              <p:nvPr/>
            </p:nvSpPr>
            <p:spPr>
              <a:xfrm>
                <a:off x="3623" y="1643"/>
                <a:ext cx="1245" cy="91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11273" name="矩形 27657"/>
              <p:cNvSpPr/>
              <p:nvPr/>
            </p:nvSpPr>
            <p:spPr>
              <a:xfrm>
                <a:off x="3623" y="2560"/>
                <a:ext cx="1245" cy="91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11274" name="文本框 27658"/>
              <p:cNvSpPr txBox="1"/>
              <p:nvPr/>
            </p:nvSpPr>
            <p:spPr>
              <a:xfrm>
                <a:off x="3623" y="1629"/>
                <a:ext cx="1245" cy="383"/>
              </a:xfrm>
              <a:prstGeom prst="rect">
                <a:avLst/>
              </a:prstGeom>
              <a:noFill/>
              <a:ln w="9525">
                <a:noFill/>
              </a:ln>
            </p:spPr>
            <p:txBody>
              <a:bodyPr lIns="0" tIns="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RLC</a:t>
                </a:r>
                <a:endParaRPr lang="en-US" altLang="zh-CN" sz="1600">
                  <a:solidFill>
                    <a:srgbClr val="000066"/>
                  </a:solidFill>
                  <a:latin typeface="Arial" panose="020B0604020202020204" pitchFamily="34" charset="0"/>
                  <a:ea typeface="宋体" panose="02010600030101010101" pitchFamily="2" charset="-122"/>
                </a:endParaRPr>
              </a:p>
            </p:txBody>
          </p:sp>
          <p:sp>
            <p:nvSpPr>
              <p:cNvPr id="11275" name="文本框 27659"/>
              <p:cNvSpPr txBox="1"/>
              <p:nvPr/>
            </p:nvSpPr>
            <p:spPr>
              <a:xfrm>
                <a:off x="3623" y="2177"/>
                <a:ext cx="1245" cy="383"/>
              </a:xfrm>
              <a:prstGeom prst="rect">
                <a:avLst/>
              </a:prstGeom>
              <a:noFill/>
              <a:ln w="9525">
                <a:noFill/>
              </a:ln>
            </p:spPr>
            <p:txBody>
              <a:bodyPr lIns="0" tIns="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MAC</a:t>
                </a:r>
                <a:endParaRPr lang="en-US" altLang="zh-CN" sz="1600">
                  <a:solidFill>
                    <a:srgbClr val="000066"/>
                  </a:solidFill>
                  <a:latin typeface="Arial" panose="020B0604020202020204" pitchFamily="34" charset="0"/>
                  <a:ea typeface="宋体" panose="02010600030101010101" pitchFamily="2" charset="-122"/>
                </a:endParaRPr>
              </a:p>
            </p:txBody>
          </p:sp>
          <p:sp>
            <p:nvSpPr>
              <p:cNvPr id="11276" name="文本框 27660"/>
              <p:cNvSpPr txBox="1"/>
              <p:nvPr/>
            </p:nvSpPr>
            <p:spPr>
              <a:xfrm>
                <a:off x="3623" y="2560"/>
                <a:ext cx="1245" cy="383"/>
              </a:xfrm>
              <a:prstGeom prst="rect">
                <a:avLst/>
              </a:prstGeom>
              <a:noFill/>
              <a:ln w="9525">
                <a:noFill/>
              </a:ln>
            </p:spPr>
            <p:txBody>
              <a:bodyPr lIns="0" tIns="0" rIns="0" bIns="0" anchor="t" anchorCtr="0"/>
              <a:p>
                <a:pPr algn="ctr"/>
                <a:r>
                  <a:rPr lang="zh-CN" altLang="en-US" sz="1600" dirty="0">
                    <a:solidFill>
                      <a:srgbClr val="000066"/>
                    </a:solidFill>
                    <a:latin typeface="Times New Roman" panose="02020603050405020304" pitchFamily="18" charset="0"/>
                    <a:ea typeface="宋体" panose="02010600030101010101" pitchFamily="2" charset="-122"/>
                  </a:rPr>
                  <a:t>物理链接</a:t>
                </a:r>
                <a:endParaRPr lang="zh-CN" altLang="en-US" sz="1600" dirty="0">
                  <a:solidFill>
                    <a:srgbClr val="000066"/>
                  </a:solidFill>
                  <a:latin typeface="Arial" panose="020B0604020202020204" pitchFamily="34" charset="0"/>
                  <a:ea typeface="宋体" panose="02010600030101010101" pitchFamily="2" charset="-122"/>
                </a:endParaRPr>
              </a:p>
            </p:txBody>
          </p:sp>
          <p:sp>
            <p:nvSpPr>
              <p:cNvPr id="11277" name="文本框 27661"/>
              <p:cNvSpPr txBox="1"/>
              <p:nvPr/>
            </p:nvSpPr>
            <p:spPr>
              <a:xfrm>
                <a:off x="3623" y="3078"/>
                <a:ext cx="1245" cy="383"/>
              </a:xfrm>
              <a:prstGeom prst="rect">
                <a:avLst/>
              </a:prstGeom>
              <a:noFill/>
              <a:ln w="9525">
                <a:noFill/>
              </a:ln>
            </p:spPr>
            <p:txBody>
              <a:bodyPr lIns="0" tIns="0" rIns="0" bIns="0" anchor="t" anchorCtr="0"/>
              <a:p>
                <a:pPr algn="ctr"/>
                <a:r>
                  <a:rPr lang="zh-CN" altLang="en-US" sz="1600" dirty="0">
                    <a:solidFill>
                      <a:srgbClr val="000066"/>
                    </a:solidFill>
                    <a:latin typeface="Times New Roman" panose="02020603050405020304" pitchFamily="18" charset="0"/>
                    <a:ea typeface="宋体" panose="02010600030101010101" pitchFamily="2" charset="-122"/>
                  </a:rPr>
                  <a:t>物理射频</a:t>
                </a:r>
                <a:endParaRPr lang="zh-CN" altLang="en-US" sz="1600" dirty="0">
                  <a:solidFill>
                    <a:srgbClr val="000066"/>
                  </a:solidFill>
                  <a:latin typeface="Arial" panose="020B0604020202020204" pitchFamily="34" charset="0"/>
                  <a:ea typeface="宋体" panose="02010600030101010101" pitchFamily="2" charset="-122"/>
                </a:endParaRPr>
              </a:p>
            </p:txBody>
          </p:sp>
          <p:sp>
            <p:nvSpPr>
              <p:cNvPr id="11278" name="直接连接符 27662"/>
              <p:cNvSpPr/>
              <p:nvPr/>
            </p:nvSpPr>
            <p:spPr>
              <a:xfrm>
                <a:off x="3623" y="2117"/>
                <a:ext cx="1245" cy="1"/>
              </a:xfrm>
              <a:prstGeom prst="line">
                <a:avLst/>
              </a:prstGeom>
              <a:ln w="9525" cap="flat" cmpd="sng">
                <a:solidFill>
                  <a:srgbClr val="000000"/>
                </a:solidFill>
                <a:prstDash val="lgDash"/>
                <a:round/>
                <a:headEnd type="none" w="med" len="med"/>
                <a:tailEnd type="none" w="med" len="med"/>
              </a:ln>
            </p:spPr>
          </p:sp>
          <p:sp>
            <p:nvSpPr>
              <p:cNvPr id="11279" name="直接连接符 27663"/>
              <p:cNvSpPr/>
              <p:nvPr/>
            </p:nvSpPr>
            <p:spPr>
              <a:xfrm>
                <a:off x="3623" y="3003"/>
                <a:ext cx="1245" cy="1"/>
              </a:xfrm>
              <a:prstGeom prst="line">
                <a:avLst/>
              </a:prstGeom>
              <a:ln w="9525" cap="flat" cmpd="sng">
                <a:solidFill>
                  <a:srgbClr val="000000"/>
                </a:solidFill>
                <a:prstDash val="lgDash"/>
                <a:round/>
                <a:headEnd type="none" w="med" len="med"/>
                <a:tailEnd type="none" w="med" len="med"/>
              </a:ln>
            </p:spPr>
          </p:sp>
        </p:grpSp>
        <p:grpSp>
          <p:nvGrpSpPr>
            <p:cNvPr id="11280" name="组合 27664"/>
            <p:cNvGrpSpPr/>
            <p:nvPr/>
          </p:nvGrpSpPr>
          <p:grpSpPr>
            <a:xfrm>
              <a:off x="6362" y="645"/>
              <a:ext cx="1245" cy="2833"/>
              <a:chOff x="3623" y="645"/>
              <a:chExt cx="1245" cy="2833"/>
            </a:xfrm>
          </p:grpSpPr>
          <p:sp>
            <p:nvSpPr>
              <p:cNvPr id="11281" name="文本框 27665"/>
              <p:cNvSpPr txBox="1"/>
              <p:nvPr/>
            </p:nvSpPr>
            <p:spPr>
              <a:xfrm>
                <a:off x="3623" y="645"/>
                <a:ext cx="1245" cy="38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SNDCP</a:t>
                </a:r>
                <a:endParaRPr lang="en-US" altLang="zh-CN" sz="1600">
                  <a:solidFill>
                    <a:srgbClr val="000066"/>
                  </a:solidFill>
                  <a:latin typeface="Arial" panose="020B0604020202020204" pitchFamily="34" charset="0"/>
                  <a:ea typeface="宋体" panose="02010600030101010101" pitchFamily="2" charset="-122"/>
                </a:endParaRPr>
              </a:p>
            </p:txBody>
          </p:sp>
          <p:sp>
            <p:nvSpPr>
              <p:cNvPr id="11282" name="文本框 27666"/>
              <p:cNvSpPr txBox="1"/>
              <p:nvPr/>
            </p:nvSpPr>
            <p:spPr>
              <a:xfrm>
                <a:off x="3623" y="1028"/>
                <a:ext cx="1245" cy="613"/>
              </a:xfrm>
              <a:prstGeom prst="rect">
                <a:avLst/>
              </a:prstGeom>
              <a:solidFill>
                <a:srgbClr val="FFFFFF"/>
              </a:solidFill>
              <a:ln w="9525" cap="flat" cmpd="sng">
                <a:solidFill>
                  <a:srgbClr val="000000"/>
                </a:solidFill>
                <a:prstDash val="solid"/>
                <a:miter/>
                <a:headEnd type="none" w="med" len="med"/>
                <a:tailEnd type="none" w="med" len="med"/>
              </a:ln>
            </p:spPr>
            <p:txBody>
              <a:bodyPr lIns="0" tIns="7200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LLC*</a:t>
                </a:r>
                <a:endParaRPr lang="en-US" altLang="zh-CN" sz="1600">
                  <a:solidFill>
                    <a:srgbClr val="000066"/>
                  </a:solidFill>
                  <a:latin typeface="Arial" panose="020B0604020202020204" pitchFamily="34" charset="0"/>
                  <a:ea typeface="宋体" panose="02010600030101010101" pitchFamily="2" charset="-122"/>
                </a:endParaRPr>
              </a:p>
            </p:txBody>
          </p:sp>
          <p:sp>
            <p:nvSpPr>
              <p:cNvPr id="11283" name="矩形 27667"/>
              <p:cNvSpPr/>
              <p:nvPr/>
            </p:nvSpPr>
            <p:spPr>
              <a:xfrm>
                <a:off x="3623" y="1643"/>
                <a:ext cx="1245" cy="91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11284" name="矩形 27668"/>
              <p:cNvSpPr/>
              <p:nvPr/>
            </p:nvSpPr>
            <p:spPr>
              <a:xfrm>
                <a:off x="3623" y="2560"/>
                <a:ext cx="1245" cy="91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endParaRPr lang="zh-CN" altLang="en-US">
                  <a:latin typeface="Arial" panose="020B0604020202020204" pitchFamily="34" charset="0"/>
                  <a:ea typeface="宋体" panose="02010600030101010101" pitchFamily="2" charset="-122"/>
                </a:endParaRPr>
              </a:p>
            </p:txBody>
          </p:sp>
          <p:sp>
            <p:nvSpPr>
              <p:cNvPr id="11285" name="文本框 27669"/>
              <p:cNvSpPr txBox="1"/>
              <p:nvPr/>
            </p:nvSpPr>
            <p:spPr>
              <a:xfrm>
                <a:off x="3623" y="1629"/>
                <a:ext cx="1245" cy="383"/>
              </a:xfrm>
              <a:prstGeom prst="rect">
                <a:avLst/>
              </a:prstGeom>
              <a:noFill/>
              <a:ln w="9525">
                <a:noFill/>
              </a:ln>
            </p:spPr>
            <p:txBody>
              <a:bodyPr lIns="0" tIns="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RLC</a:t>
                </a:r>
                <a:endParaRPr lang="en-US" altLang="zh-CN" sz="1600">
                  <a:solidFill>
                    <a:srgbClr val="000066"/>
                  </a:solidFill>
                  <a:latin typeface="Arial" panose="020B0604020202020204" pitchFamily="34" charset="0"/>
                  <a:ea typeface="宋体" panose="02010600030101010101" pitchFamily="2" charset="-122"/>
                </a:endParaRPr>
              </a:p>
            </p:txBody>
          </p:sp>
          <p:sp>
            <p:nvSpPr>
              <p:cNvPr id="11286" name="文本框 27670"/>
              <p:cNvSpPr txBox="1"/>
              <p:nvPr/>
            </p:nvSpPr>
            <p:spPr>
              <a:xfrm>
                <a:off x="3623" y="2177"/>
                <a:ext cx="1245" cy="383"/>
              </a:xfrm>
              <a:prstGeom prst="rect">
                <a:avLst/>
              </a:prstGeom>
              <a:noFill/>
              <a:ln w="9525">
                <a:noFill/>
              </a:ln>
            </p:spPr>
            <p:txBody>
              <a:bodyPr lIns="0" tIns="0" rIns="0" bIns="0" anchor="t" anchorCtr="0"/>
              <a:p>
                <a:pPr algn="ctr"/>
                <a:r>
                  <a:rPr lang="en-US" altLang="zh-CN" sz="1600">
                    <a:solidFill>
                      <a:srgbClr val="000066"/>
                    </a:solidFill>
                    <a:latin typeface="Times New Roman" panose="02020603050405020304" pitchFamily="18" charset="0"/>
                    <a:ea typeface="宋体" panose="02010600030101010101" pitchFamily="2" charset="-122"/>
                  </a:rPr>
                  <a:t>MAC</a:t>
                </a:r>
                <a:endParaRPr lang="en-US" altLang="zh-CN" sz="1600">
                  <a:solidFill>
                    <a:srgbClr val="000066"/>
                  </a:solidFill>
                  <a:latin typeface="Arial" panose="020B0604020202020204" pitchFamily="34" charset="0"/>
                  <a:ea typeface="宋体" panose="02010600030101010101" pitchFamily="2" charset="-122"/>
                </a:endParaRPr>
              </a:p>
            </p:txBody>
          </p:sp>
          <p:sp>
            <p:nvSpPr>
              <p:cNvPr id="11287" name="文本框 27671"/>
              <p:cNvSpPr txBox="1"/>
              <p:nvPr/>
            </p:nvSpPr>
            <p:spPr>
              <a:xfrm>
                <a:off x="3623" y="2560"/>
                <a:ext cx="1245" cy="383"/>
              </a:xfrm>
              <a:prstGeom prst="rect">
                <a:avLst/>
              </a:prstGeom>
              <a:noFill/>
              <a:ln w="9525">
                <a:noFill/>
              </a:ln>
            </p:spPr>
            <p:txBody>
              <a:bodyPr lIns="0" tIns="0" rIns="0" bIns="0" anchor="t" anchorCtr="0"/>
              <a:p>
                <a:pPr algn="ctr"/>
                <a:r>
                  <a:rPr lang="zh-CN" altLang="en-US" sz="1600" dirty="0">
                    <a:solidFill>
                      <a:srgbClr val="000066"/>
                    </a:solidFill>
                    <a:latin typeface="Times New Roman" panose="02020603050405020304" pitchFamily="18" charset="0"/>
                    <a:ea typeface="宋体" panose="02010600030101010101" pitchFamily="2" charset="-122"/>
                  </a:rPr>
                  <a:t>物理链接</a:t>
                </a:r>
                <a:endParaRPr lang="zh-CN" altLang="en-US" sz="1600" dirty="0">
                  <a:solidFill>
                    <a:srgbClr val="000066"/>
                  </a:solidFill>
                  <a:latin typeface="Arial" panose="020B0604020202020204" pitchFamily="34" charset="0"/>
                  <a:ea typeface="宋体" panose="02010600030101010101" pitchFamily="2" charset="-122"/>
                </a:endParaRPr>
              </a:p>
            </p:txBody>
          </p:sp>
          <p:sp>
            <p:nvSpPr>
              <p:cNvPr id="11288" name="文本框 27672"/>
              <p:cNvSpPr txBox="1"/>
              <p:nvPr/>
            </p:nvSpPr>
            <p:spPr>
              <a:xfrm>
                <a:off x="3623" y="3078"/>
                <a:ext cx="1245" cy="383"/>
              </a:xfrm>
              <a:prstGeom prst="rect">
                <a:avLst/>
              </a:prstGeom>
              <a:noFill/>
              <a:ln w="9525">
                <a:noFill/>
              </a:ln>
            </p:spPr>
            <p:txBody>
              <a:bodyPr lIns="0" tIns="0" rIns="0" bIns="0" anchor="t" anchorCtr="0"/>
              <a:p>
                <a:pPr algn="ctr"/>
                <a:r>
                  <a:rPr lang="zh-CN" altLang="en-US" sz="1600" dirty="0">
                    <a:solidFill>
                      <a:srgbClr val="000066"/>
                    </a:solidFill>
                    <a:latin typeface="Times New Roman" panose="02020603050405020304" pitchFamily="18" charset="0"/>
                    <a:ea typeface="宋体" panose="02010600030101010101" pitchFamily="2" charset="-122"/>
                  </a:rPr>
                  <a:t>物理射频</a:t>
                </a:r>
                <a:endParaRPr lang="zh-CN" altLang="en-US" sz="1600" dirty="0">
                  <a:solidFill>
                    <a:srgbClr val="000066"/>
                  </a:solidFill>
                  <a:latin typeface="Arial" panose="020B0604020202020204" pitchFamily="34" charset="0"/>
                  <a:ea typeface="宋体" panose="02010600030101010101" pitchFamily="2" charset="-122"/>
                </a:endParaRPr>
              </a:p>
            </p:txBody>
          </p:sp>
          <p:sp>
            <p:nvSpPr>
              <p:cNvPr id="11289" name="直接连接符 27673"/>
              <p:cNvSpPr/>
              <p:nvPr/>
            </p:nvSpPr>
            <p:spPr>
              <a:xfrm>
                <a:off x="3623" y="2117"/>
                <a:ext cx="1245" cy="1"/>
              </a:xfrm>
              <a:prstGeom prst="line">
                <a:avLst/>
              </a:prstGeom>
              <a:ln w="9525" cap="flat" cmpd="sng">
                <a:solidFill>
                  <a:srgbClr val="000000"/>
                </a:solidFill>
                <a:prstDash val="lgDash"/>
                <a:round/>
                <a:headEnd type="none" w="med" len="med"/>
                <a:tailEnd type="none" w="med" len="med"/>
              </a:ln>
            </p:spPr>
          </p:sp>
          <p:sp>
            <p:nvSpPr>
              <p:cNvPr id="11290" name="直接连接符 27674"/>
              <p:cNvSpPr/>
              <p:nvPr/>
            </p:nvSpPr>
            <p:spPr>
              <a:xfrm>
                <a:off x="3623" y="3003"/>
                <a:ext cx="1245" cy="1"/>
              </a:xfrm>
              <a:prstGeom prst="line">
                <a:avLst/>
              </a:prstGeom>
              <a:ln w="9525" cap="flat" cmpd="sng">
                <a:solidFill>
                  <a:srgbClr val="000000"/>
                </a:solidFill>
                <a:prstDash val="lgDash"/>
                <a:round/>
                <a:headEnd type="none" w="med" len="med"/>
                <a:tailEnd type="none" w="med" len="med"/>
              </a:ln>
            </p:spPr>
          </p:sp>
        </p:grpSp>
        <p:sp>
          <p:nvSpPr>
            <p:cNvPr id="11291" name="直接连接符 27675"/>
            <p:cNvSpPr/>
            <p:nvPr/>
          </p:nvSpPr>
          <p:spPr>
            <a:xfrm>
              <a:off x="4868" y="1336"/>
              <a:ext cx="1494" cy="1"/>
            </a:xfrm>
            <a:prstGeom prst="line">
              <a:avLst/>
            </a:prstGeom>
            <a:ln w="9525" cap="flat" cmpd="sng">
              <a:solidFill>
                <a:srgbClr val="000000"/>
              </a:solidFill>
              <a:prstDash val="solid"/>
              <a:round/>
              <a:headEnd type="triangle" w="med" len="med"/>
              <a:tailEnd type="triangle" w="med" len="med"/>
            </a:ln>
          </p:spPr>
        </p:sp>
        <p:sp>
          <p:nvSpPr>
            <p:cNvPr id="11292" name="直接连接符 27676"/>
            <p:cNvSpPr/>
            <p:nvPr/>
          </p:nvSpPr>
          <p:spPr>
            <a:xfrm>
              <a:off x="4868" y="1869"/>
              <a:ext cx="1494" cy="1"/>
            </a:xfrm>
            <a:prstGeom prst="line">
              <a:avLst/>
            </a:prstGeom>
            <a:ln w="9525" cap="flat" cmpd="sng">
              <a:solidFill>
                <a:srgbClr val="000000"/>
              </a:solidFill>
              <a:prstDash val="solid"/>
              <a:round/>
              <a:headEnd type="triangle" w="med" len="med"/>
              <a:tailEnd type="triangle" w="med" len="med"/>
            </a:ln>
          </p:spPr>
        </p:sp>
        <p:sp>
          <p:nvSpPr>
            <p:cNvPr id="11293" name="直接连接符 27677"/>
            <p:cNvSpPr/>
            <p:nvPr/>
          </p:nvSpPr>
          <p:spPr>
            <a:xfrm>
              <a:off x="4868" y="2770"/>
              <a:ext cx="1494" cy="1"/>
            </a:xfrm>
            <a:prstGeom prst="line">
              <a:avLst/>
            </a:prstGeom>
            <a:ln w="9525" cap="flat" cmpd="sng">
              <a:solidFill>
                <a:srgbClr val="000000"/>
              </a:solidFill>
              <a:prstDash val="solid"/>
              <a:round/>
              <a:headEnd type="triangle" w="med" len="med"/>
              <a:tailEnd type="triangle" w="med" len="med"/>
            </a:ln>
          </p:spPr>
        </p:sp>
        <p:sp>
          <p:nvSpPr>
            <p:cNvPr id="11294" name="直接连接符 27678"/>
            <p:cNvSpPr/>
            <p:nvPr/>
          </p:nvSpPr>
          <p:spPr>
            <a:xfrm>
              <a:off x="5615" y="1028"/>
              <a:ext cx="0" cy="2298"/>
            </a:xfrm>
            <a:prstGeom prst="line">
              <a:avLst/>
            </a:prstGeom>
            <a:ln w="9525" cap="flat" cmpd="sng">
              <a:solidFill>
                <a:srgbClr val="000000"/>
              </a:solidFill>
              <a:prstDash val="lgDash"/>
              <a:round/>
              <a:headEnd type="none" w="med" len="med"/>
              <a:tailEnd type="none" w="med" len="med"/>
            </a:ln>
          </p:spPr>
        </p:sp>
      </p:grpSp>
      <p:sp>
        <p:nvSpPr>
          <p:cNvPr id="11295" name="矩形 27679"/>
          <p:cNvSpPr/>
          <p:nvPr/>
        </p:nvSpPr>
        <p:spPr>
          <a:xfrm>
            <a:off x="3810000" y="5484813"/>
            <a:ext cx="4038600" cy="400050"/>
          </a:xfrm>
          <a:prstGeom prst="rect">
            <a:avLst/>
          </a:prstGeom>
          <a:noFill/>
          <a:ln w="9525">
            <a:noFill/>
          </a:ln>
        </p:spPr>
        <p:txBody>
          <a:bodyPr anchor="ctr" anchorCtr="0">
            <a:spAutoFit/>
          </a:bodyPr>
          <a:p>
            <a:pPr algn="ctr"/>
            <a:r>
              <a:rPr lang="zh-CN" altLang="en-US" sz="2000" b="1" dirty="0">
                <a:latin typeface="Arial" panose="020B0604020202020204" pitchFamily="34" charset="0"/>
                <a:ea typeface="宋体" panose="02010600030101010101" pitchFamily="2" charset="-122"/>
              </a:rPr>
              <a:t>图</a:t>
            </a:r>
            <a:r>
              <a:rPr lang="en-US" altLang="zh-CN" sz="2000" b="1">
                <a:latin typeface="Arial" panose="020B0604020202020204" pitchFamily="34" charset="0"/>
                <a:ea typeface="宋体" panose="02010600030101010101" pitchFamily="2" charset="-122"/>
              </a:rPr>
              <a:t>4-3  GPRS</a:t>
            </a:r>
            <a:r>
              <a:rPr lang="zh-CN" altLang="en-US" sz="2000" b="1" dirty="0">
                <a:latin typeface="Arial" panose="020B0604020202020204" pitchFamily="34" charset="0"/>
                <a:ea typeface="宋体" panose="02010600030101010101" pitchFamily="2" charset="-122"/>
              </a:rPr>
              <a:t>空中接口协议模型</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3313" name="文本占位符 50178"/>
          <p:cNvSpPr>
            <a:spLocks noGrp="1"/>
          </p:cNvSpPr>
          <p:nvPr>
            <p:ph idx="1"/>
          </p:nvPr>
        </p:nvSpPr>
        <p:spPr>
          <a:xfrm>
            <a:off x="2133600" y="1524000"/>
            <a:ext cx="8229600" cy="4572000"/>
          </a:xfrm>
        </p:spPr>
        <p:txBody>
          <a:bodyPr anchor="t" anchorCtr="0"/>
          <a:p>
            <a:pPr>
              <a:buFont typeface="Wingdings" panose="05000000000000000000" pitchFamily="2" charset="2"/>
              <a:buChar char="n"/>
            </a:pPr>
            <a:r>
              <a:rPr lang="en-US" altLang="zh-CN" sz="2400" dirty="0"/>
              <a:t>  </a:t>
            </a:r>
            <a:r>
              <a:rPr lang="zh-CN" altLang="en-US" sz="2400" dirty="0"/>
              <a:t>物理链路层负责提供空中接口的各种逻辑信道。</a:t>
            </a:r>
            <a:r>
              <a:rPr lang="en-US" altLang="zh-CN" sz="2400"/>
              <a:t>GSM</a:t>
            </a:r>
            <a:r>
              <a:rPr lang="zh-CN" altLang="en-US" sz="2400" dirty="0"/>
              <a:t>空中接口的载频带宽为</a:t>
            </a:r>
            <a:r>
              <a:rPr lang="en-US" altLang="zh-CN" sz="2400"/>
              <a:t>200kHz</a:t>
            </a:r>
            <a:r>
              <a:rPr lang="zh-CN" altLang="en-US" sz="2400" dirty="0"/>
              <a:t>，一个载频分为</a:t>
            </a:r>
            <a:r>
              <a:rPr lang="en-US" altLang="zh-CN" sz="2400"/>
              <a:t>8</a:t>
            </a:r>
            <a:r>
              <a:rPr lang="zh-CN" altLang="en-US" sz="2400" dirty="0"/>
              <a:t>个物理信道。如果</a:t>
            </a:r>
            <a:r>
              <a:rPr lang="en-US" altLang="zh-CN" sz="2400"/>
              <a:t>8</a:t>
            </a:r>
            <a:r>
              <a:rPr lang="zh-CN" altLang="en-US" sz="2400" dirty="0"/>
              <a:t>个物理信道都分配为传送</a:t>
            </a:r>
            <a:r>
              <a:rPr lang="en-US" altLang="zh-CN" sz="2400"/>
              <a:t>GPRS</a:t>
            </a:r>
            <a:r>
              <a:rPr lang="zh-CN" altLang="en-US" sz="2400" dirty="0"/>
              <a:t>数据，则原始数据速率可达</a:t>
            </a:r>
            <a:r>
              <a:rPr lang="en-US" altLang="zh-CN" sz="2400"/>
              <a:t>200 </a:t>
            </a:r>
            <a:r>
              <a:rPr lang="en-US" altLang="zh-CN" sz="2400" err="1"/>
              <a:t>kbit/s</a:t>
            </a:r>
            <a:r>
              <a:rPr lang="zh-CN" altLang="en-US" sz="2400" dirty="0"/>
              <a:t>。考虑前向纠错码开销，则最终数据速率可达</a:t>
            </a:r>
            <a:r>
              <a:rPr lang="en-US" altLang="zh-CN" sz="2400"/>
              <a:t>171.2 </a:t>
            </a:r>
            <a:r>
              <a:rPr lang="en-US" altLang="zh-CN" sz="2400" err="1"/>
              <a:t>kbit/s</a:t>
            </a:r>
            <a:r>
              <a:rPr lang="zh-CN" altLang="en-US" sz="2400" dirty="0"/>
              <a:t>左右。</a:t>
            </a:r>
            <a:endParaRPr lang="zh-CN" altLang="en-US" sz="2400" dirty="0"/>
          </a:p>
          <a:p>
            <a:pPr>
              <a:buFont typeface="Wingdings" panose="05000000000000000000" pitchFamily="2" charset="2"/>
              <a:buChar char="n"/>
            </a:pPr>
            <a:r>
              <a:rPr lang="zh-CN" altLang="en-US" sz="2400"/>
              <a:t> </a:t>
            </a:r>
            <a:r>
              <a:rPr lang="en-US" altLang="zh-CN" sz="2400"/>
              <a:t>GPRS</a:t>
            </a:r>
            <a:r>
              <a:rPr lang="zh-CN" altLang="en-US" sz="2400" dirty="0"/>
              <a:t>采用了新型的信道编码方式，可以支持</a:t>
            </a:r>
            <a:r>
              <a:rPr lang="en-US" altLang="zh-CN" sz="2400"/>
              <a:t>CS-1</a:t>
            </a:r>
            <a:r>
              <a:rPr lang="zh-CN" altLang="en-US" sz="2400" dirty="0"/>
              <a:t>、</a:t>
            </a:r>
            <a:r>
              <a:rPr lang="en-US" altLang="zh-CN" sz="2400"/>
              <a:t>CS-2</a:t>
            </a:r>
            <a:r>
              <a:rPr lang="zh-CN" altLang="en-US" sz="2400" dirty="0"/>
              <a:t>、</a:t>
            </a:r>
            <a:r>
              <a:rPr lang="en-US" altLang="zh-CN" sz="2400"/>
              <a:t>CS-3</a:t>
            </a:r>
            <a:r>
              <a:rPr lang="zh-CN" altLang="en-US" sz="2400" dirty="0"/>
              <a:t>、</a:t>
            </a:r>
            <a:r>
              <a:rPr lang="en-US" altLang="zh-CN" sz="2400"/>
              <a:t>CS-4</a:t>
            </a:r>
            <a:r>
              <a:rPr lang="zh-CN" altLang="en-US" sz="2400" dirty="0"/>
              <a:t>四种方式，如表</a:t>
            </a:r>
            <a:r>
              <a:rPr lang="en-US" altLang="zh-CN" sz="2400"/>
              <a:t>4-1</a:t>
            </a:r>
            <a:r>
              <a:rPr lang="zh-CN" altLang="en-US" sz="2400" dirty="0"/>
              <a:t>所示。对应的速率不同，它们对无线环境也有不同的要求。无线环境宽松的情况下，可采用</a:t>
            </a:r>
            <a:r>
              <a:rPr lang="en-US" altLang="zh-CN" sz="2400"/>
              <a:t>CS -1</a:t>
            </a:r>
            <a:r>
              <a:rPr lang="zh-CN" altLang="en-US" sz="2400" dirty="0"/>
              <a:t>、</a:t>
            </a:r>
            <a:r>
              <a:rPr lang="en-US" altLang="zh-CN" sz="2400"/>
              <a:t>CS-2</a:t>
            </a:r>
            <a:r>
              <a:rPr lang="zh-CN" altLang="en-US" sz="2400" dirty="0"/>
              <a:t>编码，但是速率较低；而</a:t>
            </a:r>
            <a:r>
              <a:rPr lang="en-US" altLang="zh-CN" sz="2400"/>
              <a:t>CS-3</a:t>
            </a:r>
            <a:r>
              <a:rPr lang="zh-CN" altLang="en-US" sz="2400" dirty="0"/>
              <a:t>、</a:t>
            </a:r>
            <a:r>
              <a:rPr lang="en-US" altLang="zh-CN" sz="2400"/>
              <a:t>CS-4</a:t>
            </a:r>
            <a:r>
              <a:rPr lang="zh-CN" altLang="en-US" sz="2400" dirty="0"/>
              <a:t>用于无线环境要求较高的情况下，速率较高。理论上，在无干扰的理想环境下，采用无保护码元的</a:t>
            </a:r>
            <a:r>
              <a:rPr lang="en-US" altLang="zh-CN" sz="2400"/>
              <a:t>CS-4</a:t>
            </a:r>
            <a:r>
              <a:rPr lang="zh-CN" altLang="en-US" sz="2400" dirty="0"/>
              <a:t>编码方式。 </a:t>
            </a:r>
            <a:endParaRPr lang="zh-CN" altLang="en-US" sz="2400" dirty="0"/>
          </a:p>
        </p:txBody>
      </p:sp>
      <p:sp>
        <p:nvSpPr>
          <p:cNvPr id="13314" name="标题 50179"/>
          <p:cNvSpPr>
            <a:spLocks noGrp="1"/>
          </p:cNvSpPr>
          <p:nvPr>
            <p:ph type="title"/>
          </p:nvPr>
        </p:nvSpPr>
        <p:spPr>
          <a:xfrm>
            <a:off x="1981200" y="533400"/>
            <a:ext cx="8229600" cy="808038"/>
          </a:xfrm>
        </p:spPr>
        <p:txBody>
          <a:bodyPr anchor="t" anchorCtr="0"/>
          <a:p>
            <a:r>
              <a:rPr lang="en-US" altLang="zh-CN"/>
              <a:t>1</a:t>
            </a:r>
            <a:r>
              <a:rPr lang="zh-CN" altLang="en-US" dirty="0"/>
              <a:t>）</a:t>
            </a:r>
            <a:r>
              <a:rPr lang="zh-CN" altLang="en-US" sz="4600" dirty="0"/>
              <a:t>物理层</a:t>
            </a:r>
            <a:endParaRPr lang="zh-CN" altLang="en-US" sz="4600" dirty="0"/>
          </a:p>
        </p:txBody>
      </p:sp>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commondata" val="eyJoZGlkIjoiZDg4OGFlMDI1NDBlNjRmZGE3ZDBiOWM0NWViMWY2ZW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TABLE_ENDDRAG_ORIGIN_RECT" val="751*313"/>
  <p:tag name="TABLE_ENDDRAG_RECT" val="92*174*751*314"/>
</p:tagLst>
</file>

<file path=ppt/tags/tag6.xml><?xml version="1.0" encoding="utf-8"?>
<p:tagLst xmlns:p="http://schemas.openxmlformats.org/presentationml/2006/main">
  <p:tag name="TABLE_ENDDRAG_ORIGIN_RECT" val="832*432"/>
  <p:tag name="TABLE_ENDDRAG_RECT" val="64*124*832*432"/>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Edge">
  <a:themeElements>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fontScheme name="">
      <a:majorFont>
        <a:latin typeface="Garamond"/>
        <a:ea typeface="宋体"/>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820000"/>
        </a:lt1>
        <a:dk2>
          <a:srgbClr val="FFFFFF"/>
        </a:dk2>
        <a:lt2>
          <a:srgbClr val="333333"/>
        </a:lt2>
        <a:accent1>
          <a:srgbClr val="FF9900"/>
        </a:accent1>
        <a:accent2>
          <a:srgbClr val="CC3300"/>
        </a:accent2>
        <a:accent3>
          <a:srgbClr val="C1AAAA"/>
        </a:accent3>
        <a:accent4>
          <a:srgbClr val="DCDCDC"/>
        </a:accent4>
        <a:accent5>
          <a:srgbClr val="FFCAAA"/>
        </a:accent5>
        <a:accent6>
          <a:srgbClr val="B72D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CCCCFF"/>
        </a:dk1>
        <a:lt1>
          <a:srgbClr val="0B0506"/>
        </a:lt1>
        <a:dk2>
          <a:srgbClr val="FFFFFF"/>
        </a:dk2>
        <a:lt2>
          <a:srgbClr val="333333"/>
        </a:lt2>
        <a:accent1>
          <a:srgbClr val="3366CC"/>
        </a:accent1>
        <a:accent2>
          <a:srgbClr val="3333CC"/>
        </a:accent2>
        <a:accent3>
          <a:srgbClr val="AAAAAA"/>
        </a:accent3>
        <a:accent4>
          <a:srgbClr val="AFAFDC"/>
        </a:accent4>
        <a:accent5>
          <a:srgbClr val="ADB9E2"/>
        </a:accent5>
        <a:accent6>
          <a:srgbClr val="2D2DB7"/>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221013"/>
        </a:lt1>
        <a:dk2>
          <a:srgbClr val="FFFFFF"/>
        </a:dk2>
        <a:lt2>
          <a:srgbClr val="333333"/>
        </a:lt2>
        <a:accent1>
          <a:srgbClr val="CC3300"/>
        </a:accent1>
        <a:accent2>
          <a:srgbClr val="CC9900"/>
        </a:accent2>
        <a:accent3>
          <a:srgbClr val="ABAAAA"/>
        </a:accent3>
        <a:accent4>
          <a:srgbClr val="DCDCDC"/>
        </a:accent4>
        <a:accent5>
          <a:srgbClr val="E2ADAA"/>
        </a:accent5>
        <a:accent6>
          <a:srgbClr val="B78900"/>
        </a:accent6>
        <a:hlink>
          <a:srgbClr val="808080"/>
        </a:hlink>
        <a:folHlink>
          <a:srgbClr val="666633"/>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FF"/>
        </a:dk2>
        <a:lt2>
          <a:srgbClr val="11054B"/>
        </a:lt2>
        <a:accent1>
          <a:srgbClr val="FF6600"/>
        </a:accent1>
        <a:accent2>
          <a:srgbClr val="FF3300"/>
        </a:accent2>
        <a:accent3>
          <a:srgbClr val="AAAAE2"/>
        </a:accent3>
        <a:accent4>
          <a:srgbClr val="DCDCDC"/>
        </a:accent4>
        <a:accent5>
          <a:srgbClr val="FFB9AA"/>
        </a:accent5>
        <a:accent6>
          <a:srgbClr val="E52D00"/>
        </a:accent6>
        <a:hlink>
          <a:srgbClr val="CC9900"/>
        </a:hlink>
        <a:folHlink>
          <a:srgbClr val="B2B2B2"/>
        </a:folHlink>
      </a:clrScheme>
      <a:clrMap bg1="lt1" tx1="dk1" bg2="lt2" tx2="dk2" accent1="accent1" accent2="accent2" accent3="accent3" accent4="accent4" accent5="accent5" accent6="accent6" hlink="hlink" folHlink="folHlink"/>
    </a:extraClrScheme>
    <a:extraClrScheme>
      <a:clrScheme name="">
        <a:dk1>
          <a:srgbClr val="F8F8F8"/>
        </a:dk1>
        <a:lt1>
          <a:srgbClr val="002600"/>
        </a:lt1>
        <a:dk2>
          <a:srgbClr val="FAFACC"/>
        </a:dk2>
        <a:lt2>
          <a:srgbClr val="9B8D65"/>
        </a:lt2>
        <a:accent1>
          <a:srgbClr val="CC9933"/>
        </a:accent1>
        <a:accent2>
          <a:srgbClr val="8F9967"/>
        </a:accent2>
        <a:accent3>
          <a:srgbClr val="AAABAA"/>
        </a:accent3>
        <a:accent4>
          <a:srgbClr val="D6D6D6"/>
        </a:accent4>
        <a:accent5>
          <a:srgbClr val="E2CAAD"/>
        </a:accent5>
        <a:accent6>
          <a:srgbClr val="80895C"/>
        </a:accent6>
        <a:hlink>
          <a:srgbClr val="336600"/>
        </a:hlink>
        <a:folHlink>
          <a:srgbClr val="808000"/>
        </a:folHlink>
      </a:clrScheme>
      <a:clrMap bg1="lt1" tx1="dk1" bg2="lt2" tx2="dk2" accent1="accent1" accent2="accent2" accent3="accent3" accent4="accent4" accent5="accent5" accent6="accent6" hlink="hlink" folHlink="folHlink"/>
    </a:extraClrScheme>
    <a:extraClrScheme>
      <a:clrScheme name="">
        <a:dk1>
          <a:srgbClr val="FFFFFF"/>
        </a:dk1>
        <a:lt1>
          <a:srgbClr val="006699"/>
        </a:lt1>
        <a:dk2>
          <a:srgbClr val="FFFFFF"/>
        </a:dk2>
        <a:lt2>
          <a:srgbClr val="333333"/>
        </a:lt2>
        <a:accent1>
          <a:srgbClr val="CC9900"/>
        </a:accent1>
        <a:accent2>
          <a:srgbClr val="FF9900"/>
        </a:accent2>
        <a:accent3>
          <a:srgbClr val="AAB9CA"/>
        </a:accent3>
        <a:accent4>
          <a:srgbClr val="DCDCDC"/>
        </a:accent4>
        <a:accent5>
          <a:srgbClr val="E2CAAA"/>
        </a:accent5>
        <a:accent6>
          <a:srgbClr val="E58900"/>
        </a:accent6>
        <a:hlink>
          <a:srgbClr val="FFCC00"/>
        </a:hlink>
        <a:folHlink>
          <a:srgbClr val="706F37"/>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47329"/>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1C1C1"/>
        </a:accent5>
        <a:accent6>
          <a:srgbClr val="8989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36145"/>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8240</Words>
  <Application>WPS 演示</Application>
  <PresentationFormat>在屏幕上显示</PresentationFormat>
  <Paragraphs>936</Paragraphs>
  <Slides>55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55</vt:i4>
      </vt:variant>
    </vt:vector>
  </HeadingPairs>
  <TitlesOfParts>
    <vt:vector size="72" baseType="lpstr">
      <vt:lpstr>Arial</vt:lpstr>
      <vt:lpstr>宋体</vt:lpstr>
      <vt:lpstr>Wingdings</vt:lpstr>
      <vt:lpstr>方正舒体</vt:lpstr>
      <vt:lpstr>Garamond</vt:lpstr>
      <vt:lpstr>微软雅黑</vt:lpstr>
      <vt:lpstr>Times New Roman</vt:lpstr>
      <vt:lpstr>Arial Unicode MS</vt:lpstr>
      <vt:lpstr>楷体_GB2312</vt:lpstr>
      <vt:lpstr>新宋体</vt:lpstr>
      <vt:lpstr>Calibri</vt:lpstr>
      <vt:lpstr>楷体_GB2312</vt:lpstr>
      <vt:lpstr>黑体</vt:lpstr>
      <vt:lpstr>Edge</vt:lpstr>
      <vt:lpstr>Visio.Drawing.11</vt:lpstr>
      <vt:lpstr>Visio.Drawing.11</vt:lpstr>
      <vt:lpstr>Visio.Drawing.11</vt:lpstr>
      <vt:lpstr>第4章 B2G移动通信系统 </vt:lpstr>
      <vt:lpstr>4.1 GPRS系统</vt:lpstr>
      <vt:lpstr>2. GPRS的特点</vt:lpstr>
      <vt:lpstr>3. GPRS的业务</vt:lpstr>
      <vt:lpstr>4. GPRS的网络结构</vt:lpstr>
      <vt:lpstr>PowerPoint 演示文稿</vt:lpstr>
      <vt:lpstr>4.1.2 GPRS协议模型</vt:lpstr>
      <vt:lpstr>4.1.3 GPRS空中接口</vt:lpstr>
      <vt:lpstr>1）物理层</vt:lpstr>
      <vt:lpstr>PowerPoint 演示文稿</vt:lpstr>
      <vt:lpstr>2）MAC层</vt:lpstr>
      <vt:lpstr>PowerPoint 演示文稿</vt:lpstr>
      <vt:lpstr>PowerPoint 演示文稿</vt:lpstr>
      <vt:lpstr>3）无线数据块的结构</vt:lpstr>
      <vt:lpstr>4）数据流形成</vt:lpstr>
      <vt:lpstr>2. GPRS空中接口的逻辑信道</vt:lpstr>
      <vt:lpstr>4.1.4 GPRS的移动性管理和会话管理</vt:lpstr>
      <vt:lpstr>PowerPoint 演示文稿</vt:lpstr>
      <vt:lpstr>2）移动性管理过程</vt:lpstr>
      <vt:lpstr>⑵  PDP场景激活过程</vt:lpstr>
      <vt:lpstr>PowerPoint 演示文稿</vt:lpstr>
      <vt:lpstr>⑶  GPRS分离过程</vt:lpstr>
      <vt:lpstr>3） SGSN和MSC/VLR间的交互</vt:lpstr>
      <vt:lpstr>2. GPRS的会话管理</vt:lpstr>
      <vt:lpstr>移动台在会话管理过程中会经历4种状态</vt:lpstr>
      <vt:lpstr>PowerPoint 演示文稿</vt:lpstr>
      <vt:lpstr>网络侧在会话管理过程中会经历5种状态 </vt:lpstr>
      <vt:lpstr>PowerPoint 演示文稿</vt:lpstr>
      <vt:lpstr>4.2 EDGE系统</vt:lpstr>
      <vt:lpstr>4.2.2 EDGE系统的关键技术 </vt:lpstr>
      <vt:lpstr>1. 增强的调制技术 </vt:lpstr>
      <vt:lpstr>2. 自适应调制编码技术</vt:lpstr>
      <vt:lpstr>3. 增量冗余技术</vt:lpstr>
      <vt:lpstr>4.3 CDMA 2000 1x系统</vt:lpstr>
      <vt:lpstr>PowerPoint 演示文稿</vt:lpstr>
      <vt:lpstr>4.3.2  CDMA 2000 1x系统的空中接口 </vt:lpstr>
      <vt:lpstr>PowerPoint 演示文稿</vt:lpstr>
      <vt:lpstr>PowerPoint 演示文稿</vt:lpstr>
      <vt:lpstr>2. 前向物理信道 </vt:lpstr>
      <vt:lpstr>PowerPoint 演示文稿</vt:lpstr>
      <vt:lpstr>PowerPoint 演示文稿</vt:lpstr>
      <vt:lpstr>2）前向物理信道结构</vt:lpstr>
      <vt:lpstr>PowerPoint 演示文稿</vt:lpstr>
      <vt:lpstr>PowerPoint 演示文稿</vt:lpstr>
      <vt:lpstr>PowerPoint 演示文稿</vt:lpstr>
      <vt:lpstr>PowerPoint 演示文稿</vt:lpstr>
      <vt:lpstr>PowerPoint 演示文稿</vt:lpstr>
      <vt:lpstr>3）前向物理信道特征 </vt:lpstr>
      <vt:lpstr>3. 反向物理信道 </vt:lpstr>
      <vt:lpstr>PowerPoint 演示文稿</vt:lpstr>
      <vt:lpstr>2）反向物理信道结构</vt:lpstr>
      <vt:lpstr>PowerPoint 演示文稿</vt:lpstr>
      <vt:lpstr>PowerPoint 演示文稿</vt:lpstr>
      <vt:lpstr>PowerPoint 演示文稿</vt:lpstr>
      <vt:lpstr>3）反向物理信道特征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杨倩</cp:lastModifiedBy>
  <cp:revision>51</cp:revision>
  <dcterms:created xsi:type="dcterms:W3CDTF">2024-02-22T08:29:00Z</dcterms:created>
  <dcterms:modified xsi:type="dcterms:W3CDTF">2025-03-10T15:35:23Z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ICV">
    <vt:lpwstr>EC15CE85B00246A19877C2DF9D6876A8_12</vt:lpwstr>
  </property>
  <property fmtid="{D5CDD505-2E9C-101B-9397-08002B2CF9AE}" pid="4" name="KSOProductBuildVer">
    <vt:lpwstr>2052-12.1.0.15712</vt:lpwstr>
  </property>
</Properties>
</file>