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258" r:id="rId4"/>
    <p:sldId id="471" r:id="rId5"/>
    <p:sldId id="412" r:id="rId6"/>
    <p:sldId id="259" r:id="rId7"/>
    <p:sldId id="260" r:id="rId8"/>
    <p:sldId id="322" r:id="rId9"/>
    <p:sldId id="323" r:id="rId10"/>
    <p:sldId id="326" r:id="rId11"/>
    <p:sldId id="467" r:id="rId12"/>
    <p:sldId id="472" r:id="rId13"/>
    <p:sldId id="470" r:id="rId14"/>
    <p:sldId id="469" r:id="rId15"/>
    <p:sldId id="468" r:id="rId16"/>
    <p:sldId id="328" r:id="rId17"/>
    <p:sldId id="409" r:id="rId18"/>
    <p:sldId id="410" r:id="rId19"/>
    <p:sldId id="329" r:id="rId20"/>
    <p:sldId id="330" r:id="rId21"/>
    <p:sldId id="331" r:id="rId22"/>
    <p:sldId id="450" r:id="rId23"/>
    <p:sldId id="451" r:id="rId24"/>
    <p:sldId id="452" r:id="rId25"/>
    <p:sldId id="453" r:id="rId26"/>
    <p:sldId id="454" r:id="rId27"/>
    <p:sldId id="455" r:id="rId28"/>
    <p:sldId id="456" r:id="rId29"/>
    <p:sldId id="457" r:id="rId30"/>
    <p:sldId id="458" r:id="rId31"/>
    <p:sldId id="459" r:id="rId32"/>
    <p:sldId id="460" r:id="rId33"/>
    <p:sldId id="461" r:id="rId34"/>
    <p:sldId id="462" r:id="rId35"/>
    <p:sldId id="463" r:id="rId36"/>
    <p:sldId id="464" r:id="rId37"/>
    <p:sldId id="465" r:id="rId38"/>
    <p:sldId id="466" r:id="rId39"/>
    <p:sldId id="403" r:id="rId40"/>
    <p:sldId id="411" r:id="rId41"/>
    <p:sldId id="404" r:id="rId42"/>
    <p:sldId id="413" r:id="rId43"/>
    <p:sldId id="414" r:id="rId44"/>
    <p:sldId id="405" r:id="rId45"/>
    <p:sldId id="415" r:id="rId46"/>
  </p:sldIdLst>
  <p:sldSz cx="9144000" cy="6858000" type="screen4x3"/>
  <p:notesSz cx="6858000" cy="9144000"/>
  <p:custDataLst>
    <p:tags r:id="rId48"/>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2"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FF0000"/>
    <a:srgbClr val="CFDBFD"/>
    <a:srgbClr val="CCECFF"/>
    <a:srgbClr val="0000FF"/>
    <a:srgbClr val="0033CC"/>
    <a:srgbClr val="CC00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90928"/>
  </p:normalViewPr>
  <p:slideViewPr>
    <p:cSldViewPr showGuides="1">
      <p:cViewPr varScale="1">
        <p:scale>
          <a:sx n="82" d="100"/>
          <a:sy n="82" d="100"/>
        </p:scale>
        <p:origin x="1326" y="78"/>
      </p:cViewPr>
      <p:guideLst>
        <p:guide orient="horz" pos="2112"/>
        <p:guide pos="312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 Id="rId4"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emf"/><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emf"/><Relationship Id="rId5" Type="http://schemas.openxmlformats.org/officeDocument/2006/relationships/image" Target="../media/image58.wmf"/><Relationship Id="rId4"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image" Target="../media/image60.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image" Target="../media/image62.emf"/><Relationship Id="rId5" Type="http://schemas.openxmlformats.org/officeDocument/2006/relationships/image" Target="../media/image66.emf"/><Relationship Id="rId4" Type="http://schemas.openxmlformats.org/officeDocument/2006/relationships/image" Target="../media/image6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6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8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2"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fontAlgn="base" hangingPunct="1">
              <a:buNone/>
            </a:pPr>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t>‹#›</a:t>
            </a:fld>
            <a:endParaRPr lang="en-US" altLang="zh-CN"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72363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1981200" cy="60960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85800" y="0"/>
            <a:ext cx="5791200" cy="60960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85800" y="762000"/>
            <a:ext cx="38100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762000"/>
            <a:ext cx="38100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114800" y="0"/>
            <a:ext cx="4495800" cy="304800"/>
          </a:xfrm>
          <a:prstGeom prst="rect">
            <a:avLst/>
          </a:prstGeom>
          <a:noFill/>
          <a:ln w="9525">
            <a:noFill/>
          </a:ln>
        </p:spPr>
        <p:txBody>
          <a:bodyPr anchor="ctr" anchorCtr="0"/>
          <a:lstStyle/>
          <a:p>
            <a:pPr lvl="0"/>
            <a:r>
              <a:rPr lang="zh-CN" altLang="en-US" dirty="0"/>
              <a:t>单击此处编辑母版标题样式</a:t>
            </a:r>
          </a:p>
        </p:txBody>
      </p:sp>
      <p:sp>
        <p:nvSpPr>
          <p:cNvPr id="1027" name="Rectangle 3"/>
          <p:cNvSpPr>
            <a:spLocks noGrp="1"/>
          </p:cNvSpPr>
          <p:nvPr>
            <p:ph type="body"/>
          </p:nvPr>
        </p:nvSpPr>
        <p:spPr>
          <a:xfrm>
            <a:off x="685800" y="762000"/>
            <a:ext cx="7772400" cy="5334000"/>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076"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t>‹#›</a:t>
            </a:fld>
            <a:endParaRPr lang="en-US" altLang="zh-CN" strike="noStrike" noProof="1">
              <a:latin typeface="Times New Roman" panose="02020603050405020304" pitchFamily="18" charset="0"/>
            </a:endParaRPr>
          </a:p>
        </p:txBody>
      </p:sp>
      <p:sp>
        <p:nvSpPr>
          <p:cNvPr id="1031" name="Rectangle 7"/>
          <p:cNvSpPr>
            <a:spLocks noChangeArrowheads="1"/>
          </p:cNvSpPr>
          <p:nvPr/>
        </p:nvSpPr>
        <p:spPr bwMode="auto">
          <a:xfrm>
            <a:off x="0" y="6477000"/>
            <a:ext cx="9144000" cy="381000"/>
          </a:xfrm>
          <a:prstGeom prst="rect">
            <a:avLst/>
          </a:prstGeom>
          <a:gradFill rotWithShape="0">
            <a:gsLst>
              <a:gs pos="0">
                <a:srgbClr val="5B67D7"/>
              </a:gs>
              <a:gs pos="50000">
                <a:srgbClr val="B5DAFF"/>
              </a:gs>
              <a:gs pos="100000">
                <a:srgbClr val="5B67D7"/>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2" name="AutoShape 8"/>
          <p:cNvSpPr>
            <a:spLocks noChangeArrowheads="1"/>
          </p:cNvSpPr>
          <p:nvPr/>
        </p:nvSpPr>
        <p:spPr bwMode="auto">
          <a:xfrm rot="16200000" flipV="1">
            <a:off x="2247900" y="4229100"/>
            <a:ext cx="304800" cy="4800600"/>
          </a:xfrm>
          <a:prstGeom prst="flowChartManualInput">
            <a:avLst/>
          </a:prstGeom>
          <a:solidFill>
            <a:srgbClr val="CFDBFD"/>
          </a:solidFill>
          <a:ln w="9525">
            <a:solidFill>
              <a:srgbClr val="3366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9"/>
          <p:cNvSpPr>
            <a:spLocks noChangeArrowheads="1"/>
          </p:cNvSpPr>
          <p:nvPr/>
        </p:nvSpPr>
        <p:spPr bwMode="auto">
          <a:xfrm flipV="1">
            <a:off x="0" y="6345238"/>
            <a:ext cx="8693150" cy="55563"/>
          </a:xfrm>
          <a:prstGeom prst="rect">
            <a:avLst/>
          </a:prstGeom>
          <a:gradFill rotWithShape="0">
            <a:gsLst>
              <a:gs pos="0">
                <a:srgbClr val="0033CC"/>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Rectangle 10"/>
          <p:cNvSpPr>
            <a:spLocks noChangeArrowheads="1"/>
          </p:cNvSpPr>
          <p:nvPr/>
        </p:nvSpPr>
        <p:spPr bwMode="auto">
          <a:xfrm>
            <a:off x="0" y="0"/>
            <a:ext cx="9144000" cy="457200"/>
          </a:xfrm>
          <a:prstGeom prst="rect">
            <a:avLst/>
          </a:prstGeom>
          <a:gradFill rotWithShape="0">
            <a:gsLst>
              <a:gs pos="0">
                <a:srgbClr val="5B67D7"/>
              </a:gs>
              <a:gs pos="50000">
                <a:srgbClr val="B5DAFF"/>
              </a:gs>
              <a:gs pos="100000">
                <a:srgbClr val="5B67D7"/>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5" name="AutoShape 11"/>
          <p:cNvSpPr>
            <a:spLocks noChangeArrowheads="1"/>
          </p:cNvSpPr>
          <p:nvPr/>
        </p:nvSpPr>
        <p:spPr bwMode="auto">
          <a:xfrm rot="-5400000">
            <a:off x="5753100" y="-3009900"/>
            <a:ext cx="381000" cy="6400800"/>
          </a:xfrm>
          <a:prstGeom prst="flowChartManualInput">
            <a:avLst/>
          </a:prstGeom>
          <a:solidFill>
            <a:srgbClr val="CFDBFD"/>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6" name="Text Box 12"/>
          <p:cNvSpPr txBox="1">
            <a:spLocks noChangeArrowheads="1"/>
          </p:cNvSpPr>
          <p:nvPr/>
        </p:nvSpPr>
        <p:spPr bwMode="auto">
          <a:xfrm>
            <a:off x="381000" y="-76200"/>
            <a:ext cx="2057400" cy="5191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bg1"/>
                </a:solidFill>
                <a:effectLst/>
                <a:uLnTx/>
                <a:uFillTx/>
                <a:latin typeface="Times New Roman" panose="02020603050405020304" pitchFamily="18" charset="0"/>
                <a:ea typeface="黑体" panose="02010609060101010101" pitchFamily="2" charset="-122"/>
                <a:cs typeface="+mn-cs"/>
              </a:rPr>
              <a:t>信号与系统</a:t>
            </a:r>
          </a:p>
        </p:txBody>
      </p:sp>
      <p:sp>
        <p:nvSpPr>
          <p:cNvPr id="1037" name="Text Box 13"/>
          <p:cNvSpPr txBox="1">
            <a:spLocks noChangeArrowheads="1"/>
          </p:cNvSpPr>
          <p:nvPr/>
        </p:nvSpPr>
        <p:spPr bwMode="auto">
          <a:xfrm>
            <a:off x="5435600" y="6491288"/>
            <a:ext cx="2127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a:ln>
                  <a:noFill/>
                </a:ln>
                <a:solidFill>
                  <a:srgbClr val="003399"/>
                </a:solidFill>
                <a:effectLst/>
                <a:uLnTx/>
                <a:uFillTx/>
                <a:latin typeface="Times New Roman" panose="02020603050405020304" pitchFamily="18" charset="0"/>
                <a:ea typeface="黑体" panose="02010609060101010101" pitchFamily="2" charset="-122"/>
                <a:cs typeface="+mn-cs"/>
              </a:rPr>
              <a:t>南  阳  理  工  学  院</a:t>
            </a:r>
          </a:p>
        </p:txBody>
      </p:sp>
      <p:sp>
        <p:nvSpPr>
          <p:cNvPr id="1038" name="Text Box 14"/>
          <p:cNvSpPr txBox="1"/>
          <p:nvPr/>
        </p:nvSpPr>
        <p:spPr>
          <a:xfrm>
            <a:off x="152400" y="6415088"/>
            <a:ext cx="1219200" cy="366712"/>
          </a:xfrm>
          <a:prstGeom prst="rect">
            <a:avLst/>
          </a:prstGeom>
          <a:noFill/>
          <a:ln w="9525">
            <a:noFill/>
          </a:ln>
        </p:spPr>
        <p:txBody>
          <a:bodyPr anchor="t" anchorCtr="0">
            <a:spAutoFit/>
          </a:bodyPr>
          <a:lstStyle/>
          <a:p>
            <a:pPr lvl="0" algn="ctr">
              <a:spcBef>
                <a:spcPct val="50000"/>
              </a:spcBef>
            </a:pPr>
            <a:r>
              <a:rPr lang="zh-CN" altLang="en-US" sz="1800"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黑体" panose="02010609060101010101" pitchFamily="2" charset="-122"/>
                <a:ea typeface="黑体" panose="02010609060101010101" pitchFamily="2" charset="-122"/>
              </a:rPr>
              <a:t>第</a:t>
            </a:r>
            <a:r>
              <a:rPr lang="en-US" altLang="zh-CN" sz="1800"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黑体" panose="02010609060101010101" pitchFamily="2" charset="-122"/>
                <a:ea typeface="黑体" panose="02010609060101010101" pitchFamily="2" charset="-122"/>
              </a:rPr>
              <a:t>7-</a:t>
            </a:r>
            <a:fld id="{9A0DB2DC-4C9A-4742-B13C-FB6460FD3503}" type="slidenum">
              <a:rPr lang="en-US" altLang="zh-CN" sz="1800"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黑体" panose="02010609060101010101" pitchFamily="2" charset="-122"/>
                <a:ea typeface="黑体" panose="02010609060101010101" pitchFamily="2" charset="-122"/>
              </a:rPr>
              <a:t>‹#›</a:t>
            </a:fld>
            <a:r>
              <a:rPr lang="zh-CN" altLang="en-US" sz="1800" dirty="0">
                <a:solidFill>
                  <a:schemeClr val="bg1"/>
                </a:solidFill>
                <a:effectDag name="">
                  <a:effect ref="fillLine"/>
                  <a:cont type="tree" name="">
                    <a:effect ref="fillLine"/>
                    <a:outerShdw dist="38100" dir="13500000" algn="br">
                      <a:srgbClr val="FFFFFF"/>
                    </a:outerShdw>
                  </a:cont>
                  <a:cont type="tree" name="">
                    <a:effect ref="fillLine"/>
                    <a:outerShdw dist="38100" dir="2700000" algn="tl">
                      <a:srgbClr val="999999"/>
                    </a:outerShdw>
                  </a:cont>
                </a:effectDag>
                <a:latin typeface="黑体" panose="02010609060101010101" pitchFamily="2" charset="-122"/>
                <a:ea typeface="黑体" panose="02010609060101010101" pitchFamily="2" charset="-122"/>
              </a:rPr>
              <a:t>页</a:t>
            </a:r>
          </a:p>
        </p:txBody>
      </p:sp>
      <p:sp>
        <p:nvSpPr>
          <p:cNvPr id="1039" name="AutoShape 15">
            <a:hlinkClick r:id="" action="ppaction://hlinkshowjump?jump=previousslide" highlightClick="1"/>
          </p:cNvPr>
          <p:cNvSpPr>
            <a:spLocks noChangeArrowheads="1"/>
          </p:cNvSpPr>
          <p:nvPr/>
        </p:nvSpPr>
        <p:spPr bwMode="auto">
          <a:xfrm>
            <a:off x="2057400" y="6553200"/>
            <a:ext cx="457200" cy="228600"/>
          </a:xfrm>
          <a:prstGeom prst="actionButtonBackPrevious">
            <a:avLst/>
          </a:prstGeom>
          <a:solidFill>
            <a:srgbClr val="CFDBFD"/>
          </a:solidFill>
          <a:ln>
            <a:noFill/>
          </a:ln>
          <a:effectLst>
            <a:prstShdw prst="shdw17" dist="17961" dir="2700000">
              <a:srgbClr val="7C8398"/>
            </a:prstShdw>
          </a:effectLst>
          <a:extLst>
            <a:ext uri="{91240B29-F687-4F45-9708-019B960494DF}">
              <a14:hiddenLine xmlns:a14="http://schemas.microsoft.com/office/drawing/2010/main" w="9525">
                <a:solidFill>
                  <a:srgbClr val="0033CC"/>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0" name="AutoShape 16">
            <a:hlinkClick r:id="" action="ppaction://hlinkshowjump?jump=nextslide" highlightClick="1"/>
          </p:cNvPr>
          <p:cNvSpPr>
            <a:spLocks noChangeArrowheads="1"/>
          </p:cNvSpPr>
          <p:nvPr/>
        </p:nvSpPr>
        <p:spPr bwMode="auto">
          <a:xfrm>
            <a:off x="2667000" y="6553200"/>
            <a:ext cx="457200" cy="228600"/>
          </a:xfrm>
          <a:prstGeom prst="actionButtonForwardNext">
            <a:avLst/>
          </a:prstGeom>
          <a:solidFill>
            <a:srgbClr val="CFDBFD"/>
          </a:solidFill>
          <a:ln>
            <a:noFill/>
          </a:ln>
          <a:effectLst>
            <a:prstShdw prst="shdw17" dist="17961" dir="2700000">
              <a:srgbClr val="7C8398"/>
            </a:prstShdw>
          </a:effectLst>
          <a:extLst>
            <a:ext uri="{91240B29-F687-4F45-9708-019B960494DF}">
              <a14:hiddenLine xmlns:a14="http://schemas.microsoft.com/office/drawing/2010/main" w="9525">
                <a:solidFill>
                  <a:srgbClr val="0066CC"/>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1" name="AutoShape 21">
            <a:hlinkClick r:id="" action="ppaction://hlinkshowjump?jump=endshow" highlightClick="1"/>
          </p:cNvPr>
          <p:cNvSpPr>
            <a:spLocks noChangeArrowheads="1"/>
          </p:cNvSpPr>
          <p:nvPr/>
        </p:nvSpPr>
        <p:spPr bwMode="auto">
          <a:xfrm>
            <a:off x="3276600" y="6553200"/>
            <a:ext cx="533400" cy="228600"/>
          </a:xfrm>
          <a:prstGeom prst="actionButtonBlank">
            <a:avLst/>
          </a:prstGeom>
          <a:solidFill>
            <a:srgbClr val="CFDBFD"/>
          </a:solidFill>
          <a:ln>
            <a:noFill/>
          </a:ln>
          <a:effectLst>
            <a:prstShdw prst="shdw17" dist="17961" dir="2700000">
              <a:srgbClr val="7C8398"/>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2" name="Text Box 20">
            <a:hlinkClick r:id="" action="ppaction://hlinkshowjump?jump=endshow" highlightClick="1"/>
          </p:cNvPr>
          <p:cNvSpPr txBox="1">
            <a:spLocks noChangeArrowheads="1"/>
          </p:cNvSpPr>
          <p:nvPr/>
        </p:nvSpPr>
        <p:spPr bwMode="auto">
          <a:xfrm>
            <a:off x="3352800" y="6503988"/>
            <a:ext cx="363538" cy="304800"/>
          </a:xfrm>
          <a:prstGeom prst="rect">
            <a:avLst/>
          </a:prstGeom>
          <a:noFill/>
          <a:ln>
            <a:noFill/>
          </a:ln>
          <a:effectLst/>
          <a:extLst>
            <a:ext uri="{909E8E84-426E-40DD-AFC4-6F175D3DCCD1}">
              <a14:hiddenFill xmlns:a14="http://schemas.microsoft.com/office/drawing/2010/main">
                <a:solidFill>
                  <a:srgbClr val="CFDBF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a:ln>
                  <a:noFill/>
                </a:ln>
                <a:solidFill>
                  <a:srgbClr val="336699"/>
                </a:solidFill>
                <a:effectLst/>
                <a:uLnTx/>
                <a:uFillTx/>
                <a:latin typeface="Times New Roman" panose="02020603050405020304" pitchFamily="18" charset="0"/>
                <a:ea typeface="宋体" panose="02010600030101010101" pitchFamily="2" charset="-122"/>
                <a:cs typeface="+mn-cs"/>
              </a:rPr>
              <a:t>■</a:t>
            </a:r>
          </a:p>
        </p:txBody>
      </p:sp>
      <p:sp>
        <p:nvSpPr>
          <p:cNvPr id="1043" name="AutoShape 22">
            <a:hlinkClick r:id="" action="ppaction://hlinkshowjump?jump=firstslide" highlightClick="1"/>
          </p:cNvPr>
          <p:cNvSpPr>
            <a:spLocks noChangeArrowheads="1"/>
          </p:cNvSpPr>
          <p:nvPr/>
        </p:nvSpPr>
        <p:spPr bwMode="auto">
          <a:xfrm>
            <a:off x="1447800" y="6553200"/>
            <a:ext cx="457200" cy="228600"/>
          </a:xfrm>
          <a:prstGeom prst="actionButtonBeginning">
            <a:avLst/>
          </a:prstGeom>
          <a:solidFill>
            <a:srgbClr val="CFDBFD"/>
          </a:solidFill>
          <a:ln>
            <a:noFill/>
          </a:ln>
          <a:effectLst>
            <a:prstShdw prst="shdw17" dist="17961" dir="2700000">
              <a:srgbClr val="7C8398"/>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4" name="Text Box 23"/>
          <p:cNvSpPr txBox="1">
            <a:spLocks noChangeArrowheads="1"/>
          </p:cNvSpPr>
          <p:nvPr/>
        </p:nvSpPr>
        <p:spPr bwMode="auto">
          <a:xfrm>
            <a:off x="2209800" y="76200"/>
            <a:ext cx="1098550" cy="3667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800" b="0" i="0" u="none" strike="noStrike" kern="1200" cap="none" spc="0" normalizeH="0" baseline="0" noProof="0">
                <a:ln>
                  <a:noFill/>
                </a:ln>
                <a:solidFill>
                  <a:schemeClr val="bg1"/>
                </a:solidFill>
                <a:effectLst/>
                <a:uLnTx/>
                <a:uFillTx/>
                <a:latin typeface="Times New Roman" panose="02020603050405020304" pitchFamily="18" charset="0"/>
                <a:ea typeface="华文行楷" panose="02010800040101010101" pitchFamily="2" charset="-122"/>
                <a:cs typeface="+mn-cs"/>
              </a:rPr>
              <a:t>电子教案</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2400">
          <a:solidFill>
            <a:schemeClr val="tx2"/>
          </a:solidFill>
          <a:latin typeface="+mj-lt"/>
          <a:ea typeface="+mj-ea"/>
          <a:cs typeface="+mj-cs"/>
        </a:defRPr>
      </a:lvl1pPr>
      <a:lvl2pPr algn="ctr" rtl="0" eaLnBrk="0" fontAlgn="base" hangingPunct="0">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28.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2.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4.wmf"/><Relationship Id="rId5" Type="http://schemas.openxmlformats.org/officeDocument/2006/relationships/oleObject" Target="../embeddings/oleObject19.bin"/><Relationship Id="rId4" Type="http://schemas.openxmlformats.org/officeDocument/2006/relationships/image" Target="../media/image2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21.bin"/><Relationship Id="rId4" Type="http://schemas.openxmlformats.org/officeDocument/2006/relationships/image" Target="../media/image25.wmf"/></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8.wmf"/><Relationship Id="rId5" Type="http://schemas.openxmlformats.org/officeDocument/2006/relationships/oleObject" Target="../embeddings/oleObject23.bin"/><Relationship Id="rId4" Type="http://schemas.openxmlformats.org/officeDocument/2006/relationships/image" Target="../media/image2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2.wmf"/><Relationship Id="rId5" Type="http://schemas.openxmlformats.org/officeDocument/2006/relationships/oleObject" Target="../embeddings/oleObject26.bin"/><Relationship Id="rId4" Type="http://schemas.openxmlformats.org/officeDocument/2006/relationships/image" Target="../media/image31.emf"/></Relationships>
</file>

<file path=ppt/slides/_rels/slide26.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5.wmf"/><Relationship Id="rId5" Type="http://schemas.openxmlformats.org/officeDocument/2006/relationships/oleObject" Target="../embeddings/oleObject29.bin"/><Relationship Id="rId4" Type="http://schemas.openxmlformats.org/officeDocument/2006/relationships/image" Target="../media/image34.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37.wmf"/></Relationships>
</file>

<file path=ppt/slides/_rels/slide28.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9.emf"/><Relationship Id="rId5" Type="http://schemas.openxmlformats.org/officeDocument/2006/relationships/oleObject" Target="../embeddings/oleObject33.bin"/><Relationship Id="rId10" Type="http://schemas.openxmlformats.org/officeDocument/2006/relationships/image" Target="../media/image41.wmf"/><Relationship Id="rId4" Type="http://schemas.openxmlformats.org/officeDocument/2006/relationships/image" Target="../media/image38.emf"/><Relationship Id="rId9" Type="http://schemas.openxmlformats.org/officeDocument/2006/relationships/oleObject" Target="../embeddings/oleObject35.bin"/></Relationships>
</file>

<file path=ppt/slides/_rels/slide29.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43.wmf"/><Relationship Id="rId5" Type="http://schemas.openxmlformats.org/officeDocument/2006/relationships/oleObject" Target="../embeddings/oleObject37.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39.bin"/></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7.emf"/><Relationship Id="rId4" Type="http://schemas.openxmlformats.org/officeDocument/2006/relationships/image" Target="../media/image4.wmf"/><Relationship Id="rId9"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47.emf"/><Relationship Id="rId5" Type="http://schemas.openxmlformats.org/officeDocument/2006/relationships/oleObject" Target="../embeddings/oleObject41.bin"/><Relationship Id="rId4" Type="http://schemas.openxmlformats.org/officeDocument/2006/relationships/image" Target="../media/image46.wmf"/></Relationships>
</file>

<file path=ppt/slides/_rels/slide31.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53.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0.w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46.bin"/></Relationships>
</file>

<file path=ppt/slides/_rels/slide32.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8.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55.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57.wmf"/><Relationship Id="rId4" Type="http://schemas.openxmlformats.org/officeDocument/2006/relationships/image" Target="../media/image54.emf"/><Relationship Id="rId9" Type="http://schemas.openxmlformats.org/officeDocument/2006/relationships/oleObject" Target="../embeddings/oleObject51.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59.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61.emf"/><Relationship Id="rId5" Type="http://schemas.openxmlformats.org/officeDocument/2006/relationships/oleObject" Target="../embeddings/oleObject55.bin"/><Relationship Id="rId4" Type="http://schemas.openxmlformats.org/officeDocument/2006/relationships/image" Target="../media/image60.emf"/></Relationships>
</file>

<file path=ppt/slides/_rels/slide35.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66.e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63.emf"/><Relationship Id="rId11" Type="http://schemas.openxmlformats.org/officeDocument/2006/relationships/oleObject" Target="../embeddings/oleObject60.bin"/><Relationship Id="rId5" Type="http://schemas.openxmlformats.org/officeDocument/2006/relationships/oleObject" Target="../embeddings/oleObject57.bin"/><Relationship Id="rId10" Type="http://schemas.openxmlformats.org/officeDocument/2006/relationships/image" Target="../media/image65.emf"/><Relationship Id="rId4" Type="http://schemas.openxmlformats.org/officeDocument/2006/relationships/image" Target="../media/image62.emf"/><Relationship Id="rId9" Type="http://schemas.openxmlformats.org/officeDocument/2006/relationships/oleObject" Target="../embeddings/oleObject59.bin"/></Relationships>
</file>

<file path=ppt/slides/_rels/slide3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67.wmf"/><Relationship Id="rId4" Type="http://schemas.openxmlformats.org/officeDocument/2006/relationships/oleObject" Target="../embeddings/oleObject61.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image" Target="../media/image70.png"/><Relationship Id="rId4" Type="http://schemas.openxmlformats.org/officeDocument/2006/relationships/image" Target="../media/image69.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71.wmf"/><Relationship Id="rId5" Type="http://schemas.openxmlformats.org/officeDocument/2006/relationships/oleObject" Target="../embeddings/oleObject64.bin"/><Relationship Id="rId4" Type="http://schemas.openxmlformats.org/officeDocument/2006/relationships/image" Target="../media/image66.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72.wmf"/></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image" Target="../media/image9.wmf"/><Relationship Id="rId4" Type="http://schemas.openxmlformats.org/officeDocument/2006/relationships/oleObject" Target="../embeddings/oleObject9.bin"/></Relationships>
</file>

<file path=ppt/slides/_rels/slide40.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image" Target="../media/image72.wmf"/><Relationship Id="rId4" Type="http://schemas.openxmlformats.org/officeDocument/2006/relationships/oleObject" Target="../embeddings/oleObject66.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75.wmf"/><Relationship Id="rId5" Type="http://schemas.openxmlformats.org/officeDocument/2006/relationships/oleObject" Target="../embeddings/oleObject68.bin"/><Relationship Id="rId4" Type="http://schemas.openxmlformats.org/officeDocument/2006/relationships/image" Target="../media/image74.wmf"/></Relationships>
</file>

<file path=ppt/slides/_rels/slide42.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77.wmf"/><Relationship Id="rId5" Type="http://schemas.openxmlformats.org/officeDocument/2006/relationships/oleObject" Target="../embeddings/oleObject70.bin"/><Relationship Id="rId4" Type="http://schemas.openxmlformats.org/officeDocument/2006/relationships/image" Target="../media/image76.wmf"/></Relationships>
</file>

<file path=ppt/slides/_rels/slide43.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oleObject" Target="../embeddings/oleObject72.bin"/></Relationships>
</file>

<file path=ppt/slides/_rels/slide44.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81.wmf"/><Relationship Id="rId5" Type="http://schemas.openxmlformats.org/officeDocument/2006/relationships/oleObject" Target="../embeddings/oleObject74.bin"/><Relationship Id="rId4" Type="http://schemas.openxmlformats.org/officeDocument/2006/relationships/image" Target="../media/image80.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83.jpeg"/><Relationship Id="rId5" Type="http://schemas.openxmlformats.org/officeDocument/2006/relationships/image" Target="../media/image82.wmf"/><Relationship Id="rId4" Type="http://schemas.openxmlformats.org/officeDocument/2006/relationships/image" Target="../media/image81.wmf"/></Relationships>
</file>

<file path=ppt/slides/_rels/slide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p:cNvSpPr>
          <p:nvPr>
            <p:ph type="title" idx="4294967295"/>
          </p:nvPr>
        </p:nvSpPr>
        <p:spPr>
          <a:xfrm>
            <a:off x="4114800" y="76200"/>
            <a:ext cx="4495800" cy="304800"/>
          </a:xfrm>
        </p:spPr>
        <p:txBody>
          <a:bodyPr vert="horz" wrap="square" lIns="91440" tIns="45720" rIns="91440" bIns="45720" anchor="ctr" anchorCtr="0"/>
          <a:lstStyle/>
          <a:p>
            <a:pPr eaLnBrk="1" hangingPunct="1"/>
            <a:r>
              <a:rPr lang="zh-CN" altLang="en-US" b="1" dirty="0">
                <a:solidFill>
                  <a:srgbClr val="0033CC"/>
                </a:solidFill>
                <a:latin typeface="黑体" panose="02010609060101010101" pitchFamily="2" charset="-122"/>
              </a:rPr>
              <a:t>第</a:t>
            </a:r>
            <a:r>
              <a:rPr lang="zh-CN" altLang="en-US" b="1" dirty="0">
                <a:solidFill>
                  <a:srgbClr val="0033CC"/>
                </a:solidFill>
                <a:latin typeface="黑体" panose="02010609060101010101" pitchFamily="2" charset="-122"/>
                <a:ea typeface="黑体" panose="02010609060101010101" pitchFamily="2" charset="-122"/>
              </a:rPr>
              <a:t>七</a:t>
            </a:r>
            <a:r>
              <a:rPr lang="zh-CN" altLang="en-US" b="1" dirty="0">
                <a:solidFill>
                  <a:srgbClr val="0033CC"/>
                </a:solidFill>
                <a:latin typeface="黑体" panose="02010609060101010101" pitchFamily="2" charset="-122"/>
              </a:rPr>
              <a:t>章  </a:t>
            </a:r>
            <a:r>
              <a:rPr lang="zh-CN" altLang="en-US" b="1" dirty="0">
                <a:solidFill>
                  <a:srgbClr val="0033CC"/>
                </a:solidFill>
                <a:latin typeface="黑体" panose="02010609060101010101" pitchFamily="2" charset="-122"/>
                <a:ea typeface="黑体" panose="02010609060101010101" pitchFamily="2" charset="-122"/>
              </a:rPr>
              <a:t>系统函数 </a:t>
            </a:r>
          </a:p>
        </p:txBody>
      </p:sp>
      <p:sp>
        <p:nvSpPr>
          <p:cNvPr id="3074" name="Rectangle 4"/>
          <p:cNvSpPr/>
          <p:nvPr/>
        </p:nvSpPr>
        <p:spPr>
          <a:xfrm>
            <a:off x="1219200" y="685800"/>
            <a:ext cx="6858000" cy="4800600"/>
          </a:xfrm>
          <a:prstGeom prst="rect">
            <a:avLst/>
          </a:prstGeom>
          <a:noFill/>
          <a:ln w="9525">
            <a:noFill/>
          </a:ln>
        </p:spPr>
        <p:txBody>
          <a:bodyPr anchor="t" anchorCtr="0"/>
          <a:lstStyle/>
          <a:p>
            <a:pPr marL="342900" indent="-342900">
              <a:lnSpc>
                <a:spcPct val="90000"/>
              </a:lnSpc>
              <a:spcBef>
                <a:spcPct val="20000"/>
              </a:spcBef>
              <a:buSzPct val="90000"/>
            </a:pPr>
            <a:r>
              <a:rPr lang="en-US" altLang="zh-CN" sz="2800" b="1" dirty="0">
                <a:solidFill>
                  <a:srgbClr val="0033CC"/>
                </a:solidFill>
                <a:latin typeface="黑体" panose="02010609060101010101" pitchFamily="2" charset="-122"/>
                <a:ea typeface="黑体" panose="02010609060101010101" pitchFamily="2" charset="-122"/>
              </a:rPr>
              <a:t>7.1  </a:t>
            </a:r>
            <a:r>
              <a:rPr lang="zh-CN" altLang="en-US" sz="2800" b="1" dirty="0">
                <a:solidFill>
                  <a:srgbClr val="0033CC"/>
                </a:solidFill>
                <a:latin typeface="黑体" panose="02010609060101010101" pitchFamily="2" charset="-122"/>
                <a:ea typeface="黑体" panose="02010609060101010101" pitchFamily="2" charset="-122"/>
              </a:rPr>
              <a:t>系统函数与系统特性</a:t>
            </a:r>
          </a:p>
          <a:p>
            <a:pPr marL="342900" indent="-342900">
              <a:lnSpc>
                <a:spcPct val="90000"/>
              </a:lnSpc>
              <a:spcBef>
                <a:spcPct val="20000"/>
              </a:spcBef>
              <a:buSzPct val="90000"/>
            </a:pPr>
            <a:r>
              <a:rPr lang="zh-CN" altLang="en-US" b="1" dirty="0">
                <a:solidFill>
                  <a:srgbClr val="D11333"/>
                </a:solidFill>
                <a:latin typeface="Tahoma" panose="020B0604030504040204" pitchFamily="34" charset="0"/>
                <a:ea typeface="宋体" panose="02010600030101010101" pitchFamily="2" charset="-122"/>
              </a:rPr>
              <a:t>一、系统函数的零、极点分布图</a:t>
            </a:r>
          </a:p>
          <a:p>
            <a:pPr marL="342900" indent="-342900">
              <a:lnSpc>
                <a:spcPct val="90000"/>
              </a:lnSpc>
              <a:spcBef>
                <a:spcPct val="20000"/>
              </a:spcBef>
              <a:buSzPct val="90000"/>
            </a:pPr>
            <a:r>
              <a:rPr lang="zh-CN" altLang="en-US" b="1" dirty="0">
                <a:solidFill>
                  <a:srgbClr val="D11333"/>
                </a:solidFill>
                <a:latin typeface="Tahoma" panose="020B0604030504040204" pitchFamily="34" charset="0"/>
                <a:ea typeface="宋体" panose="02010600030101010101" pitchFamily="2" charset="-122"/>
              </a:rPr>
              <a:t>二、系统函数与时域响应</a:t>
            </a:r>
          </a:p>
          <a:p>
            <a:pPr marL="342900" indent="-342900">
              <a:lnSpc>
                <a:spcPct val="90000"/>
              </a:lnSpc>
              <a:spcBef>
                <a:spcPct val="20000"/>
              </a:spcBef>
              <a:buSzPct val="90000"/>
            </a:pPr>
            <a:r>
              <a:rPr lang="zh-CN" altLang="en-US" b="1" dirty="0">
                <a:solidFill>
                  <a:srgbClr val="D11333"/>
                </a:solidFill>
                <a:latin typeface="Tahoma" panose="020B0604030504040204" pitchFamily="34" charset="0"/>
                <a:ea typeface="宋体" panose="02010600030101010101" pitchFamily="2" charset="-122"/>
              </a:rPr>
              <a:t>三、系统函数收敛域与极点的关系</a:t>
            </a:r>
          </a:p>
          <a:p>
            <a:pPr marL="342900" indent="-342900">
              <a:lnSpc>
                <a:spcPct val="90000"/>
              </a:lnSpc>
              <a:spcBef>
                <a:spcPct val="20000"/>
              </a:spcBef>
              <a:buSzPct val="90000"/>
            </a:pPr>
            <a:r>
              <a:rPr lang="zh-CN" altLang="en-US" b="1" dirty="0">
                <a:solidFill>
                  <a:srgbClr val="D11333"/>
                </a:solidFill>
                <a:latin typeface="Tahoma" panose="020B0604030504040204" pitchFamily="34" charset="0"/>
                <a:ea typeface="宋体" panose="02010600030101010101" pitchFamily="2" charset="-122"/>
              </a:rPr>
              <a:t>四、系统函数与频率响应</a:t>
            </a:r>
          </a:p>
          <a:p>
            <a:pPr marL="342900" indent="-342900">
              <a:lnSpc>
                <a:spcPct val="90000"/>
              </a:lnSpc>
              <a:spcBef>
                <a:spcPct val="20000"/>
              </a:spcBef>
              <a:buSzPct val="90000"/>
            </a:pPr>
            <a:r>
              <a:rPr lang="en-US" altLang="zh-CN" sz="2800" b="1" dirty="0">
                <a:solidFill>
                  <a:srgbClr val="0033CC"/>
                </a:solidFill>
                <a:latin typeface="黑体" panose="02010609060101010101" pitchFamily="2" charset="-122"/>
                <a:ea typeface="黑体" panose="02010609060101010101" pitchFamily="2" charset="-122"/>
              </a:rPr>
              <a:t>7.2  </a:t>
            </a:r>
            <a:r>
              <a:rPr lang="zh-CN" altLang="en-US" sz="2800" b="1" dirty="0">
                <a:solidFill>
                  <a:srgbClr val="0033CC"/>
                </a:solidFill>
                <a:latin typeface="黑体" panose="02010609060101010101" pitchFamily="2" charset="-122"/>
                <a:ea typeface="黑体" panose="02010609060101010101" pitchFamily="2" charset="-122"/>
              </a:rPr>
              <a:t>系统的稳定性</a:t>
            </a:r>
            <a:endParaRPr lang="zh-CN" altLang="en-US" b="1" dirty="0">
              <a:solidFill>
                <a:srgbClr val="D11333"/>
              </a:solidFill>
              <a:latin typeface="黑体" panose="02010609060101010101" pitchFamily="2" charset="-122"/>
              <a:ea typeface="黑体" panose="02010609060101010101" pitchFamily="2" charset="-122"/>
            </a:endParaRPr>
          </a:p>
          <a:p>
            <a:pPr marL="342900" indent="-342900">
              <a:lnSpc>
                <a:spcPct val="90000"/>
              </a:lnSpc>
              <a:spcBef>
                <a:spcPct val="20000"/>
              </a:spcBef>
              <a:buSzPct val="90000"/>
            </a:pPr>
            <a:r>
              <a:rPr lang="en-US" altLang="zh-CN" sz="2800" b="1" dirty="0">
                <a:solidFill>
                  <a:srgbClr val="0033CC"/>
                </a:solidFill>
                <a:latin typeface="黑体" panose="02010609060101010101" pitchFamily="2" charset="-122"/>
                <a:ea typeface="黑体" panose="02010609060101010101" pitchFamily="2" charset="-122"/>
              </a:rPr>
              <a:t>7.3  </a:t>
            </a:r>
            <a:r>
              <a:rPr lang="zh-CN" altLang="en-US" sz="2800" b="1" dirty="0">
                <a:solidFill>
                  <a:srgbClr val="0033CC"/>
                </a:solidFill>
                <a:latin typeface="黑体" panose="02010609060101010101" pitchFamily="2" charset="-122"/>
                <a:ea typeface="黑体" panose="02010609060101010101" pitchFamily="2" charset="-122"/>
              </a:rPr>
              <a:t>信号流图</a:t>
            </a:r>
          </a:p>
          <a:p>
            <a:pPr marL="342900" indent="-342900">
              <a:lnSpc>
                <a:spcPct val="90000"/>
              </a:lnSpc>
              <a:spcBef>
                <a:spcPct val="20000"/>
              </a:spcBef>
              <a:buSzPct val="90000"/>
            </a:pPr>
            <a:r>
              <a:rPr lang="en-US" altLang="zh-CN" sz="2800" b="1" dirty="0">
                <a:solidFill>
                  <a:srgbClr val="0033CC"/>
                </a:solidFill>
                <a:latin typeface="黑体" panose="02010609060101010101" pitchFamily="2" charset="-122"/>
                <a:ea typeface="黑体" panose="02010609060101010101" pitchFamily="2" charset="-122"/>
              </a:rPr>
              <a:t>7.4  </a:t>
            </a:r>
            <a:r>
              <a:rPr lang="zh-CN" altLang="en-US" sz="2800" b="1" dirty="0">
                <a:solidFill>
                  <a:srgbClr val="0033CC"/>
                </a:solidFill>
                <a:latin typeface="黑体" panose="02010609060101010101" pitchFamily="2" charset="-122"/>
                <a:ea typeface="黑体" panose="02010609060101010101" pitchFamily="2" charset="-122"/>
              </a:rPr>
              <a:t>系统模拟</a:t>
            </a:r>
          </a:p>
          <a:p>
            <a:pPr marL="342900" indent="-342900">
              <a:lnSpc>
                <a:spcPct val="90000"/>
              </a:lnSpc>
              <a:spcBef>
                <a:spcPct val="20000"/>
              </a:spcBef>
              <a:buSzPct val="90000"/>
            </a:pPr>
            <a:r>
              <a:rPr lang="zh-CN" altLang="en-US" b="1" dirty="0">
                <a:solidFill>
                  <a:srgbClr val="D11333"/>
                </a:solidFill>
                <a:latin typeface="Tahoma" panose="020B0604030504040204" pitchFamily="34" charset="0"/>
                <a:ea typeface="宋体" panose="02010600030101010101" pitchFamily="2" charset="-122"/>
              </a:rPr>
              <a:t>一、直接实现</a:t>
            </a:r>
          </a:p>
          <a:p>
            <a:pPr marL="342900" indent="-342900">
              <a:lnSpc>
                <a:spcPct val="90000"/>
              </a:lnSpc>
              <a:spcBef>
                <a:spcPct val="20000"/>
              </a:spcBef>
              <a:buSzPct val="90000"/>
            </a:pPr>
            <a:r>
              <a:rPr lang="zh-CN" altLang="en-US" b="1" dirty="0">
                <a:solidFill>
                  <a:srgbClr val="D11333"/>
                </a:solidFill>
                <a:latin typeface="Tahoma" panose="020B0604030504040204" pitchFamily="34" charset="0"/>
                <a:ea typeface="宋体" panose="02010600030101010101" pitchFamily="2" charset="-122"/>
              </a:rPr>
              <a:t>二、级联实现</a:t>
            </a:r>
          </a:p>
          <a:p>
            <a:pPr marL="342900" indent="-342900">
              <a:lnSpc>
                <a:spcPct val="90000"/>
              </a:lnSpc>
              <a:spcBef>
                <a:spcPct val="20000"/>
              </a:spcBef>
              <a:buSzPct val="90000"/>
            </a:pPr>
            <a:r>
              <a:rPr lang="zh-CN" altLang="en-US" b="1" dirty="0">
                <a:solidFill>
                  <a:srgbClr val="D11333"/>
                </a:solidFill>
                <a:latin typeface="Tahoma" panose="020B0604030504040204" pitchFamily="34" charset="0"/>
                <a:ea typeface="宋体" panose="02010600030101010101" pitchFamily="2" charset="-122"/>
              </a:rPr>
              <a:t>三、并联实现</a:t>
            </a:r>
          </a:p>
        </p:txBody>
      </p:sp>
      <p:sp>
        <p:nvSpPr>
          <p:cNvPr id="3075" name="AutoShape 6">
            <a:hlinkClick r:id="rId2" action="ppaction://hlinksldjump"/>
          </p:cNvPr>
          <p:cNvSpPr/>
          <p:nvPr/>
        </p:nvSpPr>
        <p:spPr>
          <a:xfrm>
            <a:off x="5715000" y="1295400"/>
            <a:ext cx="304800" cy="152400"/>
          </a:xfrm>
          <a:custGeom>
            <a:avLst/>
            <a:gdLst/>
            <a:ahLst/>
            <a:cxnLst>
              <a:cxn ang="17694720">
                <a:pos x="39017646" y="0"/>
              </a:cxn>
              <a:cxn ang="11796480">
                <a:pos x="0" y="3793300"/>
              </a:cxn>
              <a:cxn ang="5898240">
                <a:pos x="39017646" y="7586606"/>
              </a:cxn>
              <a:cxn ang="0">
                <a:pos x="60692834" y="3793300"/>
              </a:cxn>
            </a:cxnLst>
            <a:rect l="0" t="0" r="0" b="0"/>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cap="flat" cmpd="sng">
            <a:solidFill>
              <a:srgbClr val="00FF00"/>
            </a:solidFill>
            <a:prstDash val="solid"/>
            <a:miter/>
            <a:headEnd type="none" w="med" len="med"/>
            <a:tailEnd type="none" w="med" len="med"/>
          </a:ln>
          <a:effectLst>
            <a:outerShdw dist="71842" dir="2699999" algn="ctr" rotWithShape="0">
              <a:schemeClr val="bg2"/>
            </a:outerShdw>
          </a:effectLst>
        </p:spPr>
        <p:txBody>
          <a:bodyPr/>
          <a:lstStyle/>
          <a:p>
            <a:endParaRPr lang="zh-CN" altLang="en-US"/>
          </a:p>
        </p:txBody>
      </p:sp>
      <p:sp>
        <p:nvSpPr>
          <p:cNvPr id="3076" name="AutoShape 7"/>
          <p:cNvSpPr/>
          <p:nvPr/>
        </p:nvSpPr>
        <p:spPr>
          <a:xfrm>
            <a:off x="4724400" y="1676400"/>
            <a:ext cx="304800" cy="152400"/>
          </a:xfrm>
          <a:custGeom>
            <a:avLst/>
            <a:gdLst/>
            <a:ahLst/>
            <a:cxnLst>
              <a:cxn ang="17694720">
                <a:pos x="39017646" y="0"/>
              </a:cxn>
              <a:cxn ang="11796480">
                <a:pos x="0" y="3793300"/>
              </a:cxn>
              <a:cxn ang="5898240">
                <a:pos x="39017646" y="7586606"/>
              </a:cxn>
              <a:cxn ang="0">
                <a:pos x="60692834" y="3793300"/>
              </a:cxn>
            </a:cxnLst>
            <a:rect l="0" t="0" r="0" b="0"/>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cap="flat" cmpd="sng">
            <a:solidFill>
              <a:srgbClr val="00FF00"/>
            </a:solidFill>
            <a:prstDash val="solid"/>
            <a:miter/>
            <a:headEnd type="none" w="med" len="med"/>
            <a:tailEnd type="none" w="med" len="med"/>
          </a:ln>
          <a:effectLst>
            <a:outerShdw dist="71842" dir="2699999" algn="ctr" rotWithShape="0">
              <a:schemeClr val="bg2"/>
            </a:outerShdw>
          </a:effectLst>
        </p:spPr>
        <p:txBody>
          <a:bodyPr/>
          <a:lstStyle/>
          <a:p>
            <a:endParaRPr lang="zh-CN" altLang="en-US"/>
          </a:p>
        </p:txBody>
      </p:sp>
      <p:sp>
        <p:nvSpPr>
          <p:cNvPr id="3077" name="AutoShape 8">
            <a:hlinkClick r:id="rId3" action="ppaction://hlinksldjump"/>
          </p:cNvPr>
          <p:cNvSpPr/>
          <p:nvPr/>
        </p:nvSpPr>
        <p:spPr>
          <a:xfrm>
            <a:off x="3733800" y="3429000"/>
            <a:ext cx="304800" cy="152400"/>
          </a:xfrm>
          <a:custGeom>
            <a:avLst/>
            <a:gdLst/>
            <a:ahLst/>
            <a:cxnLst>
              <a:cxn ang="17694720">
                <a:pos x="39017646" y="0"/>
              </a:cxn>
              <a:cxn ang="11796480">
                <a:pos x="0" y="3793300"/>
              </a:cxn>
              <a:cxn ang="5898240">
                <a:pos x="39017646" y="7586606"/>
              </a:cxn>
              <a:cxn ang="0">
                <a:pos x="60692834" y="3793300"/>
              </a:cxn>
            </a:cxnLst>
            <a:rect l="0" t="0" r="0" b="0"/>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cap="flat" cmpd="sng">
            <a:solidFill>
              <a:srgbClr val="00FF00"/>
            </a:solidFill>
            <a:prstDash val="solid"/>
            <a:miter/>
            <a:headEnd type="none" w="med" len="med"/>
            <a:tailEnd type="none" w="med" len="med"/>
          </a:ln>
          <a:effectLst>
            <a:outerShdw dist="71842" dir="2699999" algn="ctr" rotWithShape="0">
              <a:schemeClr val="bg2"/>
            </a:outerShdw>
          </a:effectLst>
        </p:spPr>
        <p:txBody>
          <a:bodyPr/>
          <a:lstStyle/>
          <a:p>
            <a:endParaRPr lang="zh-CN" altLang="en-US"/>
          </a:p>
        </p:txBody>
      </p:sp>
      <p:sp>
        <p:nvSpPr>
          <p:cNvPr id="3078" name="AutoShape 9"/>
          <p:cNvSpPr/>
          <p:nvPr/>
        </p:nvSpPr>
        <p:spPr>
          <a:xfrm>
            <a:off x="4876800" y="2514600"/>
            <a:ext cx="304800" cy="152400"/>
          </a:xfrm>
          <a:custGeom>
            <a:avLst/>
            <a:gdLst/>
            <a:ahLst/>
            <a:cxnLst>
              <a:cxn ang="17694720">
                <a:pos x="39017646" y="0"/>
              </a:cxn>
              <a:cxn ang="11796480">
                <a:pos x="0" y="3793300"/>
              </a:cxn>
              <a:cxn ang="5898240">
                <a:pos x="39017646" y="7586606"/>
              </a:cxn>
              <a:cxn ang="0">
                <a:pos x="60692834" y="3793300"/>
              </a:cxn>
            </a:cxnLst>
            <a:rect l="0" t="0" r="0" b="0"/>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cap="flat" cmpd="sng">
            <a:solidFill>
              <a:srgbClr val="00FF00"/>
            </a:solidFill>
            <a:prstDash val="solid"/>
            <a:miter/>
            <a:headEnd type="none" w="med" len="med"/>
            <a:tailEnd type="none" w="med" len="med"/>
          </a:ln>
          <a:effectLst>
            <a:outerShdw dist="71842" dir="2699999" algn="ctr" rotWithShape="0">
              <a:schemeClr val="bg2"/>
            </a:outerShdw>
          </a:effectLst>
        </p:spPr>
        <p:txBody>
          <a:bodyPr/>
          <a:lstStyle/>
          <a:p>
            <a:endParaRPr lang="zh-CN" altLang="en-US"/>
          </a:p>
        </p:txBody>
      </p:sp>
      <p:sp>
        <p:nvSpPr>
          <p:cNvPr id="3079" name="AutoShape 11">
            <a:hlinkClick r:id="rId3" action="ppaction://hlinksldjump"/>
          </p:cNvPr>
          <p:cNvSpPr/>
          <p:nvPr/>
        </p:nvSpPr>
        <p:spPr>
          <a:xfrm>
            <a:off x="3352800" y="5181600"/>
            <a:ext cx="304800" cy="152400"/>
          </a:xfrm>
          <a:custGeom>
            <a:avLst/>
            <a:gdLst/>
            <a:ahLst/>
            <a:cxnLst>
              <a:cxn ang="17694720">
                <a:pos x="39017646" y="0"/>
              </a:cxn>
              <a:cxn ang="11796480">
                <a:pos x="0" y="3793300"/>
              </a:cxn>
              <a:cxn ang="5898240">
                <a:pos x="39017646" y="7586606"/>
              </a:cxn>
              <a:cxn ang="0">
                <a:pos x="60692834" y="3793300"/>
              </a:cxn>
            </a:cxnLst>
            <a:rect l="0" t="0" r="0" b="0"/>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cap="flat" cmpd="sng">
            <a:solidFill>
              <a:srgbClr val="00FF00"/>
            </a:solidFill>
            <a:prstDash val="solid"/>
            <a:miter/>
            <a:headEnd type="none" w="med" len="med"/>
            <a:tailEnd type="none" w="med" len="med"/>
          </a:ln>
          <a:effectLst>
            <a:outerShdw dist="71842" dir="2699999" algn="ctr" rotWithShape="0">
              <a:schemeClr val="bg2"/>
            </a:outerShdw>
          </a:effectLst>
        </p:spPr>
        <p:txBody>
          <a:bodyPr/>
          <a:lstStyle/>
          <a:p>
            <a:endParaRPr lang="zh-CN" altLang="en-US"/>
          </a:p>
        </p:txBody>
      </p:sp>
      <p:sp>
        <p:nvSpPr>
          <p:cNvPr id="3080" name="AutoShape 18"/>
          <p:cNvSpPr/>
          <p:nvPr/>
        </p:nvSpPr>
        <p:spPr>
          <a:xfrm>
            <a:off x="3276600" y="4267200"/>
            <a:ext cx="304800" cy="152400"/>
          </a:xfrm>
          <a:custGeom>
            <a:avLst/>
            <a:gdLst/>
            <a:ahLst/>
            <a:cxnLst>
              <a:cxn ang="17694720">
                <a:pos x="39017646" y="0"/>
              </a:cxn>
              <a:cxn ang="11796480">
                <a:pos x="0" y="3793300"/>
              </a:cxn>
              <a:cxn ang="5898240">
                <a:pos x="39017646" y="7586606"/>
              </a:cxn>
              <a:cxn ang="0">
                <a:pos x="60692834" y="3793300"/>
              </a:cxn>
            </a:cxnLst>
            <a:rect l="0" t="0" r="0" b="0"/>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cap="flat" cmpd="sng">
            <a:solidFill>
              <a:srgbClr val="00FF00"/>
            </a:solidFill>
            <a:prstDash val="solid"/>
            <a:miter/>
            <a:headEnd type="none" w="med" len="med"/>
            <a:tailEnd type="none" w="med" len="med"/>
          </a:ln>
          <a:effectLst>
            <a:outerShdw dist="71842" dir="2699999" algn="ctr" rotWithShape="0">
              <a:schemeClr val="bg2"/>
            </a:outerShdw>
          </a:effectLst>
        </p:spPr>
        <p:txBody>
          <a:bodyPr/>
          <a:lstStyle/>
          <a:p>
            <a:endParaRPr lang="zh-CN" altLang="en-US"/>
          </a:p>
        </p:txBody>
      </p:sp>
      <p:sp>
        <p:nvSpPr>
          <p:cNvPr id="3081" name="AutoShape 19">
            <a:hlinkClick r:id="rId3" action="ppaction://hlinksldjump"/>
          </p:cNvPr>
          <p:cNvSpPr/>
          <p:nvPr/>
        </p:nvSpPr>
        <p:spPr>
          <a:xfrm>
            <a:off x="4495800" y="2971800"/>
            <a:ext cx="304800" cy="152400"/>
          </a:xfrm>
          <a:custGeom>
            <a:avLst/>
            <a:gdLst/>
            <a:ahLst/>
            <a:cxnLst>
              <a:cxn ang="17694720">
                <a:pos x="39017646" y="0"/>
              </a:cxn>
              <a:cxn ang="11796480">
                <a:pos x="0" y="3793300"/>
              </a:cxn>
              <a:cxn ang="5898240">
                <a:pos x="39017646" y="7586606"/>
              </a:cxn>
              <a:cxn ang="0">
                <a:pos x="60692834" y="3793300"/>
              </a:cxn>
            </a:cxnLst>
            <a:rect l="0" t="0" r="0" b="0"/>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cap="flat" cmpd="sng">
            <a:solidFill>
              <a:srgbClr val="00FF00"/>
            </a:solidFill>
            <a:prstDash val="solid"/>
            <a:miter/>
            <a:headEnd type="none" w="med" len="med"/>
            <a:tailEnd type="none" w="med" len="med"/>
          </a:ln>
          <a:effectLst>
            <a:outerShdw dist="71842" dir="2699999" algn="ctr" rotWithShape="0">
              <a:schemeClr val="bg2"/>
            </a:outerShdw>
          </a:effectLst>
        </p:spPr>
        <p:txBody>
          <a:bodyPr/>
          <a:lstStyle/>
          <a:p>
            <a:endParaRPr lang="zh-CN" altLang="en-US"/>
          </a:p>
        </p:txBody>
      </p:sp>
      <p:sp>
        <p:nvSpPr>
          <p:cNvPr id="3082" name="Rectangle 27"/>
          <p:cNvSpPr/>
          <p:nvPr/>
        </p:nvSpPr>
        <p:spPr>
          <a:xfrm>
            <a:off x="228600" y="5791200"/>
            <a:ext cx="4572000" cy="457200"/>
          </a:xfrm>
          <a:prstGeom prst="rect">
            <a:avLst/>
          </a:prstGeom>
          <a:noFill/>
          <a:ln w="9525">
            <a:noFill/>
          </a:ln>
        </p:spPr>
        <p:txBody>
          <a:bodyPr anchor="t" anchorCtr="0">
            <a:spAutoFit/>
          </a:bodyPr>
          <a:lstStyle/>
          <a:p>
            <a:r>
              <a:rPr lang="zh-CN" altLang="en-US" b="1" dirty="0">
                <a:solidFill>
                  <a:srgbClr val="D11333"/>
                </a:solidFill>
                <a:latin typeface="Tahoma" panose="020B0604030504040204" pitchFamily="34" charset="0"/>
                <a:ea typeface="方正舒体" panose="02010601030101010101" pitchFamily="2" charset="-122"/>
              </a:rPr>
              <a:t>点击目录     ，进入相关章节</a:t>
            </a:r>
          </a:p>
        </p:txBody>
      </p:sp>
      <p:sp>
        <p:nvSpPr>
          <p:cNvPr id="3083" name="AutoShape 28">
            <a:hlinkClick r:id="" action="ppaction://hlinkpres?slideindex=1&amp;slidetitle="/>
          </p:cNvPr>
          <p:cNvSpPr/>
          <p:nvPr/>
        </p:nvSpPr>
        <p:spPr>
          <a:xfrm>
            <a:off x="1600200" y="5943600"/>
            <a:ext cx="304800" cy="152400"/>
          </a:xfrm>
          <a:custGeom>
            <a:avLst/>
            <a:gdLst/>
            <a:ahLst/>
            <a:cxnLst>
              <a:cxn ang="17694720">
                <a:pos x="39017646" y="0"/>
              </a:cxn>
              <a:cxn ang="11796480">
                <a:pos x="0" y="3793300"/>
              </a:cxn>
              <a:cxn ang="5898240">
                <a:pos x="39017646" y="7586606"/>
              </a:cxn>
              <a:cxn ang="0">
                <a:pos x="60692834" y="3793300"/>
              </a:cxn>
            </a:cxnLst>
            <a:rect l="0" t="0" r="0" b="0"/>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cap="flat" cmpd="sng">
            <a:solidFill>
              <a:srgbClr val="00FF00"/>
            </a:solidFill>
            <a:prstDash val="solid"/>
            <a:miter/>
            <a:headEnd type="none" w="med" len="med"/>
            <a:tailEnd type="none" w="med" len="med"/>
          </a:ln>
          <a:effectLst>
            <a:outerShdw dist="71842" dir="2699999" algn="ctr" rotWithShape="0">
              <a:schemeClr val="bg2"/>
            </a:outerShdw>
          </a:effectLst>
        </p:spPr>
        <p:txBody>
          <a:bodyPr/>
          <a:lstStyle/>
          <a:p>
            <a:endParaRPr lang="zh-CN" altLang="en-US"/>
          </a:p>
        </p:txBody>
      </p:sp>
      <p:sp>
        <p:nvSpPr>
          <p:cNvPr id="3084" name="AutoShape 31">
            <a:hlinkClick r:id="rId3" action="ppaction://hlinksldjump"/>
          </p:cNvPr>
          <p:cNvSpPr/>
          <p:nvPr/>
        </p:nvSpPr>
        <p:spPr>
          <a:xfrm>
            <a:off x="6019800" y="2133600"/>
            <a:ext cx="304800" cy="152400"/>
          </a:xfrm>
          <a:custGeom>
            <a:avLst/>
            <a:gdLst/>
            <a:ahLst/>
            <a:cxnLst>
              <a:cxn ang="17694720">
                <a:pos x="39017646" y="0"/>
              </a:cxn>
              <a:cxn ang="11796480">
                <a:pos x="0" y="3793300"/>
              </a:cxn>
              <a:cxn ang="5898240">
                <a:pos x="39017646" y="7586606"/>
              </a:cxn>
              <a:cxn ang="0">
                <a:pos x="60692834" y="3793300"/>
              </a:cxn>
            </a:cxnLst>
            <a:rect l="0" t="0" r="0" b="0"/>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cap="flat" cmpd="sng">
            <a:solidFill>
              <a:srgbClr val="00FF00"/>
            </a:solidFill>
            <a:prstDash val="solid"/>
            <a:miter/>
            <a:headEnd type="none" w="med" len="med"/>
            <a:tailEnd type="none" w="med" len="med"/>
          </a:ln>
          <a:effectLst>
            <a:outerShdw dist="71842" dir="2699999" algn="ctr" rotWithShape="0">
              <a:schemeClr val="bg2"/>
            </a:outerShdw>
          </a:effectLst>
        </p:spPr>
        <p:txBody>
          <a:bodyPr/>
          <a:lstStyle/>
          <a:p>
            <a:endParaRPr lang="zh-CN" altLang="en-US"/>
          </a:p>
        </p:txBody>
      </p:sp>
      <p:sp>
        <p:nvSpPr>
          <p:cNvPr id="3085" name="AutoShape 32">
            <a:hlinkClick r:id="rId3" action="ppaction://hlinksldjump"/>
          </p:cNvPr>
          <p:cNvSpPr/>
          <p:nvPr/>
        </p:nvSpPr>
        <p:spPr>
          <a:xfrm>
            <a:off x="3276600" y="4800600"/>
            <a:ext cx="304800" cy="152400"/>
          </a:xfrm>
          <a:custGeom>
            <a:avLst/>
            <a:gdLst/>
            <a:ahLst/>
            <a:cxnLst>
              <a:cxn ang="17694720">
                <a:pos x="39017646" y="0"/>
              </a:cxn>
              <a:cxn ang="11796480">
                <a:pos x="0" y="3793300"/>
              </a:cxn>
              <a:cxn ang="5898240">
                <a:pos x="39017646" y="7586606"/>
              </a:cxn>
              <a:cxn ang="0">
                <a:pos x="60692834" y="3793300"/>
              </a:cxn>
            </a:cxnLst>
            <a:rect l="0" t="0" r="0" b="0"/>
            <a:pathLst>
              <a:path w="21600" h="21600">
                <a:moveTo>
                  <a:pt x="13886" y="0"/>
                </a:moveTo>
                <a:lnTo>
                  <a:pt x="13886" y="5400"/>
                </a:lnTo>
                <a:lnTo>
                  <a:pt x="3375" y="5400"/>
                </a:lnTo>
                <a:lnTo>
                  <a:pt x="3375" y="16200"/>
                </a:lnTo>
                <a:lnTo>
                  <a:pt x="13886" y="16200"/>
                </a:lnTo>
                <a:lnTo>
                  <a:pt x="13886" y="21600"/>
                </a:lnTo>
                <a:lnTo>
                  <a:pt x="21600" y="10800"/>
                </a:lnTo>
                <a:lnTo>
                  <a:pt x="13886"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FF00"/>
          </a:solidFill>
          <a:ln w="9525" cap="flat" cmpd="sng">
            <a:solidFill>
              <a:srgbClr val="00FF00"/>
            </a:solidFill>
            <a:prstDash val="solid"/>
            <a:miter/>
            <a:headEnd type="none" w="med" len="med"/>
            <a:tailEnd type="none" w="med" len="med"/>
          </a:ln>
          <a:effectLst>
            <a:outerShdw dist="71842" dir="2699999" algn="ctr" rotWithShape="0">
              <a:schemeClr val="bg2"/>
            </a:outerShdw>
          </a:effectLst>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p:cNvSpPr>
          <p:nvPr>
            <p:ph type="title" idx="4294967295"/>
          </p:nvPr>
        </p:nvSpPr>
        <p:spPr/>
        <p:txBody>
          <a:bodyPr vert="horz" wrap="square" lIns="91440" tIns="45720" rIns="91440" bIns="45720" anchor="ctr" anchorCtr="0"/>
          <a:lstStyle/>
          <a:p>
            <a:pPr eaLnBrk="1" hangingPunct="1"/>
            <a:r>
              <a:rPr lang="en-US" altLang="zh-CN" sz="2000" b="1" dirty="0">
                <a:solidFill>
                  <a:srgbClr val="0033CC"/>
                </a:solidFill>
                <a:latin typeface="黑体" panose="02010609060101010101" pitchFamily="2" charset="-122"/>
                <a:ea typeface="黑体" panose="02010609060101010101" pitchFamily="2" charset="-122"/>
              </a:rPr>
              <a:t>7.1  </a:t>
            </a:r>
            <a:r>
              <a:rPr lang="zh-CN" altLang="en-US" sz="2000" b="1" dirty="0">
                <a:solidFill>
                  <a:srgbClr val="0033CC"/>
                </a:solidFill>
                <a:latin typeface="黑体" panose="02010609060101010101" pitchFamily="2" charset="-122"/>
                <a:ea typeface="黑体" panose="02010609060101010101" pitchFamily="2" charset="-122"/>
              </a:rPr>
              <a:t>系统函数与系统特性</a:t>
            </a:r>
            <a:endParaRPr lang="zh-CN" altLang="en-US" sz="2800" b="1" dirty="0">
              <a:solidFill>
                <a:srgbClr val="0033CC"/>
              </a:solidFill>
              <a:latin typeface="黑体" panose="02010609060101010101" pitchFamily="2" charset="-122"/>
              <a:ea typeface="黑体" panose="02010609060101010101" pitchFamily="2" charset="-122"/>
            </a:endParaRPr>
          </a:p>
        </p:txBody>
      </p:sp>
      <p:sp>
        <p:nvSpPr>
          <p:cNvPr id="11266" name="Text Box 38"/>
          <p:cNvSpPr txBox="1"/>
          <p:nvPr/>
        </p:nvSpPr>
        <p:spPr>
          <a:xfrm>
            <a:off x="0" y="533400"/>
            <a:ext cx="7696200" cy="579438"/>
          </a:xfrm>
          <a:prstGeom prst="rect">
            <a:avLst/>
          </a:prstGeom>
          <a:noFill/>
          <a:ln w="9525">
            <a:noFill/>
          </a:ln>
        </p:spPr>
        <p:txBody>
          <a:bodyPr anchor="t" anchorCtr="0">
            <a:spAutoFit/>
          </a:bodyPr>
          <a:lstStyle/>
          <a:p>
            <a:pPr>
              <a:spcBef>
                <a:spcPct val="50000"/>
              </a:spcBef>
            </a:pPr>
            <a:r>
              <a:rPr lang="zh-CN" altLang="en-US" sz="3200" b="1" dirty="0">
                <a:solidFill>
                  <a:srgbClr val="FF3300"/>
                </a:solidFill>
                <a:latin typeface="Times New Roman" panose="02020603050405020304" pitchFamily="18" charset="0"/>
                <a:ea typeface="楷体_GB2312" pitchFamily="49" charset="-122"/>
              </a:rPr>
              <a:t>三、系统函数收敛域与其极点之间的关系</a:t>
            </a:r>
          </a:p>
        </p:txBody>
      </p:sp>
      <p:sp>
        <p:nvSpPr>
          <p:cNvPr id="84007" name="Rectangle 39"/>
          <p:cNvSpPr/>
          <p:nvPr/>
        </p:nvSpPr>
        <p:spPr>
          <a:xfrm>
            <a:off x="242125" y="1201271"/>
            <a:ext cx="8316700" cy="523220"/>
          </a:xfrm>
          <a:prstGeom prst="rect">
            <a:avLst/>
          </a:prstGeom>
          <a:noFill/>
          <a:ln w="9525">
            <a:noFill/>
          </a:ln>
        </p:spPr>
        <p:txBody>
          <a:bodyPr wrap="none" anchor="t" anchorCtr="0">
            <a:spAutoFit/>
          </a:bodyPr>
          <a:lstStyle/>
          <a:p>
            <a:r>
              <a:rPr lang="zh-CN" altLang="en-US" sz="28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根据收敛域的定义，</a:t>
            </a:r>
            <a:r>
              <a:rPr lang="en-US" altLang="zh-CN" sz="28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H(·)</a:t>
            </a:r>
            <a:r>
              <a:rPr lang="zh-CN" altLang="en-US" sz="28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收敛域不能含</a:t>
            </a:r>
            <a:r>
              <a:rPr lang="en-US" altLang="zh-CN" sz="28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H(·)</a:t>
            </a:r>
            <a:r>
              <a:rPr lang="zh-CN" altLang="en-US" sz="28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的极点。</a:t>
            </a:r>
          </a:p>
        </p:txBody>
      </p:sp>
      <p:sp>
        <p:nvSpPr>
          <p:cNvPr id="84008" name="Rectangle 40"/>
          <p:cNvSpPr/>
          <p:nvPr/>
        </p:nvSpPr>
        <p:spPr>
          <a:xfrm>
            <a:off x="457200" y="1905000"/>
            <a:ext cx="4489450" cy="519113"/>
          </a:xfrm>
          <a:prstGeom prst="rect">
            <a:avLst/>
          </a:prstGeom>
          <a:noFill/>
          <a:ln w="9525">
            <a:noFill/>
          </a:ln>
        </p:spPr>
        <p:txBody>
          <a:bodyPr wrap="none" anchor="t" anchorCtr="0">
            <a:spAutoFit/>
          </a:bodyPr>
          <a:lstStyle/>
          <a:p>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例</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：某离散系统的系统函数</a:t>
            </a:r>
          </a:p>
        </p:txBody>
      </p:sp>
      <p:graphicFrame>
        <p:nvGraphicFramePr>
          <p:cNvPr id="84009" name="Object 41"/>
          <p:cNvGraphicFramePr>
            <a:graphicFrameLocks noChangeAspect="1"/>
          </p:cNvGraphicFramePr>
          <p:nvPr/>
        </p:nvGraphicFramePr>
        <p:xfrm>
          <a:off x="1695450" y="2438400"/>
          <a:ext cx="2476500" cy="692150"/>
        </p:xfrm>
        <a:graphic>
          <a:graphicData uri="http://schemas.openxmlformats.org/presentationml/2006/ole">
            <mc:AlternateContent xmlns:mc="http://schemas.openxmlformats.org/markup-compatibility/2006">
              <mc:Choice xmlns:v="urn:schemas-microsoft-com:vml" Requires="v">
                <p:oleObj spid="_x0000_s5127" r:id="rId3" imgW="1409065" imgH="393700" progId="Equation.3">
                  <p:embed/>
                </p:oleObj>
              </mc:Choice>
              <mc:Fallback>
                <p:oleObj r:id="rId3" imgW="1409065" imgH="393700" progId="Equation.3">
                  <p:embed/>
                  <p:pic>
                    <p:nvPicPr>
                      <p:cNvPr id="0" name="图片 3086"/>
                      <p:cNvPicPr/>
                      <p:nvPr/>
                    </p:nvPicPr>
                    <p:blipFill>
                      <a:blip r:embed="rId4"/>
                      <a:stretch>
                        <a:fillRect/>
                      </a:stretch>
                    </p:blipFill>
                    <p:spPr>
                      <a:xfrm>
                        <a:off x="1695450" y="2438400"/>
                        <a:ext cx="2476500" cy="692150"/>
                      </a:xfrm>
                      <a:prstGeom prst="rect">
                        <a:avLst/>
                      </a:prstGeom>
                      <a:noFill/>
                      <a:ln w="38100">
                        <a:noFill/>
                        <a:miter/>
                      </a:ln>
                    </p:spPr>
                  </p:pic>
                </p:oleObj>
              </mc:Fallback>
            </mc:AlternateContent>
          </a:graphicData>
        </a:graphic>
      </p:graphicFrame>
      <p:sp>
        <p:nvSpPr>
          <p:cNvPr id="84010" name="Rectangle 42"/>
          <p:cNvSpPr/>
          <p:nvPr/>
        </p:nvSpPr>
        <p:spPr>
          <a:xfrm>
            <a:off x="457200" y="3124200"/>
            <a:ext cx="7183438" cy="519113"/>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(1) </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若系统为因果系统，求单位序列响应</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h(k);</a:t>
            </a:r>
          </a:p>
        </p:txBody>
      </p:sp>
      <p:sp>
        <p:nvSpPr>
          <p:cNvPr id="84011" name="Rectangle 43"/>
          <p:cNvSpPr/>
          <p:nvPr/>
        </p:nvSpPr>
        <p:spPr>
          <a:xfrm>
            <a:off x="457200" y="3621088"/>
            <a:ext cx="7542213" cy="519112"/>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(2) </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若系统为反因果系统，求单位序列响应</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h(k);</a:t>
            </a:r>
          </a:p>
        </p:txBody>
      </p:sp>
      <p:sp>
        <p:nvSpPr>
          <p:cNvPr id="84012" name="Rectangle 44"/>
          <p:cNvSpPr/>
          <p:nvPr/>
        </p:nvSpPr>
        <p:spPr>
          <a:xfrm>
            <a:off x="458788" y="4078288"/>
            <a:ext cx="7542212" cy="519112"/>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(3) </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若系统存在频率响应，求单位序列响应</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h(k);</a:t>
            </a:r>
          </a:p>
        </p:txBody>
      </p:sp>
      <p:sp>
        <p:nvSpPr>
          <p:cNvPr id="84013" name="Rectangle 45"/>
          <p:cNvSpPr/>
          <p:nvPr/>
        </p:nvSpPr>
        <p:spPr>
          <a:xfrm>
            <a:off x="228600" y="4648200"/>
            <a:ext cx="5816600" cy="519113"/>
          </a:xfrm>
          <a:prstGeom prst="rect">
            <a:avLst/>
          </a:prstGeom>
          <a:noFill/>
          <a:ln w="9525">
            <a:noFill/>
          </a:ln>
        </p:spPr>
        <p:txBody>
          <a:bodyPr wrap="none" anchor="t" anchorCtr="0">
            <a:spAutoFit/>
          </a:bodyPr>
          <a:lstStyle/>
          <a:p>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解 </a:t>
            </a:r>
            <a:r>
              <a:rPr lang="en-US" altLang="zh-CN" sz="2800" b="1" dirty="0">
                <a:solidFill>
                  <a:srgbClr val="3333CC"/>
                </a:solidFill>
                <a:latin typeface="Times New Roman" panose="02020603050405020304" pitchFamily="18" charset="0"/>
                <a:ea typeface="宋体" panose="02010600030101010101" pitchFamily="2" charset="-122"/>
                <a:sym typeface="Wingdings" panose="05000000000000000000" pitchFamily="2" charset="2"/>
              </a:rPr>
              <a:t>(1) |z|&gt;3</a:t>
            </a:r>
            <a:r>
              <a:rPr lang="zh-CN" altLang="en-US" sz="2800" b="1" dirty="0">
                <a:solidFill>
                  <a:srgbClr val="3333CC"/>
                </a:solidFill>
                <a:latin typeface="Times New Roman" panose="02020603050405020304" pitchFamily="18" charset="0"/>
                <a:ea typeface="宋体" panose="02010600030101010101" pitchFamily="2" charset="-122"/>
                <a:sym typeface="Wingdings" panose="05000000000000000000" pitchFamily="2" charset="2"/>
              </a:rPr>
              <a:t>，</a:t>
            </a:r>
            <a:r>
              <a:rPr lang="en-US" altLang="zh-CN" sz="2800" b="1" dirty="0">
                <a:solidFill>
                  <a:srgbClr val="3333CC"/>
                </a:solidFill>
                <a:latin typeface="Times New Roman" panose="02020603050405020304" pitchFamily="18" charset="0"/>
                <a:ea typeface="宋体" panose="02010600030101010101" pitchFamily="2" charset="-122"/>
                <a:sym typeface="Wingdings" panose="05000000000000000000" pitchFamily="2" charset="2"/>
              </a:rPr>
              <a:t>h(k) =[(-0.5)</a:t>
            </a:r>
            <a:r>
              <a:rPr lang="en-US" altLang="zh-CN" sz="2800" b="1" baseline="30000" dirty="0">
                <a:solidFill>
                  <a:srgbClr val="3333CC"/>
                </a:solidFill>
                <a:latin typeface="Times New Roman" panose="02020603050405020304" pitchFamily="18" charset="0"/>
                <a:ea typeface="宋体" panose="02010600030101010101" pitchFamily="2" charset="-122"/>
                <a:sym typeface="Wingdings" panose="05000000000000000000" pitchFamily="2" charset="2"/>
              </a:rPr>
              <a:t>k</a:t>
            </a:r>
            <a:r>
              <a:rPr lang="en-US" altLang="zh-CN" sz="2800" b="1" dirty="0">
                <a:solidFill>
                  <a:srgbClr val="3333CC"/>
                </a:solidFill>
                <a:latin typeface="Times New Roman" panose="02020603050405020304" pitchFamily="18" charset="0"/>
                <a:ea typeface="宋体" panose="02010600030101010101" pitchFamily="2" charset="-122"/>
                <a:sym typeface="Wingdings" panose="05000000000000000000" pitchFamily="2" charset="2"/>
              </a:rPr>
              <a:t> + (3)</a:t>
            </a:r>
            <a:r>
              <a:rPr lang="en-US" altLang="zh-CN" sz="2800" b="1" baseline="30000" dirty="0">
                <a:solidFill>
                  <a:srgbClr val="3333CC"/>
                </a:solidFill>
                <a:latin typeface="Times New Roman" panose="02020603050405020304" pitchFamily="18" charset="0"/>
                <a:ea typeface="宋体" panose="02010600030101010101" pitchFamily="2" charset="-122"/>
                <a:sym typeface="Wingdings" panose="05000000000000000000" pitchFamily="2" charset="2"/>
              </a:rPr>
              <a:t>k</a:t>
            </a:r>
            <a:r>
              <a:rPr lang="en-US" altLang="zh-CN" sz="2800" b="1" dirty="0">
                <a:solidFill>
                  <a:srgbClr val="3333CC"/>
                </a:solidFill>
                <a:latin typeface="Times New Roman" panose="02020603050405020304" pitchFamily="18" charset="0"/>
                <a:ea typeface="宋体" panose="02010600030101010101" pitchFamily="2" charset="-122"/>
                <a:sym typeface="Wingdings" panose="05000000000000000000" pitchFamily="2" charset="2"/>
              </a:rPr>
              <a:t>]</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(k)</a:t>
            </a:r>
          </a:p>
        </p:txBody>
      </p:sp>
      <p:sp>
        <p:nvSpPr>
          <p:cNvPr id="84014" name="Rectangle 46"/>
          <p:cNvSpPr/>
          <p:nvPr/>
        </p:nvSpPr>
        <p:spPr>
          <a:xfrm>
            <a:off x="685800" y="5165725"/>
            <a:ext cx="6086475" cy="519113"/>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Wingdings" panose="05000000000000000000" pitchFamily="2" charset="2"/>
              </a:rPr>
              <a:t>(2) |z|&lt;0.5</a:t>
            </a:r>
            <a:r>
              <a:rPr lang="zh-CN" altLang="en-US" sz="2800" b="1" dirty="0">
                <a:solidFill>
                  <a:srgbClr val="3333CC"/>
                </a:solidFill>
                <a:latin typeface="Times New Roman" panose="02020603050405020304" pitchFamily="18" charset="0"/>
                <a:ea typeface="宋体" panose="02010600030101010101" pitchFamily="2" charset="-122"/>
                <a:sym typeface="Wingdings" panose="05000000000000000000" pitchFamily="2" charset="2"/>
              </a:rPr>
              <a:t>，</a:t>
            </a:r>
            <a:r>
              <a:rPr lang="en-US" altLang="zh-CN" sz="2800" b="1" dirty="0">
                <a:solidFill>
                  <a:srgbClr val="3333CC"/>
                </a:solidFill>
                <a:latin typeface="Times New Roman" panose="02020603050405020304" pitchFamily="18" charset="0"/>
                <a:ea typeface="宋体" panose="02010600030101010101" pitchFamily="2" charset="-122"/>
                <a:sym typeface="Wingdings" panose="05000000000000000000" pitchFamily="2" charset="2"/>
              </a:rPr>
              <a:t>h(k) =[-(-0.5)</a:t>
            </a:r>
            <a:r>
              <a:rPr lang="en-US" altLang="zh-CN" sz="2800" b="1" baseline="30000" dirty="0">
                <a:solidFill>
                  <a:srgbClr val="3333CC"/>
                </a:solidFill>
                <a:latin typeface="Times New Roman" panose="02020603050405020304" pitchFamily="18" charset="0"/>
                <a:ea typeface="宋体" panose="02010600030101010101" pitchFamily="2" charset="-122"/>
                <a:sym typeface="Wingdings" panose="05000000000000000000" pitchFamily="2" charset="2"/>
              </a:rPr>
              <a:t>k</a:t>
            </a:r>
            <a:r>
              <a:rPr lang="en-US" altLang="zh-CN" sz="2800" b="1" dirty="0">
                <a:solidFill>
                  <a:srgbClr val="3333CC"/>
                </a:solidFill>
                <a:latin typeface="Times New Roman" panose="02020603050405020304" pitchFamily="18" charset="0"/>
                <a:ea typeface="宋体" panose="02010600030101010101" pitchFamily="2" charset="-122"/>
                <a:sym typeface="Wingdings" panose="05000000000000000000" pitchFamily="2" charset="2"/>
              </a:rPr>
              <a:t> - (3)</a:t>
            </a:r>
            <a:r>
              <a:rPr lang="en-US" altLang="zh-CN" sz="2800" b="1" baseline="30000" dirty="0">
                <a:solidFill>
                  <a:srgbClr val="3333CC"/>
                </a:solidFill>
                <a:latin typeface="Times New Roman" panose="02020603050405020304" pitchFamily="18" charset="0"/>
                <a:ea typeface="宋体" panose="02010600030101010101" pitchFamily="2" charset="-122"/>
                <a:sym typeface="Wingdings" panose="05000000000000000000" pitchFamily="2" charset="2"/>
              </a:rPr>
              <a:t>k</a:t>
            </a:r>
            <a:r>
              <a:rPr lang="en-US" altLang="zh-CN" sz="2800" b="1" dirty="0">
                <a:solidFill>
                  <a:srgbClr val="3333CC"/>
                </a:solidFill>
                <a:latin typeface="Times New Roman" panose="02020603050405020304" pitchFamily="18" charset="0"/>
                <a:ea typeface="宋体" panose="02010600030101010101" pitchFamily="2" charset="-122"/>
                <a:sym typeface="Wingdings" panose="05000000000000000000" pitchFamily="2" charset="2"/>
              </a:rPr>
              <a:t>]</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(-k-1)</a:t>
            </a:r>
          </a:p>
        </p:txBody>
      </p:sp>
      <p:sp>
        <p:nvSpPr>
          <p:cNvPr id="84015" name="Rectangle 47"/>
          <p:cNvSpPr/>
          <p:nvPr/>
        </p:nvSpPr>
        <p:spPr>
          <a:xfrm>
            <a:off x="609600" y="5638800"/>
            <a:ext cx="6853238" cy="519113"/>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Wingdings" panose="05000000000000000000" pitchFamily="2" charset="2"/>
              </a:rPr>
              <a:t>(3) 0.5&lt;|z|&lt;3</a:t>
            </a:r>
            <a:r>
              <a:rPr lang="zh-CN" altLang="en-US" sz="2800" b="1" dirty="0">
                <a:solidFill>
                  <a:srgbClr val="3333CC"/>
                </a:solidFill>
                <a:latin typeface="Times New Roman" panose="02020603050405020304" pitchFamily="18" charset="0"/>
                <a:ea typeface="宋体" panose="02010600030101010101" pitchFamily="2" charset="-122"/>
                <a:sym typeface="Wingdings" panose="05000000000000000000" pitchFamily="2" charset="2"/>
              </a:rPr>
              <a:t>，</a:t>
            </a:r>
            <a:r>
              <a:rPr lang="en-US" altLang="zh-CN" sz="2800" b="1" dirty="0">
                <a:solidFill>
                  <a:srgbClr val="3333CC"/>
                </a:solidFill>
                <a:latin typeface="Times New Roman" panose="02020603050405020304" pitchFamily="18" charset="0"/>
                <a:ea typeface="宋体" panose="02010600030101010101" pitchFamily="2" charset="-122"/>
                <a:sym typeface="Wingdings" panose="05000000000000000000" pitchFamily="2" charset="2"/>
              </a:rPr>
              <a:t>h(k) = (-0.5)</a:t>
            </a:r>
            <a:r>
              <a:rPr lang="en-US" altLang="zh-CN" sz="2800" b="1" baseline="30000" dirty="0">
                <a:solidFill>
                  <a:srgbClr val="3333CC"/>
                </a:solidFill>
                <a:latin typeface="Times New Roman" panose="02020603050405020304" pitchFamily="18" charset="0"/>
                <a:ea typeface="宋体" panose="02010600030101010101" pitchFamily="2" charset="-122"/>
                <a:sym typeface="Wingdings" panose="05000000000000000000" pitchFamily="2" charset="2"/>
              </a:rPr>
              <a:t>k </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(k)</a:t>
            </a:r>
            <a:r>
              <a:rPr lang="en-US" altLang="zh-CN" sz="2800" b="1" dirty="0">
                <a:solidFill>
                  <a:srgbClr val="3333CC"/>
                </a:solidFill>
                <a:latin typeface="Times New Roman" panose="02020603050405020304" pitchFamily="18" charset="0"/>
                <a:ea typeface="宋体" panose="02010600030101010101" pitchFamily="2" charset="-122"/>
                <a:sym typeface="Wingdings" panose="05000000000000000000" pitchFamily="2" charset="2"/>
              </a:rPr>
              <a:t> - (3)</a:t>
            </a:r>
            <a:r>
              <a:rPr lang="en-US" altLang="zh-CN" sz="2800" b="1" baseline="30000" dirty="0">
                <a:solidFill>
                  <a:srgbClr val="3333CC"/>
                </a:solidFill>
                <a:latin typeface="Times New Roman" panose="02020603050405020304" pitchFamily="18" charset="0"/>
                <a:ea typeface="宋体" panose="02010600030101010101" pitchFamily="2" charset="-122"/>
                <a:sym typeface="Wingdings" panose="05000000000000000000" pitchFamily="2" charset="2"/>
              </a:rPr>
              <a:t>k</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(-k-1)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007"/>
                                        </p:tgtEl>
                                        <p:attrNameLst>
                                          <p:attrName>style.visibility</p:attrName>
                                        </p:attrNameLst>
                                      </p:cBhvr>
                                      <p:to>
                                        <p:strVal val="visible"/>
                                      </p:to>
                                    </p:set>
                                    <p:anim calcmode="lin" valueType="num">
                                      <p:cBhvr additive="base">
                                        <p:cTn id="7" dur="500" fill="hold"/>
                                        <p:tgtEl>
                                          <p:spTgt spid="84007"/>
                                        </p:tgtEl>
                                        <p:attrNameLst>
                                          <p:attrName>ppt_x</p:attrName>
                                        </p:attrNameLst>
                                      </p:cBhvr>
                                      <p:tavLst>
                                        <p:tav tm="0">
                                          <p:val>
                                            <p:strVal val="0-#ppt_w/2"/>
                                          </p:val>
                                        </p:tav>
                                        <p:tav tm="100000">
                                          <p:val>
                                            <p:strVal val="#ppt_x"/>
                                          </p:val>
                                        </p:tav>
                                      </p:tavLst>
                                    </p:anim>
                                    <p:anim calcmode="lin" valueType="num">
                                      <p:cBhvr additive="base">
                                        <p:cTn id="8" dur="500" fill="hold"/>
                                        <p:tgtEl>
                                          <p:spTgt spid="840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008"/>
                                        </p:tgtEl>
                                        <p:attrNameLst>
                                          <p:attrName>style.visibility</p:attrName>
                                        </p:attrNameLst>
                                      </p:cBhvr>
                                      <p:to>
                                        <p:strVal val="visible"/>
                                      </p:to>
                                    </p:set>
                                    <p:anim calcmode="lin" valueType="num">
                                      <p:cBhvr additive="base">
                                        <p:cTn id="13" dur="500" fill="hold"/>
                                        <p:tgtEl>
                                          <p:spTgt spid="84008"/>
                                        </p:tgtEl>
                                        <p:attrNameLst>
                                          <p:attrName>ppt_x</p:attrName>
                                        </p:attrNameLst>
                                      </p:cBhvr>
                                      <p:tavLst>
                                        <p:tav tm="0">
                                          <p:val>
                                            <p:strVal val="0-#ppt_w/2"/>
                                          </p:val>
                                        </p:tav>
                                        <p:tav tm="100000">
                                          <p:val>
                                            <p:strVal val="#ppt_x"/>
                                          </p:val>
                                        </p:tav>
                                      </p:tavLst>
                                    </p:anim>
                                    <p:anim calcmode="lin" valueType="num">
                                      <p:cBhvr additive="base">
                                        <p:cTn id="14" dur="500" fill="hold"/>
                                        <p:tgtEl>
                                          <p:spTgt spid="84008"/>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84009"/>
                                        </p:tgtEl>
                                        <p:attrNameLst>
                                          <p:attrName>style.visibility</p:attrName>
                                        </p:attrNameLst>
                                      </p:cBhvr>
                                      <p:to>
                                        <p:strVal val="visible"/>
                                      </p:to>
                                    </p:set>
                                    <p:animEffect transition="in" filter="wipe(up)">
                                      <p:cBhvr>
                                        <p:cTn id="18" dur="500"/>
                                        <p:tgtEl>
                                          <p:spTgt spid="84009"/>
                                        </p:tgtEl>
                                      </p:cBhvr>
                                    </p:animEffect>
                                  </p:childTnLst>
                                </p:cTn>
                              </p:par>
                            </p:childTnLst>
                          </p:cTn>
                        </p:par>
                        <p:par>
                          <p:cTn id="19" fill="hold">
                            <p:stCondLst>
                              <p:cond delay="1000"/>
                            </p:stCondLst>
                            <p:childTnLst>
                              <p:par>
                                <p:cTn id="20" presetID="22" presetClass="entr" presetSubtype="8" fill="hold" grpId="0" nodeType="afterEffect">
                                  <p:stCondLst>
                                    <p:cond delay="0"/>
                                  </p:stCondLst>
                                  <p:iterate type="wd">
                                    <p:tmPct val="100000"/>
                                  </p:iterate>
                                  <p:childTnLst>
                                    <p:set>
                                      <p:cBhvr>
                                        <p:cTn id="21" dur="1" fill="hold">
                                          <p:stCondLst>
                                            <p:cond delay="0"/>
                                          </p:stCondLst>
                                        </p:cTn>
                                        <p:tgtEl>
                                          <p:spTgt spid="84010"/>
                                        </p:tgtEl>
                                        <p:attrNameLst>
                                          <p:attrName>style.visibility</p:attrName>
                                        </p:attrNameLst>
                                      </p:cBhvr>
                                      <p:to>
                                        <p:strVal val="visible"/>
                                      </p:to>
                                    </p:set>
                                    <p:animEffect transition="in" filter="wipe(left)">
                                      <p:cBhvr>
                                        <p:cTn id="22" dur="300"/>
                                        <p:tgtEl>
                                          <p:spTgt spid="840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84011"/>
                                        </p:tgtEl>
                                        <p:attrNameLst>
                                          <p:attrName>style.visibility</p:attrName>
                                        </p:attrNameLst>
                                      </p:cBhvr>
                                      <p:to>
                                        <p:strVal val="visible"/>
                                      </p:to>
                                    </p:set>
                                    <p:animEffect transition="in" filter="wipe(left)">
                                      <p:cBhvr>
                                        <p:cTn id="27" dur="300"/>
                                        <p:tgtEl>
                                          <p:spTgt spid="840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84012"/>
                                        </p:tgtEl>
                                        <p:attrNameLst>
                                          <p:attrName>style.visibility</p:attrName>
                                        </p:attrNameLst>
                                      </p:cBhvr>
                                      <p:to>
                                        <p:strVal val="visible"/>
                                      </p:to>
                                    </p:set>
                                    <p:animEffect transition="in" filter="wipe(left)">
                                      <p:cBhvr>
                                        <p:cTn id="32" dur="300"/>
                                        <p:tgtEl>
                                          <p:spTgt spid="8401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4013"/>
                                        </p:tgtEl>
                                        <p:attrNameLst>
                                          <p:attrName>style.visibility</p:attrName>
                                        </p:attrNameLst>
                                      </p:cBhvr>
                                      <p:to>
                                        <p:strVal val="visible"/>
                                      </p:to>
                                    </p:set>
                                    <p:anim calcmode="lin" valueType="num">
                                      <p:cBhvr additive="base">
                                        <p:cTn id="37" dur="500" fill="hold"/>
                                        <p:tgtEl>
                                          <p:spTgt spid="84013"/>
                                        </p:tgtEl>
                                        <p:attrNameLst>
                                          <p:attrName>ppt_x</p:attrName>
                                        </p:attrNameLst>
                                      </p:cBhvr>
                                      <p:tavLst>
                                        <p:tav tm="0">
                                          <p:val>
                                            <p:strVal val="0-#ppt_w/2"/>
                                          </p:val>
                                        </p:tav>
                                        <p:tav tm="100000">
                                          <p:val>
                                            <p:strVal val="#ppt_x"/>
                                          </p:val>
                                        </p:tav>
                                      </p:tavLst>
                                    </p:anim>
                                    <p:anim calcmode="lin" valueType="num">
                                      <p:cBhvr additive="base">
                                        <p:cTn id="38" dur="500" fill="hold"/>
                                        <p:tgtEl>
                                          <p:spTgt spid="8401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4014"/>
                                        </p:tgtEl>
                                        <p:attrNameLst>
                                          <p:attrName>style.visibility</p:attrName>
                                        </p:attrNameLst>
                                      </p:cBhvr>
                                      <p:to>
                                        <p:strVal val="visible"/>
                                      </p:to>
                                    </p:set>
                                    <p:anim calcmode="lin" valueType="num">
                                      <p:cBhvr additive="base">
                                        <p:cTn id="43" dur="500" fill="hold"/>
                                        <p:tgtEl>
                                          <p:spTgt spid="84014"/>
                                        </p:tgtEl>
                                        <p:attrNameLst>
                                          <p:attrName>ppt_x</p:attrName>
                                        </p:attrNameLst>
                                      </p:cBhvr>
                                      <p:tavLst>
                                        <p:tav tm="0">
                                          <p:val>
                                            <p:strVal val="0-#ppt_w/2"/>
                                          </p:val>
                                        </p:tav>
                                        <p:tav tm="100000">
                                          <p:val>
                                            <p:strVal val="#ppt_x"/>
                                          </p:val>
                                        </p:tav>
                                      </p:tavLst>
                                    </p:anim>
                                    <p:anim calcmode="lin" valueType="num">
                                      <p:cBhvr additive="base">
                                        <p:cTn id="44" dur="500" fill="hold"/>
                                        <p:tgtEl>
                                          <p:spTgt spid="8401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4015"/>
                                        </p:tgtEl>
                                        <p:attrNameLst>
                                          <p:attrName>style.visibility</p:attrName>
                                        </p:attrNameLst>
                                      </p:cBhvr>
                                      <p:to>
                                        <p:strVal val="visible"/>
                                      </p:to>
                                    </p:set>
                                    <p:anim calcmode="lin" valueType="num">
                                      <p:cBhvr additive="base">
                                        <p:cTn id="49" dur="500" fill="hold"/>
                                        <p:tgtEl>
                                          <p:spTgt spid="84015"/>
                                        </p:tgtEl>
                                        <p:attrNameLst>
                                          <p:attrName>ppt_x</p:attrName>
                                        </p:attrNameLst>
                                      </p:cBhvr>
                                      <p:tavLst>
                                        <p:tav tm="0">
                                          <p:val>
                                            <p:strVal val="0-#ppt_w/2"/>
                                          </p:val>
                                        </p:tav>
                                        <p:tav tm="100000">
                                          <p:val>
                                            <p:strVal val="#ppt_x"/>
                                          </p:val>
                                        </p:tav>
                                      </p:tavLst>
                                    </p:anim>
                                    <p:anim calcmode="lin" valueType="num">
                                      <p:cBhvr additive="base">
                                        <p:cTn id="50" dur="500" fill="hold"/>
                                        <p:tgtEl>
                                          <p:spTgt spid="840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07" grpId="0"/>
      <p:bldP spid="84008" grpId="0"/>
      <p:bldP spid="84010" grpId="0"/>
      <p:bldP spid="84011" grpId="0"/>
      <p:bldP spid="84012" grpId="0"/>
      <p:bldP spid="84013" grpId="0"/>
      <p:bldP spid="84014" grpId="0"/>
      <p:bldP spid="840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r>
              <a:rPr lang="en-US" altLang="zh-CN" sz="2000" b="1">
                <a:solidFill>
                  <a:srgbClr val="0033CC"/>
                </a:solidFill>
                <a:latin typeface="黑体" panose="02010609060101010101" pitchFamily="2" charset="-122"/>
                <a:ea typeface="黑体" panose="02010609060101010101" pitchFamily="2" charset="-122"/>
              </a:rPr>
              <a:t>7.1  </a:t>
            </a:r>
            <a:r>
              <a:rPr lang="zh-CN" altLang="en-US" sz="2000" b="1">
                <a:solidFill>
                  <a:srgbClr val="0033CC"/>
                </a:solidFill>
                <a:latin typeface="黑体" panose="02010609060101010101" pitchFamily="2" charset="-122"/>
                <a:ea typeface="黑体" panose="02010609060101010101" pitchFamily="2" charset="-122"/>
              </a:rPr>
              <a:t>系统函数与系统特性</a:t>
            </a:r>
            <a:endParaRPr lang="zh-CN" altLang="en-US"/>
          </a:p>
        </p:txBody>
      </p:sp>
      <p:sp>
        <p:nvSpPr>
          <p:cNvPr id="12291" name="Text Box 22"/>
          <p:cNvSpPr txBox="1">
            <a:spLocks noChangeArrowheads="1"/>
          </p:cNvSpPr>
          <p:nvPr/>
        </p:nvSpPr>
        <p:spPr bwMode="auto">
          <a:xfrm>
            <a:off x="0" y="439737"/>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b="1" dirty="0">
                <a:solidFill>
                  <a:srgbClr val="FF3300"/>
                </a:solidFill>
                <a:ea typeface="楷体_GB2312" pitchFamily="49" charset="-122"/>
              </a:rPr>
              <a:t>四、系统函数与频率响应 </a:t>
            </a:r>
          </a:p>
        </p:txBody>
      </p:sp>
      <p:sp>
        <p:nvSpPr>
          <p:cNvPr id="181271" name="Rectangle 23"/>
          <p:cNvSpPr>
            <a:spLocks noChangeArrowheads="1"/>
          </p:cNvSpPr>
          <p:nvPr/>
        </p:nvSpPr>
        <p:spPr bwMode="auto">
          <a:xfrm>
            <a:off x="130721" y="977381"/>
            <a:ext cx="8486775" cy="936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None/>
            </a:pPr>
            <a:r>
              <a:rPr lang="en-US" altLang="zh-CN" sz="2600" b="1" dirty="0">
                <a:solidFill>
                  <a:srgbClr val="CC0000"/>
                </a:solidFill>
                <a:sym typeface="Symbol" panose="05050102010706020507" pitchFamily="18" charset="2"/>
              </a:rPr>
              <a:t>1</a:t>
            </a:r>
            <a:r>
              <a:rPr lang="zh-CN" altLang="en-US" sz="2600" b="1" dirty="0">
                <a:solidFill>
                  <a:srgbClr val="CC0000"/>
                </a:solidFill>
                <a:sym typeface="Symbol" panose="05050102010706020507" pitchFamily="18" charset="2"/>
              </a:rPr>
              <a:t>、连续因果系统：</a:t>
            </a:r>
            <a:r>
              <a:rPr lang="zh-CN" altLang="en-US" sz="2600" b="1" dirty="0">
                <a:solidFill>
                  <a:srgbClr val="3333CC"/>
                </a:solidFill>
                <a:sym typeface="Symbol" panose="05050102010706020507" pitchFamily="18" charset="2"/>
              </a:rPr>
              <a:t>若系统函数</a:t>
            </a:r>
            <a:r>
              <a:rPr lang="en-US" altLang="zh-CN" sz="2600" b="1" dirty="0">
                <a:solidFill>
                  <a:srgbClr val="3333CC"/>
                </a:solidFill>
                <a:sym typeface="Symbol" panose="05050102010706020507" pitchFamily="18" charset="2"/>
              </a:rPr>
              <a:t>H(s)</a:t>
            </a:r>
            <a:r>
              <a:rPr lang="zh-CN" altLang="en-US" sz="2600" b="1" dirty="0">
                <a:solidFill>
                  <a:srgbClr val="3333CC"/>
                </a:solidFill>
                <a:sym typeface="Symbol" panose="05050102010706020507" pitchFamily="18" charset="2"/>
              </a:rPr>
              <a:t>的极点均在左半平面，则它在虚轴上</a:t>
            </a:r>
            <a:r>
              <a:rPr lang="en-US" altLang="zh-CN" sz="2600" b="1" dirty="0">
                <a:solidFill>
                  <a:srgbClr val="3333CC"/>
                </a:solidFill>
                <a:sym typeface="Symbol" panose="05050102010706020507" pitchFamily="18" charset="2"/>
              </a:rPr>
              <a:t>(s=</a:t>
            </a:r>
            <a:r>
              <a:rPr lang="en-US" altLang="zh-CN" sz="2600" b="1" dirty="0" err="1">
                <a:solidFill>
                  <a:srgbClr val="3333CC"/>
                </a:solidFill>
                <a:sym typeface="Symbol" panose="05050102010706020507" pitchFamily="18" charset="2"/>
              </a:rPr>
              <a:t>jω</a:t>
            </a:r>
            <a:r>
              <a:rPr lang="en-US" altLang="zh-CN" sz="2600" b="1" dirty="0">
                <a:solidFill>
                  <a:srgbClr val="3333CC"/>
                </a:solidFill>
                <a:sym typeface="Symbol" panose="05050102010706020507" pitchFamily="18" charset="2"/>
              </a:rPr>
              <a:t>)</a:t>
            </a:r>
            <a:r>
              <a:rPr lang="zh-CN" altLang="en-US" sz="2600" b="1" dirty="0">
                <a:solidFill>
                  <a:srgbClr val="3333CC"/>
                </a:solidFill>
                <a:sym typeface="Symbol" panose="05050102010706020507" pitchFamily="18" charset="2"/>
              </a:rPr>
              <a:t>也收敛即</a:t>
            </a:r>
            <a:r>
              <a:rPr lang="en-US" altLang="zh-CN" sz="2600" b="1" dirty="0">
                <a:solidFill>
                  <a:srgbClr val="3333CC"/>
                </a:solidFill>
                <a:sym typeface="Symbol" panose="05050102010706020507" pitchFamily="18" charset="2"/>
              </a:rPr>
              <a:t>H(</a:t>
            </a:r>
            <a:r>
              <a:rPr lang="en-US" altLang="zh-CN" sz="2600" b="1" dirty="0" err="1">
                <a:solidFill>
                  <a:srgbClr val="3333CC"/>
                </a:solidFill>
                <a:sym typeface="Symbol" panose="05050102010706020507" pitchFamily="18" charset="2"/>
              </a:rPr>
              <a:t>jω</a:t>
            </a:r>
            <a:r>
              <a:rPr lang="en-US" altLang="zh-CN" sz="2600" b="1" dirty="0">
                <a:solidFill>
                  <a:srgbClr val="3333CC"/>
                </a:solidFill>
                <a:sym typeface="Symbol" panose="05050102010706020507" pitchFamily="18" charset="2"/>
              </a:rPr>
              <a:t>)=H(s)|</a:t>
            </a:r>
            <a:r>
              <a:rPr lang="en-US" altLang="zh-CN" sz="2600" b="1" baseline="-30000" dirty="0">
                <a:solidFill>
                  <a:srgbClr val="3333CC"/>
                </a:solidFill>
                <a:sym typeface="Symbol" panose="05050102010706020507" pitchFamily="18" charset="2"/>
              </a:rPr>
              <a:t>s= </a:t>
            </a:r>
            <a:r>
              <a:rPr lang="en-US" altLang="zh-CN" sz="2600" b="1" baseline="-30000" dirty="0" err="1">
                <a:solidFill>
                  <a:srgbClr val="3333CC"/>
                </a:solidFill>
                <a:sym typeface="Symbol" panose="05050102010706020507" pitchFamily="18" charset="2"/>
              </a:rPr>
              <a:t>jω</a:t>
            </a:r>
            <a:r>
              <a:rPr lang="en-US" altLang="zh-CN" sz="2600" b="1" dirty="0">
                <a:solidFill>
                  <a:srgbClr val="3333CC"/>
                </a:solidFill>
                <a:sym typeface="Symbol" panose="05050102010706020507" pitchFamily="18" charset="2"/>
              </a:rPr>
              <a:t> </a:t>
            </a:r>
            <a:r>
              <a:rPr lang="zh-CN" altLang="en-US" sz="2600" b="1" dirty="0">
                <a:solidFill>
                  <a:srgbClr val="3333CC"/>
                </a:solidFill>
                <a:sym typeface="Symbol" panose="05050102010706020507" pitchFamily="18" charset="2"/>
              </a:rPr>
              <a:t>。</a:t>
            </a:r>
            <a:r>
              <a:rPr lang="en-US" altLang="zh-CN" sz="2600" b="1" dirty="0">
                <a:solidFill>
                  <a:srgbClr val="3333CC"/>
                </a:solidFill>
                <a:sym typeface="Symbol" panose="05050102010706020507" pitchFamily="18" charset="2"/>
              </a:rPr>
              <a:t> </a:t>
            </a:r>
            <a:r>
              <a:rPr lang="zh-CN" altLang="en-US" sz="2600" b="1" dirty="0">
                <a:solidFill>
                  <a:srgbClr val="3333CC"/>
                </a:solidFill>
                <a:sym typeface="Symbol" panose="05050102010706020507" pitchFamily="18" charset="2"/>
              </a:rPr>
              <a:t> </a:t>
            </a:r>
          </a:p>
        </p:txBody>
      </p:sp>
      <p:sp>
        <p:nvSpPr>
          <p:cNvPr id="2" name="Rectangle 34"/>
          <p:cNvSpPr>
            <a:spLocks noChangeArrowheads="1"/>
          </p:cNvSpPr>
          <p:nvPr/>
        </p:nvSpPr>
        <p:spPr bwMode="auto">
          <a:xfrm>
            <a:off x="145197" y="1878943"/>
            <a:ext cx="8685391" cy="13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None/>
            </a:pPr>
            <a:r>
              <a:rPr lang="en-US" altLang="zh-CN" sz="2600" b="1" dirty="0">
                <a:solidFill>
                  <a:srgbClr val="CC0000"/>
                </a:solidFill>
                <a:sym typeface="Symbol" panose="05050102010706020507" pitchFamily="18" charset="2"/>
              </a:rPr>
              <a:t>2</a:t>
            </a:r>
            <a:r>
              <a:rPr lang="zh-CN" altLang="en-US" sz="2600" b="1" dirty="0">
                <a:solidFill>
                  <a:srgbClr val="CC0000"/>
                </a:solidFill>
                <a:sym typeface="Symbol" panose="05050102010706020507" pitchFamily="18" charset="2"/>
              </a:rPr>
              <a:t>、离散因果系统：</a:t>
            </a:r>
            <a:r>
              <a:rPr lang="zh-CN" altLang="en-US" sz="2600" b="1" dirty="0">
                <a:solidFill>
                  <a:srgbClr val="3333CC"/>
                </a:solidFill>
                <a:sym typeface="Symbol" panose="05050102010706020507" pitchFamily="18" charset="2"/>
              </a:rPr>
              <a:t>若系统函数</a:t>
            </a:r>
            <a:r>
              <a:rPr lang="en-US" altLang="zh-CN" sz="2600" b="1" dirty="0">
                <a:solidFill>
                  <a:srgbClr val="3333CC"/>
                </a:solidFill>
                <a:sym typeface="Symbol" panose="05050102010706020507" pitchFamily="18" charset="2"/>
              </a:rPr>
              <a:t>H(z)</a:t>
            </a:r>
            <a:r>
              <a:rPr lang="zh-CN" altLang="en-US" sz="2600" b="1" dirty="0">
                <a:solidFill>
                  <a:srgbClr val="3333CC"/>
                </a:solidFill>
                <a:sym typeface="Symbol" panose="05050102010706020507" pitchFamily="18" charset="2"/>
              </a:rPr>
              <a:t>的极点均在单位圆内，</a:t>
            </a:r>
            <a:endParaRPr lang="en-US" altLang="zh-CN" sz="2600" b="1" dirty="0">
              <a:solidFill>
                <a:srgbClr val="3333CC"/>
              </a:solidFill>
              <a:sym typeface="Symbol" panose="05050102010706020507" pitchFamily="18" charset="2"/>
            </a:endParaRPr>
          </a:p>
          <a:p>
            <a:pPr>
              <a:lnSpc>
                <a:spcPct val="110000"/>
              </a:lnSpc>
              <a:spcBef>
                <a:spcPct val="0"/>
              </a:spcBef>
              <a:buNone/>
            </a:pPr>
            <a:r>
              <a:rPr lang="zh-CN" altLang="en-US" sz="2600" b="1" dirty="0">
                <a:solidFill>
                  <a:srgbClr val="3333CC"/>
                </a:solidFill>
                <a:sym typeface="Symbol" panose="05050102010706020507" pitchFamily="18" charset="2"/>
              </a:rPr>
              <a:t>则它在单位圆上</a:t>
            </a:r>
            <a:r>
              <a:rPr lang="en-US" altLang="zh-CN" sz="2600" b="1" dirty="0">
                <a:solidFill>
                  <a:srgbClr val="3333CC"/>
                </a:solidFill>
                <a:sym typeface="Symbol" panose="05050102010706020507" pitchFamily="18" charset="2"/>
              </a:rPr>
              <a:t>(|z|=1)</a:t>
            </a:r>
            <a:r>
              <a:rPr lang="zh-CN" altLang="en-US" sz="2600" b="1" dirty="0">
                <a:solidFill>
                  <a:srgbClr val="3333CC"/>
                </a:solidFill>
                <a:sym typeface="Symbol" panose="05050102010706020507" pitchFamily="18" charset="2"/>
              </a:rPr>
              <a:t>也收敛，有</a:t>
            </a:r>
            <a:r>
              <a:rPr lang="en-US" altLang="zh-CN" sz="2600" b="1" dirty="0">
                <a:solidFill>
                  <a:srgbClr val="3333CC"/>
                </a:solidFill>
                <a:sym typeface="Symbol" panose="05050102010706020507" pitchFamily="18" charset="2"/>
              </a:rPr>
              <a:t>H(</a:t>
            </a:r>
            <a:r>
              <a:rPr lang="en-US" altLang="zh-CN" sz="2600" b="1" dirty="0" err="1">
                <a:solidFill>
                  <a:srgbClr val="3333CC"/>
                </a:solidFill>
                <a:sym typeface="Symbol" panose="05050102010706020507" pitchFamily="18" charset="2"/>
              </a:rPr>
              <a:t>e</a:t>
            </a:r>
            <a:r>
              <a:rPr lang="en-US" altLang="zh-CN" sz="2600" b="1" baseline="30000" dirty="0" err="1">
                <a:solidFill>
                  <a:srgbClr val="3333CC"/>
                </a:solidFill>
                <a:sym typeface="Symbol" panose="05050102010706020507" pitchFamily="18" charset="2"/>
              </a:rPr>
              <a:t>jθ</a:t>
            </a:r>
            <a:r>
              <a:rPr lang="en-US" altLang="zh-CN" sz="2600" b="1" dirty="0">
                <a:solidFill>
                  <a:srgbClr val="3333CC"/>
                </a:solidFill>
                <a:sym typeface="Symbol" panose="05050102010706020507" pitchFamily="18" charset="2"/>
              </a:rPr>
              <a:t>)=H(z)|</a:t>
            </a:r>
            <a:r>
              <a:rPr lang="en-US" altLang="zh-CN" sz="2600" b="1" baseline="-30000" dirty="0">
                <a:solidFill>
                  <a:srgbClr val="3333CC"/>
                </a:solidFill>
                <a:sym typeface="Symbol" panose="05050102010706020507" pitchFamily="18" charset="2"/>
              </a:rPr>
              <a:t>z= </a:t>
            </a:r>
            <a:r>
              <a:rPr lang="en-US" altLang="zh-CN" sz="2600" b="1" baseline="-30000" dirty="0" err="1">
                <a:solidFill>
                  <a:srgbClr val="3333CC"/>
                </a:solidFill>
                <a:sym typeface="Symbol" panose="05050102010706020507" pitchFamily="18" charset="2"/>
              </a:rPr>
              <a:t>ejθ</a:t>
            </a:r>
            <a:r>
              <a:rPr lang="en-US" altLang="zh-CN" sz="2600" b="1" dirty="0">
                <a:solidFill>
                  <a:srgbClr val="3333CC"/>
                </a:solidFill>
                <a:sym typeface="Symbol" panose="05050102010706020507" pitchFamily="18" charset="2"/>
              </a:rPr>
              <a:t> </a:t>
            </a:r>
            <a:r>
              <a:rPr lang="zh-CN" altLang="en-US" sz="2600" b="1" dirty="0">
                <a:solidFill>
                  <a:srgbClr val="3333CC"/>
                </a:solidFill>
                <a:sym typeface="Symbol" panose="05050102010706020507" pitchFamily="18" charset="2"/>
              </a:rPr>
              <a:t>。</a:t>
            </a:r>
          </a:p>
          <a:p>
            <a:pPr>
              <a:lnSpc>
                <a:spcPct val="110000"/>
              </a:lnSpc>
              <a:spcBef>
                <a:spcPct val="0"/>
              </a:spcBef>
              <a:buNone/>
            </a:pPr>
            <a:r>
              <a:rPr lang="zh-CN" altLang="en-US" sz="2600" b="1" dirty="0">
                <a:solidFill>
                  <a:srgbClr val="3333CC"/>
                </a:solidFill>
                <a:sym typeface="Symbol" panose="05050102010706020507" pitchFamily="18" charset="2"/>
              </a:rPr>
              <a:t>式中</a:t>
            </a:r>
            <a:r>
              <a:rPr lang="en-US" altLang="zh-CN" sz="2600" b="1" dirty="0">
                <a:solidFill>
                  <a:srgbClr val="3333CC"/>
                </a:solidFill>
                <a:sym typeface="Symbol" panose="05050102010706020507" pitchFamily="18" charset="2"/>
              </a:rPr>
              <a:t>θ=</a:t>
            </a:r>
            <a:r>
              <a:rPr lang="en-US" altLang="zh-CN" sz="2600" b="1" dirty="0" err="1">
                <a:solidFill>
                  <a:srgbClr val="3333CC"/>
                </a:solidFill>
                <a:sym typeface="Symbol" panose="05050102010706020507" pitchFamily="18" charset="2"/>
              </a:rPr>
              <a:t>ωT</a:t>
            </a:r>
            <a:r>
              <a:rPr lang="en-US" altLang="zh-CN" sz="2600" b="1" baseline="-30000" dirty="0" err="1">
                <a:solidFill>
                  <a:srgbClr val="3333CC"/>
                </a:solidFill>
                <a:sym typeface="Symbol" panose="05050102010706020507" pitchFamily="18" charset="2"/>
              </a:rPr>
              <a:t>s</a:t>
            </a:r>
            <a:r>
              <a:rPr lang="zh-CN" altLang="en-US" sz="2600" b="1" dirty="0">
                <a:solidFill>
                  <a:srgbClr val="3333CC"/>
                </a:solidFill>
                <a:sym typeface="Symbol" panose="05050102010706020507" pitchFamily="18" charset="2"/>
              </a:rPr>
              <a:t>，</a:t>
            </a:r>
            <a:r>
              <a:rPr lang="en-US" altLang="zh-CN" sz="2600" b="1" dirty="0">
                <a:solidFill>
                  <a:srgbClr val="3333CC"/>
                </a:solidFill>
                <a:sym typeface="Symbol" panose="05050102010706020507" pitchFamily="18" charset="2"/>
              </a:rPr>
              <a:t>ω</a:t>
            </a:r>
            <a:r>
              <a:rPr lang="zh-CN" altLang="en-US" sz="2600" b="1" dirty="0">
                <a:solidFill>
                  <a:srgbClr val="3333CC"/>
                </a:solidFill>
                <a:sym typeface="Symbol" panose="05050102010706020507" pitchFamily="18" charset="2"/>
              </a:rPr>
              <a:t>为角频率，</a:t>
            </a:r>
            <a:r>
              <a:rPr lang="en-US" altLang="zh-CN" sz="2600" b="1" dirty="0">
                <a:solidFill>
                  <a:srgbClr val="3333CC"/>
                </a:solidFill>
                <a:sym typeface="Symbol" panose="05050102010706020507" pitchFamily="18" charset="2"/>
              </a:rPr>
              <a:t>T</a:t>
            </a:r>
            <a:r>
              <a:rPr lang="en-US" altLang="zh-CN" sz="2600" b="1" baseline="-30000" dirty="0">
                <a:solidFill>
                  <a:srgbClr val="3333CC"/>
                </a:solidFill>
                <a:sym typeface="Symbol" panose="05050102010706020507" pitchFamily="18" charset="2"/>
              </a:rPr>
              <a:t>s</a:t>
            </a:r>
            <a:r>
              <a:rPr lang="zh-CN" altLang="en-US" sz="2600" b="1" dirty="0">
                <a:solidFill>
                  <a:srgbClr val="3333CC"/>
                </a:solidFill>
                <a:sym typeface="Symbol" panose="05050102010706020507" pitchFamily="18" charset="2"/>
              </a:rPr>
              <a:t>为取样周期。 </a:t>
            </a:r>
          </a:p>
        </p:txBody>
      </p:sp>
      <p:sp>
        <p:nvSpPr>
          <p:cNvPr id="3" name="Rectangle 35"/>
          <p:cNvSpPr>
            <a:spLocks noChangeArrowheads="1"/>
          </p:cNvSpPr>
          <p:nvPr/>
        </p:nvSpPr>
        <p:spPr bwMode="auto">
          <a:xfrm>
            <a:off x="123825" y="4127500"/>
            <a:ext cx="8916988" cy="66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pPr>
            <a:r>
              <a:rPr lang="en-US" altLang="zh-CN" sz="2800" b="1" dirty="0">
                <a:solidFill>
                  <a:srgbClr val="3333CC"/>
                </a:solidFill>
                <a:sym typeface="Symbol" panose="05050102010706020507" pitchFamily="18" charset="2"/>
              </a:rPr>
              <a:t>     </a:t>
            </a:r>
            <a:endParaRPr lang="zh-CN" altLang="en-US" sz="2800" b="1" dirty="0">
              <a:solidFill>
                <a:srgbClr val="3333CC"/>
              </a:solidFill>
              <a:sym typeface="Symbol" panose="05050102010706020507" pitchFamily="18" charset="2"/>
            </a:endParaRPr>
          </a:p>
        </p:txBody>
      </p:sp>
      <p:sp>
        <p:nvSpPr>
          <p:cNvPr id="6" name="Rectangle 26"/>
          <p:cNvSpPr>
            <a:spLocks noChangeArrowheads="1"/>
          </p:cNvSpPr>
          <p:nvPr/>
        </p:nvSpPr>
        <p:spPr bwMode="auto">
          <a:xfrm>
            <a:off x="0" y="3255730"/>
            <a:ext cx="8610600" cy="1816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None/>
            </a:pPr>
            <a:r>
              <a:rPr lang="zh-CN" altLang="en-US" sz="2600" b="1" dirty="0">
                <a:solidFill>
                  <a:srgbClr val="3333CC"/>
                </a:solidFill>
                <a:sym typeface="Symbol" panose="05050102010706020507" pitchFamily="18" charset="2"/>
              </a:rPr>
              <a:t>（</a:t>
            </a:r>
            <a:r>
              <a:rPr lang="en-US" altLang="zh-CN" sz="2600" b="1" dirty="0">
                <a:solidFill>
                  <a:srgbClr val="3333CC"/>
                </a:solidFill>
                <a:sym typeface="Symbol" panose="05050102010706020507" pitchFamily="18" charset="2"/>
              </a:rPr>
              <a:t>1</a:t>
            </a:r>
            <a:r>
              <a:rPr lang="zh-CN" altLang="en-US" sz="2600" b="1" dirty="0">
                <a:solidFill>
                  <a:srgbClr val="3333CC"/>
                </a:solidFill>
                <a:sym typeface="Symbol" panose="05050102010706020507" pitchFamily="18" charset="2"/>
              </a:rPr>
              <a:t>）全通函数 ：若系统的幅频响应</a:t>
            </a:r>
            <a:r>
              <a:rPr lang="en-US" altLang="zh-CN" sz="2600" b="1" dirty="0">
                <a:solidFill>
                  <a:srgbClr val="3333CC"/>
                </a:solidFill>
                <a:sym typeface="Symbol" panose="05050102010706020507" pitchFamily="18" charset="2"/>
              </a:rPr>
              <a:t>| H(</a:t>
            </a:r>
            <a:r>
              <a:rPr lang="en-US" altLang="zh-CN" sz="2600" b="1" dirty="0" err="1">
                <a:solidFill>
                  <a:srgbClr val="3333CC"/>
                </a:solidFill>
                <a:sym typeface="Symbol" panose="05050102010706020507" pitchFamily="18" charset="2"/>
              </a:rPr>
              <a:t>jω</a:t>
            </a:r>
            <a:r>
              <a:rPr lang="en-US" altLang="zh-CN" sz="2600" b="1" dirty="0">
                <a:solidFill>
                  <a:srgbClr val="3333CC"/>
                </a:solidFill>
                <a:sym typeface="Symbol" panose="05050102010706020507" pitchFamily="18" charset="2"/>
              </a:rPr>
              <a:t>)|</a:t>
            </a:r>
            <a:r>
              <a:rPr lang="zh-CN" altLang="en-US" sz="2600" b="1" dirty="0">
                <a:solidFill>
                  <a:srgbClr val="3333CC"/>
                </a:solidFill>
                <a:sym typeface="Symbol" panose="05050102010706020507" pitchFamily="18" charset="2"/>
              </a:rPr>
              <a:t>为常数，则称为</a:t>
            </a:r>
            <a:r>
              <a:rPr lang="zh-CN" altLang="en-US" sz="2600" b="1" dirty="0">
                <a:solidFill>
                  <a:srgbClr val="CC0000"/>
                </a:solidFill>
                <a:sym typeface="Symbol" panose="05050102010706020507" pitchFamily="18" charset="2"/>
              </a:rPr>
              <a:t>全通系统</a:t>
            </a:r>
            <a:r>
              <a:rPr lang="zh-CN" altLang="en-US" sz="2600" b="1" dirty="0">
                <a:solidFill>
                  <a:srgbClr val="3333CC"/>
                </a:solidFill>
                <a:sym typeface="Symbol" panose="05050102010706020507" pitchFamily="18" charset="2"/>
              </a:rPr>
              <a:t>，其相应的</a:t>
            </a:r>
            <a:r>
              <a:rPr lang="en-US" altLang="zh-CN" sz="2600" b="1" dirty="0">
                <a:solidFill>
                  <a:srgbClr val="3333CC"/>
                </a:solidFill>
                <a:sym typeface="Symbol" panose="05050102010706020507" pitchFamily="18" charset="2"/>
              </a:rPr>
              <a:t>H(s)</a:t>
            </a:r>
            <a:r>
              <a:rPr lang="zh-CN" altLang="en-US" sz="2600" b="1" dirty="0">
                <a:solidFill>
                  <a:srgbClr val="3333CC"/>
                </a:solidFill>
                <a:sym typeface="Symbol" panose="05050102010706020507" pitchFamily="18" charset="2"/>
              </a:rPr>
              <a:t>称为</a:t>
            </a:r>
            <a:r>
              <a:rPr lang="zh-CN" altLang="en-US" sz="2600" b="1" dirty="0">
                <a:solidFill>
                  <a:srgbClr val="CC0000"/>
                </a:solidFill>
                <a:sym typeface="Symbol" panose="05050102010706020507" pitchFamily="18" charset="2"/>
              </a:rPr>
              <a:t>全通函数</a:t>
            </a:r>
            <a:r>
              <a:rPr lang="zh-CN" altLang="en-US" sz="2600" b="1" dirty="0">
                <a:solidFill>
                  <a:srgbClr val="3333CC"/>
                </a:solidFill>
                <a:sym typeface="Symbol" panose="05050102010706020507" pitchFamily="18" charset="2"/>
              </a:rPr>
              <a:t>。凡极点位于左半开平面，零点位于右半开平面，并且所有零点与极点对于虚轴为一一镜像对称的系统函数即为全通函数。 </a:t>
            </a:r>
          </a:p>
        </p:txBody>
      </p:sp>
      <p:sp>
        <p:nvSpPr>
          <p:cNvPr id="8" name="文本框 7"/>
          <p:cNvSpPr txBox="1"/>
          <p:nvPr/>
        </p:nvSpPr>
        <p:spPr>
          <a:xfrm>
            <a:off x="131408" y="5009072"/>
            <a:ext cx="8712968" cy="1292662"/>
          </a:xfrm>
          <a:prstGeom prst="rect">
            <a:avLst/>
          </a:prstGeom>
          <a:noFill/>
        </p:spPr>
        <p:txBody>
          <a:bodyPr wrap="square">
            <a:spAutoFit/>
          </a:bodyPr>
          <a:lstStyle/>
          <a:p>
            <a:pPr eaLnBrk="1" hangingPunct="1">
              <a:spcBef>
                <a:spcPct val="0"/>
              </a:spcBef>
              <a:buFontTx/>
              <a:buNone/>
            </a:pPr>
            <a:r>
              <a:rPr lang="zh-CN" altLang="en-US" sz="2400" b="1" dirty="0">
                <a:solidFill>
                  <a:srgbClr val="3333CC"/>
                </a:solidFill>
                <a:sym typeface="Symbol" panose="05050102010706020507" pitchFamily="18" charset="2"/>
              </a:rPr>
              <a:t>（</a:t>
            </a:r>
            <a:r>
              <a:rPr lang="en-US" altLang="zh-CN" sz="2600" b="1" dirty="0">
                <a:solidFill>
                  <a:srgbClr val="3333CC"/>
                </a:solidFill>
                <a:sym typeface="Symbol" panose="05050102010706020507" pitchFamily="18" charset="2"/>
              </a:rPr>
              <a:t>2</a:t>
            </a:r>
            <a:r>
              <a:rPr lang="zh-CN" altLang="en-US" sz="2600" b="1" dirty="0">
                <a:solidFill>
                  <a:srgbClr val="3333CC"/>
                </a:solidFill>
                <a:sym typeface="Symbol" panose="05050102010706020507" pitchFamily="18" charset="2"/>
              </a:rPr>
              <a:t>）最小相移函数：对于具有相同幅频特性的系统函数，零点位于左半开开平面（右半开平面没有零点）的系统函数称为</a:t>
            </a:r>
            <a:r>
              <a:rPr lang="zh-CN" altLang="en-US" sz="2600" b="1" dirty="0">
                <a:solidFill>
                  <a:srgbClr val="CC0000"/>
                </a:solidFill>
                <a:sym typeface="Symbol" panose="05050102010706020507" pitchFamily="18" charset="2"/>
              </a:rPr>
              <a:t>最小相移函数</a:t>
            </a:r>
            <a:r>
              <a:rPr lang="zh-CN" altLang="en-US" sz="2600" b="1" dirty="0">
                <a:solidFill>
                  <a:srgbClr val="3333CC"/>
                </a:solidFill>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1271"/>
                                        </p:tgtEl>
                                        <p:attrNameLst>
                                          <p:attrName>style.visibility</p:attrName>
                                        </p:attrNameLst>
                                      </p:cBhvr>
                                      <p:to>
                                        <p:strVal val="visible"/>
                                      </p:to>
                                    </p:set>
                                    <p:anim calcmode="lin" valueType="num">
                                      <p:cBhvr additive="base">
                                        <p:cTn id="7" dur="500" fill="hold"/>
                                        <p:tgtEl>
                                          <p:spTgt spid="181271"/>
                                        </p:tgtEl>
                                        <p:attrNameLst>
                                          <p:attrName>ppt_x</p:attrName>
                                        </p:attrNameLst>
                                      </p:cBhvr>
                                      <p:tavLst>
                                        <p:tav tm="0">
                                          <p:val>
                                            <p:strVal val="0-#ppt_w/2"/>
                                          </p:val>
                                        </p:tav>
                                        <p:tav tm="100000">
                                          <p:val>
                                            <p:strVal val="#ppt_x"/>
                                          </p:val>
                                        </p:tav>
                                      </p:tavLst>
                                    </p:anim>
                                    <p:anim calcmode="lin" valueType="num">
                                      <p:cBhvr additive="base">
                                        <p:cTn id="8" dur="500" fill="hold"/>
                                        <p:tgtEl>
                                          <p:spTgt spid="1812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71" grpId="0" autoUpdateAnimBg="0"/>
      <p:bldP spid="2" grpId="0" autoUpdateAnimBg="0"/>
      <p:bldP spid="3" grpId="0" build="p" autoUpdateAnimBg="0"/>
      <p:bldP spid="6"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r>
              <a:rPr lang="en-US" altLang="zh-CN" sz="2000" b="1">
                <a:solidFill>
                  <a:srgbClr val="0033CC"/>
                </a:solidFill>
                <a:latin typeface="黑体" panose="02010609060101010101" pitchFamily="2" charset="-122"/>
                <a:ea typeface="黑体" panose="02010609060101010101" pitchFamily="2" charset="-122"/>
              </a:rPr>
              <a:t>7.1  </a:t>
            </a:r>
            <a:r>
              <a:rPr lang="zh-CN" altLang="en-US" sz="2000" b="1">
                <a:solidFill>
                  <a:srgbClr val="0033CC"/>
                </a:solidFill>
                <a:latin typeface="黑体" panose="02010609060101010101" pitchFamily="2" charset="-122"/>
                <a:ea typeface="黑体" panose="02010609060101010101" pitchFamily="2" charset="-122"/>
              </a:rPr>
              <a:t>系统函数与系统特性</a:t>
            </a:r>
            <a:endParaRPr lang="zh-CN" altLang="en-US"/>
          </a:p>
        </p:txBody>
      </p:sp>
      <p:sp>
        <p:nvSpPr>
          <p:cNvPr id="12291" name="Text Box 22"/>
          <p:cNvSpPr txBox="1">
            <a:spLocks noChangeArrowheads="1"/>
          </p:cNvSpPr>
          <p:nvPr/>
        </p:nvSpPr>
        <p:spPr bwMode="auto">
          <a:xfrm>
            <a:off x="0" y="439737"/>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b="1" dirty="0">
                <a:solidFill>
                  <a:srgbClr val="FF3300"/>
                </a:solidFill>
                <a:ea typeface="楷体_GB2312" pitchFamily="49" charset="-122"/>
              </a:rPr>
              <a:t>四、系统函数与频率响应 </a:t>
            </a:r>
          </a:p>
        </p:txBody>
      </p:sp>
      <p:sp>
        <p:nvSpPr>
          <p:cNvPr id="181271" name="Rectangle 23"/>
          <p:cNvSpPr>
            <a:spLocks noChangeArrowheads="1"/>
          </p:cNvSpPr>
          <p:nvPr/>
        </p:nvSpPr>
        <p:spPr bwMode="auto">
          <a:xfrm>
            <a:off x="219055" y="894555"/>
            <a:ext cx="859722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2800" b="1" dirty="0">
                <a:solidFill>
                  <a:srgbClr val="CC0000"/>
                </a:solidFill>
                <a:sym typeface="Symbol" panose="05050102010706020507" pitchFamily="18" charset="2"/>
              </a:rPr>
              <a:t>1</a:t>
            </a:r>
            <a:r>
              <a:rPr lang="zh-CN" altLang="en-US" sz="2800" b="1" dirty="0">
                <a:solidFill>
                  <a:srgbClr val="CC0000"/>
                </a:solidFill>
                <a:sym typeface="Symbol" panose="05050102010706020507" pitchFamily="18" charset="2"/>
              </a:rPr>
              <a:t>、连续因果系统：</a:t>
            </a:r>
            <a:r>
              <a:rPr lang="zh-CN" altLang="en-US" sz="2800" b="1" dirty="0">
                <a:solidFill>
                  <a:srgbClr val="3333CC"/>
                </a:solidFill>
                <a:sym typeface="Symbol" panose="05050102010706020507" pitchFamily="18" charset="2"/>
              </a:rPr>
              <a:t>若系统函数</a:t>
            </a:r>
            <a:r>
              <a:rPr lang="en-US" altLang="zh-CN" sz="2800" b="1" dirty="0">
                <a:solidFill>
                  <a:srgbClr val="3333CC"/>
                </a:solidFill>
                <a:sym typeface="Symbol" panose="05050102010706020507" pitchFamily="18" charset="2"/>
              </a:rPr>
              <a:t>H(s)</a:t>
            </a:r>
            <a:r>
              <a:rPr lang="zh-CN" altLang="en-US" sz="2800" b="1" dirty="0">
                <a:solidFill>
                  <a:srgbClr val="3333CC"/>
                </a:solidFill>
                <a:sym typeface="Symbol" panose="05050102010706020507" pitchFamily="18" charset="2"/>
              </a:rPr>
              <a:t>的极点均在左半平</a:t>
            </a:r>
            <a:endParaRPr lang="en-US" altLang="zh-CN" sz="2800" b="1" dirty="0">
              <a:solidFill>
                <a:srgbClr val="3333CC"/>
              </a:solidFill>
              <a:sym typeface="Symbol" panose="05050102010706020507" pitchFamily="18" charset="2"/>
            </a:endParaRPr>
          </a:p>
          <a:p>
            <a:pPr>
              <a:spcBef>
                <a:spcPct val="0"/>
              </a:spcBef>
              <a:buNone/>
            </a:pPr>
            <a:r>
              <a:rPr lang="zh-CN" altLang="en-US" sz="2800" b="1" dirty="0">
                <a:solidFill>
                  <a:srgbClr val="3333CC"/>
                </a:solidFill>
                <a:sym typeface="Symbol" panose="05050102010706020507" pitchFamily="18" charset="2"/>
              </a:rPr>
              <a:t>面，则它在虚轴上</a:t>
            </a:r>
            <a:r>
              <a:rPr lang="en-US" altLang="zh-CN" sz="2800" b="1" dirty="0">
                <a:solidFill>
                  <a:srgbClr val="3333CC"/>
                </a:solidFill>
                <a:sym typeface="Symbol" panose="05050102010706020507" pitchFamily="18" charset="2"/>
              </a:rPr>
              <a:t>(s=</a:t>
            </a:r>
            <a:r>
              <a:rPr lang="en-US" altLang="zh-CN" sz="2800" b="1" dirty="0" err="1">
                <a:solidFill>
                  <a:srgbClr val="3333CC"/>
                </a:solidFill>
                <a:sym typeface="Symbol" panose="05050102010706020507" pitchFamily="18" charset="2"/>
              </a:rPr>
              <a:t>jω</a:t>
            </a:r>
            <a:r>
              <a:rPr lang="en-US" altLang="zh-CN" sz="2800" b="1" dirty="0">
                <a:solidFill>
                  <a:srgbClr val="3333CC"/>
                </a:solidFill>
                <a:sym typeface="Symbol" panose="05050102010706020507" pitchFamily="18" charset="2"/>
              </a:rPr>
              <a:t>)</a:t>
            </a:r>
            <a:r>
              <a:rPr lang="zh-CN" altLang="en-US" sz="2800" b="1" dirty="0">
                <a:solidFill>
                  <a:srgbClr val="3333CC"/>
                </a:solidFill>
                <a:sym typeface="Symbol" panose="05050102010706020507" pitchFamily="18" charset="2"/>
              </a:rPr>
              <a:t>也收敛即</a:t>
            </a:r>
            <a:r>
              <a:rPr lang="en-US" altLang="zh-CN" sz="2800" b="1" dirty="0">
                <a:solidFill>
                  <a:srgbClr val="3333CC"/>
                </a:solidFill>
                <a:sym typeface="Symbol" panose="05050102010706020507" pitchFamily="18" charset="2"/>
              </a:rPr>
              <a:t>H(</a:t>
            </a:r>
            <a:r>
              <a:rPr lang="en-US" altLang="zh-CN" sz="2800" b="1" dirty="0" err="1">
                <a:solidFill>
                  <a:srgbClr val="3333CC"/>
                </a:solidFill>
                <a:sym typeface="Symbol" panose="05050102010706020507" pitchFamily="18" charset="2"/>
              </a:rPr>
              <a:t>jω</a:t>
            </a:r>
            <a:r>
              <a:rPr lang="en-US" altLang="zh-CN" sz="2800" b="1" dirty="0">
                <a:solidFill>
                  <a:srgbClr val="3333CC"/>
                </a:solidFill>
                <a:sym typeface="Symbol" panose="05050102010706020507" pitchFamily="18" charset="2"/>
              </a:rPr>
              <a:t>)=H(s)|</a:t>
            </a:r>
            <a:r>
              <a:rPr lang="en-US" altLang="zh-CN" sz="2800" b="1" baseline="-30000" dirty="0">
                <a:solidFill>
                  <a:srgbClr val="3333CC"/>
                </a:solidFill>
                <a:sym typeface="Symbol" panose="05050102010706020507" pitchFamily="18" charset="2"/>
              </a:rPr>
              <a:t>s= </a:t>
            </a:r>
            <a:r>
              <a:rPr lang="en-US" altLang="zh-CN" sz="2800" b="1" baseline="-30000" dirty="0" err="1">
                <a:solidFill>
                  <a:srgbClr val="3333CC"/>
                </a:solidFill>
                <a:sym typeface="Symbol" panose="05050102010706020507" pitchFamily="18" charset="2"/>
              </a:rPr>
              <a:t>jω</a:t>
            </a:r>
            <a:r>
              <a:rPr lang="en-US" altLang="zh-CN" sz="2800" b="1" dirty="0">
                <a:solidFill>
                  <a:srgbClr val="3333CC"/>
                </a:solidFill>
                <a:sym typeface="Symbol" panose="05050102010706020507" pitchFamily="18" charset="2"/>
              </a:rPr>
              <a:t> .  </a:t>
            </a:r>
          </a:p>
          <a:p>
            <a:pPr>
              <a:spcBef>
                <a:spcPct val="0"/>
              </a:spcBef>
              <a:buNone/>
            </a:pPr>
            <a:r>
              <a:rPr lang="zh-CN" altLang="en-US" sz="2400" b="1" dirty="0">
                <a:solidFill>
                  <a:srgbClr val="3333CC"/>
                </a:solidFill>
                <a:sym typeface="Symbol" panose="05050102010706020507" pitchFamily="18" charset="2"/>
              </a:rPr>
              <a:t> 图</a:t>
            </a:r>
            <a:r>
              <a:rPr lang="en-US" altLang="zh-CN" sz="2400" b="1" dirty="0">
                <a:solidFill>
                  <a:srgbClr val="3333CC"/>
                </a:solidFill>
                <a:sym typeface="Symbol" panose="05050102010706020507" pitchFamily="18" charset="2"/>
              </a:rPr>
              <a:t>(a)</a:t>
            </a:r>
            <a:r>
              <a:rPr lang="zh-CN" altLang="en-US" sz="2400" b="1" dirty="0">
                <a:solidFill>
                  <a:srgbClr val="3333CC"/>
                </a:solidFill>
                <a:sym typeface="Symbol" panose="05050102010706020507" pitchFamily="18" charset="2"/>
              </a:rPr>
              <a:t>所示系统的频响为</a:t>
            </a:r>
          </a:p>
          <a:p>
            <a:pPr eaLnBrk="1" hangingPunct="1">
              <a:spcBef>
                <a:spcPct val="0"/>
              </a:spcBef>
              <a:buFontTx/>
              <a:buNone/>
            </a:pPr>
            <a:r>
              <a:rPr lang="zh-CN" altLang="en-US" sz="2800" b="1" dirty="0">
                <a:solidFill>
                  <a:srgbClr val="3333CC"/>
                </a:solidFill>
                <a:sym typeface="Symbol" panose="05050102010706020507" pitchFamily="18" charset="2"/>
              </a:rPr>
              <a:t> </a:t>
            </a:r>
          </a:p>
        </p:txBody>
      </p:sp>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l="8051"/>
          <a:stretch>
            <a:fillRect/>
          </a:stretch>
        </p:blipFill>
        <p:spPr>
          <a:xfrm rot="16200000">
            <a:off x="2447763" y="-279413"/>
            <a:ext cx="4248472" cy="90730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1271"/>
                                        </p:tgtEl>
                                        <p:attrNameLst>
                                          <p:attrName>style.visibility</p:attrName>
                                        </p:attrNameLst>
                                      </p:cBhvr>
                                      <p:to>
                                        <p:strVal val="visible"/>
                                      </p:to>
                                    </p:set>
                                    <p:anim calcmode="lin" valueType="num">
                                      <p:cBhvr additive="base">
                                        <p:cTn id="7" dur="500" fill="hold"/>
                                        <p:tgtEl>
                                          <p:spTgt spid="181271"/>
                                        </p:tgtEl>
                                        <p:attrNameLst>
                                          <p:attrName>ppt_x</p:attrName>
                                        </p:attrNameLst>
                                      </p:cBhvr>
                                      <p:tavLst>
                                        <p:tav tm="0">
                                          <p:val>
                                            <p:strVal val="0-#ppt_w/2"/>
                                          </p:val>
                                        </p:tav>
                                        <p:tav tm="100000">
                                          <p:val>
                                            <p:strVal val="#ppt_x"/>
                                          </p:val>
                                        </p:tav>
                                      </p:tavLst>
                                    </p:anim>
                                    <p:anim calcmode="lin" valueType="num">
                                      <p:cBhvr additive="base">
                                        <p:cTn id="8" dur="500" fill="hold"/>
                                        <p:tgtEl>
                                          <p:spTgt spid="1812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7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组合 4"/>
          <p:cNvGrpSpPr/>
          <p:nvPr/>
        </p:nvGrpSpPr>
        <p:grpSpPr>
          <a:xfrm>
            <a:off x="211853" y="489320"/>
            <a:ext cx="8856984" cy="5820000"/>
            <a:chOff x="107504" y="489320"/>
            <a:chExt cx="8856984" cy="582000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411760" y="-243408"/>
              <a:ext cx="4248472" cy="8856984"/>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8051" t="23426" r="56104" b="22231"/>
            <a:stretch>
              <a:fillRect/>
            </a:stretch>
          </p:blipFill>
          <p:spPr>
            <a:xfrm rot="16200000">
              <a:off x="3534214" y="-1209193"/>
              <a:ext cx="1715543" cy="5112569"/>
            </a:xfrm>
            <a:prstGeom prst="rect">
              <a:avLst/>
            </a:prstGeom>
          </p:spPr>
        </p:pic>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r>
              <a:rPr lang="en-US" altLang="zh-CN" sz="2000" b="1">
                <a:solidFill>
                  <a:srgbClr val="0033CC"/>
                </a:solidFill>
                <a:latin typeface="黑体" panose="02010609060101010101" pitchFamily="2" charset="-122"/>
                <a:ea typeface="黑体" panose="02010609060101010101" pitchFamily="2" charset="-122"/>
              </a:rPr>
              <a:t>7.1  </a:t>
            </a:r>
            <a:r>
              <a:rPr lang="zh-CN" altLang="en-US" sz="2000" b="1">
                <a:solidFill>
                  <a:srgbClr val="0033CC"/>
                </a:solidFill>
                <a:latin typeface="黑体" panose="02010609060101010101" pitchFamily="2" charset="-122"/>
                <a:ea typeface="黑体" panose="02010609060101010101" pitchFamily="2" charset="-122"/>
              </a:rPr>
              <a:t>系统函数与系统特性</a:t>
            </a:r>
            <a:endParaRPr lang="zh-CN" altLang="en-US"/>
          </a:p>
        </p:txBody>
      </p:sp>
      <p:sp>
        <p:nvSpPr>
          <p:cNvPr id="181274" name="Rectangle 26"/>
          <p:cNvSpPr>
            <a:spLocks noChangeArrowheads="1"/>
          </p:cNvSpPr>
          <p:nvPr/>
        </p:nvSpPr>
        <p:spPr bwMode="auto">
          <a:xfrm>
            <a:off x="70338" y="4077072"/>
            <a:ext cx="8610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800" b="1" dirty="0">
                <a:solidFill>
                  <a:srgbClr val="3333CC"/>
                </a:solidFill>
                <a:sym typeface="Symbol" panose="05050102010706020507" pitchFamily="18" charset="2"/>
              </a:rPr>
              <a:t>（</a:t>
            </a:r>
            <a:r>
              <a:rPr lang="en-US" altLang="zh-CN" sz="2800" b="1" dirty="0">
                <a:solidFill>
                  <a:srgbClr val="3333CC"/>
                </a:solidFill>
                <a:sym typeface="Symbol" panose="05050102010706020507" pitchFamily="18" charset="2"/>
              </a:rPr>
              <a:t>1</a:t>
            </a:r>
            <a:r>
              <a:rPr lang="zh-CN" altLang="en-US" sz="2800" b="1" dirty="0">
                <a:solidFill>
                  <a:srgbClr val="3333CC"/>
                </a:solidFill>
                <a:sym typeface="Symbol" panose="05050102010706020507" pitchFamily="18" charset="2"/>
              </a:rPr>
              <a:t>）全通函数 ：若系统的幅频响应</a:t>
            </a:r>
            <a:r>
              <a:rPr lang="en-US" altLang="zh-CN" sz="2800" b="1" dirty="0">
                <a:solidFill>
                  <a:srgbClr val="3333CC"/>
                </a:solidFill>
                <a:sym typeface="Symbol" panose="05050102010706020507" pitchFamily="18" charset="2"/>
              </a:rPr>
              <a:t>| H(</a:t>
            </a:r>
            <a:r>
              <a:rPr lang="en-US" altLang="zh-CN" sz="2800" b="1" dirty="0" err="1">
                <a:solidFill>
                  <a:srgbClr val="3333CC"/>
                </a:solidFill>
                <a:sym typeface="Symbol" panose="05050102010706020507" pitchFamily="18" charset="2"/>
              </a:rPr>
              <a:t>jω</a:t>
            </a:r>
            <a:r>
              <a:rPr lang="en-US" altLang="zh-CN" sz="2800" b="1" dirty="0">
                <a:solidFill>
                  <a:srgbClr val="3333CC"/>
                </a:solidFill>
                <a:sym typeface="Symbol" panose="05050102010706020507" pitchFamily="18" charset="2"/>
              </a:rPr>
              <a:t>)|</a:t>
            </a:r>
            <a:r>
              <a:rPr lang="zh-CN" altLang="en-US" sz="2800" b="1" dirty="0">
                <a:solidFill>
                  <a:srgbClr val="3333CC"/>
                </a:solidFill>
                <a:sym typeface="Symbol" panose="05050102010706020507" pitchFamily="18" charset="2"/>
              </a:rPr>
              <a:t>为常数，则称为</a:t>
            </a:r>
            <a:r>
              <a:rPr lang="zh-CN" altLang="en-US" sz="2800" b="1" dirty="0">
                <a:solidFill>
                  <a:srgbClr val="CC0000"/>
                </a:solidFill>
                <a:sym typeface="Symbol" panose="05050102010706020507" pitchFamily="18" charset="2"/>
              </a:rPr>
              <a:t>全通系统</a:t>
            </a:r>
            <a:r>
              <a:rPr lang="zh-CN" altLang="en-US" sz="2800" b="1" dirty="0">
                <a:solidFill>
                  <a:srgbClr val="3333CC"/>
                </a:solidFill>
                <a:sym typeface="Symbol" panose="05050102010706020507" pitchFamily="18" charset="2"/>
              </a:rPr>
              <a:t>，其相应的</a:t>
            </a:r>
            <a:r>
              <a:rPr lang="en-US" altLang="zh-CN" sz="2800" b="1" dirty="0">
                <a:solidFill>
                  <a:srgbClr val="3333CC"/>
                </a:solidFill>
                <a:sym typeface="Symbol" panose="05050102010706020507" pitchFamily="18" charset="2"/>
              </a:rPr>
              <a:t>H(s)</a:t>
            </a:r>
            <a:r>
              <a:rPr lang="zh-CN" altLang="en-US" sz="2800" b="1" dirty="0">
                <a:solidFill>
                  <a:srgbClr val="3333CC"/>
                </a:solidFill>
                <a:sym typeface="Symbol" panose="05050102010706020507" pitchFamily="18" charset="2"/>
              </a:rPr>
              <a:t>称为</a:t>
            </a:r>
            <a:r>
              <a:rPr lang="zh-CN" altLang="en-US" sz="2800" b="1" dirty="0">
                <a:solidFill>
                  <a:srgbClr val="CC0000"/>
                </a:solidFill>
                <a:sym typeface="Symbol" panose="05050102010706020507" pitchFamily="18" charset="2"/>
              </a:rPr>
              <a:t>全通函数</a:t>
            </a:r>
            <a:r>
              <a:rPr lang="zh-CN" altLang="en-US" sz="2800" b="1" dirty="0">
                <a:solidFill>
                  <a:srgbClr val="3333CC"/>
                </a:solidFill>
                <a:sym typeface="Symbol" panose="05050102010706020507" pitchFamily="18" charset="2"/>
              </a:rPr>
              <a:t>。</a:t>
            </a:r>
          </a:p>
          <a:p>
            <a:pPr eaLnBrk="1" hangingPunct="1">
              <a:spcBef>
                <a:spcPct val="0"/>
              </a:spcBef>
              <a:buFontTx/>
              <a:buNone/>
            </a:pPr>
            <a:r>
              <a:rPr lang="zh-CN" altLang="en-US" sz="2800" b="1" dirty="0">
                <a:solidFill>
                  <a:srgbClr val="3333CC"/>
                </a:solidFill>
                <a:sym typeface="Symbol" panose="05050102010706020507" pitchFamily="18" charset="2"/>
              </a:rPr>
              <a:t>  由上分析可得：凡极点位于左半开平面，零点位于右半开平面，并且所有零点与极点对于虚轴为一一镜像对称的系统函数即为全通函数。 </a:t>
            </a: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rcRect t="4642" b="3963"/>
          <a:stretch>
            <a:fillRect/>
          </a:stretch>
        </p:blipFill>
        <p:spPr bwMode="auto">
          <a:xfrm>
            <a:off x="0" y="498661"/>
            <a:ext cx="91440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81274">
                                            <p:txEl>
                                              <p:pRg st="0" end="0"/>
                                            </p:txEl>
                                          </p:spTgt>
                                        </p:tgtEl>
                                        <p:attrNameLst>
                                          <p:attrName>style.visibility</p:attrName>
                                        </p:attrNameLst>
                                      </p:cBhvr>
                                      <p:to>
                                        <p:strVal val="visible"/>
                                      </p:to>
                                    </p:set>
                                    <p:anim calcmode="lin" valueType="num">
                                      <p:cBhvr additive="base">
                                        <p:cTn id="11" dur="500" fill="hold"/>
                                        <p:tgtEl>
                                          <p:spTgt spid="18127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12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81274">
                                            <p:txEl>
                                              <p:pRg st="1" end="1"/>
                                            </p:txEl>
                                          </p:spTgt>
                                        </p:tgtEl>
                                        <p:attrNameLst>
                                          <p:attrName>style.visibility</p:attrName>
                                        </p:attrNameLst>
                                      </p:cBhvr>
                                      <p:to>
                                        <p:strVal val="visible"/>
                                      </p:to>
                                    </p:set>
                                    <p:anim calcmode="lin" valueType="num">
                                      <p:cBhvr additive="base">
                                        <p:cTn id="17" dur="500" fill="hold"/>
                                        <p:tgtEl>
                                          <p:spTgt spid="181274">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8127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74"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en-US" altLang="zh-CN" sz="2000" b="1">
                <a:solidFill>
                  <a:srgbClr val="0033CC"/>
                </a:solidFill>
                <a:latin typeface="黑体" panose="02010609060101010101" pitchFamily="2" charset="-122"/>
                <a:ea typeface="黑体" panose="02010609060101010101" pitchFamily="2" charset="-122"/>
              </a:rPr>
              <a:t>7.1  </a:t>
            </a:r>
            <a:r>
              <a:rPr lang="zh-CN" altLang="en-US" sz="2000" b="1">
                <a:solidFill>
                  <a:srgbClr val="0033CC"/>
                </a:solidFill>
                <a:latin typeface="黑体" panose="02010609060101010101" pitchFamily="2" charset="-122"/>
                <a:ea typeface="黑体" panose="02010609060101010101" pitchFamily="2" charset="-122"/>
              </a:rPr>
              <a:t>系统函数与系统特性</a:t>
            </a:r>
            <a:endParaRPr lang="zh-CN" altLang="en-US" sz="2800" b="1">
              <a:solidFill>
                <a:srgbClr val="0033CC"/>
              </a:solidFill>
              <a:latin typeface="黑体" panose="02010609060101010101" pitchFamily="2" charset="-122"/>
              <a:ea typeface="黑体" panose="02010609060101010101" pitchFamily="2" charset="-122"/>
            </a:endParaRPr>
          </a:p>
        </p:txBody>
      </p:sp>
      <p:sp>
        <p:nvSpPr>
          <p:cNvPr id="13315" name="Rectangle 32"/>
          <p:cNvSpPr>
            <a:spLocks noChangeArrowheads="1"/>
          </p:cNvSpPr>
          <p:nvPr/>
        </p:nvSpPr>
        <p:spPr bwMode="auto">
          <a:xfrm>
            <a:off x="0" y="539750"/>
            <a:ext cx="902017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dirty="0">
                <a:solidFill>
                  <a:srgbClr val="3333CC"/>
                </a:solidFill>
                <a:sym typeface="Symbol" panose="05050102010706020507" pitchFamily="18" charset="2"/>
              </a:rPr>
              <a:t>（</a:t>
            </a:r>
            <a:r>
              <a:rPr lang="en-US" altLang="zh-CN" sz="2800" b="1" dirty="0">
                <a:solidFill>
                  <a:srgbClr val="3333CC"/>
                </a:solidFill>
                <a:sym typeface="Symbol" panose="05050102010706020507" pitchFamily="18" charset="2"/>
              </a:rPr>
              <a:t>2</a:t>
            </a:r>
            <a:r>
              <a:rPr lang="zh-CN" altLang="en-US" sz="2800" b="1" dirty="0">
                <a:solidFill>
                  <a:srgbClr val="3333CC"/>
                </a:solidFill>
                <a:sym typeface="Symbol" panose="05050102010706020507" pitchFamily="18" charset="2"/>
              </a:rPr>
              <a:t>）最小相移函数：右半开平面没有零点的系统函数称</a:t>
            </a:r>
            <a:endParaRPr lang="en-US" altLang="zh-CN" sz="2800" b="1" dirty="0">
              <a:solidFill>
                <a:srgbClr val="3333CC"/>
              </a:solidFill>
              <a:sym typeface="Symbol" panose="05050102010706020507" pitchFamily="18" charset="2"/>
            </a:endParaRPr>
          </a:p>
          <a:p>
            <a:pPr eaLnBrk="1" hangingPunct="1">
              <a:spcBef>
                <a:spcPct val="0"/>
              </a:spcBef>
              <a:buFontTx/>
              <a:buNone/>
            </a:pPr>
            <a:r>
              <a:rPr lang="zh-CN" altLang="en-US" sz="2800" b="1" dirty="0">
                <a:solidFill>
                  <a:srgbClr val="3333CC"/>
                </a:solidFill>
                <a:sym typeface="Symbol" panose="05050102010706020507" pitchFamily="18" charset="2"/>
              </a:rPr>
              <a:t>为</a:t>
            </a:r>
            <a:r>
              <a:rPr lang="zh-CN" altLang="en-US" sz="2800" b="1" dirty="0">
                <a:solidFill>
                  <a:srgbClr val="CC0000"/>
                </a:solidFill>
                <a:sym typeface="Symbol" panose="05050102010706020507" pitchFamily="18" charset="2"/>
              </a:rPr>
              <a:t>最小相移函数</a:t>
            </a:r>
            <a:r>
              <a:rPr lang="zh-CN" altLang="en-US" sz="2800" b="1" dirty="0">
                <a:solidFill>
                  <a:srgbClr val="3333CC"/>
                </a:solidFill>
                <a:sym typeface="Symbol" panose="05050102010706020507" pitchFamily="18" charset="2"/>
              </a:rPr>
              <a:t>。 </a:t>
            </a:r>
          </a:p>
        </p:txBody>
      </p:sp>
      <p:sp>
        <p:nvSpPr>
          <p:cNvPr id="85026" name="Rectangle 34"/>
          <p:cNvSpPr>
            <a:spLocks noChangeArrowheads="1"/>
          </p:cNvSpPr>
          <p:nvPr/>
        </p:nvSpPr>
        <p:spPr bwMode="auto">
          <a:xfrm>
            <a:off x="292100" y="3608388"/>
            <a:ext cx="2962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dirty="0">
                <a:solidFill>
                  <a:srgbClr val="CC0000"/>
                </a:solidFill>
                <a:sym typeface="Symbol" panose="05050102010706020507" pitchFamily="18" charset="2"/>
              </a:rPr>
              <a:t>2</a:t>
            </a:r>
            <a:r>
              <a:rPr lang="zh-CN" altLang="en-US" sz="2800" b="1" dirty="0">
                <a:solidFill>
                  <a:srgbClr val="CC0000"/>
                </a:solidFill>
                <a:sym typeface="Symbol" panose="05050102010706020507" pitchFamily="18" charset="2"/>
              </a:rPr>
              <a:t>、离散因果系统</a:t>
            </a:r>
            <a:r>
              <a:rPr lang="zh-CN" altLang="en-US" sz="2800" b="1" dirty="0">
                <a:solidFill>
                  <a:srgbClr val="3333CC"/>
                </a:solidFill>
                <a:sym typeface="Symbol" panose="05050102010706020507" pitchFamily="18" charset="2"/>
              </a:rPr>
              <a:t> </a:t>
            </a:r>
          </a:p>
        </p:txBody>
      </p:sp>
      <p:sp>
        <p:nvSpPr>
          <p:cNvPr id="85027" name="Rectangle 35"/>
          <p:cNvSpPr>
            <a:spLocks noChangeArrowheads="1"/>
          </p:cNvSpPr>
          <p:nvPr/>
        </p:nvSpPr>
        <p:spPr bwMode="auto">
          <a:xfrm>
            <a:off x="123825" y="4127500"/>
            <a:ext cx="8916988"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pPr>
            <a:r>
              <a:rPr lang="en-US" altLang="zh-CN" sz="2800" b="1" dirty="0">
                <a:solidFill>
                  <a:srgbClr val="3333CC"/>
                </a:solidFill>
                <a:sym typeface="Symbol" panose="05050102010706020507" pitchFamily="18" charset="2"/>
              </a:rPr>
              <a:t>     </a:t>
            </a:r>
            <a:r>
              <a:rPr lang="zh-CN" altLang="en-US" sz="2800" b="1" dirty="0">
                <a:solidFill>
                  <a:srgbClr val="3333CC"/>
                </a:solidFill>
                <a:sym typeface="Symbol" panose="05050102010706020507" pitchFamily="18" charset="2"/>
              </a:rPr>
              <a:t>若系统函数</a:t>
            </a:r>
            <a:r>
              <a:rPr lang="en-US" altLang="zh-CN" sz="2800" b="1" dirty="0">
                <a:solidFill>
                  <a:srgbClr val="3333CC"/>
                </a:solidFill>
                <a:sym typeface="Symbol" panose="05050102010706020507" pitchFamily="18" charset="2"/>
              </a:rPr>
              <a:t>H(z)</a:t>
            </a:r>
            <a:r>
              <a:rPr lang="zh-CN" altLang="en-US" sz="2800" b="1" dirty="0">
                <a:solidFill>
                  <a:srgbClr val="3333CC"/>
                </a:solidFill>
                <a:sym typeface="Symbol" panose="05050102010706020507" pitchFamily="18" charset="2"/>
              </a:rPr>
              <a:t>的极点均在单位圆内，则它在单位圆上</a:t>
            </a:r>
            <a:r>
              <a:rPr lang="en-US" altLang="zh-CN" sz="2800" b="1" dirty="0">
                <a:solidFill>
                  <a:srgbClr val="3333CC"/>
                </a:solidFill>
                <a:sym typeface="Symbol" panose="05050102010706020507" pitchFamily="18" charset="2"/>
              </a:rPr>
              <a:t>(|z|=1)</a:t>
            </a:r>
            <a:r>
              <a:rPr lang="zh-CN" altLang="en-US" sz="2800" b="1" dirty="0">
                <a:solidFill>
                  <a:srgbClr val="3333CC"/>
                </a:solidFill>
                <a:sym typeface="Symbol" panose="05050102010706020507" pitchFamily="18" charset="2"/>
              </a:rPr>
              <a:t>也收敛，有</a:t>
            </a:r>
            <a:r>
              <a:rPr lang="en-US" altLang="zh-CN" sz="2800" b="1" dirty="0">
                <a:solidFill>
                  <a:srgbClr val="3333CC"/>
                </a:solidFill>
                <a:sym typeface="Symbol" panose="05050102010706020507" pitchFamily="18" charset="2"/>
              </a:rPr>
              <a:t>H(</a:t>
            </a:r>
            <a:r>
              <a:rPr lang="en-US" altLang="zh-CN" sz="2800" b="1" dirty="0" err="1">
                <a:solidFill>
                  <a:srgbClr val="3333CC"/>
                </a:solidFill>
                <a:sym typeface="Symbol" panose="05050102010706020507" pitchFamily="18" charset="2"/>
              </a:rPr>
              <a:t>e</a:t>
            </a:r>
            <a:r>
              <a:rPr lang="en-US" altLang="zh-CN" sz="2800" b="1" baseline="30000" dirty="0" err="1">
                <a:solidFill>
                  <a:srgbClr val="3333CC"/>
                </a:solidFill>
                <a:sym typeface="Symbol" panose="05050102010706020507" pitchFamily="18" charset="2"/>
              </a:rPr>
              <a:t>jθ</a:t>
            </a:r>
            <a:r>
              <a:rPr lang="en-US" altLang="zh-CN" sz="2800" b="1" dirty="0">
                <a:solidFill>
                  <a:srgbClr val="3333CC"/>
                </a:solidFill>
                <a:sym typeface="Symbol" panose="05050102010706020507" pitchFamily="18" charset="2"/>
              </a:rPr>
              <a:t>)=H(z)|</a:t>
            </a:r>
            <a:r>
              <a:rPr lang="en-US" altLang="zh-CN" sz="2800" b="1" baseline="-30000" dirty="0">
                <a:solidFill>
                  <a:srgbClr val="3333CC"/>
                </a:solidFill>
                <a:sym typeface="Symbol" panose="05050102010706020507" pitchFamily="18" charset="2"/>
              </a:rPr>
              <a:t>z= </a:t>
            </a:r>
            <a:r>
              <a:rPr lang="en-US" altLang="zh-CN" sz="2800" b="1" baseline="-30000" dirty="0" err="1">
                <a:solidFill>
                  <a:srgbClr val="3333CC"/>
                </a:solidFill>
                <a:sym typeface="Symbol" panose="05050102010706020507" pitchFamily="18" charset="2"/>
              </a:rPr>
              <a:t>e</a:t>
            </a:r>
            <a:r>
              <a:rPr lang="en-US" altLang="zh-CN" sz="2000" b="1" baseline="-30000" dirty="0" err="1">
                <a:solidFill>
                  <a:srgbClr val="3333CC"/>
                </a:solidFill>
                <a:sym typeface="Symbol" panose="05050102010706020507" pitchFamily="18" charset="2"/>
              </a:rPr>
              <a:t>jθ</a:t>
            </a:r>
            <a:r>
              <a:rPr lang="en-US" altLang="zh-CN" sz="2800" b="1" dirty="0">
                <a:solidFill>
                  <a:srgbClr val="3333CC"/>
                </a:solidFill>
                <a:sym typeface="Symbol" panose="05050102010706020507" pitchFamily="18" charset="2"/>
              </a:rPr>
              <a:t> </a:t>
            </a:r>
            <a:r>
              <a:rPr lang="zh-CN" altLang="en-US" sz="2800" b="1" dirty="0">
                <a:solidFill>
                  <a:srgbClr val="3333CC"/>
                </a:solidFill>
                <a:sym typeface="Symbol" panose="05050102010706020507" pitchFamily="18" charset="2"/>
              </a:rPr>
              <a:t>。</a:t>
            </a:r>
          </a:p>
          <a:p>
            <a:pPr eaLnBrk="1" hangingPunct="1">
              <a:lnSpc>
                <a:spcPct val="150000"/>
              </a:lnSpc>
              <a:spcBef>
                <a:spcPct val="0"/>
              </a:spcBef>
              <a:buFontTx/>
              <a:buNone/>
            </a:pPr>
            <a:r>
              <a:rPr lang="zh-CN" altLang="en-US" sz="2800" b="1" dirty="0">
                <a:solidFill>
                  <a:srgbClr val="3333CC"/>
                </a:solidFill>
                <a:sym typeface="Symbol" panose="05050102010706020507" pitchFamily="18" charset="2"/>
              </a:rPr>
              <a:t>式中</a:t>
            </a:r>
            <a:r>
              <a:rPr lang="en-US" altLang="zh-CN" sz="2800" b="1" dirty="0">
                <a:solidFill>
                  <a:srgbClr val="3333CC"/>
                </a:solidFill>
                <a:sym typeface="Symbol" panose="05050102010706020507" pitchFamily="18" charset="2"/>
              </a:rPr>
              <a:t>θ=</a:t>
            </a:r>
            <a:r>
              <a:rPr lang="en-US" altLang="zh-CN" sz="2800" b="1" dirty="0" err="1">
                <a:solidFill>
                  <a:srgbClr val="3333CC"/>
                </a:solidFill>
                <a:sym typeface="Symbol" panose="05050102010706020507" pitchFamily="18" charset="2"/>
              </a:rPr>
              <a:t>ωT</a:t>
            </a:r>
            <a:r>
              <a:rPr lang="en-US" altLang="zh-CN" sz="2800" b="1" baseline="-30000" dirty="0" err="1">
                <a:solidFill>
                  <a:srgbClr val="3333CC"/>
                </a:solidFill>
                <a:sym typeface="Symbol" panose="05050102010706020507" pitchFamily="18" charset="2"/>
              </a:rPr>
              <a:t>s</a:t>
            </a:r>
            <a:r>
              <a:rPr lang="zh-CN" altLang="en-US" sz="2800" b="1" dirty="0">
                <a:solidFill>
                  <a:srgbClr val="3333CC"/>
                </a:solidFill>
                <a:sym typeface="Symbol" panose="05050102010706020507" pitchFamily="18" charset="2"/>
              </a:rPr>
              <a:t>，</a:t>
            </a:r>
            <a:r>
              <a:rPr lang="en-US" altLang="zh-CN" sz="2800" b="1" dirty="0">
                <a:solidFill>
                  <a:srgbClr val="3333CC"/>
                </a:solidFill>
                <a:sym typeface="Symbol" panose="05050102010706020507" pitchFamily="18" charset="2"/>
              </a:rPr>
              <a:t>ω</a:t>
            </a:r>
            <a:r>
              <a:rPr lang="zh-CN" altLang="en-US" sz="2800" b="1" dirty="0">
                <a:solidFill>
                  <a:srgbClr val="3333CC"/>
                </a:solidFill>
                <a:sym typeface="Symbol" panose="05050102010706020507" pitchFamily="18" charset="2"/>
              </a:rPr>
              <a:t>为角频率，</a:t>
            </a:r>
            <a:r>
              <a:rPr lang="en-US" altLang="zh-CN" sz="2800" b="1" dirty="0" err="1">
                <a:solidFill>
                  <a:srgbClr val="3333CC"/>
                </a:solidFill>
                <a:sym typeface="Symbol" panose="05050102010706020507" pitchFamily="18" charset="2"/>
              </a:rPr>
              <a:t>T</a:t>
            </a:r>
            <a:r>
              <a:rPr lang="en-US" altLang="zh-CN" sz="2800" b="1" baseline="-30000" dirty="0" err="1">
                <a:solidFill>
                  <a:srgbClr val="3333CC"/>
                </a:solidFill>
                <a:sym typeface="Symbol" panose="05050102010706020507" pitchFamily="18" charset="2"/>
              </a:rPr>
              <a:t>s</a:t>
            </a:r>
            <a:r>
              <a:rPr lang="zh-CN" altLang="en-US" sz="2800" b="1" dirty="0">
                <a:solidFill>
                  <a:srgbClr val="3333CC"/>
                </a:solidFill>
                <a:sym typeface="Symbol" panose="05050102010706020507" pitchFamily="18" charset="2"/>
              </a:rPr>
              <a:t>为取样周期。 </a:t>
            </a:r>
          </a:p>
        </p:txBody>
      </p:sp>
      <p:pic>
        <p:nvPicPr>
          <p:cNvPr id="13318" name="图片 6"/>
          <p:cNvPicPr>
            <a:picLocks noChangeAspect="1"/>
          </p:cNvPicPr>
          <p:nvPr/>
        </p:nvPicPr>
        <p:blipFill>
          <a:blip r:embed="rId2" cstate="print">
            <a:extLst>
              <a:ext uri="{28A0092B-C50C-407E-A947-70E740481C1C}">
                <a14:useLocalDpi xmlns:a14="http://schemas.microsoft.com/office/drawing/2010/main" val="0"/>
              </a:ext>
            </a:extLst>
          </a:blip>
          <a:srcRect l="17712" t="5936" r="9837" b="5936"/>
          <a:stretch>
            <a:fillRect/>
          </a:stretch>
        </p:blipFill>
        <p:spPr bwMode="auto">
          <a:xfrm>
            <a:off x="3254375" y="1017588"/>
            <a:ext cx="5765800"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5026"/>
                                        </p:tgtEl>
                                        <p:attrNameLst>
                                          <p:attrName>style.visibility</p:attrName>
                                        </p:attrNameLst>
                                      </p:cBhvr>
                                      <p:to>
                                        <p:strVal val="visible"/>
                                      </p:to>
                                    </p:set>
                                    <p:anim calcmode="lin" valueType="num">
                                      <p:cBhvr additive="base">
                                        <p:cTn id="7" dur="500" fill="hold"/>
                                        <p:tgtEl>
                                          <p:spTgt spid="85026"/>
                                        </p:tgtEl>
                                        <p:attrNameLst>
                                          <p:attrName>ppt_x</p:attrName>
                                        </p:attrNameLst>
                                      </p:cBhvr>
                                      <p:tavLst>
                                        <p:tav tm="0">
                                          <p:val>
                                            <p:strVal val="0-#ppt_w/2"/>
                                          </p:val>
                                        </p:tav>
                                        <p:tav tm="100000">
                                          <p:val>
                                            <p:strVal val="#ppt_x"/>
                                          </p:val>
                                        </p:tav>
                                      </p:tavLst>
                                    </p:anim>
                                    <p:anim calcmode="lin" valueType="num">
                                      <p:cBhvr additive="base">
                                        <p:cTn id="8" dur="500" fill="hold"/>
                                        <p:tgtEl>
                                          <p:spTgt spid="850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5027">
                                            <p:txEl>
                                              <p:pRg st="0" end="0"/>
                                            </p:txEl>
                                          </p:spTgt>
                                        </p:tgtEl>
                                        <p:attrNameLst>
                                          <p:attrName>style.visibility</p:attrName>
                                        </p:attrNameLst>
                                      </p:cBhvr>
                                      <p:to>
                                        <p:strVal val="visible"/>
                                      </p:to>
                                    </p:set>
                                    <p:anim calcmode="lin" valueType="num">
                                      <p:cBhvr additive="base">
                                        <p:cTn id="13" dur="500" fill="hold"/>
                                        <p:tgtEl>
                                          <p:spTgt spid="8502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5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5027">
                                            <p:txEl>
                                              <p:pRg st="1" end="1"/>
                                            </p:txEl>
                                          </p:spTgt>
                                        </p:tgtEl>
                                        <p:attrNameLst>
                                          <p:attrName>style.visibility</p:attrName>
                                        </p:attrNameLst>
                                      </p:cBhvr>
                                      <p:to>
                                        <p:strVal val="visible"/>
                                      </p:to>
                                    </p:set>
                                    <p:anim calcmode="lin" valueType="num">
                                      <p:cBhvr additive="base">
                                        <p:cTn id="19" dur="500" fill="hold"/>
                                        <p:tgtEl>
                                          <p:spTgt spid="8502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50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26" grpId="0" autoUpdateAnimBg="0"/>
      <p:bldP spid="8502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idx="4294967295"/>
          </p:nvPr>
        </p:nvSpPr>
        <p:spPr/>
        <p:txBody>
          <a:bodyPr vert="horz" wrap="square" lIns="91440" tIns="45720" rIns="91440" bIns="45720" anchor="ctr" anchorCtr="0"/>
          <a:lstStyle/>
          <a:p>
            <a:pPr eaLnBrk="1" hangingPunct="1"/>
            <a:r>
              <a:rPr lang="en-US" altLang="zh-CN" b="1" dirty="0">
                <a:solidFill>
                  <a:srgbClr val="0033CC"/>
                </a:solidFill>
                <a:latin typeface="黑体" panose="02010609060101010101" pitchFamily="2" charset="-122"/>
                <a:ea typeface="黑体" panose="02010609060101010101" pitchFamily="2" charset="-122"/>
              </a:rPr>
              <a:t>7.2  </a:t>
            </a:r>
            <a:r>
              <a:rPr lang="zh-CN" altLang="en-US" b="1" dirty="0">
                <a:solidFill>
                  <a:srgbClr val="0033CC"/>
                </a:solidFill>
                <a:latin typeface="黑体" panose="02010609060101010101" pitchFamily="2" charset="-122"/>
                <a:ea typeface="黑体" panose="02010609060101010101" pitchFamily="2" charset="-122"/>
              </a:rPr>
              <a:t>系统的稳定性</a:t>
            </a:r>
          </a:p>
        </p:txBody>
      </p:sp>
      <p:sp>
        <p:nvSpPr>
          <p:cNvPr id="14338" name="Rectangle 44"/>
          <p:cNvSpPr/>
          <p:nvPr/>
        </p:nvSpPr>
        <p:spPr>
          <a:xfrm>
            <a:off x="1835696" y="500856"/>
            <a:ext cx="3657600" cy="579438"/>
          </a:xfrm>
          <a:prstGeom prst="rect">
            <a:avLst/>
          </a:prstGeom>
          <a:noFill/>
          <a:ln w="9525">
            <a:noFill/>
          </a:ln>
        </p:spPr>
        <p:txBody>
          <a:bodyPr wrap="none" anchor="t" anchorCtr="0">
            <a:spAutoFit/>
          </a:bodyPr>
          <a:lstStyle/>
          <a:p>
            <a:r>
              <a:rPr lang="en-US" altLang="zh-CN" sz="3200" b="1" dirty="0">
                <a:solidFill>
                  <a:srgbClr val="0033CC"/>
                </a:solidFill>
                <a:latin typeface="黑体" panose="02010609060101010101" pitchFamily="2" charset="-122"/>
                <a:ea typeface="黑体" panose="02010609060101010101" pitchFamily="2" charset="-122"/>
              </a:rPr>
              <a:t>7.2  </a:t>
            </a:r>
            <a:r>
              <a:rPr lang="zh-CN" altLang="en-US" sz="3200" b="1" dirty="0">
                <a:solidFill>
                  <a:srgbClr val="0033CC"/>
                </a:solidFill>
                <a:latin typeface="黑体" panose="02010609060101010101" pitchFamily="2" charset="-122"/>
                <a:ea typeface="黑体" panose="02010609060101010101" pitchFamily="2" charset="-122"/>
              </a:rPr>
              <a:t>系统的稳定性</a:t>
            </a:r>
          </a:p>
        </p:txBody>
      </p:sp>
      <p:sp>
        <p:nvSpPr>
          <p:cNvPr id="86061" name="Text Box 45"/>
          <p:cNvSpPr txBox="1"/>
          <p:nvPr/>
        </p:nvSpPr>
        <p:spPr>
          <a:xfrm>
            <a:off x="273596" y="1180307"/>
            <a:ext cx="3124200" cy="579437"/>
          </a:xfrm>
          <a:prstGeom prst="rect">
            <a:avLst/>
          </a:prstGeom>
          <a:noFill/>
          <a:ln w="9525">
            <a:noFill/>
          </a:ln>
        </p:spPr>
        <p:txBody>
          <a:bodyPr anchor="t" anchorCtr="0">
            <a:spAutoFit/>
          </a:bodyPr>
          <a:lstStyle/>
          <a:p>
            <a:pPr>
              <a:spcBef>
                <a:spcPct val="50000"/>
              </a:spcBef>
            </a:pPr>
            <a:r>
              <a:rPr lang="zh-CN" altLang="en-US" sz="3200" b="1" dirty="0">
                <a:solidFill>
                  <a:srgbClr val="FF3300"/>
                </a:solidFill>
                <a:latin typeface="Times New Roman" panose="02020603050405020304" pitchFamily="18" charset="0"/>
                <a:ea typeface="楷体_GB2312" pitchFamily="49" charset="-122"/>
              </a:rPr>
              <a:t>一、因果系统 </a:t>
            </a:r>
          </a:p>
        </p:txBody>
      </p:sp>
      <p:sp>
        <p:nvSpPr>
          <p:cNvPr id="86062" name="Rectangle 46"/>
          <p:cNvSpPr/>
          <p:nvPr/>
        </p:nvSpPr>
        <p:spPr>
          <a:xfrm>
            <a:off x="127981" y="1813626"/>
            <a:ext cx="8534400" cy="946150"/>
          </a:xfrm>
          <a:prstGeom prst="rect">
            <a:avLst/>
          </a:prstGeom>
          <a:noFill/>
          <a:ln w="9525">
            <a:noFill/>
          </a:ln>
        </p:spPr>
        <p:txBody>
          <a:bodyPr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因果系统是指，系统的零状态响应</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y</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f</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不会出现于</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f(.)</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之前的系统。 </a:t>
            </a:r>
          </a:p>
        </p:txBody>
      </p:sp>
      <p:sp>
        <p:nvSpPr>
          <p:cNvPr id="86063" name="Rectangle 47"/>
          <p:cNvSpPr/>
          <p:nvPr/>
        </p:nvSpPr>
        <p:spPr>
          <a:xfrm>
            <a:off x="273596" y="2871789"/>
            <a:ext cx="8704263" cy="519112"/>
          </a:xfrm>
          <a:prstGeom prst="rect">
            <a:avLst/>
          </a:prstGeom>
          <a:noFill/>
          <a:ln w="9525">
            <a:noFill/>
          </a:ln>
        </p:spPr>
        <p:txBody>
          <a:bodyPr wrap="none" anchor="t" anchorCtr="0">
            <a:spAutoFit/>
          </a:bodyPr>
          <a:lstStyle/>
          <a:p>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连续因果系统</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的充分必要条件是：冲激响应 </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h(t)=0,t&lt;0 </a:t>
            </a:r>
          </a:p>
        </p:txBody>
      </p:sp>
      <p:sp>
        <p:nvSpPr>
          <p:cNvPr id="86064" name="Rectangle 48"/>
          <p:cNvSpPr/>
          <p:nvPr/>
        </p:nvSpPr>
        <p:spPr>
          <a:xfrm>
            <a:off x="381000" y="3544871"/>
            <a:ext cx="7062788" cy="519113"/>
          </a:xfrm>
          <a:prstGeom prst="rect">
            <a:avLst/>
          </a:prstGeom>
          <a:noFill/>
          <a:ln w="9525">
            <a:noFill/>
          </a:ln>
        </p:spPr>
        <p:txBody>
          <a:bodyPr wrap="none"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或者，系统函数</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H(s)</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的收敛域为：</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Re[s]&gt;σ</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0</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86066" name="Rectangle 50"/>
          <p:cNvSpPr/>
          <p:nvPr/>
        </p:nvSpPr>
        <p:spPr>
          <a:xfrm>
            <a:off x="175847" y="4413746"/>
            <a:ext cx="8951912" cy="519113"/>
          </a:xfrm>
          <a:prstGeom prst="rect">
            <a:avLst/>
          </a:prstGeom>
          <a:noFill/>
          <a:ln w="9525">
            <a:noFill/>
          </a:ln>
        </p:spPr>
        <p:txBody>
          <a:bodyPr wrap="none" anchor="t" anchorCtr="0">
            <a:spAutoFit/>
          </a:bodyPr>
          <a:lstStyle/>
          <a:p>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离散因果系统</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的充分必要条件是：单位响应 </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h(k)=0, k&lt;0 </a:t>
            </a:r>
          </a:p>
        </p:txBody>
      </p:sp>
      <p:sp>
        <p:nvSpPr>
          <p:cNvPr id="86067" name="Rectangle 51"/>
          <p:cNvSpPr/>
          <p:nvPr/>
        </p:nvSpPr>
        <p:spPr>
          <a:xfrm>
            <a:off x="356581" y="5076013"/>
            <a:ext cx="8305800" cy="519113"/>
          </a:xfrm>
          <a:prstGeom prst="rect">
            <a:avLst/>
          </a:prstGeom>
          <a:noFill/>
          <a:ln w="9525">
            <a:noFill/>
          </a:ln>
        </p:spPr>
        <p:txBody>
          <a:bodyPr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或者，系统函数</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H(z)</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的收敛域为：</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|z|&gt;ρ</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0</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61"/>
                                        </p:tgtEl>
                                        <p:attrNameLst>
                                          <p:attrName>style.visibility</p:attrName>
                                        </p:attrNameLst>
                                      </p:cBhvr>
                                      <p:to>
                                        <p:strVal val="visible"/>
                                      </p:to>
                                    </p:set>
                                    <p:anim calcmode="lin" valueType="num">
                                      <p:cBhvr additive="base">
                                        <p:cTn id="7" dur="500" fill="hold"/>
                                        <p:tgtEl>
                                          <p:spTgt spid="86061"/>
                                        </p:tgtEl>
                                        <p:attrNameLst>
                                          <p:attrName>ppt_x</p:attrName>
                                        </p:attrNameLst>
                                      </p:cBhvr>
                                      <p:tavLst>
                                        <p:tav tm="0">
                                          <p:val>
                                            <p:strVal val="0-#ppt_w/2"/>
                                          </p:val>
                                        </p:tav>
                                        <p:tav tm="100000">
                                          <p:val>
                                            <p:strVal val="#ppt_x"/>
                                          </p:val>
                                        </p:tav>
                                      </p:tavLst>
                                    </p:anim>
                                    <p:anim calcmode="lin" valueType="num">
                                      <p:cBhvr additive="base">
                                        <p:cTn id="8" dur="500" fill="hold"/>
                                        <p:tgtEl>
                                          <p:spTgt spid="860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062"/>
                                        </p:tgtEl>
                                        <p:attrNameLst>
                                          <p:attrName>style.visibility</p:attrName>
                                        </p:attrNameLst>
                                      </p:cBhvr>
                                      <p:to>
                                        <p:strVal val="visible"/>
                                      </p:to>
                                    </p:set>
                                    <p:anim calcmode="lin" valueType="num">
                                      <p:cBhvr additive="base">
                                        <p:cTn id="13" dur="500" fill="hold"/>
                                        <p:tgtEl>
                                          <p:spTgt spid="86062"/>
                                        </p:tgtEl>
                                        <p:attrNameLst>
                                          <p:attrName>ppt_x</p:attrName>
                                        </p:attrNameLst>
                                      </p:cBhvr>
                                      <p:tavLst>
                                        <p:tav tm="0">
                                          <p:val>
                                            <p:strVal val="0-#ppt_w/2"/>
                                          </p:val>
                                        </p:tav>
                                        <p:tav tm="100000">
                                          <p:val>
                                            <p:strVal val="#ppt_x"/>
                                          </p:val>
                                        </p:tav>
                                      </p:tavLst>
                                    </p:anim>
                                    <p:anim calcmode="lin" valueType="num">
                                      <p:cBhvr additive="base">
                                        <p:cTn id="14" dur="500" fill="hold"/>
                                        <p:tgtEl>
                                          <p:spTgt spid="8606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6063"/>
                                        </p:tgtEl>
                                        <p:attrNameLst>
                                          <p:attrName>style.visibility</p:attrName>
                                        </p:attrNameLst>
                                      </p:cBhvr>
                                      <p:to>
                                        <p:strVal val="visible"/>
                                      </p:to>
                                    </p:set>
                                    <p:anim calcmode="lin" valueType="num">
                                      <p:cBhvr additive="base">
                                        <p:cTn id="19" dur="500" fill="hold"/>
                                        <p:tgtEl>
                                          <p:spTgt spid="86063"/>
                                        </p:tgtEl>
                                        <p:attrNameLst>
                                          <p:attrName>ppt_x</p:attrName>
                                        </p:attrNameLst>
                                      </p:cBhvr>
                                      <p:tavLst>
                                        <p:tav tm="0">
                                          <p:val>
                                            <p:strVal val="0-#ppt_w/2"/>
                                          </p:val>
                                        </p:tav>
                                        <p:tav tm="100000">
                                          <p:val>
                                            <p:strVal val="#ppt_x"/>
                                          </p:val>
                                        </p:tav>
                                      </p:tavLst>
                                    </p:anim>
                                    <p:anim calcmode="lin" valueType="num">
                                      <p:cBhvr additive="base">
                                        <p:cTn id="20" dur="500" fill="hold"/>
                                        <p:tgtEl>
                                          <p:spTgt spid="86063"/>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86064"/>
                                        </p:tgtEl>
                                        <p:attrNameLst>
                                          <p:attrName>style.visibility</p:attrName>
                                        </p:attrNameLst>
                                      </p:cBhvr>
                                      <p:to>
                                        <p:strVal val="visible"/>
                                      </p:to>
                                    </p:set>
                                    <p:anim calcmode="lin" valueType="num">
                                      <p:cBhvr additive="base">
                                        <p:cTn id="24" dur="500" fill="hold"/>
                                        <p:tgtEl>
                                          <p:spTgt spid="86064"/>
                                        </p:tgtEl>
                                        <p:attrNameLst>
                                          <p:attrName>ppt_x</p:attrName>
                                        </p:attrNameLst>
                                      </p:cBhvr>
                                      <p:tavLst>
                                        <p:tav tm="0">
                                          <p:val>
                                            <p:strVal val="0-#ppt_w/2"/>
                                          </p:val>
                                        </p:tav>
                                        <p:tav tm="100000">
                                          <p:val>
                                            <p:strVal val="#ppt_x"/>
                                          </p:val>
                                        </p:tav>
                                      </p:tavLst>
                                    </p:anim>
                                    <p:anim calcmode="lin" valueType="num">
                                      <p:cBhvr additive="base">
                                        <p:cTn id="25" dur="500" fill="hold"/>
                                        <p:tgtEl>
                                          <p:spTgt spid="8606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86066"/>
                                        </p:tgtEl>
                                        <p:attrNameLst>
                                          <p:attrName>style.visibility</p:attrName>
                                        </p:attrNameLst>
                                      </p:cBhvr>
                                      <p:to>
                                        <p:strVal val="visible"/>
                                      </p:to>
                                    </p:set>
                                    <p:anim calcmode="lin" valueType="num">
                                      <p:cBhvr additive="base">
                                        <p:cTn id="30" dur="500" fill="hold"/>
                                        <p:tgtEl>
                                          <p:spTgt spid="86066"/>
                                        </p:tgtEl>
                                        <p:attrNameLst>
                                          <p:attrName>ppt_x</p:attrName>
                                        </p:attrNameLst>
                                      </p:cBhvr>
                                      <p:tavLst>
                                        <p:tav tm="0">
                                          <p:val>
                                            <p:strVal val="0-#ppt_w/2"/>
                                          </p:val>
                                        </p:tav>
                                        <p:tav tm="100000">
                                          <p:val>
                                            <p:strVal val="#ppt_x"/>
                                          </p:val>
                                        </p:tav>
                                      </p:tavLst>
                                    </p:anim>
                                    <p:anim calcmode="lin" valueType="num">
                                      <p:cBhvr additive="base">
                                        <p:cTn id="31" dur="500" fill="hold"/>
                                        <p:tgtEl>
                                          <p:spTgt spid="86066"/>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2" presetClass="entr" presetSubtype="8" fill="hold" grpId="0" nodeType="afterEffect">
                                  <p:stCondLst>
                                    <p:cond delay="0"/>
                                  </p:stCondLst>
                                  <p:childTnLst>
                                    <p:set>
                                      <p:cBhvr>
                                        <p:cTn id="34" dur="1" fill="hold">
                                          <p:stCondLst>
                                            <p:cond delay="0"/>
                                          </p:stCondLst>
                                        </p:cTn>
                                        <p:tgtEl>
                                          <p:spTgt spid="86067"/>
                                        </p:tgtEl>
                                        <p:attrNameLst>
                                          <p:attrName>style.visibility</p:attrName>
                                        </p:attrNameLst>
                                      </p:cBhvr>
                                      <p:to>
                                        <p:strVal val="visible"/>
                                      </p:to>
                                    </p:set>
                                    <p:anim calcmode="lin" valueType="num">
                                      <p:cBhvr additive="base">
                                        <p:cTn id="35" dur="500" fill="hold"/>
                                        <p:tgtEl>
                                          <p:spTgt spid="86067"/>
                                        </p:tgtEl>
                                        <p:attrNameLst>
                                          <p:attrName>ppt_x</p:attrName>
                                        </p:attrNameLst>
                                      </p:cBhvr>
                                      <p:tavLst>
                                        <p:tav tm="0">
                                          <p:val>
                                            <p:strVal val="0-#ppt_w/2"/>
                                          </p:val>
                                        </p:tav>
                                        <p:tav tm="100000">
                                          <p:val>
                                            <p:strVal val="#ppt_x"/>
                                          </p:val>
                                        </p:tav>
                                      </p:tavLst>
                                    </p:anim>
                                    <p:anim calcmode="lin" valueType="num">
                                      <p:cBhvr additive="base">
                                        <p:cTn id="36" dur="500" fill="hold"/>
                                        <p:tgtEl>
                                          <p:spTgt spid="860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61" grpId="0"/>
      <p:bldP spid="86062" grpId="0"/>
      <p:bldP spid="86063" grpId="0"/>
      <p:bldP spid="86064" grpId="0"/>
      <p:bldP spid="86066" grpId="0"/>
      <p:bldP spid="860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idx="4294967295"/>
          </p:nvPr>
        </p:nvSpPr>
        <p:spPr/>
        <p:txBody>
          <a:bodyPr vert="horz" wrap="square" lIns="91440" tIns="45720" rIns="91440" bIns="45720" anchor="ctr" anchorCtr="0"/>
          <a:lstStyle/>
          <a:p>
            <a:pPr eaLnBrk="1" hangingPunct="1"/>
            <a:r>
              <a:rPr lang="en-US" altLang="zh-CN" b="1" dirty="0">
                <a:solidFill>
                  <a:srgbClr val="0033CC"/>
                </a:solidFill>
                <a:latin typeface="黑体" panose="02010609060101010101" pitchFamily="2" charset="-122"/>
                <a:ea typeface="黑体" panose="02010609060101010101" pitchFamily="2" charset="-122"/>
              </a:rPr>
              <a:t>7.2  </a:t>
            </a:r>
            <a:r>
              <a:rPr lang="zh-CN" altLang="en-US" b="1" dirty="0">
                <a:solidFill>
                  <a:srgbClr val="0033CC"/>
                </a:solidFill>
                <a:latin typeface="黑体" panose="02010609060101010101" pitchFamily="2" charset="-122"/>
                <a:ea typeface="黑体" panose="02010609060101010101" pitchFamily="2" charset="-122"/>
              </a:rPr>
              <a:t>系统的稳定性</a:t>
            </a:r>
            <a:endParaRPr lang="zh-CN" altLang="en-US" dirty="0"/>
          </a:p>
        </p:txBody>
      </p:sp>
      <p:sp>
        <p:nvSpPr>
          <p:cNvPr id="15362" name="Text Box 13"/>
          <p:cNvSpPr txBox="1"/>
          <p:nvPr/>
        </p:nvSpPr>
        <p:spPr>
          <a:xfrm>
            <a:off x="0" y="609600"/>
            <a:ext cx="4953000" cy="579438"/>
          </a:xfrm>
          <a:prstGeom prst="rect">
            <a:avLst/>
          </a:prstGeom>
          <a:noFill/>
          <a:ln w="9525">
            <a:noFill/>
          </a:ln>
        </p:spPr>
        <p:txBody>
          <a:bodyPr anchor="t" anchorCtr="0">
            <a:spAutoFit/>
          </a:bodyPr>
          <a:lstStyle/>
          <a:p>
            <a:pPr>
              <a:spcBef>
                <a:spcPct val="50000"/>
              </a:spcBef>
            </a:pPr>
            <a:r>
              <a:rPr lang="zh-CN" altLang="en-US" sz="3200" b="1" dirty="0">
                <a:solidFill>
                  <a:srgbClr val="FF3300"/>
                </a:solidFill>
                <a:latin typeface="Times New Roman" panose="02020603050405020304" pitchFamily="18" charset="0"/>
                <a:ea typeface="楷体_GB2312" pitchFamily="49" charset="-122"/>
              </a:rPr>
              <a:t>二、系统的稳定性 </a:t>
            </a:r>
          </a:p>
        </p:txBody>
      </p:sp>
      <p:sp>
        <p:nvSpPr>
          <p:cNvPr id="182286" name="Rectangle 14"/>
          <p:cNvSpPr/>
          <p:nvPr/>
        </p:nvSpPr>
        <p:spPr>
          <a:xfrm>
            <a:off x="228600" y="1295400"/>
            <a:ext cx="3321050" cy="519113"/>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、稳定系统的定义 </a:t>
            </a:r>
          </a:p>
        </p:txBody>
      </p:sp>
      <p:sp>
        <p:nvSpPr>
          <p:cNvPr id="182287" name="Rectangle 15"/>
          <p:cNvSpPr/>
          <p:nvPr/>
        </p:nvSpPr>
        <p:spPr>
          <a:xfrm>
            <a:off x="152400" y="1828800"/>
            <a:ext cx="8763000" cy="1373188"/>
          </a:xfrm>
          <a:prstGeom prst="rect">
            <a:avLst/>
          </a:prstGeom>
          <a:noFill/>
          <a:ln w="9525">
            <a:noFill/>
          </a:ln>
        </p:spPr>
        <p:txBody>
          <a:bodyPr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一个系统，若对任意的有界输入，其零状态响应也是有界的，则称该系统是有界输入有界输出</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(BIBO)</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稳定的系统，简称为</a:t>
            </a:r>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稳定系统</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182288" name="Rectangle 16"/>
          <p:cNvSpPr/>
          <p:nvPr/>
        </p:nvSpPr>
        <p:spPr>
          <a:xfrm>
            <a:off x="228600" y="3236913"/>
            <a:ext cx="8534400" cy="946150"/>
          </a:xfrm>
          <a:prstGeom prst="rect">
            <a:avLst/>
          </a:prstGeom>
          <a:noFill/>
          <a:ln w="9525">
            <a:noFill/>
          </a:ln>
        </p:spPr>
        <p:txBody>
          <a:bodyPr anchor="t" anchorCtr="0">
            <a:spAutoFit/>
          </a:bodyPr>
          <a:lstStyle/>
          <a:p>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即</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，若系统对所有的激励 </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|f(.)|≤M</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f</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，其零状态响应 </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|y</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f</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(.)|≤M</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y</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，则称该系统稳定。 </a:t>
            </a:r>
          </a:p>
        </p:txBody>
      </p:sp>
      <p:sp>
        <p:nvSpPr>
          <p:cNvPr id="182289" name="Rectangle 17"/>
          <p:cNvSpPr/>
          <p:nvPr/>
        </p:nvSpPr>
        <p:spPr>
          <a:xfrm>
            <a:off x="152400" y="4267200"/>
            <a:ext cx="6191250" cy="519113"/>
          </a:xfrm>
          <a:prstGeom prst="rect">
            <a:avLst/>
          </a:prstGeom>
          <a:noFill/>
          <a:ln w="9525">
            <a:noFill/>
          </a:ln>
        </p:spPr>
        <p:txBody>
          <a:bodyPr wrap="none"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）连续系统稳定的充分必要条件是 </a:t>
            </a:r>
          </a:p>
        </p:txBody>
      </p:sp>
      <p:graphicFrame>
        <p:nvGraphicFramePr>
          <p:cNvPr id="182290" name="Object 18"/>
          <p:cNvGraphicFramePr>
            <a:graphicFrameLocks noChangeAspect="1"/>
          </p:cNvGraphicFramePr>
          <p:nvPr/>
        </p:nvGraphicFramePr>
        <p:xfrm>
          <a:off x="1524000" y="4724400"/>
          <a:ext cx="2057400" cy="968375"/>
        </p:xfrm>
        <a:graphic>
          <a:graphicData uri="http://schemas.openxmlformats.org/presentationml/2006/ole">
            <mc:AlternateContent xmlns:mc="http://schemas.openxmlformats.org/markup-compatibility/2006">
              <mc:Choice xmlns:v="urn:schemas-microsoft-com:vml" Requires="v">
                <p:oleObj spid="_x0000_s6151" r:id="rId3" imgW="989965" imgH="469900" progId="Equation.3">
                  <p:embed/>
                </p:oleObj>
              </mc:Choice>
              <mc:Fallback>
                <p:oleObj r:id="rId3" imgW="989965" imgH="469900" progId="Equation.3">
                  <p:embed/>
                  <p:pic>
                    <p:nvPicPr>
                      <p:cNvPr id="0" name="图片 3075"/>
                      <p:cNvPicPr/>
                      <p:nvPr/>
                    </p:nvPicPr>
                    <p:blipFill>
                      <a:blip r:embed="rId4"/>
                      <a:stretch>
                        <a:fillRect/>
                      </a:stretch>
                    </p:blipFill>
                    <p:spPr>
                      <a:xfrm>
                        <a:off x="1524000" y="4724400"/>
                        <a:ext cx="2057400" cy="968375"/>
                      </a:xfrm>
                      <a:prstGeom prst="rect">
                        <a:avLst/>
                      </a:prstGeom>
                      <a:noFill/>
                      <a:ln w="38100">
                        <a:noFill/>
                        <a:miter/>
                      </a:ln>
                    </p:spPr>
                  </p:pic>
                </p:oleObj>
              </mc:Fallback>
            </mc:AlternateContent>
          </a:graphicData>
        </a:graphic>
      </p:graphicFrame>
      <p:sp>
        <p:nvSpPr>
          <p:cNvPr id="182292" name="Rectangle 20"/>
          <p:cNvSpPr/>
          <p:nvPr/>
        </p:nvSpPr>
        <p:spPr>
          <a:xfrm>
            <a:off x="96838" y="5715000"/>
            <a:ext cx="8459787" cy="519113"/>
          </a:xfrm>
          <a:prstGeom prst="rect">
            <a:avLst/>
          </a:prstGeom>
          <a:noFill/>
          <a:ln w="9525">
            <a:noFill/>
          </a:ln>
        </p:spPr>
        <p:txBody>
          <a:bodyPr wrap="none" anchor="t" anchorCtr="0">
            <a:spAutoFit/>
          </a:bodyPr>
          <a:lstStyle/>
          <a:p>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若</a:t>
            </a:r>
            <a:r>
              <a:rPr lang="en-US" altLang="zh-CN"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H(s)</a:t>
            </a:r>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的收敛域包含虚轴，则该系统必是稳定系统。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86"/>
                                        </p:tgtEl>
                                        <p:attrNameLst>
                                          <p:attrName>style.visibility</p:attrName>
                                        </p:attrNameLst>
                                      </p:cBhvr>
                                      <p:to>
                                        <p:strVal val="visible"/>
                                      </p:to>
                                    </p:set>
                                    <p:anim calcmode="lin" valueType="num">
                                      <p:cBhvr additive="base">
                                        <p:cTn id="7" dur="500" fill="hold"/>
                                        <p:tgtEl>
                                          <p:spTgt spid="182286"/>
                                        </p:tgtEl>
                                        <p:attrNameLst>
                                          <p:attrName>ppt_x</p:attrName>
                                        </p:attrNameLst>
                                      </p:cBhvr>
                                      <p:tavLst>
                                        <p:tav tm="0">
                                          <p:val>
                                            <p:strVal val="0-#ppt_w/2"/>
                                          </p:val>
                                        </p:tav>
                                        <p:tav tm="100000">
                                          <p:val>
                                            <p:strVal val="#ppt_x"/>
                                          </p:val>
                                        </p:tav>
                                      </p:tavLst>
                                    </p:anim>
                                    <p:anim calcmode="lin" valueType="num">
                                      <p:cBhvr additive="base">
                                        <p:cTn id="8" dur="500" fill="hold"/>
                                        <p:tgtEl>
                                          <p:spTgt spid="1822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2287"/>
                                        </p:tgtEl>
                                        <p:attrNameLst>
                                          <p:attrName>style.visibility</p:attrName>
                                        </p:attrNameLst>
                                      </p:cBhvr>
                                      <p:to>
                                        <p:strVal val="visible"/>
                                      </p:to>
                                    </p:set>
                                    <p:anim calcmode="lin" valueType="num">
                                      <p:cBhvr additive="base">
                                        <p:cTn id="13" dur="500" fill="hold"/>
                                        <p:tgtEl>
                                          <p:spTgt spid="182287"/>
                                        </p:tgtEl>
                                        <p:attrNameLst>
                                          <p:attrName>ppt_x</p:attrName>
                                        </p:attrNameLst>
                                      </p:cBhvr>
                                      <p:tavLst>
                                        <p:tav tm="0">
                                          <p:val>
                                            <p:strVal val="0-#ppt_w/2"/>
                                          </p:val>
                                        </p:tav>
                                        <p:tav tm="100000">
                                          <p:val>
                                            <p:strVal val="#ppt_x"/>
                                          </p:val>
                                        </p:tav>
                                      </p:tavLst>
                                    </p:anim>
                                    <p:anim calcmode="lin" valueType="num">
                                      <p:cBhvr additive="base">
                                        <p:cTn id="14" dur="500" fill="hold"/>
                                        <p:tgtEl>
                                          <p:spTgt spid="18228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2288"/>
                                        </p:tgtEl>
                                        <p:attrNameLst>
                                          <p:attrName>style.visibility</p:attrName>
                                        </p:attrNameLst>
                                      </p:cBhvr>
                                      <p:to>
                                        <p:strVal val="visible"/>
                                      </p:to>
                                    </p:set>
                                    <p:anim calcmode="lin" valueType="num">
                                      <p:cBhvr additive="base">
                                        <p:cTn id="19" dur="500" fill="hold"/>
                                        <p:tgtEl>
                                          <p:spTgt spid="182288"/>
                                        </p:tgtEl>
                                        <p:attrNameLst>
                                          <p:attrName>ppt_x</p:attrName>
                                        </p:attrNameLst>
                                      </p:cBhvr>
                                      <p:tavLst>
                                        <p:tav tm="0">
                                          <p:val>
                                            <p:strVal val="0-#ppt_w/2"/>
                                          </p:val>
                                        </p:tav>
                                        <p:tav tm="100000">
                                          <p:val>
                                            <p:strVal val="#ppt_x"/>
                                          </p:val>
                                        </p:tav>
                                      </p:tavLst>
                                    </p:anim>
                                    <p:anim calcmode="lin" valueType="num">
                                      <p:cBhvr additive="base">
                                        <p:cTn id="20" dur="500" fill="hold"/>
                                        <p:tgtEl>
                                          <p:spTgt spid="18228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2289"/>
                                        </p:tgtEl>
                                        <p:attrNameLst>
                                          <p:attrName>style.visibility</p:attrName>
                                        </p:attrNameLst>
                                      </p:cBhvr>
                                      <p:to>
                                        <p:strVal val="visible"/>
                                      </p:to>
                                    </p:set>
                                    <p:anim calcmode="lin" valueType="num">
                                      <p:cBhvr additive="base">
                                        <p:cTn id="25" dur="500" fill="hold"/>
                                        <p:tgtEl>
                                          <p:spTgt spid="182289"/>
                                        </p:tgtEl>
                                        <p:attrNameLst>
                                          <p:attrName>ppt_x</p:attrName>
                                        </p:attrNameLst>
                                      </p:cBhvr>
                                      <p:tavLst>
                                        <p:tav tm="0">
                                          <p:val>
                                            <p:strVal val="0-#ppt_w/2"/>
                                          </p:val>
                                        </p:tav>
                                        <p:tav tm="100000">
                                          <p:val>
                                            <p:strVal val="#ppt_x"/>
                                          </p:val>
                                        </p:tav>
                                      </p:tavLst>
                                    </p:anim>
                                    <p:anim calcmode="lin" valueType="num">
                                      <p:cBhvr additive="base">
                                        <p:cTn id="26" dur="500" fill="hold"/>
                                        <p:tgtEl>
                                          <p:spTgt spid="18228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82290"/>
                                        </p:tgtEl>
                                        <p:attrNameLst>
                                          <p:attrName>style.visibility</p:attrName>
                                        </p:attrNameLst>
                                      </p:cBhvr>
                                      <p:to>
                                        <p:strVal val="visible"/>
                                      </p:to>
                                    </p:set>
                                    <p:anim calcmode="lin" valueType="num">
                                      <p:cBhvr additive="base">
                                        <p:cTn id="31" dur="500" fill="hold"/>
                                        <p:tgtEl>
                                          <p:spTgt spid="182290"/>
                                        </p:tgtEl>
                                        <p:attrNameLst>
                                          <p:attrName>ppt_x</p:attrName>
                                        </p:attrNameLst>
                                      </p:cBhvr>
                                      <p:tavLst>
                                        <p:tav tm="0">
                                          <p:val>
                                            <p:strVal val="0-#ppt_w/2"/>
                                          </p:val>
                                        </p:tav>
                                        <p:tav tm="100000">
                                          <p:val>
                                            <p:strVal val="#ppt_x"/>
                                          </p:val>
                                        </p:tav>
                                      </p:tavLst>
                                    </p:anim>
                                    <p:anim calcmode="lin" valueType="num">
                                      <p:cBhvr additive="base">
                                        <p:cTn id="32" dur="500" fill="hold"/>
                                        <p:tgtEl>
                                          <p:spTgt spid="18229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2292"/>
                                        </p:tgtEl>
                                        <p:attrNameLst>
                                          <p:attrName>style.visibility</p:attrName>
                                        </p:attrNameLst>
                                      </p:cBhvr>
                                      <p:to>
                                        <p:strVal val="visible"/>
                                      </p:to>
                                    </p:set>
                                    <p:anim calcmode="lin" valueType="num">
                                      <p:cBhvr additive="base">
                                        <p:cTn id="37" dur="500" fill="hold"/>
                                        <p:tgtEl>
                                          <p:spTgt spid="182292"/>
                                        </p:tgtEl>
                                        <p:attrNameLst>
                                          <p:attrName>ppt_x</p:attrName>
                                        </p:attrNameLst>
                                      </p:cBhvr>
                                      <p:tavLst>
                                        <p:tav tm="0">
                                          <p:val>
                                            <p:strVal val="0-#ppt_w/2"/>
                                          </p:val>
                                        </p:tav>
                                        <p:tav tm="100000">
                                          <p:val>
                                            <p:strVal val="#ppt_x"/>
                                          </p:val>
                                        </p:tav>
                                      </p:tavLst>
                                    </p:anim>
                                    <p:anim calcmode="lin" valueType="num">
                                      <p:cBhvr additive="base">
                                        <p:cTn id="38" dur="500" fill="hold"/>
                                        <p:tgtEl>
                                          <p:spTgt spid="1822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6" grpId="0"/>
      <p:bldP spid="182287" grpId="0"/>
      <p:bldP spid="182288" grpId="0"/>
      <p:bldP spid="182289" grpId="0"/>
      <p:bldP spid="18229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idx="4294967295"/>
          </p:nvPr>
        </p:nvSpPr>
        <p:spPr/>
        <p:txBody>
          <a:bodyPr vert="horz" wrap="square" lIns="91440" tIns="45720" rIns="91440" bIns="45720" anchor="ctr" anchorCtr="0"/>
          <a:lstStyle/>
          <a:p>
            <a:pPr eaLnBrk="1" hangingPunct="1"/>
            <a:r>
              <a:rPr lang="en-US" altLang="zh-CN" b="1" dirty="0">
                <a:solidFill>
                  <a:srgbClr val="0033CC"/>
                </a:solidFill>
                <a:latin typeface="黑体" panose="02010609060101010101" pitchFamily="2" charset="-122"/>
                <a:ea typeface="黑体" panose="02010609060101010101" pitchFamily="2" charset="-122"/>
              </a:rPr>
              <a:t>7.2  </a:t>
            </a:r>
            <a:r>
              <a:rPr lang="zh-CN" altLang="en-US" b="1" dirty="0">
                <a:solidFill>
                  <a:srgbClr val="0033CC"/>
                </a:solidFill>
                <a:latin typeface="黑体" panose="02010609060101010101" pitchFamily="2" charset="-122"/>
                <a:ea typeface="黑体" panose="02010609060101010101" pitchFamily="2" charset="-122"/>
              </a:rPr>
              <a:t>系统的稳定性</a:t>
            </a:r>
            <a:endParaRPr lang="zh-CN" altLang="en-US" dirty="0"/>
          </a:p>
        </p:txBody>
      </p:sp>
      <p:sp>
        <p:nvSpPr>
          <p:cNvPr id="16386" name="Rectangle 18"/>
          <p:cNvSpPr/>
          <p:nvPr/>
        </p:nvSpPr>
        <p:spPr>
          <a:xfrm>
            <a:off x="228600" y="457200"/>
            <a:ext cx="6191250" cy="519113"/>
          </a:xfrm>
          <a:prstGeom prst="rect">
            <a:avLst/>
          </a:prstGeom>
          <a:noFill/>
          <a:ln w="9525">
            <a:noFill/>
          </a:ln>
        </p:spPr>
        <p:txBody>
          <a:bodyPr wrap="none"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）离散系统稳定的充分必要条件是 </a:t>
            </a:r>
          </a:p>
        </p:txBody>
      </p:sp>
      <p:sp>
        <p:nvSpPr>
          <p:cNvPr id="183315" name="Rectangle 19"/>
          <p:cNvSpPr/>
          <p:nvPr/>
        </p:nvSpPr>
        <p:spPr>
          <a:xfrm>
            <a:off x="107504" y="1655763"/>
            <a:ext cx="9196388" cy="519113"/>
          </a:xfrm>
          <a:prstGeom prst="rect">
            <a:avLst/>
          </a:prstGeom>
          <a:noFill/>
          <a:ln w="9525">
            <a:noFill/>
          </a:ln>
        </p:spPr>
        <p:txBody>
          <a:bodyPr wrap="none" anchor="t" anchorCtr="0">
            <a:spAutoFit/>
          </a:bodyPr>
          <a:lstStyle/>
          <a:p>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若</a:t>
            </a:r>
            <a:r>
              <a:rPr lang="en-US" altLang="zh-CN"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H(z)</a:t>
            </a:r>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的收敛域包含单位圆，则该系统必是稳定的系统。 </a:t>
            </a:r>
          </a:p>
        </p:txBody>
      </p:sp>
      <p:graphicFrame>
        <p:nvGraphicFramePr>
          <p:cNvPr id="183316" name="Object 20"/>
          <p:cNvGraphicFramePr>
            <a:graphicFrameLocks noChangeAspect="1"/>
          </p:cNvGraphicFramePr>
          <p:nvPr>
            <p:extLst>
              <p:ext uri="{D42A27DB-BD31-4B8C-83A1-F6EECF244321}">
                <p14:modId xmlns:p14="http://schemas.microsoft.com/office/powerpoint/2010/main" val="3748070168"/>
              </p:ext>
            </p:extLst>
          </p:nvPr>
        </p:nvGraphicFramePr>
        <p:xfrm>
          <a:off x="2051720" y="914400"/>
          <a:ext cx="1752600" cy="822325"/>
        </p:xfrm>
        <a:graphic>
          <a:graphicData uri="http://schemas.openxmlformats.org/presentationml/2006/ole">
            <mc:AlternateContent xmlns:mc="http://schemas.openxmlformats.org/markup-compatibility/2006">
              <mc:Choice xmlns:v="urn:schemas-microsoft-com:vml" Requires="v">
                <p:oleObj spid="_x0000_s7180" r:id="rId3" imgW="914400" imgH="431800" progId="Equation.3">
                  <p:embed/>
                </p:oleObj>
              </mc:Choice>
              <mc:Fallback>
                <p:oleObj r:id="rId3" imgW="914400" imgH="431800" progId="Equation.3">
                  <p:embed/>
                  <p:pic>
                    <p:nvPicPr>
                      <p:cNvPr id="0" name="图片 3077"/>
                      <p:cNvPicPr/>
                      <p:nvPr/>
                    </p:nvPicPr>
                    <p:blipFill>
                      <a:blip r:embed="rId4"/>
                      <a:stretch>
                        <a:fillRect/>
                      </a:stretch>
                    </p:blipFill>
                    <p:spPr>
                      <a:xfrm>
                        <a:off x="2051720" y="914400"/>
                        <a:ext cx="1752600" cy="822325"/>
                      </a:xfrm>
                      <a:prstGeom prst="rect">
                        <a:avLst/>
                      </a:prstGeom>
                      <a:noFill/>
                      <a:ln w="38100">
                        <a:noFill/>
                        <a:miter/>
                      </a:ln>
                    </p:spPr>
                  </p:pic>
                </p:oleObj>
              </mc:Fallback>
            </mc:AlternateContent>
          </a:graphicData>
        </a:graphic>
      </p:graphicFrame>
      <p:sp>
        <p:nvSpPr>
          <p:cNvPr id="183318" name="Rectangle 22"/>
          <p:cNvSpPr/>
          <p:nvPr/>
        </p:nvSpPr>
        <p:spPr>
          <a:xfrm>
            <a:off x="228600" y="2132013"/>
            <a:ext cx="7826181" cy="1384995"/>
          </a:xfrm>
          <a:prstGeom prst="rect">
            <a:avLst/>
          </a:prstGeom>
          <a:noFill/>
          <a:ln w="9525">
            <a:noFill/>
          </a:ln>
        </p:spPr>
        <p:txBody>
          <a:bodyPr wrap="none" anchor="t" anchorCtr="0">
            <a:spAutoFit/>
          </a:bodyPr>
          <a:lstStyle/>
          <a:p>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例</a:t>
            </a:r>
            <a:r>
              <a:rPr lang="en-US" altLang="zh-CN"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y(k)+1.5y(k-1)-y(k-2)= f(k-1)</a:t>
            </a:r>
          </a:p>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(1) </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若为因果系统，求</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h(k)</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，并判断是否稳定。</a:t>
            </a:r>
          </a:p>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(2) </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若为稳定系统，求</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h(k). </a:t>
            </a:r>
          </a:p>
        </p:txBody>
      </p:sp>
      <p:sp>
        <p:nvSpPr>
          <p:cNvPr id="183319" name="Rectangle 23"/>
          <p:cNvSpPr/>
          <p:nvPr/>
        </p:nvSpPr>
        <p:spPr>
          <a:xfrm>
            <a:off x="259492" y="3532980"/>
            <a:ext cx="809625" cy="519113"/>
          </a:xfrm>
          <a:prstGeom prst="rect">
            <a:avLst/>
          </a:prstGeom>
          <a:noFill/>
          <a:ln w="9525">
            <a:noFill/>
          </a:ln>
        </p:spPr>
        <p:txBody>
          <a:bodyPr wrap="none" anchor="t" anchorCtr="0">
            <a:spAutoFit/>
          </a:bodyPr>
          <a:lstStyle/>
          <a:p>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解</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graphicFrame>
        <p:nvGraphicFramePr>
          <p:cNvPr id="183320" name="Object 24"/>
          <p:cNvGraphicFramePr>
            <a:graphicFrameLocks noChangeAspect="1"/>
          </p:cNvGraphicFramePr>
          <p:nvPr>
            <p:extLst>
              <p:ext uri="{D42A27DB-BD31-4B8C-83A1-F6EECF244321}">
                <p14:modId xmlns:p14="http://schemas.microsoft.com/office/powerpoint/2010/main" val="469725190"/>
              </p:ext>
            </p:extLst>
          </p:nvPr>
        </p:nvGraphicFramePr>
        <p:xfrm>
          <a:off x="869538" y="3399631"/>
          <a:ext cx="8007350" cy="785813"/>
        </p:xfrm>
        <a:graphic>
          <a:graphicData uri="http://schemas.openxmlformats.org/presentationml/2006/ole">
            <mc:AlternateContent xmlns:mc="http://schemas.openxmlformats.org/markup-compatibility/2006">
              <mc:Choice xmlns:v="urn:schemas-microsoft-com:vml" Requires="v">
                <p:oleObj spid="_x0000_s7181" r:id="rId5" imgW="4559300" imgH="444500" progId="Equation.3">
                  <p:embed/>
                </p:oleObj>
              </mc:Choice>
              <mc:Fallback>
                <p:oleObj r:id="rId5" imgW="4559300" imgH="444500" progId="Equation.3">
                  <p:embed/>
                  <p:pic>
                    <p:nvPicPr>
                      <p:cNvPr id="0" name="图片 3076"/>
                      <p:cNvPicPr/>
                      <p:nvPr/>
                    </p:nvPicPr>
                    <p:blipFill>
                      <a:blip r:embed="rId6"/>
                      <a:stretch>
                        <a:fillRect/>
                      </a:stretch>
                    </p:blipFill>
                    <p:spPr>
                      <a:xfrm>
                        <a:off x="869538" y="3399631"/>
                        <a:ext cx="8007350" cy="785813"/>
                      </a:xfrm>
                      <a:prstGeom prst="rect">
                        <a:avLst/>
                      </a:prstGeom>
                      <a:noFill/>
                      <a:ln w="38100">
                        <a:noFill/>
                        <a:miter/>
                      </a:ln>
                    </p:spPr>
                  </p:pic>
                </p:oleObj>
              </mc:Fallback>
            </mc:AlternateContent>
          </a:graphicData>
        </a:graphic>
      </p:graphicFrame>
      <p:sp>
        <p:nvSpPr>
          <p:cNvPr id="183322" name="Rectangle 26"/>
          <p:cNvSpPr/>
          <p:nvPr/>
        </p:nvSpPr>
        <p:spPr>
          <a:xfrm>
            <a:off x="495300" y="4289425"/>
            <a:ext cx="7239000" cy="946150"/>
          </a:xfrm>
          <a:prstGeom prst="rect">
            <a:avLst/>
          </a:prstGeom>
          <a:noFill/>
          <a:ln w="9525">
            <a:noFill/>
          </a:ln>
        </p:spPr>
        <p:txBody>
          <a:bodyPr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为因果系统，故收敛域为</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|z|&gt;2</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，所以</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h(k)=0.4[0.5</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k</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k</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]ε(k)</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，不稳定。  </a:t>
            </a:r>
            <a:endParaRPr lang="zh-CN" altLang="en-US" sz="2800" b="1" dirty="0">
              <a:solidFill>
                <a:srgbClr val="3333CC"/>
              </a:solidFill>
              <a:latin typeface="Times New Roman" panose="02020603050405020304" pitchFamily="18" charset="0"/>
              <a:ea typeface="Times New Roman" panose="02020603050405020304" pitchFamily="18" charset="0"/>
              <a:sym typeface="Symbol" panose="05050102010706020507" pitchFamily="18" charset="2"/>
            </a:endParaRPr>
          </a:p>
        </p:txBody>
      </p:sp>
      <p:sp>
        <p:nvSpPr>
          <p:cNvPr id="183323" name="Rectangle 27"/>
          <p:cNvSpPr/>
          <p:nvPr/>
        </p:nvSpPr>
        <p:spPr>
          <a:xfrm>
            <a:off x="494888" y="5235575"/>
            <a:ext cx="8382000" cy="946150"/>
          </a:xfrm>
          <a:prstGeom prst="rect">
            <a:avLst/>
          </a:prstGeom>
          <a:noFill/>
          <a:ln w="9525">
            <a:noFill/>
          </a:ln>
        </p:spPr>
        <p:txBody>
          <a:bodyPr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若为稳定系统，故收敛域为</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0.5&lt;|z|&lt;2</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，所以</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h(k)=0.4(0.5)</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k</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ε(k)+0.4(-2)</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k</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ε(-k-1)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3316"/>
                                        </p:tgtEl>
                                        <p:attrNameLst>
                                          <p:attrName>style.visibility</p:attrName>
                                        </p:attrNameLst>
                                      </p:cBhvr>
                                      <p:to>
                                        <p:strVal val="visible"/>
                                      </p:to>
                                    </p:set>
                                    <p:anim calcmode="lin" valueType="num">
                                      <p:cBhvr additive="base">
                                        <p:cTn id="7" dur="500" fill="hold"/>
                                        <p:tgtEl>
                                          <p:spTgt spid="183316"/>
                                        </p:tgtEl>
                                        <p:attrNameLst>
                                          <p:attrName>ppt_x</p:attrName>
                                        </p:attrNameLst>
                                      </p:cBhvr>
                                      <p:tavLst>
                                        <p:tav tm="0">
                                          <p:val>
                                            <p:strVal val="0-#ppt_w/2"/>
                                          </p:val>
                                        </p:tav>
                                        <p:tav tm="100000">
                                          <p:val>
                                            <p:strVal val="#ppt_x"/>
                                          </p:val>
                                        </p:tav>
                                      </p:tavLst>
                                    </p:anim>
                                    <p:anim calcmode="lin" valueType="num">
                                      <p:cBhvr additive="base">
                                        <p:cTn id="8" dur="500" fill="hold"/>
                                        <p:tgtEl>
                                          <p:spTgt spid="1833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315"/>
                                        </p:tgtEl>
                                        <p:attrNameLst>
                                          <p:attrName>style.visibility</p:attrName>
                                        </p:attrNameLst>
                                      </p:cBhvr>
                                      <p:to>
                                        <p:strVal val="visible"/>
                                      </p:to>
                                    </p:set>
                                    <p:anim calcmode="lin" valueType="num">
                                      <p:cBhvr additive="base">
                                        <p:cTn id="13" dur="500" fill="hold"/>
                                        <p:tgtEl>
                                          <p:spTgt spid="183315"/>
                                        </p:tgtEl>
                                        <p:attrNameLst>
                                          <p:attrName>ppt_x</p:attrName>
                                        </p:attrNameLst>
                                      </p:cBhvr>
                                      <p:tavLst>
                                        <p:tav tm="0">
                                          <p:val>
                                            <p:strVal val="0-#ppt_w/2"/>
                                          </p:val>
                                        </p:tav>
                                        <p:tav tm="100000">
                                          <p:val>
                                            <p:strVal val="#ppt_x"/>
                                          </p:val>
                                        </p:tav>
                                      </p:tavLst>
                                    </p:anim>
                                    <p:anim calcmode="lin" valueType="num">
                                      <p:cBhvr additive="base">
                                        <p:cTn id="14" dur="500" fill="hold"/>
                                        <p:tgtEl>
                                          <p:spTgt spid="1833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83318"/>
                                        </p:tgtEl>
                                        <p:attrNameLst>
                                          <p:attrName>style.visibility</p:attrName>
                                        </p:attrNameLst>
                                      </p:cBhvr>
                                      <p:to>
                                        <p:strVal val="visible"/>
                                      </p:to>
                                    </p:set>
                                    <p:animEffect transition="in" filter="wipe(up)">
                                      <p:cBhvr>
                                        <p:cTn id="19" dur="500"/>
                                        <p:tgtEl>
                                          <p:spTgt spid="18331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83319"/>
                                        </p:tgtEl>
                                        <p:attrNameLst>
                                          <p:attrName>style.visibility</p:attrName>
                                        </p:attrNameLst>
                                      </p:cBhvr>
                                      <p:to>
                                        <p:strVal val="visible"/>
                                      </p:to>
                                    </p:set>
                                    <p:anim calcmode="lin" valueType="num">
                                      <p:cBhvr additive="base">
                                        <p:cTn id="24" dur="500" fill="hold"/>
                                        <p:tgtEl>
                                          <p:spTgt spid="183319"/>
                                        </p:tgtEl>
                                        <p:attrNameLst>
                                          <p:attrName>ppt_x</p:attrName>
                                        </p:attrNameLst>
                                      </p:cBhvr>
                                      <p:tavLst>
                                        <p:tav tm="0">
                                          <p:val>
                                            <p:strVal val="0-#ppt_w/2"/>
                                          </p:val>
                                        </p:tav>
                                        <p:tav tm="100000">
                                          <p:val>
                                            <p:strVal val="#ppt_x"/>
                                          </p:val>
                                        </p:tav>
                                      </p:tavLst>
                                    </p:anim>
                                    <p:anim calcmode="lin" valueType="num">
                                      <p:cBhvr additive="base">
                                        <p:cTn id="25" dur="500" fill="hold"/>
                                        <p:tgtEl>
                                          <p:spTgt spid="18331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83320"/>
                                        </p:tgtEl>
                                        <p:attrNameLst>
                                          <p:attrName>style.visibility</p:attrName>
                                        </p:attrNameLst>
                                      </p:cBhvr>
                                      <p:to>
                                        <p:strVal val="visible"/>
                                      </p:to>
                                    </p:set>
                                    <p:animEffect transition="in" filter="wipe(up)">
                                      <p:cBhvr>
                                        <p:cTn id="30" dur="500"/>
                                        <p:tgtEl>
                                          <p:spTgt spid="18332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83322"/>
                                        </p:tgtEl>
                                        <p:attrNameLst>
                                          <p:attrName>style.visibility</p:attrName>
                                        </p:attrNameLst>
                                      </p:cBhvr>
                                      <p:to>
                                        <p:strVal val="visible"/>
                                      </p:to>
                                    </p:set>
                                    <p:anim calcmode="lin" valueType="num">
                                      <p:cBhvr additive="base">
                                        <p:cTn id="35" dur="500" fill="hold"/>
                                        <p:tgtEl>
                                          <p:spTgt spid="183322"/>
                                        </p:tgtEl>
                                        <p:attrNameLst>
                                          <p:attrName>ppt_x</p:attrName>
                                        </p:attrNameLst>
                                      </p:cBhvr>
                                      <p:tavLst>
                                        <p:tav tm="0">
                                          <p:val>
                                            <p:strVal val="0-#ppt_w/2"/>
                                          </p:val>
                                        </p:tav>
                                        <p:tav tm="100000">
                                          <p:val>
                                            <p:strVal val="#ppt_x"/>
                                          </p:val>
                                        </p:tav>
                                      </p:tavLst>
                                    </p:anim>
                                    <p:anim calcmode="lin" valueType="num">
                                      <p:cBhvr additive="base">
                                        <p:cTn id="36" dur="500" fill="hold"/>
                                        <p:tgtEl>
                                          <p:spTgt spid="18332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83323"/>
                                        </p:tgtEl>
                                        <p:attrNameLst>
                                          <p:attrName>style.visibility</p:attrName>
                                        </p:attrNameLst>
                                      </p:cBhvr>
                                      <p:to>
                                        <p:strVal val="visible"/>
                                      </p:to>
                                    </p:set>
                                    <p:anim calcmode="lin" valueType="num">
                                      <p:cBhvr additive="base">
                                        <p:cTn id="41" dur="500" fill="hold"/>
                                        <p:tgtEl>
                                          <p:spTgt spid="183323"/>
                                        </p:tgtEl>
                                        <p:attrNameLst>
                                          <p:attrName>ppt_x</p:attrName>
                                        </p:attrNameLst>
                                      </p:cBhvr>
                                      <p:tavLst>
                                        <p:tav tm="0">
                                          <p:val>
                                            <p:strVal val="0-#ppt_w/2"/>
                                          </p:val>
                                        </p:tav>
                                        <p:tav tm="100000">
                                          <p:val>
                                            <p:strVal val="#ppt_x"/>
                                          </p:val>
                                        </p:tav>
                                      </p:tavLst>
                                    </p:anim>
                                    <p:anim calcmode="lin" valueType="num">
                                      <p:cBhvr additive="base">
                                        <p:cTn id="42" dur="500" fill="hold"/>
                                        <p:tgtEl>
                                          <p:spTgt spid="1833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15" grpId="0"/>
      <p:bldP spid="183318" grpId="0"/>
      <p:bldP spid="183319" grpId="0"/>
      <p:bldP spid="183322" grpId="0"/>
      <p:bldP spid="1833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idx="4294967295"/>
          </p:nvPr>
        </p:nvSpPr>
        <p:spPr>
          <a:xfrm>
            <a:off x="3962400" y="0"/>
            <a:ext cx="5181600" cy="304800"/>
          </a:xfrm>
        </p:spPr>
        <p:txBody>
          <a:bodyPr vert="horz" wrap="square" lIns="91440" tIns="45720" rIns="91440" bIns="45720" anchor="ctr" anchorCtr="0"/>
          <a:lstStyle/>
          <a:p>
            <a:pPr eaLnBrk="1" hangingPunct="1"/>
            <a:r>
              <a:rPr lang="en-US" altLang="zh-CN" b="1" dirty="0">
                <a:solidFill>
                  <a:srgbClr val="0033CC"/>
                </a:solidFill>
                <a:latin typeface="黑体" panose="02010609060101010101" pitchFamily="2" charset="-122"/>
                <a:ea typeface="黑体" panose="02010609060101010101" pitchFamily="2" charset="-122"/>
              </a:rPr>
              <a:t>7.2  </a:t>
            </a:r>
            <a:r>
              <a:rPr lang="zh-CN" altLang="en-US" b="1" dirty="0">
                <a:solidFill>
                  <a:srgbClr val="0033CC"/>
                </a:solidFill>
                <a:latin typeface="黑体" panose="02010609060101010101" pitchFamily="2" charset="-122"/>
                <a:ea typeface="黑体" panose="02010609060101010101" pitchFamily="2" charset="-122"/>
              </a:rPr>
              <a:t>系统的稳定性</a:t>
            </a:r>
          </a:p>
        </p:txBody>
      </p:sp>
      <p:sp>
        <p:nvSpPr>
          <p:cNvPr id="17410" name="Rectangle 38"/>
          <p:cNvSpPr/>
          <p:nvPr/>
        </p:nvSpPr>
        <p:spPr>
          <a:xfrm>
            <a:off x="228600" y="548680"/>
            <a:ext cx="7658100" cy="579438"/>
          </a:xfrm>
          <a:prstGeom prst="rect">
            <a:avLst/>
          </a:prstGeom>
          <a:noFill/>
          <a:ln w="9525">
            <a:noFill/>
          </a:ln>
        </p:spPr>
        <p:txBody>
          <a:bodyPr wrap="none" anchor="t" anchorCtr="0">
            <a:spAutoFit/>
          </a:bodyPr>
          <a:lstStyle/>
          <a:p>
            <a:r>
              <a:rPr lang="zh-CN" altLang="en-US" sz="32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因果系统稳定性的充分必要条件可简化为 </a:t>
            </a:r>
          </a:p>
        </p:txBody>
      </p:sp>
      <p:sp>
        <p:nvSpPr>
          <p:cNvPr id="87079" name="Rectangle 39"/>
          <p:cNvSpPr/>
          <p:nvPr/>
        </p:nvSpPr>
        <p:spPr>
          <a:xfrm>
            <a:off x="304800" y="1219200"/>
            <a:ext cx="3321050" cy="519113"/>
          </a:xfrm>
          <a:prstGeom prst="rect">
            <a:avLst/>
          </a:prstGeom>
          <a:noFill/>
          <a:ln w="9525">
            <a:noFill/>
          </a:ln>
        </p:spPr>
        <p:txBody>
          <a:bodyPr wrap="none"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连续因果系统</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graphicFrame>
        <p:nvGraphicFramePr>
          <p:cNvPr id="87080" name="Object 40"/>
          <p:cNvGraphicFramePr>
            <a:graphicFrameLocks noChangeAspect="1"/>
          </p:cNvGraphicFramePr>
          <p:nvPr/>
        </p:nvGraphicFramePr>
        <p:xfrm>
          <a:off x="3924300" y="1219200"/>
          <a:ext cx="2057400" cy="1038225"/>
        </p:xfrm>
        <a:graphic>
          <a:graphicData uri="http://schemas.openxmlformats.org/presentationml/2006/ole">
            <mc:AlternateContent xmlns:mc="http://schemas.openxmlformats.org/markup-compatibility/2006">
              <mc:Choice xmlns:v="urn:schemas-microsoft-com:vml" Requires="v">
                <p:oleObj spid="_x0000_s8204" r:id="rId3" imgW="965200" imgH="482600" progId="Equation.3">
                  <p:embed/>
                </p:oleObj>
              </mc:Choice>
              <mc:Fallback>
                <p:oleObj r:id="rId3" imgW="965200" imgH="482600" progId="Equation.3">
                  <p:embed/>
                  <p:pic>
                    <p:nvPicPr>
                      <p:cNvPr id="0" name="图片 3086"/>
                      <p:cNvPicPr/>
                      <p:nvPr/>
                    </p:nvPicPr>
                    <p:blipFill>
                      <a:blip r:embed="rId4"/>
                      <a:stretch>
                        <a:fillRect/>
                      </a:stretch>
                    </p:blipFill>
                    <p:spPr>
                      <a:xfrm>
                        <a:off x="3924300" y="1219200"/>
                        <a:ext cx="2057400" cy="1038225"/>
                      </a:xfrm>
                      <a:prstGeom prst="rect">
                        <a:avLst/>
                      </a:prstGeom>
                      <a:noFill/>
                      <a:ln w="38100">
                        <a:noFill/>
                        <a:miter/>
                      </a:ln>
                    </p:spPr>
                  </p:pic>
                </p:oleObj>
              </mc:Fallback>
            </mc:AlternateContent>
          </a:graphicData>
        </a:graphic>
      </p:graphicFrame>
      <p:sp>
        <p:nvSpPr>
          <p:cNvPr id="87082" name="Rectangle 42"/>
          <p:cNvSpPr/>
          <p:nvPr/>
        </p:nvSpPr>
        <p:spPr>
          <a:xfrm>
            <a:off x="0" y="2133600"/>
            <a:ext cx="8839200" cy="1373188"/>
          </a:xfrm>
          <a:prstGeom prst="rect">
            <a:avLst/>
          </a:prstGeom>
          <a:noFill/>
          <a:ln w="9525">
            <a:noFill/>
          </a:ln>
        </p:spPr>
        <p:txBody>
          <a:bodyPr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因为因果系统左半开平面的极点对应的响应为衰减函数。故，</a:t>
            </a:r>
            <a:r>
              <a:rPr lang="zh-CN" altLang="en-US" sz="28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若</a:t>
            </a:r>
            <a:r>
              <a:rPr lang="en-US" altLang="zh-CN" sz="28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H(s)</a:t>
            </a:r>
            <a:r>
              <a:rPr lang="zh-CN" altLang="en-US" sz="28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的极点均在左半开平面，则该系统必是稳定的因果系统。 </a:t>
            </a:r>
          </a:p>
        </p:txBody>
      </p:sp>
      <p:sp>
        <p:nvSpPr>
          <p:cNvPr id="87083" name="Rectangle 43"/>
          <p:cNvSpPr/>
          <p:nvPr/>
        </p:nvSpPr>
        <p:spPr>
          <a:xfrm>
            <a:off x="228600" y="3733800"/>
            <a:ext cx="3321050" cy="519113"/>
          </a:xfrm>
          <a:prstGeom prst="rect">
            <a:avLst/>
          </a:prstGeom>
          <a:noFill/>
          <a:ln w="9525">
            <a:noFill/>
          </a:ln>
        </p:spPr>
        <p:txBody>
          <a:bodyPr wrap="none"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4</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离散因果系统</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87084" name="Rectangle 44"/>
          <p:cNvSpPr/>
          <p:nvPr/>
        </p:nvSpPr>
        <p:spPr>
          <a:xfrm>
            <a:off x="228600" y="4419600"/>
            <a:ext cx="8534400" cy="1373188"/>
          </a:xfrm>
          <a:prstGeom prst="rect">
            <a:avLst/>
          </a:prstGeom>
          <a:noFill/>
          <a:ln w="9525">
            <a:noFill/>
          </a:ln>
        </p:spPr>
        <p:txBody>
          <a:bodyPr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因为因果系统单位圆内的极点对应的响应为衰减函数。故，</a:t>
            </a:r>
            <a:r>
              <a:rPr lang="zh-CN" altLang="en-US" sz="28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若</a:t>
            </a:r>
            <a:r>
              <a:rPr lang="en-US" altLang="zh-CN" sz="28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H(z)</a:t>
            </a:r>
            <a:r>
              <a:rPr lang="zh-CN" altLang="en-US" sz="28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的极点均在单位圆内，则该系统必是稳定的因果系统。 </a:t>
            </a:r>
          </a:p>
        </p:txBody>
      </p:sp>
      <p:graphicFrame>
        <p:nvGraphicFramePr>
          <p:cNvPr id="87085" name="Object 45"/>
          <p:cNvGraphicFramePr>
            <a:graphicFrameLocks noChangeAspect="1"/>
          </p:cNvGraphicFramePr>
          <p:nvPr/>
        </p:nvGraphicFramePr>
        <p:xfrm>
          <a:off x="4000500" y="3505200"/>
          <a:ext cx="1905000" cy="922338"/>
        </p:xfrm>
        <a:graphic>
          <a:graphicData uri="http://schemas.openxmlformats.org/presentationml/2006/ole">
            <mc:AlternateContent xmlns:mc="http://schemas.openxmlformats.org/markup-compatibility/2006">
              <mc:Choice xmlns:v="urn:schemas-microsoft-com:vml" Requires="v">
                <p:oleObj spid="_x0000_s8205" r:id="rId5" imgW="888365" imgH="431800" progId="Equation.3">
                  <p:embed/>
                </p:oleObj>
              </mc:Choice>
              <mc:Fallback>
                <p:oleObj r:id="rId5" imgW="888365" imgH="431800" progId="Equation.3">
                  <p:embed/>
                  <p:pic>
                    <p:nvPicPr>
                      <p:cNvPr id="0" name="图片 3087"/>
                      <p:cNvPicPr/>
                      <p:nvPr/>
                    </p:nvPicPr>
                    <p:blipFill>
                      <a:blip r:embed="rId6"/>
                      <a:stretch>
                        <a:fillRect/>
                      </a:stretch>
                    </p:blipFill>
                    <p:spPr>
                      <a:xfrm>
                        <a:off x="4000500" y="3505200"/>
                        <a:ext cx="1905000" cy="9223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079"/>
                                        </p:tgtEl>
                                        <p:attrNameLst>
                                          <p:attrName>style.visibility</p:attrName>
                                        </p:attrNameLst>
                                      </p:cBhvr>
                                      <p:to>
                                        <p:strVal val="visible"/>
                                      </p:to>
                                    </p:set>
                                    <p:anim calcmode="lin" valueType="num">
                                      <p:cBhvr additive="base">
                                        <p:cTn id="7" dur="500" fill="hold"/>
                                        <p:tgtEl>
                                          <p:spTgt spid="87079"/>
                                        </p:tgtEl>
                                        <p:attrNameLst>
                                          <p:attrName>ppt_x</p:attrName>
                                        </p:attrNameLst>
                                      </p:cBhvr>
                                      <p:tavLst>
                                        <p:tav tm="0">
                                          <p:val>
                                            <p:strVal val="0-#ppt_w/2"/>
                                          </p:val>
                                        </p:tav>
                                        <p:tav tm="100000">
                                          <p:val>
                                            <p:strVal val="#ppt_x"/>
                                          </p:val>
                                        </p:tav>
                                      </p:tavLst>
                                    </p:anim>
                                    <p:anim calcmode="lin" valueType="num">
                                      <p:cBhvr additive="base">
                                        <p:cTn id="8" dur="500" fill="hold"/>
                                        <p:tgtEl>
                                          <p:spTgt spid="870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7080"/>
                                        </p:tgtEl>
                                        <p:attrNameLst>
                                          <p:attrName>style.visibility</p:attrName>
                                        </p:attrNameLst>
                                      </p:cBhvr>
                                      <p:to>
                                        <p:strVal val="visible"/>
                                      </p:to>
                                    </p:set>
                                    <p:animEffect transition="in" filter="wipe(up)">
                                      <p:cBhvr>
                                        <p:cTn id="13" dur="500"/>
                                        <p:tgtEl>
                                          <p:spTgt spid="8708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7082"/>
                                        </p:tgtEl>
                                        <p:attrNameLst>
                                          <p:attrName>style.visibility</p:attrName>
                                        </p:attrNameLst>
                                      </p:cBhvr>
                                      <p:to>
                                        <p:strVal val="visible"/>
                                      </p:to>
                                    </p:set>
                                    <p:anim calcmode="lin" valueType="num">
                                      <p:cBhvr additive="base">
                                        <p:cTn id="18" dur="500" fill="hold"/>
                                        <p:tgtEl>
                                          <p:spTgt spid="87082"/>
                                        </p:tgtEl>
                                        <p:attrNameLst>
                                          <p:attrName>ppt_x</p:attrName>
                                        </p:attrNameLst>
                                      </p:cBhvr>
                                      <p:tavLst>
                                        <p:tav tm="0">
                                          <p:val>
                                            <p:strVal val="0-#ppt_w/2"/>
                                          </p:val>
                                        </p:tav>
                                        <p:tav tm="100000">
                                          <p:val>
                                            <p:strVal val="#ppt_x"/>
                                          </p:val>
                                        </p:tav>
                                      </p:tavLst>
                                    </p:anim>
                                    <p:anim calcmode="lin" valueType="num">
                                      <p:cBhvr additive="base">
                                        <p:cTn id="19" dur="500" fill="hold"/>
                                        <p:tgtEl>
                                          <p:spTgt spid="8708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87083"/>
                                        </p:tgtEl>
                                        <p:attrNameLst>
                                          <p:attrName>style.visibility</p:attrName>
                                        </p:attrNameLst>
                                      </p:cBhvr>
                                      <p:to>
                                        <p:strVal val="visible"/>
                                      </p:to>
                                    </p:set>
                                    <p:anim calcmode="lin" valueType="num">
                                      <p:cBhvr additive="base">
                                        <p:cTn id="24" dur="500" fill="hold"/>
                                        <p:tgtEl>
                                          <p:spTgt spid="87083"/>
                                        </p:tgtEl>
                                        <p:attrNameLst>
                                          <p:attrName>ppt_x</p:attrName>
                                        </p:attrNameLst>
                                      </p:cBhvr>
                                      <p:tavLst>
                                        <p:tav tm="0">
                                          <p:val>
                                            <p:strVal val="0-#ppt_w/2"/>
                                          </p:val>
                                        </p:tav>
                                        <p:tav tm="100000">
                                          <p:val>
                                            <p:strVal val="#ppt_x"/>
                                          </p:val>
                                        </p:tav>
                                      </p:tavLst>
                                    </p:anim>
                                    <p:anim calcmode="lin" valueType="num">
                                      <p:cBhvr additive="base">
                                        <p:cTn id="25" dur="500" fill="hold"/>
                                        <p:tgtEl>
                                          <p:spTgt spid="8708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87085"/>
                                        </p:tgtEl>
                                        <p:attrNameLst>
                                          <p:attrName>style.visibility</p:attrName>
                                        </p:attrNameLst>
                                      </p:cBhvr>
                                      <p:to>
                                        <p:strVal val="visible"/>
                                      </p:to>
                                    </p:set>
                                    <p:animEffect transition="in" filter="wipe(up)">
                                      <p:cBhvr>
                                        <p:cTn id="30" dur="500"/>
                                        <p:tgtEl>
                                          <p:spTgt spid="87085"/>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87084"/>
                                        </p:tgtEl>
                                        <p:attrNameLst>
                                          <p:attrName>style.visibility</p:attrName>
                                        </p:attrNameLst>
                                      </p:cBhvr>
                                      <p:to>
                                        <p:strVal val="visible"/>
                                      </p:to>
                                    </p:set>
                                    <p:anim calcmode="lin" valueType="num">
                                      <p:cBhvr additive="base">
                                        <p:cTn id="35" dur="500" fill="hold"/>
                                        <p:tgtEl>
                                          <p:spTgt spid="87084"/>
                                        </p:tgtEl>
                                        <p:attrNameLst>
                                          <p:attrName>ppt_x</p:attrName>
                                        </p:attrNameLst>
                                      </p:cBhvr>
                                      <p:tavLst>
                                        <p:tav tm="0">
                                          <p:val>
                                            <p:strVal val="0-#ppt_w/2"/>
                                          </p:val>
                                        </p:tav>
                                        <p:tav tm="100000">
                                          <p:val>
                                            <p:strVal val="#ppt_x"/>
                                          </p:val>
                                        </p:tav>
                                      </p:tavLst>
                                    </p:anim>
                                    <p:anim calcmode="lin" valueType="num">
                                      <p:cBhvr additive="base">
                                        <p:cTn id="36" dur="500" fill="hold"/>
                                        <p:tgtEl>
                                          <p:spTgt spid="870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79" grpId="0"/>
      <p:bldP spid="87082" grpId="0"/>
      <p:bldP spid="87083" grpId="0"/>
      <p:bldP spid="8708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3"/>
          <p:cNvSpPr>
            <a:spLocks noGrp="1"/>
          </p:cNvSpPr>
          <p:nvPr>
            <p:ph type="title" idx="4294967295"/>
          </p:nvPr>
        </p:nvSpPr>
        <p:spPr>
          <a:xfrm>
            <a:off x="3962400" y="0"/>
            <a:ext cx="3886200" cy="381000"/>
          </a:xfrm>
        </p:spPr>
        <p:txBody>
          <a:bodyPr vert="horz" wrap="square" lIns="91440" tIns="45720" rIns="91440" bIns="45720" anchor="ctr" anchorCtr="0"/>
          <a:lstStyle/>
          <a:p>
            <a:pPr eaLnBrk="1" hangingPunct="1"/>
            <a:r>
              <a:rPr lang="zh-CN" altLang="en-US" b="1" dirty="0">
                <a:solidFill>
                  <a:srgbClr val="0033CC"/>
                </a:solidFill>
                <a:latin typeface="黑体" panose="02010609060101010101" pitchFamily="2" charset="-122"/>
              </a:rPr>
              <a:t>第</a:t>
            </a:r>
            <a:r>
              <a:rPr lang="zh-CN" altLang="en-US" b="1" dirty="0">
                <a:solidFill>
                  <a:srgbClr val="0033CC"/>
                </a:solidFill>
                <a:latin typeface="黑体" panose="02010609060101010101" pitchFamily="2" charset="-122"/>
                <a:ea typeface="黑体" panose="02010609060101010101" pitchFamily="2" charset="-122"/>
              </a:rPr>
              <a:t>七</a:t>
            </a:r>
            <a:r>
              <a:rPr lang="zh-CN" altLang="en-US" b="1" dirty="0">
                <a:solidFill>
                  <a:srgbClr val="0033CC"/>
                </a:solidFill>
                <a:latin typeface="黑体" panose="02010609060101010101" pitchFamily="2" charset="-122"/>
              </a:rPr>
              <a:t>章  </a:t>
            </a:r>
            <a:r>
              <a:rPr lang="zh-CN" altLang="en-US" b="1" dirty="0">
                <a:solidFill>
                  <a:srgbClr val="0033CC"/>
                </a:solidFill>
                <a:latin typeface="黑体" panose="02010609060101010101" pitchFamily="2" charset="-122"/>
                <a:ea typeface="黑体" panose="02010609060101010101" pitchFamily="2" charset="-122"/>
              </a:rPr>
              <a:t>系统函数</a:t>
            </a:r>
          </a:p>
        </p:txBody>
      </p:sp>
      <p:sp>
        <p:nvSpPr>
          <p:cNvPr id="4098" name="Rectangle 29"/>
          <p:cNvSpPr/>
          <p:nvPr/>
        </p:nvSpPr>
        <p:spPr>
          <a:xfrm>
            <a:off x="1759743" y="471487"/>
            <a:ext cx="4862513" cy="579438"/>
          </a:xfrm>
          <a:prstGeom prst="rect">
            <a:avLst/>
          </a:prstGeom>
          <a:noFill/>
          <a:ln w="9525">
            <a:noFill/>
          </a:ln>
        </p:spPr>
        <p:txBody>
          <a:bodyPr wrap="none" anchor="t" anchorCtr="0">
            <a:spAutoFit/>
          </a:bodyPr>
          <a:lstStyle/>
          <a:p>
            <a:r>
              <a:rPr lang="en-US" altLang="zh-CN" sz="3200" b="1" dirty="0">
                <a:solidFill>
                  <a:srgbClr val="0033CC"/>
                </a:solidFill>
                <a:latin typeface="黑体" panose="02010609060101010101" pitchFamily="2" charset="-122"/>
                <a:ea typeface="黑体" panose="02010609060101010101" pitchFamily="2" charset="-122"/>
              </a:rPr>
              <a:t>7.1  </a:t>
            </a:r>
            <a:r>
              <a:rPr lang="zh-CN" altLang="en-US" sz="3200" b="1" dirty="0">
                <a:solidFill>
                  <a:srgbClr val="0033CC"/>
                </a:solidFill>
                <a:latin typeface="黑体" panose="02010609060101010101" pitchFamily="2" charset="-122"/>
                <a:ea typeface="黑体" panose="02010609060101010101" pitchFamily="2" charset="-122"/>
              </a:rPr>
              <a:t>系统函数与系统特性</a:t>
            </a:r>
          </a:p>
        </p:txBody>
      </p:sp>
      <p:sp>
        <p:nvSpPr>
          <p:cNvPr id="4126" name="Text Box 30"/>
          <p:cNvSpPr txBox="1"/>
          <p:nvPr/>
        </p:nvSpPr>
        <p:spPr>
          <a:xfrm>
            <a:off x="152400" y="1006475"/>
            <a:ext cx="6248400" cy="579438"/>
          </a:xfrm>
          <a:prstGeom prst="rect">
            <a:avLst/>
          </a:prstGeom>
          <a:noFill/>
          <a:ln w="9525">
            <a:noFill/>
          </a:ln>
        </p:spPr>
        <p:txBody>
          <a:bodyPr anchor="t" anchorCtr="0">
            <a:spAutoFit/>
          </a:bodyPr>
          <a:lstStyle/>
          <a:p>
            <a:pPr>
              <a:spcBef>
                <a:spcPct val="50000"/>
              </a:spcBef>
            </a:pPr>
            <a:r>
              <a:rPr lang="zh-CN" altLang="en-US" sz="3200" b="1" dirty="0">
                <a:solidFill>
                  <a:srgbClr val="FF3300"/>
                </a:solidFill>
                <a:latin typeface="Times New Roman" panose="02020603050405020304" pitchFamily="18" charset="0"/>
                <a:ea typeface="楷体_GB2312" pitchFamily="49" charset="-122"/>
              </a:rPr>
              <a:t>一、</a:t>
            </a:r>
            <a:r>
              <a:rPr lang="zh-CN" altLang="en-US" sz="3200" b="1" dirty="0">
                <a:solidFill>
                  <a:srgbClr val="FF0000"/>
                </a:solidFill>
                <a:latin typeface="Tahoma" panose="020B0604030504040204" pitchFamily="34" charset="0"/>
                <a:ea typeface="楷体_GB2312" pitchFamily="49" charset="-122"/>
              </a:rPr>
              <a:t>系统函数的零、极点分布图</a:t>
            </a:r>
          </a:p>
        </p:txBody>
      </p:sp>
      <p:sp>
        <p:nvSpPr>
          <p:cNvPr id="4127" name="Rectangle 31"/>
          <p:cNvSpPr/>
          <p:nvPr/>
        </p:nvSpPr>
        <p:spPr>
          <a:xfrm>
            <a:off x="233363" y="1615380"/>
            <a:ext cx="7455759" cy="492443"/>
          </a:xfrm>
          <a:prstGeom prst="rect">
            <a:avLst/>
          </a:prstGeom>
          <a:noFill/>
          <a:ln w="9525">
            <a:noFill/>
          </a:ln>
        </p:spPr>
        <p:txBody>
          <a:bodyPr wrap="none" anchor="t" anchorCtr="0">
            <a:spAutoFit/>
          </a:bodyPr>
          <a:lstStyle/>
          <a:p>
            <a:r>
              <a:rPr lang="en-US" altLang="zh-CN" sz="2600" b="1" dirty="0">
                <a:latin typeface="Times New Roman" panose="02020603050405020304" pitchFamily="18" charset="0"/>
                <a:ea typeface="宋体" panose="02010600030101010101" pitchFamily="2" charset="-122"/>
                <a:sym typeface="Symbol" panose="05050102010706020507" pitchFamily="18" charset="2"/>
              </a:rPr>
              <a:t>LTI</a:t>
            </a:r>
            <a:r>
              <a:rPr lang="zh-CN" altLang="en-US" sz="2600" b="1" dirty="0">
                <a:latin typeface="Times New Roman" panose="02020603050405020304" pitchFamily="18" charset="0"/>
                <a:ea typeface="宋体" panose="02010600030101010101" pitchFamily="2" charset="-122"/>
                <a:sym typeface="Symbol" panose="05050102010706020507" pitchFamily="18" charset="2"/>
              </a:rPr>
              <a:t>系统的系统函数是复变量</a:t>
            </a:r>
            <a:r>
              <a:rPr lang="en-US" altLang="zh-CN" sz="2600" b="1" dirty="0">
                <a:latin typeface="Times New Roman" panose="02020603050405020304" pitchFamily="18" charset="0"/>
                <a:ea typeface="宋体" panose="02010600030101010101" pitchFamily="2" charset="-122"/>
                <a:sym typeface="Symbol" panose="05050102010706020507" pitchFamily="18" charset="2"/>
              </a:rPr>
              <a:t>s</a:t>
            </a:r>
            <a:r>
              <a:rPr lang="zh-CN" altLang="en-US" sz="2600" b="1" dirty="0">
                <a:latin typeface="Times New Roman" panose="02020603050405020304" pitchFamily="18" charset="0"/>
                <a:ea typeface="宋体" panose="02010600030101010101" pitchFamily="2" charset="-122"/>
                <a:sym typeface="Symbol" panose="05050102010706020507" pitchFamily="18" charset="2"/>
              </a:rPr>
              <a:t>或</a:t>
            </a:r>
            <a:r>
              <a:rPr lang="en-US" altLang="zh-CN" sz="2600" b="1" dirty="0">
                <a:latin typeface="Times New Roman" panose="02020603050405020304" pitchFamily="18" charset="0"/>
                <a:ea typeface="宋体" panose="02010600030101010101" pitchFamily="2" charset="-122"/>
                <a:sym typeface="Symbol" panose="05050102010706020507" pitchFamily="18" charset="2"/>
              </a:rPr>
              <a:t>z</a:t>
            </a:r>
            <a:r>
              <a:rPr lang="zh-CN" altLang="en-US" sz="2600" b="1" dirty="0">
                <a:latin typeface="Times New Roman" panose="02020603050405020304" pitchFamily="18" charset="0"/>
                <a:ea typeface="宋体" panose="02010600030101010101" pitchFamily="2" charset="-122"/>
                <a:sym typeface="Symbol" panose="05050102010706020507" pitchFamily="18" charset="2"/>
              </a:rPr>
              <a:t>的有理分式，即 </a:t>
            </a:r>
          </a:p>
        </p:txBody>
      </p:sp>
      <p:sp>
        <p:nvSpPr>
          <p:cNvPr id="4131" name="Rectangle 35"/>
          <p:cNvSpPr/>
          <p:nvPr/>
        </p:nvSpPr>
        <p:spPr>
          <a:xfrm>
            <a:off x="219456" y="2820293"/>
            <a:ext cx="8594725" cy="1006686"/>
          </a:xfrm>
          <a:prstGeom prst="rect">
            <a:avLst/>
          </a:prstGeom>
          <a:noFill/>
          <a:ln w="9525">
            <a:noFill/>
          </a:ln>
        </p:spPr>
        <p:txBody>
          <a:bodyPr anchor="t" anchorCtr="0">
            <a:spAutoFit/>
          </a:bodyPr>
          <a:lstStyle/>
          <a:p>
            <a:pPr>
              <a:lnSpc>
                <a:spcPct val="120000"/>
              </a:lnSpc>
            </a:pPr>
            <a:r>
              <a:rPr lang="en-US" altLang="zh-CN"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A(.)=0</a:t>
            </a:r>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的根</a:t>
            </a:r>
            <a:r>
              <a:rPr lang="en-US" altLang="zh-CN"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p</a:t>
            </a:r>
            <a:r>
              <a:rPr lang="en-US" altLang="zh-CN" sz="26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p</a:t>
            </a:r>
            <a:r>
              <a:rPr lang="en-US" altLang="zh-CN" sz="26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p</a:t>
            </a:r>
            <a:r>
              <a:rPr lang="en-US" altLang="zh-CN" sz="26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n</a:t>
            </a:r>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称为系统函数</a:t>
            </a:r>
            <a:r>
              <a:rPr lang="en-US" altLang="zh-CN"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的极点；</a:t>
            </a:r>
            <a:r>
              <a:rPr lang="en-US" altLang="zh-CN"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B(.)=0</a:t>
            </a:r>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的根</a:t>
            </a:r>
            <a:r>
              <a:rPr lang="en-US" altLang="zh-CN" sz="26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6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6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m</a:t>
            </a:r>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称为系统函数</a:t>
            </a:r>
            <a:r>
              <a:rPr lang="en-US" altLang="zh-CN"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的零点。 </a:t>
            </a:r>
          </a:p>
        </p:txBody>
      </p:sp>
      <p:graphicFrame>
        <p:nvGraphicFramePr>
          <p:cNvPr id="4132" name="Object 36"/>
          <p:cNvGraphicFramePr>
            <a:graphicFrameLocks noChangeAspect="1"/>
          </p:cNvGraphicFramePr>
          <p:nvPr/>
        </p:nvGraphicFramePr>
        <p:xfrm>
          <a:off x="2337848" y="2069147"/>
          <a:ext cx="1770856" cy="922321"/>
        </p:xfrm>
        <a:graphic>
          <a:graphicData uri="http://schemas.openxmlformats.org/presentationml/2006/ole">
            <mc:AlternateContent xmlns:mc="http://schemas.openxmlformats.org/markup-compatibility/2006">
              <mc:Choice xmlns:v="urn:schemas-microsoft-com:vml" Requires="v">
                <p:oleObj spid="_x0000_s1041" name="Equation" r:id="rId3" imgW="812165" imgH="419100" progId="Equation.DSMT4">
                  <p:embed/>
                </p:oleObj>
              </mc:Choice>
              <mc:Fallback>
                <p:oleObj name="Equation" r:id="rId3" imgW="812165" imgH="419100" progId="Equation.DSMT4">
                  <p:embed/>
                  <p:pic>
                    <p:nvPicPr>
                      <p:cNvPr id="0" name="图片 3077"/>
                      <p:cNvPicPr/>
                      <p:nvPr/>
                    </p:nvPicPr>
                    <p:blipFill>
                      <a:blip r:embed="rId4"/>
                      <a:stretch>
                        <a:fillRect/>
                      </a:stretch>
                    </p:blipFill>
                    <p:spPr>
                      <a:xfrm>
                        <a:off x="2337848" y="2069147"/>
                        <a:ext cx="1770856" cy="922321"/>
                      </a:xfrm>
                      <a:prstGeom prst="rect">
                        <a:avLst/>
                      </a:prstGeom>
                      <a:noFill/>
                      <a:ln w="38100">
                        <a:noFill/>
                        <a:miter/>
                      </a:ln>
                    </p:spPr>
                  </p:pic>
                </p:oleObj>
              </mc:Fallback>
            </mc:AlternateContent>
          </a:graphicData>
        </a:graphic>
      </p:graphicFrame>
      <p:sp>
        <p:nvSpPr>
          <p:cNvPr id="4134" name="Rectangle 38"/>
          <p:cNvSpPr/>
          <p:nvPr/>
        </p:nvSpPr>
        <p:spPr>
          <a:xfrm>
            <a:off x="152400" y="3819681"/>
            <a:ext cx="8236024" cy="523220"/>
          </a:xfrm>
          <a:prstGeom prst="rect">
            <a:avLst/>
          </a:prstGeom>
          <a:noFill/>
          <a:ln w="9525">
            <a:noFill/>
          </a:ln>
        </p:spPr>
        <p:txBody>
          <a:bodyPr wrap="squar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、若将零极点画在复平面上得</a:t>
            </a:r>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零、极点分布图。</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4135" name="Rectangle 39"/>
          <p:cNvSpPr/>
          <p:nvPr/>
        </p:nvSpPr>
        <p:spPr>
          <a:xfrm>
            <a:off x="219456" y="4401902"/>
            <a:ext cx="542925" cy="519113"/>
          </a:xfrm>
          <a:prstGeom prst="rect">
            <a:avLst/>
          </a:prstGeom>
          <a:noFill/>
          <a:ln w="9525">
            <a:noFill/>
          </a:ln>
        </p:spPr>
        <p:txBody>
          <a:bodyPr wrap="none" anchor="t" anchorCtr="0">
            <a:spAutoFit/>
          </a:bodyPr>
          <a:lstStyle/>
          <a:p>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例</a:t>
            </a:r>
          </a:p>
        </p:txBody>
      </p:sp>
      <p:graphicFrame>
        <p:nvGraphicFramePr>
          <p:cNvPr id="4136" name="Object 40"/>
          <p:cNvGraphicFramePr>
            <a:graphicFrameLocks noChangeAspect="1"/>
          </p:cNvGraphicFramePr>
          <p:nvPr/>
        </p:nvGraphicFramePr>
        <p:xfrm>
          <a:off x="914400" y="4308916"/>
          <a:ext cx="3124200" cy="939800"/>
        </p:xfrm>
        <a:graphic>
          <a:graphicData uri="http://schemas.openxmlformats.org/presentationml/2006/ole">
            <mc:AlternateContent xmlns:mc="http://schemas.openxmlformats.org/markup-compatibility/2006">
              <mc:Choice xmlns:v="urn:schemas-microsoft-com:vml" Requires="v">
                <p:oleObj spid="_x0000_s1042" r:id="rId5" imgW="1435100" imgH="431800" progId="Equation.3">
                  <p:embed/>
                </p:oleObj>
              </mc:Choice>
              <mc:Fallback>
                <p:oleObj r:id="rId5" imgW="1435100" imgH="431800" progId="Equation.3">
                  <p:embed/>
                  <p:pic>
                    <p:nvPicPr>
                      <p:cNvPr id="0" name="图片 3080"/>
                      <p:cNvPicPr/>
                      <p:nvPr/>
                    </p:nvPicPr>
                    <p:blipFill>
                      <a:blip r:embed="rId6"/>
                      <a:stretch>
                        <a:fillRect/>
                      </a:stretch>
                    </p:blipFill>
                    <p:spPr>
                      <a:xfrm>
                        <a:off x="914400" y="4308916"/>
                        <a:ext cx="3124200" cy="939800"/>
                      </a:xfrm>
                      <a:prstGeom prst="rect">
                        <a:avLst/>
                      </a:prstGeom>
                      <a:noFill/>
                      <a:ln w="38100">
                        <a:noFill/>
                        <a:miter/>
                      </a:ln>
                    </p:spPr>
                  </p:pic>
                </p:oleObj>
              </mc:Fallback>
            </mc:AlternateContent>
          </a:graphicData>
        </a:graphic>
      </p:graphicFrame>
      <p:graphicFrame>
        <p:nvGraphicFramePr>
          <p:cNvPr id="4137" name="Object 41"/>
          <p:cNvGraphicFramePr>
            <a:graphicFrameLocks noChangeAspect="1"/>
          </p:cNvGraphicFramePr>
          <p:nvPr/>
        </p:nvGraphicFramePr>
        <p:xfrm>
          <a:off x="5029200" y="4191000"/>
          <a:ext cx="3200400" cy="2339975"/>
        </p:xfrm>
        <a:graphic>
          <a:graphicData uri="http://schemas.openxmlformats.org/presentationml/2006/ole">
            <mc:AlternateContent xmlns:mc="http://schemas.openxmlformats.org/markup-compatibility/2006">
              <mc:Choice xmlns:v="urn:schemas-microsoft-com:vml" Requires="v">
                <p:oleObj spid="_x0000_s1043" r:id="rId7" imgW="1828800" imgH="1336675" progId="Visio.Drawing.5">
                  <p:embed/>
                </p:oleObj>
              </mc:Choice>
              <mc:Fallback>
                <p:oleObj r:id="rId7" imgW="1828800" imgH="1336675" progId="Visio.Drawing.5">
                  <p:embed/>
                  <p:pic>
                    <p:nvPicPr>
                      <p:cNvPr id="0" name="图片 3078"/>
                      <p:cNvPicPr/>
                      <p:nvPr/>
                    </p:nvPicPr>
                    <p:blipFill>
                      <a:blip r:embed="rId8"/>
                      <a:stretch>
                        <a:fillRect/>
                      </a:stretch>
                    </p:blipFill>
                    <p:spPr>
                      <a:xfrm>
                        <a:off x="5029200" y="4191000"/>
                        <a:ext cx="3200400" cy="2339975"/>
                      </a:xfrm>
                      <a:prstGeom prst="rect">
                        <a:avLst/>
                      </a:prstGeom>
                      <a:noFill/>
                      <a:ln w="38100">
                        <a:noFill/>
                        <a:miter/>
                      </a:ln>
                    </p:spPr>
                  </p:pic>
                </p:oleObj>
              </mc:Fallback>
            </mc:AlternateContent>
          </a:graphicData>
        </a:graphic>
      </p:graphicFrame>
      <p:sp>
        <p:nvSpPr>
          <p:cNvPr id="4138" name="AutoShape 42"/>
          <p:cNvSpPr/>
          <p:nvPr/>
        </p:nvSpPr>
        <p:spPr>
          <a:xfrm rot="1658200">
            <a:off x="4152900" y="5106726"/>
            <a:ext cx="838200" cy="152400"/>
          </a:xfrm>
          <a:prstGeom prst="rightArrow">
            <a:avLst>
              <a:gd name="adj1" fmla="val 50000"/>
              <a:gd name="adj2" fmla="val 1375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26"/>
                                        </p:tgtEl>
                                        <p:attrNameLst>
                                          <p:attrName>style.visibility</p:attrName>
                                        </p:attrNameLst>
                                      </p:cBhvr>
                                      <p:to>
                                        <p:strVal val="visible"/>
                                      </p:to>
                                    </p:set>
                                    <p:anim calcmode="lin" valueType="num">
                                      <p:cBhvr additive="base">
                                        <p:cTn id="7" dur="500" fill="hold"/>
                                        <p:tgtEl>
                                          <p:spTgt spid="4126"/>
                                        </p:tgtEl>
                                        <p:attrNameLst>
                                          <p:attrName>ppt_x</p:attrName>
                                        </p:attrNameLst>
                                      </p:cBhvr>
                                      <p:tavLst>
                                        <p:tav tm="0">
                                          <p:val>
                                            <p:strVal val="0-#ppt_w/2"/>
                                          </p:val>
                                        </p:tav>
                                        <p:tav tm="100000">
                                          <p:val>
                                            <p:strVal val="#ppt_x"/>
                                          </p:val>
                                        </p:tav>
                                      </p:tavLst>
                                    </p:anim>
                                    <p:anim calcmode="lin" valueType="num">
                                      <p:cBhvr additive="base">
                                        <p:cTn id="8" dur="500" fill="hold"/>
                                        <p:tgtEl>
                                          <p:spTgt spid="41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27"/>
                                        </p:tgtEl>
                                        <p:attrNameLst>
                                          <p:attrName>style.visibility</p:attrName>
                                        </p:attrNameLst>
                                      </p:cBhvr>
                                      <p:to>
                                        <p:strVal val="visible"/>
                                      </p:to>
                                    </p:set>
                                    <p:anim calcmode="lin" valueType="num">
                                      <p:cBhvr additive="base">
                                        <p:cTn id="13" dur="500" fill="hold"/>
                                        <p:tgtEl>
                                          <p:spTgt spid="4127"/>
                                        </p:tgtEl>
                                        <p:attrNameLst>
                                          <p:attrName>ppt_x</p:attrName>
                                        </p:attrNameLst>
                                      </p:cBhvr>
                                      <p:tavLst>
                                        <p:tav tm="0">
                                          <p:val>
                                            <p:strVal val="0-#ppt_w/2"/>
                                          </p:val>
                                        </p:tav>
                                        <p:tav tm="100000">
                                          <p:val>
                                            <p:strVal val="#ppt_x"/>
                                          </p:val>
                                        </p:tav>
                                      </p:tavLst>
                                    </p:anim>
                                    <p:anim calcmode="lin" valueType="num">
                                      <p:cBhvr additive="base">
                                        <p:cTn id="14" dur="500" fill="hold"/>
                                        <p:tgtEl>
                                          <p:spTgt spid="4127"/>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4132"/>
                                        </p:tgtEl>
                                        <p:attrNameLst>
                                          <p:attrName>style.visibility</p:attrName>
                                        </p:attrNameLst>
                                      </p:cBhvr>
                                      <p:to>
                                        <p:strVal val="visible"/>
                                      </p:to>
                                    </p:set>
                                    <p:anim calcmode="lin" valueType="num">
                                      <p:cBhvr additive="base">
                                        <p:cTn id="18" dur="500" fill="hold"/>
                                        <p:tgtEl>
                                          <p:spTgt spid="4132"/>
                                        </p:tgtEl>
                                        <p:attrNameLst>
                                          <p:attrName>ppt_x</p:attrName>
                                        </p:attrNameLst>
                                      </p:cBhvr>
                                      <p:tavLst>
                                        <p:tav tm="0">
                                          <p:val>
                                            <p:strVal val="0-#ppt_w/2"/>
                                          </p:val>
                                        </p:tav>
                                        <p:tav tm="100000">
                                          <p:val>
                                            <p:strVal val="#ppt_x"/>
                                          </p:val>
                                        </p:tav>
                                      </p:tavLst>
                                    </p:anim>
                                    <p:anim calcmode="lin" valueType="num">
                                      <p:cBhvr additive="base">
                                        <p:cTn id="19" dur="500" fill="hold"/>
                                        <p:tgtEl>
                                          <p:spTgt spid="4132"/>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4131"/>
                                        </p:tgtEl>
                                        <p:attrNameLst>
                                          <p:attrName>style.visibility</p:attrName>
                                        </p:attrNameLst>
                                      </p:cBhvr>
                                      <p:to>
                                        <p:strVal val="visible"/>
                                      </p:to>
                                    </p:set>
                                    <p:anim calcmode="lin" valueType="num">
                                      <p:cBhvr additive="base">
                                        <p:cTn id="23" dur="500" fill="hold"/>
                                        <p:tgtEl>
                                          <p:spTgt spid="4131"/>
                                        </p:tgtEl>
                                        <p:attrNameLst>
                                          <p:attrName>ppt_x</p:attrName>
                                        </p:attrNameLst>
                                      </p:cBhvr>
                                      <p:tavLst>
                                        <p:tav tm="0">
                                          <p:val>
                                            <p:strVal val="0-#ppt_w/2"/>
                                          </p:val>
                                        </p:tav>
                                        <p:tav tm="100000">
                                          <p:val>
                                            <p:strVal val="#ppt_x"/>
                                          </p:val>
                                        </p:tav>
                                      </p:tavLst>
                                    </p:anim>
                                    <p:anim calcmode="lin" valueType="num">
                                      <p:cBhvr additive="base">
                                        <p:cTn id="24" dur="500" fill="hold"/>
                                        <p:tgtEl>
                                          <p:spTgt spid="413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134"/>
                                        </p:tgtEl>
                                        <p:attrNameLst>
                                          <p:attrName>style.visibility</p:attrName>
                                        </p:attrNameLst>
                                      </p:cBhvr>
                                      <p:to>
                                        <p:strVal val="visible"/>
                                      </p:to>
                                    </p:set>
                                    <p:anim calcmode="lin" valueType="num">
                                      <p:cBhvr additive="base">
                                        <p:cTn id="29" dur="500" fill="hold"/>
                                        <p:tgtEl>
                                          <p:spTgt spid="4134"/>
                                        </p:tgtEl>
                                        <p:attrNameLst>
                                          <p:attrName>ppt_x</p:attrName>
                                        </p:attrNameLst>
                                      </p:cBhvr>
                                      <p:tavLst>
                                        <p:tav tm="0">
                                          <p:val>
                                            <p:strVal val="0-#ppt_w/2"/>
                                          </p:val>
                                        </p:tav>
                                        <p:tav tm="100000">
                                          <p:val>
                                            <p:strVal val="#ppt_x"/>
                                          </p:val>
                                        </p:tav>
                                      </p:tavLst>
                                    </p:anim>
                                    <p:anim calcmode="lin" valueType="num">
                                      <p:cBhvr additive="base">
                                        <p:cTn id="30" dur="500" fill="hold"/>
                                        <p:tgtEl>
                                          <p:spTgt spid="413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135"/>
                                        </p:tgtEl>
                                        <p:attrNameLst>
                                          <p:attrName>style.visibility</p:attrName>
                                        </p:attrNameLst>
                                      </p:cBhvr>
                                      <p:to>
                                        <p:strVal val="visible"/>
                                      </p:to>
                                    </p:set>
                                    <p:anim calcmode="lin" valueType="num">
                                      <p:cBhvr additive="base">
                                        <p:cTn id="35" dur="500" fill="hold"/>
                                        <p:tgtEl>
                                          <p:spTgt spid="4135"/>
                                        </p:tgtEl>
                                        <p:attrNameLst>
                                          <p:attrName>ppt_x</p:attrName>
                                        </p:attrNameLst>
                                      </p:cBhvr>
                                      <p:tavLst>
                                        <p:tav tm="0">
                                          <p:val>
                                            <p:strVal val="0-#ppt_w/2"/>
                                          </p:val>
                                        </p:tav>
                                        <p:tav tm="100000">
                                          <p:val>
                                            <p:strVal val="#ppt_x"/>
                                          </p:val>
                                        </p:tav>
                                      </p:tavLst>
                                    </p:anim>
                                    <p:anim calcmode="lin" valueType="num">
                                      <p:cBhvr additive="base">
                                        <p:cTn id="36" dur="500" fill="hold"/>
                                        <p:tgtEl>
                                          <p:spTgt spid="4135"/>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4136"/>
                                        </p:tgtEl>
                                        <p:attrNameLst>
                                          <p:attrName>style.visibility</p:attrName>
                                        </p:attrNameLst>
                                      </p:cBhvr>
                                      <p:to>
                                        <p:strVal val="visible"/>
                                      </p:to>
                                    </p:set>
                                    <p:anim calcmode="lin" valueType="num">
                                      <p:cBhvr additive="base">
                                        <p:cTn id="39" dur="500" fill="hold"/>
                                        <p:tgtEl>
                                          <p:spTgt spid="4136"/>
                                        </p:tgtEl>
                                        <p:attrNameLst>
                                          <p:attrName>ppt_x</p:attrName>
                                        </p:attrNameLst>
                                      </p:cBhvr>
                                      <p:tavLst>
                                        <p:tav tm="0">
                                          <p:val>
                                            <p:strVal val="0-#ppt_w/2"/>
                                          </p:val>
                                        </p:tav>
                                        <p:tav tm="100000">
                                          <p:val>
                                            <p:strVal val="#ppt_x"/>
                                          </p:val>
                                        </p:tav>
                                      </p:tavLst>
                                    </p:anim>
                                    <p:anim calcmode="lin" valueType="num">
                                      <p:cBhvr additive="base">
                                        <p:cTn id="40" dur="500" fill="hold"/>
                                        <p:tgtEl>
                                          <p:spTgt spid="413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138"/>
                                        </p:tgtEl>
                                        <p:attrNameLst>
                                          <p:attrName>style.visibility</p:attrName>
                                        </p:attrNameLst>
                                      </p:cBhvr>
                                      <p:to>
                                        <p:strVal val="visible"/>
                                      </p:to>
                                    </p:set>
                                    <p:animEffect transition="in" filter="wipe(left)">
                                      <p:cBhvr>
                                        <p:cTn id="45" dur="500"/>
                                        <p:tgtEl>
                                          <p:spTgt spid="4138"/>
                                        </p:tgtEl>
                                      </p:cBhvr>
                                    </p:animEffect>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4137"/>
                                        </p:tgtEl>
                                        <p:attrNameLst>
                                          <p:attrName>style.visibility</p:attrName>
                                        </p:attrNameLst>
                                      </p:cBhvr>
                                      <p:to>
                                        <p:strVal val="visible"/>
                                      </p:to>
                                    </p:set>
                                    <p:animEffect transition="in" filter="wipe(up)">
                                      <p:cBhvr>
                                        <p:cTn id="49" dur="500"/>
                                        <p:tgtEl>
                                          <p:spTgt spid="4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 grpId="0"/>
      <p:bldP spid="4127" grpId="0"/>
      <p:bldP spid="4131" grpId="0"/>
      <p:bldP spid="4134" grpId="0"/>
      <p:bldP spid="4135" grpId="0"/>
      <p:bldP spid="413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idx="4294967295"/>
          </p:nvPr>
        </p:nvSpPr>
        <p:spPr>
          <a:xfrm>
            <a:off x="3962400" y="0"/>
            <a:ext cx="4876800" cy="304800"/>
          </a:xfrm>
        </p:spPr>
        <p:txBody>
          <a:bodyPr vert="horz" wrap="square" lIns="91440" tIns="45720" rIns="91440" bIns="45720" anchor="ctr" anchorCtr="0"/>
          <a:lstStyle/>
          <a:p>
            <a:pPr eaLnBrk="1" hangingPunct="1"/>
            <a:r>
              <a:rPr lang="en-US" altLang="zh-CN" b="1" dirty="0">
                <a:solidFill>
                  <a:srgbClr val="0033CC"/>
                </a:solidFill>
                <a:latin typeface="黑体" panose="02010609060101010101" pitchFamily="2" charset="-122"/>
                <a:ea typeface="黑体" panose="02010609060101010101" pitchFamily="2" charset="-122"/>
              </a:rPr>
              <a:t>7.2  </a:t>
            </a:r>
            <a:r>
              <a:rPr lang="zh-CN" altLang="en-US" b="1" dirty="0">
                <a:solidFill>
                  <a:srgbClr val="0033CC"/>
                </a:solidFill>
                <a:latin typeface="黑体" panose="02010609060101010101" pitchFamily="2" charset="-122"/>
                <a:ea typeface="黑体" panose="02010609060101010101" pitchFamily="2" charset="-122"/>
              </a:rPr>
              <a:t>系统的稳定性</a:t>
            </a:r>
          </a:p>
        </p:txBody>
      </p:sp>
      <p:sp>
        <p:nvSpPr>
          <p:cNvPr id="18434" name="Rectangle 32"/>
          <p:cNvSpPr/>
          <p:nvPr/>
        </p:nvSpPr>
        <p:spPr>
          <a:xfrm>
            <a:off x="228600" y="685800"/>
            <a:ext cx="8763000" cy="946150"/>
          </a:xfrm>
          <a:prstGeom prst="rect">
            <a:avLst/>
          </a:prstGeom>
          <a:noFill/>
          <a:ln w="9525">
            <a:noFill/>
          </a:ln>
        </p:spPr>
        <p:txBody>
          <a:bodyPr anchor="t" anchorCtr="0">
            <a:spAutoFit/>
          </a:bodyPr>
          <a:lstStyle/>
          <a:p>
            <a:r>
              <a:rPr lang="zh-CN" altLang="en-US" sz="2800" b="1" dirty="0">
                <a:solidFill>
                  <a:srgbClr val="CC0000"/>
                </a:solidFill>
                <a:latin typeface="Times New Roman" panose="02020603050405020304" pitchFamily="18" charset="0"/>
                <a:ea typeface="黑体" panose="02010609060101010101" pitchFamily="2" charset="-122"/>
                <a:sym typeface="Symbol" panose="05050102010706020507" pitchFamily="18" charset="2"/>
              </a:rPr>
              <a:t>例</a:t>
            </a:r>
            <a:r>
              <a:rPr lang="en-US" altLang="zh-CN" sz="2800" b="1" dirty="0">
                <a:solidFill>
                  <a:srgbClr val="CC0000"/>
                </a:solidFill>
                <a:latin typeface="Times New Roman" panose="02020603050405020304" pitchFamily="18" charset="0"/>
                <a:ea typeface="黑体" panose="02010609060101010101" pitchFamily="2" charset="-122"/>
                <a:sym typeface="Symbol" panose="05050102010706020507" pitchFamily="18" charset="2"/>
              </a:rPr>
              <a:t>3</a:t>
            </a:r>
            <a:r>
              <a:rPr lang="zh-CN" altLang="en-US" sz="2800" b="1" dirty="0">
                <a:solidFill>
                  <a:srgbClr val="3333CC"/>
                </a:solidFill>
                <a:latin typeface="Times New Roman" panose="02020603050405020304" pitchFamily="18" charset="0"/>
                <a:ea typeface="黑体" panose="02010609060101010101" pitchFamily="2" charset="-122"/>
                <a:sym typeface="Symbol" panose="05050102010706020507" pitchFamily="18" charset="2"/>
              </a:rPr>
              <a:t>：</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如图反馈因果系统，问当</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K</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满足什么条件时，系统是稳定的？其中子系统的系统函数</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G(s)=1/[(s+1)(s+2)]  </a:t>
            </a:r>
          </a:p>
        </p:txBody>
      </p:sp>
      <p:sp>
        <p:nvSpPr>
          <p:cNvPr id="88097" name="Rectangle 33"/>
          <p:cNvSpPr/>
          <p:nvPr/>
        </p:nvSpPr>
        <p:spPr>
          <a:xfrm>
            <a:off x="228600" y="1905000"/>
            <a:ext cx="4852988" cy="519113"/>
          </a:xfrm>
          <a:prstGeom prst="rect">
            <a:avLst/>
          </a:prstGeom>
          <a:noFill/>
          <a:ln w="9525">
            <a:noFill/>
          </a:ln>
        </p:spPr>
        <p:txBody>
          <a:bodyPr wrap="none" anchor="t" anchorCtr="0">
            <a:spAutoFit/>
          </a:bodyPr>
          <a:lstStyle/>
          <a:p>
            <a:r>
              <a:rPr lang="zh-CN" altLang="en-US" sz="2800" b="1" dirty="0">
                <a:solidFill>
                  <a:srgbClr val="CC0000"/>
                </a:solidFill>
                <a:latin typeface="Times New Roman" panose="02020603050405020304" pitchFamily="18" charset="0"/>
                <a:ea typeface="黑体" panose="02010609060101010101" pitchFamily="2" charset="-122"/>
                <a:sym typeface="Symbol" panose="05050102010706020507" pitchFamily="18" charset="2"/>
              </a:rPr>
              <a:t>解</a:t>
            </a:r>
            <a:r>
              <a:rPr lang="zh-CN" altLang="en-US" sz="2800" b="1" dirty="0">
                <a:solidFill>
                  <a:srgbClr val="3333CC"/>
                </a:solidFill>
                <a:latin typeface="Times New Roman" panose="02020603050405020304" pitchFamily="18" charset="0"/>
                <a:ea typeface="黑体" panose="02010609060101010101" pitchFamily="2" charset="-122"/>
                <a:sym typeface="Symbol" panose="05050102010706020507" pitchFamily="18" charset="2"/>
              </a:rPr>
              <a:t>：设</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加法器的输出信号</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X(s)</a:t>
            </a:r>
            <a:r>
              <a:rPr lang="en-US" altLang="zh-CN" sz="2800" b="1" dirty="0">
                <a:solidFill>
                  <a:srgbClr val="3333CC"/>
                </a:solidFill>
                <a:latin typeface="Times New Roman" panose="02020603050405020304" pitchFamily="18" charset="0"/>
                <a:ea typeface="黑体" panose="02010609060101010101" pitchFamily="2" charset="-122"/>
                <a:sym typeface="Symbol" panose="05050102010706020507" pitchFamily="18" charset="2"/>
              </a:rPr>
              <a:t> </a:t>
            </a:r>
          </a:p>
        </p:txBody>
      </p:sp>
      <p:graphicFrame>
        <p:nvGraphicFramePr>
          <p:cNvPr id="18436" name="Object 35"/>
          <p:cNvGraphicFramePr>
            <a:graphicFrameLocks noChangeAspect="1"/>
          </p:cNvGraphicFramePr>
          <p:nvPr/>
        </p:nvGraphicFramePr>
        <p:xfrm>
          <a:off x="4953000" y="1828800"/>
          <a:ext cx="4191000" cy="1382713"/>
        </p:xfrm>
        <a:graphic>
          <a:graphicData uri="http://schemas.openxmlformats.org/presentationml/2006/ole">
            <mc:AlternateContent xmlns:mc="http://schemas.openxmlformats.org/markup-compatibility/2006">
              <mc:Choice xmlns:v="urn:schemas-microsoft-com:vml" Requires="v">
                <p:oleObj spid="_x0000_s9228" r:id="rId3" imgW="2368550" imgH="780415" progId="Visio.Drawing.5">
                  <p:embed/>
                </p:oleObj>
              </mc:Choice>
              <mc:Fallback>
                <p:oleObj r:id="rId3" imgW="2368550" imgH="780415" progId="Visio.Drawing.5">
                  <p:embed/>
                  <p:pic>
                    <p:nvPicPr>
                      <p:cNvPr id="0" name="图片 3089"/>
                      <p:cNvPicPr/>
                      <p:nvPr/>
                    </p:nvPicPr>
                    <p:blipFill>
                      <a:blip r:embed="rId4"/>
                      <a:stretch>
                        <a:fillRect/>
                      </a:stretch>
                    </p:blipFill>
                    <p:spPr>
                      <a:xfrm>
                        <a:off x="4953000" y="1828800"/>
                        <a:ext cx="4191000" cy="1382713"/>
                      </a:xfrm>
                      <a:prstGeom prst="rect">
                        <a:avLst/>
                      </a:prstGeom>
                      <a:noFill/>
                      <a:ln w="38100">
                        <a:noFill/>
                        <a:miter/>
                      </a:ln>
                    </p:spPr>
                  </p:pic>
                </p:oleObj>
              </mc:Fallback>
            </mc:AlternateContent>
          </a:graphicData>
        </a:graphic>
      </p:graphicFrame>
      <p:sp>
        <p:nvSpPr>
          <p:cNvPr id="88100" name="Rectangle 36"/>
          <p:cNvSpPr/>
          <p:nvPr/>
        </p:nvSpPr>
        <p:spPr>
          <a:xfrm>
            <a:off x="6324600" y="1752600"/>
            <a:ext cx="727075" cy="457200"/>
          </a:xfrm>
          <a:prstGeom prst="rect">
            <a:avLst/>
          </a:prstGeom>
          <a:noFill/>
          <a:ln w="9525">
            <a:noFill/>
          </a:ln>
        </p:spPr>
        <p:txBody>
          <a:bodyPr wrap="none" anchor="t" anchorCtr="0">
            <a:spAutoFit/>
          </a:bodyPr>
          <a:lstStyle/>
          <a:p>
            <a:r>
              <a:rPr lang="en-US" altLang="zh-CN"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X(s)</a:t>
            </a:r>
          </a:p>
        </p:txBody>
      </p:sp>
      <p:sp>
        <p:nvSpPr>
          <p:cNvPr id="88101" name="Rectangle 37"/>
          <p:cNvSpPr/>
          <p:nvPr/>
        </p:nvSpPr>
        <p:spPr>
          <a:xfrm>
            <a:off x="381000" y="2438400"/>
            <a:ext cx="2727325" cy="519113"/>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X(s)=KY(s)+F(s)</a:t>
            </a:r>
          </a:p>
        </p:txBody>
      </p:sp>
      <p:sp>
        <p:nvSpPr>
          <p:cNvPr id="88102" name="Rectangle 38"/>
          <p:cNvSpPr/>
          <p:nvPr/>
        </p:nvSpPr>
        <p:spPr>
          <a:xfrm>
            <a:off x="304800" y="3048000"/>
            <a:ext cx="5788025" cy="519113"/>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Y(s)= G(s)X(s)=K G(s)Y(s)+ G(s)F(s)</a:t>
            </a:r>
          </a:p>
        </p:txBody>
      </p:sp>
      <p:sp>
        <p:nvSpPr>
          <p:cNvPr id="88103" name="Rectangle 39"/>
          <p:cNvSpPr/>
          <p:nvPr/>
        </p:nvSpPr>
        <p:spPr>
          <a:xfrm>
            <a:off x="457200" y="3733800"/>
            <a:ext cx="6977063" cy="519113"/>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H(s)=Y(s)/F(s)=G(s)/[1-KG(s)]=1/(s</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+3s+2-k)</a:t>
            </a:r>
          </a:p>
        </p:txBody>
      </p:sp>
      <p:sp>
        <p:nvSpPr>
          <p:cNvPr id="88104" name="Rectangle 40"/>
          <p:cNvSpPr/>
          <p:nvPr/>
        </p:nvSpPr>
        <p:spPr>
          <a:xfrm>
            <a:off x="457200" y="4419600"/>
            <a:ext cx="2271713" cy="519113"/>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H(s)</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的极点为</a:t>
            </a:r>
          </a:p>
        </p:txBody>
      </p:sp>
      <p:graphicFrame>
        <p:nvGraphicFramePr>
          <p:cNvPr id="88105" name="Object 41"/>
          <p:cNvGraphicFramePr>
            <a:graphicFrameLocks noChangeAspect="1"/>
          </p:cNvGraphicFramePr>
          <p:nvPr/>
        </p:nvGraphicFramePr>
        <p:xfrm>
          <a:off x="2971800" y="4267200"/>
          <a:ext cx="3155950" cy="950913"/>
        </p:xfrm>
        <a:graphic>
          <a:graphicData uri="http://schemas.openxmlformats.org/presentationml/2006/ole">
            <mc:AlternateContent xmlns:mc="http://schemas.openxmlformats.org/markup-compatibility/2006">
              <mc:Choice xmlns:v="urn:schemas-microsoft-com:vml" Requires="v">
                <p:oleObj spid="_x0000_s9229" r:id="rId5" imgW="1676400" imgH="508000" progId="Equation.3">
                  <p:embed/>
                </p:oleObj>
              </mc:Choice>
              <mc:Fallback>
                <p:oleObj r:id="rId5" imgW="1676400" imgH="508000" progId="Equation.3">
                  <p:embed/>
                  <p:pic>
                    <p:nvPicPr>
                      <p:cNvPr id="0" name="图片 3088"/>
                      <p:cNvPicPr/>
                      <p:nvPr/>
                    </p:nvPicPr>
                    <p:blipFill>
                      <a:blip r:embed="rId6"/>
                      <a:stretch>
                        <a:fillRect/>
                      </a:stretch>
                    </p:blipFill>
                    <p:spPr>
                      <a:xfrm>
                        <a:off x="2971800" y="4267200"/>
                        <a:ext cx="3155950" cy="950913"/>
                      </a:xfrm>
                      <a:prstGeom prst="rect">
                        <a:avLst/>
                      </a:prstGeom>
                      <a:noFill/>
                      <a:ln w="38100">
                        <a:noFill/>
                        <a:miter/>
                      </a:ln>
                    </p:spPr>
                  </p:pic>
                </p:oleObj>
              </mc:Fallback>
            </mc:AlternateContent>
          </a:graphicData>
        </a:graphic>
      </p:graphicFrame>
      <p:sp>
        <p:nvSpPr>
          <p:cNvPr id="88107" name="Rectangle 43"/>
          <p:cNvSpPr/>
          <p:nvPr/>
        </p:nvSpPr>
        <p:spPr>
          <a:xfrm>
            <a:off x="457200" y="5257800"/>
            <a:ext cx="7924800" cy="946150"/>
          </a:xfrm>
          <a:prstGeom prst="rect">
            <a:avLst/>
          </a:prstGeom>
          <a:noFill/>
          <a:ln w="9525">
            <a:noFill/>
          </a:ln>
        </p:spPr>
        <p:txBody>
          <a:bodyPr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为使极点在左半平面，必须</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(3/2)</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-2+k&lt;(3/2)</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k&lt;2</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，即当</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k&lt;2</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，系统稳定。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97"/>
                                        </p:tgtEl>
                                        <p:attrNameLst>
                                          <p:attrName>style.visibility</p:attrName>
                                        </p:attrNameLst>
                                      </p:cBhvr>
                                      <p:to>
                                        <p:strVal val="visible"/>
                                      </p:to>
                                    </p:set>
                                    <p:anim calcmode="lin" valueType="num">
                                      <p:cBhvr additive="base">
                                        <p:cTn id="7" dur="500" fill="hold"/>
                                        <p:tgtEl>
                                          <p:spTgt spid="88097"/>
                                        </p:tgtEl>
                                        <p:attrNameLst>
                                          <p:attrName>ppt_x</p:attrName>
                                        </p:attrNameLst>
                                      </p:cBhvr>
                                      <p:tavLst>
                                        <p:tav tm="0">
                                          <p:val>
                                            <p:strVal val="0-#ppt_w/2"/>
                                          </p:val>
                                        </p:tav>
                                        <p:tav tm="100000">
                                          <p:val>
                                            <p:strVal val="#ppt_x"/>
                                          </p:val>
                                        </p:tav>
                                      </p:tavLst>
                                    </p:anim>
                                    <p:anim calcmode="lin" valueType="num">
                                      <p:cBhvr additive="base">
                                        <p:cTn id="8" dur="500" fill="hold"/>
                                        <p:tgtEl>
                                          <p:spTgt spid="880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88100"/>
                                        </p:tgtEl>
                                        <p:attrNameLst>
                                          <p:attrName>style.visibility</p:attrName>
                                        </p:attrNameLst>
                                      </p:cBhvr>
                                      <p:to>
                                        <p:strVal val="visible"/>
                                      </p:to>
                                    </p:set>
                                    <p:anim calcmode="lin" valueType="num">
                                      <p:cBhvr>
                                        <p:cTn id="13" dur="1000" fill="hold"/>
                                        <p:tgtEl>
                                          <p:spTgt spid="88100"/>
                                        </p:tgtEl>
                                        <p:attrNameLst>
                                          <p:attrName>ppt_w</p:attrName>
                                        </p:attrNameLst>
                                      </p:cBhvr>
                                      <p:tavLst>
                                        <p:tav tm="0">
                                          <p:val>
                                            <p:fltVal val="0"/>
                                          </p:val>
                                        </p:tav>
                                        <p:tav tm="100000">
                                          <p:val>
                                            <p:strVal val="#ppt_w"/>
                                          </p:val>
                                        </p:tav>
                                      </p:tavLst>
                                    </p:anim>
                                    <p:anim calcmode="lin" valueType="num">
                                      <p:cBhvr>
                                        <p:cTn id="14" dur="1000" fill="hold"/>
                                        <p:tgtEl>
                                          <p:spTgt spid="88100"/>
                                        </p:tgtEl>
                                        <p:attrNameLst>
                                          <p:attrName>ppt_h</p:attrName>
                                        </p:attrNameLst>
                                      </p:cBhvr>
                                      <p:tavLst>
                                        <p:tav tm="0">
                                          <p:val>
                                            <p:fltVal val="0"/>
                                          </p:val>
                                        </p:tav>
                                        <p:tav tm="100000">
                                          <p:val>
                                            <p:strVal val="#ppt_h"/>
                                          </p:val>
                                        </p:tav>
                                      </p:tavLst>
                                    </p:anim>
                                    <p:anim calcmode="lin" valueType="num">
                                      <p:cBhvr>
                                        <p:cTn id="15" dur="1000" fill="hold"/>
                                        <p:tgtEl>
                                          <p:spTgt spid="88100"/>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8810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8101"/>
                                        </p:tgtEl>
                                        <p:attrNameLst>
                                          <p:attrName>style.visibility</p:attrName>
                                        </p:attrNameLst>
                                      </p:cBhvr>
                                      <p:to>
                                        <p:strVal val="visible"/>
                                      </p:to>
                                    </p:set>
                                    <p:anim calcmode="lin" valueType="num">
                                      <p:cBhvr additive="base">
                                        <p:cTn id="21" dur="500" fill="hold"/>
                                        <p:tgtEl>
                                          <p:spTgt spid="88101"/>
                                        </p:tgtEl>
                                        <p:attrNameLst>
                                          <p:attrName>ppt_x</p:attrName>
                                        </p:attrNameLst>
                                      </p:cBhvr>
                                      <p:tavLst>
                                        <p:tav tm="0">
                                          <p:val>
                                            <p:strVal val="0-#ppt_w/2"/>
                                          </p:val>
                                        </p:tav>
                                        <p:tav tm="100000">
                                          <p:val>
                                            <p:strVal val="#ppt_x"/>
                                          </p:val>
                                        </p:tav>
                                      </p:tavLst>
                                    </p:anim>
                                    <p:anim calcmode="lin" valueType="num">
                                      <p:cBhvr additive="base">
                                        <p:cTn id="22" dur="500" fill="hold"/>
                                        <p:tgtEl>
                                          <p:spTgt spid="8810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88102"/>
                                        </p:tgtEl>
                                        <p:attrNameLst>
                                          <p:attrName>style.visibility</p:attrName>
                                        </p:attrNameLst>
                                      </p:cBhvr>
                                      <p:to>
                                        <p:strVal val="visible"/>
                                      </p:to>
                                    </p:set>
                                    <p:anim calcmode="lin" valueType="num">
                                      <p:cBhvr additive="base">
                                        <p:cTn id="27" dur="500" fill="hold"/>
                                        <p:tgtEl>
                                          <p:spTgt spid="88102"/>
                                        </p:tgtEl>
                                        <p:attrNameLst>
                                          <p:attrName>ppt_x</p:attrName>
                                        </p:attrNameLst>
                                      </p:cBhvr>
                                      <p:tavLst>
                                        <p:tav tm="0">
                                          <p:val>
                                            <p:strVal val="0-#ppt_w/2"/>
                                          </p:val>
                                        </p:tav>
                                        <p:tav tm="100000">
                                          <p:val>
                                            <p:strVal val="#ppt_x"/>
                                          </p:val>
                                        </p:tav>
                                      </p:tavLst>
                                    </p:anim>
                                    <p:anim calcmode="lin" valueType="num">
                                      <p:cBhvr additive="base">
                                        <p:cTn id="28" dur="500" fill="hold"/>
                                        <p:tgtEl>
                                          <p:spTgt spid="8810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88103"/>
                                        </p:tgtEl>
                                        <p:attrNameLst>
                                          <p:attrName>style.visibility</p:attrName>
                                        </p:attrNameLst>
                                      </p:cBhvr>
                                      <p:to>
                                        <p:strVal val="visible"/>
                                      </p:to>
                                    </p:set>
                                    <p:anim calcmode="lin" valueType="num">
                                      <p:cBhvr additive="base">
                                        <p:cTn id="33" dur="500" fill="hold"/>
                                        <p:tgtEl>
                                          <p:spTgt spid="88103"/>
                                        </p:tgtEl>
                                        <p:attrNameLst>
                                          <p:attrName>ppt_x</p:attrName>
                                        </p:attrNameLst>
                                      </p:cBhvr>
                                      <p:tavLst>
                                        <p:tav tm="0">
                                          <p:val>
                                            <p:strVal val="0-#ppt_w/2"/>
                                          </p:val>
                                        </p:tav>
                                        <p:tav tm="100000">
                                          <p:val>
                                            <p:strVal val="#ppt_x"/>
                                          </p:val>
                                        </p:tav>
                                      </p:tavLst>
                                    </p:anim>
                                    <p:anim calcmode="lin" valueType="num">
                                      <p:cBhvr additive="base">
                                        <p:cTn id="34" dur="500" fill="hold"/>
                                        <p:tgtEl>
                                          <p:spTgt spid="88103"/>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88104"/>
                                        </p:tgtEl>
                                        <p:attrNameLst>
                                          <p:attrName>style.visibility</p:attrName>
                                        </p:attrNameLst>
                                      </p:cBhvr>
                                      <p:to>
                                        <p:strVal val="visible"/>
                                      </p:to>
                                    </p:set>
                                    <p:anim calcmode="lin" valueType="num">
                                      <p:cBhvr additive="base">
                                        <p:cTn id="39" dur="500" fill="hold"/>
                                        <p:tgtEl>
                                          <p:spTgt spid="88104"/>
                                        </p:tgtEl>
                                        <p:attrNameLst>
                                          <p:attrName>ppt_x</p:attrName>
                                        </p:attrNameLst>
                                      </p:cBhvr>
                                      <p:tavLst>
                                        <p:tav tm="0">
                                          <p:val>
                                            <p:strVal val="0-#ppt_w/2"/>
                                          </p:val>
                                        </p:tav>
                                        <p:tav tm="100000">
                                          <p:val>
                                            <p:strVal val="#ppt_x"/>
                                          </p:val>
                                        </p:tav>
                                      </p:tavLst>
                                    </p:anim>
                                    <p:anim calcmode="lin" valueType="num">
                                      <p:cBhvr additive="base">
                                        <p:cTn id="40" dur="500" fill="hold"/>
                                        <p:tgtEl>
                                          <p:spTgt spid="8810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88105"/>
                                        </p:tgtEl>
                                        <p:attrNameLst>
                                          <p:attrName>style.visibility</p:attrName>
                                        </p:attrNameLst>
                                      </p:cBhvr>
                                      <p:to>
                                        <p:strVal val="visible"/>
                                      </p:to>
                                    </p:set>
                                    <p:animEffect transition="in" filter="wipe(left)">
                                      <p:cBhvr>
                                        <p:cTn id="45" dur="500"/>
                                        <p:tgtEl>
                                          <p:spTgt spid="88105"/>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88107"/>
                                        </p:tgtEl>
                                        <p:attrNameLst>
                                          <p:attrName>style.visibility</p:attrName>
                                        </p:attrNameLst>
                                      </p:cBhvr>
                                      <p:to>
                                        <p:strVal val="visible"/>
                                      </p:to>
                                    </p:set>
                                    <p:anim calcmode="lin" valueType="num">
                                      <p:cBhvr additive="base">
                                        <p:cTn id="50" dur="500" fill="hold"/>
                                        <p:tgtEl>
                                          <p:spTgt spid="88107"/>
                                        </p:tgtEl>
                                        <p:attrNameLst>
                                          <p:attrName>ppt_x</p:attrName>
                                        </p:attrNameLst>
                                      </p:cBhvr>
                                      <p:tavLst>
                                        <p:tav tm="0">
                                          <p:val>
                                            <p:strVal val="0-#ppt_w/2"/>
                                          </p:val>
                                        </p:tav>
                                        <p:tav tm="100000">
                                          <p:val>
                                            <p:strVal val="#ppt_x"/>
                                          </p:val>
                                        </p:tav>
                                      </p:tavLst>
                                    </p:anim>
                                    <p:anim calcmode="lin" valueType="num">
                                      <p:cBhvr additive="base">
                                        <p:cTn id="51" dur="500" fill="hold"/>
                                        <p:tgtEl>
                                          <p:spTgt spid="88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97" grpId="0"/>
      <p:bldP spid="88100" grpId="0"/>
      <p:bldP spid="88101" grpId="0"/>
      <p:bldP spid="88102" grpId="0"/>
      <p:bldP spid="88103" grpId="0"/>
      <p:bldP spid="88104" grpId="0"/>
      <p:bldP spid="8810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idx="4294967295"/>
          </p:nvPr>
        </p:nvSpPr>
        <p:spPr>
          <a:xfrm>
            <a:off x="3962400" y="0"/>
            <a:ext cx="4876800" cy="304800"/>
          </a:xfrm>
        </p:spPr>
        <p:txBody>
          <a:bodyPr vert="horz" wrap="square" lIns="91440" tIns="45720" rIns="91440" bIns="45720" anchor="ctr" anchorCtr="0"/>
          <a:lstStyle/>
          <a:p>
            <a:pPr eaLnBrk="1" hangingPunct="1"/>
            <a:r>
              <a:rPr lang="en-US" altLang="zh-CN" b="1" dirty="0">
                <a:solidFill>
                  <a:srgbClr val="0033CC"/>
                </a:solidFill>
                <a:latin typeface="黑体" panose="02010609060101010101" pitchFamily="2" charset="-122"/>
                <a:ea typeface="黑体" panose="02010609060101010101" pitchFamily="2" charset="-122"/>
              </a:rPr>
              <a:t>7.2  </a:t>
            </a:r>
            <a:r>
              <a:rPr lang="zh-CN" altLang="en-US" b="1" dirty="0">
                <a:solidFill>
                  <a:srgbClr val="0033CC"/>
                </a:solidFill>
                <a:latin typeface="黑体" panose="02010609060101010101" pitchFamily="2" charset="-122"/>
                <a:ea typeface="黑体" panose="02010609060101010101" pitchFamily="2" charset="-122"/>
              </a:rPr>
              <a:t>系统的稳定性</a:t>
            </a:r>
          </a:p>
        </p:txBody>
      </p:sp>
      <p:sp>
        <p:nvSpPr>
          <p:cNvPr id="19458" name="Rectangle 29"/>
          <p:cNvSpPr/>
          <p:nvPr/>
        </p:nvSpPr>
        <p:spPr>
          <a:xfrm>
            <a:off x="228600" y="685800"/>
            <a:ext cx="7543800" cy="946150"/>
          </a:xfrm>
          <a:prstGeom prst="rect">
            <a:avLst/>
          </a:prstGeom>
          <a:noFill/>
          <a:ln w="9525">
            <a:noFill/>
          </a:ln>
        </p:spPr>
        <p:txBody>
          <a:bodyPr anchor="t" anchorCtr="0">
            <a:spAutoFit/>
          </a:bodyPr>
          <a:lstStyle/>
          <a:p>
            <a:r>
              <a:rPr lang="zh-CN" altLang="en-US" sz="2800" b="1" dirty="0">
                <a:solidFill>
                  <a:srgbClr val="CC0000"/>
                </a:solidFill>
                <a:latin typeface="Times New Roman" panose="02020603050405020304" pitchFamily="18" charset="0"/>
                <a:ea typeface="黑体" panose="02010609060101010101" pitchFamily="2" charset="-122"/>
                <a:sym typeface="Symbol" panose="05050102010706020507" pitchFamily="18" charset="2"/>
              </a:rPr>
              <a:t>例</a:t>
            </a:r>
            <a:r>
              <a:rPr lang="en-US" altLang="zh-CN" sz="2800" b="1" dirty="0">
                <a:solidFill>
                  <a:srgbClr val="CC0000"/>
                </a:solidFill>
                <a:latin typeface="Times New Roman" panose="02020603050405020304" pitchFamily="18" charset="0"/>
                <a:ea typeface="黑体" panose="02010609060101010101" pitchFamily="2" charset="-122"/>
                <a:sym typeface="Symbol" panose="05050102010706020507" pitchFamily="18" charset="2"/>
              </a:rPr>
              <a:t>4</a:t>
            </a:r>
            <a:r>
              <a:rPr lang="zh-CN" altLang="en-US" sz="2800" b="1" dirty="0">
                <a:solidFill>
                  <a:srgbClr val="3333CC"/>
                </a:solidFill>
                <a:latin typeface="Times New Roman" panose="02020603050405020304" pitchFamily="18" charset="0"/>
                <a:ea typeface="黑体" panose="02010609060101010101" pitchFamily="2" charset="-122"/>
                <a:sym typeface="Symbol" panose="05050102010706020507" pitchFamily="18" charset="2"/>
              </a:rPr>
              <a:t>：</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如图离散因果系统框图 ，为使系统稳定，求常量</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的取值范围</a:t>
            </a:r>
          </a:p>
        </p:txBody>
      </p:sp>
      <p:sp>
        <p:nvSpPr>
          <p:cNvPr id="89118" name="Rectangle 30"/>
          <p:cNvSpPr/>
          <p:nvPr/>
        </p:nvSpPr>
        <p:spPr>
          <a:xfrm>
            <a:off x="228600" y="1622425"/>
            <a:ext cx="4513263" cy="519113"/>
          </a:xfrm>
          <a:prstGeom prst="rect">
            <a:avLst/>
          </a:prstGeom>
          <a:noFill/>
          <a:ln w="9525">
            <a:noFill/>
          </a:ln>
        </p:spPr>
        <p:txBody>
          <a:bodyPr wrap="none" anchor="t" anchorCtr="0">
            <a:spAutoFit/>
          </a:bodyPr>
          <a:lstStyle/>
          <a:p>
            <a:r>
              <a:rPr lang="zh-CN" altLang="en-US" sz="2800" b="1" dirty="0">
                <a:solidFill>
                  <a:srgbClr val="CC0000"/>
                </a:solidFill>
                <a:latin typeface="Times New Roman" panose="02020603050405020304" pitchFamily="18" charset="0"/>
                <a:ea typeface="黑体" panose="02010609060101010101" pitchFamily="2" charset="-122"/>
                <a:sym typeface="Symbol" panose="05050102010706020507" pitchFamily="18" charset="2"/>
              </a:rPr>
              <a:t>解</a:t>
            </a:r>
            <a:r>
              <a:rPr lang="zh-CN" altLang="en-US" sz="2800" b="1" dirty="0">
                <a:solidFill>
                  <a:srgbClr val="3333CC"/>
                </a:solidFill>
                <a:latin typeface="Times New Roman" panose="02020603050405020304" pitchFamily="18" charset="0"/>
                <a:ea typeface="黑体" panose="02010609060101010101" pitchFamily="2" charset="-122"/>
                <a:sym typeface="Symbol" panose="05050102010706020507" pitchFamily="18" charset="2"/>
              </a:rPr>
              <a:t>：设</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加法器输出信号</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X(z)</a:t>
            </a:r>
            <a:r>
              <a:rPr lang="en-US" altLang="zh-CN" sz="2800" b="1" dirty="0">
                <a:solidFill>
                  <a:srgbClr val="3333CC"/>
                </a:solidFill>
                <a:latin typeface="Times New Roman" panose="02020603050405020304" pitchFamily="18" charset="0"/>
                <a:ea typeface="黑体" panose="02010609060101010101" pitchFamily="2" charset="-122"/>
                <a:sym typeface="Symbol" panose="05050102010706020507" pitchFamily="18" charset="2"/>
              </a:rPr>
              <a:t> </a:t>
            </a:r>
          </a:p>
        </p:txBody>
      </p:sp>
      <p:graphicFrame>
        <p:nvGraphicFramePr>
          <p:cNvPr id="19460" name="Object 33"/>
          <p:cNvGraphicFramePr>
            <a:graphicFrameLocks noChangeAspect="1"/>
          </p:cNvGraphicFramePr>
          <p:nvPr/>
        </p:nvGraphicFramePr>
        <p:xfrm>
          <a:off x="4114800" y="1295400"/>
          <a:ext cx="5029200" cy="1962150"/>
        </p:xfrm>
        <a:graphic>
          <a:graphicData uri="http://schemas.openxmlformats.org/presentationml/2006/ole">
            <mc:AlternateContent xmlns:mc="http://schemas.openxmlformats.org/markup-compatibility/2006">
              <mc:Choice xmlns:v="urn:schemas-microsoft-com:vml" Requires="v">
                <p:oleObj spid="_x0000_s10247" r:id="rId3" imgW="2685415" imgH="1048385" progId="Visio.Drawing.5">
                  <p:embed/>
                </p:oleObj>
              </mc:Choice>
              <mc:Fallback>
                <p:oleObj r:id="rId3" imgW="2685415" imgH="1048385" progId="Visio.Drawing.5">
                  <p:embed/>
                  <p:pic>
                    <p:nvPicPr>
                      <p:cNvPr id="0" name="图片 3078"/>
                      <p:cNvPicPr/>
                      <p:nvPr/>
                    </p:nvPicPr>
                    <p:blipFill>
                      <a:blip r:embed="rId4"/>
                      <a:stretch>
                        <a:fillRect/>
                      </a:stretch>
                    </p:blipFill>
                    <p:spPr>
                      <a:xfrm>
                        <a:off x="4114800" y="1295400"/>
                        <a:ext cx="5029200" cy="1962150"/>
                      </a:xfrm>
                      <a:prstGeom prst="rect">
                        <a:avLst/>
                      </a:prstGeom>
                      <a:noFill/>
                      <a:ln w="38100">
                        <a:noFill/>
                        <a:miter/>
                      </a:ln>
                    </p:spPr>
                  </p:pic>
                </p:oleObj>
              </mc:Fallback>
            </mc:AlternateContent>
          </a:graphicData>
        </a:graphic>
      </p:graphicFrame>
      <p:sp>
        <p:nvSpPr>
          <p:cNvPr id="89122" name="Rectangle 34"/>
          <p:cNvSpPr/>
          <p:nvPr/>
        </p:nvSpPr>
        <p:spPr>
          <a:xfrm>
            <a:off x="5562600" y="2362200"/>
            <a:ext cx="742950" cy="457200"/>
          </a:xfrm>
          <a:prstGeom prst="rect">
            <a:avLst/>
          </a:prstGeom>
          <a:noFill/>
          <a:ln w="9525">
            <a:noFill/>
          </a:ln>
        </p:spPr>
        <p:txBody>
          <a:bodyPr wrap="none" anchor="t" anchorCtr="0">
            <a:spAutoFit/>
          </a:bodyPr>
          <a:lstStyle/>
          <a:p>
            <a:r>
              <a:rPr lang="en-US" altLang="zh-CN"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X(z)</a:t>
            </a:r>
          </a:p>
        </p:txBody>
      </p:sp>
      <p:sp>
        <p:nvSpPr>
          <p:cNvPr id="89123" name="Rectangle 35"/>
          <p:cNvSpPr/>
          <p:nvPr/>
        </p:nvSpPr>
        <p:spPr>
          <a:xfrm>
            <a:off x="6858000" y="1676400"/>
            <a:ext cx="1047750" cy="457200"/>
          </a:xfrm>
          <a:prstGeom prst="rect">
            <a:avLst/>
          </a:prstGeom>
          <a:noFill/>
          <a:ln w="9525">
            <a:noFill/>
          </a:ln>
        </p:spPr>
        <p:txBody>
          <a:bodyPr wrap="none" anchor="t" anchorCtr="0">
            <a:spAutoFit/>
          </a:bodyPr>
          <a:lstStyle/>
          <a:p>
            <a:r>
              <a:rPr lang="en-US" altLang="zh-CN"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z</a:t>
            </a:r>
            <a:r>
              <a:rPr lang="en-US" altLang="zh-CN"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X(z)</a:t>
            </a:r>
          </a:p>
        </p:txBody>
      </p:sp>
      <p:sp>
        <p:nvSpPr>
          <p:cNvPr id="89124" name="Rectangle 36"/>
          <p:cNvSpPr/>
          <p:nvPr/>
        </p:nvSpPr>
        <p:spPr>
          <a:xfrm>
            <a:off x="228600" y="2308225"/>
            <a:ext cx="3133725" cy="519113"/>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X(z)=F(z)+z</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aX(z) </a:t>
            </a:r>
          </a:p>
        </p:txBody>
      </p:sp>
      <p:sp>
        <p:nvSpPr>
          <p:cNvPr id="89125" name="Rectangle 37"/>
          <p:cNvSpPr/>
          <p:nvPr/>
        </p:nvSpPr>
        <p:spPr>
          <a:xfrm>
            <a:off x="152400" y="3214688"/>
            <a:ext cx="5811838" cy="519112"/>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Y(z)=(2+z</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)X(z)= (2+z</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)/(1-az</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)F(z) </a:t>
            </a:r>
          </a:p>
        </p:txBody>
      </p:sp>
      <p:sp>
        <p:nvSpPr>
          <p:cNvPr id="89126" name="Rectangle 38"/>
          <p:cNvSpPr/>
          <p:nvPr/>
        </p:nvSpPr>
        <p:spPr>
          <a:xfrm>
            <a:off x="228600" y="4114800"/>
            <a:ext cx="5586413" cy="519113"/>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H(z)= (2+z</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)/(1-az</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)=(2z+1)/(z-a)</a:t>
            </a:r>
          </a:p>
        </p:txBody>
      </p:sp>
      <p:sp>
        <p:nvSpPr>
          <p:cNvPr id="89127" name="Rectangle 39"/>
          <p:cNvSpPr/>
          <p:nvPr/>
        </p:nvSpPr>
        <p:spPr>
          <a:xfrm>
            <a:off x="381000" y="4876800"/>
            <a:ext cx="7289800" cy="952500"/>
          </a:xfrm>
          <a:prstGeom prst="rect">
            <a:avLst/>
          </a:prstGeom>
          <a:noFill/>
          <a:ln w="9525">
            <a:noFill/>
          </a:ln>
        </p:spPr>
        <p:txBody>
          <a:bodyPr wrap="none"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为使系统稳定，</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H(z)</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的极点必须在单位圆内，</a:t>
            </a:r>
          </a:p>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故</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|a|&lt;1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118"/>
                                        </p:tgtEl>
                                        <p:attrNameLst>
                                          <p:attrName>style.visibility</p:attrName>
                                        </p:attrNameLst>
                                      </p:cBhvr>
                                      <p:to>
                                        <p:strVal val="visible"/>
                                      </p:to>
                                    </p:set>
                                    <p:anim calcmode="lin" valueType="num">
                                      <p:cBhvr additive="base">
                                        <p:cTn id="7" dur="500" fill="hold"/>
                                        <p:tgtEl>
                                          <p:spTgt spid="89118"/>
                                        </p:tgtEl>
                                        <p:attrNameLst>
                                          <p:attrName>ppt_x</p:attrName>
                                        </p:attrNameLst>
                                      </p:cBhvr>
                                      <p:tavLst>
                                        <p:tav tm="0">
                                          <p:val>
                                            <p:strVal val="0-#ppt_w/2"/>
                                          </p:val>
                                        </p:tav>
                                        <p:tav tm="100000">
                                          <p:val>
                                            <p:strVal val="#ppt_x"/>
                                          </p:val>
                                        </p:tav>
                                      </p:tavLst>
                                    </p:anim>
                                    <p:anim calcmode="lin" valueType="num">
                                      <p:cBhvr additive="base">
                                        <p:cTn id="8" dur="500" fill="hold"/>
                                        <p:tgtEl>
                                          <p:spTgt spid="891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89122"/>
                                        </p:tgtEl>
                                        <p:attrNameLst>
                                          <p:attrName>style.visibility</p:attrName>
                                        </p:attrNameLst>
                                      </p:cBhvr>
                                      <p:to>
                                        <p:strVal val="visible"/>
                                      </p:to>
                                    </p:set>
                                    <p:anim calcmode="lin" valueType="num">
                                      <p:cBhvr>
                                        <p:cTn id="13" dur="1000" fill="hold"/>
                                        <p:tgtEl>
                                          <p:spTgt spid="89122"/>
                                        </p:tgtEl>
                                        <p:attrNameLst>
                                          <p:attrName>ppt_w</p:attrName>
                                        </p:attrNameLst>
                                      </p:cBhvr>
                                      <p:tavLst>
                                        <p:tav tm="0">
                                          <p:val>
                                            <p:fltVal val="0"/>
                                          </p:val>
                                        </p:tav>
                                        <p:tav tm="100000">
                                          <p:val>
                                            <p:strVal val="#ppt_w"/>
                                          </p:val>
                                        </p:tav>
                                      </p:tavLst>
                                    </p:anim>
                                    <p:anim calcmode="lin" valueType="num">
                                      <p:cBhvr>
                                        <p:cTn id="14" dur="1000" fill="hold"/>
                                        <p:tgtEl>
                                          <p:spTgt spid="89122"/>
                                        </p:tgtEl>
                                        <p:attrNameLst>
                                          <p:attrName>ppt_h</p:attrName>
                                        </p:attrNameLst>
                                      </p:cBhvr>
                                      <p:tavLst>
                                        <p:tav tm="0">
                                          <p:val>
                                            <p:fltVal val="0"/>
                                          </p:val>
                                        </p:tav>
                                        <p:tav tm="100000">
                                          <p:val>
                                            <p:strVal val="#ppt_h"/>
                                          </p:val>
                                        </p:tav>
                                      </p:tavLst>
                                    </p:anim>
                                    <p:anim calcmode="lin" valueType="num">
                                      <p:cBhvr>
                                        <p:cTn id="15" dur="1000" fill="hold"/>
                                        <p:tgtEl>
                                          <p:spTgt spid="8912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891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15" presetClass="entr" presetSubtype="0" fill="hold" grpId="0" nodeType="clickEffect">
                                  <p:stCondLst>
                                    <p:cond delay="0"/>
                                  </p:stCondLst>
                                  <p:childTnLst>
                                    <p:set>
                                      <p:cBhvr>
                                        <p:cTn id="20" dur="1" fill="hold">
                                          <p:stCondLst>
                                            <p:cond delay="0"/>
                                          </p:stCondLst>
                                        </p:cTn>
                                        <p:tgtEl>
                                          <p:spTgt spid="89123"/>
                                        </p:tgtEl>
                                        <p:attrNameLst>
                                          <p:attrName>style.visibility</p:attrName>
                                        </p:attrNameLst>
                                      </p:cBhvr>
                                      <p:to>
                                        <p:strVal val="visible"/>
                                      </p:to>
                                    </p:set>
                                    <p:anim calcmode="lin" valueType="num">
                                      <p:cBhvr>
                                        <p:cTn id="21" dur="1000" fill="hold"/>
                                        <p:tgtEl>
                                          <p:spTgt spid="89123"/>
                                        </p:tgtEl>
                                        <p:attrNameLst>
                                          <p:attrName>ppt_w</p:attrName>
                                        </p:attrNameLst>
                                      </p:cBhvr>
                                      <p:tavLst>
                                        <p:tav tm="0">
                                          <p:val>
                                            <p:fltVal val="0"/>
                                          </p:val>
                                        </p:tav>
                                        <p:tav tm="100000">
                                          <p:val>
                                            <p:strVal val="#ppt_w"/>
                                          </p:val>
                                        </p:tav>
                                      </p:tavLst>
                                    </p:anim>
                                    <p:anim calcmode="lin" valueType="num">
                                      <p:cBhvr>
                                        <p:cTn id="22" dur="1000" fill="hold"/>
                                        <p:tgtEl>
                                          <p:spTgt spid="89123"/>
                                        </p:tgtEl>
                                        <p:attrNameLst>
                                          <p:attrName>ppt_h</p:attrName>
                                        </p:attrNameLst>
                                      </p:cBhvr>
                                      <p:tavLst>
                                        <p:tav tm="0">
                                          <p:val>
                                            <p:fltVal val="0"/>
                                          </p:val>
                                        </p:tav>
                                        <p:tav tm="100000">
                                          <p:val>
                                            <p:strVal val="#ppt_h"/>
                                          </p:val>
                                        </p:tav>
                                      </p:tavLst>
                                    </p:anim>
                                    <p:anim calcmode="lin" valueType="num">
                                      <p:cBhvr>
                                        <p:cTn id="23" dur="1000" fill="hold"/>
                                        <p:tgtEl>
                                          <p:spTgt spid="89123"/>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891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9124"/>
                                        </p:tgtEl>
                                        <p:attrNameLst>
                                          <p:attrName>style.visibility</p:attrName>
                                        </p:attrNameLst>
                                      </p:cBhvr>
                                      <p:to>
                                        <p:strVal val="visible"/>
                                      </p:to>
                                    </p:set>
                                    <p:anim calcmode="lin" valueType="num">
                                      <p:cBhvr additive="base">
                                        <p:cTn id="29" dur="500" fill="hold"/>
                                        <p:tgtEl>
                                          <p:spTgt spid="89124"/>
                                        </p:tgtEl>
                                        <p:attrNameLst>
                                          <p:attrName>ppt_x</p:attrName>
                                        </p:attrNameLst>
                                      </p:cBhvr>
                                      <p:tavLst>
                                        <p:tav tm="0">
                                          <p:val>
                                            <p:strVal val="0-#ppt_w/2"/>
                                          </p:val>
                                        </p:tav>
                                        <p:tav tm="100000">
                                          <p:val>
                                            <p:strVal val="#ppt_x"/>
                                          </p:val>
                                        </p:tav>
                                      </p:tavLst>
                                    </p:anim>
                                    <p:anim calcmode="lin" valueType="num">
                                      <p:cBhvr additive="base">
                                        <p:cTn id="30" dur="500" fill="hold"/>
                                        <p:tgtEl>
                                          <p:spTgt spid="8912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89125"/>
                                        </p:tgtEl>
                                        <p:attrNameLst>
                                          <p:attrName>style.visibility</p:attrName>
                                        </p:attrNameLst>
                                      </p:cBhvr>
                                      <p:to>
                                        <p:strVal val="visible"/>
                                      </p:to>
                                    </p:set>
                                    <p:anim calcmode="lin" valueType="num">
                                      <p:cBhvr additive="base">
                                        <p:cTn id="35" dur="500" fill="hold"/>
                                        <p:tgtEl>
                                          <p:spTgt spid="89125"/>
                                        </p:tgtEl>
                                        <p:attrNameLst>
                                          <p:attrName>ppt_x</p:attrName>
                                        </p:attrNameLst>
                                      </p:cBhvr>
                                      <p:tavLst>
                                        <p:tav tm="0">
                                          <p:val>
                                            <p:strVal val="0-#ppt_w/2"/>
                                          </p:val>
                                        </p:tav>
                                        <p:tav tm="100000">
                                          <p:val>
                                            <p:strVal val="#ppt_x"/>
                                          </p:val>
                                        </p:tav>
                                      </p:tavLst>
                                    </p:anim>
                                    <p:anim calcmode="lin" valueType="num">
                                      <p:cBhvr additive="base">
                                        <p:cTn id="36" dur="500" fill="hold"/>
                                        <p:tgtEl>
                                          <p:spTgt spid="89125"/>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89126"/>
                                        </p:tgtEl>
                                        <p:attrNameLst>
                                          <p:attrName>style.visibility</p:attrName>
                                        </p:attrNameLst>
                                      </p:cBhvr>
                                      <p:to>
                                        <p:strVal val="visible"/>
                                      </p:to>
                                    </p:set>
                                    <p:anim calcmode="lin" valueType="num">
                                      <p:cBhvr additive="base">
                                        <p:cTn id="41" dur="500" fill="hold"/>
                                        <p:tgtEl>
                                          <p:spTgt spid="89126"/>
                                        </p:tgtEl>
                                        <p:attrNameLst>
                                          <p:attrName>ppt_x</p:attrName>
                                        </p:attrNameLst>
                                      </p:cBhvr>
                                      <p:tavLst>
                                        <p:tav tm="0">
                                          <p:val>
                                            <p:strVal val="0-#ppt_w/2"/>
                                          </p:val>
                                        </p:tav>
                                        <p:tav tm="100000">
                                          <p:val>
                                            <p:strVal val="#ppt_x"/>
                                          </p:val>
                                        </p:tav>
                                      </p:tavLst>
                                    </p:anim>
                                    <p:anim calcmode="lin" valueType="num">
                                      <p:cBhvr additive="base">
                                        <p:cTn id="42" dur="500" fill="hold"/>
                                        <p:tgtEl>
                                          <p:spTgt spid="8912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89127">
                                            <p:txEl>
                                              <p:pRg st="0" end="0"/>
                                            </p:txEl>
                                          </p:spTgt>
                                        </p:tgtEl>
                                        <p:attrNameLst>
                                          <p:attrName>style.visibility</p:attrName>
                                        </p:attrNameLst>
                                      </p:cBhvr>
                                      <p:to>
                                        <p:strVal val="visible"/>
                                      </p:to>
                                    </p:set>
                                    <p:anim calcmode="lin" valueType="num">
                                      <p:cBhvr additive="base">
                                        <p:cTn id="47" dur="500" fill="hold"/>
                                        <p:tgtEl>
                                          <p:spTgt spid="89127">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891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89127">
                                            <p:txEl>
                                              <p:pRg st="1" end="1"/>
                                            </p:txEl>
                                          </p:spTgt>
                                        </p:tgtEl>
                                        <p:attrNameLst>
                                          <p:attrName>style.visibility</p:attrName>
                                        </p:attrNameLst>
                                      </p:cBhvr>
                                      <p:to>
                                        <p:strVal val="visible"/>
                                      </p:to>
                                    </p:set>
                                    <p:anim calcmode="lin" valueType="num">
                                      <p:cBhvr additive="base">
                                        <p:cTn id="53" dur="500" fill="hold"/>
                                        <p:tgtEl>
                                          <p:spTgt spid="89127">
                                            <p:txEl>
                                              <p:pRg st="1" end="1"/>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891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18" grpId="0"/>
      <p:bldP spid="89122" grpId="0"/>
      <p:bldP spid="89123" grpId="0"/>
      <p:bldP spid="89124" grpId="0"/>
      <p:bldP spid="89125" grpId="0"/>
      <p:bldP spid="89126" grpId="0"/>
      <p:bldP spid="8912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3"/>
          <p:cNvSpPr/>
          <p:nvPr/>
        </p:nvSpPr>
        <p:spPr>
          <a:xfrm>
            <a:off x="2411760" y="493713"/>
            <a:ext cx="3200400" cy="641350"/>
          </a:xfrm>
          <a:prstGeom prst="rect">
            <a:avLst/>
          </a:prstGeom>
          <a:noFill/>
          <a:ln w="9525">
            <a:noFill/>
          </a:ln>
        </p:spPr>
        <p:txBody>
          <a:bodyPr anchor="t" anchorCtr="0">
            <a:spAutoFit/>
          </a:bodyPr>
          <a:lstStyle/>
          <a:p>
            <a:r>
              <a:rPr lang="en-US" altLang="zh-CN" sz="3600" b="1" dirty="0">
                <a:solidFill>
                  <a:srgbClr val="0033CC"/>
                </a:solidFill>
                <a:latin typeface="黑体" panose="02010609060101010101" pitchFamily="2" charset="-122"/>
                <a:ea typeface="黑体" panose="02010609060101010101" pitchFamily="2" charset="-122"/>
              </a:rPr>
              <a:t>7.3  </a:t>
            </a:r>
            <a:r>
              <a:rPr lang="zh-CN" altLang="en-US" sz="3600" b="1" dirty="0">
                <a:solidFill>
                  <a:srgbClr val="0033CC"/>
                </a:solidFill>
                <a:latin typeface="黑体" panose="02010609060101010101" pitchFamily="2" charset="-122"/>
                <a:ea typeface="黑体" panose="02010609060101010101" pitchFamily="2" charset="-122"/>
              </a:rPr>
              <a:t>信号流图</a:t>
            </a:r>
          </a:p>
        </p:txBody>
      </p:sp>
      <p:sp>
        <p:nvSpPr>
          <p:cNvPr id="2050" name="Text Box 4"/>
          <p:cNvSpPr txBox="1"/>
          <p:nvPr/>
        </p:nvSpPr>
        <p:spPr>
          <a:xfrm>
            <a:off x="298741" y="898783"/>
            <a:ext cx="1584325" cy="579438"/>
          </a:xfrm>
          <a:prstGeom prst="rect">
            <a:avLst/>
          </a:prstGeom>
          <a:noFill/>
          <a:ln w="9525">
            <a:noFill/>
          </a:ln>
        </p:spPr>
        <p:txBody>
          <a:bodyPr anchor="t" anchorCtr="0">
            <a:spAutoFit/>
          </a:bodyPr>
          <a:lstStyle/>
          <a:p>
            <a:r>
              <a:rPr lang="zh-CN" altLang="en-US" sz="3200" b="1" dirty="0">
                <a:solidFill>
                  <a:srgbClr val="FF0000"/>
                </a:solidFill>
                <a:latin typeface="Times New Roman" panose="02020603050405020304" pitchFamily="18" charset="0"/>
                <a:ea typeface="宋体" panose="02010600030101010101" pitchFamily="2" charset="-122"/>
              </a:rPr>
              <a:t>引言</a:t>
            </a:r>
          </a:p>
        </p:txBody>
      </p:sp>
      <p:sp>
        <p:nvSpPr>
          <p:cNvPr id="6149" name="Text Box 5"/>
          <p:cNvSpPr txBox="1"/>
          <p:nvPr/>
        </p:nvSpPr>
        <p:spPr>
          <a:xfrm>
            <a:off x="602776" y="1394604"/>
            <a:ext cx="7056437" cy="519112"/>
          </a:xfrm>
          <a:prstGeom prst="rect">
            <a:avLst/>
          </a:prstGeom>
          <a:noFill/>
          <a:ln w="9525">
            <a:noFill/>
          </a:ln>
        </p:spPr>
        <p:txBody>
          <a:bodyPr anchor="t" anchorCtr="0">
            <a:spAutoFit/>
          </a:bodyPr>
          <a:lstStyle/>
          <a:p>
            <a:r>
              <a:rPr lang="en-US" altLang="zh-CN" sz="2800" b="1" dirty="0">
                <a:solidFill>
                  <a:srgbClr val="CC0000"/>
                </a:solidFill>
                <a:latin typeface="宋体" panose="02010600030101010101" pitchFamily="2" charset="-122"/>
                <a:ea typeface="宋体" panose="02010600030101010101" pitchFamily="2" charset="-122"/>
              </a:rPr>
              <a:t>1</a:t>
            </a:r>
            <a:r>
              <a:rPr lang="zh-CN" altLang="en-US" sz="2800" b="1" dirty="0">
                <a:solidFill>
                  <a:srgbClr val="CC0000"/>
                </a:solidFill>
                <a:latin typeface="宋体" panose="02010600030101010101" pitchFamily="2" charset="-122"/>
                <a:ea typeface="宋体" panose="02010600030101010101" pitchFamily="2" charset="-122"/>
              </a:rPr>
              <a:t>、知识回顾：</a:t>
            </a:r>
            <a:r>
              <a:rPr lang="zh-CN" altLang="en-US" sz="2600" b="1" dirty="0">
                <a:solidFill>
                  <a:srgbClr val="0033CC"/>
                </a:solidFill>
                <a:latin typeface="Times New Roman" panose="02020603050405020304" pitchFamily="18" charset="0"/>
                <a:ea typeface="宋体" panose="02010600030101010101" pitchFamily="2" charset="-122"/>
              </a:rPr>
              <a:t>能够描述系统的方法有哪些呢？</a:t>
            </a:r>
          </a:p>
        </p:txBody>
      </p:sp>
      <p:grpSp>
        <p:nvGrpSpPr>
          <p:cNvPr id="6150" name="Group 6"/>
          <p:cNvGrpSpPr/>
          <p:nvPr/>
        </p:nvGrpSpPr>
        <p:grpSpPr>
          <a:xfrm>
            <a:off x="395536" y="1974085"/>
            <a:ext cx="8534400" cy="3728841"/>
            <a:chOff x="249" y="1434"/>
            <a:chExt cx="5376" cy="2225"/>
          </a:xfrm>
        </p:grpSpPr>
        <p:sp>
          <p:nvSpPr>
            <p:cNvPr id="2053" name="Rectangle 7"/>
            <p:cNvSpPr/>
            <p:nvPr/>
          </p:nvSpPr>
          <p:spPr>
            <a:xfrm>
              <a:off x="249" y="1706"/>
              <a:ext cx="5376" cy="1953"/>
            </a:xfrm>
            <a:prstGeom prst="rect">
              <a:avLst/>
            </a:prstGeom>
            <a:noFill/>
            <a:ln w="9525">
              <a:noFill/>
            </a:ln>
          </p:spPr>
          <p:txBody>
            <a:bodyPr anchor="t" anchorCtr="0">
              <a:spAutoFit/>
            </a:bodyPr>
            <a:lstStyle/>
            <a:p>
              <a:pPr>
                <a:lnSpc>
                  <a:spcPct val="115000"/>
                </a:lnSpc>
              </a:pPr>
              <a:r>
                <a:rPr lang="zh-CN" altLang="en-US" sz="26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方框图：</a:t>
              </a:r>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用它描述系统的功能比较直观，但对于复杂系统，其简化过程比较冗长。</a:t>
              </a:r>
            </a:p>
            <a:p>
              <a:pPr>
                <a:lnSpc>
                  <a:spcPct val="115000"/>
                </a:lnSpc>
              </a:pPr>
              <a:r>
                <a:rPr lang="zh-CN" altLang="en-US" sz="26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信号流图是</a:t>
              </a:r>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就是用一些点和有向线段来描述系统。它可以简化系统的表示，并便于计算系统函数。</a:t>
              </a:r>
            </a:p>
            <a:p>
              <a:pPr>
                <a:lnSpc>
                  <a:spcPct val="115000"/>
                </a:lnSpc>
              </a:pPr>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r>
                <a:rPr lang="zh-CN" altLang="en-US" sz="2600" dirty="0">
                  <a:latin typeface="Times New Roman" panose="02020603050405020304" pitchFamily="18" charset="0"/>
                  <a:ea typeface="宋体" panose="02010600030101010101" pitchFamily="2" charset="-122"/>
                  <a:sym typeface="Symbol" panose="05050102010706020507" pitchFamily="18" charset="2"/>
                </a:rPr>
                <a:t> </a:t>
              </a:r>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由</a:t>
              </a:r>
              <a:r>
                <a:rPr lang="en-US" altLang="zh-CN"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Mason</a:t>
              </a:r>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于</a:t>
              </a:r>
              <a:r>
                <a:rPr lang="en-US" altLang="zh-CN"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1953</a:t>
              </a:r>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年提出的，在很多领域，例如系统状态方程、</a:t>
              </a:r>
              <a:r>
                <a:rPr lang="en-US" altLang="zh-CN"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RC</a:t>
              </a:r>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通用滤波器、晶体管反馈放大器、配电网潮流计算等地方得到广泛应用。</a:t>
              </a:r>
            </a:p>
          </p:txBody>
        </p:sp>
        <p:sp>
          <p:nvSpPr>
            <p:cNvPr id="2054" name="Text Box 8"/>
            <p:cNvSpPr txBox="1"/>
            <p:nvPr/>
          </p:nvSpPr>
          <p:spPr>
            <a:xfrm>
              <a:off x="385" y="1434"/>
              <a:ext cx="1572" cy="310"/>
            </a:xfrm>
            <a:prstGeom prst="rect">
              <a:avLst/>
            </a:prstGeom>
            <a:noFill/>
            <a:ln w="9525">
              <a:noFill/>
            </a:ln>
          </p:spPr>
          <p:txBody>
            <a:bodyPr wrap="none" anchor="t" anchorCtr="0">
              <a:spAutoFit/>
            </a:bodyPr>
            <a:lstStyle/>
            <a:p>
              <a:r>
                <a:rPr lang="en-US" altLang="zh-CN" sz="2800" b="1" dirty="0">
                  <a:solidFill>
                    <a:srgbClr val="CC0000"/>
                  </a:solidFill>
                  <a:latin typeface="Times New Roman" panose="02020603050405020304" pitchFamily="18" charset="0"/>
                  <a:ea typeface="宋体" panose="02010600030101010101" pitchFamily="2" charset="-122"/>
                </a:rPr>
                <a:t>2</a:t>
              </a:r>
              <a:r>
                <a:rPr lang="zh-CN" altLang="en-US" sz="2800" b="1" dirty="0">
                  <a:solidFill>
                    <a:srgbClr val="CC0000"/>
                  </a:solidFill>
                  <a:latin typeface="Times New Roman" panose="02020603050405020304" pitchFamily="18" charset="0"/>
                  <a:ea typeface="宋体" panose="02010600030101010101" pitchFamily="2" charset="-122"/>
                </a:rPr>
                <a:t>、简单介绍：</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 calcmode="lin" valueType="num">
                                      <p:cBhvr additive="base">
                                        <p:cTn id="7" dur="500" fill="hold"/>
                                        <p:tgtEl>
                                          <p:spTgt spid="6149"/>
                                        </p:tgtEl>
                                        <p:attrNameLst>
                                          <p:attrName>ppt_x</p:attrName>
                                        </p:attrNameLst>
                                      </p:cBhvr>
                                      <p:tavLst>
                                        <p:tav tm="0">
                                          <p:val>
                                            <p:strVal val="0-#ppt_w/2"/>
                                          </p:val>
                                        </p:tav>
                                        <p:tav tm="100000">
                                          <p:val>
                                            <p:strVal val="#ppt_x"/>
                                          </p:val>
                                        </p:tav>
                                      </p:tavLst>
                                    </p:anim>
                                    <p:anim calcmode="lin" valueType="num">
                                      <p:cBhvr additive="base">
                                        <p:cTn id="8" dur="500" fill="hold"/>
                                        <p:tgtEl>
                                          <p:spTgt spid="61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150"/>
                                        </p:tgtEl>
                                        <p:attrNameLst>
                                          <p:attrName>style.visibility</p:attrName>
                                        </p:attrNameLst>
                                      </p:cBhvr>
                                      <p:to>
                                        <p:strVal val="visible"/>
                                      </p:to>
                                    </p:set>
                                    <p:anim calcmode="lin" valueType="num">
                                      <p:cBhvr additive="base">
                                        <p:cTn id="13" dur="500" fill="hold"/>
                                        <p:tgtEl>
                                          <p:spTgt spid="6150"/>
                                        </p:tgtEl>
                                        <p:attrNameLst>
                                          <p:attrName>ppt_x</p:attrName>
                                        </p:attrNameLst>
                                      </p:cBhvr>
                                      <p:tavLst>
                                        <p:tav tm="0">
                                          <p:val>
                                            <p:strVal val="0-#ppt_w/2"/>
                                          </p:val>
                                        </p:tav>
                                        <p:tav tm="100000">
                                          <p:val>
                                            <p:strVal val="#ppt_x"/>
                                          </p:val>
                                        </p:tav>
                                      </p:tavLst>
                                    </p:anim>
                                    <p:anim calcmode="lin" valueType="num">
                                      <p:cBhvr additive="base">
                                        <p:cTn id="14" dur="500" fill="hold"/>
                                        <p:tgtEl>
                                          <p:spTgt spid="6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p:nvPr/>
        </p:nvSpPr>
        <p:spPr>
          <a:xfrm>
            <a:off x="755650" y="1454368"/>
            <a:ext cx="3959225" cy="457200"/>
          </a:xfrm>
          <a:prstGeom prst="rect">
            <a:avLst/>
          </a:prstGeom>
          <a:noFill/>
          <a:ln w="9525">
            <a:noFill/>
          </a:ln>
        </p:spPr>
        <p:txBody>
          <a:bodyPr anchor="t" anchorCtr="0">
            <a:spAutoFit/>
          </a:bodyPr>
          <a:lstStyle/>
          <a:p>
            <a:r>
              <a:rPr lang="en-US" altLang="zh-CN" sz="2400" b="1" dirty="0">
                <a:solidFill>
                  <a:srgbClr val="0033CC"/>
                </a:solidFill>
                <a:latin typeface="Times New Roman" panose="02020603050405020304" pitchFamily="18" charset="0"/>
                <a:ea typeface="宋体" panose="02010600030101010101" pitchFamily="2" charset="-122"/>
              </a:rPr>
              <a:t>※ </a:t>
            </a:r>
            <a:r>
              <a:rPr lang="zh-CN" altLang="en-US" sz="2400" b="1" dirty="0">
                <a:solidFill>
                  <a:srgbClr val="0033CC"/>
                </a:solidFill>
                <a:latin typeface="Times New Roman" panose="02020603050405020304" pitchFamily="18" charset="0"/>
                <a:ea typeface="宋体" panose="02010600030101010101" pitchFamily="2" charset="-122"/>
              </a:rPr>
              <a:t>信号流图的基本概念</a:t>
            </a:r>
          </a:p>
        </p:txBody>
      </p:sp>
      <p:sp>
        <p:nvSpPr>
          <p:cNvPr id="7171" name="Text Box 3"/>
          <p:cNvSpPr txBox="1"/>
          <p:nvPr/>
        </p:nvSpPr>
        <p:spPr>
          <a:xfrm>
            <a:off x="1368424" y="2922589"/>
            <a:ext cx="3095625" cy="1187450"/>
          </a:xfrm>
          <a:prstGeom prst="rect">
            <a:avLst/>
          </a:prstGeom>
          <a:noFill/>
          <a:ln w="9525">
            <a:noFill/>
          </a:ln>
        </p:spPr>
        <p:txBody>
          <a:bodyPr anchor="t" anchorCtr="0">
            <a:spAutoFit/>
          </a:bodyPr>
          <a:lstStyle/>
          <a:p>
            <a:r>
              <a:rPr lang="en-US" altLang="zh-CN" sz="2400" b="1" dirty="0">
                <a:solidFill>
                  <a:srgbClr val="0033CC"/>
                </a:solidFill>
                <a:latin typeface="Times New Roman" panose="02020603050405020304" pitchFamily="18" charset="0"/>
                <a:ea typeface="宋体" panose="02010600030101010101" pitchFamily="2" charset="-122"/>
              </a:rPr>
              <a:t>※ </a:t>
            </a:r>
            <a:r>
              <a:rPr lang="zh-CN" altLang="en-US" sz="2400" b="1" dirty="0">
                <a:solidFill>
                  <a:srgbClr val="0033CC"/>
                </a:solidFill>
                <a:latin typeface="Times New Roman" panose="02020603050405020304" pitchFamily="18" charset="0"/>
                <a:ea typeface="宋体" panose="02010600030101010101" pitchFamily="2" charset="-122"/>
              </a:rPr>
              <a:t>信号流图的化简</a:t>
            </a:r>
          </a:p>
          <a:p>
            <a:endParaRPr lang="zh-CN" altLang="en-US" sz="2400" b="1" dirty="0">
              <a:solidFill>
                <a:srgbClr val="0033CC"/>
              </a:solidFill>
              <a:latin typeface="Times New Roman" panose="02020603050405020304" pitchFamily="18" charset="0"/>
              <a:ea typeface="宋体" panose="02010600030101010101" pitchFamily="2" charset="-122"/>
            </a:endParaRPr>
          </a:p>
          <a:p>
            <a:r>
              <a:rPr lang="zh-CN" altLang="en-US" sz="2400" b="1" dirty="0">
                <a:solidFill>
                  <a:srgbClr val="0033CC"/>
                </a:solidFill>
                <a:latin typeface="Times New Roman" panose="02020603050405020304" pitchFamily="18" charset="0"/>
                <a:ea typeface="宋体" panose="02010600030101010101" pitchFamily="2" charset="-122"/>
              </a:rPr>
              <a:t>      化简准则</a:t>
            </a:r>
          </a:p>
        </p:txBody>
      </p:sp>
      <p:sp>
        <p:nvSpPr>
          <p:cNvPr id="7172" name="Text Box 4"/>
          <p:cNvSpPr txBox="1"/>
          <p:nvPr/>
        </p:nvSpPr>
        <p:spPr>
          <a:xfrm>
            <a:off x="323850" y="610393"/>
            <a:ext cx="3168650" cy="519113"/>
          </a:xfrm>
          <a:prstGeom prst="rect">
            <a:avLst/>
          </a:prstGeom>
          <a:noFill/>
          <a:ln w="9525">
            <a:noFill/>
          </a:ln>
        </p:spPr>
        <p:txBody>
          <a:bodyPr anchor="t" anchorCtr="0">
            <a:spAutoFit/>
          </a:bodyPr>
          <a:lstStyle/>
          <a:p>
            <a:r>
              <a:rPr lang="en-US" altLang="zh-CN" sz="2800" b="1" dirty="0">
                <a:solidFill>
                  <a:srgbClr val="CC0000"/>
                </a:solidFill>
                <a:latin typeface="Times New Roman" panose="02020603050405020304" pitchFamily="18" charset="0"/>
                <a:ea typeface="宋体" panose="02010600030101010101" pitchFamily="2" charset="-122"/>
              </a:rPr>
              <a:t>3</a:t>
            </a:r>
            <a:r>
              <a:rPr lang="zh-CN" altLang="en-US" sz="2800" b="1" dirty="0">
                <a:solidFill>
                  <a:srgbClr val="CC0000"/>
                </a:solidFill>
                <a:latin typeface="Times New Roman" panose="02020603050405020304" pitchFamily="18" charset="0"/>
                <a:ea typeface="宋体" panose="02010600030101010101" pitchFamily="2" charset="-122"/>
              </a:rPr>
              <a:t>、授课内容：</a:t>
            </a:r>
          </a:p>
        </p:txBody>
      </p:sp>
      <p:grpSp>
        <p:nvGrpSpPr>
          <p:cNvPr id="7173" name="Group 5"/>
          <p:cNvGrpSpPr/>
          <p:nvPr/>
        </p:nvGrpSpPr>
        <p:grpSpPr>
          <a:xfrm>
            <a:off x="3779912" y="4995326"/>
            <a:ext cx="4743450" cy="457200"/>
            <a:chOff x="2472" y="2205"/>
            <a:chExt cx="2988" cy="288"/>
          </a:xfrm>
        </p:grpSpPr>
        <p:sp>
          <p:nvSpPr>
            <p:cNvPr id="3077" name="AutoShape 6"/>
            <p:cNvSpPr/>
            <p:nvPr/>
          </p:nvSpPr>
          <p:spPr>
            <a:xfrm>
              <a:off x="2472" y="2251"/>
              <a:ext cx="816" cy="227"/>
            </a:xfrm>
            <a:prstGeom prst="rightArrow">
              <a:avLst>
                <a:gd name="adj1" fmla="val 50000"/>
                <a:gd name="adj2" fmla="val 89851"/>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078" name="Text Box 7"/>
            <p:cNvSpPr txBox="1"/>
            <p:nvPr/>
          </p:nvSpPr>
          <p:spPr>
            <a:xfrm>
              <a:off x="3424" y="2205"/>
              <a:ext cx="2036" cy="288"/>
            </a:xfrm>
            <a:prstGeom prst="rect">
              <a:avLst/>
            </a:prstGeom>
            <a:noFill/>
            <a:ln w="9525">
              <a:noFill/>
            </a:ln>
          </p:spPr>
          <p:txBody>
            <a:bodyPr wrap="none" anchor="t" anchorCtr="0">
              <a:spAutoFit/>
            </a:bodyPr>
            <a:lstStyle/>
            <a:p>
              <a:r>
                <a:rPr lang="zh-CN" altLang="en-US" sz="2400" b="1" dirty="0">
                  <a:solidFill>
                    <a:srgbClr val="FF0000"/>
                  </a:solidFill>
                  <a:latin typeface="Times New Roman" panose="02020603050405020304" pitchFamily="18" charset="0"/>
                  <a:ea typeface="宋体" panose="02010600030101010101" pitchFamily="2" charset="-122"/>
                </a:rPr>
                <a:t>求系统函数第二种方法</a:t>
              </a:r>
            </a:p>
          </p:txBody>
        </p:sp>
      </p:grpSp>
      <p:grpSp>
        <p:nvGrpSpPr>
          <p:cNvPr id="7176" name="Group 8"/>
          <p:cNvGrpSpPr/>
          <p:nvPr/>
        </p:nvGrpSpPr>
        <p:grpSpPr>
          <a:xfrm>
            <a:off x="3490795" y="3601751"/>
            <a:ext cx="4743450" cy="457200"/>
            <a:chOff x="2472" y="2205"/>
            <a:chExt cx="2988" cy="288"/>
          </a:xfrm>
        </p:grpSpPr>
        <p:sp>
          <p:nvSpPr>
            <p:cNvPr id="3080" name="AutoShape 9"/>
            <p:cNvSpPr/>
            <p:nvPr/>
          </p:nvSpPr>
          <p:spPr>
            <a:xfrm>
              <a:off x="2472" y="2251"/>
              <a:ext cx="816" cy="227"/>
            </a:xfrm>
            <a:prstGeom prst="rightArrow">
              <a:avLst>
                <a:gd name="adj1" fmla="val 50000"/>
                <a:gd name="adj2" fmla="val 89851"/>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081" name="Text Box 10"/>
            <p:cNvSpPr txBox="1"/>
            <p:nvPr/>
          </p:nvSpPr>
          <p:spPr>
            <a:xfrm>
              <a:off x="3424" y="2205"/>
              <a:ext cx="2036" cy="288"/>
            </a:xfrm>
            <a:prstGeom prst="rect">
              <a:avLst/>
            </a:prstGeom>
            <a:noFill/>
            <a:ln w="9525">
              <a:noFill/>
            </a:ln>
          </p:spPr>
          <p:txBody>
            <a:bodyPr wrap="none" anchor="t" anchorCtr="0">
              <a:spAutoFit/>
            </a:bodyPr>
            <a:lstStyle/>
            <a:p>
              <a:r>
                <a:rPr lang="zh-CN" altLang="en-US" sz="2400" b="1" dirty="0">
                  <a:solidFill>
                    <a:srgbClr val="FF0000"/>
                  </a:solidFill>
                  <a:latin typeface="Times New Roman" panose="02020603050405020304" pitchFamily="18" charset="0"/>
                  <a:ea typeface="宋体" panose="02010600030101010101" pitchFamily="2" charset="-122"/>
                </a:rPr>
                <a:t>求系统函数第一种方法</a:t>
              </a:r>
            </a:p>
          </p:txBody>
        </p:sp>
      </p:grpSp>
      <p:sp>
        <p:nvSpPr>
          <p:cNvPr id="7179" name="Text Box 11"/>
          <p:cNvSpPr txBox="1"/>
          <p:nvPr/>
        </p:nvSpPr>
        <p:spPr>
          <a:xfrm>
            <a:off x="2195463" y="4462967"/>
            <a:ext cx="2016125" cy="457200"/>
          </a:xfrm>
          <a:prstGeom prst="rect">
            <a:avLst/>
          </a:prstGeom>
          <a:noFill/>
          <a:ln w="9525">
            <a:noFill/>
          </a:ln>
        </p:spPr>
        <p:txBody>
          <a:bodyPr anchor="t" anchorCtr="0">
            <a:spAutoFit/>
          </a:bodyPr>
          <a:lstStyle/>
          <a:p>
            <a:r>
              <a:rPr lang="en-US" altLang="zh-CN" sz="2400" b="1" dirty="0">
                <a:solidFill>
                  <a:srgbClr val="0033CC"/>
                </a:solidFill>
                <a:latin typeface="Times New Roman" panose="02020603050405020304" pitchFamily="18" charset="0"/>
                <a:ea typeface="宋体" panose="02010600030101010101" pitchFamily="2" charset="-122"/>
              </a:rPr>
              <a:t>※ </a:t>
            </a:r>
            <a:r>
              <a:rPr lang="zh-CN" altLang="en-US" sz="2400" b="1" dirty="0">
                <a:solidFill>
                  <a:srgbClr val="0033CC"/>
                </a:solidFill>
                <a:latin typeface="Times New Roman" panose="02020603050405020304" pitchFamily="18" charset="0"/>
                <a:ea typeface="宋体" panose="02010600030101010101" pitchFamily="2" charset="-122"/>
              </a:rPr>
              <a:t>梅森公式</a:t>
            </a:r>
          </a:p>
        </p:txBody>
      </p:sp>
      <p:grpSp>
        <p:nvGrpSpPr>
          <p:cNvPr id="7180" name="Group 12"/>
          <p:cNvGrpSpPr/>
          <p:nvPr/>
        </p:nvGrpSpPr>
        <p:grpSpPr>
          <a:xfrm>
            <a:off x="2123728" y="2216405"/>
            <a:ext cx="5692775" cy="457200"/>
            <a:chOff x="2018" y="1389"/>
            <a:chExt cx="3586" cy="288"/>
          </a:xfrm>
        </p:grpSpPr>
        <p:sp>
          <p:nvSpPr>
            <p:cNvPr id="3084" name="Text Box 13"/>
            <p:cNvSpPr txBox="1"/>
            <p:nvPr/>
          </p:nvSpPr>
          <p:spPr>
            <a:xfrm>
              <a:off x="2608" y="1389"/>
              <a:ext cx="2996" cy="288"/>
            </a:xfrm>
            <a:prstGeom prst="rect">
              <a:avLst/>
            </a:prstGeom>
            <a:noFill/>
            <a:ln w="9525">
              <a:noFill/>
            </a:ln>
          </p:spPr>
          <p:txBody>
            <a:bodyPr wrap="none" anchor="t" anchorCtr="0">
              <a:spAutoFit/>
            </a:bodyPr>
            <a:lstStyle/>
            <a:p>
              <a:r>
                <a:rPr lang="zh-CN" altLang="en-US" sz="2400" b="1" dirty="0">
                  <a:solidFill>
                    <a:srgbClr val="FF0000"/>
                  </a:solidFill>
                  <a:latin typeface="Times New Roman" panose="02020603050405020304" pitchFamily="18" charset="0"/>
                  <a:ea typeface="宋体" panose="02010600030101010101" pitchFamily="2" charset="-122"/>
                </a:rPr>
                <a:t>结点、通路、信号流图的基本性质</a:t>
              </a:r>
            </a:p>
          </p:txBody>
        </p:sp>
        <p:sp>
          <p:nvSpPr>
            <p:cNvPr id="3085" name="AutoShape 14"/>
            <p:cNvSpPr/>
            <p:nvPr/>
          </p:nvSpPr>
          <p:spPr>
            <a:xfrm>
              <a:off x="2018" y="1434"/>
              <a:ext cx="590" cy="181"/>
            </a:xfrm>
            <a:prstGeom prst="rightArrow">
              <a:avLst>
                <a:gd name="adj1" fmla="val 50000"/>
                <a:gd name="adj2" fmla="val 81476"/>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0-#ppt_w/2"/>
                                          </p:val>
                                        </p:tav>
                                        <p:tav tm="100000">
                                          <p:val>
                                            <p:strVal val="#ppt_x"/>
                                          </p:val>
                                        </p:tav>
                                      </p:tavLst>
                                    </p:anim>
                                    <p:anim calcmode="lin" valueType="num">
                                      <p:cBhvr additive="base">
                                        <p:cTn id="8" dur="500" fill="hold"/>
                                        <p:tgtEl>
                                          <p:spTgt spid="71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0-#ppt_w/2"/>
                                          </p:val>
                                        </p:tav>
                                        <p:tav tm="100000">
                                          <p:val>
                                            <p:strVal val="#ppt_x"/>
                                          </p:val>
                                        </p:tav>
                                      </p:tavLst>
                                    </p:anim>
                                    <p:anim calcmode="lin" valueType="num">
                                      <p:cBhvr additive="base">
                                        <p:cTn id="14" dur="500" fill="hold"/>
                                        <p:tgtEl>
                                          <p:spTgt spid="717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180"/>
                                        </p:tgtEl>
                                        <p:attrNameLst>
                                          <p:attrName>style.visibility</p:attrName>
                                        </p:attrNameLst>
                                      </p:cBhvr>
                                      <p:to>
                                        <p:strVal val="visible"/>
                                      </p:to>
                                    </p:set>
                                    <p:anim calcmode="lin" valueType="num">
                                      <p:cBhvr additive="base">
                                        <p:cTn id="19" dur="500" fill="hold"/>
                                        <p:tgtEl>
                                          <p:spTgt spid="7180"/>
                                        </p:tgtEl>
                                        <p:attrNameLst>
                                          <p:attrName>ppt_x</p:attrName>
                                        </p:attrNameLst>
                                      </p:cBhvr>
                                      <p:tavLst>
                                        <p:tav tm="0">
                                          <p:val>
                                            <p:strVal val="0-#ppt_w/2"/>
                                          </p:val>
                                        </p:tav>
                                        <p:tav tm="100000">
                                          <p:val>
                                            <p:strVal val="#ppt_x"/>
                                          </p:val>
                                        </p:tav>
                                      </p:tavLst>
                                    </p:anim>
                                    <p:anim calcmode="lin" valueType="num">
                                      <p:cBhvr additive="base">
                                        <p:cTn id="20" dur="500" fill="hold"/>
                                        <p:tgtEl>
                                          <p:spTgt spid="718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71"/>
                                        </p:tgtEl>
                                        <p:attrNameLst>
                                          <p:attrName>style.visibility</p:attrName>
                                        </p:attrNameLst>
                                      </p:cBhvr>
                                      <p:to>
                                        <p:strVal val="visible"/>
                                      </p:to>
                                    </p:set>
                                    <p:anim calcmode="lin" valueType="num">
                                      <p:cBhvr additive="base">
                                        <p:cTn id="25" dur="500" fill="hold"/>
                                        <p:tgtEl>
                                          <p:spTgt spid="7171"/>
                                        </p:tgtEl>
                                        <p:attrNameLst>
                                          <p:attrName>ppt_x</p:attrName>
                                        </p:attrNameLst>
                                      </p:cBhvr>
                                      <p:tavLst>
                                        <p:tav tm="0">
                                          <p:val>
                                            <p:strVal val="0-#ppt_w/2"/>
                                          </p:val>
                                        </p:tav>
                                        <p:tav tm="100000">
                                          <p:val>
                                            <p:strVal val="#ppt_x"/>
                                          </p:val>
                                        </p:tav>
                                      </p:tavLst>
                                    </p:anim>
                                    <p:anim calcmode="lin" valueType="num">
                                      <p:cBhvr additive="base">
                                        <p:cTn id="26" dur="500" fill="hold"/>
                                        <p:tgtEl>
                                          <p:spTgt spid="717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176"/>
                                        </p:tgtEl>
                                        <p:attrNameLst>
                                          <p:attrName>style.visibility</p:attrName>
                                        </p:attrNameLst>
                                      </p:cBhvr>
                                      <p:to>
                                        <p:strVal val="visible"/>
                                      </p:to>
                                    </p:set>
                                    <p:anim calcmode="lin" valueType="num">
                                      <p:cBhvr additive="base">
                                        <p:cTn id="31" dur="500" fill="hold"/>
                                        <p:tgtEl>
                                          <p:spTgt spid="7176"/>
                                        </p:tgtEl>
                                        <p:attrNameLst>
                                          <p:attrName>ppt_x</p:attrName>
                                        </p:attrNameLst>
                                      </p:cBhvr>
                                      <p:tavLst>
                                        <p:tav tm="0">
                                          <p:val>
                                            <p:strVal val="0-#ppt_w/2"/>
                                          </p:val>
                                        </p:tav>
                                        <p:tav tm="100000">
                                          <p:val>
                                            <p:strVal val="#ppt_x"/>
                                          </p:val>
                                        </p:tav>
                                      </p:tavLst>
                                    </p:anim>
                                    <p:anim calcmode="lin" valueType="num">
                                      <p:cBhvr additive="base">
                                        <p:cTn id="32" dur="500" fill="hold"/>
                                        <p:tgtEl>
                                          <p:spTgt spid="717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179"/>
                                        </p:tgtEl>
                                        <p:attrNameLst>
                                          <p:attrName>style.visibility</p:attrName>
                                        </p:attrNameLst>
                                      </p:cBhvr>
                                      <p:to>
                                        <p:strVal val="visible"/>
                                      </p:to>
                                    </p:set>
                                    <p:anim calcmode="lin" valueType="num">
                                      <p:cBhvr additive="base">
                                        <p:cTn id="37" dur="500" fill="hold"/>
                                        <p:tgtEl>
                                          <p:spTgt spid="7179"/>
                                        </p:tgtEl>
                                        <p:attrNameLst>
                                          <p:attrName>ppt_x</p:attrName>
                                        </p:attrNameLst>
                                      </p:cBhvr>
                                      <p:tavLst>
                                        <p:tav tm="0">
                                          <p:val>
                                            <p:strVal val="0-#ppt_w/2"/>
                                          </p:val>
                                        </p:tav>
                                        <p:tav tm="100000">
                                          <p:val>
                                            <p:strVal val="#ppt_x"/>
                                          </p:val>
                                        </p:tav>
                                      </p:tavLst>
                                    </p:anim>
                                    <p:anim calcmode="lin" valueType="num">
                                      <p:cBhvr additive="base">
                                        <p:cTn id="38" dur="500" fill="hold"/>
                                        <p:tgtEl>
                                          <p:spTgt spid="717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173"/>
                                        </p:tgtEl>
                                        <p:attrNameLst>
                                          <p:attrName>style.visibility</p:attrName>
                                        </p:attrNameLst>
                                      </p:cBhvr>
                                      <p:to>
                                        <p:strVal val="visible"/>
                                      </p:to>
                                    </p:set>
                                    <p:anim calcmode="lin" valueType="num">
                                      <p:cBhvr additive="base">
                                        <p:cTn id="43" dur="500" fill="hold"/>
                                        <p:tgtEl>
                                          <p:spTgt spid="7173"/>
                                        </p:tgtEl>
                                        <p:attrNameLst>
                                          <p:attrName>ppt_x</p:attrName>
                                        </p:attrNameLst>
                                      </p:cBhvr>
                                      <p:tavLst>
                                        <p:tav tm="0">
                                          <p:val>
                                            <p:strVal val="0-#ppt_w/2"/>
                                          </p:val>
                                        </p:tav>
                                        <p:tav tm="100000">
                                          <p:val>
                                            <p:strVal val="#ppt_x"/>
                                          </p:val>
                                        </p:tav>
                                      </p:tavLst>
                                    </p:anim>
                                    <p:anim calcmode="lin" valueType="num">
                                      <p:cBhvr additive="base">
                                        <p:cTn id="44" dur="500" fill="hold"/>
                                        <p:tgtEl>
                                          <p:spTgt spid="71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p:bldP spid="7172" grpId="0"/>
      <p:bldP spid="717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p:nvPr/>
        </p:nvSpPr>
        <p:spPr>
          <a:xfrm>
            <a:off x="250825" y="549275"/>
            <a:ext cx="4752975" cy="579438"/>
          </a:xfrm>
          <a:prstGeom prst="rect">
            <a:avLst/>
          </a:prstGeom>
          <a:noFill/>
          <a:ln w="9525">
            <a:noFill/>
          </a:ln>
        </p:spPr>
        <p:txBody>
          <a:bodyPr anchor="t" anchorCtr="0">
            <a:spAutoFit/>
          </a:bodyPr>
          <a:lstStyle/>
          <a:p>
            <a:pPr>
              <a:spcBef>
                <a:spcPct val="50000"/>
              </a:spcBef>
            </a:pPr>
            <a:r>
              <a:rPr lang="zh-CN" altLang="en-US" sz="3200" b="1" dirty="0">
                <a:solidFill>
                  <a:srgbClr val="FF3300"/>
                </a:solidFill>
                <a:latin typeface="宋体" panose="02010600030101010101" pitchFamily="2" charset="-122"/>
                <a:ea typeface="宋体" panose="02010600030101010101" pitchFamily="2" charset="-122"/>
              </a:rPr>
              <a:t>一、信号流图的基本概念</a:t>
            </a:r>
            <a:r>
              <a:rPr lang="zh-CN" altLang="en-US" sz="2800" b="1" dirty="0">
                <a:solidFill>
                  <a:srgbClr val="FF3300"/>
                </a:solidFill>
                <a:latin typeface="楷体_GB2312" pitchFamily="49" charset="-122"/>
                <a:ea typeface="楷体_GB2312" pitchFamily="49" charset="-122"/>
              </a:rPr>
              <a:t> </a:t>
            </a:r>
          </a:p>
        </p:txBody>
      </p:sp>
      <p:sp>
        <p:nvSpPr>
          <p:cNvPr id="8196" name="Rectangle 4"/>
          <p:cNvSpPr/>
          <p:nvPr/>
        </p:nvSpPr>
        <p:spPr>
          <a:xfrm>
            <a:off x="0" y="1125538"/>
            <a:ext cx="9144000" cy="884237"/>
          </a:xfrm>
          <a:prstGeom prst="rect">
            <a:avLst/>
          </a:prstGeom>
          <a:noFill/>
          <a:ln w="9525">
            <a:noFill/>
          </a:ln>
        </p:spPr>
        <p:txBody>
          <a:bodyPr anchor="t" anchorCtr="0">
            <a:spAutoFit/>
          </a:bodyPr>
          <a:lstStyle/>
          <a:p>
            <a:r>
              <a:rPr lang="en-US" altLang="zh-CN"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1</a:t>
            </a:r>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、定义</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信号流图由结点和有向线段组成的几何图形，是系统</a:t>
            </a:r>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S</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域或</a:t>
            </a:r>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Z</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域框图的一种简单画法。</a:t>
            </a:r>
          </a:p>
        </p:txBody>
      </p:sp>
      <p:sp>
        <p:nvSpPr>
          <p:cNvPr id="8197" name="Rectangle 5"/>
          <p:cNvSpPr/>
          <p:nvPr/>
        </p:nvSpPr>
        <p:spPr>
          <a:xfrm>
            <a:off x="179388" y="2924175"/>
            <a:ext cx="4006850" cy="519113"/>
          </a:xfrm>
          <a:prstGeom prst="rect">
            <a:avLst/>
          </a:prstGeom>
          <a:noFill/>
          <a:ln w="9525">
            <a:noFill/>
          </a:ln>
        </p:spPr>
        <p:txBody>
          <a:bodyPr wrap="none" anchor="t" anchorCtr="0">
            <a:spAutoFit/>
          </a:bodyPr>
          <a:lstStyle/>
          <a:p>
            <a:r>
              <a:rPr lang="en-US" altLang="zh-CN"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2</a:t>
            </a:r>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、信号流图中常用术语 </a:t>
            </a:r>
          </a:p>
        </p:txBody>
      </p:sp>
      <p:grpSp>
        <p:nvGrpSpPr>
          <p:cNvPr id="8198" name="Group 6"/>
          <p:cNvGrpSpPr/>
          <p:nvPr/>
        </p:nvGrpSpPr>
        <p:grpSpPr>
          <a:xfrm>
            <a:off x="4500563" y="2060575"/>
            <a:ext cx="3941762" cy="747713"/>
            <a:chOff x="192" y="1689"/>
            <a:chExt cx="2483" cy="471"/>
          </a:xfrm>
        </p:grpSpPr>
        <p:sp>
          <p:nvSpPr>
            <p:cNvPr id="4101" name="Line 7"/>
            <p:cNvSpPr/>
            <p:nvPr/>
          </p:nvSpPr>
          <p:spPr>
            <a:xfrm>
              <a:off x="720" y="2025"/>
              <a:ext cx="720" cy="0"/>
            </a:xfrm>
            <a:prstGeom prst="line">
              <a:avLst/>
            </a:prstGeom>
            <a:ln w="28575" cap="flat" cmpd="sng">
              <a:solidFill>
                <a:schemeClr val="tx1"/>
              </a:solidFill>
              <a:prstDash val="solid"/>
              <a:round/>
              <a:headEnd type="none" w="med" len="med"/>
              <a:tailEnd type="triangle" w="med" len="med"/>
            </a:ln>
          </p:spPr>
        </p:sp>
        <p:sp>
          <p:nvSpPr>
            <p:cNvPr id="4102" name="Rectangle 8"/>
            <p:cNvSpPr/>
            <p:nvPr/>
          </p:nvSpPr>
          <p:spPr>
            <a:xfrm>
              <a:off x="192" y="1833"/>
              <a:ext cx="490" cy="327"/>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F(s)</a:t>
              </a:r>
            </a:p>
          </p:txBody>
        </p:sp>
        <p:sp>
          <p:nvSpPr>
            <p:cNvPr id="4103" name="Oval 9"/>
            <p:cNvSpPr/>
            <p:nvPr/>
          </p:nvSpPr>
          <p:spPr>
            <a:xfrm>
              <a:off x="720" y="1977"/>
              <a:ext cx="48"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4104" name="Oval 10"/>
            <p:cNvSpPr/>
            <p:nvPr/>
          </p:nvSpPr>
          <p:spPr>
            <a:xfrm>
              <a:off x="2064" y="1977"/>
              <a:ext cx="48" cy="96"/>
            </a:xfrm>
            <a:prstGeom prst="ellipse">
              <a:avLst/>
            </a:prstGeom>
            <a:solidFill>
              <a:schemeClr val="tx1"/>
            </a:solidFill>
            <a:ln w="9525"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4105" name="Line 11"/>
            <p:cNvSpPr/>
            <p:nvPr/>
          </p:nvSpPr>
          <p:spPr>
            <a:xfrm>
              <a:off x="1392" y="2025"/>
              <a:ext cx="672" cy="0"/>
            </a:xfrm>
            <a:prstGeom prst="line">
              <a:avLst/>
            </a:prstGeom>
            <a:ln w="28575" cap="flat" cmpd="sng">
              <a:solidFill>
                <a:schemeClr val="tx1"/>
              </a:solidFill>
              <a:prstDash val="solid"/>
              <a:round/>
              <a:headEnd type="none" w="med" len="med"/>
              <a:tailEnd type="none" w="med" len="med"/>
            </a:ln>
          </p:spPr>
        </p:sp>
        <p:sp>
          <p:nvSpPr>
            <p:cNvPr id="4106" name="Rectangle 12"/>
            <p:cNvSpPr/>
            <p:nvPr/>
          </p:nvSpPr>
          <p:spPr>
            <a:xfrm>
              <a:off x="1152" y="1689"/>
              <a:ext cx="527" cy="327"/>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H(s)</a:t>
              </a:r>
            </a:p>
          </p:txBody>
        </p:sp>
        <p:sp>
          <p:nvSpPr>
            <p:cNvPr id="4107" name="Rectangle 13"/>
            <p:cNvSpPr/>
            <p:nvPr/>
          </p:nvSpPr>
          <p:spPr>
            <a:xfrm>
              <a:off x="2160" y="1785"/>
              <a:ext cx="515" cy="327"/>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Y(s)</a:t>
              </a:r>
            </a:p>
          </p:txBody>
        </p:sp>
      </p:grpSp>
      <p:sp>
        <p:nvSpPr>
          <p:cNvPr id="8206" name="Rectangle 14"/>
          <p:cNvSpPr/>
          <p:nvPr/>
        </p:nvSpPr>
        <p:spPr>
          <a:xfrm>
            <a:off x="323850" y="3429000"/>
            <a:ext cx="7715250" cy="519113"/>
          </a:xfrm>
          <a:prstGeom prst="rect">
            <a:avLst/>
          </a:prstGeom>
          <a:noFill/>
          <a:ln w="9525">
            <a:noFill/>
          </a:ln>
        </p:spPr>
        <p:txBody>
          <a:bodyPr wrap="none" anchor="t" anchorCtr="0">
            <a:spAutoFit/>
          </a:bodyPr>
          <a:lstStyle/>
          <a:p>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zh-CN" altLang="en-US"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结点</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信号流图中的每个结点表示一个变量或信号。</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8207" name="Rectangle 15"/>
          <p:cNvSpPr/>
          <p:nvPr/>
        </p:nvSpPr>
        <p:spPr>
          <a:xfrm>
            <a:off x="273050" y="3933825"/>
            <a:ext cx="8763000" cy="822325"/>
          </a:xfrm>
          <a:prstGeom prst="rect">
            <a:avLst/>
          </a:prstGeom>
          <a:noFill/>
          <a:ln w="9525">
            <a:noFill/>
          </a:ln>
        </p:spPr>
        <p:txBody>
          <a:bodyPr anchor="t" anchorCtr="0">
            <a:spAutoFit/>
          </a:bodyPr>
          <a:lstStyle/>
          <a:p>
            <a:r>
              <a:rPr lang="en-US" altLang="zh-CN" sz="2400" b="1" dirty="0">
                <a:solidFill>
                  <a:srgbClr val="3333CC"/>
                </a:solidFill>
                <a:latin typeface="宋体" panose="02010600030101010101" pitchFamily="2" charset="-122"/>
                <a:ea typeface="宋体" panose="02010600030101010101" pitchFamily="2" charset="-122"/>
                <a:sym typeface="Symbol" panose="05050102010706020507" pitchFamily="18" charset="2"/>
              </a:rPr>
              <a:t>(2)</a:t>
            </a:r>
            <a:r>
              <a:rPr lang="zh-CN" altLang="en-US" sz="2400" b="1" dirty="0">
                <a:solidFill>
                  <a:srgbClr val="CC0000"/>
                </a:solidFill>
                <a:latin typeface="宋体" panose="02010600030101010101" pitchFamily="2" charset="-122"/>
                <a:ea typeface="宋体" panose="02010600030101010101" pitchFamily="2" charset="-122"/>
                <a:sym typeface="Symbol" panose="05050102010706020507" pitchFamily="18" charset="2"/>
              </a:rPr>
              <a:t>支路和支路增益</a:t>
            </a:r>
            <a:r>
              <a:rPr lang="zh-CN" altLang="en-US" sz="2400" b="1" dirty="0">
                <a:solidFill>
                  <a:srgbClr val="3333CC"/>
                </a:solidFill>
                <a:latin typeface="宋体" panose="02010600030101010101" pitchFamily="2" charset="-122"/>
                <a:ea typeface="宋体" panose="02010600030101010101" pitchFamily="2" charset="-122"/>
                <a:sym typeface="Symbol" panose="05050102010706020507" pitchFamily="18" charset="2"/>
              </a:rPr>
              <a:t>：连接两个结点之间的有向线段称为</a:t>
            </a:r>
            <a:r>
              <a:rPr lang="zh-CN" altLang="en-US" sz="2400" b="1" dirty="0">
                <a:solidFill>
                  <a:srgbClr val="CC0000"/>
                </a:solidFill>
                <a:latin typeface="宋体" panose="02010600030101010101" pitchFamily="2" charset="-122"/>
                <a:ea typeface="宋体" panose="02010600030101010101" pitchFamily="2" charset="-122"/>
                <a:sym typeface="Symbol" panose="05050102010706020507" pitchFamily="18" charset="2"/>
              </a:rPr>
              <a:t>支路</a:t>
            </a:r>
            <a:r>
              <a:rPr lang="zh-CN" altLang="en-US" sz="2400" b="1" dirty="0">
                <a:solidFill>
                  <a:srgbClr val="3333CC"/>
                </a:solidFill>
                <a:latin typeface="宋体" panose="02010600030101010101" pitchFamily="2" charset="-122"/>
                <a:ea typeface="宋体" panose="02010600030101010101" pitchFamily="2" charset="-122"/>
                <a:sym typeface="Symbol" panose="05050102010706020507" pitchFamily="18" charset="2"/>
              </a:rPr>
              <a:t>，</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每条支路上的权值就是</a:t>
            </a:r>
            <a:r>
              <a:rPr lang="zh-CN" altLang="en-US"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支路增益。</a:t>
            </a:r>
            <a:endParaRPr lang="zh-CN" altLang="en-US" sz="2400" b="1" dirty="0">
              <a:solidFill>
                <a:srgbClr val="3333CC"/>
              </a:solidFill>
              <a:latin typeface="宋体" panose="02010600030101010101" pitchFamily="2" charset="-122"/>
              <a:ea typeface="宋体" panose="02010600030101010101" pitchFamily="2" charset="-122"/>
              <a:sym typeface="Symbol" panose="05050102010706020507" pitchFamily="18" charset="2"/>
            </a:endParaRPr>
          </a:p>
        </p:txBody>
      </p:sp>
      <p:pic>
        <p:nvPicPr>
          <p:cNvPr id="8208" name="Picture 16"/>
          <p:cNvPicPr>
            <a:picLocks noChangeAspect="1"/>
          </p:cNvPicPr>
          <p:nvPr/>
        </p:nvPicPr>
        <p:blipFill>
          <a:blip r:embed="rId2"/>
          <a:stretch>
            <a:fillRect/>
          </a:stretch>
        </p:blipFill>
        <p:spPr>
          <a:xfrm>
            <a:off x="468313" y="1989138"/>
            <a:ext cx="3240087" cy="809625"/>
          </a:xfrm>
          <a:prstGeom prst="rect">
            <a:avLst/>
          </a:prstGeom>
          <a:noFill/>
          <a:ln w="9525">
            <a:noFill/>
          </a:ln>
        </p:spPr>
      </p:pic>
      <p:sp>
        <p:nvSpPr>
          <p:cNvPr id="8209" name="Rectangle 17"/>
          <p:cNvSpPr/>
          <p:nvPr/>
        </p:nvSpPr>
        <p:spPr>
          <a:xfrm>
            <a:off x="250825" y="4797425"/>
            <a:ext cx="8456613" cy="1552575"/>
          </a:xfrm>
          <a:prstGeom prst="rect">
            <a:avLst/>
          </a:prstGeom>
          <a:noFill/>
          <a:ln w="9525">
            <a:noFill/>
          </a:ln>
        </p:spPr>
        <p:txBody>
          <a:bodyPr wrap="none" anchor="t" anchorCtr="0">
            <a:spAutoFit/>
          </a:bodyPr>
          <a:lstStyle/>
          <a:p>
            <a:r>
              <a:rPr lang="zh-CN" altLang="en-US"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所以，信号流图中，结点表示信号，支路表示信号的传输方向</a:t>
            </a:r>
          </a:p>
          <a:p>
            <a:r>
              <a:rPr lang="zh-CN" altLang="en-US"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和传输关系；并且，</a:t>
            </a:r>
            <a:r>
              <a:rPr lang="zh-CN" altLang="en-US" sz="2400" b="1" dirty="0">
                <a:solidFill>
                  <a:srgbClr val="0033CC"/>
                </a:solidFill>
                <a:latin typeface="Times New Roman" panose="02020603050405020304" pitchFamily="18" charset="0"/>
                <a:ea typeface="宋体" panose="02010600030101010101" pitchFamily="2" charset="-122"/>
                <a:sym typeface="Symbol" panose="05050102010706020507" pitchFamily="18" charset="2"/>
              </a:rPr>
              <a:t>一条支路就表示一个子系统，所以用它描</a:t>
            </a:r>
          </a:p>
          <a:p>
            <a:r>
              <a:rPr lang="zh-CN" altLang="en-US" sz="2400" b="1" dirty="0">
                <a:solidFill>
                  <a:srgbClr val="0033CC"/>
                </a:solidFill>
                <a:latin typeface="Times New Roman" panose="02020603050405020304" pitchFamily="18" charset="0"/>
                <a:ea typeface="宋体" panose="02010600030101010101" pitchFamily="2" charset="-122"/>
                <a:sym typeface="Symbol" panose="05050102010706020507" pitchFamily="18" charset="2"/>
              </a:rPr>
              <a:t>述系统比方框图更加方便。</a:t>
            </a:r>
          </a:p>
          <a:p>
            <a:endParaRPr lang="en-US" altLang="zh-CN"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0-#ppt_w/2"/>
                                          </p:val>
                                        </p:tav>
                                        <p:tav tm="100000">
                                          <p:val>
                                            <p:strVal val="#ppt_x"/>
                                          </p:val>
                                        </p:tav>
                                      </p:tavLst>
                                    </p:anim>
                                    <p:anim calcmode="lin" valueType="num">
                                      <p:cBhvr additive="base">
                                        <p:cTn id="8" dur="500" fill="hold"/>
                                        <p:tgtEl>
                                          <p:spTgt spid="81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6"/>
                                        </p:tgtEl>
                                        <p:attrNameLst>
                                          <p:attrName>style.visibility</p:attrName>
                                        </p:attrNameLst>
                                      </p:cBhvr>
                                      <p:to>
                                        <p:strVal val="visible"/>
                                      </p:to>
                                    </p:set>
                                    <p:anim calcmode="lin" valueType="num">
                                      <p:cBhvr additive="base">
                                        <p:cTn id="13" dur="500" fill="hold"/>
                                        <p:tgtEl>
                                          <p:spTgt spid="8196"/>
                                        </p:tgtEl>
                                        <p:attrNameLst>
                                          <p:attrName>ppt_x</p:attrName>
                                        </p:attrNameLst>
                                      </p:cBhvr>
                                      <p:tavLst>
                                        <p:tav tm="0">
                                          <p:val>
                                            <p:strVal val="0-#ppt_w/2"/>
                                          </p:val>
                                        </p:tav>
                                        <p:tav tm="100000">
                                          <p:val>
                                            <p:strVal val="#ppt_x"/>
                                          </p:val>
                                        </p:tav>
                                      </p:tavLst>
                                    </p:anim>
                                    <p:anim calcmode="lin" valueType="num">
                                      <p:cBhvr additive="base">
                                        <p:cTn id="14"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208"/>
                                        </p:tgtEl>
                                        <p:attrNameLst>
                                          <p:attrName>style.visibility</p:attrName>
                                        </p:attrNameLst>
                                      </p:cBhvr>
                                      <p:to>
                                        <p:strVal val="visible"/>
                                      </p:to>
                                    </p:set>
                                    <p:anim calcmode="lin" valueType="num">
                                      <p:cBhvr additive="base">
                                        <p:cTn id="19" dur="500" fill="hold"/>
                                        <p:tgtEl>
                                          <p:spTgt spid="8208"/>
                                        </p:tgtEl>
                                        <p:attrNameLst>
                                          <p:attrName>ppt_x</p:attrName>
                                        </p:attrNameLst>
                                      </p:cBhvr>
                                      <p:tavLst>
                                        <p:tav tm="0">
                                          <p:val>
                                            <p:strVal val="#ppt_x"/>
                                          </p:val>
                                        </p:tav>
                                        <p:tav tm="100000">
                                          <p:val>
                                            <p:strVal val="#ppt_x"/>
                                          </p:val>
                                        </p:tav>
                                      </p:tavLst>
                                    </p:anim>
                                    <p:anim calcmode="lin" valueType="num">
                                      <p:cBhvr additive="base">
                                        <p:cTn id="20" dur="500" fill="hold"/>
                                        <p:tgtEl>
                                          <p:spTgt spid="820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198"/>
                                        </p:tgtEl>
                                        <p:attrNameLst>
                                          <p:attrName>style.visibility</p:attrName>
                                        </p:attrNameLst>
                                      </p:cBhvr>
                                      <p:to>
                                        <p:strVal val="visible"/>
                                      </p:to>
                                    </p:set>
                                    <p:anim calcmode="lin" valueType="num">
                                      <p:cBhvr additive="base">
                                        <p:cTn id="25" dur="500" fill="hold"/>
                                        <p:tgtEl>
                                          <p:spTgt spid="8198"/>
                                        </p:tgtEl>
                                        <p:attrNameLst>
                                          <p:attrName>ppt_x</p:attrName>
                                        </p:attrNameLst>
                                      </p:cBhvr>
                                      <p:tavLst>
                                        <p:tav tm="0">
                                          <p:val>
                                            <p:strVal val="0-#ppt_w/2"/>
                                          </p:val>
                                        </p:tav>
                                        <p:tav tm="100000">
                                          <p:val>
                                            <p:strVal val="#ppt_x"/>
                                          </p:val>
                                        </p:tav>
                                      </p:tavLst>
                                    </p:anim>
                                    <p:anim calcmode="lin" valueType="num">
                                      <p:cBhvr additive="base">
                                        <p:cTn id="26" dur="500" fill="hold"/>
                                        <p:tgtEl>
                                          <p:spTgt spid="819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97"/>
                                        </p:tgtEl>
                                        <p:attrNameLst>
                                          <p:attrName>style.visibility</p:attrName>
                                        </p:attrNameLst>
                                      </p:cBhvr>
                                      <p:to>
                                        <p:strVal val="visible"/>
                                      </p:to>
                                    </p:set>
                                    <p:anim calcmode="lin" valueType="num">
                                      <p:cBhvr additive="base">
                                        <p:cTn id="31" dur="500" fill="hold"/>
                                        <p:tgtEl>
                                          <p:spTgt spid="8197"/>
                                        </p:tgtEl>
                                        <p:attrNameLst>
                                          <p:attrName>ppt_x</p:attrName>
                                        </p:attrNameLst>
                                      </p:cBhvr>
                                      <p:tavLst>
                                        <p:tav tm="0">
                                          <p:val>
                                            <p:strVal val="0-#ppt_w/2"/>
                                          </p:val>
                                        </p:tav>
                                        <p:tav tm="100000">
                                          <p:val>
                                            <p:strVal val="#ppt_x"/>
                                          </p:val>
                                        </p:tav>
                                      </p:tavLst>
                                    </p:anim>
                                    <p:anim calcmode="lin" valueType="num">
                                      <p:cBhvr additive="base">
                                        <p:cTn id="32" dur="500" fill="hold"/>
                                        <p:tgtEl>
                                          <p:spTgt spid="819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206"/>
                                        </p:tgtEl>
                                        <p:attrNameLst>
                                          <p:attrName>style.visibility</p:attrName>
                                        </p:attrNameLst>
                                      </p:cBhvr>
                                      <p:to>
                                        <p:strVal val="visible"/>
                                      </p:to>
                                    </p:set>
                                    <p:anim calcmode="lin" valueType="num">
                                      <p:cBhvr additive="base">
                                        <p:cTn id="37" dur="500" fill="hold"/>
                                        <p:tgtEl>
                                          <p:spTgt spid="8206"/>
                                        </p:tgtEl>
                                        <p:attrNameLst>
                                          <p:attrName>ppt_x</p:attrName>
                                        </p:attrNameLst>
                                      </p:cBhvr>
                                      <p:tavLst>
                                        <p:tav tm="0">
                                          <p:val>
                                            <p:strVal val="0-#ppt_w/2"/>
                                          </p:val>
                                        </p:tav>
                                        <p:tav tm="100000">
                                          <p:val>
                                            <p:strVal val="#ppt_x"/>
                                          </p:val>
                                        </p:tav>
                                      </p:tavLst>
                                    </p:anim>
                                    <p:anim calcmode="lin" valueType="num">
                                      <p:cBhvr additive="base">
                                        <p:cTn id="38" dur="500" fill="hold"/>
                                        <p:tgtEl>
                                          <p:spTgt spid="820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207"/>
                                        </p:tgtEl>
                                        <p:attrNameLst>
                                          <p:attrName>style.visibility</p:attrName>
                                        </p:attrNameLst>
                                      </p:cBhvr>
                                      <p:to>
                                        <p:strVal val="visible"/>
                                      </p:to>
                                    </p:set>
                                    <p:anim calcmode="lin" valueType="num">
                                      <p:cBhvr additive="base">
                                        <p:cTn id="43" dur="500" fill="hold"/>
                                        <p:tgtEl>
                                          <p:spTgt spid="8207"/>
                                        </p:tgtEl>
                                        <p:attrNameLst>
                                          <p:attrName>ppt_x</p:attrName>
                                        </p:attrNameLst>
                                      </p:cBhvr>
                                      <p:tavLst>
                                        <p:tav tm="0">
                                          <p:val>
                                            <p:strVal val="0-#ppt_w/2"/>
                                          </p:val>
                                        </p:tav>
                                        <p:tav tm="100000">
                                          <p:val>
                                            <p:strVal val="#ppt_x"/>
                                          </p:val>
                                        </p:tav>
                                      </p:tavLst>
                                    </p:anim>
                                    <p:anim calcmode="lin" valueType="num">
                                      <p:cBhvr additive="base">
                                        <p:cTn id="44" dur="500" fill="hold"/>
                                        <p:tgtEl>
                                          <p:spTgt spid="820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209"/>
                                        </p:tgtEl>
                                        <p:attrNameLst>
                                          <p:attrName>style.visibility</p:attrName>
                                        </p:attrNameLst>
                                      </p:cBhvr>
                                      <p:to>
                                        <p:strVal val="visible"/>
                                      </p:to>
                                    </p:set>
                                    <p:anim calcmode="lin" valueType="num">
                                      <p:cBhvr additive="base">
                                        <p:cTn id="49" dur="500" fill="hold"/>
                                        <p:tgtEl>
                                          <p:spTgt spid="8209"/>
                                        </p:tgtEl>
                                        <p:attrNameLst>
                                          <p:attrName>ppt_x</p:attrName>
                                        </p:attrNameLst>
                                      </p:cBhvr>
                                      <p:tavLst>
                                        <p:tav tm="0">
                                          <p:val>
                                            <p:strVal val="0-#ppt_w/2"/>
                                          </p:val>
                                        </p:tav>
                                        <p:tav tm="100000">
                                          <p:val>
                                            <p:strVal val="#ppt_x"/>
                                          </p:val>
                                        </p:tav>
                                      </p:tavLst>
                                    </p:anim>
                                    <p:anim calcmode="lin" valueType="num">
                                      <p:cBhvr additive="base">
                                        <p:cTn id="50" dur="500" fill="hold"/>
                                        <p:tgtEl>
                                          <p:spTgt spid="82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6" grpId="0"/>
      <p:bldP spid="8197" grpId="0"/>
      <p:bldP spid="8206" grpId="0"/>
      <p:bldP spid="8207" grpId="0"/>
      <p:bldP spid="820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p:nvPr/>
        </p:nvSpPr>
        <p:spPr>
          <a:xfrm>
            <a:off x="0" y="590378"/>
            <a:ext cx="8686800" cy="1993900"/>
          </a:xfrm>
          <a:prstGeom prst="rect">
            <a:avLst/>
          </a:prstGeom>
          <a:noFill/>
          <a:ln w="9525">
            <a:noFill/>
          </a:ln>
        </p:spPr>
        <p:txBody>
          <a:bodyPr anchor="t" anchorCtr="0">
            <a:spAutoFit/>
          </a:bodyPr>
          <a:lstStyle/>
          <a:p>
            <a:pPr>
              <a:lnSpc>
                <a:spcPct val="120000"/>
              </a:lnSpc>
            </a:pP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源点与汇点</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混合结点</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p>
          <a:p>
            <a:pPr>
              <a:lnSpc>
                <a:spcPct val="120000"/>
              </a:lnSpc>
            </a:pP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仅有出支路的结点称为</a:t>
            </a:r>
            <a:r>
              <a:rPr lang="zh-CN" altLang="en-US"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源点</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（或输入结点）。</a:t>
            </a:r>
          </a:p>
          <a:p>
            <a:pPr>
              <a:lnSpc>
                <a:spcPct val="120000"/>
              </a:lnSpc>
            </a:pP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仅有入支路的结点称为</a:t>
            </a:r>
            <a:r>
              <a:rPr lang="zh-CN" altLang="en-US"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汇点</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（或输出结点）。</a:t>
            </a:r>
          </a:p>
          <a:p>
            <a:pPr>
              <a:lnSpc>
                <a:spcPct val="120000"/>
              </a:lnSpc>
            </a:pP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有入有出的结点为</a:t>
            </a:r>
            <a:r>
              <a:rPr lang="zh-CN" altLang="en-US"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混合结点</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9220" name="Rectangle 4"/>
          <p:cNvSpPr/>
          <p:nvPr/>
        </p:nvSpPr>
        <p:spPr>
          <a:xfrm>
            <a:off x="179388" y="2707772"/>
            <a:ext cx="4156075" cy="519112"/>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(4)</a:t>
            </a:r>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通路、开通路、闭通路</a:t>
            </a:r>
          </a:p>
        </p:txBody>
      </p:sp>
      <p:sp>
        <p:nvSpPr>
          <p:cNvPr id="9221" name="Rectangle 5"/>
          <p:cNvSpPr/>
          <p:nvPr/>
        </p:nvSpPr>
        <p:spPr>
          <a:xfrm>
            <a:off x="186563" y="3150207"/>
            <a:ext cx="8820150" cy="1790700"/>
          </a:xfrm>
          <a:prstGeom prst="rect">
            <a:avLst/>
          </a:prstGeom>
          <a:noFill/>
          <a:ln w="9525">
            <a:noFill/>
          </a:ln>
        </p:spPr>
        <p:txBody>
          <a:bodyPr anchor="t" anchorCtr="0">
            <a:spAutoFit/>
          </a:bodyPr>
          <a:lstStyle/>
          <a:p>
            <a:pPr>
              <a:lnSpc>
                <a:spcPct val="120000"/>
              </a:lnSpc>
            </a:pP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从结点出发沿支路传输方向，连续经过结点和支路到达其他结点的路径称为</a:t>
            </a:r>
            <a:r>
              <a:rPr lang="zh-CN" altLang="en-US"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通路</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p>
          <a:p>
            <a:pPr>
              <a:lnSpc>
                <a:spcPct val="120000"/>
              </a:lnSpc>
            </a:pP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若通路与任一结点相交不多于一次，称为</a:t>
            </a:r>
            <a:r>
              <a:rPr lang="zh-CN" altLang="en-US"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开通路</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p>
          <a:p>
            <a:endPar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9222" name="Object 6"/>
          <p:cNvGraphicFramePr>
            <a:graphicFrameLocks noChangeAspect="1"/>
          </p:cNvGraphicFramePr>
          <p:nvPr>
            <p:extLst>
              <p:ext uri="{D42A27DB-BD31-4B8C-83A1-F6EECF244321}">
                <p14:modId xmlns:p14="http://schemas.microsoft.com/office/powerpoint/2010/main" val="4005397073"/>
              </p:ext>
            </p:extLst>
          </p:nvPr>
        </p:nvGraphicFramePr>
        <p:xfrm>
          <a:off x="4605734" y="-73507"/>
          <a:ext cx="5049837" cy="3022600"/>
        </p:xfrm>
        <a:graphic>
          <a:graphicData uri="http://schemas.openxmlformats.org/presentationml/2006/ole">
            <mc:AlternateContent xmlns:mc="http://schemas.openxmlformats.org/markup-compatibility/2006">
              <mc:Choice xmlns:v="urn:schemas-microsoft-com:vml" Requires="v">
                <p:oleObj spid="_x0000_s11281" name="Visio" r:id="rId3" imgW="3065780" imgH="1990090" progId="Visio.Drawing.11">
                  <p:embed/>
                </p:oleObj>
              </mc:Choice>
              <mc:Fallback>
                <p:oleObj name="Visio" r:id="rId3" imgW="3065780" imgH="1990090" progId="Visio.Drawing.11">
                  <p:embed/>
                  <p:pic>
                    <p:nvPicPr>
                      <p:cNvPr id="0" name="图片 3075"/>
                      <p:cNvPicPr/>
                      <p:nvPr/>
                    </p:nvPicPr>
                    <p:blipFill>
                      <a:blip r:embed="rId4"/>
                      <a:stretch>
                        <a:fillRect/>
                      </a:stretch>
                    </p:blipFill>
                    <p:spPr>
                      <a:xfrm>
                        <a:off x="4605734" y="-73507"/>
                        <a:ext cx="5049837" cy="3022600"/>
                      </a:xfrm>
                      <a:prstGeom prst="rect">
                        <a:avLst/>
                      </a:prstGeom>
                      <a:noFill/>
                      <a:ln w="38100">
                        <a:noFill/>
                        <a:miter/>
                      </a:ln>
                    </p:spPr>
                  </p:pic>
                </p:oleObj>
              </mc:Fallback>
            </mc:AlternateContent>
          </a:graphicData>
        </a:graphic>
      </p:graphicFrame>
      <p:sp>
        <p:nvSpPr>
          <p:cNvPr id="9223" name="Rectangle 7"/>
          <p:cNvSpPr/>
          <p:nvPr/>
        </p:nvSpPr>
        <p:spPr>
          <a:xfrm>
            <a:off x="345987" y="5119781"/>
            <a:ext cx="8439150" cy="830997"/>
          </a:xfrm>
          <a:prstGeom prst="rect">
            <a:avLst/>
          </a:prstGeom>
          <a:noFill/>
          <a:ln w="9525">
            <a:noFill/>
          </a:ln>
        </p:spPr>
        <p:txBody>
          <a:bodyPr anchor="t" anchorCtr="0">
            <a:spAutoFit/>
          </a:bodyPr>
          <a:lstStyle/>
          <a:p>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若通路的终点就是通路的起点，并且与其余结点相交不多于一次，称为</a:t>
            </a:r>
            <a:r>
              <a:rPr lang="zh-CN" altLang="en-US"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闭通路（回路）</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p>
        </p:txBody>
      </p:sp>
      <p:graphicFrame>
        <p:nvGraphicFramePr>
          <p:cNvPr id="3" name="对象 2"/>
          <p:cNvGraphicFramePr>
            <a:graphicFrameLocks noChangeAspect="1"/>
          </p:cNvGraphicFramePr>
          <p:nvPr/>
        </p:nvGraphicFramePr>
        <p:xfrm>
          <a:off x="3606440" y="4509120"/>
          <a:ext cx="4637967" cy="576063"/>
        </p:xfrm>
        <a:graphic>
          <a:graphicData uri="http://schemas.openxmlformats.org/presentationml/2006/ole">
            <mc:AlternateContent xmlns:mc="http://schemas.openxmlformats.org/markup-compatibility/2006">
              <mc:Choice xmlns:v="urn:schemas-microsoft-com:vml" Requires="v">
                <p:oleObj spid="_x0000_s11282" name="Equation" r:id="rId5" imgW="68580000" imgH="8229600" progId="Equation.DSMT4">
                  <p:embed/>
                </p:oleObj>
              </mc:Choice>
              <mc:Fallback>
                <p:oleObj name="Equation" r:id="rId5" imgW="68580000" imgH="8229600" progId="Equation.DSMT4">
                  <p:embed/>
                  <p:pic>
                    <p:nvPicPr>
                      <p:cNvPr id="0" name="图片 3"/>
                      <p:cNvPicPr/>
                      <p:nvPr/>
                    </p:nvPicPr>
                    <p:blipFill>
                      <a:blip r:embed="rId6"/>
                      <a:stretch>
                        <a:fillRect/>
                      </a:stretch>
                    </p:blipFill>
                    <p:spPr>
                      <a:xfrm>
                        <a:off x="3606440" y="4509120"/>
                        <a:ext cx="4637967" cy="57606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630666389"/>
              </p:ext>
            </p:extLst>
          </p:nvPr>
        </p:nvGraphicFramePr>
        <p:xfrm>
          <a:off x="3995936" y="5617564"/>
          <a:ext cx="4121150" cy="576263"/>
        </p:xfrm>
        <a:graphic>
          <a:graphicData uri="http://schemas.openxmlformats.org/presentationml/2006/ole">
            <mc:AlternateContent xmlns:mc="http://schemas.openxmlformats.org/markup-compatibility/2006">
              <mc:Choice xmlns:v="urn:schemas-microsoft-com:vml" Requires="v">
                <p:oleObj spid="_x0000_s11283" name="Equation" r:id="rId7" imgW="60960000" imgH="8229600" progId="Equation.DSMT4">
                  <p:embed/>
                </p:oleObj>
              </mc:Choice>
              <mc:Fallback>
                <p:oleObj name="Equation" r:id="rId7" imgW="60960000" imgH="8229600" progId="Equation.DSMT4">
                  <p:embed/>
                  <p:pic>
                    <p:nvPicPr>
                      <p:cNvPr id="0" name="对象 1"/>
                      <p:cNvPicPr/>
                      <p:nvPr/>
                    </p:nvPicPr>
                    <p:blipFill>
                      <a:blip r:embed="rId8"/>
                      <a:stretch>
                        <a:fillRect/>
                      </a:stretch>
                    </p:blipFill>
                    <p:spPr>
                      <a:xfrm>
                        <a:off x="3995936" y="5617564"/>
                        <a:ext cx="4121150" cy="576263"/>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222"/>
                                        </p:tgtEl>
                                        <p:attrNameLst>
                                          <p:attrName>style.visibility</p:attrName>
                                        </p:attrNameLst>
                                      </p:cBhvr>
                                      <p:to>
                                        <p:strVal val="visible"/>
                                      </p:to>
                                    </p:set>
                                    <p:anim calcmode="lin" valueType="num">
                                      <p:cBhvr additive="base">
                                        <p:cTn id="7" dur="500" fill="hold"/>
                                        <p:tgtEl>
                                          <p:spTgt spid="9222"/>
                                        </p:tgtEl>
                                        <p:attrNameLst>
                                          <p:attrName>ppt_x</p:attrName>
                                        </p:attrNameLst>
                                      </p:cBhvr>
                                      <p:tavLst>
                                        <p:tav tm="0">
                                          <p:val>
                                            <p:strVal val="0-#ppt_w/2"/>
                                          </p:val>
                                        </p:tav>
                                        <p:tav tm="100000">
                                          <p:val>
                                            <p:strVal val="#ppt_x"/>
                                          </p:val>
                                        </p:tav>
                                      </p:tavLst>
                                    </p:anim>
                                    <p:anim calcmode="lin" valueType="num">
                                      <p:cBhvr additive="base">
                                        <p:cTn id="8" dur="500" fill="hold"/>
                                        <p:tgtEl>
                                          <p:spTgt spid="92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9">
                                            <p:txEl>
                                              <p:pRg st="0" end="0"/>
                                            </p:txEl>
                                          </p:spTgt>
                                        </p:tgtEl>
                                        <p:attrNameLst>
                                          <p:attrName>style.visibility</p:attrName>
                                        </p:attrNameLst>
                                      </p:cBhvr>
                                      <p:to>
                                        <p:strVal val="visible"/>
                                      </p:to>
                                    </p:set>
                                    <p:anim calcmode="lin" valueType="num">
                                      <p:cBhvr additive="base">
                                        <p:cTn id="13"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9">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9219">
                                            <p:txEl>
                                              <p:pRg st="1" end="1"/>
                                            </p:txEl>
                                          </p:spTgt>
                                        </p:tgtEl>
                                        <p:attrNameLst>
                                          <p:attrName>style.visibility</p:attrName>
                                        </p:attrNameLst>
                                      </p:cBhvr>
                                      <p:to>
                                        <p:strVal val="visible"/>
                                      </p:to>
                                    </p:set>
                                    <p:anim calcmode="lin" valueType="num">
                                      <p:cBhvr additive="base">
                                        <p:cTn id="18" dur="500" fill="hold"/>
                                        <p:tgtEl>
                                          <p:spTgt spid="921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219">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9219">
                                            <p:txEl>
                                              <p:pRg st="2" end="2"/>
                                            </p:txEl>
                                          </p:spTgt>
                                        </p:tgtEl>
                                        <p:attrNameLst>
                                          <p:attrName>style.visibility</p:attrName>
                                        </p:attrNameLst>
                                      </p:cBhvr>
                                      <p:to>
                                        <p:strVal val="visible"/>
                                      </p:to>
                                    </p:set>
                                    <p:anim calcmode="lin" valueType="num">
                                      <p:cBhvr additive="base">
                                        <p:cTn id="23" dur="500" fill="hold"/>
                                        <p:tgtEl>
                                          <p:spTgt spid="9219">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219">
                                            <p:txEl>
                                              <p:pRg st="2" end="2"/>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grpId="0" nodeType="afterEffect">
                                  <p:stCondLst>
                                    <p:cond delay="0"/>
                                  </p:stCondLst>
                                  <p:childTnLst>
                                    <p:set>
                                      <p:cBhvr>
                                        <p:cTn id="27" dur="1" fill="hold">
                                          <p:stCondLst>
                                            <p:cond delay="0"/>
                                          </p:stCondLst>
                                        </p:cTn>
                                        <p:tgtEl>
                                          <p:spTgt spid="9219">
                                            <p:txEl>
                                              <p:pRg st="3" end="3"/>
                                            </p:txEl>
                                          </p:spTgt>
                                        </p:tgtEl>
                                        <p:attrNameLst>
                                          <p:attrName>style.visibility</p:attrName>
                                        </p:attrNameLst>
                                      </p:cBhvr>
                                      <p:to>
                                        <p:strVal val="visible"/>
                                      </p:to>
                                    </p:set>
                                    <p:anim calcmode="lin" valueType="num">
                                      <p:cBhvr additive="base">
                                        <p:cTn id="28" dur="500" fill="hold"/>
                                        <p:tgtEl>
                                          <p:spTgt spid="9219">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92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9220"/>
                                        </p:tgtEl>
                                        <p:attrNameLst>
                                          <p:attrName>style.visibility</p:attrName>
                                        </p:attrNameLst>
                                      </p:cBhvr>
                                      <p:to>
                                        <p:strVal val="visible"/>
                                      </p:to>
                                    </p:set>
                                    <p:anim calcmode="lin" valueType="num">
                                      <p:cBhvr additive="base">
                                        <p:cTn id="34" dur="500" fill="hold"/>
                                        <p:tgtEl>
                                          <p:spTgt spid="9220"/>
                                        </p:tgtEl>
                                        <p:attrNameLst>
                                          <p:attrName>ppt_x</p:attrName>
                                        </p:attrNameLst>
                                      </p:cBhvr>
                                      <p:tavLst>
                                        <p:tav tm="0">
                                          <p:val>
                                            <p:strVal val="0-#ppt_w/2"/>
                                          </p:val>
                                        </p:tav>
                                        <p:tav tm="100000">
                                          <p:val>
                                            <p:strVal val="#ppt_x"/>
                                          </p:val>
                                        </p:tav>
                                      </p:tavLst>
                                    </p:anim>
                                    <p:anim calcmode="lin" valueType="num">
                                      <p:cBhvr additive="base">
                                        <p:cTn id="35" dur="500" fill="hold"/>
                                        <p:tgtEl>
                                          <p:spTgt spid="9220"/>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9221">
                                            <p:txEl>
                                              <p:pRg st="0" end="0"/>
                                            </p:txEl>
                                          </p:spTgt>
                                        </p:tgtEl>
                                        <p:attrNameLst>
                                          <p:attrName>style.visibility</p:attrName>
                                        </p:attrNameLst>
                                      </p:cBhvr>
                                      <p:to>
                                        <p:strVal val="visible"/>
                                      </p:to>
                                    </p:set>
                                    <p:animEffect transition="in" filter="wipe(left)">
                                      <p:cBhvr>
                                        <p:cTn id="39" dur="500"/>
                                        <p:tgtEl>
                                          <p:spTgt spid="9221">
                                            <p:txEl>
                                              <p:pRg st="0" end="0"/>
                                            </p:txEl>
                                          </p:spTgt>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9221">
                                            <p:txEl>
                                              <p:pRg st="1" end="1"/>
                                            </p:txEl>
                                          </p:spTgt>
                                        </p:tgtEl>
                                        <p:attrNameLst>
                                          <p:attrName>style.visibility</p:attrName>
                                        </p:attrNameLst>
                                      </p:cBhvr>
                                      <p:to>
                                        <p:strVal val="visible"/>
                                      </p:to>
                                    </p:set>
                                    <p:animEffect transition="in" filter="wipe(left)">
                                      <p:cBhvr>
                                        <p:cTn id="43" dur="500"/>
                                        <p:tgtEl>
                                          <p:spTgt spid="9221">
                                            <p:txEl>
                                              <p:pRg st="1" end="1"/>
                                            </p:txEl>
                                          </p:spTgt>
                                        </p:tgtEl>
                                      </p:cBhvr>
                                    </p:animEffect>
                                  </p:childTnLst>
                                </p:cTn>
                              </p:par>
                            </p:childTnLst>
                          </p:cTn>
                        </p:par>
                        <p:par>
                          <p:cTn id="44" fill="hold">
                            <p:stCondLst>
                              <p:cond delay="1500"/>
                            </p:stCondLst>
                            <p:childTnLst>
                              <p:par>
                                <p:cTn id="45" presetID="22" presetClass="entr" presetSubtype="4"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down)">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9223"/>
                                        </p:tgtEl>
                                        <p:attrNameLst>
                                          <p:attrName>style.visibility</p:attrName>
                                        </p:attrNameLst>
                                      </p:cBhvr>
                                      <p:to>
                                        <p:strVal val="visible"/>
                                      </p:to>
                                    </p:set>
                                    <p:anim calcmode="lin" valueType="num">
                                      <p:cBhvr additive="base">
                                        <p:cTn id="52" dur="500" fill="hold"/>
                                        <p:tgtEl>
                                          <p:spTgt spid="9223"/>
                                        </p:tgtEl>
                                        <p:attrNameLst>
                                          <p:attrName>ppt_x</p:attrName>
                                        </p:attrNameLst>
                                      </p:cBhvr>
                                      <p:tavLst>
                                        <p:tav tm="0">
                                          <p:val>
                                            <p:strVal val="0-#ppt_w/2"/>
                                          </p:val>
                                        </p:tav>
                                        <p:tav tm="100000">
                                          <p:val>
                                            <p:strVal val="#ppt_x"/>
                                          </p:val>
                                        </p:tav>
                                      </p:tavLst>
                                    </p:anim>
                                    <p:anim calcmode="lin" valueType="num">
                                      <p:cBhvr additive="base">
                                        <p:cTn id="53" dur="500" fill="hold"/>
                                        <p:tgtEl>
                                          <p:spTgt spid="9223"/>
                                        </p:tgtEl>
                                        <p:attrNameLst>
                                          <p:attrName>ppt_y</p:attrName>
                                        </p:attrNameLst>
                                      </p:cBhvr>
                                      <p:tavLst>
                                        <p:tav tm="0">
                                          <p:val>
                                            <p:strVal val="#ppt_y"/>
                                          </p:val>
                                        </p:tav>
                                        <p:tav tm="100000">
                                          <p:val>
                                            <p:strVal val="#ppt_y"/>
                                          </p:val>
                                        </p:tav>
                                      </p:tavLst>
                                    </p:anim>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P spid="9220" grpId="0"/>
      <p:bldP spid="9221" grpId="0" uiExpand="1" build="p"/>
      <p:bldP spid="92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p:nvPr/>
        </p:nvSpPr>
        <p:spPr>
          <a:xfrm>
            <a:off x="179388" y="3140373"/>
            <a:ext cx="7683500" cy="519113"/>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(6)</a:t>
            </a:r>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前向通路</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从源点到汇点的开通路称为</a:t>
            </a:r>
            <a:r>
              <a:rPr lang="zh-CN" altLang="en-US"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前向通路</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10244" name="Rectangle 4"/>
          <p:cNvSpPr/>
          <p:nvPr/>
        </p:nvSpPr>
        <p:spPr>
          <a:xfrm>
            <a:off x="119063" y="4363243"/>
            <a:ext cx="8763000" cy="1395413"/>
          </a:xfrm>
          <a:prstGeom prst="rect">
            <a:avLst/>
          </a:prstGeom>
          <a:noFill/>
          <a:ln w="9525">
            <a:noFill/>
          </a:ln>
        </p:spPr>
        <p:txBody>
          <a:bodyPr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(7)</a:t>
            </a:r>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前向通路增益，回路增益</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p>
          <a:p>
            <a:pPr>
              <a:lnSpc>
                <a:spcPct val="120000"/>
              </a:lnSpc>
            </a:pP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前向通路中各支路增益的乘积称为</a:t>
            </a:r>
            <a:r>
              <a:rPr lang="zh-CN" altLang="en-US"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前向通路增益</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p>
          <a:p>
            <a:pPr>
              <a:lnSpc>
                <a:spcPct val="120000"/>
              </a:lnSpc>
            </a:pP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回路中各支路增益的乘积称为</a:t>
            </a:r>
            <a:r>
              <a:rPr lang="zh-CN" altLang="en-US"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回路增益</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10245" name="Rectangle 5"/>
          <p:cNvSpPr/>
          <p:nvPr/>
        </p:nvSpPr>
        <p:spPr>
          <a:xfrm>
            <a:off x="179388" y="1076326"/>
            <a:ext cx="6913562" cy="1453411"/>
          </a:xfrm>
          <a:prstGeom prst="rect">
            <a:avLst/>
          </a:prstGeom>
          <a:noFill/>
          <a:ln w="9525">
            <a:noFill/>
          </a:ln>
        </p:spPr>
        <p:txBody>
          <a:bodyPr anchor="t" anchorCtr="0">
            <a:spAutoFit/>
          </a:bodyPr>
          <a:lstStyle/>
          <a:p>
            <a:pPr>
              <a:lnSpc>
                <a:spcPct val="120000"/>
              </a:lnSpc>
            </a:pP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(5)</a:t>
            </a:r>
            <a:r>
              <a:rPr lang="en-US" altLang="zh-CN"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 </a:t>
            </a:r>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不接触回路、自回路</a:t>
            </a:r>
          </a:p>
          <a:p>
            <a:pPr>
              <a:lnSpc>
                <a:spcPct val="120000"/>
              </a:lnSpc>
            </a:pP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相互没有公共结点的回路，称为</a:t>
            </a:r>
            <a:r>
              <a:rPr lang="zh-CN" altLang="en-US"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不接触回路</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p>
          <a:p>
            <a:pPr>
              <a:lnSpc>
                <a:spcPct val="120000"/>
              </a:lnSpc>
            </a:pP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只有一个结点和一条支路的回路称为</a:t>
            </a:r>
            <a:r>
              <a:rPr lang="zh-CN" altLang="en-US"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自回路</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endPar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10246" name="Object 6"/>
          <p:cNvGraphicFramePr>
            <a:graphicFrameLocks noChangeAspect="1"/>
          </p:cNvGraphicFramePr>
          <p:nvPr>
            <p:extLst>
              <p:ext uri="{D42A27DB-BD31-4B8C-83A1-F6EECF244321}">
                <p14:modId xmlns:p14="http://schemas.microsoft.com/office/powerpoint/2010/main" val="307070635"/>
              </p:ext>
            </p:extLst>
          </p:nvPr>
        </p:nvGraphicFramePr>
        <p:xfrm>
          <a:off x="4643438" y="88900"/>
          <a:ext cx="5049837" cy="3022600"/>
        </p:xfrm>
        <a:graphic>
          <a:graphicData uri="http://schemas.openxmlformats.org/presentationml/2006/ole">
            <mc:AlternateContent xmlns:mc="http://schemas.openxmlformats.org/markup-compatibility/2006">
              <mc:Choice xmlns:v="urn:schemas-microsoft-com:vml" Requires="v">
                <p:oleObj spid="_x0000_s12305" name="Visio" r:id="rId3" imgW="2719070" imgH="1765300" progId="Visio.Drawing.11">
                  <p:embed/>
                </p:oleObj>
              </mc:Choice>
              <mc:Fallback>
                <p:oleObj name="Visio" r:id="rId3" imgW="2719070" imgH="1765300" progId="Visio.Drawing.11">
                  <p:embed/>
                  <p:pic>
                    <p:nvPicPr>
                      <p:cNvPr id="0" name="图片 3076"/>
                      <p:cNvPicPr/>
                      <p:nvPr/>
                    </p:nvPicPr>
                    <p:blipFill>
                      <a:blip r:embed="rId4"/>
                      <a:stretch>
                        <a:fillRect/>
                      </a:stretch>
                    </p:blipFill>
                    <p:spPr>
                      <a:xfrm>
                        <a:off x="4643438" y="88900"/>
                        <a:ext cx="5049837" cy="3022600"/>
                      </a:xfrm>
                      <a:prstGeom prst="rect">
                        <a:avLst/>
                      </a:prstGeom>
                      <a:noFill/>
                      <a:ln w="38100">
                        <a:noFill/>
                        <a:miter/>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50044180"/>
              </p:ext>
            </p:extLst>
          </p:nvPr>
        </p:nvGraphicFramePr>
        <p:xfrm>
          <a:off x="2411760" y="3716834"/>
          <a:ext cx="5172075" cy="576262"/>
        </p:xfrm>
        <a:graphic>
          <a:graphicData uri="http://schemas.openxmlformats.org/presentationml/2006/ole">
            <mc:AlternateContent xmlns:mc="http://schemas.openxmlformats.org/markup-compatibility/2006">
              <mc:Choice xmlns:v="urn:schemas-microsoft-com:vml" Requires="v">
                <p:oleObj spid="_x0000_s12306" name="Equation" r:id="rId5" imgW="76504800" imgH="8229600" progId="Equation.DSMT4">
                  <p:embed/>
                </p:oleObj>
              </mc:Choice>
              <mc:Fallback>
                <p:oleObj name="Equation" r:id="rId5" imgW="76504800" imgH="8229600" progId="Equation.DSMT4">
                  <p:embed/>
                  <p:pic>
                    <p:nvPicPr>
                      <p:cNvPr id="0" name="对象 1"/>
                      <p:cNvPicPr/>
                      <p:nvPr/>
                    </p:nvPicPr>
                    <p:blipFill>
                      <a:blip r:embed="rId6"/>
                      <a:stretch>
                        <a:fillRect/>
                      </a:stretch>
                    </p:blipFill>
                    <p:spPr>
                      <a:xfrm>
                        <a:off x="2411760" y="3716834"/>
                        <a:ext cx="5172075" cy="576262"/>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843DE07C-E02D-5570-B358-4DE09F814668}"/>
              </a:ext>
            </a:extLst>
          </p:cNvPr>
          <p:cNvGraphicFramePr>
            <a:graphicFrameLocks noChangeAspect="1"/>
          </p:cNvGraphicFramePr>
          <p:nvPr>
            <p:extLst>
              <p:ext uri="{D42A27DB-BD31-4B8C-83A1-F6EECF244321}">
                <p14:modId xmlns:p14="http://schemas.microsoft.com/office/powerpoint/2010/main" val="4044785926"/>
              </p:ext>
            </p:extLst>
          </p:nvPr>
        </p:nvGraphicFramePr>
        <p:xfrm>
          <a:off x="1332649" y="2434247"/>
          <a:ext cx="3313038" cy="612900"/>
        </p:xfrm>
        <a:graphic>
          <a:graphicData uri="http://schemas.openxmlformats.org/presentationml/2006/ole">
            <mc:AlternateContent xmlns:mc="http://schemas.openxmlformats.org/markup-compatibility/2006">
              <mc:Choice xmlns:v="urn:schemas-microsoft-com:vml" Requires="v">
                <p:oleObj spid="_x0000_s12307" name="Equation" r:id="rId7" imgW="1854000" imgH="342720" progId="Equation.DSMT4">
                  <p:embed/>
                </p:oleObj>
              </mc:Choice>
              <mc:Fallback>
                <p:oleObj name="Equation" r:id="rId7" imgW="1854000" imgH="342720" progId="Equation.DSMT4">
                  <p:embed/>
                  <p:pic>
                    <p:nvPicPr>
                      <p:cNvPr id="6" name="对象 5"/>
                      <p:cNvPicPr/>
                      <p:nvPr/>
                    </p:nvPicPr>
                    <p:blipFill>
                      <a:blip r:embed="rId8"/>
                      <a:stretch>
                        <a:fillRect/>
                      </a:stretch>
                    </p:blipFill>
                    <p:spPr>
                      <a:xfrm>
                        <a:off x="1332649" y="2434247"/>
                        <a:ext cx="3313038" cy="6129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246"/>
                                        </p:tgtEl>
                                        <p:attrNameLst>
                                          <p:attrName>style.visibility</p:attrName>
                                        </p:attrNameLst>
                                      </p:cBhvr>
                                      <p:to>
                                        <p:strVal val="visible"/>
                                      </p:to>
                                    </p:set>
                                    <p:anim calcmode="lin" valueType="num">
                                      <p:cBhvr additive="base">
                                        <p:cTn id="7" dur="500" fill="hold"/>
                                        <p:tgtEl>
                                          <p:spTgt spid="10246"/>
                                        </p:tgtEl>
                                        <p:attrNameLst>
                                          <p:attrName>ppt_x</p:attrName>
                                        </p:attrNameLst>
                                      </p:cBhvr>
                                      <p:tavLst>
                                        <p:tav tm="0">
                                          <p:val>
                                            <p:strVal val="0-#ppt_w/2"/>
                                          </p:val>
                                        </p:tav>
                                        <p:tav tm="100000">
                                          <p:val>
                                            <p:strVal val="#ppt_x"/>
                                          </p:val>
                                        </p:tav>
                                      </p:tavLst>
                                    </p:anim>
                                    <p:anim calcmode="lin" valueType="num">
                                      <p:cBhvr additive="base">
                                        <p:cTn id="8" dur="500" fill="hold"/>
                                        <p:tgtEl>
                                          <p:spTgt spid="102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245">
                                            <p:txEl>
                                              <p:pRg st="0" end="0"/>
                                            </p:txEl>
                                          </p:spTgt>
                                        </p:tgtEl>
                                        <p:attrNameLst>
                                          <p:attrName>style.visibility</p:attrName>
                                        </p:attrNameLst>
                                      </p:cBhvr>
                                      <p:to>
                                        <p:strVal val="visible"/>
                                      </p:to>
                                    </p:set>
                                    <p:anim calcmode="lin" valueType="num">
                                      <p:cBhvr additive="base">
                                        <p:cTn id="13" dur="500" fill="hold"/>
                                        <p:tgtEl>
                                          <p:spTgt spid="1024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245">
                                            <p:txEl>
                                              <p:pRg st="1" end="1"/>
                                            </p:txEl>
                                          </p:spTgt>
                                        </p:tgtEl>
                                        <p:attrNameLst>
                                          <p:attrName>style.visibility</p:attrName>
                                        </p:attrNameLst>
                                      </p:cBhvr>
                                      <p:to>
                                        <p:strVal val="visible"/>
                                      </p:to>
                                    </p:set>
                                    <p:anim calcmode="lin" valueType="num">
                                      <p:cBhvr additive="base">
                                        <p:cTn id="19" dur="500" fill="hold"/>
                                        <p:tgtEl>
                                          <p:spTgt spid="1024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245">
                                            <p:txEl>
                                              <p:pRg st="2" end="2"/>
                                            </p:txEl>
                                          </p:spTgt>
                                        </p:tgtEl>
                                        <p:attrNameLst>
                                          <p:attrName>style.visibility</p:attrName>
                                        </p:attrNameLst>
                                      </p:cBhvr>
                                      <p:to>
                                        <p:strVal val="visible"/>
                                      </p:to>
                                    </p:set>
                                    <p:anim calcmode="lin" valueType="num">
                                      <p:cBhvr additive="base">
                                        <p:cTn id="25" dur="500" fill="hold"/>
                                        <p:tgtEl>
                                          <p:spTgt spid="1024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243">
                                            <p:txEl>
                                              <p:pRg st="0" end="0"/>
                                            </p:txEl>
                                          </p:spTgt>
                                        </p:tgtEl>
                                        <p:attrNameLst>
                                          <p:attrName>style.visibility</p:attrName>
                                        </p:attrNameLst>
                                      </p:cBhvr>
                                      <p:to>
                                        <p:strVal val="visible"/>
                                      </p:to>
                                    </p:set>
                                    <p:animEffect transition="in" filter="wipe(left)">
                                      <p:cBhvr>
                                        <p:cTn id="31" dur="500"/>
                                        <p:tgtEl>
                                          <p:spTgt spid="10243">
                                            <p:txEl>
                                              <p:pRg st="0" end="0"/>
                                            </p:txEl>
                                          </p:spTgt>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244">
                                            <p:txEl>
                                              <p:pRg st="0" end="0"/>
                                            </p:txEl>
                                          </p:spTgt>
                                        </p:tgtEl>
                                        <p:attrNameLst>
                                          <p:attrName>style.visibility</p:attrName>
                                        </p:attrNameLst>
                                      </p:cBhvr>
                                      <p:to>
                                        <p:strVal val="visible"/>
                                      </p:to>
                                    </p:set>
                                    <p:animEffect transition="in" filter="wipe(left)">
                                      <p:cBhvr>
                                        <p:cTn id="39" dur="500"/>
                                        <p:tgtEl>
                                          <p:spTgt spid="10244">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244">
                                            <p:txEl>
                                              <p:pRg st="1" end="1"/>
                                            </p:txEl>
                                          </p:spTgt>
                                        </p:tgtEl>
                                        <p:attrNameLst>
                                          <p:attrName>style.visibility</p:attrName>
                                        </p:attrNameLst>
                                      </p:cBhvr>
                                      <p:to>
                                        <p:strVal val="visible"/>
                                      </p:to>
                                    </p:set>
                                    <p:animEffect transition="in" filter="wipe(left)">
                                      <p:cBhvr>
                                        <p:cTn id="44" dur="500"/>
                                        <p:tgtEl>
                                          <p:spTgt spid="10244">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244">
                                            <p:txEl>
                                              <p:pRg st="2" end="2"/>
                                            </p:txEl>
                                          </p:spTgt>
                                        </p:tgtEl>
                                        <p:attrNameLst>
                                          <p:attrName>style.visibility</p:attrName>
                                        </p:attrNameLst>
                                      </p:cBhvr>
                                      <p:to>
                                        <p:strVal val="visible"/>
                                      </p:to>
                                    </p:set>
                                    <p:animEffect transition="in" filter="wipe(left)">
                                      <p:cBhvr>
                                        <p:cTn id="49" dur="500"/>
                                        <p:tgtEl>
                                          <p:spTgt spid="10244">
                                            <p:txEl>
                                              <p:pRg st="2" end="2"/>
                                            </p:txEl>
                                          </p:spTgt>
                                        </p:tgtEl>
                                      </p:cBhvr>
                                    </p:animEffec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1024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3"/>
          <p:cNvSpPr/>
          <p:nvPr/>
        </p:nvSpPr>
        <p:spPr>
          <a:xfrm>
            <a:off x="304800" y="533237"/>
            <a:ext cx="4038600" cy="519113"/>
          </a:xfrm>
          <a:prstGeom prst="rect">
            <a:avLst/>
          </a:prstGeom>
          <a:noFill/>
          <a:ln w="9525">
            <a:noFill/>
          </a:ln>
        </p:spPr>
        <p:txBody>
          <a:bodyPr wrap="none" anchor="t" anchorCtr="0">
            <a:spAutoFit/>
          </a:bodyPr>
          <a:lstStyle/>
          <a:p>
            <a:r>
              <a:rPr lang="en-US" altLang="zh-CN"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3</a:t>
            </a:r>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、信号流图的基本性质</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11268" name="Rectangle 4"/>
          <p:cNvSpPr/>
          <p:nvPr/>
        </p:nvSpPr>
        <p:spPr>
          <a:xfrm>
            <a:off x="279865" y="1058069"/>
            <a:ext cx="8382000" cy="946150"/>
          </a:xfrm>
          <a:prstGeom prst="rect">
            <a:avLst/>
          </a:prstGeom>
          <a:noFill/>
          <a:ln w="9525">
            <a:noFill/>
          </a:ln>
        </p:spPr>
        <p:txBody>
          <a:bodyPr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）信号只能沿支路箭头方向传输。</a:t>
            </a:r>
          </a:p>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支路的输出</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该支路的输入与支路增益的乘积。 </a:t>
            </a:r>
          </a:p>
        </p:txBody>
      </p:sp>
      <p:sp>
        <p:nvSpPr>
          <p:cNvPr id="11269" name="Rectangle 5"/>
          <p:cNvSpPr/>
          <p:nvPr/>
        </p:nvSpPr>
        <p:spPr>
          <a:xfrm>
            <a:off x="381000" y="2318047"/>
            <a:ext cx="8382000" cy="1373188"/>
          </a:xfrm>
          <a:prstGeom prst="rect">
            <a:avLst/>
          </a:prstGeom>
          <a:noFill/>
          <a:ln w="9525">
            <a:noFill/>
          </a:ln>
        </p:spPr>
        <p:txBody>
          <a:bodyPr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）当结点有多个输入时，该接点将所有输入支路的信号相加，并将和信号传输给所有与该结点相连的输出支路。</a:t>
            </a:r>
          </a:p>
        </p:txBody>
      </p:sp>
      <p:graphicFrame>
        <p:nvGraphicFramePr>
          <p:cNvPr id="11270" name="Object 6"/>
          <p:cNvGraphicFramePr>
            <a:graphicFrameLocks noChangeAspect="1"/>
          </p:cNvGraphicFramePr>
          <p:nvPr>
            <p:extLst>
              <p:ext uri="{D42A27DB-BD31-4B8C-83A1-F6EECF244321}">
                <p14:modId xmlns:p14="http://schemas.microsoft.com/office/powerpoint/2010/main" val="2312349694"/>
              </p:ext>
            </p:extLst>
          </p:nvPr>
        </p:nvGraphicFramePr>
        <p:xfrm>
          <a:off x="5508104" y="3437553"/>
          <a:ext cx="2971800" cy="2378075"/>
        </p:xfrm>
        <a:graphic>
          <a:graphicData uri="http://schemas.openxmlformats.org/presentationml/2006/ole">
            <mc:AlternateContent xmlns:mc="http://schemas.openxmlformats.org/markup-compatibility/2006">
              <mc:Choice xmlns:v="urn:schemas-microsoft-com:vml" Requires="v">
                <p:oleObj spid="_x0000_s13319" r:id="rId3" imgW="1619885" imgH="1296670" progId="Visio.Drawing.5">
                  <p:embed/>
                </p:oleObj>
              </mc:Choice>
              <mc:Fallback>
                <p:oleObj r:id="rId3" imgW="1619885" imgH="1296670" progId="Visio.Drawing.5">
                  <p:embed/>
                  <p:pic>
                    <p:nvPicPr>
                      <p:cNvPr id="0" name="图片 3077"/>
                      <p:cNvPicPr/>
                      <p:nvPr/>
                    </p:nvPicPr>
                    <p:blipFill>
                      <a:blip r:embed="rId4"/>
                      <a:stretch>
                        <a:fillRect/>
                      </a:stretch>
                    </p:blipFill>
                    <p:spPr>
                      <a:xfrm>
                        <a:off x="5508104" y="3437553"/>
                        <a:ext cx="2971800" cy="2378075"/>
                      </a:xfrm>
                      <a:prstGeom prst="rect">
                        <a:avLst/>
                      </a:prstGeom>
                      <a:noFill/>
                      <a:ln w="38100">
                        <a:noFill/>
                        <a:miter/>
                      </a:ln>
                    </p:spPr>
                  </p:pic>
                </p:oleObj>
              </mc:Fallback>
            </mc:AlternateContent>
          </a:graphicData>
        </a:graphic>
      </p:graphicFrame>
      <p:sp>
        <p:nvSpPr>
          <p:cNvPr id="11271" name="Rectangle 7"/>
          <p:cNvSpPr/>
          <p:nvPr/>
        </p:nvSpPr>
        <p:spPr>
          <a:xfrm>
            <a:off x="527303" y="3841760"/>
            <a:ext cx="4044697" cy="1569660"/>
          </a:xfrm>
          <a:prstGeom prst="rect">
            <a:avLst/>
          </a:prstGeom>
          <a:noFill/>
          <a:ln w="9525">
            <a:noFill/>
          </a:ln>
        </p:spPr>
        <p:txBody>
          <a:bodyPr wrap="none" anchor="t" anchorCtr="0">
            <a:spAutoFit/>
          </a:bodyPr>
          <a:lstStyle/>
          <a:p>
            <a:r>
              <a:rPr lang="zh-CN" altLang="en-US" sz="32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如</a:t>
            </a:r>
            <a:r>
              <a:rPr lang="zh-CN" altLang="en-US" sz="32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32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a:t>
            </a:r>
            <a:r>
              <a:rPr lang="en-US" altLang="zh-CN" sz="32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4</a:t>
            </a:r>
            <a:r>
              <a:rPr lang="en-US" altLang="zh-CN" sz="32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ax</a:t>
            </a:r>
            <a:r>
              <a:rPr lang="en-US" altLang="zh-CN" sz="32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32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+bx</a:t>
            </a:r>
            <a:r>
              <a:rPr lang="en-US" altLang="zh-CN" sz="32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32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+dx</a:t>
            </a:r>
            <a:r>
              <a:rPr lang="en-US" altLang="zh-CN" sz="32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5</a:t>
            </a:r>
            <a:r>
              <a:rPr lang="en-US" altLang="zh-CN" sz="32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a:p>
            <a:r>
              <a:rPr lang="en-US" altLang="zh-CN" sz="32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x</a:t>
            </a:r>
            <a:r>
              <a:rPr lang="en-US" altLang="zh-CN" sz="32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r>
              <a:rPr lang="en-US" altLang="zh-CN" sz="32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cx4   </a:t>
            </a:r>
          </a:p>
          <a:p>
            <a:r>
              <a:rPr lang="en-US" altLang="zh-CN" sz="32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x</a:t>
            </a:r>
            <a:r>
              <a:rPr lang="en-US" altLang="zh-CN" sz="32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6</a:t>
            </a:r>
            <a:r>
              <a:rPr lang="en-US" altLang="zh-CN" sz="32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ex</a:t>
            </a:r>
            <a:r>
              <a:rPr lang="en-US" altLang="zh-CN" sz="32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wipe(up)">
                                      <p:cBhvr>
                                        <p:cTn id="7" dur="500"/>
                                        <p:tgtEl>
                                          <p:spTgt spid="112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268">
                                            <p:txEl>
                                              <p:pRg st="0" end="0"/>
                                            </p:txEl>
                                          </p:spTgt>
                                        </p:tgtEl>
                                        <p:attrNameLst>
                                          <p:attrName>style.visibility</p:attrName>
                                        </p:attrNameLst>
                                      </p:cBhvr>
                                      <p:to>
                                        <p:strVal val="visible"/>
                                      </p:to>
                                    </p:set>
                                    <p:anim calcmode="lin" valueType="num">
                                      <p:cBhvr additive="base">
                                        <p:cTn id="12" dur="500" fill="hold"/>
                                        <p:tgtEl>
                                          <p:spTgt spid="1126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2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268">
                                            <p:txEl>
                                              <p:pRg st="1" end="1"/>
                                            </p:txEl>
                                          </p:spTgt>
                                        </p:tgtEl>
                                        <p:attrNameLst>
                                          <p:attrName>style.visibility</p:attrName>
                                        </p:attrNameLst>
                                      </p:cBhvr>
                                      <p:to>
                                        <p:strVal val="visible"/>
                                      </p:to>
                                    </p:set>
                                    <p:anim calcmode="lin" valueType="num">
                                      <p:cBhvr additive="base">
                                        <p:cTn id="18" dur="500" fill="hold"/>
                                        <p:tgtEl>
                                          <p:spTgt spid="11268">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126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1269"/>
                                        </p:tgtEl>
                                        <p:attrNameLst>
                                          <p:attrName>style.visibility</p:attrName>
                                        </p:attrNameLst>
                                      </p:cBhvr>
                                      <p:to>
                                        <p:strVal val="visible"/>
                                      </p:to>
                                    </p:set>
                                    <p:anim calcmode="lin" valueType="num">
                                      <p:cBhvr additive="base">
                                        <p:cTn id="24" dur="500" fill="hold"/>
                                        <p:tgtEl>
                                          <p:spTgt spid="11269"/>
                                        </p:tgtEl>
                                        <p:attrNameLst>
                                          <p:attrName>ppt_x</p:attrName>
                                        </p:attrNameLst>
                                      </p:cBhvr>
                                      <p:tavLst>
                                        <p:tav tm="0">
                                          <p:val>
                                            <p:strVal val="0-#ppt_w/2"/>
                                          </p:val>
                                        </p:tav>
                                        <p:tav tm="100000">
                                          <p:val>
                                            <p:strVal val="#ppt_x"/>
                                          </p:val>
                                        </p:tav>
                                      </p:tavLst>
                                    </p:anim>
                                    <p:anim calcmode="lin" valueType="num">
                                      <p:cBhvr additive="base">
                                        <p:cTn id="25"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1271">
                                            <p:txEl>
                                              <p:pRg st="0" end="0"/>
                                            </p:txEl>
                                          </p:spTgt>
                                        </p:tgtEl>
                                        <p:attrNameLst>
                                          <p:attrName>style.visibility</p:attrName>
                                        </p:attrNameLst>
                                      </p:cBhvr>
                                      <p:to>
                                        <p:strVal val="visible"/>
                                      </p:to>
                                    </p:set>
                                    <p:anim calcmode="lin" valueType="num">
                                      <p:cBhvr additive="base">
                                        <p:cTn id="30" dur="500" fill="hold"/>
                                        <p:tgtEl>
                                          <p:spTgt spid="11271">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12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1271">
                                            <p:txEl>
                                              <p:pRg st="1" end="1"/>
                                            </p:txEl>
                                          </p:spTgt>
                                        </p:tgtEl>
                                        <p:attrNameLst>
                                          <p:attrName>style.visibility</p:attrName>
                                        </p:attrNameLst>
                                      </p:cBhvr>
                                      <p:to>
                                        <p:strVal val="visible"/>
                                      </p:to>
                                    </p:set>
                                    <p:anim calcmode="lin" valueType="num">
                                      <p:cBhvr additive="base">
                                        <p:cTn id="36" dur="500" fill="hold"/>
                                        <p:tgtEl>
                                          <p:spTgt spid="11271">
                                            <p:txEl>
                                              <p:pRg st="1" end="1"/>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12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1271">
                                            <p:txEl>
                                              <p:pRg st="2" end="2"/>
                                            </p:txEl>
                                          </p:spTgt>
                                        </p:tgtEl>
                                        <p:attrNameLst>
                                          <p:attrName>style.visibility</p:attrName>
                                        </p:attrNameLst>
                                      </p:cBhvr>
                                      <p:to>
                                        <p:strVal val="visible"/>
                                      </p:to>
                                    </p:set>
                                    <p:anim calcmode="lin" valueType="num">
                                      <p:cBhvr additive="base">
                                        <p:cTn id="42" dur="500" fill="hold"/>
                                        <p:tgtEl>
                                          <p:spTgt spid="11271">
                                            <p:txEl>
                                              <p:pRg st="2" end="2"/>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127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p:bldP spid="11269" grpId="0"/>
      <p:bldP spid="1127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p:nvPr/>
        </p:nvSpPr>
        <p:spPr>
          <a:xfrm>
            <a:off x="395288" y="620713"/>
            <a:ext cx="3856037" cy="579437"/>
          </a:xfrm>
          <a:prstGeom prst="rect">
            <a:avLst/>
          </a:prstGeom>
          <a:noFill/>
          <a:ln w="9525">
            <a:noFill/>
          </a:ln>
        </p:spPr>
        <p:txBody>
          <a:bodyPr wrap="none" anchor="t" anchorCtr="0">
            <a:spAutoFit/>
          </a:bodyPr>
          <a:lstStyle/>
          <a:p>
            <a:r>
              <a:rPr lang="zh-CN" altLang="en-US" sz="32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二、信号流图的化简</a:t>
            </a:r>
          </a:p>
        </p:txBody>
      </p:sp>
      <p:sp>
        <p:nvSpPr>
          <p:cNvPr id="12292" name="Rectangle 4"/>
          <p:cNvSpPr/>
          <p:nvPr/>
        </p:nvSpPr>
        <p:spPr>
          <a:xfrm>
            <a:off x="395288" y="1989138"/>
            <a:ext cx="5451475" cy="519112"/>
          </a:xfrm>
          <a:prstGeom prst="rect">
            <a:avLst/>
          </a:prstGeom>
          <a:noFill/>
          <a:ln w="9525">
            <a:noFill/>
          </a:ln>
        </p:spPr>
        <p:txBody>
          <a:bodyPr wrap="none"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）支路串联：支路增益相乘。 </a:t>
            </a:r>
          </a:p>
        </p:txBody>
      </p:sp>
      <p:graphicFrame>
        <p:nvGraphicFramePr>
          <p:cNvPr id="12293" name="Object 5"/>
          <p:cNvGraphicFramePr>
            <a:graphicFrameLocks noChangeAspect="1"/>
          </p:cNvGraphicFramePr>
          <p:nvPr/>
        </p:nvGraphicFramePr>
        <p:xfrm>
          <a:off x="539750" y="2636838"/>
          <a:ext cx="2895600" cy="847725"/>
        </p:xfrm>
        <a:graphic>
          <a:graphicData uri="http://schemas.openxmlformats.org/presentationml/2006/ole">
            <mc:AlternateContent xmlns:mc="http://schemas.openxmlformats.org/markup-compatibility/2006">
              <mc:Choice xmlns:v="urn:schemas-microsoft-com:vml" Requires="v">
                <p:oleObj spid="_x0000_s14358" r:id="rId3" imgW="1582420" imgH="485140" progId="Visio.Drawing.11">
                  <p:embed/>
                </p:oleObj>
              </mc:Choice>
              <mc:Fallback>
                <p:oleObj r:id="rId3" imgW="1582420" imgH="485140" progId="Visio.Drawing.11">
                  <p:embed/>
                  <p:pic>
                    <p:nvPicPr>
                      <p:cNvPr id="0" name="图片 3082"/>
                      <p:cNvPicPr/>
                      <p:nvPr/>
                    </p:nvPicPr>
                    <p:blipFill>
                      <a:blip r:embed="rId4"/>
                      <a:stretch>
                        <a:fillRect/>
                      </a:stretch>
                    </p:blipFill>
                    <p:spPr>
                      <a:xfrm>
                        <a:off x="539750" y="2636838"/>
                        <a:ext cx="2895600" cy="847725"/>
                      </a:xfrm>
                      <a:prstGeom prst="rect">
                        <a:avLst/>
                      </a:prstGeom>
                      <a:noFill/>
                      <a:ln w="38100">
                        <a:noFill/>
                        <a:miter/>
                      </a:ln>
                    </p:spPr>
                  </p:pic>
                </p:oleObj>
              </mc:Fallback>
            </mc:AlternateContent>
          </a:graphicData>
        </a:graphic>
      </p:graphicFrame>
      <p:sp>
        <p:nvSpPr>
          <p:cNvPr id="12294" name="Rectangle 6"/>
          <p:cNvSpPr/>
          <p:nvPr/>
        </p:nvSpPr>
        <p:spPr>
          <a:xfrm>
            <a:off x="1042988" y="3429000"/>
            <a:ext cx="2914650" cy="519113"/>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p>
        </p:txBody>
      </p:sp>
      <p:sp>
        <p:nvSpPr>
          <p:cNvPr id="12295" name="AutoShape 7"/>
          <p:cNvSpPr/>
          <p:nvPr/>
        </p:nvSpPr>
        <p:spPr>
          <a:xfrm>
            <a:off x="3419475" y="2997200"/>
            <a:ext cx="990600" cy="152400"/>
          </a:xfrm>
          <a:prstGeom prst="rightArrow">
            <a:avLst>
              <a:gd name="adj1" fmla="val 50000"/>
              <a:gd name="adj2" fmla="val 1625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aphicFrame>
        <p:nvGraphicFramePr>
          <p:cNvPr id="12296" name="Object 8"/>
          <p:cNvGraphicFramePr>
            <a:graphicFrameLocks noChangeAspect="1"/>
          </p:cNvGraphicFramePr>
          <p:nvPr/>
        </p:nvGraphicFramePr>
        <p:xfrm>
          <a:off x="4572000" y="2636838"/>
          <a:ext cx="2514600" cy="700087"/>
        </p:xfrm>
        <a:graphic>
          <a:graphicData uri="http://schemas.openxmlformats.org/presentationml/2006/ole">
            <mc:AlternateContent xmlns:mc="http://schemas.openxmlformats.org/markup-compatibility/2006">
              <mc:Choice xmlns:v="urn:schemas-microsoft-com:vml" Requires="v">
                <p:oleObj spid="_x0000_s14359" r:id="rId5" imgW="1280160" imgH="381635" progId="Visio.Drawing.11">
                  <p:embed/>
                </p:oleObj>
              </mc:Choice>
              <mc:Fallback>
                <p:oleObj r:id="rId5" imgW="1280160" imgH="381635" progId="Visio.Drawing.11">
                  <p:embed/>
                  <p:pic>
                    <p:nvPicPr>
                      <p:cNvPr id="0" name="图片 3083"/>
                      <p:cNvPicPr/>
                      <p:nvPr/>
                    </p:nvPicPr>
                    <p:blipFill>
                      <a:blip r:embed="rId6"/>
                      <a:stretch>
                        <a:fillRect/>
                      </a:stretch>
                    </p:blipFill>
                    <p:spPr>
                      <a:xfrm>
                        <a:off x="4572000" y="2636838"/>
                        <a:ext cx="2514600" cy="700087"/>
                      </a:xfrm>
                      <a:prstGeom prst="rect">
                        <a:avLst/>
                      </a:prstGeom>
                      <a:noFill/>
                      <a:ln w="38100">
                        <a:noFill/>
                        <a:miter/>
                      </a:ln>
                    </p:spPr>
                  </p:pic>
                </p:oleObj>
              </mc:Fallback>
            </mc:AlternateContent>
          </a:graphicData>
        </a:graphic>
      </p:graphicFrame>
      <p:sp>
        <p:nvSpPr>
          <p:cNvPr id="12297" name="Rectangle 9"/>
          <p:cNvSpPr/>
          <p:nvPr/>
        </p:nvSpPr>
        <p:spPr>
          <a:xfrm>
            <a:off x="323850" y="4076700"/>
            <a:ext cx="5451475" cy="519113"/>
          </a:xfrm>
          <a:prstGeom prst="rect">
            <a:avLst/>
          </a:prstGeom>
          <a:noFill/>
          <a:ln w="9525">
            <a:noFill/>
          </a:ln>
        </p:spPr>
        <p:txBody>
          <a:bodyPr wrap="none"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）支路并联：支路增益相加。 </a:t>
            </a:r>
          </a:p>
        </p:txBody>
      </p:sp>
      <p:graphicFrame>
        <p:nvGraphicFramePr>
          <p:cNvPr id="12298" name="Object 10"/>
          <p:cNvGraphicFramePr>
            <a:graphicFrameLocks noChangeAspect="1"/>
          </p:cNvGraphicFramePr>
          <p:nvPr/>
        </p:nvGraphicFramePr>
        <p:xfrm>
          <a:off x="611188" y="4581525"/>
          <a:ext cx="2590800" cy="1077913"/>
        </p:xfrm>
        <a:graphic>
          <a:graphicData uri="http://schemas.openxmlformats.org/presentationml/2006/ole">
            <mc:AlternateContent xmlns:mc="http://schemas.openxmlformats.org/markup-compatibility/2006">
              <mc:Choice xmlns:v="urn:schemas-microsoft-com:vml" Requires="v">
                <p:oleObj spid="_x0000_s14360" r:id="rId7" imgW="1431290" imgH="612140" progId="Visio.Drawing.11">
                  <p:embed/>
                </p:oleObj>
              </mc:Choice>
              <mc:Fallback>
                <p:oleObj r:id="rId7" imgW="1431290" imgH="612140" progId="Visio.Drawing.11">
                  <p:embed/>
                  <p:pic>
                    <p:nvPicPr>
                      <p:cNvPr id="0" name="图片 3080"/>
                      <p:cNvPicPr/>
                      <p:nvPr/>
                    </p:nvPicPr>
                    <p:blipFill>
                      <a:blip r:embed="rId8"/>
                      <a:stretch>
                        <a:fillRect/>
                      </a:stretch>
                    </p:blipFill>
                    <p:spPr>
                      <a:xfrm>
                        <a:off x="611188" y="4581525"/>
                        <a:ext cx="2590800" cy="1077913"/>
                      </a:xfrm>
                      <a:prstGeom prst="rect">
                        <a:avLst/>
                      </a:prstGeom>
                      <a:noFill/>
                      <a:ln w="38100">
                        <a:noFill/>
                        <a:miter/>
                      </a:ln>
                    </p:spPr>
                  </p:pic>
                </p:oleObj>
              </mc:Fallback>
            </mc:AlternateContent>
          </a:graphicData>
        </a:graphic>
      </p:graphicFrame>
      <p:sp>
        <p:nvSpPr>
          <p:cNvPr id="12299" name="Rectangle 11"/>
          <p:cNvSpPr/>
          <p:nvPr/>
        </p:nvSpPr>
        <p:spPr>
          <a:xfrm>
            <a:off x="684213" y="5734050"/>
            <a:ext cx="4483100" cy="519113"/>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 </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X</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p>
        </p:txBody>
      </p:sp>
      <p:sp>
        <p:nvSpPr>
          <p:cNvPr id="12300" name="AutoShape 12"/>
          <p:cNvSpPr/>
          <p:nvPr/>
        </p:nvSpPr>
        <p:spPr>
          <a:xfrm>
            <a:off x="3276600" y="5157788"/>
            <a:ext cx="1219200" cy="152400"/>
          </a:xfrm>
          <a:prstGeom prst="rightArrow">
            <a:avLst>
              <a:gd name="adj1" fmla="val 50000"/>
              <a:gd name="adj2" fmla="val 20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aphicFrame>
        <p:nvGraphicFramePr>
          <p:cNvPr id="12301" name="Object 13"/>
          <p:cNvGraphicFramePr>
            <a:graphicFrameLocks noChangeAspect="1"/>
          </p:cNvGraphicFramePr>
          <p:nvPr/>
        </p:nvGraphicFramePr>
        <p:xfrm>
          <a:off x="4932363" y="4868863"/>
          <a:ext cx="2819400" cy="785812"/>
        </p:xfrm>
        <a:graphic>
          <a:graphicData uri="http://schemas.openxmlformats.org/presentationml/2006/ole">
            <mc:AlternateContent xmlns:mc="http://schemas.openxmlformats.org/markup-compatibility/2006">
              <mc:Choice xmlns:v="urn:schemas-microsoft-com:vml" Requires="v">
                <p:oleObj spid="_x0000_s14361" r:id="rId9" imgW="1499870" imgH="417830" progId="Visio.Drawing.5">
                  <p:embed/>
                </p:oleObj>
              </mc:Choice>
              <mc:Fallback>
                <p:oleObj r:id="rId9" imgW="1499870" imgH="417830" progId="Visio.Drawing.5">
                  <p:embed/>
                  <p:pic>
                    <p:nvPicPr>
                      <p:cNvPr id="0" name="图片 3085"/>
                      <p:cNvPicPr/>
                      <p:nvPr/>
                    </p:nvPicPr>
                    <p:blipFill>
                      <a:blip r:embed="rId10"/>
                      <a:stretch>
                        <a:fillRect/>
                      </a:stretch>
                    </p:blipFill>
                    <p:spPr>
                      <a:xfrm>
                        <a:off x="4932363" y="4868863"/>
                        <a:ext cx="2819400" cy="785812"/>
                      </a:xfrm>
                      <a:prstGeom prst="rect">
                        <a:avLst/>
                      </a:prstGeom>
                      <a:noFill/>
                      <a:ln w="38100">
                        <a:noFill/>
                        <a:miter/>
                      </a:ln>
                    </p:spPr>
                  </p:pic>
                </p:oleObj>
              </mc:Fallback>
            </mc:AlternateContent>
          </a:graphicData>
        </a:graphic>
      </p:graphicFrame>
      <p:sp>
        <p:nvSpPr>
          <p:cNvPr id="12302" name="Rectangle 14"/>
          <p:cNvSpPr/>
          <p:nvPr/>
        </p:nvSpPr>
        <p:spPr>
          <a:xfrm>
            <a:off x="611188" y="1341438"/>
            <a:ext cx="2506662" cy="519112"/>
          </a:xfrm>
          <a:prstGeom prst="rect">
            <a:avLst/>
          </a:prstGeom>
          <a:noFill/>
          <a:ln w="9525">
            <a:noFill/>
          </a:ln>
        </p:spPr>
        <p:txBody>
          <a:bodyPr wrap="none" anchor="t" anchorCtr="0">
            <a:spAutoFit/>
          </a:bodyPr>
          <a:lstStyle/>
          <a:p>
            <a:r>
              <a:rPr lang="en-US" altLang="zh-CN" sz="2800" b="1" dirty="0">
                <a:solidFill>
                  <a:srgbClr val="CC0000"/>
                </a:solidFill>
                <a:latin typeface="宋体" panose="02010600030101010101" pitchFamily="2" charset="-122"/>
                <a:ea typeface="宋体" panose="02010600030101010101" pitchFamily="2" charset="-122"/>
                <a:sym typeface="Symbol" panose="05050102010706020507" pitchFamily="18" charset="2"/>
              </a:rPr>
              <a:t>1</a:t>
            </a:r>
            <a:r>
              <a:rPr lang="zh-CN" altLang="en-US" sz="2800" b="1" dirty="0">
                <a:solidFill>
                  <a:srgbClr val="CC0000"/>
                </a:solidFill>
                <a:latin typeface="宋体" panose="02010600030101010101" pitchFamily="2" charset="-122"/>
                <a:ea typeface="宋体" panose="02010600030101010101" pitchFamily="2" charset="-122"/>
                <a:sym typeface="Symbol" panose="05050102010706020507" pitchFamily="18" charset="2"/>
              </a:rPr>
              <a:t>、基本规则：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additive="base">
                                        <p:cTn id="7" dur="500" fill="hold"/>
                                        <p:tgtEl>
                                          <p:spTgt spid="12291"/>
                                        </p:tgtEl>
                                        <p:attrNameLst>
                                          <p:attrName>ppt_x</p:attrName>
                                        </p:attrNameLst>
                                      </p:cBhvr>
                                      <p:tavLst>
                                        <p:tav tm="0">
                                          <p:val>
                                            <p:strVal val="0-#ppt_w/2"/>
                                          </p:val>
                                        </p:tav>
                                        <p:tav tm="100000">
                                          <p:val>
                                            <p:strVal val="#ppt_x"/>
                                          </p:val>
                                        </p:tav>
                                      </p:tavLst>
                                    </p:anim>
                                    <p:anim calcmode="lin" valueType="num">
                                      <p:cBhvr additive="base">
                                        <p:cTn id="8" dur="500" fill="hold"/>
                                        <p:tgtEl>
                                          <p:spTgt spid="122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302"/>
                                        </p:tgtEl>
                                        <p:attrNameLst>
                                          <p:attrName>style.visibility</p:attrName>
                                        </p:attrNameLst>
                                      </p:cBhvr>
                                      <p:to>
                                        <p:strVal val="visible"/>
                                      </p:to>
                                    </p:set>
                                    <p:anim calcmode="lin" valueType="num">
                                      <p:cBhvr additive="base">
                                        <p:cTn id="13" dur="500" fill="hold"/>
                                        <p:tgtEl>
                                          <p:spTgt spid="12302"/>
                                        </p:tgtEl>
                                        <p:attrNameLst>
                                          <p:attrName>ppt_x</p:attrName>
                                        </p:attrNameLst>
                                      </p:cBhvr>
                                      <p:tavLst>
                                        <p:tav tm="0">
                                          <p:val>
                                            <p:strVal val="0-#ppt_w/2"/>
                                          </p:val>
                                        </p:tav>
                                        <p:tav tm="100000">
                                          <p:val>
                                            <p:strVal val="#ppt_x"/>
                                          </p:val>
                                        </p:tav>
                                      </p:tavLst>
                                    </p:anim>
                                    <p:anim calcmode="lin" valueType="num">
                                      <p:cBhvr additive="base">
                                        <p:cTn id="14" dur="500" fill="hold"/>
                                        <p:tgtEl>
                                          <p:spTgt spid="123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2"/>
                                        </p:tgtEl>
                                        <p:attrNameLst>
                                          <p:attrName>style.visibility</p:attrName>
                                        </p:attrNameLst>
                                      </p:cBhvr>
                                      <p:to>
                                        <p:strVal val="visible"/>
                                      </p:to>
                                    </p:set>
                                    <p:anim calcmode="lin" valueType="num">
                                      <p:cBhvr additive="base">
                                        <p:cTn id="19" dur="500" fill="hold"/>
                                        <p:tgtEl>
                                          <p:spTgt spid="12292"/>
                                        </p:tgtEl>
                                        <p:attrNameLst>
                                          <p:attrName>ppt_x</p:attrName>
                                        </p:attrNameLst>
                                      </p:cBhvr>
                                      <p:tavLst>
                                        <p:tav tm="0">
                                          <p:val>
                                            <p:strVal val="0-#ppt_w/2"/>
                                          </p:val>
                                        </p:tav>
                                        <p:tav tm="100000">
                                          <p:val>
                                            <p:strVal val="#ppt_x"/>
                                          </p:val>
                                        </p:tav>
                                      </p:tavLst>
                                    </p:anim>
                                    <p:anim calcmode="lin" valueType="num">
                                      <p:cBhvr additive="base">
                                        <p:cTn id="20" dur="500" fill="hold"/>
                                        <p:tgtEl>
                                          <p:spTgt spid="1229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293"/>
                                        </p:tgtEl>
                                        <p:attrNameLst>
                                          <p:attrName>style.visibility</p:attrName>
                                        </p:attrNameLst>
                                      </p:cBhvr>
                                      <p:to>
                                        <p:strVal val="visible"/>
                                      </p:to>
                                    </p:set>
                                    <p:anim calcmode="lin" valueType="num">
                                      <p:cBhvr additive="base">
                                        <p:cTn id="25" dur="500" fill="hold"/>
                                        <p:tgtEl>
                                          <p:spTgt spid="12293"/>
                                        </p:tgtEl>
                                        <p:attrNameLst>
                                          <p:attrName>ppt_x</p:attrName>
                                        </p:attrNameLst>
                                      </p:cBhvr>
                                      <p:tavLst>
                                        <p:tav tm="0">
                                          <p:val>
                                            <p:strVal val="0-#ppt_w/2"/>
                                          </p:val>
                                        </p:tav>
                                        <p:tav tm="100000">
                                          <p:val>
                                            <p:strVal val="#ppt_x"/>
                                          </p:val>
                                        </p:tav>
                                      </p:tavLst>
                                    </p:anim>
                                    <p:anim calcmode="lin" valueType="num">
                                      <p:cBhvr additive="base">
                                        <p:cTn id="26" dur="500" fill="hold"/>
                                        <p:tgtEl>
                                          <p:spTgt spid="1229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94"/>
                                        </p:tgtEl>
                                        <p:attrNameLst>
                                          <p:attrName>style.visibility</p:attrName>
                                        </p:attrNameLst>
                                      </p:cBhvr>
                                      <p:to>
                                        <p:strVal val="visible"/>
                                      </p:to>
                                    </p:set>
                                    <p:anim calcmode="lin" valueType="num">
                                      <p:cBhvr additive="base">
                                        <p:cTn id="31" dur="500" fill="hold"/>
                                        <p:tgtEl>
                                          <p:spTgt spid="12294"/>
                                        </p:tgtEl>
                                        <p:attrNameLst>
                                          <p:attrName>ppt_x</p:attrName>
                                        </p:attrNameLst>
                                      </p:cBhvr>
                                      <p:tavLst>
                                        <p:tav tm="0">
                                          <p:val>
                                            <p:strVal val="0-#ppt_w/2"/>
                                          </p:val>
                                        </p:tav>
                                        <p:tav tm="100000">
                                          <p:val>
                                            <p:strVal val="#ppt_x"/>
                                          </p:val>
                                        </p:tav>
                                      </p:tavLst>
                                    </p:anim>
                                    <p:anim calcmode="lin" valueType="num">
                                      <p:cBhvr additive="base">
                                        <p:cTn id="32" dur="500" fill="hold"/>
                                        <p:tgtEl>
                                          <p:spTgt spid="1229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295"/>
                                        </p:tgtEl>
                                        <p:attrNameLst>
                                          <p:attrName>style.visibility</p:attrName>
                                        </p:attrNameLst>
                                      </p:cBhvr>
                                      <p:to>
                                        <p:strVal val="visible"/>
                                      </p:to>
                                    </p:set>
                                    <p:animEffect transition="in" filter="wipe(left)">
                                      <p:cBhvr>
                                        <p:cTn id="37" dur="500"/>
                                        <p:tgtEl>
                                          <p:spTgt spid="1229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296"/>
                                        </p:tgtEl>
                                        <p:attrNameLst>
                                          <p:attrName>style.visibility</p:attrName>
                                        </p:attrNameLst>
                                      </p:cBhvr>
                                      <p:to>
                                        <p:strVal val="visible"/>
                                      </p:to>
                                    </p:set>
                                    <p:animEffect transition="in" filter="wipe(left)">
                                      <p:cBhvr>
                                        <p:cTn id="42" dur="500"/>
                                        <p:tgtEl>
                                          <p:spTgt spid="12296"/>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2297"/>
                                        </p:tgtEl>
                                        <p:attrNameLst>
                                          <p:attrName>style.visibility</p:attrName>
                                        </p:attrNameLst>
                                      </p:cBhvr>
                                      <p:to>
                                        <p:strVal val="visible"/>
                                      </p:to>
                                    </p:set>
                                    <p:anim calcmode="lin" valueType="num">
                                      <p:cBhvr additive="base">
                                        <p:cTn id="47" dur="500" fill="hold"/>
                                        <p:tgtEl>
                                          <p:spTgt spid="12297"/>
                                        </p:tgtEl>
                                        <p:attrNameLst>
                                          <p:attrName>ppt_x</p:attrName>
                                        </p:attrNameLst>
                                      </p:cBhvr>
                                      <p:tavLst>
                                        <p:tav tm="0">
                                          <p:val>
                                            <p:strVal val="0-#ppt_w/2"/>
                                          </p:val>
                                        </p:tav>
                                        <p:tav tm="100000">
                                          <p:val>
                                            <p:strVal val="#ppt_x"/>
                                          </p:val>
                                        </p:tav>
                                      </p:tavLst>
                                    </p:anim>
                                    <p:anim calcmode="lin" valueType="num">
                                      <p:cBhvr additive="base">
                                        <p:cTn id="48" dur="500" fill="hold"/>
                                        <p:tgtEl>
                                          <p:spTgt spid="1229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12298"/>
                                        </p:tgtEl>
                                        <p:attrNameLst>
                                          <p:attrName>style.visibility</p:attrName>
                                        </p:attrNameLst>
                                      </p:cBhvr>
                                      <p:to>
                                        <p:strVal val="visible"/>
                                      </p:to>
                                    </p:set>
                                    <p:anim calcmode="lin" valueType="num">
                                      <p:cBhvr additive="base">
                                        <p:cTn id="53" dur="500" fill="hold"/>
                                        <p:tgtEl>
                                          <p:spTgt spid="12298"/>
                                        </p:tgtEl>
                                        <p:attrNameLst>
                                          <p:attrName>ppt_x</p:attrName>
                                        </p:attrNameLst>
                                      </p:cBhvr>
                                      <p:tavLst>
                                        <p:tav tm="0">
                                          <p:val>
                                            <p:strVal val="0-#ppt_w/2"/>
                                          </p:val>
                                        </p:tav>
                                        <p:tav tm="100000">
                                          <p:val>
                                            <p:strVal val="#ppt_x"/>
                                          </p:val>
                                        </p:tav>
                                      </p:tavLst>
                                    </p:anim>
                                    <p:anim calcmode="lin" valueType="num">
                                      <p:cBhvr additive="base">
                                        <p:cTn id="54" dur="500" fill="hold"/>
                                        <p:tgtEl>
                                          <p:spTgt spid="12298"/>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2299"/>
                                        </p:tgtEl>
                                        <p:attrNameLst>
                                          <p:attrName>style.visibility</p:attrName>
                                        </p:attrNameLst>
                                      </p:cBhvr>
                                      <p:to>
                                        <p:strVal val="visible"/>
                                      </p:to>
                                    </p:set>
                                    <p:anim calcmode="lin" valueType="num">
                                      <p:cBhvr additive="base">
                                        <p:cTn id="59" dur="500" fill="hold"/>
                                        <p:tgtEl>
                                          <p:spTgt spid="12299"/>
                                        </p:tgtEl>
                                        <p:attrNameLst>
                                          <p:attrName>ppt_x</p:attrName>
                                        </p:attrNameLst>
                                      </p:cBhvr>
                                      <p:tavLst>
                                        <p:tav tm="0">
                                          <p:val>
                                            <p:strVal val="0-#ppt_w/2"/>
                                          </p:val>
                                        </p:tav>
                                        <p:tav tm="100000">
                                          <p:val>
                                            <p:strVal val="#ppt_x"/>
                                          </p:val>
                                        </p:tav>
                                      </p:tavLst>
                                    </p:anim>
                                    <p:anim calcmode="lin" valueType="num">
                                      <p:cBhvr additive="base">
                                        <p:cTn id="60" dur="500" fill="hold"/>
                                        <p:tgtEl>
                                          <p:spTgt spid="12299"/>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2300"/>
                                        </p:tgtEl>
                                        <p:attrNameLst>
                                          <p:attrName>style.visibility</p:attrName>
                                        </p:attrNameLst>
                                      </p:cBhvr>
                                      <p:to>
                                        <p:strVal val="visible"/>
                                      </p:to>
                                    </p:set>
                                    <p:animEffect transition="in" filter="wipe(left)">
                                      <p:cBhvr>
                                        <p:cTn id="65" dur="500"/>
                                        <p:tgtEl>
                                          <p:spTgt spid="1230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2301"/>
                                        </p:tgtEl>
                                        <p:attrNameLst>
                                          <p:attrName>style.visibility</p:attrName>
                                        </p:attrNameLst>
                                      </p:cBhvr>
                                      <p:to>
                                        <p:strVal val="visible"/>
                                      </p:to>
                                    </p:set>
                                    <p:animEffect transition="in" filter="wipe(left)">
                                      <p:cBhvr>
                                        <p:cTn id="70" dur="500"/>
                                        <p:tgtEl>
                                          <p:spTgt spid="12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12292" grpId="0"/>
      <p:bldP spid="12294" grpId="0"/>
      <p:bldP spid="12295" grpId="0" bldLvl="0" animBg="1"/>
      <p:bldP spid="12297" grpId="0"/>
      <p:bldP spid="12299" grpId="0"/>
      <p:bldP spid="12300" grpId="0" bldLvl="0" animBg="1"/>
      <p:bldP spid="1230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p:nvPr/>
        </p:nvSpPr>
        <p:spPr>
          <a:xfrm>
            <a:off x="228600" y="609600"/>
            <a:ext cx="2244725" cy="519113"/>
          </a:xfrm>
          <a:prstGeom prst="rect">
            <a:avLst/>
          </a:prstGeom>
          <a:noFill/>
          <a:ln w="9525">
            <a:noFill/>
          </a:ln>
        </p:spPr>
        <p:txBody>
          <a:bodyPr wrap="none"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）混联： </a:t>
            </a:r>
          </a:p>
        </p:txBody>
      </p:sp>
      <p:graphicFrame>
        <p:nvGraphicFramePr>
          <p:cNvPr id="13316" name="Object 4"/>
          <p:cNvGraphicFramePr>
            <a:graphicFrameLocks noChangeAspect="1"/>
          </p:cNvGraphicFramePr>
          <p:nvPr/>
        </p:nvGraphicFramePr>
        <p:xfrm>
          <a:off x="468313" y="1125538"/>
          <a:ext cx="2590800" cy="1571625"/>
        </p:xfrm>
        <a:graphic>
          <a:graphicData uri="http://schemas.openxmlformats.org/presentationml/2006/ole">
            <mc:AlternateContent xmlns:mc="http://schemas.openxmlformats.org/markup-compatibility/2006">
              <mc:Choice xmlns:v="urn:schemas-microsoft-com:vml" Requires="v">
                <p:oleObj spid="_x0000_s15382" r:id="rId3" imgW="1752600" imgH="1063625" progId="Visio.Drawing.5">
                  <p:embed/>
                </p:oleObj>
              </mc:Choice>
              <mc:Fallback>
                <p:oleObj r:id="rId3" imgW="1752600" imgH="1063625" progId="Visio.Drawing.5">
                  <p:embed/>
                  <p:pic>
                    <p:nvPicPr>
                      <p:cNvPr id="0" name="图片 3086"/>
                      <p:cNvPicPr/>
                      <p:nvPr/>
                    </p:nvPicPr>
                    <p:blipFill>
                      <a:blip r:embed="rId4"/>
                      <a:stretch>
                        <a:fillRect/>
                      </a:stretch>
                    </p:blipFill>
                    <p:spPr>
                      <a:xfrm>
                        <a:off x="468313" y="1125538"/>
                        <a:ext cx="2590800" cy="1571625"/>
                      </a:xfrm>
                      <a:prstGeom prst="rect">
                        <a:avLst/>
                      </a:prstGeom>
                      <a:noFill/>
                      <a:ln w="38100">
                        <a:noFill/>
                        <a:miter/>
                      </a:ln>
                    </p:spPr>
                  </p:pic>
                </p:oleObj>
              </mc:Fallback>
            </mc:AlternateContent>
          </a:graphicData>
        </a:graphic>
      </p:graphicFrame>
      <p:sp>
        <p:nvSpPr>
          <p:cNvPr id="13317" name="Rectangle 5"/>
          <p:cNvSpPr/>
          <p:nvPr/>
        </p:nvSpPr>
        <p:spPr>
          <a:xfrm>
            <a:off x="539750" y="2852738"/>
            <a:ext cx="7207250" cy="519112"/>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4</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H</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H</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 </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H</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p>
        </p:txBody>
      </p:sp>
      <p:sp>
        <p:nvSpPr>
          <p:cNvPr id="13318" name="AutoShape 6"/>
          <p:cNvSpPr/>
          <p:nvPr/>
        </p:nvSpPr>
        <p:spPr>
          <a:xfrm>
            <a:off x="3132138" y="1916113"/>
            <a:ext cx="2286000" cy="152400"/>
          </a:xfrm>
          <a:prstGeom prst="rightArrow">
            <a:avLst>
              <a:gd name="adj1" fmla="val 50000"/>
              <a:gd name="adj2" fmla="val 37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aphicFrame>
        <p:nvGraphicFramePr>
          <p:cNvPr id="13319" name="Object 7"/>
          <p:cNvGraphicFramePr>
            <a:graphicFrameLocks noChangeAspect="1"/>
          </p:cNvGraphicFramePr>
          <p:nvPr/>
        </p:nvGraphicFramePr>
        <p:xfrm>
          <a:off x="5508625" y="1341438"/>
          <a:ext cx="2209800" cy="1489075"/>
        </p:xfrm>
        <a:graphic>
          <a:graphicData uri="http://schemas.openxmlformats.org/presentationml/2006/ole">
            <mc:AlternateContent xmlns:mc="http://schemas.openxmlformats.org/markup-compatibility/2006">
              <mc:Choice xmlns:v="urn:schemas-microsoft-com:vml" Requires="v">
                <p:oleObj spid="_x0000_s15383" r:id="rId5" imgW="1572895" imgH="1059180" progId="Visio.Drawing.5">
                  <p:embed/>
                </p:oleObj>
              </mc:Choice>
              <mc:Fallback>
                <p:oleObj r:id="rId5" imgW="1572895" imgH="1059180" progId="Visio.Drawing.5">
                  <p:embed/>
                  <p:pic>
                    <p:nvPicPr>
                      <p:cNvPr id="0" name="图片 3081"/>
                      <p:cNvPicPr/>
                      <p:nvPr/>
                    </p:nvPicPr>
                    <p:blipFill>
                      <a:blip r:embed="rId6"/>
                      <a:stretch>
                        <a:fillRect/>
                      </a:stretch>
                    </p:blipFill>
                    <p:spPr>
                      <a:xfrm>
                        <a:off x="5508625" y="1341438"/>
                        <a:ext cx="2209800" cy="1489075"/>
                      </a:xfrm>
                      <a:prstGeom prst="rect">
                        <a:avLst/>
                      </a:prstGeom>
                      <a:noFill/>
                      <a:ln w="38100">
                        <a:noFill/>
                        <a:miter/>
                      </a:ln>
                    </p:spPr>
                  </p:pic>
                </p:oleObj>
              </mc:Fallback>
            </mc:AlternateContent>
          </a:graphicData>
        </a:graphic>
      </p:graphicFrame>
      <p:graphicFrame>
        <p:nvGraphicFramePr>
          <p:cNvPr id="13320" name="Object 8"/>
          <p:cNvGraphicFramePr>
            <a:graphicFrameLocks noChangeAspect="1"/>
          </p:cNvGraphicFramePr>
          <p:nvPr/>
        </p:nvGraphicFramePr>
        <p:xfrm>
          <a:off x="539750" y="3860800"/>
          <a:ext cx="2667000" cy="1747838"/>
        </p:xfrm>
        <a:graphic>
          <a:graphicData uri="http://schemas.openxmlformats.org/presentationml/2006/ole">
            <mc:AlternateContent xmlns:mc="http://schemas.openxmlformats.org/markup-compatibility/2006">
              <mc:Choice xmlns:v="urn:schemas-microsoft-com:vml" Requires="v">
                <p:oleObj spid="_x0000_s15384" r:id="rId7" imgW="1703705" imgH="1116965" progId="Visio.Drawing.5">
                  <p:embed/>
                </p:oleObj>
              </mc:Choice>
              <mc:Fallback>
                <p:oleObj r:id="rId7" imgW="1703705" imgH="1116965" progId="Visio.Drawing.5">
                  <p:embed/>
                  <p:pic>
                    <p:nvPicPr>
                      <p:cNvPr id="0" name="图片 3084"/>
                      <p:cNvPicPr/>
                      <p:nvPr/>
                    </p:nvPicPr>
                    <p:blipFill>
                      <a:blip r:embed="rId8"/>
                      <a:stretch>
                        <a:fillRect/>
                      </a:stretch>
                    </p:blipFill>
                    <p:spPr>
                      <a:xfrm>
                        <a:off x="539750" y="3860800"/>
                        <a:ext cx="2667000" cy="1747838"/>
                      </a:xfrm>
                      <a:prstGeom prst="rect">
                        <a:avLst/>
                      </a:prstGeom>
                      <a:noFill/>
                      <a:ln w="38100">
                        <a:noFill/>
                        <a:miter/>
                      </a:ln>
                    </p:spPr>
                  </p:pic>
                </p:oleObj>
              </mc:Fallback>
            </mc:AlternateContent>
          </a:graphicData>
        </a:graphic>
      </p:graphicFrame>
      <p:sp>
        <p:nvSpPr>
          <p:cNvPr id="13321" name="AutoShape 9"/>
          <p:cNvSpPr/>
          <p:nvPr/>
        </p:nvSpPr>
        <p:spPr>
          <a:xfrm>
            <a:off x="3419475" y="4581525"/>
            <a:ext cx="1828800" cy="152400"/>
          </a:xfrm>
          <a:prstGeom prst="rightArrow">
            <a:avLst>
              <a:gd name="adj1" fmla="val 50000"/>
              <a:gd name="adj2" fmla="val 30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aphicFrame>
        <p:nvGraphicFramePr>
          <p:cNvPr id="13322" name="Object 10"/>
          <p:cNvGraphicFramePr>
            <a:graphicFrameLocks noChangeAspect="1"/>
          </p:cNvGraphicFramePr>
          <p:nvPr/>
        </p:nvGraphicFramePr>
        <p:xfrm>
          <a:off x="5364163" y="3860800"/>
          <a:ext cx="2438400" cy="1701800"/>
        </p:xfrm>
        <a:graphic>
          <a:graphicData uri="http://schemas.openxmlformats.org/presentationml/2006/ole">
            <mc:AlternateContent xmlns:mc="http://schemas.openxmlformats.org/markup-compatibility/2006">
              <mc:Choice xmlns:v="urn:schemas-microsoft-com:vml" Requires="v">
                <p:oleObj spid="_x0000_s15385" r:id="rId9" imgW="1524000" imgH="1063625" progId="Visio.Drawing.5">
                  <p:embed/>
                </p:oleObj>
              </mc:Choice>
              <mc:Fallback>
                <p:oleObj r:id="rId9" imgW="1524000" imgH="1063625" progId="Visio.Drawing.5">
                  <p:embed/>
                  <p:pic>
                    <p:nvPicPr>
                      <p:cNvPr id="0" name="图片 3079"/>
                      <p:cNvPicPr/>
                      <p:nvPr/>
                    </p:nvPicPr>
                    <p:blipFill>
                      <a:blip r:embed="rId10"/>
                      <a:stretch>
                        <a:fillRect/>
                      </a:stretch>
                    </p:blipFill>
                    <p:spPr>
                      <a:xfrm>
                        <a:off x="5364163" y="3860800"/>
                        <a:ext cx="2438400" cy="1701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0-#ppt_w/2"/>
                                          </p:val>
                                        </p:tav>
                                        <p:tav tm="100000">
                                          <p:val>
                                            <p:strVal val="#ppt_x"/>
                                          </p:val>
                                        </p:tav>
                                      </p:tavLst>
                                    </p:anim>
                                    <p:anim calcmode="lin" valueType="num">
                                      <p:cBhvr additive="base">
                                        <p:cTn id="8" dur="500" fill="hold"/>
                                        <p:tgtEl>
                                          <p:spTgt spid="133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316"/>
                                        </p:tgtEl>
                                        <p:attrNameLst>
                                          <p:attrName>style.visibility</p:attrName>
                                        </p:attrNameLst>
                                      </p:cBhvr>
                                      <p:to>
                                        <p:strVal val="visible"/>
                                      </p:to>
                                    </p:set>
                                    <p:anim calcmode="lin" valueType="num">
                                      <p:cBhvr additive="base">
                                        <p:cTn id="13" dur="500" fill="hold"/>
                                        <p:tgtEl>
                                          <p:spTgt spid="13316"/>
                                        </p:tgtEl>
                                        <p:attrNameLst>
                                          <p:attrName>ppt_x</p:attrName>
                                        </p:attrNameLst>
                                      </p:cBhvr>
                                      <p:tavLst>
                                        <p:tav tm="0">
                                          <p:val>
                                            <p:strVal val="0-#ppt_w/2"/>
                                          </p:val>
                                        </p:tav>
                                        <p:tav tm="100000">
                                          <p:val>
                                            <p:strVal val="#ppt_x"/>
                                          </p:val>
                                        </p:tav>
                                      </p:tavLst>
                                    </p:anim>
                                    <p:anim calcmode="lin" valueType="num">
                                      <p:cBhvr additive="base">
                                        <p:cTn id="14" dur="500" fill="hold"/>
                                        <p:tgtEl>
                                          <p:spTgt spid="133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7"/>
                                        </p:tgtEl>
                                        <p:attrNameLst>
                                          <p:attrName>style.visibility</p:attrName>
                                        </p:attrNameLst>
                                      </p:cBhvr>
                                      <p:to>
                                        <p:strVal val="visible"/>
                                      </p:to>
                                    </p:set>
                                    <p:anim calcmode="lin" valueType="num">
                                      <p:cBhvr additive="base">
                                        <p:cTn id="19" dur="500" fill="hold"/>
                                        <p:tgtEl>
                                          <p:spTgt spid="13317"/>
                                        </p:tgtEl>
                                        <p:attrNameLst>
                                          <p:attrName>ppt_x</p:attrName>
                                        </p:attrNameLst>
                                      </p:cBhvr>
                                      <p:tavLst>
                                        <p:tav tm="0">
                                          <p:val>
                                            <p:strVal val="0-#ppt_w/2"/>
                                          </p:val>
                                        </p:tav>
                                        <p:tav tm="100000">
                                          <p:val>
                                            <p:strVal val="#ppt_x"/>
                                          </p:val>
                                        </p:tav>
                                      </p:tavLst>
                                    </p:anim>
                                    <p:anim calcmode="lin" valueType="num">
                                      <p:cBhvr additive="base">
                                        <p:cTn id="20" dur="500" fill="hold"/>
                                        <p:tgtEl>
                                          <p:spTgt spid="133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318"/>
                                        </p:tgtEl>
                                        <p:attrNameLst>
                                          <p:attrName>style.visibility</p:attrName>
                                        </p:attrNameLst>
                                      </p:cBhvr>
                                      <p:to>
                                        <p:strVal val="visible"/>
                                      </p:to>
                                    </p:set>
                                    <p:animEffect transition="in" filter="wipe(left)">
                                      <p:cBhvr>
                                        <p:cTn id="25" dur="500"/>
                                        <p:tgtEl>
                                          <p:spTgt spid="133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3319"/>
                                        </p:tgtEl>
                                        <p:attrNameLst>
                                          <p:attrName>style.visibility</p:attrName>
                                        </p:attrNameLst>
                                      </p:cBhvr>
                                      <p:to>
                                        <p:strVal val="visible"/>
                                      </p:to>
                                    </p:set>
                                    <p:animEffect transition="in" filter="wipe(left)">
                                      <p:cBhvr>
                                        <p:cTn id="30" dur="500"/>
                                        <p:tgtEl>
                                          <p:spTgt spid="1331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3320"/>
                                        </p:tgtEl>
                                        <p:attrNameLst>
                                          <p:attrName>style.visibility</p:attrName>
                                        </p:attrNameLst>
                                      </p:cBhvr>
                                      <p:to>
                                        <p:strVal val="visible"/>
                                      </p:to>
                                    </p:set>
                                    <p:anim calcmode="lin" valueType="num">
                                      <p:cBhvr additive="base">
                                        <p:cTn id="35" dur="500" fill="hold"/>
                                        <p:tgtEl>
                                          <p:spTgt spid="13320"/>
                                        </p:tgtEl>
                                        <p:attrNameLst>
                                          <p:attrName>ppt_x</p:attrName>
                                        </p:attrNameLst>
                                      </p:cBhvr>
                                      <p:tavLst>
                                        <p:tav tm="0">
                                          <p:val>
                                            <p:strVal val="0-#ppt_w/2"/>
                                          </p:val>
                                        </p:tav>
                                        <p:tav tm="100000">
                                          <p:val>
                                            <p:strVal val="#ppt_x"/>
                                          </p:val>
                                        </p:tav>
                                      </p:tavLst>
                                    </p:anim>
                                    <p:anim calcmode="lin" valueType="num">
                                      <p:cBhvr additive="base">
                                        <p:cTn id="36" dur="500" fill="hold"/>
                                        <p:tgtEl>
                                          <p:spTgt spid="1332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3321"/>
                                        </p:tgtEl>
                                        <p:attrNameLst>
                                          <p:attrName>style.visibility</p:attrName>
                                        </p:attrNameLst>
                                      </p:cBhvr>
                                      <p:to>
                                        <p:strVal val="visible"/>
                                      </p:to>
                                    </p:set>
                                    <p:animEffect transition="in" filter="wipe(up)">
                                      <p:cBhvr>
                                        <p:cTn id="41" dur="500"/>
                                        <p:tgtEl>
                                          <p:spTgt spid="1332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3322"/>
                                        </p:tgtEl>
                                        <p:attrNameLst>
                                          <p:attrName>style.visibility</p:attrName>
                                        </p:attrNameLst>
                                      </p:cBhvr>
                                      <p:to>
                                        <p:strVal val="visible"/>
                                      </p:to>
                                    </p:set>
                                    <p:animEffect transition="in" filter="wipe(left)">
                                      <p:cBhvr>
                                        <p:cTn id="46"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7" grpId="0"/>
      <p:bldP spid="13318" grpId="0" bldLvl="0" animBg="1"/>
      <p:bldP spid="1332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49"/>
          <p:cNvSpPr/>
          <p:nvPr/>
        </p:nvSpPr>
        <p:spPr>
          <a:xfrm>
            <a:off x="190500" y="414051"/>
            <a:ext cx="8763000" cy="946150"/>
          </a:xfrm>
          <a:prstGeom prst="rect">
            <a:avLst/>
          </a:prstGeom>
          <a:noFill/>
          <a:ln w="9525">
            <a:noFill/>
          </a:ln>
        </p:spPr>
        <p:txBody>
          <a:bodyPr anchor="t" anchorCtr="0">
            <a:spAutoFit/>
          </a:bodyPr>
          <a:lstStyle/>
          <a:p>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例</a:t>
            </a:r>
            <a:r>
              <a:rPr lang="en-US" altLang="zh-CN"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1</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：已知</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H(s)</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的零、极点分布图如示，并且</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h(0</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。求</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H(s)</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的表达式。</a:t>
            </a:r>
          </a:p>
        </p:txBody>
      </p:sp>
      <p:graphicFrame>
        <p:nvGraphicFramePr>
          <p:cNvPr id="5122" name="Object 50"/>
          <p:cNvGraphicFramePr>
            <a:graphicFrameLocks noChangeAspect="1"/>
          </p:cNvGraphicFramePr>
          <p:nvPr/>
        </p:nvGraphicFramePr>
        <p:xfrm>
          <a:off x="5569343" y="804396"/>
          <a:ext cx="2286000" cy="2016125"/>
        </p:xfrm>
        <a:graphic>
          <a:graphicData uri="http://schemas.openxmlformats.org/presentationml/2006/ole">
            <mc:AlternateContent xmlns:mc="http://schemas.openxmlformats.org/markup-compatibility/2006">
              <mc:Choice xmlns:v="urn:schemas-microsoft-com:vml" Requires="v">
                <p:oleObj spid="_x0000_s2075" r:id="rId3" imgW="1516380" imgH="1336675" progId="Visio.Drawing.5">
                  <p:embed/>
                </p:oleObj>
              </mc:Choice>
              <mc:Fallback>
                <p:oleObj r:id="rId3" imgW="1516380" imgH="1336675" progId="Visio.Drawing.5">
                  <p:embed/>
                  <p:pic>
                    <p:nvPicPr>
                      <p:cNvPr id="0" name="图片 3075"/>
                      <p:cNvPicPr/>
                      <p:nvPr/>
                    </p:nvPicPr>
                    <p:blipFill>
                      <a:blip r:embed="rId4"/>
                      <a:stretch>
                        <a:fillRect/>
                      </a:stretch>
                    </p:blipFill>
                    <p:spPr>
                      <a:xfrm>
                        <a:off x="5569343" y="804396"/>
                        <a:ext cx="2286000" cy="2016125"/>
                      </a:xfrm>
                      <a:prstGeom prst="rect">
                        <a:avLst/>
                      </a:prstGeom>
                      <a:noFill/>
                      <a:ln w="38100">
                        <a:noFill/>
                        <a:miter/>
                      </a:ln>
                    </p:spPr>
                  </p:pic>
                </p:oleObj>
              </mc:Fallback>
            </mc:AlternateContent>
          </a:graphicData>
        </a:graphic>
      </p:graphicFrame>
      <p:graphicFrame>
        <p:nvGraphicFramePr>
          <p:cNvPr id="5172" name="Object 52"/>
          <p:cNvGraphicFramePr>
            <a:graphicFrameLocks noChangeAspect="1"/>
          </p:cNvGraphicFramePr>
          <p:nvPr/>
        </p:nvGraphicFramePr>
        <p:xfrm>
          <a:off x="467544" y="1961119"/>
          <a:ext cx="3716593" cy="784269"/>
        </p:xfrm>
        <a:graphic>
          <a:graphicData uri="http://schemas.openxmlformats.org/presentationml/2006/ole">
            <mc:AlternateContent xmlns:mc="http://schemas.openxmlformats.org/markup-compatibility/2006">
              <mc:Choice xmlns:v="urn:schemas-microsoft-com:vml" Requires="v">
                <p:oleObj spid="_x0000_s2076" r:id="rId5" imgW="2044700" imgH="431800" progId="Equation.3">
                  <p:embed/>
                </p:oleObj>
              </mc:Choice>
              <mc:Fallback>
                <p:oleObj r:id="rId5" imgW="2044700" imgH="431800" progId="Equation.3">
                  <p:embed/>
                  <p:pic>
                    <p:nvPicPr>
                      <p:cNvPr id="0" name="图片 3079"/>
                      <p:cNvPicPr/>
                      <p:nvPr/>
                    </p:nvPicPr>
                    <p:blipFill>
                      <a:blip r:embed="rId6"/>
                      <a:stretch>
                        <a:fillRect/>
                      </a:stretch>
                    </p:blipFill>
                    <p:spPr>
                      <a:xfrm>
                        <a:off x="467544" y="1961119"/>
                        <a:ext cx="3716593" cy="784269"/>
                      </a:xfrm>
                      <a:prstGeom prst="rect">
                        <a:avLst/>
                      </a:prstGeom>
                      <a:noFill/>
                      <a:ln w="38100">
                        <a:noFill/>
                        <a:miter/>
                      </a:ln>
                    </p:spPr>
                  </p:pic>
                </p:oleObj>
              </mc:Fallback>
            </mc:AlternateContent>
          </a:graphicData>
        </a:graphic>
      </p:graphicFrame>
      <p:sp>
        <p:nvSpPr>
          <p:cNvPr id="5173" name="Rectangle 53"/>
          <p:cNvSpPr/>
          <p:nvPr/>
        </p:nvSpPr>
        <p:spPr>
          <a:xfrm>
            <a:off x="215900" y="4236616"/>
            <a:ext cx="3028950" cy="519113"/>
          </a:xfrm>
          <a:prstGeom prst="rect">
            <a:avLst/>
          </a:prstGeom>
          <a:noFill/>
          <a:ln w="9525">
            <a:noFill/>
          </a:ln>
        </p:spPr>
        <p:txBody>
          <a:bodyPr wrap="none"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根据初值定理，有</a:t>
            </a:r>
          </a:p>
        </p:txBody>
      </p:sp>
      <p:graphicFrame>
        <p:nvGraphicFramePr>
          <p:cNvPr id="5175" name="Object 55"/>
          <p:cNvGraphicFramePr>
            <a:graphicFrameLocks noChangeAspect="1"/>
          </p:cNvGraphicFramePr>
          <p:nvPr>
            <p:extLst>
              <p:ext uri="{D42A27DB-BD31-4B8C-83A1-F6EECF244321}">
                <p14:modId xmlns:p14="http://schemas.microsoft.com/office/powerpoint/2010/main" val="3180096210"/>
              </p:ext>
            </p:extLst>
          </p:nvPr>
        </p:nvGraphicFramePr>
        <p:xfrm>
          <a:off x="342724" y="4879635"/>
          <a:ext cx="2430259" cy="801046"/>
        </p:xfrm>
        <a:graphic>
          <a:graphicData uri="http://schemas.openxmlformats.org/presentationml/2006/ole">
            <mc:AlternateContent xmlns:mc="http://schemas.openxmlformats.org/markup-compatibility/2006">
              <mc:Choice xmlns:v="urn:schemas-microsoft-com:vml" Requires="v">
                <p:oleObj spid="_x0000_s2077" r:id="rId7" imgW="1193800" imgH="393700" progId="Equation.3">
                  <p:embed/>
                </p:oleObj>
              </mc:Choice>
              <mc:Fallback>
                <p:oleObj r:id="rId7" imgW="1193800" imgH="393700" progId="Equation.3">
                  <p:embed/>
                  <p:pic>
                    <p:nvPicPr>
                      <p:cNvPr id="0" name="图片 3082"/>
                      <p:cNvPicPr/>
                      <p:nvPr/>
                    </p:nvPicPr>
                    <p:blipFill>
                      <a:blip r:embed="rId8"/>
                      <a:stretch>
                        <a:fillRect/>
                      </a:stretch>
                    </p:blipFill>
                    <p:spPr>
                      <a:xfrm>
                        <a:off x="342724" y="4879635"/>
                        <a:ext cx="2430259" cy="801046"/>
                      </a:xfrm>
                      <a:prstGeom prst="rect">
                        <a:avLst/>
                      </a:prstGeom>
                      <a:noFill/>
                      <a:ln w="38100">
                        <a:noFill/>
                        <a:miter/>
                      </a:ln>
                    </p:spPr>
                  </p:pic>
                </p:oleObj>
              </mc:Fallback>
            </mc:AlternateContent>
          </a:graphicData>
        </a:graphic>
      </p:graphicFrame>
      <p:sp>
        <p:nvSpPr>
          <p:cNvPr id="5128" name="Rectangle 56"/>
          <p:cNvSpPr>
            <a:spLocks noGrp="1"/>
          </p:cNvSpPr>
          <p:nvPr>
            <p:ph type="title" idx="4294967295"/>
          </p:nvPr>
        </p:nvSpPr>
        <p:spPr>
          <a:xfrm>
            <a:off x="4419600" y="0"/>
            <a:ext cx="4191000" cy="304800"/>
          </a:xfrm>
        </p:spPr>
        <p:txBody>
          <a:bodyPr vert="horz" wrap="square" lIns="91440" tIns="45720" rIns="91440" bIns="45720" anchor="ctr" anchorCtr="0"/>
          <a:lstStyle/>
          <a:p>
            <a:pPr eaLnBrk="1" hangingPunct="1"/>
            <a:r>
              <a:rPr lang="en-US" altLang="zh-CN" sz="2000" b="1" dirty="0">
                <a:solidFill>
                  <a:srgbClr val="0033CC"/>
                </a:solidFill>
                <a:latin typeface="黑体" panose="02010609060101010101" pitchFamily="2" charset="-122"/>
                <a:ea typeface="黑体" panose="02010609060101010101" pitchFamily="2" charset="-122"/>
              </a:rPr>
              <a:t>7.1  </a:t>
            </a:r>
            <a:r>
              <a:rPr lang="zh-CN" altLang="en-US" sz="2000" b="1" dirty="0">
                <a:solidFill>
                  <a:srgbClr val="0033CC"/>
                </a:solidFill>
                <a:latin typeface="黑体" panose="02010609060101010101" pitchFamily="2" charset="-122"/>
                <a:ea typeface="黑体" panose="02010609060101010101" pitchFamily="2" charset="-122"/>
              </a:rPr>
              <a:t>系统函数与系统特性</a:t>
            </a:r>
            <a:endParaRPr lang="zh-CN" altLang="en-US" sz="2000" dirty="0"/>
          </a:p>
        </p:txBody>
      </p:sp>
      <p:sp>
        <p:nvSpPr>
          <p:cNvPr id="5171" name="Rectangle 51"/>
          <p:cNvSpPr/>
          <p:nvPr/>
        </p:nvSpPr>
        <p:spPr>
          <a:xfrm>
            <a:off x="190500" y="1382602"/>
            <a:ext cx="3054350" cy="519113"/>
          </a:xfrm>
          <a:prstGeom prst="rect">
            <a:avLst/>
          </a:prstGeom>
          <a:noFill/>
          <a:ln w="9525">
            <a:noFill/>
          </a:ln>
        </p:spPr>
        <p:txBody>
          <a:bodyPr wrap="none" anchor="t" anchorCtr="0">
            <a:spAutoFit/>
          </a:bodyPr>
          <a:lstStyle/>
          <a:p>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解</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：由分布图可得</a:t>
            </a:r>
          </a:p>
        </p:txBody>
      </p:sp>
      <p:grpSp>
        <p:nvGrpSpPr>
          <p:cNvPr id="5" name="组合 4"/>
          <p:cNvGrpSpPr/>
          <p:nvPr/>
        </p:nvGrpSpPr>
        <p:grpSpPr>
          <a:xfrm>
            <a:off x="259539" y="2699317"/>
            <a:ext cx="8458200" cy="1488136"/>
            <a:chOff x="-4059" y="2726"/>
            <a:chExt cx="13320" cy="2644"/>
          </a:xfrm>
          <a:solidFill>
            <a:srgbClr val="FFC000"/>
          </a:solidFill>
        </p:grpSpPr>
        <p:sp>
          <p:nvSpPr>
            <p:cNvPr id="112671" name="Rectangle 31"/>
            <p:cNvSpPr/>
            <p:nvPr/>
          </p:nvSpPr>
          <p:spPr>
            <a:xfrm>
              <a:off x="-4059" y="2726"/>
              <a:ext cx="13320" cy="2461"/>
            </a:xfrm>
            <a:prstGeom prst="rect">
              <a:avLst/>
            </a:prstGeom>
            <a:noFill/>
            <a:ln w="9525">
              <a:noFill/>
            </a:ln>
          </p:spPr>
          <p:txBody>
            <a:bodyPr wrap="square" anchor="t" anchorCtr="0">
              <a:spAutoFit/>
            </a:bodyPr>
            <a:lstStyle/>
            <a:p>
              <a:pPr fontAlgn="base"/>
              <a:r>
                <a:rPr lang="zh-CN" altLang="en-US" sz="2800" b="1" strike="noStrike" noProof="1">
                  <a:solidFill>
                    <a:srgbClr val="3333CC"/>
                  </a:solidFill>
                  <a:latin typeface="Times New Roman" panose="02020603050405020304" pitchFamily="18" charset="0"/>
                  <a:ea typeface="宋体" panose="02010600030101010101" pitchFamily="2" charset="-122"/>
                  <a:cs typeface="+mn-cs"/>
                </a:rPr>
                <a:t>设函数</a:t>
              </a:r>
              <a:r>
                <a:rPr lang="en-US" altLang="zh-CN" sz="2800" b="1" strike="noStrike" noProof="1">
                  <a:solidFill>
                    <a:srgbClr val="3333CC"/>
                  </a:solidFill>
                  <a:latin typeface="Times New Roman" panose="02020603050405020304" pitchFamily="18" charset="0"/>
                  <a:ea typeface="宋体" panose="02010600030101010101" pitchFamily="2" charset="-122"/>
                  <a:cs typeface="+mn-cs"/>
                </a:rPr>
                <a:t>f(t)</a:t>
              </a:r>
              <a:r>
                <a:rPr lang="zh-CN" altLang="en-US" sz="2800" b="1" strike="noStrike" noProof="1">
                  <a:solidFill>
                    <a:srgbClr val="3333CC"/>
                  </a:solidFill>
                  <a:latin typeface="Times New Roman" panose="02020603050405020304" pitchFamily="18" charset="0"/>
                  <a:ea typeface="宋体" panose="02010600030101010101" pitchFamily="2" charset="-122"/>
                  <a:cs typeface="+mn-cs"/>
                </a:rPr>
                <a:t>不含</a:t>
              </a:r>
              <a:r>
                <a:rPr lang="zh-CN" altLang="en-US" sz="2800" b="1" strike="noStrike" noProof="1">
                  <a:solidFill>
                    <a:srgbClr val="3333CC"/>
                  </a:solidFill>
                  <a:latin typeface="Times New Roman" panose="02020603050405020304" pitchFamily="18" charset="0"/>
                  <a:ea typeface="宋体" panose="02010600030101010101" pitchFamily="2" charset="-122"/>
                  <a:cs typeface="+mn-cs"/>
                  <a:sym typeface="Symbol" panose="05050102010706020507" pitchFamily="18" charset="2"/>
                </a:rPr>
                <a:t></a:t>
              </a:r>
              <a:r>
                <a:rPr lang="en-US" altLang="zh-CN" sz="2800" b="1" strike="noStrike" noProof="1">
                  <a:solidFill>
                    <a:srgbClr val="3333CC"/>
                  </a:solidFill>
                  <a:latin typeface="Times New Roman" panose="02020603050405020304" pitchFamily="18" charset="0"/>
                  <a:ea typeface="宋体" panose="02010600030101010101" pitchFamily="2" charset="-122"/>
                  <a:cs typeface="+mn-cs"/>
                </a:rPr>
                <a:t>(t)</a:t>
              </a:r>
              <a:r>
                <a:rPr lang="zh-CN" altLang="en-US" sz="2800" b="1" strike="noStrike" noProof="1">
                  <a:solidFill>
                    <a:srgbClr val="3333CC"/>
                  </a:solidFill>
                  <a:latin typeface="Times New Roman" panose="02020603050405020304" pitchFamily="18" charset="0"/>
                  <a:ea typeface="宋体" panose="02010600030101010101" pitchFamily="2" charset="-122"/>
                  <a:cs typeface="+mn-cs"/>
                </a:rPr>
                <a:t>及其各阶导数（即</a:t>
              </a:r>
              <a:r>
                <a:rPr lang="en-US" altLang="zh-CN" sz="2800" b="1" strike="noStrike" noProof="1">
                  <a:solidFill>
                    <a:srgbClr val="3333CC"/>
                  </a:solidFill>
                  <a:latin typeface="Times New Roman" panose="02020603050405020304" pitchFamily="18" charset="0"/>
                  <a:ea typeface="宋体" panose="02010600030101010101" pitchFamily="2" charset="-122"/>
                  <a:cs typeface="+mn-cs"/>
                </a:rPr>
                <a:t>F(s)</a:t>
              </a:r>
              <a:r>
                <a:rPr lang="zh-CN" altLang="en-US" sz="2800" b="1" strike="noStrike" noProof="1">
                  <a:solidFill>
                    <a:srgbClr val="3333CC"/>
                  </a:solidFill>
                  <a:latin typeface="Times New Roman" panose="02020603050405020304" pitchFamily="18" charset="0"/>
                  <a:ea typeface="宋体" panose="02010600030101010101" pitchFamily="2" charset="-122"/>
                  <a:cs typeface="+mn-cs"/>
                </a:rPr>
                <a:t>为真分式，若</a:t>
              </a:r>
              <a:r>
                <a:rPr lang="en-US" altLang="zh-CN" sz="2800" b="1" strike="noStrike" noProof="1">
                  <a:solidFill>
                    <a:srgbClr val="3333CC"/>
                  </a:solidFill>
                  <a:latin typeface="Times New Roman" panose="02020603050405020304" pitchFamily="18" charset="0"/>
                  <a:ea typeface="宋体" panose="02010600030101010101" pitchFamily="2" charset="-122"/>
                  <a:cs typeface="+mn-cs"/>
                </a:rPr>
                <a:t>F(s)</a:t>
              </a:r>
              <a:r>
                <a:rPr lang="zh-CN" altLang="en-US" sz="2800" b="1" strike="noStrike" noProof="1">
                  <a:solidFill>
                    <a:srgbClr val="3333CC"/>
                  </a:solidFill>
                  <a:latin typeface="Times New Roman" panose="02020603050405020304" pitchFamily="18" charset="0"/>
                  <a:ea typeface="宋体" panose="02010600030101010101" pitchFamily="2" charset="-122"/>
                  <a:cs typeface="+mn-cs"/>
                </a:rPr>
                <a:t>为假分式化为真分式），则 </a:t>
              </a:r>
              <a:endParaRPr lang="zh-CN" altLang="en-US" sz="2800" b="1" strike="noStrike" noProof="1">
                <a:solidFill>
                  <a:srgbClr val="3333CC"/>
                </a:solidFill>
                <a:latin typeface="Times New Roman" panose="02020603050405020304" pitchFamily="18" charset="0"/>
                <a:ea typeface="宋体" panose="02010600030101010101" pitchFamily="2" charset="-122"/>
              </a:endParaRPr>
            </a:p>
            <a:p>
              <a:pPr fontAlgn="base"/>
              <a:endParaRPr lang="zh-CN" altLang="en-US" sz="2800" b="1" strike="noStrike" noProof="1">
                <a:solidFill>
                  <a:srgbClr val="3333CC"/>
                </a:solidFill>
                <a:latin typeface="Times New Roman" panose="02020603050405020304" pitchFamily="18" charset="0"/>
                <a:ea typeface="宋体" panose="02010600030101010101" pitchFamily="2" charset="-122"/>
              </a:endParaRPr>
            </a:p>
          </p:txBody>
        </p:sp>
        <p:graphicFrame>
          <p:nvGraphicFramePr>
            <p:cNvPr id="112672" name="Object 32"/>
            <p:cNvGraphicFramePr>
              <a:graphicFrameLocks noChangeAspect="1"/>
            </p:cNvGraphicFramePr>
            <p:nvPr>
              <p:extLst>
                <p:ext uri="{D42A27DB-BD31-4B8C-83A1-F6EECF244321}">
                  <p14:modId xmlns:p14="http://schemas.microsoft.com/office/powerpoint/2010/main" val="3479324116"/>
                </p:ext>
              </p:extLst>
            </p:nvPr>
          </p:nvGraphicFramePr>
          <p:xfrm>
            <a:off x="-2777" y="4235"/>
            <a:ext cx="7475" cy="1135"/>
          </p:xfrm>
          <a:graphic>
            <a:graphicData uri="http://schemas.openxmlformats.org/presentationml/2006/ole">
              <mc:AlternateContent xmlns:mc="http://schemas.openxmlformats.org/markup-compatibility/2006">
                <mc:Choice xmlns:v="urn:schemas-microsoft-com:vml" Requires="v">
                  <p:oleObj spid="_x0000_s2078" name="Equation" r:id="rId9" imgW="2435225" imgH="278130" progId="Equation.DSMT4">
                    <p:embed/>
                  </p:oleObj>
                </mc:Choice>
                <mc:Fallback>
                  <p:oleObj name="Equation" r:id="rId9" imgW="2435225" imgH="278130" progId="Equation.DSMT4">
                    <p:embed/>
                    <p:pic>
                      <p:nvPicPr>
                        <p:cNvPr id="0" name="图片 3129"/>
                        <p:cNvPicPr/>
                        <p:nvPr/>
                      </p:nvPicPr>
                      <p:blipFill>
                        <a:blip r:embed="rId10">
                          <a:clrChange>
                            <a:clrFrom>
                              <a:srgbClr val="000000"/>
                            </a:clrFrom>
                            <a:clrTo>
                              <a:srgbClr val="3333CC"/>
                            </a:clrTo>
                          </a:clrChange>
                        </a:blip>
                        <a:stretch>
                          <a:fillRect/>
                        </a:stretch>
                      </p:blipFill>
                      <p:spPr>
                        <a:xfrm>
                          <a:off x="-2777" y="4235"/>
                          <a:ext cx="7475" cy="1135"/>
                        </a:xfrm>
                        <a:prstGeom prst="rect">
                          <a:avLst/>
                        </a:prstGeom>
                        <a:noFill/>
                        <a:ln w="38100">
                          <a:noFill/>
                          <a:miter/>
                        </a:ln>
                      </p:spPr>
                    </p:pic>
                  </p:oleObj>
                </mc:Fallback>
              </mc:AlternateContent>
            </a:graphicData>
          </a:graphic>
        </p:graphicFrame>
      </p:grpSp>
      <p:grpSp>
        <p:nvGrpSpPr>
          <p:cNvPr id="7" name="组合 6"/>
          <p:cNvGrpSpPr/>
          <p:nvPr/>
        </p:nvGrpSpPr>
        <p:grpSpPr>
          <a:xfrm>
            <a:off x="3361239" y="4533047"/>
            <a:ext cx="5439685" cy="922937"/>
            <a:chOff x="1099164" y="4084970"/>
            <a:chExt cx="5337679" cy="812800"/>
          </a:xfrm>
        </p:grpSpPr>
        <p:graphicFrame>
          <p:nvGraphicFramePr>
            <p:cNvPr id="5174" name="Object 54"/>
            <p:cNvGraphicFramePr>
              <a:graphicFrameLocks noChangeAspect="1"/>
            </p:cNvGraphicFramePr>
            <p:nvPr/>
          </p:nvGraphicFramePr>
          <p:xfrm>
            <a:off x="1099164" y="4084970"/>
            <a:ext cx="4826000" cy="812800"/>
          </p:xfrm>
          <a:graphic>
            <a:graphicData uri="http://schemas.openxmlformats.org/presentationml/2006/ole">
              <mc:AlternateContent xmlns:mc="http://schemas.openxmlformats.org/markup-compatibility/2006">
                <mc:Choice xmlns:v="urn:schemas-microsoft-com:vml" Requires="v">
                  <p:oleObj spid="_x0000_s2079" r:id="rId11" imgW="2489200" imgH="419100" progId="Equation.3">
                    <p:embed/>
                  </p:oleObj>
                </mc:Choice>
                <mc:Fallback>
                  <p:oleObj r:id="rId11" imgW="2489200" imgH="419100" progId="Equation.3">
                    <p:embed/>
                    <p:pic>
                      <p:nvPicPr>
                        <p:cNvPr id="0" name="图片 3076"/>
                        <p:cNvPicPr/>
                        <p:nvPr/>
                      </p:nvPicPr>
                      <p:blipFill>
                        <a:blip r:embed="rId12"/>
                        <a:stretch>
                          <a:fillRect/>
                        </a:stretch>
                      </p:blipFill>
                      <p:spPr>
                        <a:xfrm>
                          <a:off x="1099164" y="4084970"/>
                          <a:ext cx="4826000" cy="812800"/>
                        </a:xfrm>
                        <a:prstGeom prst="rect">
                          <a:avLst/>
                        </a:prstGeom>
                        <a:noFill/>
                        <a:ln w="38100">
                          <a:noFill/>
                          <a:miter/>
                        </a:ln>
                      </p:spPr>
                    </p:pic>
                  </p:oleObj>
                </mc:Fallback>
              </mc:AlternateContent>
            </a:graphicData>
          </a:graphic>
        </p:graphicFrame>
        <p:sp>
          <p:nvSpPr>
            <p:cNvPr id="9" name="文本框 8"/>
            <p:cNvSpPr txBox="1"/>
            <p:nvPr/>
          </p:nvSpPr>
          <p:spPr>
            <a:xfrm>
              <a:off x="5925164" y="4260537"/>
              <a:ext cx="511679" cy="461665"/>
            </a:xfrm>
            <a:prstGeom prst="rect">
              <a:avLst/>
            </a:prstGeom>
            <a:noFill/>
          </p:spPr>
          <p:txBody>
            <a:bodyPr wrap="square" rtlCol="0">
              <a:spAutoFit/>
            </a:bodyPr>
            <a:lstStyle/>
            <a:p>
              <a:r>
                <a:rPr lang="en-US" altLang="zh-CN" dirty="0"/>
                <a:t>=2</a:t>
              </a:r>
              <a:endParaRPr lang="zh-CN" altLang="en-US" dirty="0"/>
            </a:p>
          </p:txBody>
        </p:sp>
      </p:grpSp>
      <p:sp>
        <p:nvSpPr>
          <p:cNvPr id="2" name="矩形 1"/>
          <p:cNvSpPr/>
          <p:nvPr/>
        </p:nvSpPr>
        <p:spPr>
          <a:xfrm>
            <a:off x="2627784" y="5506691"/>
            <a:ext cx="6696744" cy="1015663"/>
          </a:xfrm>
          <a:prstGeom prst="rect">
            <a:avLst/>
          </a:prstGeom>
        </p:spPr>
        <p:txBody>
          <a:bodyPr wrap="square">
            <a:spAutoFit/>
          </a:bodyPr>
          <a:lstStyle/>
          <a:p>
            <a:pPr indent="933450">
              <a:lnSpc>
                <a:spcPct val="125000"/>
              </a:lnSpc>
              <a:spcAft>
                <a:spcPts val="0"/>
              </a:spcAft>
            </a:pPr>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2</a:t>
            </a:r>
            <a:r>
              <a:rPr lang="zh-CN" altLang="zh-CN" kern="100" dirty="0" smtClean="0">
                <a:latin typeface="Calibri" panose="020F0502020204030204" pitchFamily="34" charset="0"/>
                <a:cs typeface="Times New Roman" panose="02020603050405020304" pitchFamily="18" charset="0"/>
              </a:rPr>
              <a:t>）计算</a:t>
            </a:r>
            <a:r>
              <a:rPr lang="zh-CN" altLang="zh-CN" kern="100" dirty="0">
                <a:latin typeface="Calibri" panose="020F0502020204030204" pitchFamily="34" charset="0"/>
                <a:cs typeface="Times New Roman" panose="02020603050405020304" pitchFamily="18" charset="0"/>
              </a:rPr>
              <a:t>该连续系统的微分方程</a:t>
            </a:r>
            <a:r>
              <a:rPr lang="zh-CN" altLang="zh-CN" kern="100" dirty="0" smtClean="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indent="933450" algn="just">
              <a:lnSpc>
                <a:spcPct val="125000"/>
              </a:lnSpc>
              <a:spcAft>
                <a:spcPts val="0"/>
              </a:spcAft>
            </a:pPr>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3</a:t>
            </a:r>
            <a:r>
              <a:rPr lang="zh-CN" altLang="zh-CN" kern="100" smtClean="0">
                <a:latin typeface="Calibri" panose="020F0502020204030204" pitchFamily="34" charset="0"/>
                <a:cs typeface="Times New Roman" panose="02020603050405020304" pitchFamily="18" charset="0"/>
              </a:rPr>
              <a:t>）分析</a:t>
            </a:r>
            <a:r>
              <a:rPr lang="zh-CN" altLang="zh-CN" kern="100" dirty="0">
                <a:latin typeface="Calibri" panose="020F0502020204030204" pitchFamily="34" charset="0"/>
                <a:cs typeface="Times New Roman" panose="02020603050405020304" pitchFamily="18" charset="0"/>
              </a:rPr>
              <a:t>该系统是否稳定</a:t>
            </a:r>
            <a:r>
              <a:rPr lang="zh-CN" altLang="zh-CN" kern="100" dirty="0" smtClean="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121"/>
                                        </p:tgtEl>
                                        <p:attrNameLst>
                                          <p:attrName>style.visibility</p:attrName>
                                        </p:attrNameLst>
                                      </p:cBhvr>
                                      <p:to>
                                        <p:strVal val="visible"/>
                                      </p:to>
                                    </p:set>
                                    <p:animEffect transition="in" filter="barn(inVertical)">
                                      <p:cBhvr>
                                        <p:cTn id="7" dur="500"/>
                                        <p:tgtEl>
                                          <p:spTgt spid="5121"/>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5122"/>
                                        </p:tgtEl>
                                        <p:attrNameLst>
                                          <p:attrName>style.visibility</p:attrName>
                                        </p:attrNameLst>
                                      </p:cBhvr>
                                      <p:to>
                                        <p:strVal val="visible"/>
                                      </p:to>
                                    </p:set>
                                    <p:animEffect transition="in" filter="barn(inVertical)">
                                      <p:cBhvr>
                                        <p:cTn id="11" dur="500"/>
                                        <p:tgtEl>
                                          <p:spTgt spid="5122"/>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5171"/>
                                        </p:tgtEl>
                                        <p:attrNameLst>
                                          <p:attrName>style.visibility</p:attrName>
                                        </p:attrNameLst>
                                      </p:cBhvr>
                                      <p:to>
                                        <p:strVal val="visible"/>
                                      </p:to>
                                    </p:set>
                                    <p:animEffect transition="in" filter="barn(inVertical)">
                                      <p:cBhvr>
                                        <p:cTn id="16" dur="500"/>
                                        <p:tgtEl>
                                          <p:spTgt spid="5171"/>
                                        </p:tgtEl>
                                      </p:cBhvr>
                                    </p:animEffect>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5172"/>
                                        </p:tgtEl>
                                        <p:attrNameLst>
                                          <p:attrName>style.visibility</p:attrName>
                                        </p:attrNameLst>
                                      </p:cBhvr>
                                      <p:to>
                                        <p:strVal val="visible"/>
                                      </p:to>
                                    </p:set>
                                    <p:anim calcmode="lin" valueType="num">
                                      <p:cBhvr additive="base">
                                        <p:cTn id="20" dur="500" fill="hold"/>
                                        <p:tgtEl>
                                          <p:spTgt spid="5172"/>
                                        </p:tgtEl>
                                        <p:attrNameLst>
                                          <p:attrName>ppt_x</p:attrName>
                                        </p:attrNameLst>
                                      </p:cBhvr>
                                      <p:tavLst>
                                        <p:tav tm="0">
                                          <p:val>
                                            <p:strVal val="0-#ppt_w/2"/>
                                          </p:val>
                                        </p:tav>
                                        <p:tav tm="100000">
                                          <p:val>
                                            <p:strVal val="#ppt_x"/>
                                          </p:val>
                                        </p:tav>
                                      </p:tavLst>
                                    </p:anim>
                                    <p:anim calcmode="lin" valueType="num">
                                      <p:cBhvr additive="base">
                                        <p:cTn id="21" dur="500" fill="hold"/>
                                        <p:tgtEl>
                                          <p:spTgt spid="5172"/>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5173"/>
                                        </p:tgtEl>
                                        <p:attrNameLst>
                                          <p:attrName>style.visibility</p:attrName>
                                        </p:attrNameLst>
                                      </p:cBhvr>
                                      <p:to>
                                        <p:strVal val="visible"/>
                                      </p:to>
                                    </p:set>
                                    <p:anim calcmode="lin" valueType="num">
                                      <p:cBhvr additive="base">
                                        <p:cTn id="30" dur="500" fill="hold"/>
                                        <p:tgtEl>
                                          <p:spTgt spid="5173"/>
                                        </p:tgtEl>
                                        <p:attrNameLst>
                                          <p:attrName>ppt_x</p:attrName>
                                        </p:attrNameLst>
                                      </p:cBhvr>
                                      <p:tavLst>
                                        <p:tav tm="0">
                                          <p:val>
                                            <p:strVal val="0-#ppt_w/2"/>
                                          </p:val>
                                        </p:tav>
                                        <p:tav tm="100000">
                                          <p:val>
                                            <p:strVal val="#ppt_x"/>
                                          </p:val>
                                        </p:tav>
                                      </p:tavLst>
                                    </p:anim>
                                    <p:anim calcmode="lin" valueType="num">
                                      <p:cBhvr additive="base">
                                        <p:cTn id="31" dur="500" fill="hold"/>
                                        <p:tgtEl>
                                          <p:spTgt spid="5173"/>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3" presetClass="entr" presetSubtype="1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par>
                          <p:cTn id="36" fill="hold">
                            <p:stCondLst>
                              <p:cond delay="1000"/>
                            </p:stCondLst>
                            <p:childTnLst>
                              <p:par>
                                <p:cTn id="37" presetID="2" presetClass="entr" presetSubtype="8" fill="hold" nodeType="afterEffect">
                                  <p:stCondLst>
                                    <p:cond delay="0"/>
                                  </p:stCondLst>
                                  <p:childTnLst>
                                    <p:set>
                                      <p:cBhvr>
                                        <p:cTn id="38" dur="1" fill="hold">
                                          <p:stCondLst>
                                            <p:cond delay="0"/>
                                          </p:stCondLst>
                                        </p:cTn>
                                        <p:tgtEl>
                                          <p:spTgt spid="5175"/>
                                        </p:tgtEl>
                                        <p:attrNameLst>
                                          <p:attrName>style.visibility</p:attrName>
                                        </p:attrNameLst>
                                      </p:cBhvr>
                                      <p:to>
                                        <p:strVal val="visible"/>
                                      </p:to>
                                    </p:set>
                                    <p:anim calcmode="lin" valueType="num">
                                      <p:cBhvr additive="base">
                                        <p:cTn id="39" dur="500" fill="hold"/>
                                        <p:tgtEl>
                                          <p:spTgt spid="5175"/>
                                        </p:tgtEl>
                                        <p:attrNameLst>
                                          <p:attrName>ppt_x</p:attrName>
                                        </p:attrNameLst>
                                      </p:cBhvr>
                                      <p:tavLst>
                                        <p:tav tm="0">
                                          <p:val>
                                            <p:strVal val="0-#ppt_w/2"/>
                                          </p:val>
                                        </p:tav>
                                        <p:tav tm="100000">
                                          <p:val>
                                            <p:strVal val="#ppt_x"/>
                                          </p:val>
                                        </p:tav>
                                      </p:tavLst>
                                    </p:anim>
                                    <p:anim calcmode="lin" valueType="num">
                                      <p:cBhvr additive="base">
                                        <p:cTn id="40" dur="500" fill="hold"/>
                                        <p:tgtEl>
                                          <p:spTgt spid="5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P spid="5173" grpId="0"/>
      <p:bldP spid="517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p:nvPr/>
        </p:nvSpPr>
        <p:spPr>
          <a:xfrm>
            <a:off x="228600" y="609600"/>
            <a:ext cx="3321050" cy="519113"/>
          </a:xfrm>
          <a:prstGeom prst="rect">
            <a:avLst/>
          </a:prstGeom>
          <a:noFill/>
          <a:ln w="9525">
            <a:noFill/>
          </a:ln>
        </p:spPr>
        <p:txBody>
          <a:bodyPr wrap="none"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4</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）自环的消除： </a:t>
            </a:r>
          </a:p>
        </p:txBody>
      </p:sp>
      <p:graphicFrame>
        <p:nvGraphicFramePr>
          <p:cNvPr id="14340" name="Object 4"/>
          <p:cNvGraphicFramePr>
            <a:graphicFrameLocks noChangeAspect="1"/>
          </p:cNvGraphicFramePr>
          <p:nvPr/>
        </p:nvGraphicFramePr>
        <p:xfrm>
          <a:off x="457200" y="1524000"/>
          <a:ext cx="2819400" cy="2051050"/>
        </p:xfrm>
        <a:graphic>
          <a:graphicData uri="http://schemas.openxmlformats.org/presentationml/2006/ole">
            <mc:AlternateContent xmlns:mc="http://schemas.openxmlformats.org/markup-compatibility/2006">
              <mc:Choice xmlns:v="urn:schemas-microsoft-com:vml" Requires="v">
                <p:oleObj spid="_x0000_s16401" r:id="rId3" imgW="1883410" imgH="1370330" progId="Visio.Drawing.5">
                  <p:embed/>
                </p:oleObj>
              </mc:Choice>
              <mc:Fallback>
                <p:oleObj r:id="rId3" imgW="1883410" imgH="1370330" progId="Visio.Drawing.5">
                  <p:embed/>
                  <p:pic>
                    <p:nvPicPr>
                      <p:cNvPr id="0" name="图片 3078"/>
                      <p:cNvPicPr/>
                      <p:nvPr/>
                    </p:nvPicPr>
                    <p:blipFill>
                      <a:blip r:embed="rId4"/>
                      <a:stretch>
                        <a:fillRect/>
                      </a:stretch>
                    </p:blipFill>
                    <p:spPr>
                      <a:xfrm>
                        <a:off x="457200" y="1524000"/>
                        <a:ext cx="2819400" cy="2051050"/>
                      </a:xfrm>
                      <a:prstGeom prst="rect">
                        <a:avLst/>
                      </a:prstGeom>
                      <a:noFill/>
                      <a:ln w="38100">
                        <a:noFill/>
                        <a:miter/>
                      </a:ln>
                    </p:spPr>
                  </p:pic>
                </p:oleObj>
              </mc:Fallback>
            </mc:AlternateContent>
          </a:graphicData>
        </a:graphic>
      </p:graphicFrame>
      <p:sp>
        <p:nvSpPr>
          <p:cNvPr id="14341" name="Rectangle 5"/>
          <p:cNvSpPr/>
          <p:nvPr/>
        </p:nvSpPr>
        <p:spPr>
          <a:xfrm>
            <a:off x="381000" y="3733800"/>
            <a:ext cx="3584575" cy="519113"/>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H</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a:t>
            </a:r>
            <a:r>
              <a:rPr lang="en-US" altLang="zh-CN" sz="28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p>
        </p:txBody>
      </p:sp>
      <p:sp>
        <p:nvSpPr>
          <p:cNvPr id="14342" name="AutoShape 6"/>
          <p:cNvSpPr/>
          <p:nvPr/>
        </p:nvSpPr>
        <p:spPr>
          <a:xfrm>
            <a:off x="4114800" y="3948113"/>
            <a:ext cx="838200" cy="76200"/>
          </a:xfrm>
          <a:prstGeom prst="rightArrow">
            <a:avLst>
              <a:gd name="adj1" fmla="val 50000"/>
              <a:gd name="adj2" fmla="val 27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aphicFrame>
        <p:nvGraphicFramePr>
          <p:cNvPr id="14343" name="Object 7"/>
          <p:cNvGraphicFramePr>
            <a:graphicFrameLocks noChangeAspect="1"/>
          </p:cNvGraphicFramePr>
          <p:nvPr/>
        </p:nvGraphicFramePr>
        <p:xfrm>
          <a:off x="4953000" y="3643313"/>
          <a:ext cx="3962400" cy="1004887"/>
        </p:xfrm>
        <a:graphic>
          <a:graphicData uri="http://schemas.openxmlformats.org/presentationml/2006/ole">
            <mc:AlternateContent xmlns:mc="http://schemas.openxmlformats.org/markup-compatibility/2006">
              <mc:Choice xmlns:v="urn:schemas-microsoft-com:vml" Requires="v">
                <p:oleObj spid="_x0000_s16402" r:id="rId5" imgW="2324100" imgH="584200" progId="Equation.3">
                  <p:embed/>
                </p:oleObj>
              </mc:Choice>
              <mc:Fallback>
                <p:oleObj r:id="rId5" imgW="2324100" imgH="584200" progId="Equation.3">
                  <p:embed/>
                  <p:pic>
                    <p:nvPicPr>
                      <p:cNvPr id="0" name="图片 3094"/>
                      <p:cNvPicPr/>
                      <p:nvPr/>
                    </p:nvPicPr>
                    <p:blipFill>
                      <a:blip r:embed="rId6">
                        <a:clrChange>
                          <a:clrFrom>
                            <a:srgbClr val="000000"/>
                          </a:clrFrom>
                          <a:clrTo>
                            <a:srgbClr val="3333CC"/>
                          </a:clrTo>
                        </a:clrChange>
                      </a:blip>
                      <a:stretch>
                        <a:fillRect/>
                      </a:stretch>
                    </p:blipFill>
                    <p:spPr>
                      <a:xfrm>
                        <a:off x="4953000" y="3643313"/>
                        <a:ext cx="3962400" cy="1004887"/>
                      </a:xfrm>
                      <a:prstGeom prst="rect">
                        <a:avLst/>
                      </a:prstGeom>
                      <a:noFill/>
                      <a:ln w="38100">
                        <a:noFill/>
                        <a:miter/>
                      </a:ln>
                    </p:spPr>
                  </p:pic>
                </p:oleObj>
              </mc:Fallback>
            </mc:AlternateContent>
          </a:graphicData>
        </a:graphic>
      </p:graphicFrame>
      <p:sp>
        <p:nvSpPr>
          <p:cNvPr id="14344" name="AutoShape 8"/>
          <p:cNvSpPr/>
          <p:nvPr/>
        </p:nvSpPr>
        <p:spPr>
          <a:xfrm>
            <a:off x="3581400" y="2500313"/>
            <a:ext cx="1371600" cy="76200"/>
          </a:xfrm>
          <a:prstGeom prst="rightArrow">
            <a:avLst>
              <a:gd name="adj1" fmla="val 50000"/>
              <a:gd name="adj2" fmla="val 45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graphicFrame>
        <p:nvGraphicFramePr>
          <p:cNvPr id="14345" name="Object 9"/>
          <p:cNvGraphicFramePr>
            <a:graphicFrameLocks noChangeAspect="1"/>
          </p:cNvGraphicFramePr>
          <p:nvPr/>
        </p:nvGraphicFramePr>
        <p:xfrm>
          <a:off x="5105400" y="1882775"/>
          <a:ext cx="2743200" cy="1760538"/>
        </p:xfrm>
        <a:graphic>
          <a:graphicData uri="http://schemas.openxmlformats.org/presentationml/2006/ole">
            <mc:AlternateContent xmlns:mc="http://schemas.openxmlformats.org/markup-compatibility/2006">
              <mc:Choice xmlns:v="urn:schemas-microsoft-com:vml" Requires="v">
                <p:oleObj spid="_x0000_s16403" r:id="rId7" imgW="1883410" imgH="1208405" progId="Visio.Drawing.5">
                  <p:embed/>
                </p:oleObj>
              </mc:Choice>
              <mc:Fallback>
                <p:oleObj r:id="rId7" imgW="1883410" imgH="1208405" progId="Visio.Drawing.5">
                  <p:embed/>
                  <p:pic>
                    <p:nvPicPr>
                      <p:cNvPr id="0" name="图片 3092"/>
                      <p:cNvPicPr/>
                      <p:nvPr/>
                    </p:nvPicPr>
                    <p:blipFill>
                      <a:blip r:embed="rId8"/>
                      <a:stretch>
                        <a:fillRect/>
                      </a:stretch>
                    </p:blipFill>
                    <p:spPr>
                      <a:xfrm>
                        <a:off x="5105400" y="1882775"/>
                        <a:ext cx="2743200" cy="1760538"/>
                      </a:xfrm>
                      <a:prstGeom prst="rect">
                        <a:avLst/>
                      </a:prstGeom>
                      <a:noFill/>
                      <a:ln w="38100">
                        <a:noFill/>
                        <a:miter/>
                      </a:ln>
                    </p:spPr>
                  </p:pic>
                </p:oleObj>
              </mc:Fallback>
            </mc:AlternateContent>
          </a:graphicData>
        </a:graphic>
      </p:graphicFrame>
      <p:sp>
        <p:nvSpPr>
          <p:cNvPr id="14346" name="AutoShape 10"/>
          <p:cNvSpPr/>
          <p:nvPr/>
        </p:nvSpPr>
        <p:spPr>
          <a:xfrm>
            <a:off x="3505200" y="609600"/>
            <a:ext cx="5638800" cy="914400"/>
          </a:xfrm>
          <a:prstGeom prst="cloudCallout">
            <a:avLst>
              <a:gd name="adj1" fmla="val 3042"/>
              <a:gd name="adj2" fmla="val 93403"/>
            </a:avLst>
          </a:prstGeom>
          <a:solidFill>
            <a:srgbClr val="CCECFF"/>
          </a:solidFill>
          <a:ln w="9525" cap="flat" cmpd="sng">
            <a:solidFill>
              <a:schemeClr val="tx1"/>
            </a:solidFill>
            <a:prstDash val="solid"/>
            <a:round/>
            <a:headEnd type="none" w="med" len="med"/>
            <a:tailEnd type="none" w="med" len="med"/>
          </a:ln>
        </p:spPr>
        <p:txBody>
          <a:bodyPr anchor="t" anchorCtr="0"/>
          <a:lstStyle/>
          <a:p>
            <a:pPr algn="ctr"/>
            <a:r>
              <a:rPr lang="zh-CN" altLang="en-US" sz="2800" b="1" dirty="0">
                <a:solidFill>
                  <a:srgbClr val="CC0000"/>
                </a:solidFill>
                <a:latin typeface="Times New Roman" panose="02020603050405020304" pitchFamily="18" charset="0"/>
                <a:ea typeface="宋体" panose="02010600030101010101" pitchFamily="2" charset="-122"/>
              </a:rPr>
              <a:t>所有来向支路除</a:t>
            </a:r>
            <a:r>
              <a:rPr lang="en-US" altLang="zh-CN" sz="2800" b="1" dirty="0">
                <a:solidFill>
                  <a:srgbClr val="CC0000"/>
                </a:solidFill>
                <a:latin typeface="Times New Roman" panose="02020603050405020304" pitchFamily="18" charset="0"/>
                <a:ea typeface="宋体" panose="02010600030101010101" pitchFamily="2" charset="-122"/>
              </a:rPr>
              <a:t>1 – H</a:t>
            </a:r>
            <a:r>
              <a:rPr lang="en-US" altLang="zh-CN" sz="2800" b="1" baseline="-25000" dirty="0">
                <a:solidFill>
                  <a:srgbClr val="CC0000"/>
                </a:solidFill>
                <a:latin typeface="Times New Roman" panose="02020603050405020304" pitchFamily="18" charset="0"/>
                <a:ea typeface="宋体" panose="02010600030101010101" pitchFamily="2" charset="-122"/>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 calcmode="lin" valueType="num">
                                      <p:cBhvr additive="base">
                                        <p:cTn id="7" dur="500" fill="hold"/>
                                        <p:tgtEl>
                                          <p:spTgt spid="14339"/>
                                        </p:tgtEl>
                                        <p:attrNameLst>
                                          <p:attrName>ppt_x</p:attrName>
                                        </p:attrNameLst>
                                      </p:cBhvr>
                                      <p:tavLst>
                                        <p:tav tm="0">
                                          <p:val>
                                            <p:strVal val="0-#ppt_w/2"/>
                                          </p:val>
                                        </p:tav>
                                        <p:tav tm="100000">
                                          <p:val>
                                            <p:strVal val="#ppt_x"/>
                                          </p:val>
                                        </p:tav>
                                      </p:tavLst>
                                    </p:anim>
                                    <p:anim calcmode="lin" valueType="num">
                                      <p:cBhvr additive="base">
                                        <p:cTn id="8" dur="500" fill="hold"/>
                                        <p:tgtEl>
                                          <p:spTgt spid="143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4340"/>
                                        </p:tgtEl>
                                        <p:attrNameLst>
                                          <p:attrName>style.visibility</p:attrName>
                                        </p:attrNameLst>
                                      </p:cBhvr>
                                      <p:to>
                                        <p:strVal val="visible"/>
                                      </p:to>
                                    </p:set>
                                    <p:anim calcmode="lin" valueType="num">
                                      <p:cBhvr additive="base">
                                        <p:cTn id="12" dur="500" fill="hold"/>
                                        <p:tgtEl>
                                          <p:spTgt spid="14340"/>
                                        </p:tgtEl>
                                        <p:attrNameLst>
                                          <p:attrName>ppt_x</p:attrName>
                                        </p:attrNameLst>
                                      </p:cBhvr>
                                      <p:tavLst>
                                        <p:tav tm="0">
                                          <p:val>
                                            <p:strVal val="0-#ppt_w/2"/>
                                          </p:val>
                                        </p:tav>
                                        <p:tav tm="100000">
                                          <p:val>
                                            <p:strVal val="#ppt_x"/>
                                          </p:val>
                                        </p:tav>
                                      </p:tavLst>
                                    </p:anim>
                                    <p:anim calcmode="lin" valueType="num">
                                      <p:cBhvr additive="base">
                                        <p:cTn id="13" dur="500" fill="hold"/>
                                        <p:tgtEl>
                                          <p:spTgt spid="1434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4341"/>
                                        </p:tgtEl>
                                        <p:attrNameLst>
                                          <p:attrName>style.visibility</p:attrName>
                                        </p:attrNameLst>
                                      </p:cBhvr>
                                      <p:to>
                                        <p:strVal val="visible"/>
                                      </p:to>
                                    </p:set>
                                    <p:anim calcmode="lin" valueType="num">
                                      <p:cBhvr additive="base">
                                        <p:cTn id="18" dur="500" fill="hold"/>
                                        <p:tgtEl>
                                          <p:spTgt spid="14341"/>
                                        </p:tgtEl>
                                        <p:attrNameLst>
                                          <p:attrName>ppt_x</p:attrName>
                                        </p:attrNameLst>
                                      </p:cBhvr>
                                      <p:tavLst>
                                        <p:tav tm="0">
                                          <p:val>
                                            <p:strVal val="0-#ppt_w/2"/>
                                          </p:val>
                                        </p:tav>
                                        <p:tav tm="100000">
                                          <p:val>
                                            <p:strVal val="#ppt_x"/>
                                          </p:val>
                                        </p:tav>
                                      </p:tavLst>
                                    </p:anim>
                                    <p:anim calcmode="lin" valueType="num">
                                      <p:cBhvr additive="base">
                                        <p:cTn id="19" dur="500" fill="hold"/>
                                        <p:tgtEl>
                                          <p:spTgt spid="1434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4342"/>
                                        </p:tgtEl>
                                        <p:attrNameLst>
                                          <p:attrName>style.visibility</p:attrName>
                                        </p:attrNameLst>
                                      </p:cBhvr>
                                      <p:to>
                                        <p:strVal val="visible"/>
                                      </p:to>
                                    </p:set>
                                    <p:animEffect transition="in" filter="wipe(left)">
                                      <p:cBhvr>
                                        <p:cTn id="24" dur="500"/>
                                        <p:tgtEl>
                                          <p:spTgt spid="1434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4343"/>
                                        </p:tgtEl>
                                        <p:attrNameLst>
                                          <p:attrName>style.visibility</p:attrName>
                                        </p:attrNameLst>
                                      </p:cBhvr>
                                      <p:to>
                                        <p:strVal val="visible"/>
                                      </p:to>
                                    </p:set>
                                    <p:animEffect transition="in" filter="wipe(left)">
                                      <p:cBhvr>
                                        <p:cTn id="29" dur="500"/>
                                        <p:tgtEl>
                                          <p:spTgt spid="1434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4344"/>
                                        </p:tgtEl>
                                        <p:attrNameLst>
                                          <p:attrName>style.visibility</p:attrName>
                                        </p:attrNameLst>
                                      </p:cBhvr>
                                      <p:to>
                                        <p:strVal val="visible"/>
                                      </p:to>
                                    </p:set>
                                    <p:animEffect transition="in" filter="wipe(left)">
                                      <p:cBhvr>
                                        <p:cTn id="34" dur="500"/>
                                        <p:tgtEl>
                                          <p:spTgt spid="1434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4345"/>
                                        </p:tgtEl>
                                        <p:attrNameLst>
                                          <p:attrName>style.visibility</p:attrName>
                                        </p:attrNameLst>
                                      </p:cBhvr>
                                      <p:to>
                                        <p:strVal val="visible"/>
                                      </p:to>
                                    </p:set>
                                    <p:animEffect transition="in" filter="wipe(left)">
                                      <p:cBhvr>
                                        <p:cTn id="39" dur="500"/>
                                        <p:tgtEl>
                                          <p:spTgt spid="14345"/>
                                        </p:tgtEl>
                                      </p:cBhvr>
                                    </p:animEffect>
                                  </p:childTnLst>
                                </p:cTn>
                              </p:par>
                            </p:childTnLst>
                          </p:cTn>
                        </p:par>
                      </p:childTnLst>
                    </p:cTn>
                  </p:par>
                  <p:par>
                    <p:cTn id="40" fill="hold">
                      <p:stCondLst>
                        <p:cond delay="indefinite"/>
                      </p:stCondLst>
                      <p:childTnLst>
                        <p:par>
                          <p:cTn id="41" fill="hold">
                            <p:stCondLst>
                              <p:cond delay="0"/>
                            </p:stCondLst>
                            <p:childTnLst>
                              <p:par>
                                <p:cTn id="42" presetID="15" presetClass="entr" presetSubtype="0" fill="hold" grpId="0" nodeType="clickEffect">
                                  <p:stCondLst>
                                    <p:cond delay="0"/>
                                  </p:stCondLst>
                                  <p:childTnLst>
                                    <p:set>
                                      <p:cBhvr>
                                        <p:cTn id="43" dur="1" fill="hold">
                                          <p:stCondLst>
                                            <p:cond delay="0"/>
                                          </p:stCondLst>
                                        </p:cTn>
                                        <p:tgtEl>
                                          <p:spTgt spid="14346"/>
                                        </p:tgtEl>
                                        <p:attrNameLst>
                                          <p:attrName>style.visibility</p:attrName>
                                        </p:attrNameLst>
                                      </p:cBhvr>
                                      <p:to>
                                        <p:strVal val="visible"/>
                                      </p:to>
                                    </p:set>
                                    <p:anim calcmode="lin" valueType="num">
                                      <p:cBhvr>
                                        <p:cTn id="44" dur="1000" fill="hold"/>
                                        <p:tgtEl>
                                          <p:spTgt spid="14346"/>
                                        </p:tgtEl>
                                        <p:attrNameLst>
                                          <p:attrName>ppt_w</p:attrName>
                                        </p:attrNameLst>
                                      </p:cBhvr>
                                      <p:tavLst>
                                        <p:tav tm="0">
                                          <p:val>
                                            <p:fltVal val="0"/>
                                          </p:val>
                                        </p:tav>
                                        <p:tav tm="100000">
                                          <p:val>
                                            <p:strVal val="#ppt_w"/>
                                          </p:val>
                                        </p:tav>
                                      </p:tavLst>
                                    </p:anim>
                                    <p:anim calcmode="lin" valueType="num">
                                      <p:cBhvr>
                                        <p:cTn id="45" dur="1000" fill="hold"/>
                                        <p:tgtEl>
                                          <p:spTgt spid="14346"/>
                                        </p:tgtEl>
                                        <p:attrNameLst>
                                          <p:attrName>ppt_h</p:attrName>
                                        </p:attrNameLst>
                                      </p:cBhvr>
                                      <p:tavLst>
                                        <p:tav tm="0">
                                          <p:val>
                                            <p:fltVal val="0"/>
                                          </p:val>
                                        </p:tav>
                                        <p:tav tm="100000">
                                          <p:val>
                                            <p:strVal val="#ppt_h"/>
                                          </p:val>
                                        </p:tav>
                                      </p:tavLst>
                                    </p:anim>
                                    <p:anim calcmode="lin" valueType="num">
                                      <p:cBhvr>
                                        <p:cTn id="46" dur="1000" fill="hold"/>
                                        <p:tgtEl>
                                          <p:spTgt spid="14346"/>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1434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1" grpId="0"/>
      <p:bldP spid="14342" grpId="0" bldLvl="0" animBg="1"/>
      <p:bldP spid="14344" grpId="0" bldLvl="0" animBg="1"/>
      <p:bldP spid="14346"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5" name="Rectangle 3"/>
          <p:cNvSpPr/>
          <p:nvPr/>
        </p:nvSpPr>
        <p:spPr>
          <a:xfrm>
            <a:off x="228600" y="663575"/>
            <a:ext cx="4414838" cy="457200"/>
          </a:xfrm>
          <a:prstGeom prst="rect">
            <a:avLst/>
          </a:prstGeom>
          <a:noFill/>
          <a:ln w="9525">
            <a:noFill/>
          </a:ln>
        </p:spPr>
        <p:txBody>
          <a:bodyPr anchor="t" anchorCtr="0">
            <a:spAutoFit/>
          </a:bodyPr>
          <a:lstStyle/>
          <a:p>
            <a:r>
              <a:rPr lang="zh-CN" altLang="en-US"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例</a:t>
            </a:r>
            <a:r>
              <a:rPr lang="en-US" altLang="zh-CN"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1</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：化简下列流图。</a:t>
            </a:r>
          </a:p>
        </p:txBody>
      </p:sp>
      <p:graphicFrame>
        <p:nvGraphicFramePr>
          <p:cNvPr id="11266" name="Object 4"/>
          <p:cNvGraphicFramePr>
            <a:graphicFrameLocks noChangeAspect="1"/>
          </p:cNvGraphicFramePr>
          <p:nvPr/>
        </p:nvGraphicFramePr>
        <p:xfrm>
          <a:off x="0" y="981075"/>
          <a:ext cx="4572000" cy="2219325"/>
        </p:xfrm>
        <a:graphic>
          <a:graphicData uri="http://schemas.openxmlformats.org/presentationml/2006/ole">
            <mc:AlternateContent xmlns:mc="http://schemas.openxmlformats.org/markup-compatibility/2006">
              <mc:Choice xmlns:v="urn:schemas-microsoft-com:vml" Requires="v">
                <p:oleObj spid="_x0000_s17435" r:id="rId3" imgW="2604770" imgH="1264920" progId="Visio.Drawing.5">
                  <p:embed/>
                </p:oleObj>
              </mc:Choice>
              <mc:Fallback>
                <p:oleObj r:id="rId3" imgW="2604770" imgH="1264920" progId="Visio.Drawing.5">
                  <p:embed/>
                  <p:pic>
                    <p:nvPicPr>
                      <p:cNvPr id="0" name="图片 3088"/>
                      <p:cNvPicPr/>
                      <p:nvPr/>
                    </p:nvPicPr>
                    <p:blipFill>
                      <a:blip r:embed="rId4"/>
                      <a:stretch>
                        <a:fillRect/>
                      </a:stretch>
                    </p:blipFill>
                    <p:spPr>
                      <a:xfrm>
                        <a:off x="0" y="981075"/>
                        <a:ext cx="4572000" cy="2219325"/>
                      </a:xfrm>
                      <a:prstGeom prst="rect">
                        <a:avLst/>
                      </a:prstGeom>
                      <a:noFill/>
                      <a:ln w="38100">
                        <a:noFill/>
                        <a:miter/>
                      </a:ln>
                    </p:spPr>
                  </p:pic>
                </p:oleObj>
              </mc:Fallback>
            </mc:AlternateContent>
          </a:graphicData>
        </a:graphic>
      </p:graphicFrame>
      <p:sp>
        <p:nvSpPr>
          <p:cNvPr id="15365" name="Rectangle 5"/>
          <p:cNvSpPr/>
          <p:nvPr/>
        </p:nvSpPr>
        <p:spPr>
          <a:xfrm>
            <a:off x="3581400" y="685800"/>
            <a:ext cx="5562600" cy="884238"/>
          </a:xfrm>
          <a:prstGeom prst="rect">
            <a:avLst/>
          </a:prstGeom>
          <a:noFill/>
          <a:ln w="9525">
            <a:noFill/>
          </a:ln>
        </p:spPr>
        <p:txBody>
          <a:bodyPr anchor="t" anchorCtr="0">
            <a:spAutoFit/>
          </a:bodyPr>
          <a:lstStyle/>
          <a:p>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注意化简具体过程可能不同，但最终结果一定相同。</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15366" name="Rectangle 6"/>
          <p:cNvSpPr/>
          <p:nvPr/>
        </p:nvSpPr>
        <p:spPr>
          <a:xfrm>
            <a:off x="3348038" y="2420938"/>
            <a:ext cx="1876425" cy="457200"/>
          </a:xfrm>
          <a:prstGeom prst="rect">
            <a:avLst/>
          </a:prstGeom>
          <a:noFill/>
          <a:ln w="9525">
            <a:noFill/>
          </a:ln>
        </p:spPr>
        <p:txBody>
          <a:bodyPr anchor="t" anchorCtr="0">
            <a:spAutoFit/>
          </a:bodyPr>
          <a:lstStyle/>
          <a:p>
            <a:r>
              <a:rPr lang="zh-CN" altLang="en-US"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解</a:t>
            </a:r>
            <a:r>
              <a:rPr lang="zh-CN" altLang="en-US" sz="2400" b="1" dirty="0">
                <a:solidFill>
                  <a:srgbClr val="3333CC"/>
                </a:solidFill>
                <a:latin typeface="Times New Roman" panose="02020603050405020304" pitchFamily="18" charset="0"/>
                <a:ea typeface="宋体" panose="02010600030101010101" pitchFamily="2" charset="-122"/>
                <a:sym typeface="Wingdings" panose="05000000000000000000" pitchFamily="2" charset="2"/>
              </a:rPr>
              <a:t>（</a:t>
            </a:r>
            <a:r>
              <a:rPr lang="en-US" altLang="zh-CN" sz="2400" b="1" dirty="0">
                <a:solidFill>
                  <a:srgbClr val="3333CC"/>
                </a:solidFill>
                <a:latin typeface="Times New Roman" panose="02020603050405020304" pitchFamily="18" charset="0"/>
                <a:ea typeface="宋体" panose="02010600030101010101" pitchFamily="2" charset="-122"/>
                <a:sym typeface="Wingdings" panose="05000000000000000000" pitchFamily="2" charset="2"/>
              </a:rPr>
              <a:t>1</a:t>
            </a:r>
            <a:r>
              <a:rPr lang="zh-CN" altLang="en-US" sz="2400" b="1" dirty="0">
                <a:solidFill>
                  <a:srgbClr val="3333CC"/>
                </a:solidFill>
                <a:latin typeface="Times New Roman" panose="02020603050405020304" pitchFamily="18" charset="0"/>
                <a:ea typeface="宋体" panose="02010600030101010101" pitchFamily="2" charset="-122"/>
                <a:sym typeface="Wingdings" panose="05000000000000000000" pitchFamily="2" charset="2"/>
              </a:rPr>
              <a:t>）</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消</a:t>
            </a:r>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a:t>
            </a:r>
            <a:r>
              <a:rPr lang="en-US" altLang="zh-CN" sz="24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p>
        </p:txBody>
      </p:sp>
      <p:graphicFrame>
        <p:nvGraphicFramePr>
          <p:cNvPr id="15367" name="Object 7"/>
          <p:cNvGraphicFramePr>
            <a:graphicFrameLocks noChangeAspect="1"/>
          </p:cNvGraphicFramePr>
          <p:nvPr/>
        </p:nvGraphicFramePr>
        <p:xfrm>
          <a:off x="5181600" y="1989138"/>
          <a:ext cx="3962400" cy="1377950"/>
        </p:xfrm>
        <a:graphic>
          <a:graphicData uri="http://schemas.openxmlformats.org/presentationml/2006/ole">
            <mc:AlternateContent xmlns:mc="http://schemas.openxmlformats.org/markup-compatibility/2006">
              <mc:Choice xmlns:v="urn:schemas-microsoft-com:vml" Requires="v">
                <p:oleObj spid="_x0000_s17436" r:id="rId5" imgW="2604770" imgH="905510" progId="Visio.Drawing.5">
                  <p:embed/>
                </p:oleObj>
              </mc:Choice>
              <mc:Fallback>
                <p:oleObj r:id="rId5" imgW="2604770" imgH="905510" progId="Visio.Drawing.5">
                  <p:embed/>
                  <p:pic>
                    <p:nvPicPr>
                      <p:cNvPr id="0" name="图片 3089"/>
                      <p:cNvPicPr/>
                      <p:nvPr/>
                    </p:nvPicPr>
                    <p:blipFill>
                      <a:blip r:embed="rId6"/>
                      <a:stretch>
                        <a:fillRect/>
                      </a:stretch>
                    </p:blipFill>
                    <p:spPr>
                      <a:xfrm>
                        <a:off x="5181600" y="1989138"/>
                        <a:ext cx="3962400" cy="1377950"/>
                      </a:xfrm>
                      <a:prstGeom prst="rect">
                        <a:avLst/>
                      </a:prstGeom>
                      <a:noFill/>
                      <a:ln w="38100">
                        <a:noFill/>
                        <a:miter/>
                      </a:ln>
                    </p:spPr>
                  </p:pic>
                </p:oleObj>
              </mc:Fallback>
            </mc:AlternateContent>
          </a:graphicData>
        </a:graphic>
      </p:graphicFrame>
      <p:sp>
        <p:nvSpPr>
          <p:cNvPr id="15368" name="Rectangle 8"/>
          <p:cNvSpPr/>
          <p:nvPr/>
        </p:nvSpPr>
        <p:spPr>
          <a:xfrm>
            <a:off x="53097" y="2971800"/>
            <a:ext cx="2051050" cy="457200"/>
          </a:xfrm>
          <a:prstGeom prst="rect">
            <a:avLst/>
          </a:prstGeom>
          <a:noFill/>
          <a:ln w="9525">
            <a:noFill/>
          </a:ln>
        </p:spPr>
        <p:txBody>
          <a:bodyPr anchor="t" anchorCtr="0">
            <a:spAutoFit/>
          </a:bodyPr>
          <a:lstStyle/>
          <a:p>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）消</a:t>
            </a:r>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a:t>
            </a:r>
            <a:r>
              <a:rPr lang="en-US" altLang="zh-CN" sz="24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p>
        </p:txBody>
      </p:sp>
      <p:graphicFrame>
        <p:nvGraphicFramePr>
          <p:cNvPr id="15369" name="Object 9"/>
          <p:cNvGraphicFramePr>
            <a:graphicFrameLocks noChangeAspect="1"/>
          </p:cNvGraphicFramePr>
          <p:nvPr>
            <p:extLst>
              <p:ext uri="{D42A27DB-BD31-4B8C-83A1-F6EECF244321}">
                <p14:modId xmlns:p14="http://schemas.microsoft.com/office/powerpoint/2010/main" val="3062583036"/>
              </p:ext>
            </p:extLst>
          </p:nvPr>
        </p:nvGraphicFramePr>
        <p:xfrm>
          <a:off x="53097" y="3429000"/>
          <a:ext cx="3962400" cy="1377950"/>
        </p:xfrm>
        <a:graphic>
          <a:graphicData uri="http://schemas.openxmlformats.org/presentationml/2006/ole">
            <mc:AlternateContent xmlns:mc="http://schemas.openxmlformats.org/markup-compatibility/2006">
              <mc:Choice xmlns:v="urn:schemas-microsoft-com:vml" Requires="v">
                <p:oleObj spid="_x0000_s17437" r:id="rId7" imgW="2604770" imgH="905510" progId="Visio.Drawing.5">
                  <p:embed/>
                </p:oleObj>
              </mc:Choice>
              <mc:Fallback>
                <p:oleObj r:id="rId7" imgW="2604770" imgH="905510" progId="Visio.Drawing.5">
                  <p:embed/>
                  <p:pic>
                    <p:nvPicPr>
                      <p:cNvPr id="0" name="图片 3090"/>
                      <p:cNvPicPr/>
                      <p:nvPr/>
                    </p:nvPicPr>
                    <p:blipFill>
                      <a:blip r:embed="rId8"/>
                      <a:stretch>
                        <a:fillRect/>
                      </a:stretch>
                    </p:blipFill>
                    <p:spPr>
                      <a:xfrm>
                        <a:off x="53097" y="3429000"/>
                        <a:ext cx="3962400" cy="1377950"/>
                      </a:xfrm>
                      <a:prstGeom prst="rect">
                        <a:avLst/>
                      </a:prstGeom>
                      <a:noFill/>
                      <a:ln w="38100">
                        <a:noFill/>
                        <a:miter/>
                      </a:ln>
                    </p:spPr>
                  </p:pic>
                </p:oleObj>
              </mc:Fallback>
            </mc:AlternateContent>
          </a:graphicData>
        </a:graphic>
      </p:graphicFrame>
      <p:sp>
        <p:nvSpPr>
          <p:cNvPr id="15370" name="Rectangle 10"/>
          <p:cNvSpPr/>
          <p:nvPr/>
        </p:nvSpPr>
        <p:spPr>
          <a:xfrm>
            <a:off x="0" y="4788981"/>
            <a:ext cx="1619250" cy="457200"/>
          </a:xfrm>
          <a:prstGeom prst="rect">
            <a:avLst/>
          </a:prstGeom>
          <a:noFill/>
          <a:ln w="9525">
            <a:noFill/>
          </a:ln>
        </p:spPr>
        <p:txBody>
          <a:bodyPr anchor="t" anchorCtr="0">
            <a:spAutoFit/>
          </a:bodyPr>
          <a:lstStyle/>
          <a:p>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）消</a:t>
            </a:r>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x</a:t>
            </a:r>
            <a:r>
              <a:rPr lang="en-US" altLang="zh-CN" sz="24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4</a:t>
            </a:r>
          </a:p>
        </p:txBody>
      </p:sp>
      <p:graphicFrame>
        <p:nvGraphicFramePr>
          <p:cNvPr id="15371" name="Object 11"/>
          <p:cNvGraphicFramePr>
            <a:graphicFrameLocks noChangeAspect="1"/>
          </p:cNvGraphicFramePr>
          <p:nvPr>
            <p:extLst>
              <p:ext uri="{D42A27DB-BD31-4B8C-83A1-F6EECF244321}">
                <p14:modId xmlns:p14="http://schemas.microsoft.com/office/powerpoint/2010/main" val="633522085"/>
              </p:ext>
            </p:extLst>
          </p:nvPr>
        </p:nvGraphicFramePr>
        <p:xfrm>
          <a:off x="704850" y="4721157"/>
          <a:ext cx="3581400" cy="1614488"/>
        </p:xfrm>
        <a:graphic>
          <a:graphicData uri="http://schemas.openxmlformats.org/presentationml/2006/ole">
            <mc:AlternateContent xmlns:mc="http://schemas.openxmlformats.org/markup-compatibility/2006">
              <mc:Choice xmlns:v="urn:schemas-microsoft-com:vml" Requires="v">
                <p:oleObj spid="_x0000_s17438" r:id="rId9" imgW="2124710" imgH="956945" progId="Visio.Drawing.5">
                  <p:embed/>
                </p:oleObj>
              </mc:Choice>
              <mc:Fallback>
                <p:oleObj r:id="rId9" imgW="2124710" imgH="956945" progId="Visio.Drawing.5">
                  <p:embed/>
                  <p:pic>
                    <p:nvPicPr>
                      <p:cNvPr id="0" name="图片 3093"/>
                      <p:cNvPicPr/>
                      <p:nvPr/>
                    </p:nvPicPr>
                    <p:blipFill>
                      <a:blip r:embed="rId10"/>
                      <a:stretch>
                        <a:fillRect/>
                      </a:stretch>
                    </p:blipFill>
                    <p:spPr>
                      <a:xfrm>
                        <a:off x="704850" y="4721157"/>
                        <a:ext cx="3581400" cy="1614488"/>
                      </a:xfrm>
                      <a:prstGeom prst="rect">
                        <a:avLst/>
                      </a:prstGeom>
                      <a:noFill/>
                      <a:ln w="38100">
                        <a:noFill/>
                        <a:miter/>
                      </a:ln>
                    </p:spPr>
                  </p:pic>
                </p:oleObj>
              </mc:Fallback>
            </mc:AlternateContent>
          </a:graphicData>
        </a:graphic>
      </p:graphicFrame>
      <p:sp>
        <p:nvSpPr>
          <p:cNvPr id="15372" name="Rectangle 12"/>
          <p:cNvSpPr/>
          <p:nvPr/>
        </p:nvSpPr>
        <p:spPr>
          <a:xfrm>
            <a:off x="5219700" y="4076700"/>
            <a:ext cx="2160588" cy="457200"/>
          </a:xfrm>
          <a:prstGeom prst="rect">
            <a:avLst/>
          </a:prstGeom>
          <a:noFill/>
          <a:ln w="9525">
            <a:noFill/>
          </a:ln>
        </p:spPr>
        <p:txBody>
          <a:bodyPr anchor="t" anchorCtr="0">
            <a:spAutoFit/>
          </a:bodyPr>
          <a:lstStyle/>
          <a:p>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4</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）消自环</a:t>
            </a:r>
            <a:endParaRPr lang="zh-CN" altLang="en-US" sz="2400" b="1" baseline="-25000" dirty="0">
              <a:solidFill>
                <a:srgbClr val="3333CC"/>
              </a:solidFill>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15373" name="Object 13"/>
          <p:cNvGraphicFramePr>
            <a:graphicFrameLocks noChangeAspect="1"/>
          </p:cNvGraphicFramePr>
          <p:nvPr/>
        </p:nvGraphicFramePr>
        <p:xfrm>
          <a:off x="4500563" y="4724400"/>
          <a:ext cx="3962400" cy="1354138"/>
        </p:xfrm>
        <a:graphic>
          <a:graphicData uri="http://schemas.openxmlformats.org/presentationml/2006/ole">
            <mc:AlternateContent xmlns:mc="http://schemas.openxmlformats.org/markup-compatibility/2006">
              <mc:Choice xmlns:v="urn:schemas-microsoft-com:vml" Requires="v">
                <p:oleObj spid="_x0000_s17439" r:id="rId11" imgW="2124710" imgH="725170" progId="Visio.Drawing.5">
                  <p:embed/>
                </p:oleObj>
              </mc:Choice>
              <mc:Fallback>
                <p:oleObj r:id="rId11" imgW="2124710" imgH="725170" progId="Visio.Drawing.5">
                  <p:embed/>
                  <p:pic>
                    <p:nvPicPr>
                      <p:cNvPr id="0" name="图片 3091"/>
                      <p:cNvPicPr/>
                      <p:nvPr/>
                    </p:nvPicPr>
                    <p:blipFill>
                      <a:blip r:embed="rId12"/>
                      <a:stretch>
                        <a:fillRect/>
                      </a:stretch>
                    </p:blipFill>
                    <p:spPr>
                      <a:xfrm>
                        <a:off x="4500563" y="4724400"/>
                        <a:ext cx="3962400" cy="135413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wipe(up)">
                                      <p:cBhvr>
                                        <p:cTn id="7" dur="500"/>
                                        <p:tgtEl>
                                          <p:spTgt spid="153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366"/>
                                        </p:tgtEl>
                                        <p:attrNameLst>
                                          <p:attrName>style.visibility</p:attrName>
                                        </p:attrNameLst>
                                      </p:cBhvr>
                                      <p:to>
                                        <p:strVal val="visible"/>
                                      </p:to>
                                    </p:set>
                                    <p:animEffect transition="in" filter="wipe(up)">
                                      <p:cBhvr>
                                        <p:cTn id="12" dur="500"/>
                                        <p:tgtEl>
                                          <p:spTgt spid="153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367"/>
                                        </p:tgtEl>
                                        <p:attrNameLst>
                                          <p:attrName>style.visibility</p:attrName>
                                        </p:attrNameLst>
                                      </p:cBhvr>
                                      <p:to>
                                        <p:strVal val="visible"/>
                                      </p:to>
                                    </p:set>
                                    <p:animEffect transition="in" filter="wipe(up)">
                                      <p:cBhvr>
                                        <p:cTn id="17" dur="500"/>
                                        <p:tgtEl>
                                          <p:spTgt spid="153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368"/>
                                        </p:tgtEl>
                                        <p:attrNameLst>
                                          <p:attrName>style.visibility</p:attrName>
                                        </p:attrNameLst>
                                      </p:cBhvr>
                                      <p:to>
                                        <p:strVal val="visible"/>
                                      </p:to>
                                    </p:set>
                                    <p:animEffect transition="in" filter="wipe(up)">
                                      <p:cBhvr>
                                        <p:cTn id="22" dur="500"/>
                                        <p:tgtEl>
                                          <p:spTgt spid="153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5369"/>
                                        </p:tgtEl>
                                        <p:attrNameLst>
                                          <p:attrName>style.visibility</p:attrName>
                                        </p:attrNameLst>
                                      </p:cBhvr>
                                      <p:to>
                                        <p:strVal val="visible"/>
                                      </p:to>
                                    </p:set>
                                    <p:animEffect transition="in" filter="wipe(up)">
                                      <p:cBhvr>
                                        <p:cTn id="27" dur="500"/>
                                        <p:tgtEl>
                                          <p:spTgt spid="153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370"/>
                                        </p:tgtEl>
                                        <p:attrNameLst>
                                          <p:attrName>style.visibility</p:attrName>
                                        </p:attrNameLst>
                                      </p:cBhvr>
                                      <p:to>
                                        <p:strVal val="visible"/>
                                      </p:to>
                                    </p:set>
                                    <p:animEffect transition="in" filter="wipe(up)">
                                      <p:cBhvr>
                                        <p:cTn id="32" dur="500"/>
                                        <p:tgtEl>
                                          <p:spTgt spid="153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5371"/>
                                        </p:tgtEl>
                                        <p:attrNameLst>
                                          <p:attrName>style.visibility</p:attrName>
                                        </p:attrNameLst>
                                      </p:cBhvr>
                                      <p:to>
                                        <p:strVal val="visible"/>
                                      </p:to>
                                    </p:set>
                                    <p:animEffect transition="in" filter="wipe(up)">
                                      <p:cBhvr>
                                        <p:cTn id="37" dur="500"/>
                                        <p:tgtEl>
                                          <p:spTgt spid="1537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5372"/>
                                        </p:tgtEl>
                                        <p:attrNameLst>
                                          <p:attrName>style.visibility</p:attrName>
                                        </p:attrNameLst>
                                      </p:cBhvr>
                                      <p:to>
                                        <p:strVal val="visible"/>
                                      </p:to>
                                    </p:set>
                                    <p:animEffect transition="in" filter="wipe(up)">
                                      <p:cBhvr>
                                        <p:cTn id="42" dur="500"/>
                                        <p:tgtEl>
                                          <p:spTgt spid="1537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5373"/>
                                        </p:tgtEl>
                                        <p:attrNameLst>
                                          <p:attrName>style.visibility</p:attrName>
                                        </p:attrNameLst>
                                      </p:cBhvr>
                                      <p:to>
                                        <p:strVal val="visible"/>
                                      </p:to>
                                    </p:set>
                                    <p:animEffect transition="in" filter="wipe(up)">
                                      <p:cBhvr>
                                        <p:cTn id="47" dur="500"/>
                                        <p:tgtEl>
                                          <p:spTgt spid="15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P spid="15366" grpId="0"/>
      <p:bldP spid="15368" grpId="0"/>
      <p:bldP spid="15370" grpId="0"/>
      <p:bldP spid="1537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3"/>
          <p:cNvSpPr txBox="1"/>
          <p:nvPr/>
        </p:nvSpPr>
        <p:spPr>
          <a:xfrm>
            <a:off x="0" y="457200"/>
            <a:ext cx="3352800" cy="579438"/>
          </a:xfrm>
          <a:prstGeom prst="rect">
            <a:avLst/>
          </a:prstGeom>
          <a:noFill/>
          <a:ln w="9525">
            <a:noFill/>
          </a:ln>
        </p:spPr>
        <p:txBody>
          <a:bodyPr anchor="t" anchorCtr="0">
            <a:spAutoFit/>
          </a:bodyPr>
          <a:lstStyle/>
          <a:p>
            <a:pPr>
              <a:spcBef>
                <a:spcPct val="50000"/>
              </a:spcBef>
            </a:pPr>
            <a:r>
              <a:rPr lang="zh-CN" altLang="en-US" sz="3200" b="1" dirty="0">
                <a:solidFill>
                  <a:srgbClr val="FF3300"/>
                </a:solidFill>
                <a:latin typeface="楷体_GB2312" pitchFamily="49" charset="-122"/>
                <a:ea typeface="楷体_GB2312" pitchFamily="49" charset="-122"/>
              </a:rPr>
              <a:t>三、梅森公式 </a:t>
            </a:r>
          </a:p>
        </p:txBody>
      </p:sp>
      <p:sp>
        <p:nvSpPr>
          <p:cNvPr id="16388" name="Rectangle 4"/>
          <p:cNvSpPr/>
          <p:nvPr/>
        </p:nvSpPr>
        <p:spPr>
          <a:xfrm>
            <a:off x="395288" y="1125538"/>
            <a:ext cx="6705600" cy="457200"/>
          </a:xfrm>
          <a:prstGeom prst="rect">
            <a:avLst/>
          </a:prstGeom>
          <a:noFill/>
          <a:ln w="9525">
            <a:noFill/>
          </a:ln>
        </p:spPr>
        <p:txBody>
          <a:bodyPr anchor="t" anchorCtr="0">
            <a:spAutoFit/>
          </a:bodyPr>
          <a:lstStyle/>
          <a:p>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上述化简求</a:t>
            </a:r>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复杂。利用</a:t>
            </a:r>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Mason</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公式方便。 </a:t>
            </a:r>
          </a:p>
        </p:txBody>
      </p:sp>
      <p:sp>
        <p:nvSpPr>
          <p:cNvPr id="16389" name="Rectangle 5"/>
          <p:cNvSpPr/>
          <p:nvPr/>
        </p:nvSpPr>
        <p:spPr>
          <a:xfrm>
            <a:off x="250825" y="1773238"/>
            <a:ext cx="4995863" cy="457200"/>
          </a:xfrm>
          <a:prstGeom prst="rect">
            <a:avLst/>
          </a:prstGeom>
          <a:noFill/>
          <a:ln w="9525">
            <a:noFill/>
          </a:ln>
        </p:spPr>
        <p:txBody>
          <a:bodyPr wrap="none" anchor="t" anchorCtr="0">
            <a:spAutoFit/>
          </a:bodyPr>
          <a:lstStyle/>
          <a:p>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系统函数</a:t>
            </a:r>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记为</a:t>
            </a:r>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。梅森公式为： </a:t>
            </a:r>
          </a:p>
        </p:txBody>
      </p:sp>
      <p:graphicFrame>
        <p:nvGraphicFramePr>
          <p:cNvPr id="16390" name="Object 6"/>
          <p:cNvGraphicFramePr>
            <a:graphicFrameLocks noChangeAspect="1"/>
          </p:cNvGraphicFramePr>
          <p:nvPr/>
        </p:nvGraphicFramePr>
        <p:xfrm>
          <a:off x="5795963" y="1412875"/>
          <a:ext cx="2449512" cy="1150938"/>
        </p:xfrm>
        <a:graphic>
          <a:graphicData uri="http://schemas.openxmlformats.org/presentationml/2006/ole">
            <mc:AlternateContent xmlns:mc="http://schemas.openxmlformats.org/markup-compatibility/2006">
              <mc:Choice xmlns:v="urn:schemas-microsoft-com:vml" Requires="v">
                <p:oleObj spid="_x0000_s18459" r:id="rId3" imgW="1270000" imgH="546100" progId="Equation.3">
                  <p:embed/>
                </p:oleObj>
              </mc:Choice>
              <mc:Fallback>
                <p:oleObj r:id="rId3" imgW="1270000" imgH="546100" progId="Equation.3">
                  <p:embed/>
                  <p:pic>
                    <p:nvPicPr>
                      <p:cNvPr id="0" name="图片 3095"/>
                      <p:cNvPicPr/>
                      <p:nvPr/>
                    </p:nvPicPr>
                    <p:blipFill>
                      <a:blip r:embed="rId4">
                        <a:clrChange>
                          <a:clrFrom>
                            <a:srgbClr val="000000"/>
                          </a:clrFrom>
                          <a:clrTo>
                            <a:srgbClr val="CC0000"/>
                          </a:clrTo>
                        </a:clrChange>
                      </a:blip>
                      <a:stretch>
                        <a:fillRect/>
                      </a:stretch>
                    </p:blipFill>
                    <p:spPr>
                      <a:xfrm>
                        <a:off x="5795963" y="1412875"/>
                        <a:ext cx="2449512" cy="1150938"/>
                      </a:xfrm>
                      <a:prstGeom prst="rect">
                        <a:avLst/>
                      </a:prstGeom>
                      <a:noFill/>
                      <a:ln w="38100">
                        <a:noFill/>
                        <a:miter/>
                      </a:ln>
                    </p:spPr>
                  </p:pic>
                </p:oleObj>
              </mc:Fallback>
            </mc:AlternateContent>
          </a:graphicData>
        </a:graphic>
      </p:graphicFrame>
      <p:graphicFrame>
        <p:nvGraphicFramePr>
          <p:cNvPr id="16391" name="Object 7"/>
          <p:cNvGraphicFramePr>
            <a:graphicFrameLocks noChangeAspect="1"/>
          </p:cNvGraphicFramePr>
          <p:nvPr/>
        </p:nvGraphicFramePr>
        <p:xfrm>
          <a:off x="468313" y="2565400"/>
          <a:ext cx="5334000" cy="728663"/>
        </p:xfrm>
        <a:graphic>
          <a:graphicData uri="http://schemas.openxmlformats.org/presentationml/2006/ole">
            <mc:AlternateContent xmlns:mc="http://schemas.openxmlformats.org/markup-compatibility/2006">
              <mc:Choice xmlns:v="urn:schemas-microsoft-com:vml" Requires="v">
                <p:oleObj spid="_x0000_s18460" r:id="rId5" imgW="2578100" imgH="355600" progId="Equation.DSMT4">
                  <p:embed/>
                </p:oleObj>
              </mc:Choice>
              <mc:Fallback>
                <p:oleObj r:id="rId5" imgW="2578100" imgH="355600" progId="Equation.DSMT4">
                  <p:embed/>
                  <p:pic>
                    <p:nvPicPr>
                      <p:cNvPr id="0" name="图片 3087"/>
                      <p:cNvPicPr/>
                      <p:nvPr/>
                    </p:nvPicPr>
                    <p:blipFill>
                      <a:blip r:embed="rId6"/>
                      <a:stretch>
                        <a:fillRect/>
                      </a:stretch>
                    </p:blipFill>
                    <p:spPr>
                      <a:xfrm>
                        <a:off x="468313" y="2565400"/>
                        <a:ext cx="5334000" cy="728663"/>
                      </a:xfrm>
                      <a:prstGeom prst="rect">
                        <a:avLst/>
                      </a:prstGeom>
                      <a:noFill/>
                      <a:ln w="38100">
                        <a:noFill/>
                        <a:miter/>
                      </a:ln>
                    </p:spPr>
                  </p:pic>
                </p:oleObj>
              </mc:Fallback>
            </mc:AlternateContent>
          </a:graphicData>
        </a:graphic>
      </p:graphicFrame>
      <p:sp>
        <p:nvSpPr>
          <p:cNvPr id="16392" name="Rectangle 8"/>
          <p:cNvSpPr/>
          <p:nvPr/>
        </p:nvSpPr>
        <p:spPr>
          <a:xfrm>
            <a:off x="1042988" y="3429000"/>
            <a:ext cx="7775575" cy="457200"/>
          </a:xfrm>
          <a:prstGeom prst="rect">
            <a:avLst/>
          </a:prstGeom>
          <a:noFill/>
          <a:ln w="9525">
            <a:noFill/>
          </a:ln>
        </p:spPr>
        <p:txBody>
          <a:bodyPr anchor="t" anchorCtr="0">
            <a:spAutoFit/>
          </a:bodyPr>
          <a:lstStyle/>
          <a:p>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称为信号流图的特征行列式 </a:t>
            </a:r>
          </a:p>
        </p:txBody>
      </p:sp>
      <p:sp>
        <p:nvSpPr>
          <p:cNvPr id="16393" name="Rectangle 9"/>
          <p:cNvSpPr/>
          <p:nvPr/>
        </p:nvSpPr>
        <p:spPr>
          <a:xfrm>
            <a:off x="1763713" y="4076700"/>
            <a:ext cx="4243387" cy="457200"/>
          </a:xfrm>
          <a:prstGeom prst="rect">
            <a:avLst/>
          </a:prstGeom>
          <a:noFill/>
          <a:ln w="9525">
            <a:noFill/>
          </a:ln>
        </p:spPr>
        <p:txBody>
          <a:bodyPr wrap="none" anchor="t" anchorCtr="0">
            <a:spAutoFit/>
          </a:bodyPr>
          <a:lstStyle/>
          <a:p>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为所有不同回路的增益之和； </a:t>
            </a:r>
          </a:p>
        </p:txBody>
      </p:sp>
      <p:graphicFrame>
        <p:nvGraphicFramePr>
          <p:cNvPr id="16394" name="Object 10"/>
          <p:cNvGraphicFramePr>
            <a:graphicFrameLocks noChangeAspect="1"/>
          </p:cNvGraphicFramePr>
          <p:nvPr/>
        </p:nvGraphicFramePr>
        <p:xfrm>
          <a:off x="468313" y="3933825"/>
          <a:ext cx="661987" cy="685800"/>
        </p:xfrm>
        <a:graphic>
          <a:graphicData uri="http://schemas.openxmlformats.org/presentationml/2006/ole">
            <mc:AlternateContent xmlns:mc="http://schemas.openxmlformats.org/markup-compatibility/2006">
              <mc:Choice xmlns:v="urn:schemas-microsoft-com:vml" Requires="v">
                <p:oleObj spid="_x0000_s18461" r:id="rId7" imgW="393065" imgH="355600" progId="Equation.3">
                  <p:embed/>
                </p:oleObj>
              </mc:Choice>
              <mc:Fallback>
                <p:oleObj r:id="rId7" imgW="393065" imgH="355600" progId="Equation.3">
                  <p:embed/>
                  <p:pic>
                    <p:nvPicPr>
                      <p:cNvPr id="0" name="图片 3101"/>
                      <p:cNvPicPr/>
                      <p:nvPr/>
                    </p:nvPicPr>
                    <p:blipFill>
                      <a:blip r:embed="rId8"/>
                      <a:stretch>
                        <a:fillRect/>
                      </a:stretch>
                    </p:blipFill>
                    <p:spPr>
                      <a:xfrm>
                        <a:off x="468313" y="3933825"/>
                        <a:ext cx="661987" cy="685800"/>
                      </a:xfrm>
                      <a:prstGeom prst="rect">
                        <a:avLst/>
                      </a:prstGeom>
                      <a:noFill/>
                      <a:ln w="38100">
                        <a:noFill/>
                        <a:miter/>
                      </a:ln>
                    </p:spPr>
                  </p:pic>
                </p:oleObj>
              </mc:Fallback>
            </mc:AlternateContent>
          </a:graphicData>
        </a:graphic>
      </p:graphicFrame>
      <p:graphicFrame>
        <p:nvGraphicFramePr>
          <p:cNvPr id="16395" name="Object 11"/>
          <p:cNvGraphicFramePr>
            <a:graphicFrameLocks noChangeAspect="1"/>
          </p:cNvGraphicFramePr>
          <p:nvPr/>
        </p:nvGraphicFramePr>
        <p:xfrm>
          <a:off x="395288" y="4652963"/>
          <a:ext cx="1143000" cy="715962"/>
        </p:xfrm>
        <a:graphic>
          <a:graphicData uri="http://schemas.openxmlformats.org/presentationml/2006/ole">
            <mc:AlternateContent xmlns:mc="http://schemas.openxmlformats.org/markup-compatibility/2006">
              <mc:Choice xmlns:v="urn:schemas-microsoft-com:vml" Requires="v">
                <p:oleObj spid="_x0000_s18462" r:id="rId9" imgW="558800" imgH="355600" progId="Equation.3">
                  <p:embed/>
                </p:oleObj>
              </mc:Choice>
              <mc:Fallback>
                <p:oleObj r:id="rId9" imgW="558800" imgH="355600" progId="Equation.3">
                  <p:embed/>
                  <p:pic>
                    <p:nvPicPr>
                      <p:cNvPr id="0" name="图片 3096"/>
                      <p:cNvPicPr/>
                      <p:nvPr/>
                    </p:nvPicPr>
                    <p:blipFill>
                      <a:blip r:embed="rId10"/>
                      <a:stretch>
                        <a:fillRect/>
                      </a:stretch>
                    </p:blipFill>
                    <p:spPr>
                      <a:xfrm>
                        <a:off x="395288" y="4652963"/>
                        <a:ext cx="1143000" cy="715962"/>
                      </a:xfrm>
                      <a:prstGeom prst="rect">
                        <a:avLst/>
                      </a:prstGeom>
                      <a:noFill/>
                      <a:ln w="38100">
                        <a:noFill/>
                        <a:miter/>
                      </a:ln>
                    </p:spPr>
                  </p:pic>
                </p:oleObj>
              </mc:Fallback>
            </mc:AlternateContent>
          </a:graphicData>
        </a:graphic>
      </p:graphicFrame>
      <p:sp>
        <p:nvSpPr>
          <p:cNvPr id="16396" name="Rectangle 12"/>
          <p:cNvSpPr/>
          <p:nvPr/>
        </p:nvSpPr>
        <p:spPr>
          <a:xfrm>
            <a:off x="1763713" y="4797425"/>
            <a:ext cx="5775325" cy="457200"/>
          </a:xfrm>
          <a:prstGeom prst="rect">
            <a:avLst/>
          </a:prstGeom>
          <a:noFill/>
          <a:ln w="9525">
            <a:noFill/>
          </a:ln>
        </p:spPr>
        <p:txBody>
          <a:bodyPr wrap="none" anchor="t" anchorCtr="0">
            <a:spAutoFit/>
          </a:bodyPr>
          <a:lstStyle/>
          <a:p>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为所有两两不接触回路的增益乘积之和； </a:t>
            </a:r>
          </a:p>
        </p:txBody>
      </p:sp>
      <p:graphicFrame>
        <p:nvGraphicFramePr>
          <p:cNvPr id="16397" name="Object 13"/>
          <p:cNvGraphicFramePr>
            <a:graphicFrameLocks noChangeAspect="1"/>
          </p:cNvGraphicFramePr>
          <p:nvPr/>
        </p:nvGraphicFramePr>
        <p:xfrm>
          <a:off x="250825" y="5373688"/>
          <a:ext cx="1371600" cy="676275"/>
        </p:xfrm>
        <a:graphic>
          <a:graphicData uri="http://schemas.openxmlformats.org/presentationml/2006/ole">
            <mc:AlternateContent xmlns:mc="http://schemas.openxmlformats.org/markup-compatibility/2006">
              <mc:Choice xmlns:v="urn:schemas-microsoft-com:vml" Requires="v">
                <p:oleObj spid="_x0000_s18463" r:id="rId11" imgW="711200" imgH="355600" progId="Equation.3">
                  <p:embed/>
                </p:oleObj>
              </mc:Choice>
              <mc:Fallback>
                <p:oleObj r:id="rId11" imgW="711200" imgH="355600" progId="Equation.3">
                  <p:embed/>
                  <p:pic>
                    <p:nvPicPr>
                      <p:cNvPr id="0" name="图片 3097"/>
                      <p:cNvPicPr/>
                      <p:nvPr/>
                    </p:nvPicPr>
                    <p:blipFill>
                      <a:blip r:embed="rId12"/>
                      <a:stretch>
                        <a:fillRect/>
                      </a:stretch>
                    </p:blipFill>
                    <p:spPr>
                      <a:xfrm>
                        <a:off x="250825" y="5373688"/>
                        <a:ext cx="1371600" cy="676275"/>
                      </a:xfrm>
                      <a:prstGeom prst="rect">
                        <a:avLst/>
                      </a:prstGeom>
                      <a:noFill/>
                      <a:ln w="38100">
                        <a:noFill/>
                        <a:miter/>
                      </a:ln>
                    </p:spPr>
                  </p:pic>
                </p:oleObj>
              </mc:Fallback>
            </mc:AlternateContent>
          </a:graphicData>
        </a:graphic>
      </p:graphicFrame>
      <p:sp>
        <p:nvSpPr>
          <p:cNvPr id="16398" name="Rectangle 14"/>
          <p:cNvSpPr/>
          <p:nvPr/>
        </p:nvSpPr>
        <p:spPr>
          <a:xfrm>
            <a:off x="1763713" y="5589588"/>
            <a:ext cx="6080125" cy="457200"/>
          </a:xfrm>
          <a:prstGeom prst="rect">
            <a:avLst/>
          </a:prstGeom>
          <a:noFill/>
          <a:ln w="9525">
            <a:noFill/>
          </a:ln>
        </p:spPr>
        <p:txBody>
          <a:bodyPr wrap="none" anchor="t" anchorCtr="0">
            <a:spAutoFit/>
          </a:bodyPr>
          <a:lstStyle/>
          <a:p>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为所有三三不接触回路的增益乘积之和；</a:t>
            </a:r>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additive="base">
                                        <p:cTn id="7" dur="500" fill="hold"/>
                                        <p:tgtEl>
                                          <p:spTgt spid="16387"/>
                                        </p:tgtEl>
                                        <p:attrNameLst>
                                          <p:attrName>ppt_x</p:attrName>
                                        </p:attrNameLst>
                                      </p:cBhvr>
                                      <p:tavLst>
                                        <p:tav tm="0">
                                          <p:val>
                                            <p:strVal val="#ppt_x"/>
                                          </p:val>
                                        </p:tav>
                                        <p:tav tm="100000">
                                          <p:val>
                                            <p:strVal val="#ppt_x"/>
                                          </p:val>
                                        </p:tav>
                                      </p:tavLst>
                                    </p:anim>
                                    <p:anim calcmode="lin" valueType="num">
                                      <p:cBhvr additive="base">
                                        <p:cTn id="8" dur="500" fill="hold"/>
                                        <p:tgtEl>
                                          <p:spTgt spid="163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6388"/>
                                        </p:tgtEl>
                                        <p:attrNameLst>
                                          <p:attrName>style.visibility</p:attrName>
                                        </p:attrNameLst>
                                      </p:cBhvr>
                                      <p:to>
                                        <p:strVal val="visible"/>
                                      </p:to>
                                    </p:set>
                                    <p:animEffect transition="in" filter="wipe(up)">
                                      <p:cBhvr>
                                        <p:cTn id="13" dur="500"/>
                                        <p:tgtEl>
                                          <p:spTgt spid="1638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6389"/>
                                        </p:tgtEl>
                                        <p:attrNameLst>
                                          <p:attrName>style.visibility</p:attrName>
                                        </p:attrNameLst>
                                      </p:cBhvr>
                                      <p:to>
                                        <p:strVal val="visible"/>
                                      </p:to>
                                    </p:set>
                                    <p:anim calcmode="lin" valueType="num">
                                      <p:cBhvr additive="base">
                                        <p:cTn id="18" dur="500" fill="hold"/>
                                        <p:tgtEl>
                                          <p:spTgt spid="16389"/>
                                        </p:tgtEl>
                                        <p:attrNameLst>
                                          <p:attrName>ppt_x</p:attrName>
                                        </p:attrNameLst>
                                      </p:cBhvr>
                                      <p:tavLst>
                                        <p:tav tm="0">
                                          <p:val>
                                            <p:strVal val="0-#ppt_w/2"/>
                                          </p:val>
                                        </p:tav>
                                        <p:tav tm="100000">
                                          <p:val>
                                            <p:strVal val="#ppt_x"/>
                                          </p:val>
                                        </p:tav>
                                      </p:tavLst>
                                    </p:anim>
                                    <p:anim calcmode="lin" valueType="num">
                                      <p:cBhvr additive="base">
                                        <p:cTn id="19" dur="500" fill="hold"/>
                                        <p:tgtEl>
                                          <p:spTgt spid="1638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6390"/>
                                        </p:tgtEl>
                                        <p:attrNameLst>
                                          <p:attrName>style.visibility</p:attrName>
                                        </p:attrNameLst>
                                      </p:cBhvr>
                                      <p:to>
                                        <p:strVal val="visible"/>
                                      </p:to>
                                    </p:set>
                                    <p:animEffect transition="in" filter="wipe(up)">
                                      <p:cBhvr>
                                        <p:cTn id="24" dur="500"/>
                                        <p:tgtEl>
                                          <p:spTgt spid="1639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6391"/>
                                        </p:tgtEl>
                                        <p:attrNameLst>
                                          <p:attrName>style.visibility</p:attrName>
                                        </p:attrNameLst>
                                      </p:cBhvr>
                                      <p:to>
                                        <p:strVal val="visible"/>
                                      </p:to>
                                    </p:set>
                                    <p:anim calcmode="lin" valueType="num">
                                      <p:cBhvr additive="base">
                                        <p:cTn id="29" dur="500" fill="hold"/>
                                        <p:tgtEl>
                                          <p:spTgt spid="16391"/>
                                        </p:tgtEl>
                                        <p:attrNameLst>
                                          <p:attrName>ppt_x</p:attrName>
                                        </p:attrNameLst>
                                      </p:cBhvr>
                                      <p:tavLst>
                                        <p:tav tm="0">
                                          <p:val>
                                            <p:strVal val="0-#ppt_w/2"/>
                                          </p:val>
                                        </p:tav>
                                        <p:tav tm="100000">
                                          <p:val>
                                            <p:strVal val="#ppt_x"/>
                                          </p:val>
                                        </p:tav>
                                      </p:tavLst>
                                    </p:anim>
                                    <p:anim calcmode="lin" valueType="num">
                                      <p:cBhvr additive="base">
                                        <p:cTn id="30" dur="500" fill="hold"/>
                                        <p:tgtEl>
                                          <p:spTgt spid="1639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6392"/>
                                        </p:tgtEl>
                                        <p:attrNameLst>
                                          <p:attrName>style.visibility</p:attrName>
                                        </p:attrNameLst>
                                      </p:cBhvr>
                                      <p:to>
                                        <p:strVal val="visible"/>
                                      </p:to>
                                    </p:set>
                                    <p:animEffect transition="in" filter="wipe(up)">
                                      <p:cBhvr>
                                        <p:cTn id="35" dur="500"/>
                                        <p:tgtEl>
                                          <p:spTgt spid="16392"/>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16394"/>
                                        </p:tgtEl>
                                        <p:attrNameLst>
                                          <p:attrName>style.visibility</p:attrName>
                                        </p:attrNameLst>
                                      </p:cBhvr>
                                      <p:to>
                                        <p:strVal val="visible"/>
                                      </p:to>
                                    </p:set>
                                    <p:anim calcmode="lin" valueType="num">
                                      <p:cBhvr additive="base">
                                        <p:cTn id="40" dur="500" fill="hold"/>
                                        <p:tgtEl>
                                          <p:spTgt spid="16394"/>
                                        </p:tgtEl>
                                        <p:attrNameLst>
                                          <p:attrName>ppt_x</p:attrName>
                                        </p:attrNameLst>
                                      </p:cBhvr>
                                      <p:tavLst>
                                        <p:tav tm="0">
                                          <p:val>
                                            <p:strVal val="0-#ppt_w/2"/>
                                          </p:val>
                                        </p:tav>
                                        <p:tav tm="100000">
                                          <p:val>
                                            <p:strVal val="#ppt_x"/>
                                          </p:val>
                                        </p:tav>
                                      </p:tavLst>
                                    </p:anim>
                                    <p:anim calcmode="lin" valueType="num">
                                      <p:cBhvr additive="base">
                                        <p:cTn id="41" dur="500" fill="hold"/>
                                        <p:tgtEl>
                                          <p:spTgt spid="16394"/>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6393"/>
                                        </p:tgtEl>
                                        <p:attrNameLst>
                                          <p:attrName>style.visibility</p:attrName>
                                        </p:attrNameLst>
                                      </p:cBhvr>
                                      <p:to>
                                        <p:strVal val="visible"/>
                                      </p:to>
                                    </p:set>
                                    <p:animEffect transition="in" filter="wipe(up)">
                                      <p:cBhvr>
                                        <p:cTn id="46" dur="500"/>
                                        <p:tgtEl>
                                          <p:spTgt spid="1639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16395"/>
                                        </p:tgtEl>
                                        <p:attrNameLst>
                                          <p:attrName>style.visibility</p:attrName>
                                        </p:attrNameLst>
                                      </p:cBhvr>
                                      <p:to>
                                        <p:strVal val="visible"/>
                                      </p:to>
                                    </p:set>
                                    <p:anim calcmode="lin" valueType="num">
                                      <p:cBhvr additive="base">
                                        <p:cTn id="51" dur="500" fill="hold"/>
                                        <p:tgtEl>
                                          <p:spTgt spid="16395"/>
                                        </p:tgtEl>
                                        <p:attrNameLst>
                                          <p:attrName>ppt_x</p:attrName>
                                        </p:attrNameLst>
                                      </p:cBhvr>
                                      <p:tavLst>
                                        <p:tav tm="0">
                                          <p:val>
                                            <p:strVal val="0-#ppt_w/2"/>
                                          </p:val>
                                        </p:tav>
                                        <p:tav tm="100000">
                                          <p:val>
                                            <p:strVal val="#ppt_x"/>
                                          </p:val>
                                        </p:tav>
                                      </p:tavLst>
                                    </p:anim>
                                    <p:anim calcmode="lin" valueType="num">
                                      <p:cBhvr additive="base">
                                        <p:cTn id="52" dur="500" fill="hold"/>
                                        <p:tgtEl>
                                          <p:spTgt spid="16395"/>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396"/>
                                        </p:tgtEl>
                                        <p:attrNameLst>
                                          <p:attrName>style.visibility</p:attrName>
                                        </p:attrNameLst>
                                      </p:cBhvr>
                                      <p:to>
                                        <p:strVal val="visible"/>
                                      </p:to>
                                    </p:set>
                                    <p:animEffect transition="in" filter="wipe(up)">
                                      <p:cBhvr>
                                        <p:cTn id="57" dur="500"/>
                                        <p:tgtEl>
                                          <p:spTgt spid="16396"/>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16397"/>
                                        </p:tgtEl>
                                        <p:attrNameLst>
                                          <p:attrName>style.visibility</p:attrName>
                                        </p:attrNameLst>
                                      </p:cBhvr>
                                      <p:to>
                                        <p:strVal val="visible"/>
                                      </p:to>
                                    </p:set>
                                    <p:anim calcmode="lin" valueType="num">
                                      <p:cBhvr additive="base">
                                        <p:cTn id="62" dur="500" fill="hold"/>
                                        <p:tgtEl>
                                          <p:spTgt spid="16397"/>
                                        </p:tgtEl>
                                        <p:attrNameLst>
                                          <p:attrName>ppt_x</p:attrName>
                                        </p:attrNameLst>
                                      </p:cBhvr>
                                      <p:tavLst>
                                        <p:tav tm="0">
                                          <p:val>
                                            <p:strVal val="0-#ppt_w/2"/>
                                          </p:val>
                                        </p:tav>
                                        <p:tav tm="100000">
                                          <p:val>
                                            <p:strVal val="#ppt_x"/>
                                          </p:val>
                                        </p:tav>
                                      </p:tavLst>
                                    </p:anim>
                                    <p:anim calcmode="lin" valueType="num">
                                      <p:cBhvr additive="base">
                                        <p:cTn id="63" dur="500" fill="hold"/>
                                        <p:tgtEl>
                                          <p:spTgt spid="16397"/>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6398"/>
                                        </p:tgtEl>
                                        <p:attrNameLst>
                                          <p:attrName>style.visibility</p:attrName>
                                        </p:attrNameLst>
                                      </p:cBhvr>
                                      <p:to>
                                        <p:strVal val="visible"/>
                                      </p:to>
                                    </p:set>
                                    <p:animEffect transition="in" filter="wipe(up)">
                                      <p:cBhvr>
                                        <p:cTn id="68" dur="500"/>
                                        <p:tgtEl>
                                          <p:spTgt spid="16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16388" grpId="0"/>
      <p:bldP spid="16389" grpId="0"/>
      <p:bldP spid="16392" grpId="0"/>
      <p:bldP spid="16393" grpId="0"/>
      <p:bldP spid="16396" grpId="0"/>
      <p:bldP spid="1639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p:nvPr/>
        </p:nvSpPr>
        <p:spPr>
          <a:xfrm>
            <a:off x="539750" y="2349500"/>
            <a:ext cx="6059488" cy="519113"/>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i </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表示由源点到汇点的第</a:t>
            </a:r>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i</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条前向通路的标号</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17412" name="Rectangle 4"/>
          <p:cNvSpPr/>
          <p:nvPr/>
        </p:nvSpPr>
        <p:spPr>
          <a:xfrm>
            <a:off x="611188" y="3141663"/>
            <a:ext cx="5872162" cy="457200"/>
          </a:xfrm>
          <a:prstGeom prst="rect">
            <a:avLst/>
          </a:prstGeom>
          <a:noFill/>
          <a:ln w="9525">
            <a:noFill/>
          </a:ln>
        </p:spPr>
        <p:txBody>
          <a:bodyPr wrap="none" anchor="t" anchorCtr="0">
            <a:spAutoFit/>
          </a:bodyPr>
          <a:lstStyle/>
          <a:p>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P</a:t>
            </a:r>
            <a:r>
              <a:rPr lang="en-US" altLang="zh-CN" sz="24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i</a:t>
            </a:r>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是由源点到汇点的第</a:t>
            </a:r>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i</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条前向通路增益； </a:t>
            </a:r>
          </a:p>
        </p:txBody>
      </p:sp>
      <p:sp>
        <p:nvSpPr>
          <p:cNvPr id="17413" name="Rectangle 5"/>
          <p:cNvSpPr/>
          <p:nvPr/>
        </p:nvSpPr>
        <p:spPr>
          <a:xfrm>
            <a:off x="323850" y="3860800"/>
            <a:ext cx="8686800" cy="1200150"/>
          </a:xfrm>
          <a:prstGeom prst="rect">
            <a:avLst/>
          </a:prstGeom>
          <a:noFill/>
          <a:ln w="9525">
            <a:noFill/>
          </a:ln>
        </p:spPr>
        <p:txBody>
          <a:bodyPr wrap="none" anchor="t" anchorCtr="0">
            <a:spAutoFit/>
          </a:bodyPr>
          <a:lstStyle/>
          <a:p>
            <a:pPr>
              <a:lnSpc>
                <a:spcPct val="150000"/>
              </a:lnSpc>
            </a:pPr>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i</a:t>
            </a:r>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称为第</a:t>
            </a:r>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i</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条前向通路特征行列式的余因子 </a:t>
            </a:r>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即从第</a:t>
            </a:r>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i</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条前向通路</a:t>
            </a:r>
          </a:p>
          <a:p>
            <a:pPr>
              <a:lnSpc>
                <a:spcPct val="150000"/>
              </a:lnSpc>
            </a:pPr>
            <a:r>
              <a:rPr lang="zh-CN" altLang="en-US" sz="2400"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消去接触回路所剩子图的</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特征行列式。</a:t>
            </a:r>
          </a:p>
        </p:txBody>
      </p:sp>
      <p:grpSp>
        <p:nvGrpSpPr>
          <p:cNvPr id="17414" name="Group 6"/>
          <p:cNvGrpSpPr/>
          <p:nvPr/>
        </p:nvGrpSpPr>
        <p:grpSpPr>
          <a:xfrm>
            <a:off x="468313" y="620713"/>
            <a:ext cx="4608512" cy="1368425"/>
            <a:chOff x="295" y="391"/>
            <a:chExt cx="2903" cy="862"/>
          </a:xfrm>
        </p:grpSpPr>
        <p:graphicFrame>
          <p:nvGraphicFramePr>
            <p:cNvPr id="13317" name="Object 7"/>
            <p:cNvGraphicFramePr>
              <a:graphicFrameLocks noChangeAspect="1"/>
            </p:cNvGraphicFramePr>
            <p:nvPr/>
          </p:nvGraphicFramePr>
          <p:xfrm>
            <a:off x="1655" y="709"/>
            <a:ext cx="1543" cy="544"/>
          </p:xfrm>
          <a:graphic>
            <a:graphicData uri="http://schemas.openxmlformats.org/presentationml/2006/ole">
              <mc:AlternateContent xmlns:mc="http://schemas.openxmlformats.org/markup-compatibility/2006">
                <mc:Choice xmlns:v="urn:schemas-microsoft-com:vml" Requires="v">
                  <p:oleObj spid="_x0000_s19463" r:id="rId3" imgW="1270000" imgH="546100" progId="Equation.3">
                    <p:embed/>
                  </p:oleObj>
                </mc:Choice>
                <mc:Fallback>
                  <p:oleObj r:id="rId3" imgW="1270000" imgH="546100" progId="Equation.3">
                    <p:embed/>
                    <p:pic>
                      <p:nvPicPr>
                        <p:cNvPr id="0" name="图片 3100"/>
                        <p:cNvPicPr/>
                        <p:nvPr/>
                      </p:nvPicPr>
                      <p:blipFill>
                        <a:blip r:embed="rId4">
                          <a:clrChange>
                            <a:clrFrom>
                              <a:srgbClr val="000000"/>
                            </a:clrFrom>
                            <a:clrTo>
                              <a:srgbClr val="CC0000"/>
                            </a:clrTo>
                          </a:clrChange>
                        </a:blip>
                        <a:stretch>
                          <a:fillRect/>
                        </a:stretch>
                      </p:blipFill>
                      <p:spPr>
                        <a:xfrm>
                          <a:off x="1655" y="709"/>
                          <a:ext cx="1543" cy="544"/>
                        </a:xfrm>
                        <a:prstGeom prst="rect">
                          <a:avLst/>
                        </a:prstGeom>
                        <a:noFill/>
                        <a:ln w="38100">
                          <a:noFill/>
                          <a:miter/>
                        </a:ln>
                      </p:spPr>
                    </p:pic>
                  </p:oleObj>
                </mc:Fallback>
              </mc:AlternateContent>
            </a:graphicData>
          </a:graphic>
        </p:graphicFrame>
        <p:sp>
          <p:nvSpPr>
            <p:cNvPr id="13318" name="Rectangle 8"/>
            <p:cNvSpPr/>
            <p:nvPr/>
          </p:nvSpPr>
          <p:spPr>
            <a:xfrm>
              <a:off x="295" y="391"/>
              <a:ext cx="1274" cy="288"/>
            </a:xfrm>
            <a:prstGeom prst="rect">
              <a:avLst/>
            </a:prstGeom>
            <a:noFill/>
            <a:ln w="9525">
              <a:noFill/>
            </a:ln>
          </p:spPr>
          <p:txBody>
            <a:bodyPr wrap="none" anchor="t" anchorCtr="0">
              <a:spAutoFit/>
            </a:bodyPr>
            <a:lstStyle/>
            <a:p>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梅森公式为：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414"/>
                                        </p:tgtEl>
                                        <p:attrNameLst>
                                          <p:attrName>style.visibility</p:attrName>
                                        </p:attrNameLst>
                                      </p:cBhvr>
                                      <p:to>
                                        <p:strVal val="visible"/>
                                      </p:to>
                                    </p:set>
                                    <p:anim calcmode="lin" valueType="num">
                                      <p:cBhvr additive="base">
                                        <p:cTn id="7" dur="500" fill="hold"/>
                                        <p:tgtEl>
                                          <p:spTgt spid="17414"/>
                                        </p:tgtEl>
                                        <p:attrNameLst>
                                          <p:attrName>ppt_x</p:attrName>
                                        </p:attrNameLst>
                                      </p:cBhvr>
                                      <p:tavLst>
                                        <p:tav tm="0">
                                          <p:val>
                                            <p:strVal val="0-#ppt_w/2"/>
                                          </p:val>
                                        </p:tav>
                                        <p:tav tm="100000">
                                          <p:val>
                                            <p:strVal val="#ppt_x"/>
                                          </p:val>
                                        </p:tav>
                                      </p:tavLst>
                                    </p:anim>
                                    <p:anim calcmode="lin" valueType="num">
                                      <p:cBhvr additive="base">
                                        <p:cTn id="8" dur="500" fill="hold"/>
                                        <p:tgtEl>
                                          <p:spTgt spid="174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1"/>
                                        </p:tgtEl>
                                        <p:attrNameLst>
                                          <p:attrName>style.visibility</p:attrName>
                                        </p:attrNameLst>
                                      </p:cBhvr>
                                      <p:to>
                                        <p:strVal val="visible"/>
                                      </p:to>
                                    </p:set>
                                    <p:anim calcmode="lin" valueType="num">
                                      <p:cBhvr additive="base">
                                        <p:cTn id="13" dur="500" fill="hold"/>
                                        <p:tgtEl>
                                          <p:spTgt spid="17411"/>
                                        </p:tgtEl>
                                        <p:attrNameLst>
                                          <p:attrName>ppt_x</p:attrName>
                                        </p:attrNameLst>
                                      </p:cBhvr>
                                      <p:tavLst>
                                        <p:tav tm="0">
                                          <p:val>
                                            <p:strVal val="0-#ppt_w/2"/>
                                          </p:val>
                                        </p:tav>
                                        <p:tav tm="100000">
                                          <p:val>
                                            <p:strVal val="#ppt_x"/>
                                          </p:val>
                                        </p:tav>
                                      </p:tavLst>
                                    </p:anim>
                                    <p:anim calcmode="lin" valueType="num">
                                      <p:cBhvr additive="base">
                                        <p:cTn id="14" dur="500" fill="hold"/>
                                        <p:tgtEl>
                                          <p:spTgt spid="174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412"/>
                                        </p:tgtEl>
                                        <p:attrNameLst>
                                          <p:attrName>style.visibility</p:attrName>
                                        </p:attrNameLst>
                                      </p:cBhvr>
                                      <p:to>
                                        <p:strVal val="visible"/>
                                      </p:to>
                                    </p:set>
                                    <p:anim calcmode="lin" valueType="num">
                                      <p:cBhvr additive="base">
                                        <p:cTn id="19" dur="500" fill="hold"/>
                                        <p:tgtEl>
                                          <p:spTgt spid="17412"/>
                                        </p:tgtEl>
                                        <p:attrNameLst>
                                          <p:attrName>ppt_x</p:attrName>
                                        </p:attrNameLst>
                                      </p:cBhvr>
                                      <p:tavLst>
                                        <p:tav tm="0">
                                          <p:val>
                                            <p:strVal val="0-#ppt_w/2"/>
                                          </p:val>
                                        </p:tav>
                                        <p:tav tm="100000">
                                          <p:val>
                                            <p:strVal val="#ppt_x"/>
                                          </p:val>
                                        </p:tav>
                                      </p:tavLst>
                                    </p:anim>
                                    <p:anim calcmode="lin" valueType="num">
                                      <p:cBhvr additive="base">
                                        <p:cTn id="20" dur="500" fill="hold"/>
                                        <p:tgtEl>
                                          <p:spTgt spid="174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413"/>
                                        </p:tgtEl>
                                        <p:attrNameLst>
                                          <p:attrName>style.visibility</p:attrName>
                                        </p:attrNameLst>
                                      </p:cBhvr>
                                      <p:to>
                                        <p:strVal val="visible"/>
                                      </p:to>
                                    </p:set>
                                    <p:anim calcmode="lin" valueType="num">
                                      <p:cBhvr additive="base">
                                        <p:cTn id="25" dur="500" fill="hold"/>
                                        <p:tgtEl>
                                          <p:spTgt spid="17413"/>
                                        </p:tgtEl>
                                        <p:attrNameLst>
                                          <p:attrName>ppt_x</p:attrName>
                                        </p:attrNameLst>
                                      </p:cBhvr>
                                      <p:tavLst>
                                        <p:tav tm="0">
                                          <p:val>
                                            <p:strVal val="0-#ppt_w/2"/>
                                          </p:val>
                                        </p:tav>
                                        <p:tav tm="100000">
                                          <p:val>
                                            <p:strVal val="#ppt_x"/>
                                          </p:val>
                                        </p:tav>
                                      </p:tavLst>
                                    </p:anim>
                                    <p:anim calcmode="lin" valueType="num">
                                      <p:cBhvr additive="base">
                                        <p:cTn id="26" dur="500" fill="hold"/>
                                        <p:tgtEl>
                                          <p:spTgt spid="174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P spid="17412" grpId="0"/>
      <p:bldP spid="174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3"/>
          <p:cNvSpPr/>
          <p:nvPr/>
        </p:nvSpPr>
        <p:spPr>
          <a:xfrm>
            <a:off x="228600" y="631825"/>
            <a:ext cx="5162550" cy="519113"/>
          </a:xfrm>
          <a:prstGeom prst="rect">
            <a:avLst/>
          </a:prstGeom>
          <a:noFill/>
          <a:ln w="9525">
            <a:noFill/>
          </a:ln>
        </p:spPr>
        <p:txBody>
          <a:bodyPr wrap="none" anchor="t" anchorCtr="0">
            <a:spAutoFit/>
          </a:bodyPr>
          <a:lstStyle/>
          <a:p>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例</a:t>
            </a:r>
            <a:r>
              <a:rPr lang="en-US" altLang="zh-CN"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求下列信号流图的系统函数 </a:t>
            </a:r>
          </a:p>
        </p:txBody>
      </p:sp>
      <p:graphicFrame>
        <p:nvGraphicFramePr>
          <p:cNvPr id="14338" name="Object 4"/>
          <p:cNvGraphicFramePr>
            <a:graphicFrameLocks noChangeAspect="1"/>
          </p:cNvGraphicFramePr>
          <p:nvPr/>
        </p:nvGraphicFramePr>
        <p:xfrm>
          <a:off x="4572000" y="765175"/>
          <a:ext cx="4289425" cy="2587625"/>
        </p:xfrm>
        <a:graphic>
          <a:graphicData uri="http://schemas.openxmlformats.org/presentationml/2006/ole">
            <mc:AlternateContent xmlns:mc="http://schemas.openxmlformats.org/markup-compatibility/2006">
              <mc:Choice xmlns:v="urn:schemas-microsoft-com:vml" Requires="v">
                <p:oleObj spid="_x0000_s20492" r:id="rId3" imgW="2106930" imgH="1280160" progId="Visio.Drawing.11">
                  <p:embed/>
                </p:oleObj>
              </mc:Choice>
              <mc:Fallback>
                <p:oleObj r:id="rId3" imgW="2106930" imgH="1280160" progId="Visio.Drawing.11">
                  <p:embed/>
                  <p:pic>
                    <p:nvPicPr>
                      <p:cNvPr id="0" name="图片 3102"/>
                      <p:cNvPicPr/>
                      <p:nvPr/>
                    </p:nvPicPr>
                    <p:blipFill>
                      <a:blip r:embed="rId4"/>
                      <a:stretch>
                        <a:fillRect/>
                      </a:stretch>
                    </p:blipFill>
                    <p:spPr>
                      <a:xfrm>
                        <a:off x="4572000" y="765175"/>
                        <a:ext cx="4289425" cy="2587625"/>
                      </a:xfrm>
                      <a:prstGeom prst="rect">
                        <a:avLst/>
                      </a:prstGeom>
                      <a:noFill/>
                      <a:ln w="38100">
                        <a:noFill/>
                        <a:miter/>
                      </a:ln>
                    </p:spPr>
                  </p:pic>
                </p:oleObj>
              </mc:Fallback>
            </mc:AlternateContent>
          </a:graphicData>
        </a:graphic>
      </p:graphicFrame>
      <p:sp>
        <p:nvSpPr>
          <p:cNvPr id="18437" name="Rectangle 5"/>
          <p:cNvSpPr/>
          <p:nvPr/>
        </p:nvSpPr>
        <p:spPr>
          <a:xfrm>
            <a:off x="304800" y="1295400"/>
            <a:ext cx="4365625" cy="519113"/>
          </a:xfrm>
          <a:prstGeom prst="rect">
            <a:avLst/>
          </a:prstGeom>
          <a:noFill/>
          <a:ln w="9525">
            <a:noFill/>
          </a:ln>
        </p:spPr>
        <p:txBody>
          <a:bodyPr wrap="none" anchor="t" anchorCtr="0">
            <a:spAutoFit/>
          </a:bodyPr>
          <a:lstStyle/>
          <a:p>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解</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首先找出所有回路： </a:t>
            </a:r>
          </a:p>
        </p:txBody>
      </p:sp>
      <p:sp>
        <p:nvSpPr>
          <p:cNvPr id="18438" name="Rectangle 6"/>
          <p:cNvSpPr/>
          <p:nvPr/>
        </p:nvSpPr>
        <p:spPr>
          <a:xfrm>
            <a:off x="685800" y="1752600"/>
            <a:ext cx="2687638" cy="1373188"/>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L</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G  </a:t>
            </a:r>
          </a:p>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L</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=2H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5</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L</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4</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5</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18439" name="Rectangle 7"/>
          <p:cNvSpPr/>
          <p:nvPr/>
        </p:nvSpPr>
        <p:spPr>
          <a:xfrm>
            <a:off x="304800" y="3092450"/>
            <a:ext cx="8218488" cy="519113"/>
          </a:xfrm>
          <a:prstGeom prst="rect">
            <a:avLst/>
          </a:prstGeom>
          <a:noFill/>
          <a:ln w="9525">
            <a:noFill/>
          </a:ln>
        </p:spPr>
        <p:txBody>
          <a:bodyPr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求特征行列式 </a:t>
            </a:r>
          </a:p>
        </p:txBody>
      </p:sp>
      <p:sp>
        <p:nvSpPr>
          <p:cNvPr id="18440" name="Rectangle 8"/>
          <p:cNvSpPr/>
          <p:nvPr/>
        </p:nvSpPr>
        <p:spPr>
          <a:xfrm>
            <a:off x="457200" y="3657600"/>
            <a:ext cx="8129588" cy="519113"/>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G+2H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5</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4</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5</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G 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4</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5</a:t>
            </a:r>
          </a:p>
        </p:txBody>
      </p:sp>
      <p:sp>
        <p:nvSpPr>
          <p:cNvPr id="18441" name="Rectangle 9"/>
          <p:cNvSpPr/>
          <p:nvPr/>
        </p:nvSpPr>
        <p:spPr>
          <a:xfrm>
            <a:off x="381000" y="5638800"/>
            <a:ext cx="8040688" cy="519113"/>
          </a:xfrm>
          <a:prstGeom prst="rect">
            <a:avLst/>
          </a:prstGeom>
          <a:noFill/>
          <a:ln w="9525">
            <a:noFill/>
          </a:ln>
        </p:spPr>
        <p:txBody>
          <a:bodyPr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(4)</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求各前向通路的余因子：△</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=1  </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=1-GH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18442" name="Rectangle 10"/>
          <p:cNvSpPr/>
          <p:nvPr/>
        </p:nvSpPr>
        <p:spPr>
          <a:xfrm>
            <a:off x="304800" y="4191000"/>
            <a:ext cx="4994275" cy="519113"/>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然后找出所有的前向通路： </a:t>
            </a:r>
          </a:p>
        </p:txBody>
      </p:sp>
      <p:sp>
        <p:nvSpPr>
          <p:cNvPr id="18443" name="Rectangle 11"/>
          <p:cNvSpPr/>
          <p:nvPr/>
        </p:nvSpPr>
        <p:spPr>
          <a:xfrm>
            <a:off x="762000" y="4679950"/>
            <a:ext cx="2252663" cy="946150"/>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p</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=2H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3</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p</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4</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graphicFrame>
        <p:nvGraphicFramePr>
          <p:cNvPr id="18444" name="Object 12"/>
          <p:cNvGraphicFramePr>
            <a:graphicFrameLocks noChangeAspect="1"/>
          </p:cNvGraphicFramePr>
          <p:nvPr/>
        </p:nvGraphicFramePr>
        <p:xfrm>
          <a:off x="5105400" y="4419600"/>
          <a:ext cx="3886200" cy="1106488"/>
        </p:xfrm>
        <a:graphic>
          <a:graphicData uri="http://schemas.openxmlformats.org/presentationml/2006/ole">
            <mc:AlternateContent xmlns:mc="http://schemas.openxmlformats.org/markup-compatibility/2006">
              <mc:Choice xmlns:v="urn:schemas-microsoft-com:vml" Requires="v">
                <p:oleObj spid="_x0000_s20493" r:id="rId5" imgW="1816100" imgH="508000" progId="Equation.3">
                  <p:embed/>
                </p:oleObj>
              </mc:Choice>
              <mc:Fallback>
                <p:oleObj r:id="rId5" imgW="1816100" imgH="508000" progId="Equation.3">
                  <p:embed/>
                  <p:pic>
                    <p:nvPicPr>
                      <p:cNvPr id="0" name="图片 3098"/>
                      <p:cNvPicPr/>
                      <p:nvPr/>
                    </p:nvPicPr>
                    <p:blipFill>
                      <a:blip r:embed="rId6">
                        <a:clrChange>
                          <a:clrFrom>
                            <a:srgbClr val="000000"/>
                          </a:clrFrom>
                          <a:clrTo>
                            <a:srgbClr val="CC0000"/>
                          </a:clrTo>
                        </a:clrChange>
                      </a:blip>
                      <a:stretch>
                        <a:fillRect/>
                      </a:stretch>
                    </p:blipFill>
                    <p:spPr>
                      <a:xfrm>
                        <a:off x="5105400" y="4419600"/>
                        <a:ext cx="3886200" cy="1106488"/>
                      </a:xfrm>
                      <a:prstGeom prst="rect">
                        <a:avLst/>
                      </a:prstGeom>
                      <a:noFill/>
                      <a:ln w="9525" cap="flat" cmpd="sng">
                        <a:solidFill>
                          <a:srgbClr val="0033CC"/>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anim calcmode="lin" valueType="num">
                                      <p:cBhvr additive="base">
                                        <p:cTn id="7" dur="500" fill="hold"/>
                                        <p:tgtEl>
                                          <p:spTgt spid="18437"/>
                                        </p:tgtEl>
                                        <p:attrNameLst>
                                          <p:attrName>ppt_x</p:attrName>
                                        </p:attrNameLst>
                                      </p:cBhvr>
                                      <p:tavLst>
                                        <p:tav tm="0">
                                          <p:val>
                                            <p:strVal val="0-#ppt_w/2"/>
                                          </p:val>
                                        </p:tav>
                                        <p:tav tm="100000">
                                          <p:val>
                                            <p:strVal val="#ppt_x"/>
                                          </p:val>
                                        </p:tav>
                                      </p:tavLst>
                                    </p:anim>
                                    <p:anim calcmode="lin" valueType="num">
                                      <p:cBhvr additive="base">
                                        <p:cTn id="8" dur="500" fill="hold"/>
                                        <p:tgtEl>
                                          <p:spTgt spid="184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8">
                                            <p:txEl>
                                              <p:pRg st="0" end="0"/>
                                            </p:txEl>
                                          </p:spTgt>
                                        </p:tgtEl>
                                        <p:attrNameLst>
                                          <p:attrName>style.visibility</p:attrName>
                                        </p:attrNameLst>
                                      </p:cBhvr>
                                      <p:to>
                                        <p:strVal val="visible"/>
                                      </p:to>
                                    </p:set>
                                    <p:anim calcmode="lin" valueType="num">
                                      <p:cBhvr additive="base">
                                        <p:cTn id="13" dur="500" fill="hold"/>
                                        <p:tgtEl>
                                          <p:spTgt spid="1843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8">
                                            <p:txEl>
                                              <p:pRg st="1" end="1"/>
                                            </p:txEl>
                                          </p:spTgt>
                                        </p:tgtEl>
                                        <p:attrNameLst>
                                          <p:attrName>style.visibility</p:attrName>
                                        </p:attrNameLst>
                                      </p:cBhvr>
                                      <p:to>
                                        <p:strVal val="visible"/>
                                      </p:to>
                                    </p:set>
                                    <p:anim calcmode="lin" valueType="num">
                                      <p:cBhvr additive="base">
                                        <p:cTn id="19" dur="500" fill="hold"/>
                                        <p:tgtEl>
                                          <p:spTgt spid="1843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8">
                                            <p:txEl>
                                              <p:pRg st="2" end="2"/>
                                            </p:txEl>
                                          </p:spTgt>
                                        </p:tgtEl>
                                        <p:attrNameLst>
                                          <p:attrName>style.visibility</p:attrName>
                                        </p:attrNameLst>
                                      </p:cBhvr>
                                      <p:to>
                                        <p:strVal val="visible"/>
                                      </p:to>
                                    </p:set>
                                    <p:anim calcmode="lin" valueType="num">
                                      <p:cBhvr additive="base">
                                        <p:cTn id="25" dur="500" fill="hold"/>
                                        <p:tgtEl>
                                          <p:spTgt spid="1843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439"/>
                                        </p:tgtEl>
                                        <p:attrNameLst>
                                          <p:attrName>style.visibility</p:attrName>
                                        </p:attrNameLst>
                                      </p:cBhvr>
                                      <p:to>
                                        <p:strVal val="visible"/>
                                      </p:to>
                                    </p:set>
                                    <p:anim calcmode="lin" valueType="num">
                                      <p:cBhvr additive="base">
                                        <p:cTn id="31" dur="500" fill="hold"/>
                                        <p:tgtEl>
                                          <p:spTgt spid="18439"/>
                                        </p:tgtEl>
                                        <p:attrNameLst>
                                          <p:attrName>ppt_x</p:attrName>
                                        </p:attrNameLst>
                                      </p:cBhvr>
                                      <p:tavLst>
                                        <p:tav tm="0">
                                          <p:val>
                                            <p:strVal val="0-#ppt_w/2"/>
                                          </p:val>
                                        </p:tav>
                                        <p:tav tm="100000">
                                          <p:val>
                                            <p:strVal val="#ppt_x"/>
                                          </p:val>
                                        </p:tav>
                                      </p:tavLst>
                                    </p:anim>
                                    <p:anim calcmode="lin" valueType="num">
                                      <p:cBhvr additive="base">
                                        <p:cTn id="32" dur="500" fill="hold"/>
                                        <p:tgtEl>
                                          <p:spTgt spid="1843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440"/>
                                        </p:tgtEl>
                                        <p:attrNameLst>
                                          <p:attrName>style.visibility</p:attrName>
                                        </p:attrNameLst>
                                      </p:cBhvr>
                                      <p:to>
                                        <p:strVal val="visible"/>
                                      </p:to>
                                    </p:set>
                                    <p:anim calcmode="lin" valueType="num">
                                      <p:cBhvr additive="base">
                                        <p:cTn id="37" dur="500" fill="hold"/>
                                        <p:tgtEl>
                                          <p:spTgt spid="18440"/>
                                        </p:tgtEl>
                                        <p:attrNameLst>
                                          <p:attrName>ppt_x</p:attrName>
                                        </p:attrNameLst>
                                      </p:cBhvr>
                                      <p:tavLst>
                                        <p:tav tm="0">
                                          <p:val>
                                            <p:strVal val="0-#ppt_w/2"/>
                                          </p:val>
                                        </p:tav>
                                        <p:tav tm="100000">
                                          <p:val>
                                            <p:strVal val="#ppt_x"/>
                                          </p:val>
                                        </p:tav>
                                      </p:tavLst>
                                    </p:anim>
                                    <p:anim calcmode="lin" valueType="num">
                                      <p:cBhvr additive="base">
                                        <p:cTn id="38" dur="500" fill="hold"/>
                                        <p:tgtEl>
                                          <p:spTgt spid="1844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442"/>
                                        </p:tgtEl>
                                        <p:attrNameLst>
                                          <p:attrName>style.visibility</p:attrName>
                                        </p:attrNameLst>
                                      </p:cBhvr>
                                      <p:to>
                                        <p:strVal val="visible"/>
                                      </p:to>
                                    </p:set>
                                    <p:anim calcmode="lin" valueType="num">
                                      <p:cBhvr additive="base">
                                        <p:cTn id="43" dur="500" fill="hold"/>
                                        <p:tgtEl>
                                          <p:spTgt spid="18442"/>
                                        </p:tgtEl>
                                        <p:attrNameLst>
                                          <p:attrName>ppt_x</p:attrName>
                                        </p:attrNameLst>
                                      </p:cBhvr>
                                      <p:tavLst>
                                        <p:tav tm="0">
                                          <p:val>
                                            <p:strVal val="0-#ppt_w/2"/>
                                          </p:val>
                                        </p:tav>
                                        <p:tav tm="100000">
                                          <p:val>
                                            <p:strVal val="#ppt_x"/>
                                          </p:val>
                                        </p:tav>
                                      </p:tavLst>
                                    </p:anim>
                                    <p:anim calcmode="lin" valueType="num">
                                      <p:cBhvr additive="base">
                                        <p:cTn id="44" dur="500" fill="hold"/>
                                        <p:tgtEl>
                                          <p:spTgt spid="1844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443">
                                            <p:txEl>
                                              <p:pRg st="0" end="0"/>
                                            </p:txEl>
                                          </p:spTgt>
                                        </p:tgtEl>
                                        <p:attrNameLst>
                                          <p:attrName>style.visibility</p:attrName>
                                        </p:attrNameLst>
                                      </p:cBhvr>
                                      <p:to>
                                        <p:strVal val="visible"/>
                                      </p:to>
                                    </p:set>
                                    <p:anim calcmode="lin" valueType="num">
                                      <p:cBhvr additive="base">
                                        <p:cTn id="49" dur="500" fill="hold"/>
                                        <p:tgtEl>
                                          <p:spTgt spid="18443">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8443">
                                            <p:txEl>
                                              <p:pRg st="1" end="1"/>
                                            </p:txEl>
                                          </p:spTgt>
                                        </p:tgtEl>
                                        <p:attrNameLst>
                                          <p:attrName>style.visibility</p:attrName>
                                        </p:attrNameLst>
                                      </p:cBhvr>
                                      <p:to>
                                        <p:strVal val="visible"/>
                                      </p:to>
                                    </p:set>
                                    <p:anim calcmode="lin" valueType="num">
                                      <p:cBhvr additive="base">
                                        <p:cTn id="55" dur="500" fill="hold"/>
                                        <p:tgtEl>
                                          <p:spTgt spid="18443">
                                            <p:txEl>
                                              <p:pRg st="1" end="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4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8441"/>
                                        </p:tgtEl>
                                        <p:attrNameLst>
                                          <p:attrName>style.visibility</p:attrName>
                                        </p:attrNameLst>
                                      </p:cBhvr>
                                      <p:to>
                                        <p:strVal val="visible"/>
                                      </p:to>
                                    </p:set>
                                    <p:anim calcmode="lin" valueType="num">
                                      <p:cBhvr additive="base">
                                        <p:cTn id="61" dur="500" fill="hold"/>
                                        <p:tgtEl>
                                          <p:spTgt spid="18441"/>
                                        </p:tgtEl>
                                        <p:attrNameLst>
                                          <p:attrName>ppt_x</p:attrName>
                                        </p:attrNameLst>
                                      </p:cBhvr>
                                      <p:tavLst>
                                        <p:tav tm="0">
                                          <p:val>
                                            <p:strVal val="0-#ppt_w/2"/>
                                          </p:val>
                                        </p:tav>
                                        <p:tav tm="100000">
                                          <p:val>
                                            <p:strVal val="#ppt_x"/>
                                          </p:val>
                                        </p:tav>
                                      </p:tavLst>
                                    </p:anim>
                                    <p:anim calcmode="lin" valueType="num">
                                      <p:cBhvr additive="base">
                                        <p:cTn id="62" dur="500" fill="hold"/>
                                        <p:tgtEl>
                                          <p:spTgt spid="1844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8444"/>
                                        </p:tgtEl>
                                        <p:attrNameLst>
                                          <p:attrName>style.visibility</p:attrName>
                                        </p:attrNameLst>
                                      </p:cBhvr>
                                      <p:to>
                                        <p:strVal val="visible"/>
                                      </p:to>
                                    </p:set>
                                    <p:animEffect transition="in" filter="wipe(up)">
                                      <p:cBhvr>
                                        <p:cTn id="67" dur="500"/>
                                        <p:tgtEl>
                                          <p:spTgt spid="18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P spid="18438" grpId="0" build="p"/>
      <p:bldP spid="18439" grpId="0"/>
      <p:bldP spid="18440" grpId="0"/>
      <p:bldP spid="18441" grpId="0"/>
      <p:bldP spid="18442" grpId="0"/>
      <p:bldP spid="1844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1" name="Object 2"/>
          <p:cNvGraphicFramePr>
            <a:graphicFrameLocks noChangeAspect="1"/>
          </p:cNvGraphicFramePr>
          <p:nvPr/>
        </p:nvGraphicFramePr>
        <p:xfrm>
          <a:off x="4030663" y="549275"/>
          <a:ext cx="5113337" cy="3987800"/>
        </p:xfrm>
        <a:graphic>
          <a:graphicData uri="http://schemas.openxmlformats.org/presentationml/2006/ole">
            <mc:AlternateContent xmlns:mc="http://schemas.openxmlformats.org/markup-compatibility/2006">
              <mc:Choice xmlns:v="urn:schemas-microsoft-com:vml" Requires="v">
                <p:oleObj spid="_x0000_s21531" r:id="rId3" imgW="3260090" imgH="2671445" progId="Visio.Drawing.11">
                  <p:embed/>
                </p:oleObj>
              </mc:Choice>
              <mc:Fallback>
                <p:oleObj r:id="rId3" imgW="3260090" imgH="2671445" progId="Visio.Drawing.11">
                  <p:embed/>
                  <p:pic>
                    <p:nvPicPr>
                      <p:cNvPr id="0" name="图片 3099"/>
                      <p:cNvPicPr/>
                      <p:nvPr/>
                    </p:nvPicPr>
                    <p:blipFill>
                      <a:blip r:embed="rId4"/>
                      <a:stretch>
                        <a:fillRect/>
                      </a:stretch>
                    </p:blipFill>
                    <p:spPr>
                      <a:xfrm>
                        <a:off x="4030663" y="549275"/>
                        <a:ext cx="5113337" cy="3987800"/>
                      </a:xfrm>
                      <a:prstGeom prst="rect">
                        <a:avLst/>
                      </a:prstGeom>
                      <a:noFill/>
                      <a:ln w="38100">
                        <a:noFill/>
                        <a:miter/>
                      </a:ln>
                    </p:spPr>
                  </p:pic>
                </p:oleObj>
              </mc:Fallback>
            </mc:AlternateContent>
          </a:graphicData>
        </a:graphic>
      </p:graphicFrame>
      <p:sp>
        <p:nvSpPr>
          <p:cNvPr id="15362" name="Rectangle 3"/>
          <p:cNvSpPr/>
          <p:nvPr/>
        </p:nvSpPr>
        <p:spPr>
          <a:xfrm>
            <a:off x="228600" y="631825"/>
            <a:ext cx="4484688" cy="519113"/>
          </a:xfrm>
          <a:prstGeom prst="rect">
            <a:avLst/>
          </a:prstGeom>
          <a:noFill/>
          <a:ln w="9525">
            <a:noFill/>
          </a:ln>
        </p:spPr>
        <p:txBody>
          <a:bodyPr wrap="none" anchor="t" anchorCtr="0">
            <a:spAutoFit/>
          </a:bodyPr>
          <a:lstStyle/>
          <a:p>
            <a:r>
              <a:rPr lang="zh-CN" altLang="en-US"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例</a:t>
            </a:r>
            <a:r>
              <a:rPr lang="en-US" altLang="zh-CN" sz="24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3</a:t>
            </a:r>
            <a:r>
              <a:rPr lang="en-US" altLang="zh-CN"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r>
              <a:rPr lang="zh-CN" altLang="en-US" sz="24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求下列信号流图的系统函数</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19460" name="Text Box 4"/>
          <p:cNvSpPr txBox="1"/>
          <p:nvPr/>
        </p:nvSpPr>
        <p:spPr>
          <a:xfrm>
            <a:off x="231775" y="1200150"/>
            <a:ext cx="2978150" cy="1516063"/>
          </a:xfrm>
          <a:prstGeom prst="rect">
            <a:avLst/>
          </a:prstGeom>
          <a:noFill/>
          <a:ln w="9525">
            <a:noFill/>
          </a:ln>
        </p:spPr>
        <p:txBody>
          <a:bodyPr wrap="none" anchor="t" anchorCtr="0">
            <a:spAutoFit/>
          </a:bodyPr>
          <a:lstStyle/>
          <a:p>
            <a:pPr marL="457200" indent="-457200">
              <a:lnSpc>
                <a:spcPct val="130000"/>
              </a:lnSpc>
              <a:buNone/>
            </a:pPr>
            <a:r>
              <a:rPr lang="zh-CN" altLang="en-US" sz="2400" b="1" dirty="0">
                <a:solidFill>
                  <a:srgbClr val="CC0000"/>
                </a:solidFill>
                <a:latin typeface="Times New Roman" panose="02020603050405020304" pitchFamily="18" charset="0"/>
                <a:ea typeface="宋体" panose="02010600030101010101" pitchFamily="2" charset="-122"/>
              </a:rPr>
              <a:t>分析方法</a:t>
            </a:r>
            <a:r>
              <a:rPr lang="en-US" altLang="zh-CN" sz="2400" b="1" dirty="0">
                <a:solidFill>
                  <a:srgbClr val="CC0000"/>
                </a:solidFill>
                <a:latin typeface="Times New Roman" panose="02020603050405020304" pitchFamily="18" charset="0"/>
                <a:ea typeface="宋体" panose="02010600030101010101" pitchFamily="2" charset="-122"/>
              </a:rPr>
              <a:t>:</a:t>
            </a:r>
          </a:p>
          <a:p>
            <a:pPr marL="457200" indent="-457200">
              <a:lnSpc>
                <a:spcPct val="130000"/>
              </a:lnSpc>
              <a:buAutoNum type="arabicParenBoth"/>
            </a:pPr>
            <a:r>
              <a:rPr lang="zh-CN" altLang="en-US" sz="2400" dirty="0">
                <a:solidFill>
                  <a:srgbClr val="CC0000"/>
                </a:solidFill>
                <a:latin typeface="Times New Roman" panose="02020603050405020304" pitchFamily="18" charset="0"/>
                <a:ea typeface="宋体" panose="02010600030101010101" pitchFamily="2" charset="-122"/>
              </a:rPr>
              <a:t>分为子流图</a:t>
            </a:r>
            <a:r>
              <a:rPr lang="en-US" altLang="zh-CN" sz="2400" dirty="0">
                <a:solidFill>
                  <a:srgbClr val="CC0000"/>
                </a:solidFill>
                <a:latin typeface="Times New Roman" panose="02020603050405020304" pitchFamily="18" charset="0"/>
                <a:ea typeface="宋体" panose="02010600030101010101" pitchFamily="2" charset="-122"/>
              </a:rPr>
              <a:t>A</a:t>
            </a:r>
            <a:r>
              <a:rPr lang="zh-CN" altLang="en-US" sz="2400" dirty="0">
                <a:solidFill>
                  <a:srgbClr val="CC0000"/>
                </a:solidFill>
                <a:latin typeface="Times New Roman" panose="02020603050405020304" pitchFamily="18" charset="0"/>
                <a:ea typeface="宋体" panose="02010600030101010101" pitchFamily="2" charset="-122"/>
              </a:rPr>
              <a:t>、</a:t>
            </a:r>
            <a:r>
              <a:rPr lang="en-US" altLang="zh-CN" sz="2400" dirty="0">
                <a:solidFill>
                  <a:srgbClr val="CC0000"/>
                </a:solidFill>
                <a:latin typeface="Times New Roman" panose="02020603050405020304" pitchFamily="18" charset="0"/>
                <a:ea typeface="宋体" panose="02010600030101010101" pitchFamily="2" charset="-122"/>
              </a:rPr>
              <a:t>B;</a:t>
            </a:r>
          </a:p>
          <a:p>
            <a:pPr marL="457200" indent="-457200">
              <a:lnSpc>
                <a:spcPct val="130000"/>
              </a:lnSpc>
              <a:buAutoNum type="arabicParenBoth"/>
            </a:pPr>
            <a:endParaRPr lang="en-US" altLang="zh-CN" sz="2400" dirty="0">
              <a:latin typeface="Times New Roman" panose="02020603050405020304" pitchFamily="18" charset="0"/>
              <a:ea typeface="宋体" panose="02010600030101010101" pitchFamily="2" charset="-122"/>
            </a:endParaRPr>
          </a:p>
        </p:txBody>
      </p:sp>
      <p:graphicFrame>
        <p:nvGraphicFramePr>
          <p:cNvPr id="19461" name="Object 5"/>
          <p:cNvGraphicFramePr>
            <a:graphicFrameLocks noChangeAspect="1"/>
          </p:cNvGraphicFramePr>
          <p:nvPr/>
        </p:nvGraphicFramePr>
        <p:xfrm>
          <a:off x="250825" y="2349500"/>
          <a:ext cx="3479800" cy="936625"/>
        </p:xfrm>
        <a:graphic>
          <a:graphicData uri="http://schemas.openxmlformats.org/presentationml/2006/ole">
            <mc:AlternateContent xmlns:mc="http://schemas.openxmlformats.org/markup-compatibility/2006">
              <mc:Choice xmlns:v="urn:schemas-microsoft-com:vml" Requires="v">
                <p:oleObj spid="_x0000_s21532" r:id="rId5" imgW="1816100" imgH="546100" progId="Equation.DSMT4">
                  <p:embed/>
                </p:oleObj>
              </mc:Choice>
              <mc:Fallback>
                <p:oleObj r:id="rId5" imgW="1816100" imgH="546100" progId="Equation.DSMT4">
                  <p:embed/>
                  <p:pic>
                    <p:nvPicPr>
                      <p:cNvPr id="0" name="图片 3104"/>
                      <p:cNvPicPr/>
                      <p:nvPr/>
                    </p:nvPicPr>
                    <p:blipFill>
                      <a:blip r:embed="rId6">
                        <a:clrChange>
                          <a:clrFrom>
                            <a:srgbClr val="000000"/>
                          </a:clrFrom>
                          <a:clrTo>
                            <a:srgbClr val="CC0000"/>
                          </a:clrTo>
                        </a:clrChange>
                      </a:blip>
                      <a:stretch>
                        <a:fillRect/>
                      </a:stretch>
                    </p:blipFill>
                    <p:spPr>
                      <a:xfrm>
                        <a:off x="250825" y="2349500"/>
                        <a:ext cx="3479800" cy="936625"/>
                      </a:xfrm>
                      <a:prstGeom prst="rect">
                        <a:avLst/>
                      </a:prstGeom>
                      <a:noFill/>
                      <a:ln w="38100">
                        <a:noFill/>
                        <a:miter/>
                      </a:ln>
                    </p:spPr>
                  </p:pic>
                </p:oleObj>
              </mc:Fallback>
            </mc:AlternateContent>
          </a:graphicData>
        </a:graphic>
      </p:graphicFrame>
      <p:graphicFrame>
        <p:nvGraphicFramePr>
          <p:cNvPr id="19462" name="Object 6"/>
          <p:cNvGraphicFramePr>
            <a:graphicFrameLocks noChangeAspect="1"/>
          </p:cNvGraphicFramePr>
          <p:nvPr/>
        </p:nvGraphicFramePr>
        <p:xfrm>
          <a:off x="250825" y="3213100"/>
          <a:ext cx="3478213" cy="936625"/>
        </p:xfrm>
        <a:graphic>
          <a:graphicData uri="http://schemas.openxmlformats.org/presentationml/2006/ole">
            <mc:AlternateContent xmlns:mc="http://schemas.openxmlformats.org/markup-compatibility/2006">
              <mc:Choice xmlns:v="urn:schemas-microsoft-com:vml" Requires="v">
                <p:oleObj spid="_x0000_s21533" r:id="rId7" imgW="1816100" imgH="546100" progId="Equation.DSMT4">
                  <p:embed/>
                </p:oleObj>
              </mc:Choice>
              <mc:Fallback>
                <p:oleObj r:id="rId7" imgW="1816100" imgH="546100" progId="Equation.DSMT4">
                  <p:embed/>
                  <p:pic>
                    <p:nvPicPr>
                      <p:cNvPr id="0" name="图片 3107"/>
                      <p:cNvPicPr/>
                      <p:nvPr/>
                    </p:nvPicPr>
                    <p:blipFill>
                      <a:blip r:embed="rId8">
                        <a:clrChange>
                          <a:clrFrom>
                            <a:srgbClr val="000000"/>
                          </a:clrFrom>
                          <a:clrTo>
                            <a:srgbClr val="CC0000"/>
                          </a:clrTo>
                        </a:clrChange>
                      </a:blip>
                      <a:stretch>
                        <a:fillRect/>
                      </a:stretch>
                    </p:blipFill>
                    <p:spPr>
                      <a:xfrm>
                        <a:off x="250825" y="3213100"/>
                        <a:ext cx="3478213" cy="936625"/>
                      </a:xfrm>
                      <a:prstGeom prst="rect">
                        <a:avLst/>
                      </a:prstGeom>
                      <a:noFill/>
                      <a:ln w="38100">
                        <a:noFill/>
                        <a:miter/>
                      </a:ln>
                    </p:spPr>
                  </p:pic>
                </p:oleObj>
              </mc:Fallback>
            </mc:AlternateContent>
          </a:graphicData>
        </a:graphic>
      </p:graphicFrame>
      <p:graphicFrame>
        <p:nvGraphicFramePr>
          <p:cNvPr id="19463" name="Object 7"/>
          <p:cNvGraphicFramePr>
            <a:graphicFrameLocks noChangeAspect="1"/>
          </p:cNvGraphicFramePr>
          <p:nvPr/>
        </p:nvGraphicFramePr>
        <p:xfrm>
          <a:off x="250825" y="4221163"/>
          <a:ext cx="3448050" cy="936625"/>
        </p:xfrm>
        <a:graphic>
          <a:graphicData uri="http://schemas.openxmlformats.org/presentationml/2006/ole">
            <mc:AlternateContent xmlns:mc="http://schemas.openxmlformats.org/markup-compatibility/2006">
              <mc:Choice xmlns:v="urn:schemas-microsoft-com:vml" Requires="v">
                <p:oleObj spid="_x0000_s21534" r:id="rId9" imgW="1803400" imgH="546100" progId="Equation.DSMT4">
                  <p:embed/>
                </p:oleObj>
              </mc:Choice>
              <mc:Fallback>
                <p:oleObj r:id="rId9" imgW="1803400" imgH="546100" progId="Equation.DSMT4">
                  <p:embed/>
                  <p:pic>
                    <p:nvPicPr>
                      <p:cNvPr id="0" name="图片 3109"/>
                      <p:cNvPicPr/>
                      <p:nvPr/>
                    </p:nvPicPr>
                    <p:blipFill>
                      <a:blip r:embed="rId10">
                        <a:clrChange>
                          <a:clrFrom>
                            <a:srgbClr val="000000"/>
                          </a:clrFrom>
                          <a:clrTo>
                            <a:srgbClr val="CC0000"/>
                          </a:clrTo>
                        </a:clrChange>
                      </a:blip>
                      <a:stretch>
                        <a:fillRect/>
                      </a:stretch>
                    </p:blipFill>
                    <p:spPr>
                      <a:xfrm>
                        <a:off x="250825" y="4221163"/>
                        <a:ext cx="3448050" cy="936625"/>
                      </a:xfrm>
                      <a:prstGeom prst="rect">
                        <a:avLst/>
                      </a:prstGeom>
                      <a:noFill/>
                      <a:ln w="38100">
                        <a:noFill/>
                        <a:miter/>
                      </a:ln>
                    </p:spPr>
                  </p:pic>
                </p:oleObj>
              </mc:Fallback>
            </mc:AlternateContent>
          </a:graphicData>
        </a:graphic>
      </p:graphicFrame>
      <p:graphicFrame>
        <p:nvGraphicFramePr>
          <p:cNvPr id="19464" name="Object 8"/>
          <p:cNvGraphicFramePr>
            <a:graphicFrameLocks noChangeAspect="1"/>
          </p:cNvGraphicFramePr>
          <p:nvPr/>
        </p:nvGraphicFramePr>
        <p:xfrm>
          <a:off x="4787900" y="4437063"/>
          <a:ext cx="4556125" cy="1651000"/>
        </p:xfrm>
        <a:graphic>
          <a:graphicData uri="http://schemas.openxmlformats.org/presentationml/2006/ole">
            <mc:AlternateContent xmlns:mc="http://schemas.openxmlformats.org/markup-compatibility/2006">
              <mc:Choice xmlns:v="urn:schemas-microsoft-com:vml" Requires="v">
                <p:oleObj spid="_x0000_s21535" r:id="rId11" imgW="2727325" imgH="954405" progId="Visio.Drawing.11">
                  <p:embed/>
                </p:oleObj>
              </mc:Choice>
              <mc:Fallback>
                <p:oleObj r:id="rId11" imgW="2727325" imgH="954405" progId="Visio.Drawing.11">
                  <p:embed/>
                  <p:pic>
                    <p:nvPicPr>
                      <p:cNvPr id="0" name="图片 3106"/>
                      <p:cNvPicPr/>
                      <p:nvPr/>
                    </p:nvPicPr>
                    <p:blipFill>
                      <a:blip r:embed="rId12"/>
                      <a:stretch>
                        <a:fillRect/>
                      </a:stretch>
                    </p:blipFill>
                    <p:spPr>
                      <a:xfrm>
                        <a:off x="4787900" y="4437063"/>
                        <a:ext cx="4556125" cy="1651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 calcmode="lin" valueType="num">
                                      <p:cBhvr additive="base">
                                        <p:cTn id="7" dur="500" fill="hold"/>
                                        <p:tgtEl>
                                          <p:spTgt spid="1946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6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460">
                                            <p:txEl>
                                              <p:pRg st="1" end="1"/>
                                            </p:txEl>
                                          </p:spTgt>
                                        </p:tgtEl>
                                        <p:attrNameLst>
                                          <p:attrName>style.visibility</p:attrName>
                                        </p:attrNameLst>
                                      </p:cBhvr>
                                      <p:to>
                                        <p:strVal val="visible"/>
                                      </p:to>
                                    </p:set>
                                    <p:anim calcmode="lin" valueType="num">
                                      <p:cBhvr additive="base">
                                        <p:cTn id="13" dur="500" fill="hold"/>
                                        <p:tgtEl>
                                          <p:spTgt spid="1946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46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9461"/>
                                        </p:tgtEl>
                                        <p:attrNameLst>
                                          <p:attrName>style.visibility</p:attrName>
                                        </p:attrNameLst>
                                      </p:cBhvr>
                                      <p:to>
                                        <p:strVal val="visible"/>
                                      </p:to>
                                    </p:set>
                                    <p:animEffect transition="in" filter="wipe(up)">
                                      <p:cBhvr>
                                        <p:cTn id="19" dur="500"/>
                                        <p:tgtEl>
                                          <p:spTgt spid="1946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9462"/>
                                        </p:tgtEl>
                                        <p:attrNameLst>
                                          <p:attrName>style.visibility</p:attrName>
                                        </p:attrNameLst>
                                      </p:cBhvr>
                                      <p:to>
                                        <p:strVal val="visible"/>
                                      </p:to>
                                    </p:set>
                                    <p:animEffect transition="in" filter="wipe(up)">
                                      <p:cBhvr>
                                        <p:cTn id="24" dur="500"/>
                                        <p:tgtEl>
                                          <p:spTgt spid="1946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9463"/>
                                        </p:tgtEl>
                                        <p:attrNameLst>
                                          <p:attrName>style.visibility</p:attrName>
                                        </p:attrNameLst>
                                      </p:cBhvr>
                                      <p:to>
                                        <p:strVal val="visible"/>
                                      </p:to>
                                    </p:set>
                                    <p:animEffect transition="in" filter="wipe(up)">
                                      <p:cBhvr>
                                        <p:cTn id="29" dur="500"/>
                                        <p:tgtEl>
                                          <p:spTgt spid="1946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9464"/>
                                        </p:tgtEl>
                                        <p:attrNameLst>
                                          <p:attrName>style.visibility</p:attrName>
                                        </p:attrNameLst>
                                      </p:cBhvr>
                                      <p:to>
                                        <p:strVal val="visible"/>
                                      </p:to>
                                    </p:set>
                                    <p:anim calcmode="lin" valueType="num">
                                      <p:cBhvr additive="base">
                                        <p:cTn id="34" dur="500" fill="hold"/>
                                        <p:tgtEl>
                                          <p:spTgt spid="19464"/>
                                        </p:tgtEl>
                                        <p:attrNameLst>
                                          <p:attrName>ppt_x</p:attrName>
                                        </p:attrNameLst>
                                      </p:cBhvr>
                                      <p:tavLst>
                                        <p:tav tm="0">
                                          <p:val>
                                            <p:strVal val="0-#ppt_w/2"/>
                                          </p:val>
                                        </p:tav>
                                        <p:tav tm="100000">
                                          <p:val>
                                            <p:strVal val="#ppt_x"/>
                                          </p:val>
                                        </p:tav>
                                      </p:tavLst>
                                    </p:anim>
                                    <p:anim calcmode="lin" valueType="num">
                                      <p:cBhvr additive="base">
                                        <p:cTn id="35" dur="500" fill="hold"/>
                                        <p:tgtEl>
                                          <p:spTgt spid="194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4"/>
          <p:cNvPicPr>
            <a:picLocks noChangeAspect="1"/>
          </p:cNvPicPr>
          <p:nvPr/>
        </p:nvPicPr>
        <p:blipFill>
          <a:blip r:embed="rId3"/>
          <a:stretch>
            <a:fillRect/>
          </a:stretch>
        </p:blipFill>
        <p:spPr>
          <a:xfrm>
            <a:off x="4191000" y="533400"/>
            <a:ext cx="4953000" cy="1619250"/>
          </a:xfrm>
          <a:prstGeom prst="rect">
            <a:avLst/>
          </a:prstGeom>
          <a:noFill/>
          <a:ln w="9525">
            <a:noFill/>
          </a:ln>
        </p:spPr>
      </p:pic>
      <p:sp>
        <p:nvSpPr>
          <p:cNvPr id="16386" name="TextBox 2"/>
          <p:cNvSpPr txBox="1"/>
          <p:nvPr/>
        </p:nvSpPr>
        <p:spPr>
          <a:xfrm>
            <a:off x="176213" y="536575"/>
            <a:ext cx="5486400" cy="830263"/>
          </a:xfrm>
          <a:prstGeom prst="rect">
            <a:avLst/>
          </a:prstGeom>
          <a:noFill/>
          <a:ln w="9525">
            <a:noFill/>
          </a:ln>
        </p:spPr>
        <p:txBody>
          <a:bodyPr wrap="none" anchor="t" anchorCtr="0">
            <a:spAutoFit/>
          </a:bodyPr>
          <a:lstStyle/>
          <a:p>
            <a:r>
              <a:rPr lang="zh-CN" altLang="en-US" sz="2400" dirty="0">
                <a:latin typeface="Arial" panose="020B0604020202020204" pitchFamily="34" charset="0"/>
                <a:ea typeface="宋体" panose="02010600030101010101" pitchFamily="2" charset="-122"/>
              </a:rPr>
              <a:t>子图</a:t>
            </a:r>
            <a:r>
              <a:rPr lang="en-US" altLang="zh-CN" sz="2400" dirty="0">
                <a:latin typeface="Arial" panose="020B0604020202020204" pitchFamily="34" charset="0"/>
                <a:ea typeface="宋体" panose="02010600030101010101" pitchFamily="2" charset="-122"/>
              </a:rPr>
              <a:t>A</a:t>
            </a:r>
            <a:r>
              <a:rPr lang="zh-CN" altLang="en-US" sz="2400" dirty="0">
                <a:latin typeface="Arial" panose="020B0604020202020204" pitchFamily="34" charset="0"/>
                <a:ea typeface="宋体" panose="02010600030101010101" pitchFamily="2" charset="-122"/>
              </a:rPr>
              <a:t>，它有两条前向通路，</a:t>
            </a:r>
            <a:r>
              <a:rPr lang="en-US" altLang="zh-CN" sz="2400" dirty="0">
                <a:latin typeface="Arial" panose="020B0604020202020204" pitchFamily="34" charset="0"/>
                <a:ea typeface="宋体" panose="02010600030101010101" pitchFamily="2" charset="-122"/>
              </a:rPr>
              <a:t>3</a:t>
            </a:r>
            <a:r>
              <a:rPr lang="zh-CN" altLang="en-US" sz="2400" dirty="0">
                <a:latin typeface="Arial" panose="020B0604020202020204" pitchFamily="34" charset="0"/>
                <a:ea typeface="宋体" panose="02010600030101010101" pitchFamily="2" charset="-122"/>
              </a:rPr>
              <a:t>个回路，</a:t>
            </a:r>
            <a:endParaRPr lang="en-US" altLang="zh-CN" sz="2400" dirty="0">
              <a:latin typeface="Arial" panose="020B0604020202020204" pitchFamily="34" charset="0"/>
              <a:ea typeface="宋体" panose="02010600030101010101" pitchFamily="2" charset="-122"/>
            </a:endParaRPr>
          </a:p>
          <a:p>
            <a:r>
              <a:rPr lang="zh-CN" altLang="en-US" sz="2400" dirty="0">
                <a:latin typeface="Arial" panose="020B0604020202020204" pitchFamily="34" charset="0"/>
                <a:ea typeface="宋体" panose="02010600030101010101" pitchFamily="2" charset="-122"/>
              </a:rPr>
              <a:t>一对互不接触的回路。</a:t>
            </a:r>
          </a:p>
        </p:txBody>
      </p:sp>
      <p:sp>
        <p:nvSpPr>
          <p:cNvPr id="16387" name="TextBox 3"/>
          <p:cNvSpPr txBox="1"/>
          <p:nvPr/>
        </p:nvSpPr>
        <p:spPr>
          <a:xfrm>
            <a:off x="381000" y="1443038"/>
            <a:ext cx="3502882" cy="461665"/>
          </a:xfrm>
          <a:prstGeom prst="rect">
            <a:avLst/>
          </a:prstGeom>
          <a:noFill/>
          <a:ln w="9525">
            <a:noFill/>
          </a:ln>
        </p:spPr>
        <p:txBody>
          <a:bodyPr wrap="none" anchor="t" anchorCtr="0">
            <a:spAutoFit/>
          </a:bodyPr>
          <a:lstStyle/>
          <a:p>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s</a:t>
            </a:r>
            <a:r>
              <a:rPr lang="en-US" altLang="zh-CN" sz="2400" baseline="30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+s</a:t>
            </a:r>
            <a:r>
              <a:rPr lang="en-US" altLang="zh-CN" sz="2400" baseline="30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-4s</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)+s</a:t>
            </a:r>
            <a:r>
              <a:rPr lang="en-US" altLang="zh-CN" sz="2400" baseline="30000" dirty="0">
                <a:latin typeface="宋体" panose="02010600030101010101" pitchFamily="2" charset="-122"/>
                <a:ea typeface="宋体" panose="02010600030101010101" pitchFamily="2" charset="-122"/>
              </a:rPr>
              <a:t>-2</a:t>
            </a:r>
            <a:endParaRPr lang="zh-CN" altLang="en-US" sz="2400" dirty="0">
              <a:latin typeface="Arial" panose="020B0604020202020204" pitchFamily="34" charset="0"/>
              <a:ea typeface="宋体" panose="02010600030101010101" pitchFamily="2" charset="-122"/>
            </a:endParaRPr>
          </a:p>
        </p:txBody>
      </p:sp>
      <p:sp>
        <p:nvSpPr>
          <p:cNvPr id="16388" name="TextBox 4"/>
          <p:cNvSpPr txBox="1"/>
          <p:nvPr/>
        </p:nvSpPr>
        <p:spPr>
          <a:xfrm>
            <a:off x="176213" y="2165350"/>
            <a:ext cx="8804330" cy="461665"/>
          </a:xfrm>
          <a:prstGeom prst="rect">
            <a:avLst/>
          </a:prstGeom>
          <a:noFill/>
          <a:ln w="9525">
            <a:noFill/>
          </a:ln>
        </p:spPr>
        <p:txBody>
          <a:bodyPr wrap="square" anchor="t" anchorCtr="0">
            <a:spAutoFit/>
          </a:bodyPr>
          <a:lstStyle/>
          <a:p>
            <a:r>
              <a:rPr lang="zh-CN" altLang="en-US" b="1" dirty="0">
                <a:latin typeface="Arial" panose="020B0604020202020204" pitchFamily="34" charset="0"/>
                <a:ea typeface="宋体" panose="02010600030101010101" pitchFamily="2" charset="-122"/>
              </a:rPr>
              <a:t>第一条前向通路：</a:t>
            </a:r>
            <a:r>
              <a:rPr lang="en-US" altLang="zh-CN" b="1" dirty="0">
                <a:latin typeface="Arial" panose="020B0604020202020204" pitchFamily="34" charset="0"/>
                <a:ea typeface="宋体" panose="02010600030101010101" pitchFamily="2" charset="-122"/>
              </a:rPr>
              <a:t>x1—x2—x3—x4—x5—x6—x7</a:t>
            </a: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无不接触回路）</a:t>
            </a:r>
          </a:p>
        </p:txBody>
      </p:sp>
      <p:sp>
        <p:nvSpPr>
          <p:cNvPr id="16389" name="TextBox 5"/>
          <p:cNvSpPr txBox="1"/>
          <p:nvPr/>
        </p:nvSpPr>
        <p:spPr>
          <a:xfrm>
            <a:off x="846781" y="2887663"/>
            <a:ext cx="4572000" cy="400050"/>
          </a:xfrm>
          <a:prstGeom prst="rect">
            <a:avLst/>
          </a:prstGeom>
          <a:noFill/>
          <a:ln w="9525">
            <a:noFill/>
          </a:ln>
        </p:spPr>
        <p:txBody>
          <a:bodyPr anchor="t" anchorCtr="0">
            <a:spAutoFit/>
          </a:bodyPr>
          <a:lstStyle/>
          <a:p>
            <a:r>
              <a:rPr lang="en-US" altLang="zh-CN" sz="2000" dirty="0">
                <a:latin typeface="Arial" panose="020B0604020202020204" pitchFamily="34" charset="0"/>
                <a:ea typeface="宋体" panose="02010600030101010101" pitchFamily="2" charset="-122"/>
              </a:rPr>
              <a:t>P1=1</a:t>
            </a:r>
            <a:r>
              <a:rPr lang="en-US" altLang="zh-CN" sz="2000" dirty="0">
                <a:latin typeface="宋体" panose="02010600030101010101" pitchFamily="2" charset="-122"/>
                <a:ea typeface="宋体" panose="02010600030101010101" pitchFamily="2" charset="-122"/>
              </a:rPr>
              <a:t>*</a:t>
            </a:r>
            <a:r>
              <a:rPr lang="en-US" altLang="zh-CN" sz="2000" dirty="0">
                <a:latin typeface="Arial" panose="020B0604020202020204" pitchFamily="34" charset="0"/>
                <a:ea typeface="宋体" panose="02010600030101010101" pitchFamily="2" charset="-122"/>
              </a:rPr>
              <a:t>1</a:t>
            </a:r>
            <a:r>
              <a:rPr lang="en-US" altLang="zh-CN" sz="2000" dirty="0">
                <a:latin typeface="宋体" panose="02010600030101010101" pitchFamily="2" charset="-122"/>
                <a:ea typeface="宋体" panose="02010600030101010101" pitchFamily="2" charset="-122"/>
              </a:rPr>
              <a:t>*s</a:t>
            </a:r>
            <a:r>
              <a:rPr lang="en-US" altLang="zh-CN" sz="2000" baseline="30000" dirty="0">
                <a:latin typeface="宋体" panose="02010600030101010101" pitchFamily="2" charset="-122"/>
                <a:ea typeface="宋体" panose="02010600030101010101" pitchFamily="2" charset="-122"/>
              </a:rPr>
              <a:t>-1</a:t>
            </a:r>
            <a:r>
              <a:rPr lang="en-US" altLang="zh-CN" sz="2000" dirty="0">
                <a:latin typeface="宋体" panose="02010600030101010101" pitchFamily="2" charset="-122"/>
                <a:ea typeface="宋体" panose="02010600030101010101" pitchFamily="2" charset="-122"/>
              </a:rPr>
              <a:t>*</a:t>
            </a:r>
            <a:r>
              <a:rPr lang="en-US" altLang="zh-CN" sz="2000" dirty="0">
                <a:latin typeface="Arial" panose="020B0604020202020204" pitchFamily="34" charset="0"/>
                <a:ea typeface="宋体" panose="02010600030101010101" pitchFamily="2" charset="-122"/>
              </a:rPr>
              <a:t>2</a:t>
            </a:r>
            <a:r>
              <a:rPr lang="en-US" altLang="zh-CN" sz="2000" dirty="0">
                <a:latin typeface="宋体" panose="02010600030101010101" pitchFamily="2" charset="-122"/>
                <a:ea typeface="宋体" panose="02010600030101010101" pitchFamily="2" charset="-122"/>
              </a:rPr>
              <a:t>*s</a:t>
            </a:r>
            <a:r>
              <a:rPr lang="en-US" altLang="zh-CN" sz="2000" baseline="30000" dirty="0">
                <a:latin typeface="宋体" panose="02010600030101010101" pitchFamily="2" charset="-122"/>
                <a:ea typeface="宋体" panose="02010600030101010101" pitchFamily="2" charset="-122"/>
              </a:rPr>
              <a:t>-1</a:t>
            </a:r>
            <a:r>
              <a:rPr lang="en-US" altLang="zh-CN" sz="2000" dirty="0">
                <a:latin typeface="宋体" panose="02010600030101010101" pitchFamily="2" charset="-122"/>
                <a:ea typeface="宋体" panose="02010600030101010101" pitchFamily="2" charset="-122"/>
              </a:rPr>
              <a:t>*(-1)*</a:t>
            </a:r>
            <a:r>
              <a:rPr lang="en-US" altLang="zh-CN" sz="2000" dirty="0">
                <a:latin typeface="Arial" panose="020B0604020202020204" pitchFamily="34" charset="0"/>
                <a:ea typeface="宋体" panose="02010600030101010101" pitchFamily="2" charset="-122"/>
              </a:rPr>
              <a:t>1</a:t>
            </a:r>
            <a:r>
              <a:rPr lang="en-US" altLang="zh-CN" sz="2000" dirty="0">
                <a:latin typeface="宋体" panose="02010600030101010101" pitchFamily="2" charset="-122"/>
                <a:ea typeface="宋体" panose="02010600030101010101" pitchFamily="2" charset="-122"/>
              </a:rPr>
              <a:t>*</a:t>
            </a:r>
            <a:r>
              <a:rPr lang="en-US" altLang="zh-CN" sz="2000" dirty="0">
                <a:latin typeface="Arial" panose="020B0604020202020204" pitchFamily="34" charset="0"/>
                <a:ea typeface="宋体" panose="02010600030101010101" pitchFamily="2" charset="-122"/>
              </a:rPr>
              <a:t>1=-2</a:t>
            </a:r>
            <a:r>
              <a:rPr lang="en-US" altLang="zh-CN" sz="2000" dirty="0">
                <a:latin typeface="宋体" panose="02010600030101010101" pitchFamily="2" charset="-122"/>
                <a:ea typeface="宋体" panose="02010600030101010101" pitchFamily="2" charset="-122"/>
              </a:rPr>
              <a:t>s</a:t>
            </a:r>
            <a:r>
              <a:rPr lang="en-US" altLang="zh-CN" sz="2000" baseline="30000" dirty="0">
                <a:latin typeface="宋体" panose="02010600030101010101" pitchFamily="2" charset="-122"/>
                <a:ea typeface="宋体" panose="02010600030101010101" pitchFamily="2" charset="-122"/>
              </a:rPr>
              <a:t>-2</a:t>
            </a:r>
            <a:endParaRPr lang="zh-CN" altLang="en-US" sz="2000" dirty="0">
              <a:latin typeface="Arial" panose="020B0604020202020204" pitchFamily="34" charset="0"/>
              <a:ea typeface="宋体" panose="02010600030101010101" pitchFamily="2" charset="-122"/>
            </a:endParaRPr>
          </a:p>
        </p:txBody>
      </p:sp>
      <p:sp>
        <p:nvSpPr>
          <p:cNvPr id="16390" name="矩形 6"/>
          <p:cNvSpPr/>
          <p:nvPr/>
        </p:nvSpPr>
        <p:spPr>
          <a:xfrm>
            <a:off x="5418781" y="2852008"/>
            <a:ext cx="825500" cy="400050"/>
          </a:xfrm>
          <a:prstGeom prst="rect">
            <a:avLst/>
          </a:prstGeom>
          <a:noFill/>
          <a:ln w="9525">
            <a:noFill/>
          </a:ln>
        </p:spPr>
        <p:txBody>
          <a:bodyPr wrap="none" anchor="t" anchorCtr="0">
            <a:spAutoFit/>
          </a:bodyPr>
          <a:lstStyle/>
          <a:p>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1=1</a:t>
            </a:r>
            <a:endParaRPr lang="zh-CN" altLang="en-US" sz="2000" dirty="0">
              <a:latin typeface="Arial" panose="020B0604020202020204" pitchFamily="34" charset="0"/>
              <a:ea typeface="宋体" panose="02010600030101010101" pitchFamily="2" charset="-122"/>
            </a:endParaRPr>
          </a:p>
        </p:txBody>
      </p:sp>
      <p:sp>
        <p:nvSpPr>
          <p:cNvPr id="16391" name="TextBox 9"/>
          <p:cNvSpPr txBox="1"/>
          <p:nvPr/>
        </p:nvSpPr>
        <p:spPr>
          <a:xfrm>
            <a:off x="871538" y="4086225"/>
            <a:ext cx="4572000" cy="400050"/>
          </a:xfrm>
          <a:prstGeom prst="rect">
            <a:avLst/>
          </a:prstGeom>
          <a:noFill/>
          <a:ln w="9525">
            <a:noFill/>
          </a:ln>
        </p:spPr>
        <p:txBody>
          <a:bodyPr anchor="t" anchorCtr="0">
            <a:spAutoFit/>
          </a:bodyPr>
          <a:lstStyle/>
          <a:p>
            <a:r>
              <a:rPr lang="en-US" altLang="zh-CN" sz="2000" dirty="0">
                <a:latin typeface="Arial" panose="020B0604020202020204" pitchFamily="34" charset="0"/>
                <a:ea typeface="宋体" panose="02010600030101010101" pitchFamily="2" charset="-122"/>
              </a:rPr>
              <a:t>P2=</a:t>
            </a:r>
            <a:r>
              <a:rPr lang="en-US" altLang="zh-CN" sz="2000" dirty="0">
                <a:latin typeface="宋体" panose="02010600030101010101" pitchFamily="2" charset="-122"/>
                <a:ea typeface="宋体" panose="02010600030101010101" pitchFamily="2" charset="-122"/>
              </a:rPr>
              <a:t>s</a:t>
            </a:r>
            <a:r>
              <a:rPr lang="en-US" altLang="zh-CN" sz="2000" baseline="30000" dirty="0">
                <a:latin typeface="宋体" panose="02010600030101010101" pitchFamily="2" charset="-122"/>
                <a:ea typeface="宋体" panose="02010600030101010101" pitchFamily="2" charset="-122"/>
              </a:rPr>
              <a:t>-1</a:t>
            </a:r>
            <a:endParaRPr lang="zh-CN" altLang="en-US" sz="2000" dirty="0">
              <a:latin typeface="Arial" panose="020B0604020202020204" pitchFamily="34" charset="0"/>
              <a:ea typeface="宋体" panose="02010600030101010101" pitchFamily="2" charset="-122"/>
            </a:endParaRPr>
          </a:p>
        </p:txBody>
      </p:sp>
      <p:sp>
        <p:nvSpPr>
          <p:cNvPr id="16392" name="TextBox 10"/>
          <p:cNvSpPr txBox="1"/>
          <p:nvPr/>
        </p:nvSpPr>
        <p:spPr>
          <a:xfrm>
            <a:off x="381000" y="3503613"/>
            <a:ext cx="8439472" cy="461665"/>
          </a:xfrm>
          <a:prstGeom prst="rect">
            <a:avLst/>
          </a:prstGeom>
          <a:noFill/>
          <a:ln w="9525">
            <a:noFill/>
          </a:ln>
        </p:spPr>
        <p:txBody>
          <a:bodyPr wrap="square" anchor="t" anchorCtr="0">
            <a:spAutoFit/>
          </a:bodyPr>
          <a:lstStyle/>
          <a:p>
            <a:r>
              <a:rPr lang="zh-CN" altLang="en-US" b="1" dirty="0">
                <a:latin typeface="Arial" panose="020B0604020202020204" pitchFamily="34" charset="0"/>
                <a:ea typeface="宋体" panose="02010600030101010101" pitchFamily="2" charset="-122"/>
              </a:rPr>
              <a:t>第二条前向通路：</a:t>
            </a:r>
            <a:r>
              <a:rPr lang="en-US" altLang="zh-CN" b="1" dirty="0">
                <a:latin typeface="Arial" panose="020B0604020202020204" pitchFamily="34" charset="0"/>
                <a:ea typeface="宋体" panose="02010600030101010101" pitchFamily="2" charset="-122"/>
              </a:rPr>
              <a:t>x1—x2—x3—x6—x7</a:t>
            </a:r>
            <a:r>
              <a:rPr lang="en-US" altLang="zh-CN" b="1" dirty="0">
                <a:latin typeface="Arial" panose="020B0604020202020204" pitchFamily="34" charset="0"/>
              </a:rPr>
              <a:t> (</a:t>
            </a:r>
            <a:r>
              <a:rPr lang="zh-CN" altLang="en-US" b="1" dirty="0">
                <a:latin typeface="Arial" panose="020B0604020202020204" pitchFamily="34" charset="0"/>
              </a:rPr>
              <a:t>有一个不接触回路）</a:t>
            </a:r>
            <a:endParaRPr lang="zh-CN" altLang="en-US" b="1" dirty="0">
              <a:latin typeface="Arial" panose="020B0604020202020204" pitchFamily="34" charset="0"/>
              <a:ea typeface="宋体" panose="02010600030101010101" pitchFamily="2" charset="-122"/>
            </a:endParaRPr>
          </a:p>
        </p:txBody>
      </p:sp>
      <p:sp>
        <p:nvSpPr>
          <p:cNvPr id="16393" name="矩形 11"/>
          <p:cNvSpPr/>
          <p:nvPr/>
        </p:nvSpPr>
        <p:spPr>
          <a:xfrm>
            <a:off x="3222625" y="4117975"/>
            <a:ext cx="1252538" cy="400050"/>
          </a:xfrm>
          <a:prstGeom prst="rect">
            <a:avLst/>
          </a:prstGeom>
          <a:noFill/>
          <a:ln w="9525">
            <a:noFill/>
          </a:ln>
        </p:spPr>
        <p:txBody>
          <a:bodyPr wrap="none" anchor="t" anchorCtr="0">
            <a:spAutoFit/>
          </a:bodyPr>
          <a:lstStyle/>
          <a:p>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2=1-s</a:t>
            </a:r>
            <a:r>
              <a:rPr lang="en-US" altLang="zh-CN" sz="2000" baseline="30000" dirty="0">
                <a:latin typeface="宋体" panose="02010600030101010101" pitchFamily="2" charset="-122"/>
                <a:ea typeface="宋体" panose="02010600030101010101" pitchFamily="2" charset="-122"/>
              </a:rPr>
              <a:t>-1</a:t>
            </a:r>
            <a:endParaRPr lang="zh-CN" altLang="en-US" sz="2000" dirty="0">
              <a:latin typeface="Arial" panose="020B0604020202020204" pitchFamily="34" charset="0"/>
              <a:ea typeface="宋体" panose="02010600030101010101" pitchFamily="2" charset="-122"/>
            </a:endParaRPr>
          </a:p>
        </p:txBody>
      </p:sp>
      <p:graphicFrame>
        <p:nvGraphicFramePr>
          <p:cNvPr id="16394" name="对象 8"/>
          <p:cNvGraphicFramePr>
            <a:graphicFrameLocks noChangeAspect="1"/>
          </p:cNvGraphicFramePr>
          <p:nvPr/>
        </p:nvGraphicFramePr>
        <p:xfrm>
          <a:off x="685800" y="4648200"/>
          <a:ext cx="7305675" cy="1066800"/>
        </p:xfrm>
        <a:graphic>
          <a:graphicData uri="http://schemas.openxmlformats.org/presentationml/2006/ole">
            <mc:AlternateContent xmlns:mc="http://schemas.openxmlformats.org/markup-compatibility/2006">
              <mc:Choice xmlns:v="urn:schemas-microsoft-com:vml" Requires="v">
                <p:oleObj spid="_x0000_s22535" r:id="rId4" imgW="2870200" imgH="419100" progId="Equation.DSMT4">
                  <p:embed/>
                </p:oleObj>
              </mc:Choice>
              <mc:Fallback>
                <p:oleObj r:id="rId4" imgW="2870200" imgH="419100" progId="Equation.DSMT4">
                  <p:embed/>
                  <p:pic>
                    <p:nvPicPr>
                      <p:cNvPr id="0" name="图片 3103"/>
                      <p:cNvPicPr/>
                      <p:nvPr/>
                    </p:nvPicPr>
                    <p:blipFill>
                      <a:blip r:embed="rId5"/>
                      <a:stretch>
                        <a:fillRect/>
                      </a:stretch>
                    </p:blipFill>
                    <p:spPr>
                      <a:xfrm>
                        <a:off x="685800" y="4648200"/>
                        <a:ext cx="7305675" cy="1066800"/>
                      </a:xfrm>
                      <a:prstGeom prst="rect">
                        <a:avLst/>
                      </a:prstGeom>
                      <a:noFill/>
                      <a:ln w="38100">
                        <a:noFill/>
                        <a:miter/>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Box 2"/>
          <p:cNvSpPr txBox="1"/>
          <p:nvPr/>
        </p:nvSpPr>
        <p:spPr>
          <a:xfrm>
            <a:off x="209550" y="2789238"/>
            <a:ext cx="8356600" cy="461962"/>
          </a:xfrm>
          <a:prstGeom prst="rect">
            <a:avLst/>
          </a:prstGeom>
          <a:noFill/>
          <a:ln w="9525">
            <a:noFill/>
          </a:ln>
        </p:spPr>
        <p:txBody>
          <a:bodyPr anchor="t" anchorCtr="0">
            <a:spAutoFit/>
          </a:bodyPr>
          <a:lstStyle/>
          <a:p>
            <a:r>
              <a:rPr lang="zh-CN" altLang="en-US" sz="2400" dirty="0">
                <a:latin typeface="Arial" panose="020B0604020202020204" pitchFamily="34" charset="0"/>
                <a:ea typeface="宋体" panose="02010600030101010101" pitchFamily="2" charset="-122"/>
              </a:rPr>
              <a:t>子图</a:t>
            </a:r>
            <a:r>
              <a:rPr lang="en-US" altLang="zh-CN" sz="2400" dirty="0">
                <a:latin typeface="Arial" panose="020B0604020202020204" pitchFamily="34" charset="0"/>
                <a:ea typeface="宋体" panose="02010600030101010101" pitchFamily="2" charset="-122"/>
              </a:rPr>
              <a:t>B</a:t>
            </a:r>
            <a:r>
              <a:rPr lang="zh-CN" altLang="en-US" sz="2400" dirty="0">
                <a:latin typeface="Arial" panose="020B0604020202020204" pitchFamily="34" charset="0"/>
                <a:ea typeface="宋体" panose="02010600030101010101" pitchFamily="2" charset="-122"/>
              </a:rPr>
              <a:t>，它有一条前向通路，</a:t>
            </a:r>
            <a:r>
              <a:rPr lang="en-US" altLang="zh-CN" sz="2400" dirty="0">
                <a:latin typeface="Arial" panose="020B0604020202020204" pitchFamily="34" charset="0"/>
                <a:ea typeface="宋体" panose="02010600030101010101" pitchFamily="2" charset="-122"/>
              </a:rPr>
              <a:t>3</a:t>
            </a:r>
            <a:r>
              <a:rPr lang="zh-CN" altLang="en-US" sz="2400" dirty="0">
                <a:latin typeface="Arial" panose="020B0604020202020204" pitchFamily="34" charset="0"/>
                <a:ea typeface="宋体" panose="02010600030101010101" pitchFamily="2" charset="-122"/>
              </a:rPr>
              <a:t>个回路，一对互不接触的回路。</a:t>
            </a:r>
          </a:p>
        </p:txBody>
      </p:sp>
      <p:sp>
        <p:nvSpPr>
          <p:cNvPr id="17410" name="TextBox 3"/>
          <p:cNvSpPr txBox="1"/>
          <p:nvPr/>
        </p:nvSpPr>
        <p:spPr>
          <a:xfrm>
            <a:off x="508000" y="3295650"/>
            <a:ext cx="6985000" cy="461963"/>
          </a:xfrm>
          <a:prstGeom prst="rect">
            <a:avLst/>
          </a:prstGeom>
          <a:noFill/>
          <a:ln w="9525">
            <a:noFill/>
          </a:ln>
        </p:spPr>
        <p:txBody>
          <a:bodyPr anchor="t" anchorCtr="0">
            <a:spAutoFit/>
          </a:bodyPr>
          <a:lstStyle/>
          <a:p>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s</a:t>
            </a:r>
            <a:r>
              <a:rPr lang="en-US" altLang="zh-CN" sz="2400" baseline="30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+2s</a:t>
            </a:r>
            <a:r>
              <a:rPr lang="en-US" altLang="zh-CN" sz="2400" baseline="30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+2s</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)+2s</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=1-3s</a:t>
            </a:r>
            <a:r>
              <a:rPr lang="en-US" altLang="zh-CN" sz="2400" baseline="30000" dirty="0">
                <a:latin typeface="宋体" panose="02010600030101010101" pitchFamily="2" charset="-122"/>
                <a:ea typeface="宋体" panose="02010600030101010101" pitchFamily="2" charset="-122"/>
              </a:rPr>
              <a:t>-1</a:t>
            </a:r>
            <a:endParaRPr lang="zh-CN" altLang="en-US" sz="2400" dirty="0">
              <a:latin typeface="Arial" panose="020B0604020202020204" pitchFamily="34" charset="0"/>
              <a:ea typeface="宋体" panose="02010600030101010101" pitchFamily="2" charset="-122"/>
            </a:endParaRPr>
          </a:p>
        </p:txBody>
      </p:sp>
      <p:sp>
        <p:nvSpPr>
          <p:cNvPr id="17411" name="TextBox 4"/>
          <p:cNvSpPr txBox="1"/>
          <p:nvPr/>
        </p:nvSpPr>
        <p:spPr>
          <a:xfrm>
            <a:off x="209550" y="3857625"/>
            <a:ext cx="8589963" cy="400050"/>
          </a:xfrm>
          <a:prstGeom prst="rect">
            <a:avLst/>
          </a:prstGeom>
          <a:noFill/>
          <a:ln w="9525">
            <a:noFill/>
          </a:ln>
        </p:spPr>
        <p:txBody>
          <a:bodyPr anchor="t" anchorCtr="0">
            <a:spAutoFit/>
          </a:bodyPr>
          <a:lstStyle/>
          <a:p>
            <a:r>
              <a:rPr lang="zh-CN" altLang="en-US" sz="2000" dirty="0">
                <a:latin typeface="Arial" panose="020B0604020202020204" pitchFamily="34" charset="0"/>
                <a:ea typeface="宋体" panose="02010600030101010101" pitchFamily="2" charset="-122"/>
              </a:rPr>
              <a:t>前向通路：</a:t>
            </a:r>
            <a:r>
              <a:rPr lang="en-US" altLang="zh-CN" sz="2000" dirty="0">
                <a:latin typeface="Arial" panose="020B0604020202020204" pitchFamily="34" charset="0"/>
                <a:ea typeface="宋体" panose="02010600030101010101" pitchFamily="2" charset="-122"/>
              </a:rPr>
              <a:t>x1—x8—x9—x10—x11—x12—x7</a:t>
            </a:r>
            <a:r>
              <a:rPr lang="en-US" altLang="zh-CN" sz="2000" b="1" dirty="0">
                <a:latin typeface="Arial" panose="020B0604020202020204" pitchFamily="34" charset="0"/>
              </a:rPr>
              <a:t> (</a:t>
            </a:r>
            <a:r>
              <a:rPr lang="zh-CN" altLang="en-US" sz="2000" b="1" dirty="0">
                <a:latin typeface="Arial" panose="020B0604020202020204" pitchFamily="34" charset="0"/>
              </a:rPr>
              <a:t>无不接触回路）</a:t>
            </a:r>
            <a:endParaRPr lang="zh-CN" altLang="en-US" sz="2000" dirty="0">
              <a:latin typeface="Arial" panose="020B0604020202020204" pitchFamily="34" charset="0"/>
              <a:ea typeface="宋体" panose="02010600030101010101" pitchFamily="2" charset="-122"/>
            </a:endParaRPr>
          </a:p>
        </p:txBody>
      </p:sp>
      <p:sp>
        <p:nvSpPr>
          <p:cNvPr id="17412" name="TextBox 5"/>
          <p:cNvSpPr txBox="1"/>
          <p:nvPr/>
        </p:nvSpPr>
        <p:spPr>
          <a:xfrm>
            <a:off x="649288" y="4572000"/>
            <a:ext cx="6705600" cy="400050"/>
          </a:xfrm>
          <a:prstGeom prst="rect">
            <a:avLst/>
          </a:prstGeom>
          <a:noFill/>
          <a:ln w="9525">
            <a:noFill/>
          </a:ln>
        </p:spPr>
        <p:txBody>
          <a:bodyPr anchor="t" anchorCtr="0">
            <a:spAutoFit/>
          </a:bodyPr>
          <a:lstStyle/>
          <a:p>
            <a:r>
              <a:rPr lang="en-US" altLang="zh-CN" sz="2000" dirty="0">
                <a:latin typeface="Arial" panose="020B0604020202020204" pitchFamily="34" charset="0"/>
                <a:ea typeface="宋体" panose="02010600030101010101" pitchFamily="2" charset="-122"/>
              </a:rPr>
              <a:t>P=</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a:t>
            </a:r>
            <a:r>
              <a:rPr lang="en-US" altLang="zh-CN" sz="2000" dirty="0">
                <a:latin typeface="宋体" panose="02010600030101010101" pitchFamily="2" charset="-122"/>
                <a:ea typeface="宋体" panose="02010600030101010101" pitchFamily="2" charset="-122"/>
              </a:rPr>
              <a:t>*</a:t>
            </a:r>
            <a:r>
              <a:rPr lang="zh-CN" altLang="en-US" sz="2000" dirty="0">
                <a:latin typeface="Arial" panose="020B0604020202020204" pitchFamily="34" charset="0"/>
                <a:ea typeface="宋体" panose="02010600030101010101" pitchFamily="2" charset="-122"/>
              </a:rPr>
              <a:t> （</a:t>
            </a:r>
            <a:r>
              <a:rPr lang="en-US" altLang="zh-CN" sz="2000" dirty="0">
                <a:latin typeface="Arial" panose="020B0604020202020204" pitchFamily="34" charset="0"/>
                <a:ea typeface="宋体" panose="02010600030101010101" pitchFamily="2" charset="-122"/>
              </a:rPr>
              <a:t>-1</a:t>
            </a:r>
            <a:r>
              <a:rPr lang="zh-CN" altLang="en-US" sz="2000" dirty="0">
                <a:latin typeface="Arial" panose="020B0604020202020204" pitchFamily="34" charset="0"/>
                <a:ea typeface="宋体" panose="02010600030101010101" pitchFamily="2" charset="-122"/>
              </a:rPr>
              <a:t>） </a:t>
            </a:r>
            <a:r>
              <a:rPr lang="en-US" altLang="zh-CN" sz="2000" dirty="0">
                <a:latin typeface="宋体" panose="02010600030101010101" pitchFamily="2" charset="-122"/>
                <a:ea typeface="宋体" panose="02010600030101010101" pitchFamily="2" charset="-122"/>
              </a:rPr>
              <a:t>*s</a:t>
            </a:r>
            <a:r>
              <a:rPr lang="en-US" altLang="zh-CN" sz="2000" baseline="30000" dirty="0">
                <a:latin typeface="宋体" panose="02010600030101010101" pitchFamily="2" charset="-122"/>
                <a:ea typeface="宋体" panose="02010600030101010101" pitchFamily="2" charset="-122"/>
              </a:rPr>
              <a:t>-1</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t>
            </a:r>
            <a:r>
              <a:rPr lang="en-US" altLang="zh-CN" sz="2000" dirty="0">
                <a:latin typeface="Arial" panose="020B0604020202020204" pitchFamily="34" charset="0"/>
                <a:ea typeface="宋体" panose="02010600030101010101" pitchFamily="2" charset="-122"/>
              </a:rPr>
              <a:t>2</a:t>
            </a:r>
            <a:r>
              <a:rPr lang="zh-CN" altLang="en-US" sz="2000" dirty="0">
                <a:latin typeface="Arial" panose="020B0604020202020204" pitchFamily="34" charset="0"/>
                <a:ea typeface="宋体" panose="02010600030101010101" pitchFamily="2" charset="-122"/>
              </a:rPr>
              <a:t>）</a:t>
            </a:r>
            <a:r>
              <a:rPr lang="en-US" altLang="zh-CN" sz="2000" dirty="0">
                <a:latin typeface="宋体" panose="02010600030101010101" pitchFamily="2" charset="-122"/>
                <a:ea typeface="宋体" panose="02010600030101010101" pitchFamily="2" charset="-122"/>
              </a:rPr>
              <a:t>*s</a:t>
            </a:r>
            <a:r>
              <a:rPr lang="en-US" altLang="zh-CN" sz="2000" baseline="30000" dirty="0">
                <a:latin typeface="宋体" panose="02010600030101010101" pitchFamily="2" charset="-122"/>
                <a:ea typeface="宋体" panose="02010600030101010101" pitchFamily="2" charset="-122"/>
              </a:rPr>
              <a:t>-1 </a:t>
            </a:r>
            <a:r>
              <a:rPr lang="en-US" altLang="zh-CN" sz="2000" dirty="0">
                <a:latin typeface="宋体" panose="02010600030101010101" pitchFamily="2" charset="-122"/>
                <a:ea typeface="宋体" panose="02010600030101010101" pitchFamily="2" charset="-122"/>
              </a:rPr>
              <a:t>*(-2)*</a:t>
            </a:r>
            <a:r>
              <a:rPr lang="en-US" altLang="zh-CN" sz="2000" dirty="0">
                <a:latin typeface="Arial" panose="020B0604020202020204" pitchFamily="34" charset="0"/>
                <a:ea typeface="宋体" panose="02010600030101010101" pitchFamily="2" charset="-122"/>
              </a:rPr>
              <a:t>1=-4</a:t>
            </a:r>
            <a:r>
              <a:rPr lang="en-US" altLang="zh-CN" sz="2000" dirty="0">
                <a:latin typeface="宋体" panose="02010600030101010101" pitchFamily="2" charset="-122"/>
                <a:ea typeface="宋体" panose="02010600030101010101" pitchFamily="2" charset="-122"/>
              </a:rPr>
              <a:t>s</a:t>
            </a:r>
            <a:r>
              <a:rPr lang="en-US" altLang="zh-CN" sz="2000" baseline="30000" dirty="0">
                <a:latin typeface="宋体" panose="02010600030101010101" pitchFamily="2" charset="-122"/>
                <a:ea typeface="宋体" panose="02010600030101010101" pitchFamily="2" charset="-122"/>
              </a:rPr>
              <a:t>-2</a:t>
            </a:r>
            <a:endParaRPr lang="zh-CN" altLang="en-US" sz="2000" dirty="0">
              <a:latin typeface="Arial" panose="020B0604020202020204" pitchFamily="34" charset="0"/>
              <a:ea typeface="宋体" panose="02010600030101010101" pitchFamily="2" charset="-122"/>
            </a:endParaRPr>
          </a:p>
        </p:txBody>
      </p:sp>
      <p:sp>
        <p:nvSpPr>
          <p:cNvPr id="17413" name="矩形 6"/>
          <p:cNvSpPr/>
          <p:nvPr/>
        </p:nvSpPr>
        <p:spPr>
          <a:xfrm>
            <a:off x="6794500" y="4572000"/>
            <a:ext cx="698500" cy="400050"/>
          </a:xfrm>
          <a:prstGeom prst="rect">
            <a:avLst/>
          </a:prstGeom>
          <a:noFill/>
          <a:ln w="9525">
            <a:noFill/>
          </a:ln>
        </p:spPr>
        <p:txBody>
          <a:bodyPr wrap="none" anchor="t" anchorCtr="0">
            <a:spAutoFit/>
          </a:bodyPr>
          <a:lstStyle/>
          <a:p>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a:t>
            </a:r>
            <a:endParaRPr lang="zh-CN" altLang="en-US" sz="2000" dirty="0">
              <a:latin typeface="Arial" panose="020B0604020202020204" pitchFamily="34" charset="0"/>
              <a:ea typeface="宋体" panose="02010600030101010101" pitchFamily="2" charset="-122"/>
            </a:endParaRPr>
          </a:p>
        </p:txBody>
      </p:sp>
      <p:graphicFrame>
        <p:nvGraphicFramePr>
          <p:cNvPr id="17414" name="对象 8"/>
          <p:cNvGraphicFramePr>
            <a:graphicFrameLocks noChangeAspect="1"/>
          </p:cNvGraphicFramePr>
          <p:nvPr/>
        </p:nvGraphicFramePr>
        <p:xfrm>
          <a:off x="396875" y="5257800"/>
          <a:ext cx="7951788" cy="855663"/>
        </p:xfrm>
        <a:graphic>
          <a:graphicData uri="http://schemas.openxmlformats.org/presentationml/2006/ole">
            <mc:AlternateContent xmlns:mc="http://schemas.openxmlformats.org/markup-compatibility/2006">
              <mc:Choice xmlns:v="urn:schemas-microsoft-com:vml" Requires="v">
                <p:oleObj spid="_x0000_s23559" r:id="rId3" imgW="3124200" imgH="431800" progId="Equation.DSMT4">
                  <p:embed/>
                </p:oleObj>
              </mc:Choice>
              <mc:Fallback>
                <p:oleObj r:id="rId3" imgW="3124200" imgH="431800" progId="Equation.DSMT4">
                  <p:embed/>
                  <p:pic>
                    <p:nvPicPr>
                      <p:cNvPr id="0" name="图片 3108"/>
                      <p:cNvPicPr/>
                      <p:nvPr/>
                    </p:nvPicPr>
                    <p:blipFill>
                      <a:blip r:embed="rId4"/>
                      <a:stretch>
                        <a:fillRect/>
                      </a:stretch>
                    </p:blipFill>
                    <p:spPr>
                      <a:xfrm>
                        <a:off x="396875" y="5257800"/>
                        <a:ext cx="7951788" cy="855663"/>
                      </a:xfrm>
                      <a:prstGeom prst="rect">
                        <a:avLst/>
                      </a:prstGeom>
                      <a:noFill/>
                      <a:ln w="38100">
                        <a:noFill/>
                        <a:miter/>
                      </a:ln>
                    </p:spPr>
                  </p:pic>
                </p:oleObj>
              </mc:Fallback>
            </mc:AlternateContent>
          </a:graphicData>
        </a:graphic>
      </p:graphicFrame>
      <p:pic>
        <p:nvPicPr>
          <p:cNvPr id="17415" name="Picture 2"/>
          <p:cNvPicPr>
            <a:picLocks noChangeAspect="1"/>
          </p:cNvPicPr>
          <p:nvPr/>
        </p:nvPicPr>
        <p:blipFill>
          <a:blip r:embed="rId5"/>
          <a:stretch>
            <a:fillRect/>
          </a:stretch>
        </p:blipFill>
        <p:spPr>
          <a:xfrm>
            <a:off x="1905000" y="98425"/>
            <a:ext cx="5995988" cy="2690813"/>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2994025" y="685800"/>
          <a:ext cx="5676900" cy="2057400"/>
        </p:xfrm>
        <a:graphic>
          <a:graphicData uri="http://schemas.openxmlformats.org/presentationml/2006/ole">
            <mc:AlternateContent xmlns:mc="http://schemas.openxmlformats.org/markup-compatibility/2006">
              <mc:Choice xmlns:v="urn:schemas-microsoft-com:vml" Requires="v">
                <p:oleObj spid="_x0000_s24588" r:id="rId3" imgW="2727325" imgH="954405" progId="Visio.Drawing.11">
                  <p:embed/>
                </p:oleObj>
              </mc:Choice>
              <mc:Fallback>
                <p:oleObj r:id="rId3" imgW="2727325" imgH="954405" progId="Visio.Drawing.11">
                  <p:embed/>
                  <p:pic>
                    <p:nvPicPr>
                      <p:cNvPr id="0" name="图片 3105"/>
                      <p:cNvPicPr/>
                      <p:nvPr/>
                    </p:nvPicPr>
                    <p:blipFill>
                      <a:blip r:embed="rId4"/>
                      <a:stretch>
                        <a:fillRect/>
                      </a:stretch>
                    </p:blipFill>
                    <p:spPr>
                      <a:xfrm>
                        <a:off x="2994025" y="685800"/>
                        <a:ext cx="5676900" cy="2057400"/>
                      </a:xfrm>
                      <a:prstGeom prst="rect">
                        <a:avLst/>
                      </a:prstGeom>
                      <a:noFill/>
                      <a:ln w="38100">
                        <a:noFill/>
                        <a:miter/>
                      </a:ln>
                    </p:spPr>
                  </p:pic>
                </p:oleObj>
              </mc:Fallback>
            </mc:AlternateContent>
          </a:graphicData>
        </a:graphic>
      </p:graphicFrame>
      <p:sp>
        <p:nvSpPr>
          <p:cNvPr id="18434" name="TextBox 2"/>
          <p:cNvSpPr txBox="1"/>
          <p:nvPr/>
        </p:nvSpPr>
        <p:spPr>
          <a:xfrm>
            <a:off x="209550" y="2438400"/>
            <a:ext cx="8356600" cy="461963"/>
          </a:xfrm>
          <a:prstGeom prst="rect">
            <a:avLst/>
          </a:prstGeom>
          <a:noFill/>
          <a:ln w="9525">
            <a:noFill/>
          </a:ln>
        </p:spPr>
        <p:txBody>
          <a:bodyPr anchor="t" anchorCtr="0">
            <a:spAutoFit/>
          </a:bodyPr>
          <a:lstStyle/>
          <a:p>
            <a:r>
              <a:rPr lang="zh-CN" altLang="en-US" sz="2400" dirty="0">
                <a:latin typeface="Arial" panose="020B0604020202020204" pitchFamily="34" charset="0"/>
                <a:ea typeface="宋体" panose="02010600030101010101" pitchFamily="2" charset="-122"/>
              </a:rPr>
              <a:t>在此图中，有一条前向通路，</a:t>
            </a:r>
            <a:r>
              <a:rPr lang="en-US" altLang="zh-CN" sz="2400" dirty="0">
                <a:latin typeface="Arial" panose="020B0604020202020204" pitchFamily="34" charset="0"/>
                <a:ea typeface="宋体" panose="02010600030101010101" pitchFamily="2" charset="-122"/>
              </a:rPr>
              <a:t>1</a:t>
            </a:r>
            <a:r>
              <a:rPr lang="zh-CN" altLang="en-US" sz="2400" dirty="0">
                <a:latin typeface="Arial" panose="020B0604020202020204" pitchFamily="34" charset="0"/>
                <a:ea typeface="宋体" panose="02010600030101010101" pitchFamily="2" charset="-122"/>
              </a:rPr>
              <a:t>个回路。</a:t>
            </a:r>
          </a:p>
        </p:txBody>
      </p:sp>
      <p:sp>
        <p:nvSpPr>
          <p:cNvPr id="18435" name="TextBox 3"/>
          <p:cNvSpPr txBox="1"/>
          <p:nvPr/>
        </p:nvSpPr>
        <p:spPr>
          <a:xfrm>
            <a:off x="508000" y="2944813"/>
            <a:ext cx="6985000" cy="461962"/>
          </a:xfrm>
          <a:prstGeom prst="rect">
            <a:avLst/>
          </a:prstGeom>
          <a:noFill/>
          <a:ln w="9525">
            <a:noFill/>
          </a:ln>
        </p:spPr>
        <p:txBody>
          <a:bodyPr anchor="t" anchorCtr="0">
            <a:spAutoFit/>
          </a:bodyPr>
          <a:lstStyle/>
          <a:p>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=1-H</a:t>
            </a:r>
            <a:r>
              <a:rPr lang="en-US" altLang="zh-CN" sz="2400" baseline="-25000" dirty="0">
                <a:latin typeface="宋体" panose="02010600030101010101" pitchFamily="2" charset="-122"/>
                <a:ea typeface="宋体" panose="02010600030101010101" pitchFamily="2" charset="-122"/>
              </a:rPr>
              <a:t>A</a:t>
            </a:r>
            <a:r>
              <a:rPr lang="en-US" altLang="zh-CN" sz="2400" dirty="0">
                <a:latin typeface="宋体" panose="02010600030101010101" pitchFamily="2" charset="-122"/>
                <a:ea typeface="宋体" panose="02010600030101010101" pitchFamily="2" charset="-122"/>
              </a:rPr>
              <a:t>(s)H</a:t>
            </a:r>
            <a:r>
              <a:rPr lang="en-US" altLang="zh-CN" sz="2400" baseline="-25000" dirty="0">
                <a:latin typeface="宋体" panose="02010600030101010101" pitchFamily="2" charset="-122"/>
                <a:ea typeface="宋体" panose="02010600030101010101" pitchFamily="2" charset="-122"/>
              </a:rPr>
              <a:t>B</a:t>
            </a:r>
            <a:r>
              <a:rPr lang="en-US" altLang="zh-CN" sz="2400" dirty="0">
                <a:latin typeface="宋体" panose="02010600030101010101" pitchFamily="2" charset="-122"/>
                <a:ea typeface="宋体" panose="02010600030101010101" pitchFamily="2" charset="-122"/>
              </a:rPr>
              <a:t>(s)</a:t>
            </a:r>
            <a:endParaRPr lang="zh-CN" altLang="en-US" sz="2400" dirty="0">
              <a:latin typeface="Arial" panose="020B0604020202020204" pitchFamily="34" charset="0"/>
              <a:ea typeface="宋体" panose="02010600030101010101" pitchFamily="2" charset="-122"/>
            </a:endParaRPr>
          </a:p>
        </p:txBody>
      </p:sp>
      <p:sp>
        <p:nvSpPr>
          <p:cNvPr id="18436" name="TextBox 4"/>
          <p:cNvSpPr txBox="1"/>
          <p:nvPr/>
        </p:nvSpPr>
        <p:spPr>
          <a:xfrm>
            <a:off x="209550" y="3506788"/>
            <a:ext cx="8589963" cy="400050"/>
          </a:xfrm>
          <a:prstGeom prst="rect">
            <a:avLst/>
          </a:prstGeom>
          <a:noFill/>
          <a:ln w="9525">
            <a:noFill/>
          </a:ln>
        </p:spPr>
        <p:txBody>
          <a:bodyPr anchor="t" anchorCtr="0">
            <a:spAutoFit/>
          </a:bodyPr>
          <a:lstStyle/>
          <a:p>
            <a:r>
              <a:rPr lang="zh-CN" altLang="en-US" sz="2000" dirty="0">
                <a:latin typeface="Arial" panose="020B0604020202020204" pitchFamily="34" charset="0"/>
                <a:ea typeface="宋体" panose="02010600030101010101" pitchFamily="2" charset="-122"/>
              </a:rPr>
              <a:t>前向通路：</a:t>
            </a:r>
            <a:r>
              <a:rPr lang="en-US" altLang="zh-CN" sz="2000" dirty="0">
                <a:latin typeface="Arial" panose="020B0604020202020204" pitchFamily="34" charset="0"/>
                <a:ea typeface="宋体" panose="02010600030101010101" pitchFamily="2" charset="-122"/>
              </a:rPr>
              <a:t>F—F1—F2—Y</a:t>
            </a:r>
            <a:endParaRPr lang="zh-CN" altLang="en-US" sz="2000" dirty="0">
              <a:latin typeface="Arial" panose="020B0604020202020204" pitchFamily="34" charset="0"/>
              <a:ea typeface="宋体" panose="02010600030101010101" pitchFamily="2" charset="-122"/>
            </a:endParaRPr>
          </a:p>
        </p:txBody>
      </p:sp>
      <p:sp>
        <p:nvSpPr>
          <p:cNvPr id="18437" name="TextBox 5"/>
          <p:cNvSpPr txBox="1"/>
          <p:nvPr/>
        </p:nvSpPr>
        <p:spPr>
          <a:xfrm>
            <a:off x="649288" y="4221163"/>
            <a:ext cx="6705600" cy="708025"/>
          </a:xfrm>
          <a:prstGeom prst="rect">
            <a:avLst/>
          </a:prstGeom>
          <a:noFill/>
          <a:ln w="9525">
            <a:noFill/>
          </a:ln>
        </p:spPr>
        <p:txBody>
          <a:bodyPr anchor="t" anchorCtr="0">
            <a:spAutoFit/>
          </a:bodyPr>
          <a:lstStyle/>
          <a:p>
            <a:r>
              <a:rPr lang="en-US" altLang="zh-CN" sz="2000" dirty="0">
                <a:latin typeface="Arial" panose="020B0604020202020204" pitchFamily="34" charset="0"/>
                <a:ea typeface="宋体" panose="02010600030101010101" pitchFamily="2" charset="-122"/>
              </a:rPr>
              <a:t>P=1</a:t>
            </a:r>
            <a:r>
              <a:rPr lang="en-US" altLang="zh-CN" sz="2000" dirty="0">
                <a:latin typeface="宋体" panose="02010600030101010101" pitchFamily="2" charset="-122"/>
                <a:ea typeface="宋体" panose="02010600030101010101" pitchFamily="2" charset="-122"/>
              </a:rPr>
              <a:t>*H</a:t>
            </a:r>
            <a:r>
              <a:rPr lang="en-US" altLang="zh-CN" sz="2000" baseline="-25000" dirty="0">
                <a:latin typeface="宋体" panose="02010600030101010101" pitchFamily="2" charset="-122"/>
                <a:ea typeface="宋体" panose="02010600030101010101" pitchFamily="2" charset="-122"/>
              </a:rPr>
              <a:t>A</a:t>
            </a:r>
            <a:r>
              <a:rPr lang="en-US" altLang="zh-CN" sz="2000" dirty="0">
                <a:latin typeface="宋体" panose="02010600030101010101" pitchFamily="2" charset="-122"/>
                <a:ea typeface="宋体" panose="02010600030101010101" pitchFamily="2" charset="-122"/>
              </a:rPr>
              <a:t>(s) *1</a:t>
            </a:r>
            <a:endParaRPr lang="zh-CN" altLang="en-US" sz="2000" dirty="0">
              <a:latin typeface="Arial" panose="020B0604020202020204" pitchFamily="34" charset="0"/>
              <a:ea typeface="宋体" panose="02010600030101010101" pitchFamily="2" charset="-122"/>
            </a:endParaRPr>
          </a:p>
          <a:p>
            <a:endParaRPr lang="zh-CN" altLang="en-US" sz="2000" dirty="0">
              <a:latin typeface="Arial" panose="020B0604020202020204" pitchFamily="34" charset="0"/>
              <a:ea typeface="宋体" panose="02010600030101010101" pitchFamily="2" charset="-122"/>
            </a:endParaRPr>
          </a:p>
        </p:txBody>
      </p:sp>
      <p:graphicFrame>
        <p:nvGraphicFramePr>
          <p:cNvPr id="18438" name="对象 8"/>
          <p:cNvGraphicFramePr>
            <a:graphicFrameLocks noChangeAspect="1"/>
          </p:cNvGraphicFramePr>
          <p:nvPr/>
        </p:nvGraphicFramePr>
        <p:xfrm>
          <a:off x="1689100" y="4870450"/>
          <a:ext cx="5365750" cy="930275"/>
        </p:xfrm>
        <a:graphic>
          <a:graphicData uri="http://schemas.openxmlformats.org/presentationml/2006/ole">
            <mc:AlternateContent xmlns:mc="http://schemas.openxmlformats.org/markup-compatibility/2006">
              <mc:Choice xmlns:v="urn:schemas-microsoft-com:vml" Requires="v">
                <p:oleObj spid="_x0000_s24589" r:id="rId5" imgW="2108200" imgH="469900" progId="Equation.DSMT4">
                  <p:embed/>
                </p:oleObj>
              </mc:Choice>
              <mc:Fallback>
                <p:oleObj r:id="rId5" imgW="2108200" imgH="469900" progId="Equation.DSMT4">
                  <p:embed/>
                  <p:pic>
                    <p:nvPicPr>
                      <p:cNvPr id="0" name="图片 3110"/>
                      <p:cNvPicPr/>
                      <p:nvPr/>
                    </p:nvPicPr>
                    <p:blipFill>
                      <a:blip r:embed="rId6"/>
                      <a:stretch>
                        <a:fillRect/>
                      </a:stretch>
                    </p:blipFill>
                    <p:spPr>
                      <a:xfrm>
                        <a:off x="1689100" y="4870450"/>
                        <a:ext cx="5365750" cy="930275"/>
                      </a:xfrm>
                      <a:prstGeom prst="rect">
                        <a:avLst/>
                      </a:prstGeom>
                      <a:noFill/>
                      <a:ln w="38100">
                        <a:noFill/>
                        <a:miter/>
                      </a:ln>
                    </p:spPr>
                  </p:pic>
                </p:oleObj>
              </mc:Fallback>
            </mc:AlternateContent>
          </a:graphicData>
        </a:graphic>
      </p:graphicFrame>
      <p:sp>
        <p:nvSpPr>
          <p:cNvPr id="18439" name="矩形 7"/>
          <p:cNvSpPr/>
          <p:nvPr/>
        </p:nvSpPr>
        <p:spPr>
          <a:xfrm>
            <a:off x="2819400" y="4221163"/>
            <a:ext cx="646113" cy="369887"/>
          </a:xfrm>
          <a:prstGeom prst="rect">
            <a:avLst/>
          </a:prstGeom>
          <a:noFill/>
          <a:ln w="9525">
            <a:noFill/>
          </a:ln>
        </p:spPr>
        <p:txBody>
          <a:bodyPr wrap="none" anchor="t" anchorCtr="0">
            <a:spAutoFit/>
          </a:bodyPr>
          <a:lstStyle/>
          <a:p>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idx="4294967295"/>
          </p:nvPr>
        </p:nvSpPr>
        <p:spPr>
          <a:xfrm>
            <a:off x="4876800" y="76200"/>
            <a:ext cx="3352800" cy="304800"/>
          </a:xfrm>
        </p:spPr>
        <p:txBody>
          <a:bodyPr vert="horz" wrap="square" lIns="91440" tIns="45720" rIns="91440" bIns="45720" anchor="ctr" anchorCtr="0"/>
          <a:lstStyle/>
          <a:p>
            <a:pPr eaLnBrk="1" hangingPunct="1"/>
            <a:r>
              <a:rPr lang="en-US" altLang="zh-CN" b="1" dirty="0">
                <a:solidFill>
                  <a:srgbClr val="0033CC"/>
                </a:solidFill>
                <a:latin typeface="黑体" panose="02010609060101010101" pitchFamily="2" charset="-122"/>
                <a:ea typeface="黑体" panose="02010609060101010101" pitchFamily="2" charset="-122"/>
              </a:rPr>
              <a:t>7.4  </a:t>
            </a:r>
            <a:r>
              <a:rPr lang="zh-CN" altLang="en-US" b="1" dirty="0">
                <a:solidFill>
                  <a:srgbClr val="0033CC"/>
                </a:solidFill>
                <a:latin typeface="黑体" panose="02010609060101010101" pitchFamily="2" charset="-122"/>
                <a:ea typeface="黑体" panose="02010609060101010101" pitchFamily="2" charset="-122"/>
              </a:rPr>
              <a:t>系统模拟</a:t>
            </a:r>
            <a:endParaRPr lang="zh-CN" altLang="en-US" dirty="0"/>
          </a:p>
        </p:txBody>
      </p:sp>
      <p:sp>
        <p:nvSpPr>
          <p:cNvPr id="176146" name="Rectangle 18"/>
          <p:cNvSpPr/>
          <p:nvPr/>
        </p:nvSpPr>
        <p:spPr>
          <a:xfrm>
            <a:off x="2479675" y="549275"/>
            <a:ext cx="2838450" cy="579438"/>
          </a:xfrm>
          <a:prstGeom prst="rect">
            <a:avLst/>
          </a:prstGeom>
          <a:noFill/>
          <a:ln w="9525">
            <a:noFill/>
          </a:ln>
        </p:spPr>
        <p:txBody>
          <a:bodyPr wrap="none" anchor="t" anchorCtr="0">
            <a:spAutoFit/>
          </a:bodyPr>
          <a:lstStyle/>
          <a:p>
            <a:r>
              <a:rPr lang="en-US" altLang="zh-CN" sz="3200" b="1" dirty="0">
                <a:solidFill>
                  <a:srgbClr val="0033CC"/>
                </a:solidFill>
                <a:latin typeface="黑体" panose="02010609060101010101" pitchFamily="2" charset="-122"/>
                <a:ea typeface="黑体" panose="02010609060101010101" pitchFamily="2" charset="-122"/>
              </a:rPr>
              <a:t>7.4  </a:t>
            </a:r>
            <a:r>
              <a:rPr lang="zh-CN" altLang="en-US" sz="3200" b="1" dirty="0">
                <a:solidFill>
                  <a:srgbClr val="0033CC"/>
                </a:solidFill>
                <a:latin typeface="黑体" panose="02010609060101010101" pitchFamily="2" charset="-122"/>
                <a:ea typeface="黑体" panose="02010609060101010101" pitchFamily="2" charset="-122"/>
              </a:rPr>
              <a:t>系统模拟</a:t>
            </a:r>
          </a:p>
        </p:txBody>
      </p:sp>
      <p:sp>
        <p:nvSpPr>
          <p:cNvPr id="176148" name="Rectangle 20"/>
          <p:cNvSpPr/>
          <p:nvPr/>
        </p:nvSpPr>
        <p:spPr>
          <a:xfrm>
            <a:off x="439738" y="1130300"/>
            <a:ext cx="6832600" cy="1169988"/>
          </a:xfrm>
          <a:prstGeom prst="rect">
            <a:avLst/>
          </a:prstGeom>
          <a:noFill/>
          <a:ln w="9525">
            <a:noFill/>
          </a:ln>
        </p:spPr>
        <p:txBody>
          <a:bodyPr wrap="none" anchor="t" anchorCtr="0">
            <a:spAutoFit/>
          </a:bodyPr>
          <a:lstStyle/>
          <a:p>
            <a:pPr>
              <a:lnSpc>
                <a:spcPct val="125000"/>
              </a:lnSpc>
            </a:pP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Mason</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公式是由流图 </a:t>
            </a:r>
            <a:r>
              <a:rPr lang="zh-CN" altLang="en-US" sz="2800" b="1" dirty="0">
                <a:solidFill>
                  <a:srgbClr val="3333CC"/>
                </a:solidFill>
                <a:latin typeface="Times New Roman" panose="02020603050405020304" pitchFamily="18" charset="0"/>
                <a:ea typeface="宋体" panose="02010600030101010101" pitchFamily="2" charset="-122"/>
                <a:sym typeface="Wingdings" panose="05000000000000000000" pitchFamily="2" charset="2"/>
              </a:rPr>
              <a:t> </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H(s)</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或</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H(z) </a:t>
            </a:r>
          </a:p>
          <a:p>
            <a:pPr>
              <a:lnSpc>
                <a:spcPct val="125000"/>
              </a:lnSpc>
            </a:pP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下面讨论，由</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H(s)</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或</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H(z) </a:t>
            </a:r>
            <a:r>
              <a:rPr lang="en-US" altLang="zh-CN" sz="2800" b="1" dirty="0">
                <a:solidFill>
                  <a:srgbClr val="3333CC"/>
                </a:solidFill>
                <a:latin typeface="Times New Roman" panose="02020603050405020304" pitchFamily="18" charset="0"/>
                <a:ea typeface="宋体" panose="02010600030101010101" pitchFamily="2" charset="-122"/>
                <a:sym typeface="Wingdings" panose="05000000000000000000" pitchFamily="2" charset="2"/>
              </a:rPr>
              <a:t> </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流图或方框图 </a:t>
            </a:r>
          </a:p>
        </p:txBody>
      </p:sp>
      <p:sp>
        <p:nvSpPr>
          <p:cNvPr id="176149" name="Rectangle 21"/>
          <p:cNvSpPr/>
          <p:nvPr/>
        </p:nvSpPr>
        <p:spPr>
          <a:xfrm>
            <a:off x="171450" y="2300288"/>
            <a:ext cx="6626225" cy="577850"/>
          </a:xfrm>
          <a:prstGeom prst="rect">
            <a:avLst/>
          </a:prstGeom>
          <a:noFill/>
          <a:ln w="9525">
            <a:noFill/>
          </a:ln>
        </p:spPr>
        <p:txBody>
          <a:bodyPr wrap="none" anchor="t" anchorCtr="0">
            <a:spAutoFit/>
          </a:bodyPr>
          <a:lstStyle/>
          <a:p>
            <a:r>
              <a:rPr lang="zh-CN" altLang="en-US" sz="3200" b="1" dirty="0">
                <a:solidFill>
                  <a:srgbClr val="CC0000"/>
                </a:solidFill>
                <a:latin typeface="Times New Roman" panose="02020603050405020304" pitchFamily="18" charset="0"/>
                <a:ea typeface="楷体_GB2312" pitchFamily="49" charset="-122"/>
                <a:sym typeface="Symbol" panose="05050102010706020507" pitchFamily="18" charset="2"/>
              </a:rPr>
              <a:t>一、直接实现</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利用</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Mason</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公式来实现 </a:t>
            </a:r>
          </a:p>
        </p:txBody>
      </p:sp>
      <p:sp>
        <p:nvSpPr>
          <p:cNvPr id="176150" name="Rectangle 22"/>
          <p:cNvSpPr/>
          <p:nvPr/>
        </p:nvSpPr>
        <p:spPr>
          <a:xfrm>
            <a:off x="381000" y="2889250"/>
            <a:ext cx="542925" cy="519113"/>
          </a:xfrm>
          <a:prstGeom prst="rect">
            <a:avLst/>
          </a:prstGeom>
          <a:noFill/>
          <a:ln w="9525">
            <a:noFill/>
          </a:ln>
        </p:spPr>
        <p:txBody>
          <a:bodyPr wrap="none" anchor="t" anchorCtr="0">
            <a:spAutoFit/>
          </a:bodyPr>
          <a:lstStyle/>
          <a:p>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例</a:t>
            </a:r>
          </a:p>
        </p:txBody>
      </p:sp>
      <p:sp>
        <p:nvSpPr>
          <p:cNvPr id="37894" name="Rectangle 24"/>
          <p:cNvSpPr/>
          <p:nvPr/>
        </p:nvSpPr>
        <p:spPr>
          <a:xfrm>
            <a:off x="2900363" y="3200400"/>
            <a:ext cx="9144000" cy="0"/>
          </a:xfrm>
          <a:prstGeom prst="rect">
            <a:avLst/>
          </a:prstGeom>
          <a:noFill/>
          <a:ln w="9525">
            <a:noFill/>
          </a:ln>
        </p:spPr>
        <p:txBody>
          <a:bodyPr anchor="t" anchorCtr="0">
            <a:spAutoFit/>
          </a:bodyPr>
          <a:lstStyle/>
          <a:p>
            <a:endParaRPr lang="zh-CN" altLang="en-US" dirty="0">
              <a:latin typeface="Times New Roman" panose="02020603050405020304" pitchFamily="18" charset="0"/>
              <a:ea typeface="宋体" panose="02010600030101010101" pitchFamily="2" charset="-122"/>
            </a:endParaRPr>
          </a:p>
        </p:txBody>
      </p:sp>
      <p:graphicFrame>
        <p:nvGraphicFramePr>
          <p:cNvPr id="176151" name="Object 23"/>
          <p:cNvGraphicFramePr>
            <a:graphicFrameLocks noChangeAspect="1"/>
          </p:cNvGraphicFramePr>
          <p:nvPr/>
        </p:nvGraphicFramePr>
        <p:xfrm>
          <a:off x="339725" y="3408363"/>
          <a:ext cx="8407400" cy="979487"/>
        </p:xfrm>
        <a:graphic>
          <a:graphicData uri="http://schemas.openxmlformats.org/presentationml/2006/ole">
            <mc:AlternateContent xmlns:mc="http://schemas.openxmlformats.org/markup-compatibility/2006">
              <mc:Choice xmlns:v="urn:schemas-microsoft-com:vml" Requires="v">
                <p:oleObj spid="_x0000_s25607" r:id="rId3" imgW="4470400" imgH="482600" progId="Equation.DSMT4">
                  <p:embed/>
                </p:oleObj>
              </mc:Choice>
              <mc:Fallback>
                <p:oleObj r:id="rId3" imgW="4470400" imgH="482600" progId="Equation.DSMT4">
                  <p:embed/>
                  <p:pic>
                    <p:nvPicPr>
                      <p:cNvPr id="0" name="图片 3120"/>
                      <p:cNvPicPr/>
                      <p:nvPr/>
                    </p:nvPicPr>
                    <p:blipFill>
                      <a:blip r:embed="rId4"/>
                      <a:stretch>
                        <a:fillRect/>
                      </a:stretch>
                    </p:blipFill>
                    <p:spPr>
                      <a:xfrm>
                        <a:off x="339725" y="3408363"/>
                        <a:ext cx="8407400" cy="979487"/>
                      </a:xfrm>
                      <a:prstGeom prst="rect">
                        <a:avLst/>
                      </a:prstGeom>
                      <a:noFill/>
                      <a:ln w="38100">
                        <a:noFill/>
                        <a:miter/>
                      </a:ln>
                    </p:spPr>
                  </p:pic>
                </p:oleObj>
              </mc:Fallback>
            </mc:AlternateContent>
          </a:graphicData>
        </a:graphic>
      </p:graphicFrame>
      <p:sp>
        <p:nvSpPr>
          <p:cNvPr id="176153" name="Rectangle 25"/>
          <p:cNvSpPr/>
          <p:nvPr/>
        </p:nvSpPr>
        <p:spPr>
          <a:xfrm>
            <a:off x="171450" y="4724400"/>
            <a:ext cx="8743950" cy="1384995"/>
          </a:xfrm>
          <a:prstGeom prst="rect">
            <a:avLst/>
          </a:prstGeom>
          <a:noFill/>
          <a:ln w="9525">
            <a:noFill/>
          </a:ln>
        </p:spPr>
        <p:txBody>
          <a:bodyPr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画信号流图时，分母中，除</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之外，其余每项看成一个</a:t>
            </a:r>
            <a:r>
              <a:rPr lang="zh-CN" altLang="en-US" sz="2800" b="1" dirty="0">
                <a:solidFill>
                  <a:srgbClr val="3333CC"/>
                </a:solidFill>
                <a:sym typeface="Symbol" panose="05050102010706020507" pitchFamily="18" charset="2"/>
              </a:rPr>
              <a:t>回路，所有回路均相接触。</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分子每项都</a:t>
            </a:r>
            <a:r>
              <a:rPr lang="zh-CN" altLang="en-US" sz="2800" b="1" dirty="0">
                <a:solidFill>
                  <a:srgbClr val="3333CC"/>
                </a:solidFill>
                <a:sym typeface="Symbol" panose="05050102010706020507" pitchFamily="18" charset="2"/>
              </a:rPr>
              <a:t>看成一条前</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向通路，所有前向通路与全部回路相接触。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146"/>
                                        </p:tgtEl>
                                        <p:attrNameLst>
                                          <p:attrName>style.visibility</p:attrName>
                                        </p:attrNameLst>
                                      </p:cBhvr>
                                      <p:to>
                                        <p:strVal val="visible"/>
                                      </p:to>
                                    </p:set>
                                    <p:anim calcmode="lin" valueType="num">
                                      <p:cBhvr additive="base">
                                        <p:cTn id="7" dur="500" fill="hold"/>
                                        <p:tgtEl>
                                          <p:spTgt spid="176146"/>
                                        </p:tgtEl>
                                        <p:attrNameLst>
                                          <p:attrName>ppt_x</p:attrName>
                                        </p:attrNameLst>
                                      </p:cBhvr>
                                      <p:tavLst>
                                        <p:tav tm="0">
                                          <p:val>
                                            <p:strVal val="0-#ppt_w/2"/>
                                          </p:val>
                                        </p:tav>
                                        <p:tav tm="100000">
                                          <p:val>
                                            <p:strVal val="#ppt_x"/>
                                          </p:val>
                                        </p:tav>
                                      </p:tavLst>
                                    </p:anim>
                                    <p:anim calcmode="lin" valueType="num">
                                      <p:cBhvr additive="base">
                                        <p:cTn id="8" dur="500" fill="hold"/>
                                        <p:tgtEl>
                                          <p:spTgt spid="1761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6148">
                                            <p:txEl>
                                              <p:pRg st="0" end="0"/>
                                            </p:txEl>
                                          </p:spTgt>
                                        </p:tgtEl>
                                        <p:attrNameLst>
                                          <p:attrName>style.visibility</p:attrName>
                                        </p:attrNameLst>
                                      </p:cBhvr>
                                      <p:to>
                                        <p:strVal val="visible"/>
                                      </p:to>
                                    </p:set>
                                    <p:anim calcmode="lin" valueType="num">
                                      <p:cBhvr additive="base">
                                        <p:cTn id="13" dur="500" fill="hold"/>
                                        <p:tgtEl>
                                          <p:spTgt spid="17614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61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6148">
                                            <p:txEl>
                                              <p:pRg st="1" end="1"/>
                                            </p:txEl>
                                          </p:spTgt>
                                        </p:tgtEl>
                                        <p:attrNameLst>
                                          <p:attrName>style.visibility</p:attrName>
                                        </p:attrNameLst>
                                      </p:cBhvr>
                                      <p:to>
                                        <p:strVal val="visible"/>
                                      </p:to>
                                    </p:set>
                                    <p:anim calcmode="lin" valueType="num">
                                      <p:cBhvr additive="base">
                                        <p:cTn id="19" dur="500" fill="hold"/>
                                        <p:tgtEl>
                                          <p:spTgt spid="17614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614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6149"/>
                                        </p:tgtEl>
                                        <p:attrNameLst>
                                          <p:attrName>style.visibility</p:attrName>
                                        </p:attrNameLst>
                                      </p:cBhvr>
                                      <p:to>
                                        <p:strVal val="visible"/>
                                      </p:to>
                                    </p:set>
                                    <p:anim calcmode="lin" valueType="num">
                                      <p:cBhvr additive="base">
                                        <p:cTn id="25" dur="500" fill="hold"/>
                                        <p:tgtEl>
                                          <p:spTgt spid="176149"/>
                                        </p:tgtEl>
                                        <p:attrNameLst>
                                          <p:attrName>ppt_x</p:attrName>
                                        </p:attrNameLst>
                                      </p:cBhvr>
                                      <p:tavLst>
                                        <p:tav tm="0">
                                          <p:val>
                                            <p:strVal val="0-#ppt_w/2"/>
                                          </p:val>
                                        </p:tav>
                                        <p:tav tm="100000">
                                          <p:val>
                                            <p:strVal val="#ppt_x"/>
                                          </p:val>
                                        </p:tav>
                                      </p:tavLst>
                                    </p:anim>
                                    <p:anim calcmode="lin" valueType="num">
                                      <p:cBhvr additive="base">
                                        <p:cTn id="26" dur="500" fill="hold"/>
                                        <p:tgtEl>
                                          <p:spTgt spid="17614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6150"/>
                                        </p:tgtEl>
                                        <p:attrNameLst>
                                          <p:attrName>style.visibility</p:attrName>
                                        </p:attrNameLst>
                                      </p:cBhvr>
                                      <p:to>
                                        <p:strVal val="visible"/>
                                      </p:to>
                                    </p:set>
                                    <p:anim calcmode="lin" valueType="num">
                                      <p:cBhvr additive="base">
                                        <p:cTn id="31" dur="500" fill="hold"/>
                                        <p:tgtEl>
                                          <p:spTgt spid="176150"/>
                                        </p:tgtEl>
                                        <p:attrNameLst>
                                          <p:attrName>ppt_x</p:attrName>
                                        </p:attrNameLst>
                                      </p:cBhvr>
                                      <p:tavLst>
                                        <p:tav tm="0">
                                          <p:val>
                                            <p:strVal val="0-#ppt_w/2"/>
                                          </p:val>
                                        </p:tav>
                                        <p:tav tm="100000">
                                          <p:val>
                                            <p:strVal val="#ppt_x"/>
                                          </p:val>
                                        </p:tav>
                                      </p:tavLst>
                                    </p:anim>
                                    <p:anim calcmode="lin" valueType="num">
                                      <p:cBhvr additive="base">
                                        <p:cTn id="32" dur="500" fill="hold"/>
                                        <p:tgtEl>
                                          <p:spTgt spid="17615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76151"/>
                                        </p:tgtEl>
                                        <p:attrNameLst>
                                          <p:attrName>style.visibility</p:attrName>
                                        </p:attrNameLst>
                                      </p:cBhvr>
                                      <p:to>
                                        <p:strVal val="visible"/>
                                      </p:to>
                                    </p:set>
                                    <p:animEffect transition="in" filter="wipe(up)">
                                      <p:cBhvr>
                                        <p:cTn id="37" dur="500"/>
                                        <p:tgtEl>
                                          <p:spTgt spid="176151"/>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76153"/>
                                        </p:tgtEl>
                                        <p:attrNameLst>
                                          <p:attrName>style.visibility</p:attrName>
                                        </p:attrNameLst>
                                      </p:cBhvr>
                                      <p:to>
                                        <p:strVal val="visible"/>
                                      </p:to>
                                    </p:set>
                                    <p:anim calcmode="lin" valueType="num">
                                      <p:cBhvr additive="base">
                                        <p:cTn id="42" dur="500" fill="hold"/>
                                        <p:tgtEl>
                                          <p:spTgt spid="176153"/>
                                        </p:tgtEl>
                                        <p:attrNameLst>
                                          <p:attrName>ppt_x</p:attrName>
                                        </p:attrNameLst>
                                      </p:cBhvr>
                                      <p:tavLst>
                                        <p:tav tm="0">
                                          <p:val>
                                            <p:strVal val="0-#ppt_w/2"/>
                                          </p:val>
                                        </p:tav>
                                        <p:tav tm="100000">
                                          <p:val>
                                            <p:strVal val="#ppt_x"/>
                                          </p:val>
                                        </p:tav>
                                      </p:tavLst>
                                    </p:anim>
                                    <p:anim calcmode="lin" valueType="num">
                                      <p:cBhvr additive="base">
                                        <p:cTn id="43" dur="500" fill="hold"/>
                                        <p:tgtEl>
                                          <p:spTgt spid="1761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46" grpId="0"/>
      <p:bldP spid="176148" grpId="0" build="p"/>
      <p:bldP spid="176149" grpId="0"/>
      <p:bldP spid="176150" grpId="0"/>
      <p:bldP spid="1761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385846"/>
            <a:ext cx="8640960" cy="1200329"/>
          </a:xfrm>
          <a:prstGeom prst="rect">
            <a:avLst/>
          </a:prstGeom>
        </p:spPr>
        <p:txBody>
          <a:bodyPr wrap="square">
            <a:spAutoFit/>
          </a:bodyPr>
          <a:lstStyle/>
          <a:p>
            <a:pPr algn="just">
              <a:lnSpc>
                <a:spcPct val="150000"/>
              </a:lnSpc>
              <a:spcAft>
                <a:spcPts val="0"/>
              </a:spcAft>
            </a:pPr>
            <a:r>
              <a:rPr lang="zh-CN" altLang="en-US" b="1" kern="100" dirty="0">
                <a:solidFill>
                  <a:srgbClr val="FF0000"/>
                </a:solidFill>
              </a:rPr>
              <a:t>例</a:t>
            </a:r>
            <a:r>
              <a:rPr lang="en-US" altLang="zh-CN" b="1" kern="100" dirty="0">
                <a:solidFill>
                  <a:srgbClr val="FF0000"/>
                </a:solidFill>
              </a:rPr>
              <a:t>2</a:t>
            </a:r>
            <a:r>
              <a:rPr lang="zh-CN" altLang="en-US" kern="100" dirty="0"/>
              <a:t>：</a:t>
            </a:r>
            <a:r>
              <a:rPr lang="zh-CN" altLang="zh-CN" kern="100" dirty="0"/>
              <a:t>离散系统的系统函数</a:t>
            </a:r>
            <a:r>
              <a:rPr lang="en-US" altLang="zh-CN" kern="100" dirty="0"/>
              <a:t>H(z)</a:t>
            </a:r>
            <a:r>
              <a:rPr lang="zh-CN" altLang="zh-CN" kern="100" dirty="0"/>
              <a:t>的零、极点分布如下图所示，且知当</a:t>
            </a:r>
            <a:r>
              <a:rPr lang="en-US" altLang="zh-CN" kern="100" dirty="0"/>
              <a:t>z=0</a:t>
            </a:r>
            <a:r>
              <a:rPr lang="zh-CN" altLang="zh-CN" kern="100" dirty="0"/>
              <a:t>时，</a:t>
            </a:r>
            <a:r>
              <a:rPr lang="en-US" altLang="zh-CN" kern="100" dirty="0"/>
              <a:t>H(0)=-2</a:t>
            </a:r>
            <a:r>
              <a:rPr lang="zh-CN" altLang="zh-CN" kern="100" dirty="0"/>
              <a:t>。</a:t>
            </a:r>
            <a:r>
              <a:rPr lang="zh-CN" altLang="zh-CN" kern="100" dirty="0">
                <a:cs typeface="Times New Roman" panose="02020603050405020304" pitchFamily="18" charset="0"/>
              </a:rPr>
              <a:t>求出其系统函数</a:t>
            </a:r>
            <a:r>
              <a:rPr lang="en-US" altLang="zh-CN" kern="100" dirty="0"/>
              <a:t>H(z)</a:t>
            </a:r>
            <a:r>
              <a:rPr lang="zh-CN" altLang="zh-CN" kern="100" dirty="0">
                <a:cs typeface="Times New Roman" panose="02020603050405020304" pitchFamily="18" charset="0"/>
              </a:rPr>
              <a:t>的表达式；</a:t>
            </a:r>
            <a:endParaRPr lang="zh-CN" altLang="en-US" dirty="0"/>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484784"/>
            <a:ext cx="2818586" cy="2312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Object 52"/>
          <p:cNvGraphicFramePr>
            <a:graphicFrameLocks noChangeAspect="1"/>
          </p:cNvGraphicFramePr>
          <p:nvPr/>
        </p:nvGraphicFramePr>
        <p:xfrm>
          <a:off x="1259632" y="2241938"/>
          <a:ext cx="2270199" cy="797757"/>
        </p:xfrm>
        <a:graphic>
          <a:graphicData uri="http://schemas.openxmlformats.org/presentationml/2006/ole">
            <mc:AlternateContent xmlns:mc="http://schemas.openxmlformats.org/markup-compatibility/2006">
              <mc:Choice xmlns:v="urn:schemas-microsoft-com:vml" Requires="v">
                <p:oleObj spid="_x0000_s3084" name="Equation" r:id="rId4" imgW="21640800" imgH="7620000" progId="Equation.DSMT4">
                  <p:embed/>
                </p:oleObj>
              </mc:Choice>
              <mc:Fallback>
                <p:oleObj name="Equation" r:id="rId4" imgW="21640800" imgH="7620000" progId="Equation.DSMT4">
                  <p:embed/>
                  <p:pic>
                    <p:nvPicPr>
                      <p:cNvPr id="0" name="Object 52"/>
                      <p:cNvPicPr/>
                      <p:nvPr/>
                    </p:nvPicPr>
                    <p:blipFill>
                      <a:blip r:embed="rId5"/>
                      <a:stretch>
                        <a:fillRect/>
                      </a:stretch>
                    </p:blipFill>
                    <p:spPr>
                      <a:xfrm>
                        <a:off x="1259632" y="2241938"/>
                        <a:ext cx="2270199" cy="797757"/>
                      </a:xfrm>
                      <a:prstGeom prst="rect">
                        <a:avLst/>
                      </a:prstGeom>
                      <a:noFill/>
                      <a:ln w="38100">
                        <a:noFill/>
                        <a:miter/>
                      </a:ln>
                    </p:spPr>
                  </p:pic>
                </p:oleObj>
              </mc:Fallback>
            </mc:AlternateContent>
          </a:graphicData>
        </a:graphic>
      </p:graphicFrame>
      <p:sp>
        <p:nvSpPr>
          <p:cNvPr id="4" name="Rectangle 51"/>
          <p:cNvSpPr/>
          <p:nvPr/>
        </p:nvSpPr>
        <p:spPr>
          <a:xfrm>
            <a:off x="194417" y="1566637"/>
            <a:ext cx="4506362" cy="523220"/>
          </a:xfrm>
          <a:prstGeom prst="rect">
            <a:avLst/>
          </a:prstGeom>
          <a:noFill/>
          <a:ln w="9525">
            <a:noFill/>
          </a:ln>
        </p:spPr>
        <p:txBody>
          <a:bodyPr wrap="none" anchor="t" anchorCtr="0">
            <a:spAutoFit/>
          </a:bodyPr>
          <a:lstStyle/>
          <a:p>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解</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：由</a:t>
            </a:r>
            <a:r>
              <a:rPr lang="zh-CN" altLang="zh-CN" sz="2800" kern="100" dirty="0"/>
              <a:t>零、极点</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分布图可得</a:t>
            </a:r>
          </a:p>
        </p:txBody>
      </p:sp>
      <p:sp>
        <p:nvSpPr>
          <p:cNvPr id="5" name="Rectangle 51"/>
          <p:cNvSpPr/>
          <p:nvPr/>
        </p:nvSpPr>
        <p:spPr>
          <a:xfrm>
            <a:off x="539552" y="3145262"/>
            <a:ext cx="4506362" cy="1303177"/>
          </a:xfrm>
          <a:prstGeom prst="rect">
            <a:avLst/>
          </a:prstGeom>
          <a:noFill/>
          <a:ln w="9525">
            <a:noFill/>
          </a:ln>
        </p:spPr>
        <p:txBody>
          <a:bodyPr wrap="square" anchor="t" anchorCtr="0">
            <a:spAutoFit/>
          </a:bodyPr>
          <a:lstStyle/>
          <a:p>
            <a:pPr>
              <a:lnSpc>
                <a:spcPct val="150000"/>
              </a:lnSpc>
            </a:pPr>
            <a:r>
              <a:rPr lang="zh-CN" altLang="en-US" sz="2800" dirty="0">
                <a:sym typeface="Symbol" panose="05050102010706020507" pitchFamily="18" charset="2"/>
              </a:rPr>
              <a:t>又因</a:t>
            </a:r>
            <a:r>
              <a:rPr lang="en-US" altLang="zh-CN" sz="2800" dirty="0">
                <a:sym typeface="Symbol" panose="05050102010706020507" pitchFamily="18" charset="2"/>
              </a:rPr>
              <a:t>z=0</a:t>
            </a:r>
            <a:r>
              <a:rPr lang="zh-CN" altLang="en-US" sz="2800" dirty="0">
                <a:sym typeface="Symbol" panose="05050102010706020507" pitchFamily="18" charset="2"/>
              </a:rPr>
              <a:t>时，     </a:t>
            </a:r>
            <a:r>
              <a:rPr lang="en-US" altLang="zh-CN" sz="2800" dirty="0">
                <a:sym typeface="Symbol" panose="05050102010706020507" pitchFamily="18" charset="2"/>
              </a:rPr>
              <a:t>H(0)=-2</a:t>
            </a:r>
          </a:p>
          <a:p>
            <a:pPr>
              <a:lnSpc>
                <a:spcPct val="150000"/>
              </a:lnSpc>
            </a:pPr>
            <a:r>
              <a:rPr lang="zh-CN" altLang="en-US" sz="2800" kern="100" dirty="0">
                <a:sym typeface="Symbol" panose="05050102010706020507" pitchFamily="18" charset="2"/>
              </a:rPr>
              <a:t>所以       </a:t>
            </a:r>
            <a:r>
              <a:rPr lang="en-US" altLang="zh-CN" sz="2800" kern="100" dirty="0">
                <a:sym typeface="Symbol" panose="05050102010706020507" pitchFamily="18" charset="2"/>
              </a:rPr>
              <a:t>k=2</a:t>
            </a:r>
            <a:endParaRPr lang="zh-CN" altLang="en-US" sz="2800" dirty="0">
              <a:sym typeface="Symbol" panose="05050102010706020507" pitchFamily="18" charset="2"/>
            </a:endParaRPr>
          </a:p>
        </p:txBody>
      </p:sp>
      <p:graphicFrame>
        <p:nvGraphicFramePr>
          <p:cNvPr id="6" name="Object 52"/>
          <p:cNvGraphicFramePr>
            <a:graphicFrameLocks noChangeAspect="1"/>
          </p:cNvGraphicFramePr>
          <p:nvPr>
            <p:extLst>
              <p:ext uri="{D42A27DB-BD31-4B8C-83A1-F6EECF244321}">
                <p14:modId xmlns:p14="http://schemas.microsoft.com/office/powerpoint/2010/main" val="4041199049"/>
              </p:ext>
            </p:extLst>
          </p:nvPr>
        </p:nvGraphicFramePr>
        <p:xfrm>
          <a:off x="396068" y="4529177"/>
          <a:ext cx="3997325" cy="933595"/>
        </p:xfrm>
        <a:graphic>
          <a:graphicData uri="http://schemas.openxmlformats.org/presentationml/2006/ole">
            <mc:AlternateContent xmlns:mc="http://schemas.openxmlformats.org/markup-compatibility/2006">
              <mc:Choice xmlns:v="urn:schemas-microsoft-com:vml" Requires="v">
                <p:oleObj spid="_x0000_s3085" name="Equation" r:id="rId6" imgW="38100000" imgH="7620000" progId="Equation.DSMT4">
                  <p:embed/>
                </p:oleObj>
              </mc:Choice>
              <mc:Fallback>
                <p:oleObj name="Equation" r:id="rId6" imgW="38100000" imgH="7620000" progId="Equation.DSMT4">
                  <p:embed/>
                  <p:pic>
                    <p:nvPicPr>
                      <p:cNvPr id="0" name="Object 52"/>
                      <p:cNvPicPr/>
                      <p:nvPr/>
                    </p:nvPicPr>
                    <p:blipFill>
                      <a:blip r:embed="rId7"/>
                      <a:stretch>
                        <a:fillRect/>
                      </a:stretch>
                    </p:blipFill>
                    <p:spPr>
                      <a:xfrm>
                        <a:off x="396068" y="4529177"/>
                        <a:ext cx="3997325" cy="933595"/>
                      </a:xfrm>
                      <a:prstGeom prst="rect">
                        <a:avLst/>
                      </a:prstGeom>
                      <a:noFill/>
                      <a:ln w="38100">
                        <a:noFill/>
                        <a:miter/>
                      </a:ln>
                    </p:spPr>
                  </p:pic>
                </p:oleObj>
              </mc:Fallback>
            </mc:AlternateContent>
          </a:graphicData>
        </a:graphic>
      </p:graphicFrame>
      <p:sp>
        <p:nvSpPr>
          <p:cNvPr id="7" name="矩形 6"/>
          <p:cNvSpPr/>
          <p:nvPr/>
        </p:nvSpPr>
        <p:spPr>
          <a:xfrm>
            <a:off x="3995936" y="5478890"/>
            <a:ext cx="4866492" cy="1015663"/>
          </a:xfrm>
          <a:prstGeom prst="rect">
            <a:avLst/>
          </a:prstGeom>
        </p:spPr>
        <p:txBody>
          <a:bodyPr wrap="square">
            <a:spAutoFit/>
          </a:bodyPr>
          <a:lstStyle/>
          <a:p>
            <a:pPr>
              <a:lnSpc>
                <a:spcPct val="125000"/>
              </a:lnSpc>
              <a:spcAft>
                <a:spcPts val="0"/>
              </a:spcAft>
            </a:pPr>
            <a:r>
              <a:rPr lang="zh-CN" altLang="zh-CN" kern="100" dirty="0">
                <a:latin typeface="Calibri" panose="020F0502020204030204" pitchFamily="34" charset="0"/>
                <a:cs typeface="Times New Roman" panose="02020603050405020304" pitchFamily="18" charset="0"/>
              </a:rPr>
              <a:t>（</a:t>
            </a:r>
            <a:r>
              <a:rPr lang="en-US" altLang="zh-CN" kern="100" dirty="0">
                <a:latin typeface="Calibri" panose="020F0502020204030204" pitchFamily="34" charset="0"/>
                <a:cs typeface="Times New Roman" panose="02020603050405020304" pitchFamily="18" charset="0"/>
              </a:rPr>
              <a:t>2</a:t>
            </a:r>
            <a:r>
              <a:rPr lang="zh-CN" altLang="zh-CN" kern="100" dirty="0" smtClean="0">
                <a:latin typeface="Calibri" panose="020F0502020204030204" pitchFamily="34" charset="0"/>
                <a:cs typeface="Times New Roman" panose="02020603050405020304" pitchFamily="18" charset="0"/>
              </a:rPr>
              <a:t>）</a:t>
            </a:r>
            <a:r>
              <a:rPr lang="zh-CN" altLang="en-US" kern="100" dirty="0" smtClean="0">
                <a:latin typeface="Calibri" panose="020F0502020204030204" pitchFamily="34" charset="0"/>
                <a:cs typeface="Times New Roman" panose="02020603050405020304" pitchFamily="18" charset="0"/>
              </a:rPr>
              <a:t>计算</a:t>
            </a:r>
            <a:r>
              <a:rPr lang="zh-CN" altLang="zh-CN" kern="100" dirty="0" smtClean="0">
                <a:latin typeface="Calibri" panose="020F0502020204030204" pitchFamily="34" charset="0"/>
                <a:cs typeface="Times New Roman" panose="02020603050405020304" pitchFamily="18" charset="0"/>
              </a:rPr>
              <a:t>该</a:t>
            </a:r>
            <a:r>
              <a:rPr lang="zh-CN" altLang="en-US" kern="100" dirty="0" smtClean="0">
                <a:latin typeface="Calibri" panose="020F0502020204030204" pitchFamily="34" charset="0"/>
                <a:cs typeface="Times New Roman" panose="02020603050405020304" pitchFamily="18" charset="0"/>
              </a:rPr>
              <a:t>离散</a:t>
            </a:r>
            <a:r>
              <a:rPr lang="zh-CN" altLang="zh-CN" kern="100" dirty="0" smtClean="0">
                <a:latin typeface="Calibri" panose="020F0502020204030204" pitchFamily="34" charset="0"/>
                <a:cs typeface="Times New Roman" panose="02020603050405020304" pitchFamily="18" charset="0"/>
              </a:rPr>
              <a:t>系统的</a:t>
            </a:r>
            <a:r>
              <a:rPr lang="zh-CN" altLang="en-US" kern="100" dirty="0" smtClean="0">
                <a:latin typeface="Calibri" panose="020F0502020204030204" pitchFamily="34" charset="0"/>
                <a:cs typeface="Times New Roman" panose="02020603050405020304" pitchFamily="18" charset="0"/>
              </a:rPr>
              <a:t>差</a:t>
            </a:r>
            <a:r>
              <a:rPr lang="zh-CN" altLang="zh-CN" kern="100" dirty="0" smtClean="0">
                <a:latin typeface="Calibri" panose="020F0502020204030204" pitchFamily="34" charset="0"/>
                <a:cs typeface="Times New Roman" panose="02020603050405020304" pitchFamily="18" charset="0"/>
              </a:rPr>
              <a:t>分方程；（</a:t>
            </a:r>
            <a:r>
              <a:rPr lang="en-US" altLang="zh-CN" kern="100" dirty="0">
                <a:latin typeface="Calibri" panose="020F0502020204030204" pitchFamily="34" charset="0"/>
                <a:cs typeface="Times New Roman" panose="02020603050405020304" pitchFamily="18" charset="0"/>
              </a:rPr>
              <a:t>3</a:t>
            </a:r>
            <a:r>
              <a:rPr lang="zh-CN" altLang="zh-CN" kern="100" dirty="0" smtClean="0">
                <a:latin typeface="Calibri" panose="020F0502020204030204" pitchFamily="34" charset="0"/>
                <a:cs typeface="Times New Roman" panose="02020603050405020304" pitchFamily="18" charset="0"/>
              </a:rPr>
              <a:t>）分析</a:t>
            </a:r>
            <a:r>
              <a:rPr lang="zh-CN" altLang="zh-CN" kern="100" dirty="0">
                <a:latin typeface="Calibri" panose="020F0502020204030204" pitchFamily="34" charset="0"/>
                <a:cs typeface="Times New Roman" panose="02020603050405020304" pitchFamily="18" charset="0"/>
              </a:rPr>
              <a:t>该系统是否稳定。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7890"/>
                                        </p:tgtEl>
                                        <p:attrNameLst>
                                          <p:attrName>style.visibility</p:attrName>
                                        </p:attrNameLst>
                                      </p:cBhvr>
                                      <p:to>
                                        <p:strVal val="visible"/>
                                      </p:to>
                                    </p:set>
                                    <p:animEffect transition="in" filter="barn(inVertical)">
                                      <p:cBhvr>
                                        <p:cTn id="11" dur="500"/>
                                        <p:tgtEl>
                                          <p:spTgt spid="37890"/>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inVertical)">
                                      <p:cBhvr>
                                        <p:cTn id="26" dur="500"/>
                                        <p:tgtEl>
                                          <p:spTgt spid="5"/>
                                        </p:tgtEl>
                                      </p:cBhvr>
                                    </p:animEffect>
                                  </p:childTnLst>
                                </p:cTn>
                              </p:par>
                            </p:childTnLst>
                          </p:cTn>
                        </p:par>
                        <p:par>
                          <p:cTn id="27" fill="hold">
                            <p:stCondLst>
                              <p:cond delay="500"/>
                            </p:stCondLst>
                            <p:childTnLst>
                              <p:par>
                                <p:cTn id="28" presetID="2" presetClass="entr" presetSubtype="8"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0-#ppt_w/2"/>
                                          </p:val>
                                        </p:tav>
                                        <p:tav tm="100000">
                                          <p:val>
                                            <p:strVal val="#ppt_x"/>
                                          </p:val>
                                        </p:tav>
                                      </p:tavLst>
                                    </p:anim>
                                    <p:anim calcmode="lin" valueType="num">
                                      <p:cBhvr additive="base">
                                        <p:cTn id="3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图片 1"/>
          <p:cNvPicPr>
            <a:picLocks noChangeAspect="1"/>
          </p:cNvPicPr>
          <p:nvPr/>
        </p:nvPicPr>
        <p:blipFill>
          <a:blip r:embed="rId3"/>
          <a:stretch>
            <a:fillRect/>
          </a:stretch>
        </p:blipFill>
        <p:spPr>
          <a:xfrm>
            <a:off x="217488" y="1484313"/>
            <a:ext cx="8747125" cy="3944937"/>
          </a:xfrm>
          <a:prstGeom prst="rect">
            <a:avLst/>
          </a:prstGeom>
          <a:noFill/>
          <a:ln w="9525">
            <a:noFill/>
          </a:ln>
        </p:spPr>
      </p:pic>
      <p:graphicFrame>
        <p:nvGraphicFramePr>
          <p:cNvPr id="3" name="对象 2"/>
          <p:cNvGraphicFramePr>
            <a:graphicFrameLocks noChangeAspect="1"/>
          </p:cNvGraphicFramePr>
          <p:nvPr/>
        </p:nvGraphicFramePr>
        <p:xfrm>
          <a:off x="250825" y="549275"/>
          <a:ext cx="8407400" cy="979488"/>
        </p:xfrm>
        <a:graphic>
          <a:graphicData uri="http://schemas.openxmlformats.org/presentationml/2006/ole">
            <mc:AlternateContent xmlns:mc="http://schemas.openxmlformats.org/markup-compatibility/2006">
              <mc:Choice xmlns:v="urn:schemas-microsoft-com:vml" Requires="v">
                <p:oleObj spid="_x0000_s26631" r:id="rId4" imgW="4470400" imgH="482600" progId="Equation.DSMT4">
                  <p:embed/>
                </p:oleObj>
              </mc:Choice>
              <mc:Fallback>
                <p:oleObj r:id="rId4" imgW="4470400" imgH="482600" progId="Equation.DSMT4">
                  <p:embed/>
                  <p:pic>
                    <p:nvPicPr>
                      <p:cNvPr id="0" name="图片 3114"/>
                      <p:cNvPicPr/>
                      <p:nvPr/>
                    </p:nvPicPr>
                    <p:blipFill>
                      <a:blip r:embed="rId5"/>
                      <a:stretch>
                        <a:fillRect/>
                      </a:stretch>
                    </p:blipFill>
                    <p:spPr>
                      <a:xfrm>
                        <a:off x="250825" y="549275"/>
                        <a:ext cx="8407400" cy="979488"/>
                      </a:xfrm>
                      <a:prstGeom prst="rect">
                        <a:avLst/>
                      </a:prstGeom>
                      <a:noFill/>
                      <a:ln w="38100">
                        <a:noFill/>
                        <a:miter/>
                      </a:ln>
                    </p:spPr>
                  </p:pic>
                </p:oleObj>
              </mc:Fallback>
            </mc:AlternateContent>
          </a:graphicData>
        </a:graphic>
      </p:graphicFrame>
      <p:sp>
        <p:nvSpPr>
          <p:cNvPr id="38915" name="TextBox 3"/>
          <p:cNvSpPr txBox="1"/>
          <p:nvPr/>
        </p:nvSpPr>
        <p:spPr>
          <a:xfrm>
            <a:off x="122238" y="5445125"/>
            <a:ext cx="8937625" cy="831850"/>
          </a:xfrm>
          <a:prstGeom prst="rect">
            <a:avLst/>
          </a:prstGeom>
          <a:noFill/>
          <a:ln w="9525">
            <a:noFill/>
          </a:ln>
        </p:spPr>
        <p:txBody>
          <a:bodyPr wrap="none" anchor="t" anchorCtr="0">
            <a:spAutoFit/>
          </a:bodyPr>
          <a:lstStyle/>
          <a:p>
            <a:r>
              <a:rPr lang="zh-CN" altLang="en-US" b="1" dirty="0">
                <a:latin typeface="Times New Roman" panose="02020603050405020304" pitchFamily="18" charset="0"/>
                <a:ea typeface="宋体" panose="02010600030101010101" pitchFamily="2" charset="-122"/>
              </a:rPr>
              <a:t>转置：把（</a:t>
            </a:r>
            <a:r>
              <a:rPr lang="en-US" altLang="zh-CN" b="1" dirty="0">
                <a:latin typeface="Times New Roman" panose="02020603050405020304" pitchFamily="18" charset="0"/>
                <a:ea typeface="宋体" panose="02010600030101010101" pitchFamily="2" charset="-122"/>
              </a:rPr>
              <a:t>a</a:t>
            </a:r>
            <a:r>
              <a:rPr lang="zh-CN" altLang="en-US" b="1" dirty="0">
                <a:latin typeface="Times New Roman" panose="02020603050405020304" pitchFamily="18" charset="0"/>
                <a:ea typeface="宋体" panose="02010600030101010101" pitchFamily="2" charset="-122"/>
              </a:rPr>
              <a:t>）中所有支路的信号传输方向都反转，源点和汇点对</a:t>
            </a:r>
            <a:endParaRPr lang="en-US" altLang="zh-CN" b="1" dirty="0">
              <a:latin typeface="Times New Roman" panose="02020603050405020304" pitchFamily="18" charset="0"/>
              <a:ea typeface="宋体" panose="02010600030101010101" pitchFamily="2" charset="-122"/>
            </a:endParaRPr>
          </a:p>
          <a:p>
            <a:r>
              <a:rPr lang="zh-CN" altLang="en-US" b="1" dirty="0">
                <a:latin typeface="Times New Roman" panose="02020603050405020304" pitchFamily="18" charset="0"/>
                <a:ea typeface="宋体" panose="02010600030101010101" pitchFamily="2" charset="-122"/>
              </a:rPr>
              <a:t>调，就得到（</a:t>
            </a:r>
            <a:r>
              <a:rPr lang="en-US" altLang="zh-CN" b="1" dirty="0">
                <a:latin typeface="Times New Roman" panose="02020603050405020304" pitchFamily="18" charset="0"/>
                <a:ea typeface="宋体" panose="02010600030101010101" pitchFamily="2" charset="-122"/>
              </a:rPr>
              <a:t>c</a:t>
            </a:r>
            <a:r>
              <a:rPr lang="zh-CN" altLang="en-US" b="1" dirty="0">
                <a:latin typeface="Times New Roman" panose="02020603050405020304" pitchFamily="18" charset="0"/>
                <a:ea typeface="宋体" panose="02010600030101010101" pitchFamily="2" charset="-122"/>
              </a:rPr>
              <a:t>）。信号流图转置后，系统函数保持不变。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89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8915">
                                            <p:txEl>
                                              <p:pRg st="0" end="0"/>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idx="4294967295"/>
          </p:nvPr>
        </p:nvSpPr>
        <p:spPr/>
        <p:txBody>
          <a:bodyPr vert="horz" wrap="square" lIns="91440" tIns="45720" rIns="91440" bIns="45720" anchor="ctr" anchorCtr="0"/>
          <a:lstStyle/>
          <a:p>
            <a:pPr eaLnBrk="1" hangingPunct="1"/>
            <a:r>
              <a:rPr lang="en-US" altLang="zh-CN" b="1" dirty="0">
                <a:solidFill>
                  <a:srgbClr val="0033CC"/>
                </a:solidFill>
                <a:latin typeface="黑体" panose="02010609060101010101" pitchFamily="2" charset="-122"/>
                <a:ea typeface="黑体" panose="02010609060101010101" pitchFamily="2" charset="-122"/>
              </a:rPr>
              <a:t>7.4  </a:t>
            </a:r>
            <a:r>
              <a:rPr lang="zh-CN" altLang="en-US" b="1" dirty="0">
                <a:solidFill>
                  <a:srgbClr val="0033CC"/>
                </a:solidFill>
                <a:latin typeface="黑体" panose="02010609060101010101" pitchFamily="2" charset="-122"/>
                <a:ea typeface="黑体" panose="02010609060101010101" pitchFamily="2" charset="-122"/>
              </a:rPr>
              <a:t>系统模拟</a:t>
            </a:r>
            <a:endParaRPr lang="zh-CN" altLang="en-US" dirty="0"/>
          </a:p>
        </p:txBody>
      </p:sp>
      <p:sp>
        <p:nvSpPr>
          <p:cNvPr id="39938" name="Rectangle 14"/>
          <p:cNvSpPr/>
          <p:nvPr/>
        </p:nvSpPr>
        <p:spPr>
          <a:xfrm>
            <a:off x="228600" y="481013"/>
            <a:ext cx="2641600" cy="579437"/>
          </a:xfrm>
          <a:prstGeom prst="rect">
            <a:avLst/>
          </a:prstGeom>
          <a:noFill/>
          <a:ln w="9525">
            <a:noFill/>
          </a:ln>
        </p:spPr>
        <p:txBody>
          <a:bodyPr wrap="none" anchor="t" anchorCtr="0">
            <a:spAutoFit/>
          </a:bodyPr>
          <a:lstStyle/>
          <a:p>
            <a:r>
              <a:rPr lang="zh-CN" altLang="en-US" sz="3200" b="1" dirty="0">
                <a:solidFill>
                  <a:srgbClr val="CC0000"/>
                </a:solidFill>
                <a:latin typeface="Times New Roman" panose="02020603050405020304" pitchFamily="18" charset="0"/>
                <a:ea typeface="楷体_GB2312" pitchFamily="49" charset="-122"/>
                <a:sym typeface="Symbol" panose="05050102010706020507" pitchFamily="18" charset="2"/>
              </a:rPr>
              <a:t>二、级联实现</a:t>
            </a:r>
            <a:endParaRPr lang="zh-CN" altLang="en-US" sz="3200" b="1" dirty="0">
              <a:solidFill>
                <a:srgbClr val="3333CC"/>
              </a:solidFill>
              <a:latin typeface="Times New Roman" panose="02020603050405020304" pitchFamily="18" charset="0"/>
              <a:ea typeface="楷体_GB2312" pitchFamily="49" charset="-122"/>
              <a:sym typeface="Symbol" panose="05050102010706020507" pitchFamily="18" charset="2"/>
            </a:endParaRPr>
          </a:p>
        </p:txBody>
      </p:sp>
      <p:sp>
        <p:nvSpPr>
          <p:cNvPr id="177167" name="Rectangle 15"/>
          <p:cNvSpPr/>
          <p:nvPr/>
        </p:nvSpPr>
        <p:spPr>
          <a:xfrm>
            <a:off x="304800" y="1143000"/>
            <a:ext cx="8229600" cy="946150"/>
          </a:xfrm>
          <a:prstGeom prst="rect">
            <a:avLst/>
          </a:prstGeom>
          <a:noFill/>
          <a:ln w="9525">
            <a:noFill/>
          </a:ln>
        </p:spPr>
        <p:txBody>
          <a:bodyPr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将</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分解为若干简单（一阶或二阶子系统）的系统函数的乘积，即    </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n</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177168" name="Rectangle 16"/>
          <p:cNvSpPr/>
          <p:nvPr/>
        </p:nvSpPr>
        <p:spPr>
          <a:xfrm>
            <a:off x="381000" y="2232025"/>
            <a:ext cx="3502025" cy="519113"/>
          </a:xfrm>
          <a:prstGeom prst="rect">
            <a:avLst/>
          </a:prstGeom>
          <a:noFill/>
          <a:ln w="9525">
            <a:noFill/>
          </a:ln>
        </p:spPr>
        <p:txBody>
          <a:bodyPr wrap="none" anchor="t" anchorCtr="0">
            <a:spAutoFit/>
          </a:bodyPr>
          <a:lstStyle/>
          <a:p>
            <a:r>
              <a:rPr lang="zh-CN" altLang="en-US" sz="2800"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一、二阶子系统函数 </a:t>
            </a:r>
          </a:p>
        </p:txBody>
      </p:sp>
      <p:graphicFrame>
        <p:nvGraphicFramePr>
          <p:cNvPr id="177169" name="Object 17"/>
          <p:cNvGraphicFramePr>
            <a:graphicFrameLocks noChangeAspect="1"/>
          </p:cNvGraphicFramePr>
          <p:nvPr/>
        </p:nvGraphicFramePr>
        <p:xfrm>
          <a:off x="373063" y="2897188"/>
          <a:ext cx="2855912" cy="1011237"/>
        </p:xfrm>
        <a:graphic>
          <a:graphicData uri="http://schemas.openxmlformats.org/presentationml/2006/ole">
            <mc:AlternateContent xmlns:mc="http://schemas.openxmlformats.org/markup-compatibility/2006">
              <mc:Choice xmlns:v="urn:schemas-microsoft-com:vml" Requires="v">
                <p:oleObj spid="_x0000_s27660" r:id="rId3" imgW="1371600" imgH="482600" progId="Equation.DSMT4">
                  <p:embed/>
                </p:oleObj>
              </mc:Choice>
              <mc:Fallback>
                <p:oleObj r:id="rId3" imgW="1371600" imgH="482600" progId="Equation.DSMT4">
                  <p:embed/>
                  <p:pic>
                    <p:nvPicPr>
                      <p:cNvPr id="0" name="图片 3118"/>
                      <p:cNvPicPr/>
                      <p:nvPr/>
                    </p:nvPicPr>
                    <p:blipFill>
                      <a:blip r:embed="rId4"/>
                      <a:stretch>
                        <a:fillRect/>
                      </a:stretch>
                    </p:blipFill>
                    <p:spPr>
                      <a:xfrm>
                        <a:off x="373063" y="2897188"/>
                        <a:ext cx="2855912" cy="1011237"/>
                      </a:xfrm>
                      <a:prstGeom prst="rect">
                        <a:avLst/>
                      </a:prstGeom>
                      <a:noFill/>
                      <a:ln w="38100">
                        <a:noFill/>
                        <a:miter/>
                      </a:ln>
                    </p:spPr>
                  </p:pic>
                </p:oleObj>
              </mc:Fallback>
            </mc:AlternateContent>
          </a:graphicData>
        </a:graphic>
      </p:graphicFrame>
      <p:graphicFrame>
        <p:nvGraphicFramePr>
          <p:cNvPr id="177171" name="Object 19"/>
          <p:cNvGraphicFramePr>
            <a:graphicFrameLocks noChangeAspect="1"/>
          </p:cNvGraphicFramePr>
          <p:nvPr/>
        </p:nvGraphicFramePr>
        <p:xfrm>
          <a:off x="3348038" y="2997200"/>
          <a:ext cx="3532187" cy="976313"/>
        </p:xfrm>
        <a:graphic>
          <a:graphicData uri="http://schemas.openxmlformats.org/presentationml/2006/ole">
            <mc:AlternateContent xmlns:mc="http://schemas.openxmlformats.org/markup-compatibility/2006">
              <mc:Choice xmlns:v="urn:schemas-microsoft-com:vml" Requires="v">
                <p:oleObj spid="_x0000_s27661" r:id="rId5" imgW="1651000" imgH="457200" progId="Equation.3">
                  <p:embed/>
                </p:oleObj>
              </mc:Choice>
              <mc:Fallback>
                <p:oleObj r:id="rId5" imgW="1651000" imgH="457200" progId="Equation.3">
                  <p:embed/>
                  <p:pic>
                    <p:nvPicPr>
                      <p:cNvPr id="0" name="图片 3119"/>
                      <p:cNvPicPr/>
                      <p:nvPr/>
                    </p:nvPicPr>
                    <p:blipFill>
                      <a:blip r:embed="rId6"/>
                      <a:stretch>
                        <a:fillRect/>
                      </a:stretch>
                    </p:blipFill>
                    <p:spPr>
                      <a:xfrm>
                        <a:off x="3348038" y="2997200"/>
                        <a:ext cx="3532187" cy="976313"/>
                      </a:xfrm>
                      <a:prstGeom prst="rect">
                        <a:avLst/>
                      </a:prstGeom>
                      <a:noFill/>
                      <a:ln w="38100">
                        <a:noFill/>
                        <a:miter/>
                      </a:ln>
                    </p:spPr>
                  </p:pic>
                </p:oleObj>
              </mc:Fallback>
            </mc:AlternateContent>
          </a:graphicData>
        </a:graphic>
      </p:graphicFrame>
      <p:sp>
        <p:nvSpPr>
          <p:cNvPr id="177173" name="Rectangle 21"/>
          <p:cNvSpPr/>
          <p:nvPr/>
        </p:nvSpPr>
        <p:spPr>
          <a:xfrm>
            <a:off x="0" y="4181475"/>
            <a:ext cx="2641600" cy="579438"/>
          </a:xfrm>
          <a:prstGeom prst="rect">
            <a:avLst/>
          </a:prstGeom>
          <a:noFill/>
          <a:ln w="9525">
            <a:noFill/>
          </a:ln>
        </p:spPr>
        <p:txBody>
          <a:bodyPr wrap="none" anchor="t" anchorCtr="0">
            <a:spAutoFit/>
          </a:bodyPr>
          <a:lstStyle/>
          <a:p>
            <a:r>
              <a:rPr lang="zh-CN" altLang="en-US" sz="3200" b="1" dirty="0">
                <a:solidFill>
                  <a:srgbClr val="CC0000"/>
                </a:solidFill>
                <a:latin typeface="Times New Roman" panose="02020603050405020304" pitchFamily="18" charset="0"/>
                <a:ea typeface="楷体_GB2312" pitchFamily="49" charset="-122"/>
                <a:sym typeface="Symbol" panose="05050102010706020507" pitchFamily="18" charset="2"/>
              </a:rPr>
              <a:t>三、并联实现</a:t>
            </a:r>
            <a:endParaRPr lang="zh-CN" altLang="en-US" sz="3200" b="1" dirty="0">
              <a:solidFill>
                <a:srgbClr val="3333CC"/>
              </a:solidFill>
              <a:latin typeface="Times New Roman" panose="02020603050405020304" pitchFamily="18" charset="0"/>
              <a:ea typeface="楷体_GB2312" pitchFamily="49" charset="-122"/>
              <a:sym typeface="Symbol" panose="05050102010706020507" pitchFamily="18" charset="2"/>
            </a:endParaRPr>
          </a:p>
        </p:txBody>
      </p:sp>
      <p:sp>
        <p:nvSpPr>
          <p:cNvPr id="177174" name="Rectangle 22"/>
          <p:cNvSpPr/>
          <p:nvPr/>
        </p:nvSpPr>
        <p:spPr>
          <a:xfrm>
            <a:off x="152400" y="5013325"/>
            <a:ext cx="8610600" cy="946150"/>
          </a:xfrm>
          <a:prstGeom prst="rect">
            <a:avLst/>
          </a:prstGeom>
          <a:noFill/>
          <a:ln w="9525">
            <a:noFill/>
          </a:ln>
        </p:spPr>
        <p:txBody>
          <a:bodyPr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将</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展开成部分分式，将每个分式分别进行模拟，然后将它们并联起来。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7167"/>
                                        </p:tgtEl>
                                        <p:attrNameLst>
                                          <p:attrName>style.visibility</p:attrName>
                                        </p:attrNameLst>
                                      </p:cBhvr>
                                      <p:to>
                                        <p:strVal val="visible"/>
                                      </p:to>
                                    </p:set>
                                    <p:anim calcmode="lin" valueType="num">
                                      <p:cBhvr additive="base">
                                        <p:cTn id="7" dur="500" fill="hold"/>
                                        <p:tgtEl>
                                          <p:spTgt spid="177167"/>
                                        </p:tgtEl>
                                        <p:attrNameLst>
                                          <p:attrName>ppt_x</p:attrName>
                                        </p:attrNameLst>
                                      </p:cBhvr>
                                      <p:tavLst>
                                        <p:tav tm="0">
                                          <p:val>
                                            <p:strVal val="0-#ppt_w/2"/>
                                          </p:val>
                                        </p:tav>
                                        <p:tav tm="100000">
                                          <p:val>
                                            <p:strVal val="#ppt_x"/>
                                          </p:val>
                                        </p:tav>
                                      </p:tavLst>
                                    </p:anim>
                                    <p:anim calcmode="lin" valueType="num">
                                      <p:cBhvr additive="base">
                                        <p:cTn id="8" dur="500" fill="hold"/>
                                        <p:tgtEl>
                                          <p:spTgt spid="1771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7168"/>
                                        </p:tgtEl>
                                        <p:attrNameLst>
                                          <p:attrName>style.visibility</p:attrName>
                                        </p:attrNameLst>
                                      </p:cBhvr>
                                      <p:to>
                                        <p:strVal val="visible"/>
                                      </p:to>
                                    </p:set>
                                    <p:anim calcmode="lin" valueType="num">
                                      <p:cBhvr additive="base">
                                        <p:cTn id="13" dur="500" fill="hold"/>
                                        <p:tgtEl>
                                          <p:spTgt spid="177168"/>
                                        </p:tgtEl>
                                        <p:attrNameLst>
                                          <p:attrName>ppt_x</p:attrName>
                                        </p:attrNameLst>
                                      </p:cBhvr>
                                      <p:tavLst>
                                        <p:tav tm="0">
                                          <p:val>
                                            <p:strVal val="0-#ppt_w/2"/>
                                          </p:val>
                                        </p:tav>
                                        <p:tav tm="100000">
                                          <p:val>
                                            <p:strVal val="#ppt_x"/>
                                          </p:val>
                                        </p:tav>
                                      </p:tavLst>
                                    </p:anim>
                                    <p:anim calcmode="lin" valueType="num">
                                      <p:cBhvr additive="base">
                                        <p:cTn id="14" dur="500" fill="hold"/>
                                        <p:tgtEl>
                                          <p:spTgt spid="1771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77169"/>
                                        </p:tgtEl>
                                        <p:attrNameLst>
                                          <p:attrName>style.visibility</p:attrName>
                                        </p:attrNameLst>
                                      </p:cBhvr>
                                      <p:to>
                                        <p:strVal val="visible"/>
                                      </p:to>
                                    </p:set>
                                    <p:anim calcmode="lin" valueType="num">
                                      <p:cBhvr additive="base">
                                        <p:cTn id="19" dur="500" fill="hold"/>
                                        <p:tgtEl>
                                          <p:spTgt spid="177169"/>
                                        </p:tgtEl>
                                        <p:attrNameLst>
                                          <p:attrName>ppt_x</p:attrName>
                                        </p:attrNameLst>
                                      </p:cBhvr>
                                      <p:tavLst>
                                        <p:tav tm="0">
                                          <p:val>
                                            <p:strVal val="0-#ppt_w/2"/>
                                          </p:val>
                                        </p:tav>
                                        <p:tav tm="100000">
                                          <p:val>
                                            <p:strVal val="#ppt_x"/>
                                          </p:val>
                                        </p:tav>
                                      </p:tavLst>
                                    </p:anim>
                                    <p:anim calcmode="lin" valueType="num">
                                      <p:cBhvr additive="base">
                                        <p:cTn id="20" dur="500" fill="hold"/>
                                        <p:tgtEl>
                                          <p:spTgt spid="17716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77171"/>
                                        </p:tgtEl>
                                        <p:attrNameLst>
                                          <p:attrName>style.visibility</p:attrName>
                                        </p:attrNameLst>
                                      </p:cBhvr>
                                      <p:to>
                                        <p:strVal val="visible"/>
                                      </p:to>
                                    </p:set>
                                    <p:animEffect transition="in" filter="wipe(up)">
                                      <p:cBhvr>
                                        <p:cTn id="25" dur="500"/>
                                        <p:tgtEl>
                                          <p:spTgt spid="177171"/>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77173"/>
                                        </p:tgtEl>
                                        <p:attrNameLst>
                                          <p:attrName>style.visibility</p:attrName>
                                        </p:attrNameLst>
                                      </p:cBhvr>
                                      <p:to>
                                        <p:strVal val="visible"/>
                                      </p:to>
                                    </p:set>
                                    <p:anim calcmode="lin" valueType="num">
                                      <p:cBhvr additive="base">
                                        <p:cTn id="30" dur="500" fill="hold"/>
                                        <p:tgtEl>
                                          <p:spTgt spid="177173"/>
                                        </p:tgtEl>
                                        <p:attrNameLst>
                                          <p:attrName>ppt_x</p:attrName>
                                        </p:attrNameLst>
                                      </p:cBhvr>
                                      <p:tavLst>
                                        <p:tav tm="0">
                                          <p:val>
                                            <p:strVal val="0-#ppt_w/2"/>
                                          </p:val>
                                        </p:tav>
                                        <p:tav tm="100000">
                                          <p:val>
                                            <p:strVal val="#ppt_x"/>
                                          </p:val>
                                        </p:tav>
                                      </p:tavLst>
                                    </p:anim>
                                    <p:anim calcmode="lin" valueType="num">
                                      <p:cBhvr additive="base">
                                        <p:cTn id="31" dur="500" fill="hold"/>
                                        <p:tgtEl>
                                          <p:spTgt spid="177173"/>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77174"/>
                                        </p:tgtEl>
                                        <p:attrNameLst>
                                          <p:attrName>style.visibility</p:attrName>
                                        </p:attrNameLst>
                                      </p:cBhvr>
                                      <p:to>
                                        <p:strVal val="visible"/>
                                      </p:to>
                                    </p:set>
                                    <p:anim calcmode="lin" valueType="num">
                                      <p:cBhvr additive="base">
                                        <p:cTn id="36" dur="500" fill="hold"/>
                                        <p:tgtEl>
                                          <p:spTgt spid="177174"/>
                                        </p:tgtEl>
                                        <p:attrNameLst>
                                          <p:attrName>ppt_x</p:attrName>
                                        </p:attrNameLst>
                                      </p:cBhvr>
                                      <p:tavLst>
                                        <p:tav tm="0">
                                          <p:val>
                                            <p:strVal val="0-#ppt_w/2"/>
                                          </p:val>
                                        </p:tav>
                                        <p:tav tm="100000">
                                          <p:val>
                                            <p:strVal val="#ppt_x"/>
                                          </p:val>
                                        </p:tav>
                                      </p:tavLst>
                                    </p:anim>
                                    <p:anim calcmode="lin" valueType="num">
                                      <p:cBhvr additive="base">
                                        <p:cTn id="37" dur="500" fill="hold"/>
                                        <p:tgtEl>
                                          <p:spTgt spid="177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7" grpId="0"/>
      <p:bldP spid="177168" grpId="0"/>
      <p:bldP spid="177173" grpId="0"/>
      <p:bldP spid="17717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idx="4294967295"/>
          </p:nvPr>
        </p:nvSpPr>
        <p:spPr/>
        <p:txBody>
          <a:bodyPr vert="horz" wrap="square" lIns="91440" tIns="45720" rIns="91440" bIns="45720" anchor="ctr" anchorCtr="0"/>
          <a:lstStyle/>
          <a:p>
            <a:pPr eaLnBrk="1" hangingPunct="1"/>
            <a:r>
              <a:rPr lang="en-US" altLang="zh-CN" b="1" dirty="0">
                <a:solidFill>
                  <a:srgbClr val="0033CC"/>
                </a:solidFill>
                <a:latin typeface="黑体" panose="02010609060101010101" pitchFamily="2" charset="-122"/>
                <a:ea typeface="黑体" panose="02010609060101010101" pitchFamily="2" charset="-122"/>
              </a:rPr>
              <a:t>7.4  </a:t>
            </a:r>
            <a:r>
              <a:rPr lang="zh-CN" altLang="en-US" b="1" dirty="0">
                <a:solidFill>
                  <a:srgbClr val="0033CC"/>
                </a:solidFill>
                <a:latin typeface="黑体" panose="02010609060101010101" pitchFamily="2" charset="-122"/>
                <a:ea typeface="黑体" panose="02010609060101010101" pitchFamily="2" charset="-122"/>
              </a:rPr>
              <a:t>系统模拟</a:t>
            </a:r>
            <a:endParaRPr lang="zh-CN" altLang="en-US" dirty="0"/>
          </a:p>
        </p:txBody>
      </p:sp>
      <p:sp>
        <p:nvSpPr>
          <p:cNvPr id="40962" name="Rectangle 18"/>
          <p:cNvSpPr/>
          <p:nvPr/>
        </p:nvSpPr>
        <p:spPr>
          <a:xfrm>
            <a:off x="34925" y="476250"/>
            <a:ext cx="725488" cy="523875"/>
          </a:xfrm>
          <a:prstGeom prst="rect">
            <a:avLst/>
          </a:prstGeom>
          <a:noFill/>
          <a:ln w="9525">
            <a:noFill/>
          </a:ln>
        </p:spPr>
        <p:txBody>
          <a:bodyPr wrap="none" anchor="t" anchorCtr="0">
            <a:spAutoFit/>
          </a:bodyPr>
          <a:lstStyle/>
          <a:p>
            <a:r>
              <a:rPr lang="zh-CN" altLang="en-US" sz="28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例</a:t>
            </a:r>
            <a:r>
              <a:rPr lang="en-US" altLang="zh-CN" sz="28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1</a:t>
            </a:r>
            <a:endParaRPr lang="zh-CN" altLang="en-US" sz="2800" b="1" dirty="0">
              <a:solidFill>
                <a:srgbClr val="FF0000"/>
              </a:solidFill>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40963" name="Object 19"/>
          <p:cNvGraphicFramePr>
            <a:graphicFrameLocks noChangeAspect="1"/>
          </p:cNvGraphicFramePr>
          <p:nvPr/>
        </p:nvGraphicFramePr>
        <p:xfrm>
          <a:off x="1476375" y="492125"/>
          <a:ext cx="6919913" cy="3074988"/>
        </p:xfrm>
        <a:graphic>
          <a:graphicData uri="http://schemas.openxmlformats.org/presentationml/2006/ole">
            <mc:AlternateContent xmlns:mc="http://schemas.openxmlformats.org/markup-compatibility/2006">
              <mc:Choice xmlns:v="urn:schemas-microsoft-com:vml" Requires="v">
                <p:oleObj spid="_x0000_s28689" r:id="rId3" imgW="3022600" imgH="1346200" progId="Equation.DSMT4">
                  <p:embed/>
                </p:oleObj>
              </mc:Choice>
              <mc:Fallback>
                <p:oleObj r:id="rId3" imgW="3022600" imgH="1346200" progId="Equation.DSMT4">
                  <p:embed/>
                  <p:pic>
                    <p:nvPicPr>
                      <p:cNvPr id="0" name="图片 3115"/>
                      <p:cNvPicPr/>
                      <p:nvPr/>
                    </p:nvPicPr>
                    <p:blipFill>
                      <a:blip r:embed="rId4"/>
                      <a:stretch>
                        <a:fillRect/>
                      </a:stretch>
                    </p:blipFill>
                    <p:spPr>
                      <a:xfrm>
                        <a:off x="1476375" y="492125"/>
                        <a:ext cx="6919913" cy="3074988"/>
                      </a:xfrm>
                      <a:prstGeom prst="rect">
                        <a:avLst/>
                      </a:prstGeom>
                      <a:noFill/>
                      <a:ln w="38100">
                        <a:noFill/>
                        <a:miter/>
                      </a:ln>
                    </p:spPr>
                  </p:pic>
                </p:oleObj>
              </mc:Fallback>
            </mc:AlternateContent>
          </a:graphicData>
        </a:graphic>
      </p:graphicFrame>
      <p:graphicFrame>
        <p:nvGraphicFramePr>
          <p:cNvPr id="40964" name="对象 1"/>
          <p:cNvGraphicFramePr>
            <a:graphicFrameLocks noChangeAspect="1"/>
          </p:cNvGraphicFramePr>
          <p:nvPr/>
        </p:nvGraphicFramePr>
        <p:xfrm>
          <a:off x="2339975" y="3644900"/>
          <a:ext cx="4319588" cy="1079500"/>
        </p:xfrm>
        <a:graphic>
          <a:graphicData uri="http://schemas.openxmlformats.org/presentationml/2006/ole">
            <mc:AlternateContent xmlns:mc="http://schemas.openxmlformats.org/markup-compatibility/2006">
              <mc:Choice xmlns:v="urn:schemas-microsoft-com:vml" Requires="v">
                <p:oleObj spid="_x0000_s28690" r:id="rId5" imgW="1676400" imgH="419100" progId="Equation.DSMT4">
                  <p:embed/>
                </p:oleObj>
              </mc:Choice>
              <mc:Fallback>
                <p:oleObj r:id="rId5" imgW="1676400" imgH="419100" progId="Equation.DSMT4">
                  <p:embed/>
                  <p:pic>
                    <p:nvPicPr>
                      <p:cNvPr id="0" name="图片 3116"/>
                      <p:cNvPicPr/>
                      <p:nvPr/>
                    </p:nvPicPr>
                    <p:blipFill>
                      <a:blip r:embed="rId6"/>
                      <a:stretch>
                        <a:fillRect/>
                      </a:stretch>
                    </p:blipFill>
                    <p:spPr>
                      <a:xfrm>
                        <a:off x="2339975" y="3644900"/>
                        <a:ext cx="4319588" cy="1079500"/>
                      </a:xfrm>
                      <a:prstGeom prst="rect">
                        <a:avLst/>
                      </a:prstGeom>
                      <a:noFill/>
                      <a:ln w="38100">
                        <a:noFill/>
                        <a:miter/>
                      </a:ln>
                    </p:spPr>
                  </p:pic>
                </p:oleObj>
              </mc:Fallback>
            </mc:AlternateContent>
          </a:graphicData>
        </a:graphic>
      </p:graphicFrame>
      <p:graphicFrame>
        <p:nvGraphicFramePr>
          <p:cNvPr id="40965" name="对象 2"/>
          <p:cNvGraphicFramePr>
            <a:graphicFrameLocks noChangeAspect="1"/>
          </p:cNvGraphicFramePr>
          <p:nvPr/>
        </p:nvGraphicFramePr>
        <p:xfrm>
          <a:off x="1403350" y="4941888"/>
          <a:ext cx="7404100" cy="1008062"/>
        </p:xfrm>
        <a:graphic>
          <a:graphicData uri="http://schemas.openxmlformats.org/presentationml/2006/ole">
            <mc:AlternateContent xmlns:mc="http://schemas.openxmlformats.org/markup-compatibility/2006">
              <mc:Choice xmlns:v="urn:schemas-microsoft-com:vml" Requires="v">
                <p:oleObj spid="_x0000_s28691" r:id="rId7" imgW="2463800" imgH="419100" progId="Equation.DSMT4">
                  <p:embed/>
                </p:oleObj>
              </mc:Choice>
              <mc:Fallback>
                <p:oleObj r:id="rId7" imgW="2463800" imgH="419100" progId="Equation.DSMT4">
                  <p:embed/>
                  <p:pic>
                    <p:nvPicPr>
                      <p:cNvPr id="0" name="图片 3117"/>
                      <p:cNvPicPr/>
                      <p:nvPr/>
                    </p:nvPicPr>
                    <p:blipFill>
                      <a:blip r:embed="rId8"/>
                      <a:stretch>
                        <a:fillRect/>
                      </a:stretch>
                    </p:blipFill>
                    <p:spPr>
                      <a:xfrm>
                        <a:off x="1403350" y="4941888"/>
                        <a:ext cx="7404100" cy="1008062"/>
                      </a:xfrm>
                      <a:prstGeom prst="rect">
                        <a:avLst/>
                      </a:prstGeom>
                      <a:noFill/>
                      <a:ln w="38100">
                        <a:noFill/>
                        <a:miter/>
                      </a:ln>
                    </p:spPr>
                  </p:pic>
                </p:oleObj>
              </mc:Fallback>
            </mc:AlternateContent>
          </a:graphicData>
        </a:graphic>
      </p:graphicFrame>
      <p:sp>
        <p:nvSpPr>
          <p:cNvPr id="40966" name="TextBox 4"/>
          <p:cNvSpPr txBox="1"/>
          <p:nvPr/>
        </p:nvSpPr>
        <p:spPr>
          <a:xfrm>
            <a:off x="52388" y="1157288"/>
            <a:ext cx="1416050" cy="461962"/>
          </a:xfrm>
          <a:prstGeom prst="rect">
            <a:avLst/>
          </a:prstGeom>
          <a:noFill/>
          <a:ln w="9525">
            <a:noFill/>
          </a:ln>
        </p:spPr>
        <p:txBody>
          <a:bodyPr wrap="none" anchor="t" anchorCtr="0">
            <a:spAutoFit/>
          </a:bodyPr>
          <a:lstStyle/>
          <a:p>
            <a:r>
              <a:rPr lang="zh-CN" altLang="en-US" dirty="0">
                <a:latin typeface="Times New Roman" panose="02020603050405020304" pitchFamily="18" charset="0"/>
                <a:ea typeface="宋体" panose="02010600030101010101" pitchFamily="2" charset="-122"/>
              </a:rPr>
              <a:t>级联方式</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图片 1"/>
          <p:cNvPicPr>
            <a:picLocks noChangeAspect="1"/>
          </p:cNvPicPr>
          <p:nvPr/>
        </p:nvPicPr>
        <p:blipFill>
          <a:blip r:embed="rId3"/>
          <a:stretch>
            <a:fillRect/>
          </a:stretch>
        </p:blipFill>
        <p:spPr>
          <a:xfrm>
            <a:off x="0" y="1484313"/>
            <a:ext cx="9144000" cy="4997450"/>
          </a:xfrm>
          <a:prstGeom prst="rect">
            <a:avLst/>
          </a:prstGeom>
          <a:noFill/>
          <a:ln w="9525">
            <a:noFill/>
          </a:ln>
        </p:spPr>
      </p:pic>
      <p:graphicFrame>
        <p:nvGraphicFramePr>
          <p:cNvPr id="41986" name="对象 2"/>
          <p:cNvGraphicFramePr>
            <a:graphicFrameLocks noChangeAspect="1"/>
          </p:cNvGraphicFramePr>
          <p:nvPr/>
        </p:nvGraphicFramePr>
        <p:xfrm>
          <a:off x="107950" y="496888"/>
          <a:ext cx="2801938" cy="700087"/>
        </p:xfrm>
        <a:graphic>
          <a:graphicData uri="http://schemas.openxmlformats.org/presentationml/2006/ole">
            <mc:AlternateContent xmlns:mc="http://schemas.openxmlformats.org/markup-compatibility/2006">
              <mc:Choice xmlns:v="urn:schemas-microsoft-com:vml" Requires="v">
                <p:oleObj spid="_x0000_s29708" r:id="rId4" imgW="1676400" imgH="419100" progId="Equation.DSMT4">
                  <p:embed/>
                </p:oleObj>
              </mc:Choice>
              <mc:Fallback>
                <p:oleObj r:id="rId4" imgW="1676400" imgH="419100" progId="Equation.DSMT4">
                  <p:embed/>
                  <p:pic>
                    <p:nvPicPr>
                      <p:cNvPr id="0" name="图片 3121"/>
                      <p:cNvPicPr/>
                      <p:nvPr/>
                    </p:nvPicPr>
                    <p:blipFill>
                      <a:blip r:embed="rId5"/>
                      <a:stretch>
                        <a:fillRect/>
                      </a:stretch>
                    </p:blipFill>
                    <p:spPr>
                      <a:xfrm>
                        <a:off x="107950" y="496888"/>
                        <a:ext cx="2801938" cy="700087"/>
                      </a:xfrm>
                      <a:prstGeom prst="rect">
                        <a:avLst/>
                      </a:prstGeom>
                      <a:noFill/>
                      <a:ln w="38100">
                        <a:noFill/>
                        <a:miter/>
                      </a:ln>
                    </p:spPr>
                  </p:pic>
                </p:oleObj>
              </mc:Fallback>
            </mc:AlternateContent>
          </a:graphicData>
        </a:graphic>
      </p:graphicFrame>
      <p:graphicFrame>
        <p:nvGraphicFramePr>
          <p:cNvPr id="41987" name="对象 3"/>
          <p:cNvGraphicFramePr>
            <a:graphicFrameLocks noChangeAspect="1"/>
          </p:cNvGraphicFramePr>
          <p:nvPr/>
        </p:nvGraphicFramePr>
        <p:xfrm>
          <a:off x="3635375" y="476250"/>
          <a:ext cx="5235575" cy="890588"/>
        </p:xfrm>
        <a:graphic>
          <a:graphicData uri="http://schemas.openxmlformats.org/presentationml/2006/ole">
            <mc:AlternateContent xmlns:mc="http://schemas.openxmlformats.org/markup-compatibility/2006">
              <mc:Choice xmlns:v="urn:schemas-microsoft-com:vml" Requires="v">
                <p:oleObj spid="_x0000_s29709" r:id="rId4" imgW="2463800" imgH="419100" progId="Equation.DSMT4">
                  <p:embed/>
                </p:oleObj>
              </mc:Choice>
              <mc:Fallback>
                <p:oleObj r:id="rId4" imgW="2463800" imgH="419100" progId="Equation.DSMT4">
                  <p:embed/>
                  <p:pic>
                    <p:nvPicPr>
                      <p:cNvPr id="0" name="图片 3124"/>
                      <p:cNvPicPr/>
                      <p:nvPr/>
                    </p:nvPicPr>
                    <p:blipFill>
                      <a:blip r:embed="rId6"/>
                      <a:stretch>
                        <a:fillRect/>
                      </a:stretch>
                    </p:blipFill>
                    <p:spPr>
                      <a:xfrm>
                        <a:off x="3635375" y="476250"/>
                        <a:ext cx="5235575" cy="890588"/>
                      </a:xfrm>
                      <a:prstGeom prst="rect">
                        <a:avLst/>
                      </a:prstGeom>
                      <a:noFill/>
                      <a:ln w="38100">
                        <a:noFill/>
                        <a:miter/>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idx="4294967295"/>
          </p:nvPr>
        </p:nvSpPr>
        <p:spPr/>
        <p:txBody>
          <a:bodyPr vert="horz" wrap="square" lIns="91440" tIns="45720" rIns="91440" bIns="45720" anchor="ctr" anchorCtr="0"/>
          <a:lstStyle/>
          <a:p>
            <a:pPr eaLnBrk="1" hangingPunct="1"/>
            <a:r>
              <a:rPr lang="en-US" altLang="zh-CN" b="1" dirty="0">
                <a:solidFill>
                  <a:srgbClr val="0033CC"/>
                </a:solidFill>
                <a:latin typeface="黑体" panose="02010609060101010101" pitchFamily="2" charset="-122"/>
                <a:ea typeface="黑体" panose="02010609060101010101" pitchFamily="2" charset="-122"/>
              </a:rPr>
              <a:t>7.4  </a:t>
            </a:r>
            <a:r>
              <a:rPr lang="zh-CN" altLang="en-US" b="1" dirty="0">
                <a:solidFill>
                  <a:srgbClr val="0033CC"/>
                </a:solidFill>
                <a:latin typeface="黑体" panose="02010609060101010101" pitchFamily="2" charset="-122"/>
                <a:ea typeface="黑体" panose="02010609060101010101" pitchFamily="2" charset="-122"/>
              </a:rPr>
              <a:t>系统模拟</a:t>
            </a:r>
            <a:endParaRPr lang="zh-CN" altLang="en-US" dirty="0"/>
          </a:p>
        </p:txBody>
      </p:sp>
      <p:graphicFrame>
        <p:nvGraphicFramePr>
          <p:cNvPr id="43010" name="Object 19"/>
          <p:cNvGraphicFramePr>
            <a:graphicFrameLocks noChangeAspect="1"/>
          </p:cNvGraphicFramePr>
          <p:nvPr/>
        </p:nvGraphicFramePr>
        <p:xfrm>
          <a:off x="1979613" y="544513"/>
          <a:ext cx="5238750" cy="4151312"/>
        </p:xfrm>
        <a:graphic>
          <a:graphicData uri="http://schemas.openxmlformats.org/presentationml/2006/ole">
            <mc:AlternateContent xmlns:mc="http://schemas.openxmlformats.org/markup-compatibility/2006">
              <mc:Choice xmlns:v="urn:schemas-microsoft-com:vml" Requires="v">
                <p:oleObj spid="_x0000_s30737" r:id="rId3" imgW="3022600" imgH="2400300" progId="Equation.DSMT4">
                  <p:embed/>
                </p:oleObj>
              </mc:Choice>
              <mc:Fallback>
                <p:oleObj r:id="rId3" imgW="3022600" imgH="2400300" progId="Equation.DSMT4">
                  <p:embed/>
                  <p:pic>
                    <p:nvPicPr>
                      <p:cNvPr id="0" name="图片 3125"/>
                      <p:cNvPicPr/>
                      <p:nvPr/>
                    </p:nvPicPr>
                    <p:blipFill>
                      <a:blip r:embed="rId4"/>
                      <a:stretch>
                        <a:fillRect/>
                      </a:stretch>
                    </p:blipFill>
                    <p:spPr>
                      <a:xfrm>
                        <a:off x="1979613" y="544513"/>
                        <a:ext cx="5238750" cy="4151312"/>
                      </a:xfrm>
                      <a:prstGeom prst="rect">
                        <a:avLst/>
                      </a:prstGeom>
                      <a:noFill/>
                      <a:ln w="38100">
                        <a:noFill/>
                        <a:miter/>
                      </a:ln>
                    </p:spPr>
                  </p:pic>
                </p:oleObj>
              </mc:Fallback>
            </mc:AlternateContent>
          </a:graphicData>
        </a:graphic>
      </p:graphicFrame>
      <p:graphicFrame>
        <p:nvGraphicFramePr>
          <p:cNvPr id="43011" name="对象 1"/>
          <p:cNvGraphicFramePr>
            <a:graphicFrameLocks noChangeAspect="1"/>
          </p:cNvGraphicFramePr>
          <p:nvPr/>
        </p:nvGraphicFramePr>
        <p:xfrm>
          <a:off x="2051050" y="4724400"/>
          <a:ext cx="3824288" cy="665163"/>
        </p:xfrm>
        <a:graphic>
          <a:graphicData uri="http://schemas.openxmlformats.org/presentationml/2006/ole">
            <mc:AlternateContent xmlns:mc="http://schemas.openxmlformats.org/markup-compatibility/2006">
              <mc:Choice xmlns:v="urn:schemas-microsoft-com:vml" Requires="v">
                <p:oleObj spid="_x0000_s30738" r:id="rId5" imgW="1676400" imgH="419100" progId="Equation.DSMT4">
                  <p:embed/>
                </p:oleObj>
              </mc:Choice>
              <mc:Fallback>
                <p:oleObj r:id="rId5" imgW="1676400" imgH="419100" progId="Equation.DSMT4">
                  <p:embed/>
                  <p:pic>
                    <p:nvPicPr>
                      <p:cNvPr id="0" name="图片 3122"/>
                      <p:cNvPicPr/>
                      <p:nvPr/>
                    </p:nvPicPr>
                    <p:blipFill>
                      <a:blip r:embed="rId6"/>
                      <a:stretch>
                        <a:fillRect/>
                      </a:stretch>
                    </p:blipFill>
                    <p:spPr>
                      <a:xfrm>
                        <a:off x="2051050" y="4724400"/>
                        <a:ext cx="3824288" cy="665163"/>
                      </a:xfrm>
                      <a:prstGeom prst="rect">
                        <a:avLst/>
                      </a:prstGeom>
                      <a:noFill/>
                      <a:ln w="38100">
                        <a:noFill/>
                        <a:miter/>
                      </a:ln>
                    </p:spPr>
                  </p:pic>
                </p:oleObj>
              </mc:Fallback>
            </mc:AlternateContent>
          </a:graphicData>
        </a:graphic>
      </p:graphicFrame>
      <p:graphicFrame>
        <p:nvGraphicFramePr>
          <p:cNvPr id="43012" name="对象 2"/>
          <p:cNvGraphicFramePr>
            <a:graphicFrameLocks noChangeAspect="1"/>
          </p:cNvGraphicFramePr>
          <p:nvPr/>
        </p:nvGraphicFramePr>
        <p:xfrm>
          <a:off x="1908175" y="5516563"/>
          <a:ext cx="4176713" cy="719137"/>
        </p:xfrm>
        <a:graphic>
          <a:graphicData uri="http://schemas.openxmlformats.org/presentationml/2006/ole">
            <mc:AlternateContent xmlns:mc="http://schemas.openxmlformats.org/markup-compatibility/2006">
              <mc:Choice xmlns:v="urn:schemas-microsoft-com:vml" Requires="v">
                <p:oleObj spid="_x0000_s30739" r:id="rId7" imgW="2438400" imgH="419100" progId="Equation.DSMT4">
                  <p:embed/>
                </p:oleObj>
              </mc:Choice>
              <mc:Fallback>
                <p:oleObj r:id="rId7" imgW="2438400" imgH="419100" progId="Equation.DSMT4">
                  <p:embed/>
                  <p:pic>
                    <p:nvPicPr>
                      <p:cNvPr id="0" name="图片 3126"/>
                      <p:cNvPicPr/>
                      <p:nvPr/>
                    </p:nvPicPr>
                    <p:blipFill>
                      <a:blip r:embed="rId8"/>
                      <a:stretch>
                        <a:fillRect/>
                      </a:stretch>
                    </p:blipFill>
                    <p:spPr>
                      <a:xfrm>
                        <a:off x="1908175" y="5516563"/>
                        <a:ext cx="4176713" cy="719137"/>
                      </a:xfrm>
                      <a:prstGeom prst="rect">
                        <a:avLst/>
                      </a:prstGeom>
                      <a:noFill/>
                      <a:ln w="38100">
                        <a:noFill/>
                        <a:miter/>
                      </a:ln>
                    </p:spPr>
                  </p:pic>
                </p:oleObj>
              </mc:Fallback>
            </mc:AlternateContent>
          </a:graphicData>
        </a:graphic>
      </p:graphicFrame>
      <p:sp>
        <p:nvSpPr>
          <p:cNvPr id="43013" name="TextBox 3"/>
          <p:cNvSpPr txBox="1"/>
          <p:nvPr/>
        </p:nvSpPr>
        <p:spPr>
          <a:xfrm>
            <a:off x="179388" y="631825"/>
            <a:ext cx="1416050" cy="461963"/>
          </a:xfrm>
          <a:prstGeom prst="rect">
            <a:avLst/>
          </a:prstGeom>
          <a:noFill/>
          <a:ln w="9525">
            <a:noFill/>
          </a:ln>
        </p:spPr>
        <p:txBody>
          <a:bodyPr wrap="none" anchor="t" anchorCtr="0">
            <a:spAutoFit/>
          </a:bodyPr>
          <a:lstStyle/>
          <a:p>
            <a:r>
              <a:rPr lang="zh-CN" altLang="en-US" dirty="0">
                <a:latin typeface="Times New Roman" panose="02020603050405020304" pitchFamily="18" charset="0"/>
                <a:ea typeface="宋体" panose="02010600030101010101" pitchFamily="2" charset="-122"/>
              </a:rPr>
              <a:t>并联方式</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3" name="对象 1"/>
          <p:cNvGraphicFramePr>
            <a:graphicFrameLocks noChangeAspect="1"/>
          </p:cNvGraphicFramePr>
          <p:nvPr/>
        </p:nvGraphicFramePr>
        <p:xfrm>
          <a:off x="179388" y="549275"/>
          <a:ext cx="3824287" cy="663575"/>
        </p:xfrm>
        <a:graphic>
          <a:graphicData uri="http://schemas.openxmlformats.org/presentationml/2006/ole">
            <mc:AlternateContent xmlns:mc="http://schemas.openxmlformats.org/markup-compatibility/2006">
              <mc:Choice xmlns:v="urn:schemas-microsoft-com:vml" Requires="v">
                <p:oleObj spid="_x0000_s31756" r:id="rId3" imgW="1676400" imgH="419100" progId="Equation.DSMT4">
                  <p:embed/>
                </p:oleObj>
              </mc:Choice>
              <mc:Fallback>
                <p:oleObj r:id="rId3" imgW="1676400" imgH="419100" progId="Equation.DSMT4">
                  <p:embed/>
                  <p:pic>
                    <p:nvPicPr>
                      <p:cNvPr id="0" name="图片 3123"/>
                      <p:cNvPicPr/>
                      <p:nvPr/>
                    </p:nvPicPr>
                    <p:blipFill>
                      <a:blip r:embed="rId4"/>
                      <a:stretch>
                        <a:fillRect/>
                      </a:stretch>
                    </p:blipFill>
                    <p:spPr>
                      <a:xfrm>
                        <a:off x="179388" y="549275"/>
                        <a:ext cx="3824287" cy="663575"/>
                      </a:xfrm>
                      <a:prstGeom prst="rect">
                        <a:avLst/>
                      </a:prstGeom>
                      <a:noFill/>
                      <a:ln w="38100">
                        <a:noFill/>
                        <a:miter/>
                      </a:ln>
                    </p:spPr>
                  </p:pic>
                </p:oleObj>
              </mc:Fallback>
            </mc:AlternateContent>
          </a:graphicData>
        </a:graphic>
      </p:graphicFrame>
      <p:graphicFrame>
        <p:nvGraphicFramePr>
          <p:cNvPr id="44034" name="对象 2"/>
          <p:cNvGraphicFramePr>
            <a:graphicFrameLocks noChangeAspect="1"/>
          </p:cNvGraphicFramePr>
          <p:nvPr/>
        </p:nvGraphicFramePr>
        <p:xfrm>
          <a:off x="4643438" y="549275"/>
          <a:ext cx="4176712" cy="717550"/>
        </p:xfrm>
        <a:graphic>
          <a:graphicData uri="http://schemas.openxmlformats.org/presentationml/2006/ole">
            <mc:AlternateContent xmlns:mc="http://schemas.openxmlformats.org/markup-compatibility/2006">
              <mc:Choice xmlns:v="urn:schemas-microsoft-com:vml" Requires="v">
                <p:oleObj spid="_x0000_s31757" r:id="rId3" imgW="2438400" imgH="419100" progId="Equation.DSMT4">
                  <p:embed/>
                </p:oleObj>
              </mc:Choice>
              <mc:Fallback>
                <p:oleObj r:id="rId3" imgW="2438400" imgH="419100" progId="Equation.DSMT4">
                  <p:embed/>
                  <p:pic>
                    <p:nvPicPr>
                      <p:cNvPr id="0" name="图片 3127"/>
                      <p:cNvPicPr/>
                      <p:nvPr/>
                    </p:nvPicPr>
                    <p:blipFill>
                      <a:blip r:embed="rId5"/>
                      <a:stretch>
                        <a:fillRect/>
                      </a:stretch>
                    </p:blipFill>
                    <p:spPr>
                      <a:xfrm>
                        <a:off x="4643438" y="549275"/>
                        <a:ext cx="4176712" cy="717550"/>
                      </a:xfrm>
                      <a:prstGeom prst="rect">
                        <a:avLst/>
                      </a:prstGeom>
                      <a:noFill/>
                      <a:ln w="38100">
                        <a:noFill/>
                        <a:miter/>
                      </a:ln>
                    </p:spPr>
                  </p:pic>
                </p:oleObj>
              </mc:Fallback>
            </mc:AlternateContent>
          </a:graphicData>
        </a:graphic>
      </p:graphicFrame>
      <p:pic>
        <p:nvPicPr>
          <p:cNvPr id="44035" name="图片 1"/>
          <p:cNvPicPr>
            <a:picLocks noChangeAspect="1"/>
          </p:cNvPicPr>
          <p:nvPr/>
        </p:nvPicPr>
        <p:blipFill>
          <a:blip r:embed="rId6"/>
          <a:stretch>
            <a:fillRect/>
          </a:stretch>
        </p:blipFill>
        <p:spPr>
          <a:xfrm>
            <a:off x="0" y="1735138"/>
            <a:ext cx="9144000" cy="363855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title" idx="4294967295"/>
          </p:nvPr>
        </p:nvSpPr>
        <p:spPr/>
        <p:txBody>
          <a:bodyPr vert="horz" wrap="square" lIns="91440" tIns="45720" rIns="91440" bIns="45720" anchor="ctr" anchorCtr="0"/>
          <a:lstStyle/>
          <a:p>
            <a:pPr eaLnBrk="1" hangingPunct="1"/>
            <a:r>
              <a:rPr lang="en-US" altLang="zh-CN" b="1" dirty="0">
                <a:solidFill>
                  <a:srgbClr val="0033CC"/>
                </a:solidFill>
                <a:latin typeface="黑体" panose="02010609060101010101" pitchFamily="2" charset="-122"/>
                <a:ea typeface="黑体" panose="02010609060101010101" pitchFamily="2" charset="-122"/>
              </a:rPr>
              <a:t>5.1  </a:t>
            </a:r>
            <a:r>
              <a:rPr lang="zh-CN" altLang="en-US" b="1" dirty="0">
                <a:solidFill>
                  <a:srgbClr val="0033CC"/>
                </a:solidFill>
                <a:latin typeface="黑体" panose="02010609060101010101" pitchFamily="2" charset="-122"/>
                <a:ea typeface="黑体" panose="02010609060101010101" pitchFamily="2" charset="-122"/>
              </a:rPr>
              <a:t>拉普拉斯变换</a:t>
            </a:r>
            <a:endParaRPr lang="zh-CN" altLang="en-US" sz="2800" b="1" dirty="0">
              <a:solidFill>
                <a:srgbClr val="0033CC"/>
              </a:solidFill>
              <a:latin typeface="黑体" panose="02010609060101010101" pitchFamily="2" charset="-122"/>
              <a:ea typeface="黑体" panose="02010609060101010101" pitchFamily="2" charset="-122"/>
            </a:endParaRPr>
          </a:p>
        </p:txBody>
      </p:sp>
      <p:sp>
        <p:nvSpPr>
          <p:cNvPr id="6146" name="Text Box 22"/>
          <p:cNvSpPr txBox="1"/>
          <p:nvPr/>
        </p:nvSpPr>
        <p:spPr>
          <a:xfrm>
            <a:off x="161925" y="476250"/>
            <a:ext cx="8513763" cy="646113"/>
          </a:xfrm>
          <a:prstGeom prst="rect">
            <a:avLst/>
          </a:prstGeom>
          <a:noFill/>
          <a:ln w="9525">
            <a:noFill/>
          </a:ln>
        </p:spPr>
        <p:txBody>
          <a:bodyPr anchor="t" anchorCtr="0">
            <a:spAutoFit/>
          </a:bodyPr>
          <a:lstStyle/>
          <a:p>
            <a:pPr>
              <a:spcBef>
                <a:spcPct val="50000"/>
              </a:spcBef>
            </a:pPr>
            <a:r>
              <a:rPr lang="zh-CN" altLang="en-US" sz="3600" b="1" dirty="0">
                <a:solidFill>
                  <a:srgbClr val="FF3300"/>
                </a:solidFill>
                <a:latin typeface="楷体_GB2312" pitchFamily="49" charset="-122"/>
                <a:ea typeface="楷体_GB2312" pitchFamily="49" charset="-122"/>
              </a:rPr>
              <a:t>知识回顾：常见函数的拉普拉斯变换 </a:t>
            </a:r>
          </a:p>
        </p:txBody>
      </p:sp>
      <p:sp>
        <p:nvSpPr>
          <p:cNvPr id="86039" name="Rectangle 23"/>
          <p:cNvSpPr/>
          <p:nvPr/>
        </p:nvSpPr>
        <p:spPr>
          <a:xfrm>
            <a:off x="457200" y="1052513"/>
            <a:ext cx="3573463" cy="519112"/>
          </a:xfrm>
          <a:prstGeom prst="rect">
            <a:avLst/>
          </a:prstGeom>
          <a:noFill/>
          <a:ln w="9525">
            <a:noFill/>
          </a:ln>
        </p:spPr>
        <p:txBody>
          <a:bodyPr wrap="none" anchor="t" anchorCtr="0">
            <a:spAutoFit/>
          </a:bodyPr>
          <a:lstStyle/>
          <a:p>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rPr>
              <a:t>(t) ←→1</a:t>
            </a:r>
            <a:r>
              <a:rPr lang="zh-CN" altLang="en-US"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rPr>
              <a:t>&gt; -∞</a:t>
            </a:r>
          </a:p>
        </p:txBody>
      </p:sp>
      <p:sp>
        <p:nvSpPr>
          <p:cNvPr id="86040" name="Rectangle 24"/>
          <p:cNvSpPr/>
          <p:nvPr/>
        </p:nvSpPr>
        <p:spPr>
          <a:xfrm>
            <a:off x="4030663" y="1095218"/>
            <a:ext cx="4108450" cy="519112"/>
          </a:xfrm>
          <a:prstGeom prst="rect">
            <a:avLst/>
          </a:prstGeom>
          <a:noFill/>
          <a:ln w="9525">
            <a:noFill/>
          </a:ln>
        </p:spPr>
        <p:txBody>
          <a:bodyPr wrap="none" anchor="t" anchorCtr="0">
            <a:spAutoFit/>
          </a:bodyPr>
          <a:lstStyle/>
          <a:p>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rPr>
              <a:t>(t)</a:t>
            </a:r>
            <a:r>
              <a:rPr lang="zh-CN" altLang="en-US" sz="2800" b="1" dirty="0">
                <a:latin typeface="Times New Roman" panose="02020603050405020304" pitchFamily="18" charset="0"/>
                <a:ea typeface="宋体" panose="02010600030101010101" pitchFamily="2" charset="-122"/>
              </a:rPr>
              <a:t>或</a:t>
            </a:r>
            <a:r>
              <a:rPr lang="en-US" altLang="zh-CN" sz="2800" b="1" dirty="0">
                <a:latin typeface="Times New Roman" panose="02020603050405020304" pitchFamily="18" charset="0"/>
                <a:ea typeface="宋体" panose="02010600030101010101" pitchFamily="2" charset="-122"/>
              </a:rPr>
              <a:t>1 ←→1/s </a:t>
            </a:r>
            <a:r>
              <a:rPr lang="zh-CN" altLang="en-US"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rPr>
              <a:t>&gt; 0</a:t>
            </a:r>
          </a:p>
        </p:txBody>
      </p:sp>
      <p:sp>
        <p:nvSpPr>
          <p:cNvPr id="86041" name="Rectangle 25"/>
          <p:cNvSpPr/>
          <p:nvPr/>
        </p:nvSpPr>
        <p:spPr>
          <a:xfrm>
            <a:off x="457200" y="1715542"/>
            <a:ext cx="3433763" cy="519112"/>
          </a:xfrm>
          <a:prstGeom prst="rect">
            <a:avLst/>
          </a:prstGeom>
          <a:noFill/>
          <a:ln w="9525">
            <a:noFill/>
          </a:ln>
        </p:spPr>
        <p:txBody>
          <a:bodyPr wrap="none" anchor="t" anchorCtr="0">
            <a:spAutoFit/>
          </a:bodyPr>
          <a:lstStyle/>
          <a:p>
            <a:r>
              <a:rPr lang="en-US" altLang="zh-CN" sz="2800" b="1" dirty="0">
                <a:latin typeface="Times New Roman" panose="02020603050405020304" pitchFamily="18" charset="0"/>
                <a:ea typeface="宋体" panose="02010600030101010101" pitchFamily="2" charset="-122"/>
              </a:rPr>
              <a:t>3</a:t>
            </a:r>
            <a:r>
              <a:rPr lang="zh-CN" altLang="en-US" sz="2800" b="1" dirty="0">
                <a:latin typeface="Times New Roman" panose="02020603050405020304" pitchFamily="18" charset="0"/>
                <a:ea typeface="宋体" panose="02010600030101010101" pitchFamily="2" charset="-122"/>
              </a:rPr>
              <a:t>、指数函数</a:t>
            </a:r>
            <a:r>
              <a:rPr lang="en-US" altLang="zh-CN" sz="2800" b="1" dirty="0">
                <a:latin typeface="Times New Roman" panose="02020603050405020304" pitchFamily="18" charset="0"/>
                <a:ea typeface="宋体" panose="02010600030101010101" pitchFamily="2" charset="-122"/>
              </a:rPr>
              <a:t>e</a:t>
            </a:r>
            <a:r>
              <a:rPr lang="en-US" altLang="zh-CN" sz="2800" b="1" baseline="30000" dirty="0">
                <a:latin typeface="Times New Roman" panose="02020603050405020304" pitchFamily="18" charset="0"/>
                <a:ea typeface="宋体" panose="02010600030101010101" pitchFamily="2" charset="-122"/>
              </a:rPr>
              <a:t>-s</a:t>
            </a:r>
            <a:r>
              <a:rPr lang="en-US" altLang="zh-CN" sz="2000" b="1" baseline="30000" dirty="0">
                <a:latin typeface="Times New Roman" panose="02020603050405020304" pitchFamily="18" charset="0"/>
                <a:ea typeface="宋体" panose="02010600030101010101" pitchFamily="2" charset="-122"/>
              </a:rPr>
              <a:t>0</a:t>
            </a:r>
            <a:r>
              <a:rPr lang="en-US" altLang="zh-CN" sz="2800" b="1" baseline="30000" dirty="0">
                <a:latin typeface="Times New Roman" panose="02020603050405020304" pitchFamily="18" charset="0"/>
                <a:ea typeface="宋体" panose="02010600030101010101" pitchFamily="2" charset="-122"/>
              </a:rPr>
              <a:t>t</a:t>
            </a:r>
            <a:r>
              <a:rPr lang="en-US" altLang="zh-CN" sz="2800" b="1" dirty="0">
                <a:latin typeface="Times New Roman" panose="02020603050405020304" pitchFamily="18" charset="0"/>
                <a:ea typeface="宋体" panose="02010600030101010101" pitchFamily="2" charset="-122"/>
              </a:rPr>
              <a:t> ←→</a:t>
            </a:r>
          </a:p>
        </p:txBody>
      </p:sp>
      <p:graphicFrame>
        <p:nvGraphicFramePr>
          <p:cNvPr id="86042" name="Object 26"/>
          <p:cNvGraphicFramePr>
            <a:graphicFrameLocks noChangeAspect="1"/>
          </p:cNvGraphicFramePr>
          <p:nvPr/>
        </p:nvGraphicFramePr>
        <p:xfrm>
          <a:off x="3886200" y="1556792"/>
          <a:ext cx="887413" cy="914400"/>
        </p:xfrm>
        <a:graphic>
          <a:graphicData uri="http://schemas.openxmlformats.org/presentationml/2006/ole">
            <mc:AlternateContent xmlns:mc="http://schemas.openxmlformats.org/markup-compatibility/2006">
              <mc:Choice xmlns:v="urn:schemas-microsoft-com:vml" Requires="v">
                <p:oleObj spid="_x0000_s4123" r:id="rId3" imgW="419100" imgH="431800" progId="Equation.3">
                  <p:embed/>
                </p:oleObj>
              </mc:Choice>
              <mc:Fallback>
                <p:oleObj r:id="rId3" imgW="419100" imgH="431800" progId="Equation.3">
                  <p:embed/>
                  <p:pic>
                    <p:nvPicPr>
                      <p:cNvPr id="0" name="图片 3085"/>
                      <p:cNvPicPr/>
                      <p:nvPr/>
                    </p:nvPicPr>
                    <p:blipFill>
                      <a:blip r:embed="rId4"/>
                      <a:stretch>
                        <a:fillRect/>
                      </a:stretch>
                    </p:blipFill>
                    <p:spPr>
                      <a:xfrm>
                        <a:off x="3886200" y="1556792"/>
                        <a:ext cx="887413" cy="914400"/>
                      </a:xfrm>
                      <a:prstGeom prst="rect">
                        <a:avLst/>
                      </a:prstGeom>
                      <a:noFill/>
                      <a:ln w="38100">
                        <a:noFill/>
                        <a:miter/>
                      </a:ln>
                    </p:spPr>
                  </p:pic>
                </p:oleObj>
              </mc:Fallback>
            </mc:AlternateContent>
          </a:graphicData>
        </a:graphic>
      </p:graphicFrame>
      <p:sp>
        <p:nvSpPr>
          <p:cNvPr id="86043" name="Rectangle 27"/>
          <p:cNvSpPr/>
          <p:nvPr/>
        </p:nvSpPr>
        <p:spPr>
          <a:xfrm>
            <a:off x="5029200" y="1785392"/>
            <a:ext cx="1720850" cy="519112"/>
          </a:xfrm>
          <a:prstGeom prst="rect">
            <a:avLst/>
          </a:prstGeom>
          <a:noFill/>
          <a:ln w="9525">
            <a:noFill/>
          </a:ln>
        </p:spPr>
        <p:txBody>
          <a:bodyPr wrap="none" anchor="t" anchorCtr="0">
            <a:spAutoFit/>
          </a:bodyPr>
          <a:lstStyle/>
          <a:p>
            <a:r>
              <a:rPr lang="en-US" altLang="zh-CN" sz="2800" b="1" dirty="0">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rPr>
              <a:t>&gt; -Re[s</a:t>
            </a:r>
            <a:r>
              <a:rPr lang="en-US" altLang="zh-CN" sz="2800" b="1" baseline="-25000" dirty="0">
                <a:latin typeface="Times New Roman" panose="02020603050405020304" pitchFamily="18" charset="0"/>
                <a:ea typeface="宋体" panose="02010600030101010101" pitchFamily="2" charset="-122"/>
              </a:rPr>
              <a:t>0</a:t>
            </a:r>
            <a:r>
              <a:rPr lang="en-US" altLang="zh-CN" sz="2800" b="1" dirty="0">
                <a:latin typeface="Times New Roman" panose="02020603050405020304" pitchFamily="18" charset="0"/>
                <a:ea typeface="宋体" panose="02010600030101010101" pitchFamily="2" charset="-122"/>
              </a:rPr>
              <a:t>]</a:t>
            </a:r>
          </a:p>
        </p:txBody>
      </p:sp>
      <p:sp>
        <p:nvSpPr>
          <p:cNvPr id="86044" name="Rectangle 28"/>
          <p:cNvSpPr/>
          <p:nvPr/>
        </p:nvSpPr>
        <p:spPr>
          <a:xfrm>
            <a:off x="1066800" y="2526754"/>
            <a:ext cx="4545013" cy="519113"/>
          </a:xfrm>
          <a:prstGeom prst="rect">
            <a:avLst/>
          </a:prstGeom>
          <a:noFill/>
          <a:ln w="9525">
            <a:noFill/>
          </a:ln>
        </p:spPr>
        <p:txBody>
          <a:bodyPr wrap="none" anchor="t" anchorCtr="0">
            <a:spAutoFit/>
          </a:bodyPr>
          <a:lstStyle/>
          <a:p>
            <a:r>
              <a:rPr lang="en-US" altLang="zh-CN" sz="2800" b="1" dirty="0">
                <a:latin typeface="Times New Roman" panose="02020603050405020304" pitchFamily="18" charset="0"/>
                <a:ea typeface="宋体" panose="02010600030101010101" pitchFamily="2" charset="-122"/>
              </a:rPr>
              <a:t>cos</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a:t>
            </a:r>
            <a:r>
              <a:rPr lang="en-US" altLang="zh-CN" sz="2800" b="1" baseline="-30000" dirty="0">
                <a:latin typeface="Times New Roman" panose="02020603050405020304" pitchFamily="18" charset="0"/>
                <a:ea typeface="宋体" panose="02010600030101010101" pitchFamily="2" charset="-122"/>
              </a:rPr>
              <a:t>0</a:t>
            </a:r>
            <a:r>
              <a:rPr lang="en-US" altLang="zh-CN" sz="2800" b="1" dirty="0">
                <a:latin typeface="Times New Roman" panose="02020603050405020304" pitchFamily="18" charset="0"/>
                <a:ea typeface="宋体" panose="02010600030101010101" pitchFamily="2" charset="-122"/>
              </a:rPr>
              <a:t>t = (e</a:t>
            </a:r>
            <a:r>
              <a:rPr lang="en-US" altLang="zh-CN" sz="2800" b="1" baseline="30000" dirty="0">
                <a:latin typeface="Times New Roman" panose="02020603050405020304" pitchFamily="18" charset="0"/>
                <a:ea typeface="宋体" panose="02010600030101010101" pitchFamily="2" charset="-122"/>
              </a:rPr>
              <a:t>j</a:t>
            </a:r>
            <a:r>
              <a:rPr lang="en-US" altLang="zh-CN" sz="2800" b="1" baseline="30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b="1" baseline="30000" dirty="0">
                <a:latin typeface="Times New Roman" panose="02020603050405020304" pitchFamily="18" charset="0"/>
                <a:ea typeface="宋体" panose="02010600030101010101" pitchFamily="2" charset="-122"/>
              </a:rPr>
              <a:t>0</a:t>
            </a:r>
            <a:r>
              <a:rPr lang="en-US" altLang="zh-CN" sz="2800" b="1" baseline="30000" dirty="0">
                <a:latin typeface="Times New Roman" panose="02020603050405020304" pitchFamily="18" charset="0"/>
                <a:ea typeface="宋体" panose="02010600030101010101" pitchFamily="2" charset="-122"/>
              </a:rPr>
              <a:t>t</a:t>
            </a:r>
            <a:r>
              <a:rPr lang="en-US" altLang="zh-CN" sz="2800" b="1" dirty="0">
                <a:latin typeface="Times New Roman" panose="02020603050405020304" pitchFamily="18"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e</a:t>
            </a:r>
            <a:r>
              <a:rPr lang="en-US" altLang="zh-CN" sz="2800" b="1" baseline="30000" dirty="0">
                <a:latin typeface="宋体" panose="02010600030101010101" pitchFamily="2" charset="-122"/>
                <a:ea typeface="宋体" panose="02010600030101010101" pitchFamily="2" charset="-122"/>
              </a:rPr>
              <a:t>-j</a:t>
            </a:r>
            <a:r>
              <a:rPr lang="en-US" altLang="zh-CN" sz="2800" b="1" baseline="30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b="1" baseline="30000" dirty="0">
                <a:latin typeface="Times New Roman" panose="02020603050405020304" pitchFamily="18" charset="0"/>
                <a:ea typeface="宋体" panose="02010600030101010101" pitchFamily="2" charset="-122"/>
              </a:rPr>
              <a:t>0</a:t>
            </a:r>
            <a:r>
              <a:rPr lang="en-US" altLang="zh-CN" sz="2800" b="1" baseline="30000" dirty="0">
                <a:latin typeface="Times New Roman" panose="02020603050405020304" pitchFamily="18" charset="0"/>
                <a:ea typeface="宋体" panose="02010600030101010101" pitchFamily="2" charset="-122"/>
              </a:rPr>
              <a:t>t</a:t>
            </a:r>
            <a:r>
              <a:rPr lang="en-US" altLang="zh-CN" sz="2800" b="1" dirty="0">
                <a:latin typeface="Times New Roman" panose="02020603050405020304" pitchFamily="18" charset="0"/>
                <a:ea typeface="宋体" panose="02010600030101010101" pitchFamily="2" charset="-122"/>
              </a:rPr>
              <a:t> )/2 ←→</a:t>
            </a:r>
          </a:p>
        </p:txBody>
      </p:sp>
      <p:graphicFrame>
        <p:nvGraphicFramePr>
          <p:cNvPr id="86045" name="Object 29"/>
          <p:cNvGraphicFramePr>
            <a:graphicFrameLocks noChangeAspect="1"/>
          </p:cNvGraphicFramePr>
          <p:nvPr/>
        </p:nvGraphicFramePr>
        <p:xfrm>
          <a:off x="5562600" y="2158454"/>
          <a:ext cx="1447800" cy="1144588"/>
        </p:xfrm>
        <a:graphic>
          <a:graphicData uri="http://schemas.openxmlformats.org/presentationml/2006/ole">
            <mc:AlternateContent xmlns:mc="http://schemas.openxmlformats.org/markup-compatibility/2006">
              <mc:Choice xmlns:v="urn:schemas-microsoft-com:vml" Requires="v">
                <p:oleObj spid="_x0000_s4124" r:id="rId5" imgW="546100" imgH="431800" progId="Equation.3">
                  <p:embed/>
                </p:oleObj>
              </mc:Choice>
              <mc:Fallback>
                <p:oleObj r:id="rId5" imgW="546100" imgH="431800" progId="Equation.3">
                  <p:embed/>
                  <p:pic>
                    <p:nvPicPr>
                      <p:cNvPr id="0" name="图片 3081"/>
                      <p:cNvPicPr/>
                      <p:nvPr/>
                    </p:nvPicPr>
                    <p:blipFill>
                      <a:blip r:embed="rId6"/>
                      <a:stretch>
                        <a:fillRect/>
                      </a:stretch>
                    </p:blipFill>
                    <p:spPr>
                      <a:xfrm>
                        <a:off x="5562600" y="2158454"/>
                        <a:ext cx="1447800" cy="1144588"/>
                      </a:xfrm>
                      <a:prstGeom prst="rect">
                        <a:avLst/>
                      </a:prstGeom>
                      <a:noFill/>
                      <a:ln w="38100">
                        <a:noFill/>
                        <a:miter/>
                      </a:ln>
                    </p:spPr>
                  </p:pic>
                </p:oleObj>
              </mc:Fallback>
            </mc:AlternateContent>
          </a:graphicData>
        </a:graphic>
      </p:graphicFrame>
      <p:sp>
        <p:nvSpPr>
          <p:cNvPr id="86046" name="Rectangle 30"/>
          <p:cNvSpPr/>
          <p:nvPr/>
        </p:nvSpPr>
        <p:spPr>
          <a:xfrm>
            <a:off x="838200" y="3547517"/>
            <a:ext cx="4600575" cy="519112"/>
          </a:xfrm>
          <a:prstGeom prst="rect">
            <a:avLst/>
          </a:prstGeom>
          <a:noFill/>
          <a:ln w="9525">
            <a:noFill/>
          </a:ln>
        </p:spPr>
        <p:txBody>
          <a:bodyPr wrap="none" anchor="t" anchorCtr="0">
            <a:spAutoFit/>
          </a:bodyPr>
          <a:lstStyle/>
          <a:p>
            <a:r>
              <a:rPr lang="en-US" altLang="zh-CN" sz="2800" b="1" dirty="0">
                <a:latin typeface="Times New Roman" panose="02020603050405020304" pitchFamily="18" charset="0"/>
                <a:ea typeface="宋体" panose="02010600030101010101" pitchFamily="2" charset="-122"/>
              </a:rPr>
              <a:t>sin</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a:t>
            </a:r>
            <a:r>
              <a:rPr lang="en-US" altLang="zh-CN" sz="2800" b="1" baseline="-30000" dirty="0">
                <a:latin typeface="Times New Roman" panose="02020603050405020304" pitchFamily="18" charset="0"/>
                <a:ea typeface="宋体" panose="02010600030101010101" pitchFamily="2" charset="-122"/>
              </a:rPr>
              <a:t>0</a:t>
            </a:r>
            <a:r>
              <a:rPr lang="en-US" altLang="zh-CN" sz="2800" b="1" dirty="0">
                <a:latin typeface="Times New Roman" panose="02020603050405020304" pitchFamily="18" charset="0"/>
                <a:ea typeface="宋体" panose="02010600030101010101" pitchFamily="2" charset="-122"/>
              </a:rPr>
              <a:t>t = (e</a:t>
            </a:r>
            <a:r>
              <a:rPr lang="en-US" altLang="zh-CN" sz="2800" b="1" baseline="30000" dirty="0">
                <a:latin typeface="Times New Roman" panose="02020603050405020304" pitchFamily="18" charset="0"/>
                <a:ea typeface="宋体" panose="02010600030101010101" pitchFamily="2" charset="-122"/>
              </a:rPr>
              <a:t>j</a:t>
            </a:r>
            <a:r>
              <a:rPr lang="en-US" altLang="zh-CN" sz="2800" b="1" baseline="30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b="1" baseline="30000" dirty="0">
                <a:latin typeface="Times New Roman" panose="02020603050405020304" pitchFamily="18" charset="0"/>
                <a:ea typeface="宋体" panose="02010600030101010101" pitchFamily="2" charset="-122"/>
              </a:rPr>
              <a:t>0</a:t>
            </a:r>
            <a:r>
              <a:rPr lang="en-US" altLang="zh-CN" sz="2800" b="1" baseline="30000" dirty="0">
                <a:latin typeface="Times New Roman" panose="02020603050405020304" pitchFamily="18" charset="0"/>
                <a:ea typeface="宋体" panose="02010600030101010101" pitchFamily="2" charset="-122"/>
              </a:rPr>
              <a:t>t</a:t>
            </a:r>
            <a:r>
              <a:rPr lang="en-US" altLang="zh-CN" sz="2800" b="1" dirty="0">
                <a:latin typeface="Times New Roman" panose="02020603050405020304" pitchFamily="18"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e</a:t>
            </a:r>
            <a:r>
              <a:rPr lang="en-US" altLang="zh-CN" sz="2800" b="1" baseline="30000" dirty="0">
                <a:latin typeface="宋体" panose="02010600030101010101" pitchFamily="2" charset="-122"/>
                <a:ea typeface="宋体" panose="02010600030101010101" pitchFamily="2" charset="-122"/>
              </a:rPr>
              <a:t>-j</a:t>
            </a:r>
            <a:r>
              <a:rPr lang="en-US" altLang="zh-CN" sz="2800" b="1" baseline="30000" dirty="0">
                <a:latin typeface="Times New Roman" panose="02020603050405020304" pitchFamily="18" charset="0"/>
                <a:ea typeface="宋体" panose="02010600030101010101" pitchFamily="2" charset="-122"/>
                <a:sym typeface="Symbol" panose="05050102010706020507" pitchFamily="18" charset="2"/>
              </a:rPr>
              <a:t></a:t>
            </a:r>
            <a:r>
              <a:rPr lang="en-US" altLang="zh-CN" sz="2000" b="1" baseline="30000" dirty="0">
                <a:latin typeface="Times New Roman" panose="02020603050405020304" pitchFamily="18" charset="0"/>
                <a:ea typeface="宋体" panose="02010600030101010101" pitchFamily="2" charset="-122"/>
              </a:rPr>
              <a:t>0</a:t>
            </a:r>
            <a:r>
              <a:rPr lang="en-US" altLang="zh-CN" sz="2800" b="1" baseline="30000" dirty="0">
                <a:latin typeface="Times New Roman" panose="02020603050405020304" pitchFamily="18" charset="0"/>
                <a:ea typeface="宋体" panose="02010600030101010101" pitchFamily="2" charset="-122"/>
              </a:rPr>
              <a:t>t</a:t>
            </a:r>
            <a:r>
              <a:rPr lang="en-US" altLang="zh-CN" sz="2800" b="1" dirty="0">
                <a:latin typeface="Times New Roman" panose="02020603050405020304" pitchFamily="18" charset="0"/>
                <a:ea typeface="宋体" panose="02010600030101010101" pitchFamily="2" charset="-122"/>
              </a:rPr>
              <a:t> )/2j ←→</a:t>
            </a:r>
          </a:p>
        </p:txBody>
      </p:sp>
      <p:graphicFrame>
        <p:nvGraphicFramePr>
          <p:cNvPr id="86047" name="Object 31"/>
          <p:cNvGraphicFramePr>
            <a:graphicFrameLocks noChangeAspect="1"/>
          </p:cNvGraphicFramePr>
          <p:nvPr/>
        </p:nvGraphicFramePr>
        <p:xfrm>
          <a:off x="5486400" y="3210967"/>
          <a:ext cx="1447800" cy="1179512"/>
        </p:xfrm>
        <a:graphic>
          <a:graphicData uri="http://schemas.openxmlformats.org/presentationml/2006/ole">
            <mc:AlternateContent xmlns:mc="http://schemas.openxmlformats.org/markup-compatibility/2006">
              <mc:Choice xmlns:v="urn:schemas-microsoft-com:vml" Requires="v">
                <p:oleObj spid="_x0000_s4125" r:id="rId7" imgW="546100" imgH="444500" progId="Equation.3">
                  <p:embed/>
                </p:oleObj>
              </mc:Choice>
              <mc:Fallback>
                <p:oleObj r:id="rId7" imgW="546100" imgH="444500" progId="Equation.3">
                  <p:embed/>
                  <p:pic>
                    <p:nvPicPr>
                      <p:cNvPr id="0" name="图片 3083"/>
                      <p:cNvPicPr/>
                      <p:nvPr/>
                    </p:nvPicPr>
                    <p:blipFill>
                      <a:blip r:embed="rId8"/>
                      <a:stretch>
                        <a:fillRect/>
                      </a:stretch>
                    </p:blipFill>
                    <p:spPr>
                      <a:xfrm>
                        <a:off x="5486400" y="3210967"/>
                        <a:ext cx="1447800" cy="1179512"/>
                      </a:xfrm>
                      <a:prstGeom prst="rect">
                        <a:avLst/>
                      </a:prstGeom>
                      <a:noFill/>
                      <a:ln w="38100">
                        <a:noFill/>
                        <a:miter/>
                      </a:ln>
                    </p:spPr>
                  </p:pic>
                </p:oleObj>
              </mc:Fallback>
            </mc:AlternateContent>
          </a:graphicData>
        </a:graphic>
      </p:graphicFrame>
      <p:sp>
        <p:nvSpPr>
          <p:cNvPr id="6156" name="矩形 1"/>
          <p:cNvSpPr/>
          <p:nvPr/>
        </p:nvSpPr>
        <p:spPr>
          <a:xfrm>
            <a:off x="1055688" y="4606379"/>
            <a:ext cx="4556125" cy="892552"/>
          </a:xfrm>
          <a:prstGeom prst="rect">
            <a:avLst/>
          </a:prstGeom>
          <a:noFill/>
          <a:ln w="9525">
            <a:noFill/>
          </a:ln>
        </p:spPr>
        <p:txBody>
          <a:bodyPr anchor="t" anchorCtr="0">
            <a:spAutoFit/>
          </a:bodyPr>
          <a:lstStyle/>
          <a:p>
            <a:r>
              <a:rPr lang="en-US" altLang="zh-CN" sz="2800" b="1" dirty="0">
                <a:solidFill>
                  <a:srgbClr val="3333CC"/>
                </a:solidFill>
              </a:rPr>
              <a:t>K e</a:t>
            </a:r>
            <a:r>
              <a:rPr lang="en-US" altLang="zh-CN" sz="2800" b="1" baseline="30000" dirty="0">
                <a:solidFill>
                  <a:srgbClr val="3333CC"/>
                </a:solidFill>
              </a:rPr>
              <a:t>-αt</a:t>
            </a:r>
            <a:r>
              <a:rPr lang="en-US" altLang="zh-CN" sz="2800" b="1" dirty="0">
                <a:solidFill>
                  <a:srgbClr val="3333CC"/>
                </a:solidFill>
              </a:rPr>
              <a:t>cos(</a:t>
            </a:r>
            <a:r>
              <a:rPr lang="en-US" altLang="zh-CN" sz="2800" b="1" dirty="0">
                <a:solidFill>
                  <a:srgbClr val="3333CC"/>
                </a:solidFill>
                <a:sym typeface="+mn-ea"/>
              </a:rPr>
              <a:t>βt+θ</a:t>
            </a:r>
            <a:r>
              <a:rPr lang="en-US" altLang="zh-CN" sz="2800" b="1" dirty="0">
                <a:solidFill>
                  <a:srgbClr val="3333CC"/>
                </a:solidFill>
              </a:rPr>
              <a:t>)ε(t)</a:t>
            </a:r>
            <a:r>
              <a:rPr lang="en-US" altLang="zh-CN" sz="2800" b="1" dirty="0"/>
              <a:t> </a:t>
            </a:r>
            <a:r>
              <a:rPr lang="en-US" altLang="zh-CN" b="1" dirty="0">
                <a:latin typeface="Times New Roman" panose="02020603050405020304" pitchFamily="18" charset="0"/>
                <a:ea typeface="宋体" panose="02010600030101010101" pitchFamily="2" charset="-122"/>
              </a:rPr>
              <a:t>←→</a:t>
            </a:r>
          </a:p>
          <a:p>
            <a:r>
              <a:rPr lang="en-US" altLang="zh-CN" b="1" dirty="0">
                <a:solidFill>
                  <a:srgbClr val="3333CC"/>
                </a:solidFill>
                <a:latin typeface="Times New Roman" panose="02020603050405020304" pitchFamily="18" charset="0"/>
                <a:ea typeface="黑体" panose="02010609060101010101" pitchFamily="2" charset="-122"/>
              </a:rPr>
              <a:t> </a:t>
            </a:r>
            <a:r>
              <a:rPr lang="en-US" altLang="zh-CN"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graphicFrame>
        <p:nvGraphicFramePr>
          <p:cNvPr id="5" name="对象 4"/>
          <p:cNvGraphicFramePr>
            <a:graphicFrameLocks noChangeAspect="1"/>
          </p:cNvGraphicFramePr>
          <p:nvPr>
            <p:extLst>
              <p:ext uri="{D42A27DB-BD31-4B8C-83A1-F6EECF244321}">
                <p14:modId xmlns:p14="http://schemas.microsoft.com/office/powerpoint/2010/main" val="4182906444"/>
              </p:ext>
            </p:extLst>
          </p:nvPr>
        </p:nvGraphicFramePr>
        <p:xfrm>
          <a:off x="4654550" y="4200426"/>
          <a:ext cx="2355850" cy="1214755"/>
        </p:xfrm>
        <a:graphic>
          <a:graphicData uri="http://schemas.openxmlformats.org/presentationml/2006/ole">
            <mc:AlternateContent xmlns:mc="http://schemas.openxmlformats.org/markup-compatibility/2006">
              <mc:Choice xmlns:v="urn:schemas-microsoft-com:vml" Requires="v">
                <p:oleObj spid="_x0000_s4126" name="Equation" r:id="rId9" imgW="888840" imgH="457200" progId="Equation.DSMT4">
                  <p:embed/>
                </p:oleObj>
              </mc:Choice>
              <mc:Fallback>
                <p:oleObj name="Equation" r:id="rId9" imgW="888840" imgH="457200" progId="Equation.DSMT4">
                  <p:embed/>
                  <p:pic>
                    <p:nvPicPr>
                      <p:cNvPr id="0" name="图片 3084"/>
                      <p:cNvPicPr/>
                      <p:nvPr/>
                    </p:nvPicPr>
                    <p:blipFill>
                      <a:blip r:embed="rId10"/>
                      <a:stretch>
                        <a:fillRect/>
                      </a:stretch>
                    </p:blipFill>
                    <p:spPr>
                      <a:xfrm>
                        <a:off x="4654550" y="4200426"/>
                        <a:ext cx="2355850" cy="1214755"/>
                      </a:xfrm>
                      <a:prstGeom prst="rect">
                        <a:avLst/>
                      </a:prstGeom>
                      <a:noFill/>
                      <a:ln w="38100">
                        <a:noFill/>
                        <a:miter/>
                      </a:ln>
                    </p:spPr>
                  </p:pic>
                </p:oleObj>
              </mc:Fallback>
            </mc:AlternateContent>
          </a:graphicData>
        </a:graphic>
      </p:graphicFrame>
      <p:graphicFrame>
        <p:nvGraphicFramePr>
          <p:cNvPr id="15" name="Object 21"/>
          <p:cNvGraphicFramePr>
            <a:graphicFrameLocks noChangeAspect="1"/>
          </p:cNvGraphicFramePr>
          <p:nvPr/>
        </p:nvGraphicFramePr>
        <p:xfrm>
          <a:off x="1020762" y="5379492"/>
          <a:ext cx="4235450" cy="954088"/>
        </p:xfrm>
        <a:graphic>
          <a:graphicData uri="http://schemas.openxmlformats.org/presentationml/2006/ole">
            <mc:AlternateContent xmlns:mc="http://schemas.openxmlformats.org/markup-compatibility/2006">
              <mc:Choice xmlns:v="urn:schemas-microsoft-com:vml" Requires="v">
                <p:oleObj spid="_x0000_s4127" name="Equation" r:id="rId11" imgW="1905000" imgH="431800" progId="Equation.3">
                  <p:embed/>
                </p:oleObj>
              </mc:Choice>
              <mc:Fallback>
                <p:oleObj name="Equation" r:id="rId11" imgW="1905000" imgH="43180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0762" y="5379492"/>
                        <a:ext cx="42354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39"/>
                                        </p:tgtEl>
                                        <p:attrNameLst>
                                          <p:attrName>style.visibility</p:attrName>
                                        </p:attrNameLst>
                                      </p:cBhvr>
                                      <p:to>
                                        <p:strVal val="visible"/>
                                      </p:to>
                                    </p:set>
                                    <p:anim calcmode="lin" valueType="num">
                                      <p:cBhvr additive="base">
                                        <p:cTn id="7" dur="500" fill="hold"/>
                                        <p:tgtEl>
                                          <p:spTgt spid="86039"/>
                                        </p:tgtEl>
                                        <p:attrNameLst>
                                          <p:attrName>ppt_x</p:attrName>
                                        </p:attrNameLst>
                                      </p:cBhvr>
                                      <p:tavLst>
                                        <p:tav tm="0">
                                          <p:val>
                                            <p:strVal val="0-#ppt_w/2"/>
                                          </p:val>
                                        </p:tav>
                                        <p:tav tm="100000">
                                          <p:val>
                                            <p:strVal val="#ppt_x"/>
                                          </p:val>
                                        </p:tav>
                                      </p:tavLst>
                                    </p:anim>
                                    <p:anim calcmode="lin" valueType="num">
                                      <p:cBhvr additive="base">
                                        <p:cTn id="8" dur="500" fill="hold"/>
                                        <p:tgtEl>
                                          <p:spTgt spid="860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6040"/>
                                        </p:tgtEl>
                                        <p:attrNameLst>
                                          <p:attrName>style.visibility</p:attrName>
                                        </p:attrNameLst>
                                      </p:cBhvr>
                                      <p:to>
                                        <p:strVal val="visible"/>
                                      </p:to>
                                    </p:set>
                                    <p:anim calcmode="lin" valueType="num">
                                      <p:cBhvr additive="base">
                                        <p:cTn id="12" dur="500" fill="hold"/>
                                        <p:tgtEl>
                                          <p:spTgt spid="86040"/>
                                        </p:tgtEl>
                                        <p:attrNameLst>
                                          <p:attrName>ppt_x</p:attrName>
                                        </p:attrNameLst>
                                      </p:cBhvr>
                                      <p:tavLst>
                                        <p:tav tm="0">
                                          <p:val>
                                            <p:strVal val="0-#ppt_w/2"/>
                                          </p:val>
                                        </p:tav>
                                        <p:tav tm="100000">
                                          <p:val>
                                            <p:strVal val="#ppt_x"/>
                                          </p:val>
                                        </p:tav>
                                      </p:tavLst>
                                    </p:anim>
                                    <p:anim calcmode="lin" valueType="num">
                                      <p:cBhvr additive="base">
                                        <p:cTn id="13" dur="500" fill="hold"/>
                                        <p:tgtEl>
                                          <p:spTgt spid="8604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6041"/>
                                        </p:tgtEl>
                                        <p:attrNameLst>
                                          <p:attrName>style.visibility</p:attrName>
                                        </p:attrNameLst>
                                      </p:cBhvr>
                                      <p:to>
                                        <p:strVal val="visible"/>
                                      </p:to>
                                    </p:set>
                                    <p:anim calcmode="lin" valueType="num">
                                      <p:cBhvr additive="base">
                                        <p:cTn id="17" dur="500" fill="hold"/>
                                        <p:tgtEl>
                                          <p:spTgt spid="86041"/>
                                        </p:tgtEl>
                                        <p:attrNameLst>
                                          <p:attrName>ppt_x</p:attrName>
                                        </p:attrNameLst>
                                      </p:cBhvr>
                                      <p:tavLst>
                                        <p:tav tm="0">
                                          <p:val>
                                            <p:strVal val="0-#ppt_w/2"/>
                                          </p:val>
                                        </p:tav>
                                        <p:tav tm="100000">
                                          <p:val>
                                            <p:strVal val="#ppt_x"/>
                                          </p:val>
                                        </p:tav>
                                      </p:tavLst>
                                    </p:anim>
                                    <p:anim calcmode="lin" valueType="num">
                                      <p:cBhvr additive="base">
                                        <p:cTn id="18" dur="500" fill="hold"/>
                                        <p:tgtEl>
                                          <p:spTgt spid="8604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86042"/>
                                        </p:tgtEl>
                                        <p:attrNameLst>
                                          <p:attrName>style.visibility</p:attrName>
                                        </p:attrNameLst>
                                      </p:cBhvr>
                                      <p:to>
                                        <p:strVal val="visible"/>
                                      </p:to>
                                    </p:set>
                                    <p:animEffect transition="in" filter="wipe(up)">
                                      <p:cBhvr>
                                        <p:cTn id="22" dur="500"/>
                                        <p:tgtEl>
                                          <p:spTgt spid="86042"/>
                                        </p:tgtEl>
                                      </p:cBhvr>
                                    </p:animEffect>
                                  </p:childTnLst>
                                </p:cTn>
                              </p:par>
                            </p:childTnLst>
                          </p:cTn>
                        </p:par>
                        <p:par>
                          <p:cTn id="23" fill="hold">
                            <p:stCondLst>
                              <p:cond delay="2000"/>
                            </p:stCondLst>
                            <p:childTnLst>
                              <p:par>
                                <p:cTn id="24" presetID="15" presetClass="entr" presetSubtype="0" fill="hold" grpId="0" nodeType="afterEffect">
                                  <p:stCondLst>
                                    <p:cond delay="0"/>
                                  </p:stCondLst>
                                  <p:childTnLst>
                                    <p:set>
                                      <p:cBhvr>
                                        <p:cTn id="25" dur="1" fill="hold">
                                          <p:stCondLst>
                                            <p:cond delay="0"/>
                                          </p:stCondLst>
                                        </p:cTn>
                                        <p:tgtEl>
                                          <p:spTgt spid="86043"/>
                                        </p:tgtEl>
                                        <p:attrNameLst>
                                          <p:attrName>style.visibility</p:attrName>
                                        </p:attrNameLst>
                                      </p:cBhvr>
                                      <p:to>
                                        <p:strVal val="visible"/>
                                      </p:to>
                                    </p:set>
                                    <p:anim calcmode="lin" valueType="num">
                                      <p:cBhvr>
                                        <p:cTn id="26" dur="1000" fill="hold"/>
                                        <p:tgtEl>
                                          <p:spTgt spid="86043"/>
                                        </p:tgtEl>
                                        <p:attrNameLst>
                                          <p:attrName>ppt_w</p:attrName>
                                        </p:attrNameLst>
                                      </p:cBhvr>
                                      <p:tavLst>
                                        <p:tav tm="0">
                                          <p:val>
                                            <p:fltVal val="0"/>
                                          </p:val>
                                        </p:tav>
                                        <p:tav tm="100000">
                                          <p:val>
                                            <p:strVal val="#ppt_w"/>
                                          </p:val>
                                        </p:tav>
                                      </p:tavLst>
                                    </p:anim>
                                    <p:anim calcmode="lin" valueType="num">
                                      <p:cBhvr>
                                        <p:cTn id="27" dur="1000" fill="hold"/>
                                        <p:tgtEl>
                                          <p:spTgt spid="86043"/>
                                        </p:tgtEl>
                                        <p:attrNameLst>
                                          <p:attrName>ppt_h</p:attrName>
                                        </p:attrNameLst>
                                      </p:cBhvr>
                                      <p:tavLst>
                                        <p:tav tm="0">
                                          <p:val>
                                            <p:fltVal val="0"/>
                                          </p:val>
                                        </p:tav>
                                        <p:tav tm="100000">
                                          <p:val>
                                            <p:strVal val="#ppt_h"/>
                                          </p:val>
                                        </p:tav>
                                      </p:tavLst>
                                    </p:anim>
                                    <p:anim calcmode="lin" valueType="num">
                                      <p:cBhvr>
                                        <p:cTn id="28" dur="1000" fill="hold"/>
                                        <p:tgtEl>
                                          <p:spTgt spid="86043"/>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8604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86044"/>
                                        </p:tgtEl>
                                        <p:attrNameLst>
                                          <p:attrName>style.visibility</p:attrName>
                                        </p:attrNameLst>
                                      </p:cBhvr>
                                      <p:to>
                                        <p:strVal val="visible"/>
                                      </p:to>
                                    </p:set>
                                    <p:anim calcmode="lin" valueType="num">
                                      <p:cBhvr additive="base">
                                        <p:cTn id="34" dur="500" fill="hold"/>
                                        <p:tgtEl>
                                          <p:spTgt spid="86044"/>
                                        </p:tgtEl>
                                        <p:attrNameLst>
                                          <p:attrName>ppt_x</p:attrName>
                                        </p:attrNameLst>
                                      </p:cBhvr>
                                      <p:tavLst>
                                        <p:tav tm="0">
                                          <p:val>
                                            <p:strVal val="0-#ppt_w/2"/>
                                          </p:val>
                                        </p:tav>
                                        <p:tav tm="100000">
                                          <p:val>
                                            <p:strVal val="#ppt_x"/>
                                          </p:val>
                                        </p:tav>
                                      </p:tavLst>
                                    </p:anim>
                                    <p:anim calcmode="lin" valueType="num">
                                      <p:cBhvr additive="base">
                                        <p:cTn id="35" dur="500" fill="hold"/>
                                        <p:tgtEl>
                                          <p:spTgt spid="86044"/>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86045"/>
                                        </p:tgtEl>
                                        <p:attrNameLst>
                                          <p:attrName>style.visibility</p:attrName>
                                        </p:attrNameLst>
                                      </p:cBhvr>
                                      <p:to>
                                        <p:strVal val="visible"/>
                                      </p:to>
                                    </p:set>
                                    <p:animEffect transition="in" filter="wipe(up)">
                                      <p:cBhvr>
                                        <p:cTn id="39" dur="500"/>
                                        <p:tgtEl>
                                          <p:spTgt spid="86045"/>
                                        </p:tgtEl>
                                      </p:cBhvr>
                                    </p:animEffect>
                                  </p:childTnLst>
                                </p:cTn>
                              </p:par>
                            </p:childTnLst>
                          </p:cTn>
                        </p:par>
                        <p:par>
                          <p:cTn id="40" fill="hold">
                            <p:stCondLst>
                              <p:cond delay="1000"/>
                            </p:stCondLst>
                            <p:childTnLst>
                              <p:par>
                                <p:cTn id="41" presetID="2" presetClass="entr" presetSubtype="8" fill="hold" grpId="0" nodeType="afterEffect">
                                  <p:stCondLst>
                                    <p:cond delay="0"/>
                                  </p:stCondLst>
                                  <p:childTnLst>
                                    <p:set>
                                      <p:cBhvr>
                                        <p:cTn id="42" dur="1" fill="hold">
                                          <p:stCondLst>
                                            <p:cond delay="0"/>
                                          </p:stCondLst>
                                        </p:cTn>
                                        <p:tgtEl>
                                          <p:spTgt spid="86046"/>
                                        </p:tgtEl>
                                        <p:attrNameLst>
                                          <p:attrName>style.visibility</p:attrName>
                                        </p:attrNameLst>
                                      </p:cBhvr>
                                      <p:to>
                                        <p:strVal val="visible"/>
                                      </p:to>
                                    </p:set>
                                    <p:anim calcmode="lin" valueType="num">
                                      <p:cBhvr additive="base">
                                        <p:cTn id="43" dur="500" fill="hold"/>
                                        <p:tgtEl>
                                          <p:spTgt spid="86046"/>
                                        </p:tgtEl>
                                        <p:attrNameLst>
                                          <p:attrName>ppt_x</p:attrName>
                                        </p:attrNameLst>
                                      </p:cBhvr>
                                      <p:tavLst>
                                        <p:tav tm="0">
                                          <p:val>
                                            <p:strVal val="0-#ppt_w/2"/>
                                          </p:val>
                                        </p:tav>
                                        <p:tav tm="100000">
                                          <p:val>
                                            <p:strVal val="#ppt_x"/>
                                          </p:val>
                                        </p:tav>
                                      </p:tavLst>
                                    </p:anim>
                                    <p:anim calcmode="lin" valueType="num">
                                      <p:cBhvr additive="base">
                                        <p:cTn id="44" dur="500" fill="hold"/>
                                        <p:tgtEl>
                                          <p:spTgt spid="86046"/>
                                        </p:tgtEl>
                                        <p:attrNameLst>
                                          <p:attrName>ppt_y</p:attrName>
                                        </p:attrNameLst>
                                      </p:cBhvr>
                                      <p:tavLst>
                                        <p:tav tm="0">
                                          <p:val>
                                            <p:strVal val="#ppt_y"/>
                                          </p:val>
                                        </p:tav>
                                        <p:tav tm="100000">
                                          <p:val>
                                            <p:strVal val="#ppt_y"/>
                                          </p:val>
                                        </p:tav>
                                      </p:tavLst>
                                    </p:anim>
                                  </p:childTnLst>
                                </p:cTn>
                              </p:par>
                            </p:childTnLst>
                          </p:cTn>
                        </p:par>
                        <p:par>
                          <p:cTn id="45" fill="hold">
                            <p:stCondLst>
                              <p:cond delay="1500"/>
                            </p:stCondLst>
                            <p:childTnLst>
                              <p:par>
                                <p:cTn id="46" presetID="22" presetClass="entr" presetSubtype="1" fill="hold" nodeType="afterEffect">
                                  <p:stCondLst>
                                    <p:cond delay="0"/>
                                  </p:stCondLst>
                                  <p:childTnLst>
                                    <p:set>
                                      <p:cBhvr>
                                        <p:cTn id="47" dur="1" fill="hold">
                                          <p:stCondLst>
                                            <p:cond delay="0"/>
                                          </p:stCondLst>
                                        </p:cTn>
                                        <p:tgtEl>
                                          <p:spTgt spid="86047"/>
                                        </p:tgtEl>
                                        <p:attrNameLst>
                                          <p:attrName>style.visibility</p:attrName>
                                        </p:attrNameLst>
                                      </p:cBhvr>
                                      <p:to>
                                        <p:strVal val="visible"/>
                                      </p:to>
                                    </p:set>
                                    <p:animEffect transition="in" filter="wipe(up)">
                                      <p:cBhvr>
                                        <p:cTn id="48" dur="500"/>
                                        <p:tgtEl>
                                          <p:spTgt spid="86047"/>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156"/>
                                        </p:tgtEl>
                                        <p:attrNameLst>
                                          <p:attrName>style.visibility</p:attrName>
                                        </p:attrNameLst>
                                      </p:cBhvr>
                                      <p:to>
                                        <p:strVal val="visible"/>
                                      </p:to>
                                    </p:set>
                                  </p:childTnLst>
                                </p:cTn>
                              </p:par>
                            </p:childTnLst>
                          </p:cTn>
                        </p:par>
                        <p:par>
                          <p:cTn id="53" fill="hold">
                            <p:stCondLst>
                              <p:cond delay="0"/>
                            </p:stCondLst>
                            <p:childTnLst>
                              <p:par>
                                <p:cTn id="54" presetID="3" presetClass="entr" presetSubtype="10" fill="hold" nodeType="after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blinds(horizontal)">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up)">
                                      <p:cBhvr>
                                        <p:cTn id="6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9" grpId="0"/>
      <p:bldP spid="86040" grpId="0"/>
      <p:bldP spid="86041" grpId="0"/>
      <p:bldP spid="86043" grpId="0"/>
      <p:bldP spid="86044" grpId="0"/>
      <p:bldP spid="86046" grpId="0"/>
      <p:bldP spid="61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3"/>
          <p:cNvSpPr>
            <a:spLocks noGrp="1"/>
          </p:cNvSpPr>
          <p:nvPr>
            <p:ph type="title" idx="4294967295"/>
          </p:nvPr>
        </p:nvSpPr>
        <p:spPr/>
        <p:txBody>
          <a:bodyPr vert="horz" wrap="square" lIns="91440" tIns="45720" rIns="91440" bIns="45720" anchor="ctr" anchorCtr="0"/>
          <a:lstStyle/>
          <a:p>
            <a:pPr eaLnBrk="1" hangingPunct="1"/>
            <a:r>
              <a:rPr lang="en-US" altLang="zh-CN" sz="2000" b="1" dirty="0">
                <a:solidFill>
                  <a:srgbClr val="0033CC"/>
                </a:solidFill>
                <a:latin typeface="黑体" panose="02010609060101010101" pitchFamily="2" charset="-122"/>
                <a:ea typeface="黑体" panose="02010609060101010101" pitchFamily="2" charset="-122"/>
              </a:rPr>
              <a:t>7.1  </a:t>
            </a:r>
            <a:r>
              <a:rPr lang="zh-CN" altLang="en-US" sz="2000" b="1" dirty="0">
                <a:solidFill>
                  <a:srgbClr val="0033CC"/>
                </a:solidFill>
                <a:latin typeface="黑体" panose="02010609060101010101" pitchFamily="2" charset="-122"/>
                <a:ea typeface="黑体" panose="02010609060101010101" pitchFamily="2" charset="-122"/>
              </a:rPr>
              <a:t>系统函数与系统特性</a:t>
            </a:r>
            <a:endParaRPr lang="zh-CN" altLang="en-US" b="1" dirty="0">
              <a:solidFill>
                <a:srgbClr val="0033CC"/>
              </a:solidFill>
              <a:latin typeface="黑体" panose="02010609060101010101" pitchFamily="2" charset="-122"/>
              <a:ea typeface="黑体" panose="02010609060101010101" pitchFamily="2" charset="-122"/>
            </a:endParaRPr>
          </a:p>
        </p:txBody>
      </p:sp>
      <p:sp>
        <p:nvSpPr>
          <p:cNvPr id="7170" name="Text Box 47"/>
          <p:cNvSpPr txBox="1"/>
          <p:nvPr/>
        </p:nvSpPr>
        <p:spPr>
          <a:xfrm>
            <a:off x="0" y="404664"/>
            <a:ext cx="6172200" cy="579438"/>
          </a:xfrm>
          <a:prstGeom prst="rect">
            <a:avLst/>
          </a:prstGeom>
          <a:noFill/>
          <a:ln w="9525">
            <a:noFill/>
          </a:ln>
        </p:spPr>
        <p:txBody>
          <a:bodyPr anchor="t" anchorCtr="0">
            <a:spAutoFit/>
          </a:bodyPr>
          <a:lstStyle/>
          <a:p>
            <a:pPr>
              <a:spcBef>
                <a:spcPct val="50000"/>
              </a:spcBef>
            </a:pPr>
            <a:r>
              <a:rPr lang="zh-CN" altLang="en-US" sz="3200" b="1" dirty="0">
                <a:solidFill>
                  <a:srgbClr val="FF3300"/>
                </a:solidFill>
                <a:latin typeface="Times New Roman" panose="02020603050405020304" pitchFamily="18" charset="0"/>
                <a:ea typeface="楷体_GB2312" pitchFamily="49" charset="-122"/>
              </a:rPr>
              <a:t>二、系统函数</a:t>
            </a:r>
            <a:r>
              <a:rPr lang="en-US" altLang="zh-CN" sz="3200" b="1" dirty="0">
                <a:solidFill>
                  <a:srgbClr val="FF3300"/>
                </a:solidFill>
                <a:latin typeface="Times New Roman" panose="02020603050405020304" pitchFamily="18" charset="0"/>
                <a:ea typeface="楷体_GB2312" pitchFamily="49" charset="-122"/>
              </a:rPr>
              <a:t>H(·)</a:t>
            </a:r>
            <a:r>
              <a:rPr lang="zh-CN" altLang="en-US" sz="3200" b="1" dirty="0">
                <a:solidFill>
                  <a:srgbClr val="FF3300"/>
                </a:solidFill>
                <a:latin typeface="Times New Roman" panose="02020603050405020304" pitchFamily="18" charset="0"/>
                <a:ea typeface="楷体_GB2312" pitchFamily="49" charset="-122"/>
              </a:rPr>
              <a:t>与时域响应</a:t>
            </a:r>
            <a:r>
              <a:rPr lang="en-US" altLang="zh-CN" sz="3200" b="1" dirty="0">
                <a:solidFill>
                  <a:srgbClr val="FF3300"/>
                </a:solidFill>
                <a:latin typeface="Times New Roman" panose="02020603050405020304" pitchFamily="18" charset="0"/>
                <a:ea typeface="楷体_GB2312" pitchFamily="49" charset="-122"/>
              </a:rPr>
              <a:t>h(·) </a:t>
            </a:r>
          </a:p>
        </p:txBody>
      </p:sp>
      <p:sp>
        <p:nvSpPr>
          <p:cNvPr id="6192" name="Rectangle 48"/>
          <p:cNvSpPr/>
          <p:nvPr/>
        </p:nvSpPr>
        <p:spPr>
          <a:xfrm>
            <a:off x="152400" y="908720"/>
            <a:ext cx="8839200" cy="492443"/>
          </a:xfrm>
          <a:prstGeom prst="rect">
            <a:avLst/>
          </a:prstGeom>
          <a:noFill/>
          <a:ln w="9525">
            <a:noFill/>
          </a:ln>
        </p:spPr>
        <p:txBody>
          <a:bodyPr anchor="t" anchorCtr="0">
            <a:spAutoFit/>
          </a:bodyPr>
          <a:lstStyle/>
          <a:p>
            <a:r>
              <a:rPr lang="zh-CN" altLang="en-US" sz="2600" b="1" dirty="0">
                <a:latin typeface="Times New Roman" panose="02020603050405020304" pitchFamily="18" charset="0"/>
                <a:ea typeface="宋体" panose="02010600030101010101" pitchFamily="2" charset="-122"/>
                <a:sym typeface="Symbol" panose="05050102010706020507" pitchFamily="18" charset="2"/>
              </a:rPr>
              <a:t>冲激响应或单位序列响应的函数形式由</a:t>
            </a:r>
            <a:r>
              <a:rPr lang="en-US" altLang="zh-CN" sz="2600" b="1" dirty="0">
                <a:latin typeface="Times New Roman" panose="02020603050405020304" pitchFamily="18" charset="0"/>
                <a:ea typeface="宋体" panose="02010600030101010101" pitchFamily="2" charset="-122"/>
                <a:sym typeface="Symbol" panose="05050102010706020507" pitchFamily="18" charset="2"/>
              </a:rPr>
              <a:t>H(.)</a:t>
            </a:r>
            <a:r>
              <a:rPr lang="zh-CN" altLang="en-US" sz="2600" b="1" dirty="0">
                <a:latin typeface="Times New Roman" panose="02020603050405020304" pitchFamily="18" charset="0"/>
                <a:ea typeface="宋体" panose="02010600030101010101" pitchFamily="2" charset="-122"/>
                <a:sym typeface="Symbol" panose="05050102010706020507" pitchFamily="18" charset="2"/>
              </a:rPr>
              <a:t>的极点确定。 </a:t>
            </a:r>
          </a:p>
        </p:txBody>
      </p:sp>
      <p:sp>
        <p:nvSpPr>
          <p:cNvPr id="6201" name="Rectangle 57"/>
          <p:cNvSpPr/>
          <p:nvPr/>
        </p:nvSpPr>
        <p:spPr>
          <a:xfrm>
            <a:off x="148336" y="1340768"/>
            <a:ext cx="8302273" cy="492443"/>
          </a:xfrm>
          <a:prstGeom prst="rect">
            <a:avLst/>
          </a:prstGeom>
          <a:noFill/>
          <a:ln w="9525">
            <a:noFill/>
          </a:ln>
        </p:spPr>
        <p:txBody>
          <a:bodyPr wrap="none" anchor="t" anchorCtr="0">
            <a:spAutoFit/>
          </a:bodyPr>
          <a:lstStyle/>
          <a:p>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下面讨论</a:t>
            </a:r>
            <a:r>
              <a:rPr lang="en-US" altLang="zh-CN"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a:t>
            </a:r>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极点的位置与其时域响应</a:t>
            </a:r>
            <a:r>
              <a:rPr lang="en-US" altLang="zh-CN"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h(t)</a:t>
            </a:r>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的函数形式。</a:t>
            </a:r>
          </a:p>
        </p:txBody>
      </p:sp>
      <p:sp>
        <p:nvSpPr>
          <p:cNvPr id="6202" name="Rectangle 58"/>
          <p:cNvSpPr/>
          <p:nvPr/>
        </p:nvSpPr>
        <p:spPr>
          <a:xfrm>
            <a:off x="252277" y="1826558"/>
            <a:ext cx="4204997" cy="492443"/>
          </a:xfrm>
          <a:prstGeom prst="rect">
            <a:avLst/>
          </a:prstGeom>
          <a:noFill/>
          <a:ln w="9525">
            <a:noFill/>
          </a:ln>
        </p:spPr>
        <p:txBody>
          <a:bodyPr wrap="none" anchor="t" anchorCtr="0">
            <a:spAutoFit/>
          </a:bodyPr>
          <a:lstStyle/>
          <a:p>
            <a:r>
              <a:rPr lang="zh-CN" altLang="en-US" sz="26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所讨论系统均为因果系统。</a:t>
            </a:r>
          </a:p>
        </p:txBody>
      </p:sp>
      <p:sp>
        <p:nvSpPr>
          <p:cNvPr id="6203" name="Rectangle 59"/>
          <p:cNvSpPr/>
          <p:nvPr/>
        </p:nvSpPr>
        <p:spPr>
          <a:xfrm>
            <a:off x="325408" y="2327925"/>
            <a:ext cx="2946400" cy="519113"/>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黑体" panose="02010609060101010101" pitchFamily="2" charset="-122"/>
                <a:sym typeface="Symbol" panose="05050102010706020507" pitchFamily="18" charset="2"/>
              </a:rPr>
              <a:t>1</a:t>
            </a:r>
            <a:r>
              <a:rPr lang="zh-CN" altLang="en-US" sz="2800" b="1" dirty="0">
                <a:solidFill>
                  <a:srgbClr val="3333CC"/>
                </a:solidFill>
                <a:latin typeface="Times New Roman" panose="02020603050405020304" pitchFamily="18" charset="0"/>
                <a:ea typeface="黑体" panose="02010609060101010101" pitchFamily="2" charset="-122"/>
                <a:sym typeface="Symbol" panose="05050102010706020507" pitchFamily="18" charset="2"/>
              </a:rPr>
              <a:t>．连续因果系统</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6204" name="Rectangle 60"/>
          <p:cNvSpPr/>
          <p:nvPr/>
        </p:nvSpPr>
        <p:spPr>
          <a:xfrm>
            <a:off x="243006" y="2882556"/>
            <a:ext cx="8458200" cy="946150"/>
          </a:xfrm>
          <a:prstGeom prst="rect">
            <a:avLst/>
          </a:prstGeom>
          <a:noFill/>
          <a:ln w="9525">
            <a:noFill/>
          </a:ln>
        </p:spPr>
        <p:txBody>
          <a:bodyPr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H(s)</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按其极点在</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s</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平面上的位置可分为</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在左半开平面、虚轴和右半开平面三类。</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6205" name="Rectangle 61"/>
          <p:cNvSpPr/>
          <p:nvPr/>
        </p:nvSpPr>
        <p:spPr>
          <a:xfrm>
            <a:off x="254414" y="3828706"/>
            <a:ext cx="2962275" cy="519113"/>
          </a:xfrm>
          <a:prstGeom prst="rect">
            <a:avLst/>
          </a:prstGeom>
          <a:noFill/>
          <a:ln w="9525">
            <a:noFill/>
          </a:ln>
        </p:spPr>
        <p:txBody>
          <a:bodyPr wrap="none"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1</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在左半平面</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6206" name="Rectangle 62"/>
          <p:cNvSpPr/>
          <p:nvPr/>
        </p:nvSpPr>
        <p:spPr>
          <a:xfrm>
            <a:off x="325408" y="4347819"/>
            <a:ext cx="8839200" cy="946150"/>
          </a:xfrm>
          <a:prstGeom prst="rect">
            <a:avLst/>
          </a:prstGeom>
          <a:noFill/>
          <a:ln w="9525">
            <a:noFill/>
          </a:ln>
        </p:spPr>
        <p:txBody>
          <a:bodyPr anchor="t" anchorCtr="0">
            <a:spAutoFit/>
          </a:bodyPr>
          <a:lstStyle/>
          <a:p>
            <a:pPr marL="457200" indent="-457200">
              <a:buAutoNum type="alphaLcParenBoth"/>
            </a:pP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若系统函数有</a:t>
            </a:r>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负实单极点</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p= –α(α&gt;0)</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，则</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A(s)</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中有因子</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(s+α)</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，其所对应的响应函数为</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Ke</a:t>
            </a:r>
            <a:r>
              <a:rPr lang="en-US" altLang="zh-CN" sz="2800" b="1" baseline="30000" dirty="0">
                <a:solidFill>
                  <a:srgbClr val="3333CC"/>
                </a:solidFill>
                <a:latin typeface="Times New Roman" panose="02020603050405020304" pitchFamily="18" charset="0"/>
                <a:ea typeface="宋体" panose="02010600030101010101" pitchFamily="2" charset="-122"/>
                <a:sym typeface="Symbol" panose="05050102010706020507" pitchFamily="18" charset="2"/>
              </a:rPr>
              <a:t>-αt</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ε(t) </a:t>
            </a:r>
          </a:p>
        </p:txBody>
      </p:sp>
      <p:sp>
        <p:nvSpPr>
          <p:cNvPr id="8194" name="Rectangle 17"/>
          <p:cNvSpPr/>
          <p:nvPr/>
        </p:nvSpPr>
        <p:spPr>
          <a:xfrm>
            <a:off x="339886" y="5315560"/>
            <a:ext cx="8305800" cy="946150"/>
          </a:xfrm>
          <a:prstGeom prst="rect">
            <a:avLst/>
          </a:prstGeom>
          <a:noFill/>
          <a:ln w="9525">
            <a:noFill/>
          </a:ln>
        </p:spPr>
        <p:txBody>
          <a:bodyPr anchor="t" anchorCtr="0">
            <a:spAutoFit/>
          </a:bodyPr>
          <a:lstStyle/>
          <a:p>
            <a:r>
              <a:rPr lang="en-US" altLang="zh-CN" sz="2800" b="1" dirty="0">
                <a:solidFill>
                  <a:srgbClr val="3333CC"/>
                </a:solidFill>
                <a:latin typeface="Times New Roman" panose="02020603050405020304" pitchFamily="18" charset="0"/>
                <a:ea typeface="黑体" panose="02010609060101010101" pitchFamily="2" charset="-122"/>
              </a:rPr>
              <a:t>(b) </a:t>
            </a:r>
            <a:r>
              <a:rPr lang="zh-CN" altLang="en-US" sz="2800" b="1" dirty="0">
                <a:solidFill>
                  <a:srgbClr val="3333CC"/>
                </a:solidFill>
                <a:latin typeface="Times New Roman" panose="02020603050405020304" pitchFamily="18" charset="0"/>
                <a:ea typeface="宋体" panose="02010600030101010101" pitchFamily="2" charset="-122"/>
              </a:rPr>
              <a:t>若有</a:t>
            </a:r>
            <a:r>
              <a:rPr lang="zh-CN" altLang="en-US" sz="2800" b="1" dirty="0">
                <a:solidFill>
                  <a:srgbClr val="CC0000"/>
                </a:solidFill>
                <a:latin typeface="Times New Roman" panose="02020603050405020304" pitchFamily="18" charset="0"/>
                <a:ea typeface="宋体" panose="02010600030101010101" pitchFamily="2" charset="-122"/>
              </a:rPr>
              <a:t>一对共轭复极点</a:t>
            </a:r>
            <a:r>
              <a:rPr lang="en-US" altLang="zh-CN" sz="2800" b="1" dirty="0">
                <a:solidFill>
                  <a:srgbClr val="3333CC"/>
                </a:solidFill>
                <a:latin typeface="Times New Roman" panose="02020603050405020304" pitchFamily="18" charset="0"/>
                <a:ea typeface="宋体" panose="02010600030101010101" pitchFamily="2" charset="-122"/>
              </a:rPr>
              <a:t>p</a:t>
            </a:r>
            <a:r>
              <a:rPr lang="en-US" altLang="zh-CN" sz="2800" b="1" baseline="-30000" dirty="0">
                <a:solidFill>
                  <a:srgbClr val="3333CC"/>
                </a:solidFill>
                <a:latin typeface="Times New Roman" panose="02020603050405020304" pitchFamily="18" charset="0"/>
                <a:ea typeface="宋体" panose="02010600030101010101" pitchFamily="2" charset="-122"/>
              </a:rPr>
              <a:t>12</a:t>
            </a:r>
            <a:r>
              <a:rPr lang="en-US" altLang="zh-CN" sz="2800" b="1" dirty="0">
                <a:solidFill>
                  <a:srgbClr val="3333CC"/>
                </a:solidFill>
                <a:latin typeface="Times New Roman" panose="02020603050405020304" pitchFamily="18" charset="0"/>
                <a:ea typeface="宋体" panose="02010600030101010101" pitchFamily="2" charset="-122"/>
              </a:rPr>
              <a:t>=-α±jβ</a:t>
            </a:r>
            <a:r>
              <a:rPr lang="zh-CN" altLang="en-US" sz="2800" b="1" dirty="0">
                <a:solidFill>
                  <a:srgbClr val="3333CC"/>
                </a:solidFill>
                <a:latin typeface="Times New Roman" panose="02020603050405020304" pitchFamily="18" charset="0"/>
                <a:ea typeface="宋体" panose="02010600030101010101" pitchFamily="2" charset="-122"/>
              </a:rPr>
              <a:t>，则</a:t>
            </a:r>
            <a:r>
              <a:rPr lang="en-US" altLang="zh-CN" sz="2800" b="1" dirty="0">
                <a:solidFill>
                  <a:srgbClr val="3333CC"/>
                </a:solidFill>
                <a:latin typeface="Times New Roman" panose="02020603050405020304" pitchFamily="18" charset="0"/>
                <a:ea typeface="宋体" panose="02010600030101010101" pitchFamily="2" charset="-122"/>
              </a:rPr>
              <a:t>A(s)</a:t>
            </a:r>
            <a:r>
              <a:rPr lang="zh-CN" altLang="en-US" sz="2800" b="1" dirty="0">
                <a:solidFill>
                  <a:srgbClr val="3333CC"/>
                </a:solidFill>
                <a:latin typeface="Times New Roman" panose="02020603050405020304" pitchFamily="18" charset="0"/>
                <a:ea typeface="宋体" panose="02010600030101010101" pitchFamily="2" charset="-122"/>
              </a:rPr>
              <a:t>中有因子</a:t>
            </a:r>
            <a:r>
              <a:rPr lang="en-US" altLang="zh-CN" sz="2800" b="1" dirty="0">
                <a:solidFill>
                  <a:srgbClr val="3333CC"/>
                </a:solidFill>
                <a:latin typeface="Times New Roman" panose="02020603050405020304" pitchFamily="18" charset="0"/>
                <a:ea typeface="宋体" panose="02010600030101010101" pitchFamily="2" charset="-122"/>
              </a:rPr>
              <a:t>[(s+α)</a:t>
            </a:r>
            <a:r>
              <a:rPr lang="en-US" altLang="zh-CN" sz="2800" b="1" baseline="30000" dirty="0">
                <a:solidFill>
                  <a:srgbClr val="3333CC"/>
                </a:solidFill>
                <a:latin typeface="Times New Roman" panose="02020603050405020304" pitchFamily="18" charset="0"/>
                <a:ea typeface="宋体" panose="02010600030101010101" pitchFamily="2" charset="-122"/>
              </a:rPr>
              <a:t>2</a:t>
            </a:r>
            <a:r>
              <a:rPr lang="en-US" altLang="zh-CN" sz="2800" b="1" dirty="0">
                <a:solidFill>
                  <a:srgbClr val="3333CC"/>
                </a:solidFill>
                <a:latin typeface="Times New Roman" panose="02020603050405020304" pitchFamily="18" charset="0"/>
                <a:ea typeface="宋体" panose="02010600030101010101" pitchFamily="2" charset="-122"/>
              </a:rPr>
              <a:t>+β</a:t>
            </a:r>
            <a:r>
              <a:rPr lang="en-US" altLang="zh-CN" sz="2800" b="1" baseline="30000" dirty="0">
                <a:solidFill>
                  <a:srgbClr val="3333CC"/>
                </a:solidFill>
                <a:latin typeface="Times New Roman" panose="02020603050405020304" pitchFamily="18" charset="0"/>
                <a:ea typeface="宋体" panose="02010600030101010101" pitchFamily="2" charset="-122"/>
              </a:rPr>
              <a:t>2</a:t>
            </a:r>
            <a:r>
              <a:rPr lang="en-US" altLang="zh-CN" sz="2800" b="1" dirty="0">
                <a:solidFill>
                  <a:srgbClr val="3333CC"/>
                </a:solidFill>
                <a:latin typeface="Times New Roman" panose="02020603050405020304" pitchFamily="18" charset="0"/>
                <a:ea typeface="宋体" panose="02010600030101010101" pitchFamily="2" charset="-122"/>
              </a:rPr>
              <a:t>]---</a:t>
            </a:r>
            <a:r>
              <a:rPr lang="en-US" altLang="zh-CN" sz="2800" b="1" dirty="0">
                <a:solidFill>
                  <a:srgbClr val="3333CC"/>
                </a:solidFill>
                <a:latin typeface="Times New Roman" panose="02020603050405020304" pitchFamily="18" charset="0"/>
                <a:ea typeface="宋体" panose="02010600030101010101" pitchFamily="2" charset="-122"/>
                <a:sym typeface="Wingdings" panose="05000000000000000000" pitchFamily="2" charset="2"/>
              </a:rPr>
              <a:t></a:t>
            </a:r>
            <a:r>
              <a:rPr lang="en-US" altLang="zh-CN" sz="2800" b="1" dirty="0">
                <a:solidFill>
                  <a:srgbClr val="3333CC"/>
                </a:solidFill>
                <a:latin typeface="Times New Roman" panose="02020603050405020304" pitchFamily="18" charset="0"/>
                <a:ea typeface="宋体" panose="02010600030101010101" pitchFamily="2" charset="-122"/>
              </a:rPr>
              <a:t>K e</a:t>
            </a:r>
            <a:r>
              <a:rPr lang="en-US" altLang="zh-CN" sz="2800" b="1" baseline="30000" dirty="0">
                <a:solidFill>
                  <a:srgbClr val="3333CC"/>
                </a:solidFill>
                <a:latin typeface="Times New Roman" panose="02020603050405020304" pitchFamily="18" charset="0"/>
                <a:ea typeface="宋体" panose="02010600030101010101" pitchFamily="2" charset="-122"/>
              </a:rPr>
              <a:t>-αt</a:t>
            </a:r>
            <a:r>
              <a:rPr lang="en-US" altLang="zh-CN" sz="2800" b="1" dirty="0">
                <a:solidFill>
                  <a:srgbClr val="3333CC"/>
                </a:solidFill>
                <a:latin typeface="Times New Roman" panose="02020603050405020304" pitchFamily="18" charset="0"/>
                <a:ea typeface="宋体" panose="02010600030101010101" pitchFamily="2" charset="-122"/>
              </a:rPr>
              <a:t>cos(βt+θ)ε(t)</a:t>
            </a:r>
            <a:r>
              <a:rPr lang="en-US" altLang="zh-CN" sz="2800" b="1" dirty="0">
                <a:solidFill>
                  <a:srgbClr val="3333CC"/>
                </a:solidFill>
                <a:latin typeface="Times New Roman" panose="02020603050405020304" pitchFamily="18" charset="0"/>
                <a:ea typeface="黑体" panose="02010609060101010101" pitchFamily="2" charset="-122"/>
              </a:rPr>
              <a:t> </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arn(inVertic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192"/>
                                        </p:tgtEl>
                                        <p:attrNameLst>
                                          <p:attrName>style.visibility</p:attrName>
                                        </p:attrNameLst>
                                      </p:cBhvr>
                                      <p:to>
                                        <p:strVal val="visible"/>
                                      </p:to>
                                    </p:set>
                                    <p:animEffect transition="in" filter="wipe(up)">
                                      <p:cBhvr>
                                        <p:cTn id="12" dur="500"/>
                                        <p:tgtEl>
                                          <p:spTgt spid="6192"/>
                                        </p:tgtEl>
                                      </p:cBhvr>
                                    </p:animEffect>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6201"/>
                                        </p:tgtEl>
                                        <p:attrNameLst>
                                          <p:attrName>style.visibility</p:attrName>
                                        </p:attrNameLst>
                                      </p:cBhvr>
                                      <p:to>
                                        <p:strVal val="visible"/>
                                      </p:to>
                                    </p:set>
                                    <p:anim calcmode="lin" valueType="num">
                                      <p:cBhvr additive="base">
                                        <p:cTn id="16" dur="500" fill="hold"/>
                                        <p:tgtEl>
                                          <p:spTgt spid="6201"/>
                                        </p:tgtEl>
                                        <p:attrNameLst>
                                          <p:attrName>ppt_x</p:attrName>
                                        </p:attrNameLst>
                                      </p:cBhvr>
                                      <p:tavLst>
                                        <p:tav tm="0">
                                          <p:val>
                                            <p:strVal val="0-#ppt_w/2"/>
                                          </p:val>
                                        </p:tav>
                                        <p:tav tm="100000">
                                          <p:val>
                                            <p:strVal val="#ppt_x"/>
                                          </p:val>
                                        </p:tav>
                                      </p:tavLst>
                                    </p:anim>
                                    <p:anim calcmode="lin" valueType="num">
                                      <p:cBhvr additive="base">
                                        <p:cTn id="17" dur="500" fill="hold"/>
                                        <p:tgtEl>
                                          <p:spTgt spid="6201"/>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6202"/>
                                        </p:tgtEl>
                                        <p:attrNameLst>
                                          <p:attrName>style.visibility</p:attrName>
                                        </p:attrNameLst>
                                      </p:cBhvr>
                                      <p:to>
                                        <p:strVal val="visible"/>
                                      </p:to>
                                    </p:set>
                                    <p:anim calcmode="lin" valueType="num">
                                      <p:cBhvr additive="base">
                                        <p:cTn id="21" dur="500" fill="hold"/>
                                        <p:tgtEl>
                                          <p:spTgt spid="6202"/>
                                        </p:tgtEl>
                                        <p:attrNameLst>
                                          <p:attrName>ppt_x</p:attrName>
                                        </p:attrNameLst>
                                      </p:cBhvr>
                                      <p:tavLst>
                                        <p:tav tm="0">
                                          <p:val>
                                            <p:strVal val="0-#ppt_w/2"/>
                                          </p:val>
                                        </p:tav>
                                        <p:tav tm="100000">
                                          <p:val>
                                            <p:strVal val="#ppt_x"/>
                                          </p:val>
                                        </p:tav>
                                      </p:tavLst>
                                    </p:anim>
                                    <p:anim calcmode="lin" valueType="num">
                                      <p:cBhvr additive="base">
                                        <p:cTn id="22" dur="500" fill="hold"/>
                                        <p:tgtEl>
                                          <p:spTgt spid="620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6203"/>
                                        </p:tgtEl>
                                        <p:attrNameLst>
                                          <p:attrName>style.visibility</p:attrName>
                                        </p:attrNameLst>
                                      </p:cBhvr>
                                      <p:to>
                                        <p:strVal val="visible"/>
                                      </p:to>
                                    </p:set>
                                    <p:anim calcmode="lin" valueType="num">
                                      <p:cBhvr additive="base">
                                        <p:cTn id="27" dur="500" fill="hold"/>
                                        <p:tgtEl>
                                          <p:spTgt spid="6203"/>
                                        </p:tgtEl>
                                        <p:attrNameLst>
                                          <p:attrName>ppt_x</p:attrName>
                                        </p:attrNameLst>
                                      </p:cBhvr>
                                      <p:tavLst>
                                        <p:tav tm="0">
                                          <p:val>
                                            <p:strVal val="0-#ppt_w/2"/>
                                          </p:val>
                                        </p:tav>
                                        <p:tav tm="100000">
                                          <p:val>
                                            <p:strVal val="#ppt_x"/>
                                          </p:val>
                                        </p:tav>
                                      </p:tavLst>
                                    </p:anim>
                                    <p:anim calcmode="lin" valueType="num">
                                      <p:cBhvr additive="base">
                                        <p:cTn id="28" dur="500" fill="hold"/>
                                        <p:tgtEl>
                                          <p:spTgt spid="6203"/>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6204"/>
                                        </p:tgtEl>
                                        <p:attrNameLst>
                                          <p:attrName>style.visibility</p:attrName>
                                        </p:attrNameLst>
                                      </p:cBhvr>
                                      <p:to>
                                        <p:strVal val="visible"/>
                                      </p:to>
                                    </p:set>
                                    <p:anim calcmode="lin" valueType="num">
                                      <p:cBhvr additive="base">
                                        <p:cTn id="32" dur="500" fill="hold"/>
                                        <p:tgtEl>
                                          <p:spTgt spid="6204"/>
                                        </p:tgtEl>
                                        <p:attrNameLst>
                                          <p:attrName>ppt_x</p:attrName>
                                        </p:attrNameLst>
                                      </p:cBhvr>
                                      <p:tavLst>
                                        <p:tav tm="0">
                                          <p:val>
                                            <p:strVal val="0-#ppt_w/2"/>
                                          </p:val>
                                        </p:tav>
                                        <p:tav tm="100000">
                                          <p:val>
                                            <p:strVal val="#ppt_x"/>
                                          </p:val>
                                        </p:tav>
                                      </p:tavLst>
                                    </p:anim>
                                    <p:anim calcmode="lin" valueType="num">
                                      <p:cBhvr additive="base">
                                        <p:cTn id="33" dur="500" fill="hold"/>
                                        <p:tgtEl>
                                          <p:spTgt spid="6204"/>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6205"/>
                                        </p:tgtEl>
                                        <p:attrNameLst>
                                          <p:attrName>style.visibility</p:attrName>
                                        </p:attrNameLst>
                                      </p:cBhvr>
                                      <p:to>
                                        <p:strVal val="visible"/>
                                      </p:to>
                                    </p:set>
                                    <p:anim calcmode="lin" valueType="num">
                                      <p:cBhvr additive="base">
                                        <p:cTn id="38" dur="500" fill="hold"/>
                                        <p:tgtEl>
                                          <p:spTgt spid="6205"/>
                                        </p:tgtEl>
                                        <p:attrNameLst>
                                          <p:attrName>ppt_x</p:attrName>
                                        </p:attrNameLst>
                                      </p:cBhvr>
                                      <p:tavLst>
                                        <p:tav tm="0">
                                          <p:val>
                                            <p:strVal val="0-#ppt_w/2"/>
                                          </p:val>
                                        </p:tav>
                                        <p:tav tm="100000">
                                          <p:val>
                                            <p:strVal val="#ppt_x"/>
                                          </p:val>
                                        </p:tav>
                                      </p:tavLst>
                                    </p:anim>
                                    <p:anim calcmode="lin" valueType="num">
                                      <p:cBhvr additive="base">
                                        <p:cTn id="39" dur="500" fill="hold"/>
                                        <p:tgtEl>
                                          <p:spTgt spid="6205"/>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2" presetClass="entr" presetSubtype="8" fill="hold" grpId="0" nodeType="afterEffect">
                                  <p:stCondLst>
                                    <p:cond delay="0"/>
                                  </p:stCondLst>
                                  <p:childTnLst>
                                    <p:set>
                                      <p:cBhvr>
                                        <p:cTn id="42" dur="1" fill="hold">
                                          <p:stCondLst>
                                            <p:cond delay="0"/>
                                          </p:stCondLst>
                                        </p:cTn>
                                        <p:tgtEl>
                                          <p:spTgt spid="6206"/>
                                        </p:tgtEl>
                                        <p:attrNameLst>
                                          <p:attrName>style.visibility</p:attrName>
                                        </p:attrNameLst>
                                      </p:cBhvr>
                                      <p:to>
                                        <p:strVal val="visible"/>
                                      </p:to>
                                    </p:set>
                                    <p:anim calcmode="lin" valueType="num">
                                      <p:cBhvr additive="base">
                                        <p:cTn id="43" dur="500" fill="hold"/>
                                        <p:tgtEl>
                                          <p:spTgt spid="6206"/>
                                        </p:tgtEl>
                                        <p:attrNameLst>
                                          <p:attrName>ppt_x</p:attrName>
                                        </p:attrNameLst>
                                      </p:cBhvr>
                                      <p:tavLst>
                                        <p:tav tm="0">
                                          <p:val>
                                            <p:strVal val="0-#ppt_w/2"/>
                                          </p:val>
                                        </p:tav>
                                        <p:tav tm="100000">
                                          <p:val>
                                            <p:strVal val="#ppt_x"/>
                                          </p:val>
                                        </p:tav>
                                      </p:tavLst>
                                    </p:anim>
                                    <p:anim calcmode="lin" valueType="num">
                                      <p:cBhvr additive="base">
                                        <p:cTn id="44" dur="500" fill="hold"/>
                                        <p:tgtEl>
                                          <p:spTgt spid="6206"/>
                                        </p:tgtEl>
                                        <p:attrNameLst>
                                          <p:attrName>ppt_y</p:attrName>
                                        </p:attrNameLst>
                                      </p:cBhvr>
                                      <p:tavLst>
                                        <p:tav tm="0">
                                          <p:val>
                                            <p:strVal val="#ppt_y"/>
                                          </p:val>
                                        </p:tav>
                                        <p:tav tm="100000">
                                          <p:val>
                                            <p:strVal val="#ppt_y"/>
                                          </p:val>
                                        </p:tav>
                                      </p:tavLst>
                                    </p:anim>
                                  </p:childTnLst>
                                </p:cTn>
                              </p:par>
                            </p:childTnLst>
                          </p:cTn>
                        </p:par>
                        <p:par>
                          <p:cTn id="45" fill="hold">
                            <p:stCondLst>
                              <p:cond delay="1000"/>
                            </p:stCondLst>
                            <p:childTnLst>
                              <p:par>
                                <p:cTn id="46" presetID="16" presetClass="entr" presetSubtype="21" fill="hold" grpId="0" nodeType="afterEffect">
                                  <p:stCondLst>
                                    <p:cond delay="0"/>
                                  </p:stCondLst>
                                  <p:childTnLst>
                                    <p:set>
                                      <p:cBhvr>
                                        <p:cTn id="47" dur="1" fill="hold">
                                          <p:stCondLst>
                                            <p:cond delay="0"/>
                                          </p:stCondLst>
                                        </p:cTn>
                                        <p:tgtEl>
                                          <p:spTgt spid="8194"/>
                                        </p:tgtEl>
                                        <p:attrNameLst>
                                          <p:attrName>style.visibility</p:attrName>
                                        </p:attrNameLst>
                                      </p:cBhvr>
                                      <p:to>
                                        <p:strVal val="visible"/>
                                      </p:to>
                                    </p:set>
                                    <p:animEffect transition="in" filter="barn(inVertical)">
                                      <p:cBhvr>
                                        <p:cTn id="48"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6192" grpId="0"/>
      <p:bldP spid="6201" grpId="0"/>
      <p:bldP spid="6202" grpId="0"/>
      <p:bldP spid="6203" grpId="0"/>
      <p:bldP spid="6204" grpId="0"/>
      <p:bldP spid="6205" grpId="0"/>
      <p:bldP spid="6206" grpId="0"/>
      <p:bldP spid="81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p:cNvSpPr>
          <p:nvPr>
            <p:ph type="title" idx="4294967295"/>
          </p:nvPr>
        </p:nvSpPr>
        <p:spPr/>
        <p:txBody>
          <a:bodyPr vert="horz" wrap="square" lIns="91440" tIns="45720" rIns="91440" bIns="45720" anchor="ctr" anchorCtr="0"/>
          <a:lstStyle/>
          <a:p>
            <a:pPr eaLnBrk="1" hangingPunct="1"/>
            <a:r>
              <a:rPr lang="en-US" altLang="zh-CN" sz="2000" b="1" dirty="0">
                <a:solidFill>
                  <a:srgbClr val="0033CC"/>
                </a:solidFill>
                <a:latin typeface="黑体" panose="02010609060101010101" pitchFamily="2" charset="-122"/>
                <a:ea typeface="黑体" panose="02010609060101010101" pitchFamily="2" charset="-122"/>
              </a:rPr>
              <a:t>7.1  </a:t>
            </a:r>
            <a:r>
              <a:rPr lang="zh-CN" altLang="en-US" sz="2000" b="1" dirty="0">
                <a:solidFill>
                  <a:srgbClr val="0033CC"/>
                </a:solidFill>
                <a:latin typeface="黑体" panose="02010609060101010101" pitchFamily="2" charset="-122"/>
                <a:ea typeface="黑体" panose="02010609060101010101" pitchFamily="2" charset="-122"/>
              </a:rPr>
              <a:t>系统函数与系统特性</a:t>
            </a:r>
            <a:endParaRPr lang="zh-CN" altLang="en-US" sz="2800" b="1" dirty="0">
              <a:solidFill>
                <a:srgbClr val="0033CC"/>
              </a:solidFill>
              <a:latin typeface="黑体" panose="02010609060101010101" pitchFamily="2" charset="-122"/>
              <a:ea typeface="黑体" panose="02010609060101010101" pitchFamily="2" charset="-122"/>
            </a:endParaRPr>
          </a:p>
        </p:txBody>
      </p:sp>
      <p:sp>
        <p:nvSpPr>
          <p:cNvPr id="8238" name="Rectangle 46"/>
          <p:cNvSpPr/>
          <p:nvPr/>
        </p:nvSpPr>
        <p:spPr>
          <a:xfrm>
            <a:off x="168440" y="537906"/>
            <a:ext cx="8839200" cy="1373188"/>
          </a:xfrm>
          <a:prstGeom prst="rect">
            <a:avLst/>
          </a:prstGeom>
          <a:noFill/>
          <a:ln w="9525">
            <a:noFill/>
          </a:ln>
        </p:spPr>
        <p:txBody>
          <a:bodyPr anchor="t" anchorCtr="0">
            <a:spAutoFit/>
          </a:bodyPr>
          <a:lstStyle/>
          <a:p>
            <a:r>
              <a:rPr lang="en-US" altLang="zh-CN" sz="2800" b="1" dirty="0">
                <a:solidFill>
                  <a:srgbClr val="3333CC"/>
                </a:solidFill>
                <a:latin typeface="Times New Roman" panose="02020603050405020304" pitchFamily="18" charset="0"/>
                <a:ea typeface="黑体" panose="02010609060101010101" pitchFamily="2" charset="-122"/>
              </a:rPr>
              <a:t>(c) </a:t>
            </a:r>
            <a:r>
              <a:rPr lang="zh-CN" altLang="en-US" sz="2800" b="1" dirty="0">
                <a:solidFill>
                  <a:srgbClr val="3333CC"/>
                </a:solidFill>
                <a:latin typeface="Times New Roman" panose="02020603050405020304" pitchFamily="18" charset="0"/>
                <a:ea typeface="宋体" panose="02010600030101010101" pitchFamily="2" charset="-122"/>
              </a:rPr>
              <a:t>若有</a:t>
            </a:r>
            <a:r>
              <a:rPr lang="en-US" altLang="zh-CN" sz="2800" b="1" dirty="0">
                <a:solidFill>
                  <a:srgbClr val="CC0000"/>
                </a:solidFill>
                <a:latin typeface="Times New Roman" panose="02020603050405020304" pitchFamily="18" charset="0"/>
                <a:ea typeface="宋体" panose="02010600030101010101" pitchFamily="2" charset="-122"/>
              </a:rPr>
              <a:t>r</a:t>
            </a:r>
            <a:r>
              <a:rPr lang="zh-CN" altLang="en-US" sz="2800" b="1" dirty="0">
                <a:solidFill>
                  <a:srgbClr val="CC0000"/>
                </a:solidFill>
                <a:latin typeface="Times New Roman" panose="02020603050405020304" pitchFamily="18" charset="0"/>
                <a:ea typeface="宋体" panose="02010600030101010101" pitchFamily="2" charset="-122"/>
              </a:rPr>
              <a:t>重极点</a:t>
            </a:r>
            <a:r>
              <a:rPr lang="zh-CN" altLang="en-US" sz="2800" b="1" dirty="0">
                <a:solidFill>
                  <a:srgbClr val="3333CC"/>
                </a:solidFill>
                <a:latin typeface="Times New Roman" panose="02020603050405020304" pitchFamily="18" charset="0"/>
                <a:ea typeface="宋体" panose="02010600030101010101" pitchFamily="2" charset="-122"/>
              </a:rPr>
              <a:t>，</a:t>
            </a:r>
          </a:p>
          <a:p>
            <a:r>
              <a:rPr lang="zh-CN" altLang="en-US" sz="2800" b="1" dirty="0">
                <a:solidFill>
                  <a:srgbClr val="3333CC"/>
                </a:solidFill>
                <a:latin typeface="Times New Roman" panose="02020603050405020304" pitchFamily="18" charset="0"/>
                <a:ea typeface="宋体" panose="02010600030101010101" pitchFamily="2" charset="-122"/>
              </a:rPr>
              <a:t>则</a:t>
            </a:r>
            <a:r>
              <a:rPr lang="en-US" altLang="zh-CN" sz="2800" b="1" dirty="0">
                <a:solidFill>
                  <a:srgbClr val="3333CC"/>
                </a:solidFill>
                <a:latin typeface="Times New Roman" panose="02020603050405020304" pitchFamily="18" charset="0"/>
                <a:ea typeface="宋体" panose="02010600030101010101" pitchFamily="2" charset="-122"/>
              </a:rPr>
              <a:t>A(s)</a:t>
            </a:r>
            <a:r>
              <a:rPr lang="zh-CN" altLang="en-US" sz="2800" b="1" dirty="0">
                <a:solidFill>
                  <a:srgbClr val="3333CC"/>
                </a:solidFill>
                <a:latin typeface="Times New Roman" panose="02020603050405020304" pitchFamily="18" charset="0"/>
                <a:ea typeface="宋体" panose="02010600030101010101" pitchFamily="2" charset="-122"/>
              </a:rPr>
              <a:t>中有因子</a:t>
            </a:r>
            <a:r>
              <a:rPr lang="en-US" altLang="zh-CN" sz="2800" b="1" dirty="0">
                <a:solidFill>
                  <a:srgbClr val="3333CC"/>
                </a:solidFill>
                <a:latin typeface="Times New Roman" panose="02020603050405020304" pitchFamily="18" charset="0"/>
                <a:ea typeface="宋体" panose="02010600030101010101" pitchFamily="2" charset="-122"/>
              </a:rPr>
              <a:t>(s+α)</a:t>
            </a:r>
            <a:r>
              <a:rPr lang="en-US" altLang="zh-CN" sz="2800" b="1" baseline="30000" dirty="0">
                <a:solidFill>
                  <a:srgbClr val="3333CC"/>
                </a:solidFill>
                <a:latin typeface="Times New Roman" panose="02020603050405020304" pitchFamily="18" charset="0"/>
                <a:ea typeface="宋体" panose="02010600030101010101" pitchFamily="2" charset="-122"/>
              </a:rPr>
              <a:t>r</a:t>
            </a:r>
            <a:r>
              <a:rPr lang="zh-CN" altLang="en-US" sz="2800" b="1" dirty="0">
                <a:solidFill>
                  <a:srgbClr val="3333CC"/>
                </a:solidFill>
                <a:latin typeface="Times New Roman" panose="02020603050405020304" pitchFamily="18" charset="0"/>
                <a:ea typeface="宋体" panose="02010600030101010101" pitchFamily="2" charset="-122"/>
              </a:rPr>
              <a:t>或</a:t>
            </a:r>
            <a:r>
              <a:rPr lang="en-US" altLang="zh-CN" sz="2800" b="1" dirty="0">
                <a:solidFill>
                  <a:srgbClr val="3333CC"/>
                </a:solidFill>
                <a:latin typeface="Times New Roman" panose="02020603050405020304" pitchFamily="18" charset="0"/>
                <a:ea typeface="宋体" panose="02010600030101010101" pitchFamily="2" charset="-122"/>
              </a:rPr>
              <a:t>[(s+α)</a:t>
            </a:r>
            <a:r>
              <a:rPr lang="en-US" altLang="zh-CN" sz="2800" b="1" baseline="30000" dirty="0">
                <a:solidFill>
                  <a:srgbClr val="3333CC"/>
                </a:solidFill>
                <a:latin typeface="Times New Roman" panose="02020603050405020304" pitchFamily="18" charset="0"/>
                <a:ea typeface="宋体" panose="02010600030101010101" pitchFamily="2" charset="-122"/>
              </a:rPr>
              <a:t>2</a:t>
            </a:r>
            <a:r>
              <a:rPr lang="en-US" altLang="zh-CN" sz="2800" b="1" dirty="0">
                <a:solidFill>
                  <a:srgbClr val="3333CC"/>
                </a:solidFill>
                <a:latin typeface="Times New Roman" panose="02020603050405020304" pitchFamily="18" charset="0"/>
                <a:ea typeface="宋体" panose="02010600030101010101" pitchFamily="2" charset="-122"/>
              </a:rPr>
              <a:t>+β</a:t>
            </a:r>
            <a:r>
              <a:rPr lang="en-US" altLang="zh-CN" sz="2800" b="1" baseline="30000" dirty="0">
                <a:solidFill>
                  <a:srgbClr val="3333CC"/>
                </a:solidFill>
                <a:latin typeface="Times New Roman" panose="02020603050405020304" pitchFamily="18" charset="0"/>
                <a:ea typeface="宋体" panose="02010600030101010101" pitchFamily="2" charset="-122"/>
              </a:rPr>
              <a:t>2</a:t>
            </a:r>
            <a:r>
              <a:rPr lang="en-US" altLang="zh-CN" sz="2800" b="1" dirty="0">
                <a:solidFill>
                  <a:srgbClr val="3333CC"/>
                </a:solidFill>
                <a:latin typeface="Times New Roman" panose="02020603050405020304" pitchFamily="18" charset="0"/>
                <a:ea typeface="宋体" panose="02010600030101010101" pitchFamily="2" charset="-122"/>
              </a:rPr>
              <a:t>]</a:t>
            </a:r>
            <a:r>
              <a:rPr lang="en-US" altLang="zh-CN" sz="2800" b="1" baseline="30000" dirty="0">
                <a:solidFill>
                  <a:srgbClr val="3333CC"/>
                </a:solidFill>
                <a:latin typeface="Times New Roman" panose="02020603050405020304" pitchFamily="18" charset="0"/>
                <a:ea typeface="宋体" panose="02010600030101010101" pitchFamily="2" charset="-122"/>
              </a:rPr>
              <a:t>r</a:t>
            </a:r>
            <a:r>
              <a:rPr lang="zh-CN" altLang="en-US" sz="2800" b="1" dirty="0">
                <a:solidFill>
                  <a:srgbClr val="3333CC"/>
                </a:solidFill>
                <a:latin typeface="Times New Roman" panose="02020603050405020304" pitchFamily="18" charset="0"/>
                <a:ea typeface="宋体" panose="02010600030101010101" pitchFamily="2" charset="-122"/>
              </a:rPr>
              <a:t>，其响应为</a:t>
            </a:r>
          </a:p>
          <a:p>
            <a:r>
              <a:rPr lang="en-US" altLang="zh-CN" sz="2800" b="1" dirty="0">
                <a:solidFill>
                  <a:srgbClr val="3333CC"/>
                </a:solidFill>
                <a:latin typeface="Times New Roman" panose="02020603050405020304" pitchFamily="18" charset="0"/>
                <a:ea typeface="宋体" panose="02010600030101010101" pitchFamily="2" charset="-122"/>
              </a:rPr>
              <a:t>K</a:t>
            </a:r>
            <a:r>
              <a:rPr lang="en-US" altLang="zh-CN" sz="2800" b="1" baseline="-30000" dirty="0">
                <a:solidFill>
                  <a:srgbClr val="3333CC"/>
                </a:solidFill>
                <a:latin typeface="Times New Roman" panose="02020603050405020304" pitchFamily="18" charset="0"/>
                <a:ea typeface="宋体" panose="02010600030101010101" pitchFamily="2" charset="-122"/>
              </a:rPr>
              <a:t>i</a:t>
            </a:r>
            <a:r>
              <a:rPr lang="en-US" altLang="zh-CN" sz="2800" b="1" dirty="0">
                <a:solidFill>
                  <a:srgbClr val="3333CC"/>
                </a:solidFill>
                <a:latin typeface="Times New Roman" panose="02020603050405020304" pitchFamily="18" charset="0"/>
                <a:ea typeface="宋体" panose="02010600030101010101" pitchFamily="2" charset="-122"/>
              </a:rPr>
              <a:t>t</a:t>
            </a:r>
            <a:r>
              <a:rPr lang="en-US" altLang="zh-CN" sz="2800" b="1" baseline="30000" dirty="0">
                <a:solidFill>
                  <a:srgbClr val="3333CC"/>
                </a:solidFill>
                <a:latin typeface="Times New Roman" panose="02020603050405020304" pitchFamily="18" charset="0"/>
                <a:ea typeface="宋体" panose="02010600030101010101" pitchFamily="2" charset="-122"/>
              </a:rPr>
              <a:t>i</a:t>
            </a:r>
            <a:r>
              <a:rPr lang="en-US" altLang="zh-CN" sz="2800" b="1" dirty="0">
                <a:solidFill>
                  <a:srgbClr val="3333CC"/>
                </a:solidFill>
                <a:latin typeface="Times New Roman" panose="02020603050405020304" pitchFamily="18" charset="0"/>
                <a:ea typeface="宋体" panose="02010600030101010101" pitchFamily="2" charset="-122"/>
              </a:rPr>
              <a:t> e</a:t>
            </a:r>
            <a:r>
              <a:rPr lang="en-US" altLang="zh-CN" sz="2800" b="1" baseline="30000" dirty="0">
                <a:solidFill>
                  <a:srgbClr val="3333CC"/>
                </a:solidFill>
                <a:latin typeface="Times New Roman" panose="02020603050405020304" pitchFamily="18" charset="0"/>
                <a:ea typeface="宋体" panose="02010600030101010101" pitchFamily="2" charset="-122"/>
              </a:rPr>
              <a:t>-αt</a:t>
            </a:r>
            <a:r>
              <a:rPr lang="en-US" altLang="zh-CN" sz="2800" b="1" dirty="0">
                <a:solidFill>
                  <a:srgbClr val="3333CC"/>
                </a:solidFill>
                <a:latin typeface="Times New Roman" panose="02020603050405020304" pitchFamily="18" charset="0"/>
                <a:ea typeface="宋体" panose="02010600030101010101" pitchFamily="2" charset="-122"/>
              </a:rPr>
              <a:t>ε(t)</a:t>
            </a:r>
            <a:r>
              <a:rPr lang="zh-CN" altLang="en-US" sz="2800" b="1" dirty="0">
                <a:solidFill>
                  <a:srgbClr val="3333CC"/>
                </a:solidFill>
                <a:latin typeface="Times New Roman" panose="02020603050405020304" pitchFamily="18" charset="0"/>
                <a:ea typeface="宋体" panose="02010600030101010101" pitchFamily="2" charset="-122"/>
              </a:rPr>
              <a:t>或</a:t>
            </a:r>
            <a:r>
              <a:rPr lang="en-US" altLang="zh-CN" sz="2800" b="1" dirty="0">
                <a:solidFill>
                  <a:srgbClr val="3333CC"/>
                </a:solidFill>
                <a:latin typeface="Times New Roman" panose="02020603050405020304" pitchFamily="18" charset="0"/>
                <a:ea typeface="宋体" panose="02010600030101010101" pitchFamily="2" charset="-122"/>
              </a:rPr>
              <a:t>K</a:t>
            </a:r>
            <a:r>
              <a:rPr lang="en-US" altLang="zh-CN" sz="2800" b="1" baseline="-30000" dirty="0">
                <a:solidFill>
                  <a:srgbClr val="3333CC"/>
                </a:solidFill>
                <a:latin typeface="Times New Roman" panose="02020603050405020304" pitchFamily="18" charset="0"/>
                <a:ea typeface="宋体" panose="02010600030101010101" pitchFamily="2" charset="-122"/>
              </a:rPr>
              <a:t>i</a:t>
            </a:r>
            <a:r>
              <a:rPr lang="en-US" altLang="zh-CN" sz="2800" b="1" dirty="0">
                <a:solidFill>
                  <a:srgbClr val="3333CC"/>
                </a:solidFill>
                <a:latin typeface="Times New Roman" panose="02020603050405020304" pitchFamily="18" charset="0"/>
                <a:ea typeface="宋体" panose="02010600030101010101" pitchFamily="2" charset="-122"/>
              </a:rPr>
              <a:t>t</a:t>
            </a:r>
            <a:r>
              <a:rPr lang="en-US" altLang="zh-CN" sz="2800" b="1" baseline="30000" dirty="0">
                <a:solidFill>
                  <a:srgbClr val="3333CC"/>
                </a:solidFill>
                <a:latin typeface="Times New Roman" panose="02020603050405020304" pitchFamily="18" charset="0"/>
                <a:ea typeface="宋体" panose="02010600030101010101" pitchFamily="2" charset="-122"/>
              </a:rPr>
              <a:t>i</a:t>
            </a:r>
            <a:r>
              <a:rPr lang="en-US" altLang="zh-CN" sz="2800" b="1" dirty="0">
                <a:solidFill>
                  <a:srgbClr val="3333CC"/>
                </a:solidFill>
                <a:latin typeface="Times New Roman" panose="02020603050405020304" pitchFamily="18" charset="0"/>
                <a:ea typeface="宋体" panose="02010600030101010101" pitchFamily="2" charset="-122"/>
              </a:rPr>
              <a:t> e</a:t>
            </a:r>
            <a:r>
              <a:rPr lang="en-US" altLang="zh-CN" sz="2800" b="1" baseline="30000" dirty="0">
                <a:solidFill>
                  <a:srgbClr val="3333CC"/>
                </a:solidFill>
                <a:latin typeface="Times New Roman" panose="02020603050405020304" pitchFamily="18" charset="0"/>
                <a:ea typeface="宋体" panose="02010600030101010101" pitchFamily="2" charset="-122"/>
              </a:rPr>
              <a:t>-αt</a:t>
            </a:r>
            <a:r>
              <a:rPr lang="en-US" altLang="zh-CN" sz="2800" b="1" dirty="0">
                <a:solidFill>
                  <a:srgbClr val="3333CC"/>
                </a:solidFill>
                <a:latin typeface="Times New Roman" panose="02020603050405020304" pitchFamily="18" charset="0"/>
                <a:ea typeface="宋体" panose="02010600030101010101" pitchFamily="2" charset="-122"/>
              </a:rPr>
              <a:t>cos(βt+θ)ε(t) (i=0,1,2,…,r-1) </a:t>
            </a:r>
          </a:p>
        </p:txBody>
      </p:sp>
      <p:sp>
        <p:nvSpPr>
          <p:cNvPr id="8239" name="Rectangle 47"/>
          <p:cNvSpPr/>
          <p:nvPr/>
        </p:nvSpPr>
        <p:spPr>
          <a:xfrm>
            <a:off x="234915" y="1963581"/>
            <a:ext cx="8674169" cy="954107"/>
          </a:xfrm>
          <a:prstGeom prst="rect">
            <a:avLst/>
          </a:prstGeom>
          <a:noFill/>
          <a:ln w="9525">
            <a:noFill/>
          </a:ln>
        </p:spPr>
        <p:txBody>
          <a:bodyPr wrap="none" anchor="t" anchorCtr="0">
            <a:spAutoFit/>
          </a:bodyPr>
          <a:lstStyle/>
          <a:p>
            <a:r>
              <a:rPr lang="zh-CN" altLang="en-US" sz="2800" b="1" dirty="0">
                <a:solidFill>
                  <a:srgbClr val="CC0000"/>
                </a:solidFill>
              </a:rPr>
              <a:t>以上左半开平面</a:t>
            </a:r>
            <a:r>
              <a:rPr lang="zh-CN" altLang="en-US" sz="2800" b="1" dirty="0">
                <a:solidFill>
                  <a:srgbClr val="CC0000"/>
                </a:solidFill>
                <a:latin typeface="Times New Roman" panose="02020603050405020304" pitchFamily="18" charset="0"/>
                <a:ea typeface="宋体" panose="02010600030101010101" pitchFamily="2" charset="-122"/>
              </a:rPr>
              <a:t>三种情况：当</a:t>
            </a:r>
            <a:r>
              <a:rPr lang="en-US" altLang="zh-CN" sz="2800" b="1" dirty="0">
                <a:solidFill>
                  <a:srgbClr val="CC0000"/>
                </a:solidFill>
                <a:latin typeface="Times New Roman" panose="02020603050405020304" pitchFamily="18" charset="0"/>
                <a:ea typeface="宋体" panose="02010600030101010101" pitchFamily="2" charset="-122"/>
              </a:rPr>
              <a:t>t→∞</a:t>
            </a:r>
            <a:r>
              <a:rPr lang="zh-CN" altLang="en-US" sz="2800" b="1" dirty="0">
                <a:solidFill>
                  <a:srgbClr val="CC0000"/>
                </a:solidFill>
                <a:latin typeface="Times New Roman" panose="02020603050405020304" pitchFamily="18" charset="0"/>
                <a:ea typeface="宋体" panose="02010600030101010101" pitchFamily="2" charset="-122"/>
              </a:rPr>
              <a:t>时，响应均趋于</a:t>
            </a:r>
            <a:r>
              <a:rPr lang="en-US" altLang="zh-CN" sz="2800" b="1" dirty="0">
                <a:solidFill>
                  <a:srgbClr val="CC0000"/>
                </a:solidFill>
                <a:latin typeface="Times New Roman" panose="02020603050405020304" pitchFamily="18" charset="0"/>
                <a:ea typeface="宋体" panose="02010600030101010101" pitchFamily="2" charset="-122"/>
              </a:rPr>
              <a:t>0</a:t>
            </a:r>
            <a:r>
              <a:rPr lang="zh-CN" altLang="en-US" sz="2800" b="1" dirty="0">
                <a:solidFill>
                  <a:srgbClr val="CC0000"/>
                </a:solidFill>
                <a:latin typeface="Times New Roman" panose="02020603050405020304" pitchFamily="18" charset="0"/>
                <a:ea typeface="宋体" panose="02010600030101010101" pitchFamily="2" charset="-122"/>
              </a:rPr>
              <a:t>。</a:t>
            </a:r>
            <a:endParaRPr lang="en-US" altLang="zh-CN" sz="2800" b="1" dirty="0">
              <a:solidFill>
                <a:srgbClr val="CC0000"/>
              </a:solidFill>
              <a:latin typeface="Times New Roman" panose="02020603050405020304" pitchFamily="18" charset="0"/>
              <a:ea typeface="宋体" panose="02010600030101010101" pitchFamily="2" charset="-122"/>
            </a:endParaRPr>
          </a:p>
          <a:p>
            <a:r>
              <a:rPr lang="zh-CN" altLang="en-US" sz="2800" b="1" dirty="0">
                <a:solidFill>
                  <a:srgbClr val="CC0000"/>
                </a:solidFill>
              </a:rPr>
              <a:t>属于</a:t>
            </a:r>
            <a:r>
              <a:rPr lang="zh-CN" altLang="en-US" sz="2800" b="1" dirty="0">
                <a:solidFill>
                  <a:srgbClr val="CC0000"/>
                </a:solidFill>
                <a:latin typeface="Times New Roman" panose="02020603050405020304" pitchFamily="18" charset="0"/>
                <a:ea typeface="宋体" panose="02010600030101010101" pitchFamily="2" charset="-122"/>
              </a:rPr>
              <a:t>暂态分量。 </a:t>
            </a:r>
          </a:p>
        </p:txBody>
      </p:sp>
      <p:sp>
        <p:nvSpPr>
          <p:cNvPr id="8240" name="Rectangle 48"/>
          <p:cNvSpPr/>
          <p:nvPr/>
        </p:nvSpPr>
        <p:spPr>
          <a:xfrm>
            <a:off x="161616" y="2954196"/>
            <a:ext cx="2603500" cy="519113"/>
          </a:xfrm>
          <a:prstGeom prst="rect">
            <a:avLst/>
          </a:prstGeom>
          <a:noFill/>
          <a:ln w="9525">
            <a:noFill/>
          </a:ln>
        </p:spPr>
        <p:txBody>
          <a:bodyPr wrap="none" anchor="t" anchorCtr="0">
            <a:spAutoFit/>
          </a:bodyPr>
          <a:lstStyle/>
          <a:p>
            <a:r>
              <a:rPr lang="zh-CN" altLang="en-US" sz="2800" b="1" dirty="0">
                <a:solidFill>
                  <a:srgbClr val="3333CC"/>
                </a:solidFill>
                <a:latin typeface="Times New Roman" panose="02020603050405020304" pitchFamily="18" charset="0"/>
                <a:ea typeface="宋体" panose="02010600030101010101" pitchFamily="2" charset="-122"/>
              </a:rPr>
              <a:t>（</a:t>
            </a:r>
            <a:r>
              <a:rPr lang="en-US" altLang="zh-CN" sz="2800" b="1" dirty="0">
                <a:solidFill>
                  <a:srgbClr val="3333CC"/>
                </a:solidFill>
                <a:latin typeface="Times New Roman" panose="02020603050405020304" pitchFamily="18" charset="0"/>
                <a:ea typeface="宋体" panose="02010600030101010101" pitchFamily="2" charset="-122"/>
              </a:rPr>
              <a:t>2</a:t>
            </a:r>
            <a:r>
              <a:rPr lang="zh-CN" altLang="en-US" sz="2800" b="1" dirty="0">
                <a:solidFill>
                  <a:srgbClr val="3333CC"/>
                </a:solidFill>
                <a:latin typeface="Times New Roman" panose="02020603050405020304" pitchFamily="18" charset="0"/>
                <a:ea typeface="宋体" panose="02010600030101010101" pitchFamily="2" charset="-122"/>
              </a:rPr>
              <a:t>）</a:t>
            </a:r>
            <a:r>
              <a:rPr lang="zh-CN" altLang="en-US" sz="2800" b="1" dirty="0">
                <a:solidFill>
                  <a:srgbClr val="C00000"/>
                </a:solidFill>
                <a:latin typeface="Times New Roman" panose="02020603050405020304" pitchFamily="18" charset="0"/>
                <a:ea typeface="宋体" panose="02010600030101010101" pitchFamily="2" charset="-122"/>
              </a:rPr>
              <a:t>在虚轴上</a:t>
            </a:r>
            <a:r>
              <a:rPr lang="zh-CN" altLang="en-US" sz="2800" b="1" dirty="0">
                <a:solidFill>
                  <a:srgbClr val="3333CC"/>
                </a:solidFill>
                <a:latin typeface="Times New Roman" panose="02020603050405020304" pitchFamily="18" charset="0"/>
                <a:ea typeface="宋体" panose="02010600030101010101" pitchFamily="2" charset="-122"/>
              </a:rPr>
              <a:t> </a:t>
            </a:r>
          </a:p>
        </p:txBody>
      </p:sp>
      <p:sp>
        <p:nvSpPr>
          <p:cNvPr id="8241" name="Rectangle 49"/>
          <p:cNvSpPr/>
          <p:nvPr/>
        </p:nvSpPr>
        <p:spPr>
          <a:xfrm>
            <a:off x="304800" y="3509818"/>
            <a:ext cx="8534400" cy="946150"/>
          </a:xfrm>
          <a:prstGeom prst="rect">
            <a:avLst/>
          </a:prstGeom>
          <a:noFill/>
          <a:ln w="9525">
            <a:noFill/>
          </a:ln>
        </p:spPr>
        <p:txBody>
          <a:bodyPr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rPr>
              <a:t>(a)</a:t>
            </a:r>
            <a:r>
              <a:rPr lang="zh-CN" altLang="en-US" sz="2800" b="1" dirty="0">
                <a:solidFill>
                  <a:srgbClr val="CC0000"/>
                </a:solidFill>
                <a:latin typeface="Times New Roman" panose="02020603050405020304" pitchFamily="18" charset="0"/>
                <a:ea typeface="宋体" panose="02010600030101010101" pitchFamily="2" charset="-122"/>
              </a:rPr>
              <a:t>单极点</a:t>
            </a:r>
            <a:r>
              <a:rPr lang="en-US" altLang="zh-CN" sz="2800" b="1" dirty="0">
                <a:solidFill>
                  <a:srgbClr val="3333CC"/>
                </a:solidFill>
                <a:latin typeface="Times New Roman" panose="02020603050405020304" pitchFamily="18" charset="0"/>
                <a:ea typeface="宋体" panose="02010600030101010101" pitchFamily="2" charset="-122"/>
              </a:rPr>
              <a:t>p=0</a:t>
            </a:r>
            <a:r>
              <a:rPr lang="zh-CN" altLang="en-US" sz="2800" b="1" dirty="0">
                <a:solidFill>
                  <a:srgbClr val="3333CC"/>
                </a:solidFill>
                <a:latin typeface="Times New Roman" panose="02020603050405020304" pitchFamily="18" charset="0"/>
                <a:ea typeface="宋体" panose="02010600030101010101" pitchFamily="2" charset="-122"/>
              </a:rPr>
              <a:t>或</a:t>
            </a:r>
            <a:r>
              <a:rPr lang="en-US" altLang="zh-CN" sz="2800" b="1" dirty="0">
                <a:solidFill>
                  <a:srgbClr val="3333CC"/>
                </a:solidFill>
                <a:latin typeface="Times New Roman" panose="02020603050405020304" pitchFamily="18" charset="0"/>
                <a:ea typeface="宋体" panose="02010600030101010101" pitchFamily="2" charset="-122"/>
              </a:rPr>
              <a:t>p</a:t>
            </a:r>
            <a:r>
              <a:rPr lang="en-US" altLang="zh-CN" sz="2800" b="1" baseline="-30000" dirty="0">
                <a:solidFill>
                  <a:srgbClr val="3333CC"/>
                </a:solidFill>
                <a:latin typeface="Times New Roman" panose="02020603050405020304" pitchFamily="18" charset="0"/>
                <a:ea typeface="宋体" panose="02010600030101010101" pitchFamily="2" charset="-122"/>
              </a:rPr>
              <a:t>12</a:t>
            </a:r>
            <a:r>
              <a:rPr lang="en-US" altLang="zh-CN" sz="2800" b="1" dirty="0">
                <a:solidFill>
                  <a:srgbClr val="3333CC"/>
                </a:solidFill>
                <a:latin typeface="Times New Roman" panose="02020603050405020304" pitchFamily="18" charset="0"/>
                <a:ea typeface="宋体" panose="02010600030101010101" pitchFamily="2" charset="-122"/>
              </a:rPr>
              <a:t>=±jβ</a:t>
            </a:r>
            <a:r>
              <a:rPr lang="zh-CN" altLang="en-US" sz="2800" b="1" dirty="0">
                <a:solidFill>
                  <a:srgbClr val="3333CC"/>
                </a:solidFill>
                <a:latin typeface="Times New Roman" panose="02020603050405020304" pitchFamily="18" charset="0"/>
                <a:ea typeface="宋体" panose="02010600030101010101" pitchFamily="2" charset="-122"/>
              </a:rPr>
              <a:t>，</a:t>
            </a:r>
          </a:p>
          <a:p>
            <a:r>
              <a:rPr lang="zh-CN" altLang="en-US" sz="2800" b="1" dirty="0">
                <a:solidFill>
                  <a:srgbClr val="3333CC"/>
                </a:solidFill>
                <a:latin typeface="Times New Roman" panose="02020603050405020304" pitchFamily="18" charset="0"/>
                <a:ea typeface="宋体" panose="02010600030101010101" pitchFamily="2" charset="-122"/>
              </a:rPr>
              <a:t>则响应为</a:t>
            </a:r>
            <a:r>
              <a:rPr lang="en-US" altLang="zh-CN" sz="2800" b="1" dirty="0">
                <a:solidFill>
                  <a:srgbClr val="3333CC"/>
                </a:solidFill>
                <a:latin typeface="Times New Roman" panose="02020603050405020304" pitchFamily="18" charset="0"/>
                <a:ea typeface="宋体" panose="02010600030101010101" pitchFamily="2" charset="-122"/>
              </a:rPr>
              <a:t>Kε(t)</a:t>
            </a:r>
            <a:r>
              <a:rPr lang="zh-CN" altLang="en-US" sz="2800" b="1" dirty="0">
                <a:solidFill>
                  <a:srgbClr val="3333CC"/>
                </a:solidFill>
                <a:latin typeface="Times New Roman" panose="02020603050405020304" pitchFamily="18" charset="0"/>
                <a:ea typeface="宋体" panose="02010600030101010101" pitchFamily="2" charset="-122"/>
              </a:rPr>
              <a:t>或</a:t>
            </a:r>
            <a:r>
              <a:rPr lang="en-US" altLang="zh-CN" sz="2800" b="1" dirty="0">
                <a:solidFill>
                  <a:srgbClr val="3333CC"/>
                </a:solidFill>
                <a:latin typeface="Times New Roman" panose="02020603050405020304" pitchFamily="18" charset="0"/>
                <a:ea typeface="宋体" panose="02010600030101010101" pitchFamily="2" charset="-122"/>
              </a:rPr>
              <a:t>Kcos(βt+θ)ε(t)-----</a:t>
            </a:r>
            <a:r>
              <a:rPr lang="zh-CN" altLang="en-US" sz="2800" b="1" dirty="0">
                <a:solidFill>
                  <a:srgbClr val="CC0000"/>
                </a:solidFill>
                <a:latin typeface="Times New Roman" panose="02020603050405020304" pitchFamily="18" charset="0"/>
                <a:ea typeface="宋体" panose="02010600030101010101" pitchFamily="2" charset="-122"/>
              </a:rPr>
              <a:t>稳态分量</a:t>
            </a:r>
            <a:r>
              <a:rPr lang="zh-CN" altLang="en-US" sz="2800" b="1" dirty="0">
                <a:solidFill>
                  <a:srgbClr val="3333CC"/>
                </a:solidFill>
                <a:latin typeface="Times New Roman" panose="02020603050405020304" pitchFamily="18" charset="0"/>
                <a:ea typeface="宋体" panose="02010600030101010101" pitchFamily="2" charset="-122"/>
              </a:rPr>
              <a:t> </a:t>
            </a:r>
          </a:p>
        </p:txBody>
      </p:sp>
      <p:sp>
        <p:nvSpPr>
          <p:cNvPr id="8242" name="Rectangle 50"/>
          <p:cNvSpPr/>
          <p:nvPr/>
        </p:nvSpPr>
        <p:spPr>
          <a:xfrm>
            <a:off x="381000" y="4555879"/>
            <a:ext cx="8763000" cy="1373188"/>
          </a:xfrm>
          <a:prstGeom prst="rect">
            <a:avLst/>
          </a:prstGeom>
          <a:noFill/>
          <a:ln w="9525">
            <a:noFill/>
          </a:ln>
        </p:spPr>
        <p:txBody>
          <a:bodyPr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rPr>
              <a:t>(b) </a:t>
            </a:r>
            <a:r>
              <a:rPr lang="en-US" altLang="zh-CN" sz="2800" b="1" dirty="0">
                <a:solidFill>
                  <a:srgbClr val="CC0000"/>
                </a:solidFill>
                <a:latin typeface="Times New Roman" panose="02020603050405020304" pitchFamily="18" charset="0"/>
                <a:ea typeface="宋体" panose="02010600030101010101" pitchFamily="2" charset="-122"/>
              </a:rPr>
              <a:t>r</a:t>
            </a:r>
            <a:r>
              <a:rPr lang="zh-CN" altLang="en-US" sz="2800" b="1" dirty="0">
                <a:solidFill>
                  <a:srgbClr val="CC0000"/>
                </a:solidFill>
                <a:latin typeface="Times New Roman" panose="02020603050405020304" pitchFamily="18" charset="0"/>
                <a:ea typeface="宋体" panose="02010600030101010101" pitchFamily="2" charset="-122"/>
              </a:rPr>
              <a:t>重极点</a:t>
            </a:r>
            <a:r>
              <a:rPr lang="zh-CN" altLang="en-US" sz="2800" b="1" dirty="0">
                <a:solidFill>
                  <a:srgbClr val="3333CC"/>
                </a:solidFill>
                <a:latin typeface="Times New Roman" panose="02020603050405020304" pitchFamily="18" charset="0"/>
                <a:ea typeface="宋体" panose="02010600030101010101" pitchFamily="2" charset="-122"/>
              </a:rPr>
              <a:t>，相应</a:t>
            </a:r>
            <a:r>
              <a:rPr lang="en-US" altLang="zh-CN" sz="2800" b="1" dirty="0">
                <a:solidFill>
                  <a:srgbClr val="3333CC"/>
                </a:solidFill>
                <a:latin typeface="Times New Roman" panose="02020603050405020304" pitchFamily="18" charset="0"/>
                <a:ea typeface="宋体" panose="02010600030101010101" pitchFamily="2" charset="-122"/>
              </a:rPr>
              <a:t>A(s)</a:t>
            </a:r>
            <a:r>
              <a:rPr lang="zh-CN" altLang="en-US" sz="2800" b="1" dirty="0">
                <a:solidFill>
                  <a:srgbClr val="3333CC"/>
                </a:solidFill>
                <a:latin typeface="Times New Roman" panose="02020603050405020304" pitchFamily="18" charset="0"/>
                <a:ea typeface="宋体" panose="02010600030101010101" pitchFamily="2" charset="-122"/>
              </a:rPr>
              <a:t>中有</a:t>
            </a:r>
            <a:r>
              <a:rPr lang="en-US" altLang="zh-CN" sz="2800" b="1" dirty="0">
                <a:solidFill>
                  <a:srgbClr val="3333CC"/>
                </a:solidFill>
                <a:latin typeface="Times New Roman" panose="02020603050405020304" pitchFamily="18" charset="0"/>
                <a:ea typeface="宋体" panose="02010600030101010101" pitchFamily="2" charset="-122"/>
              </a:rPr>
              <a:t>s</a:t>
            </a:r>
            <a:r>
              <a:rPr lang="en-US" altLang="zh-CN" sz="2800" b="1" baseline="30000" dirty="0">
                <a:solidFill>
                  <a:srgbClr val="3333CC"/>
                </a:solidFill>
                <a:latin typeface="Times New Roman" panose="02020603050405020304" pitchFamily="18" charset="0"/>
                <a:ea typeface="宋体" panose="02010600030101010101" pitchFamily="2" charset="-122"/>
              </a:rPr>
              <a:t>r</a:t>
            </a:r>
            <a:r>
              <a:rPr lang="zh-CN" altLang="en-US" sz="2800" b="1" dirty="0">
                <a:solidFill>
                  <a:srgbClr val="3333CC"/>
                </a:solidFill>
                <a:latin typeface="Times New Roman" panose="02020603050405020304" pitchFamily="18" charset="0"/>
                <a:ea typeface="宋体" panose="02010600030101010101" pitchFamily="2" charset="-122"/>
              </a:rPr>
              <a:t>或</a:t>
            </a:r>
            <a:r>
              <a:rPr lang="en-US" altLang="zh-CN" sz="2800" b="1" dirty="0">
                <a:solidFill>
                  <a:srgbClr val="3333CC"/>
                </a:solidFill>
                <a:latin typeface="Times New Roman" panose="02020603050405020304" pitchFamily="18" charset="0"/>
                <a:ea typeface="宋体" panose="02010600030101010101" pitchFamily="2" charset="-122"/>
              </a:rPr>
              <a:t>(s</a:t>
            </a:r>
            <a:r>
              <a:rPr lang="en-US" altLang="zh-CN" sz="2800" b="1" baseline="30000" dirty="0">
                <a:solidFill>
                  <a:srgbClr val="3333CC"/>
                </a:solidFill>
                <a:latin typeface="Times New Roman" panose="02020603050405020304" pitchFamily="18" charset="0"/>
                <a:ea typeface="宋体" panose="02010600030101010101" pitchFamily="2" charset="-122"/>
              </a:rPr>
              <a:t>2</a:t>
            </a:r>
            <a:r>
              <a:rPr lang="en-US" altLang="zh-CN" sz="2800" b="1" dirty="0">
                <a:solidFill>
                  <a:srgbClr val="3333CC"/>
                </a:solidFill>
                <a:latin typeface="Times New Roman" panose="02020603050405020304" pitchFamily="18" charset="0"/>
                <a:ea typeface="宋体" panose="02010600030101010101" pitchFamily="2" charset="-122"/>
              </a:rPr>
              <a:t>+β</a:t>
            </a:r>
            <a:r>
              <a:rPr lang="en-US" altLang="zh-CN" sz="2800" b="1" baseline="30000" dirty="0">
                <a:solidFill>
                  <a:srgbClr val="3333CC"/>
                </a:solidFill>
                <a:latin typeface="Times New Roman" panose="02020603050405020304" pitchFamily="18" charset="0"/>
                <a:ea typeface="宋体" panose="02010600030101010101" pitchFamily="2" charset="-122"/>
              </a:rPr>
              <a:t>2</a:t>
            </a:r>
            <a:r>
              <a:rPr lang="en-US" altLang="zh-CN" sz="2800" b="1" dirty="0">
                <a:solidFill>
                  <a:srgbClr val="3333CC"/>
                </a:solidFill>
                <a:latin typeface="Times New Roman" panose="02020603050405020304" pitchFamily="18" charset="0"/>
                <a:ea typeface="宋体" panose="02010600030101010101" pitchFamily="2" charset="-122"/>
              </a:rPr>
              <a:t>)</a:t>
            </a:r>
            <a:r>
              <a:rPr lang="en-US" altLang="zh-CN" sz="2800" b="1" baseline="30000" dirty="0">
                <a:solidFill>
                  <a:srgbClr val="3333CC"/>
                </a:solidFill>
                <a:latin typeface="Times New Roman" panose="02020603050405020304" pitchFamily="18" charset="0"/>
                <a:ea typeface="宋体" panose="02010600030101010101" pitchFamily="2" charset="-122"/>
              </a:rPr>
              <a:t>r</a:t>
            </a:r>
            <a:r>
              <a:rPr lang="zh-CN" altLang="en-US" sz="2800" b="1" dirty="0">
                <a:solidFill>
                  <a:srgbClr val="3333CC"/>
                </a:solidFill>
                <a:latin typeface="Times New Roman" panose="02020603050405020304" pitchFamily="18" charset="0"/>
                <a:ea typeface="宋体" panose="02010600030101010101" pitchFamily="2" charset="-122"/>
              </a:rPr>
              <a:t>，其响应函数为</a:t>
            </a:r>
            <a:r>
              <a:rPr lang="en-US" altLang="zh-CN" sz="2800" b="1" dirty="0">
                <a:solidFill>
                  <a:srgbClr val="3333CC"/>
                </a:solidFill>
                <a:latin typeface="Times New Roman" panose="02020603050405020304" pitchFamily="18" charset="0"/>
                <a:ea typeface="宋体" panose="02010600030101010101" pitchFamily="2" charset="-122"/>
              </a:rPr>
              <a:t>K</a:t>
            </a:r>
            <a:r>
              <a:rPr lang="en-US" altLang="zh-CN" sz="2800" b="1" baseline="-30000" dirty="0">
                <a:solidFill>
                  <a:srgbClr val="3333CC"/>
                </a:solidFill>
                <a:latin typeface="Times New Roman" panose="02020603050405020304" pitchFamily="18" charset="0"/>
                <a:ea typeface="宋体" panose="02010600030101010101" pitchFamily="2" charset="-122"/>
              </a:rPr>
              <a:t>i</a:t>
            </a:r>
            <a:r>
              <a:rPr lang="en-US" altLang="zh-CN" sz="2800" b="1" dirty="0">
                <a:solidFill>
                  <a:srgbClr val="3333CC"/>
                </a:solidFill>
                <a:latin typeface="Times New Roman" panose="02020603050405020304" pitchFamily="18" charset="0"/>
                <a:ea typeface="宋体" panose="02010600030101010101" pitchFamily="2" charset="-122"/>
              </a:rPr>
              <a:t>t</a:t>
            </a:r>
            <a:r>
              <a:rPr lang="en-US" altLang="zh-CN" sz="2800" b="1" baseline="30000" dirty="0">
                <a:solidFill>
                  <a:srgbClr val="3333CC"/>
                </a:solidFill>
                <a:latin typeface="Times New Roman" panose="02020603050405020304" pitchFamily="18" charset="0"/>
                <a:ea typeface="宋体" panose="02010600030101010101" pitchFamily="2" charset="-122"/>
              </a:rPr>
              <a:t>i</a:t>
            </a:r>
            <a:r>
              <a:rPr lang="en-US" altLang="zh-CN" sz="2800" b="1" dirty="0">
                <a:solidFill>
                  <a:srgbClr val="3333CC"/>
                </a:solidFill>
                <a:latin typeface="Times New Roman" panose="02020603050405020304" pitchFamily="18" charset="0"/>
                <a:ea typeface="宋体" panose="02010600030101010101" pitchFamily="2" charset="-122"/>
              </a:rPr>
              <a:t>ε(t)</a:t>
            </a:r>
            <a:r>
              <a:rPr lang="zh-CN" altLang="en-US" sz="2800" b="1" dirty="0">
                <a:solidFill>
                  <a:srgbClr val="3333CC"/>
                </a:solidFill>
                <a:latin typeface="Times New Roman" panose="02020603050405020304" pitchFamily="18" charset="0"/>
                <a:ea typeface="宋体" panose="02010600030101010101" pitchFamily="2" charset="-122"/>
              </a:rPr>
              <a:t>或</a:t>
            </a:r>
            <a:r>
              <a:rPr lang="en-US" altLang="zh-CN" sz="2800" b="1" dirty="0">
                <a:solidFill>
                  <a:srgbClr val="3333CC"/>
                </a:solidFill>
                <a:latin typeface="Times New Roman" panose="02020603050405020304" pitchFamily="18" charset="0"/>
                <a:ea typeface="宋体" panose="02010600030101010101" pitchFamily="2" charset="-122"/>
              </a:rPr>
              <a:t>K</a:t>
            </a:r>
            <a:r>
              <a:rPr lang="en-US" altLang="zh-CN" sz="2800" b="1" baseline="-30000" dirty="0">
                <a:solidFill>
                  <a:srgbClr val="3333CC"/>
                </a:solidFill>
                <a:latin typeface="Times New Roman" panose="02020603050405020304" pitchFamily="18" charset="0"/>
                <a:ea typeface="宋体" panose="02010600030101010101" pitchFamily="2" charset="-122"/>
              </a:rPr>
              <a:t>i</a:t>
            </a:r>
            <a:r>
              <a:rPr lang="en-US" altLang="zh-CN" sz="2800" b="1" dirty="0">
                <a:solidFill>
                  <a:srgbClr val="3333CC"/>
                </a:solidFill>
                <a:latin typeface="Times New Roman" panose="02020603050405020304" pitchFamily="18" charset="0"/>
                <a:ea typeface="宋体" panose="02010600030101010101" pitchFamily="2" charset="-122"/>
              </a:rPr>
              <a:t>t</a:t>
            </a:r>
            <a:r>
              <a:rPr lang="en-US" altLang="zh-CN" sz="2800" b="1" baseline="30000" dirty="0">
                <a:solidFill>
                  <a:srgbClr val="3333CC"/>
                </a:solidFill>
                <a:latin typeface="Times New Roman" panose="02020603050405020304" pitchFamily="18" charset="0"/>
                <a:ea typeface="宋体" panose="02010600030101010101" pitchFamily="2" charset="-122"/>
              </a:rPr>
              <a:t>i</a:t>
            </a:r>
            <a:r>
              <a:rPr lang="en-US" altLang="zh-CN" sz="2800" b="1" dirty="0">
                <a:solidFill>
                  <a:srgbClr val="3333CC"/>
                </a:solidFill>
                <a:latin typeface="Times New Roman" panose="02020603050405020304" pitchFamily="18" charset="0"/>
                <a:ea typeface="宋体" panose="02010600030101010101" pitchFamily="2" charset="-122"/>
              </a:rPr>
              <a:t>cos(βt+θ)ε(t)(i=0,1,2,…,r-1)—</a:t>
            </a:r>
            <a:r>
              <a:rPr lang="zh-CN" altLang="en-US" sz="2800" b="1" dirty="0">
                <a:solidFill>
                  <a:srgbClr val="CC0000"/>
                </a:solidFill>
                <a:latin typeface="Times New Roman" panose="02020603050405020304" pitchFamily="18" charset="0"/>
                <a:ea typeface="宋体" panose="02010600030101010101" pitchFamily="2" charset="-122"/>
              </a:rPr>
              <a:t>递增函数</a:t>
            </a:r>
            <a:r>
              <a:rPr lang="zh-CN" altLang="en-US" sz="2800" b="1" dirty="0">
                <a:solidFill>
                  <a:srgbClr val="3333CC"/>
                </a:solidFill>
                <a:latin typeface="Times New Roman" panose="02020603050405020304" pitchFamily="18" charset="0"/>
                <a:ea typeface="宋体" panose="02010600030101010101" pitchFamily="2" charset="-122"/>
              </a:rPr>
              <a:t> </a:t>
            </a:r>
          </a:p>
        </p:txBody>
      </p:sp>
      <p:sp>
        <p:nvSpPr>
          <p:cNvPr id="9218" name="Rectangle 13"/>
          <p:cNvSpPr/>
          <p:nvPr/>
        </p:nvSpPr>
        <p:spPr>
          <a:xfrm>
            <a:off x="152400" y="5630373"/>
            <a:ext cx="8207375" cy="519113"/>
          </a:xfrm>
          <a:prstGeom prst="rect">
            <a:avLst/>
          </a:prstGeom>
          <a:noFill/>
          <a:ln w="9525">
            <a:noFill/>
          </a:ln>
        </p:spPr>
        <p:txBody>
          <a:bodyPr anchor="t" anchorCtr="0">
            <a:spAutoFit/>
          </a:bodyPr>
          <a:lstStyle/>
          <a:p>
            <a:r>
              <a:rPr lang="zh-CN" altLang="en-US" sz="2800" b="1" dirty="0">
                <a:solidFill>
                  <a:srgbClr val="3333CC"/>
                </a:solidFill>
                <a:latin typeface="Times New Roman" panose="02020603050405020304" pitchFamily="18" charset="0"/>
                <a:ea typeface="黑体" panose="02010609060101010101" pitchFamily="2" charset="-122"/>
              </a:rPr>
              <a:t>（</a:t>
            </a:r>
            <a:r>
              <a:rPr lang="en-US" altLang="zh-CN" sz="2800" b="1" dirty="0">
                <a:solidFill>
                  <a:srgbClr val="3333CC"/>
                </a:solidFill>
                <a:latin typeface="Times New Roman" panose="02020603050405020304" pitchFamily="18" charset="0"/>
                <a:ea typeface="黑体" panose="02010609060101010101" pitchFamily="2" charset="-122"/>
              </a:rPr>
              <a:t>3</a:t>
            </a:r>
            <a:r>
              <a:rPr lang="zh-CN" altLang="en-US" sz="2800" b="1" dirty="0">
                <a:solidFill>
                  <a:srgbClr val="3333CC"/>
                </a:solidFill>
                <a:latin typeface="Times New Roman" panose="02020603050405020304" pitchFamily="18" charset="0"/>
                <a:ea typeface="黑体" panose="02010609060101010101" pitchFamily="2" charset="-122"/>
              </a:rPr>
              <a:t>）</a:t>
            </a:r>
            <a:r>
              <a:rPr lang="zh-CN" altLang="en-US" sz="2800" b="1" dirty="0">
                <a:solidFill>
                  <a:srgbClr val="C00000"/>
                </a:solidFill>
                <a:latin typeface="Times New Roman" panose="02020603050405020304" pitchFamily="18" charset="0"/>
                <a:ea typeface="宋体" panose="02010600030101010101" pitchFamily="2" charset="-122"/>
              </a:rPr>
              <a:t>在右半开平面</a:t>
            </a:r>
            <a:r>
              <a:rPr lang="zh-CN" altLang="en-US" sz="2800" b="1" dirty="0">
                <a:solidFill>
                  <a:srgbClr val="3333CC"/>
                </a:solidFill>
                <a:latin typeface="Times New Roman" panose="02020603050405020304" pitchFamily="18" charset="0"/>
                <a:ea typeface="黑体" panose="02010609060101010101" pitchFamily="2" charset="-122"/>
              </a:rPr>
              <a:t> ：</a:t>
            </a:r>
            <a:r>
              <a:rPr lang="zh-CN" altLang="en-US" sz="2800" b="1" dirty="0">
                <a:solidFill>
                  <a:srgbClr val="3333CC"/>
                </a:solidFill>
                <a:latin typeface="Times New Roman" panose="02020603050405020304" pitchFamily="18" charset="0"/>
                <a:ea typeface="宋体" panose="02010600030101010101" pitchFamily="2" charset="-122"/>
              </a:rPr>
              <a:t>均为</a:t>
            </a:r>
            <a:r>
              <a:rPr lang="zh-CN" altLang="en-US" sz="2800" b="1" dirty="0">
                <a:solidFill>
                  <a:srgbClr val="CC0000"/>
                </a:solidFill>
                <a:latin typeface="Times New Roman" panose="02020603050405020304" pitchFamily="18" charset="0"/>
                <a:ea typeface="宋体" panose="02010600030101010101" pitchFamily="2" charset="-122"/>
              </a:rPr>
              <a:t>递增函数</a:t>
            </a:r>
            <a:r>
              <a:rPr lang="zh-CN" altLang="en-US" sz="2800" b="1" dirty="0">
                <a:solidFill>
                  <a:srgbClr val="3333CC"/>
                </a:solidFill>
                <a:latin typeface="Times New Roman" panose="02020603050405020304" pitchFamily="18" charset="0"/>
                <a:ea typeface="宋体" panose="02010600030101010101" pitchFamily="2" charset="-122"/>
              </a:rPr>
              <a:t>。</a:t>
            </a:r>
            <a:r>
              <a:rPr lang="zh-CN" altLang="en-US" sz="2800" b="1" dirty="0">
                <a:solidFill>
                  <a:srgbClr val="3333CC"/>
                </a:solidFill>
                <a:latin typeface="Times New Roman" panose="02020603050405020304" pitchFamily="18" charset="0"/>
                <a:ea typeface="黑体" panose="02010609060101010101" pitchFamily="2" charset="-122"/>
              </a:rPr>
              <a:t> </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38"/>
                                        </p:tgtEl>
                                        <p:attrNameLst>
                                          <p:attrName>style.visibility</p:attrName>
                                        </p:attrNameLst>
                                      </p:cBhvr>
                                      <p:to>
                                        <p:strVal val="visible"/>
                                      </p:to>
                                    </p:set>
                                    <p:anim calcmode="lin" valueType="num">
                                      <p:cBhvr additive="base">
                                        <p:cTn id="7" dur="500" fill="hold"/>
                                        <p:tgtEl>
                                          <p:spTgt spid="8238"/>
                                        </p:tgtEl>
                                        <p:attrNameLst>
                                          <p:attrName>ppt_x</p:attrName>
                                        </p:attrNameLst>
                                      </p:cBhvr>
                                      <p:tavLst>
                                        <p:tav tm="0">
                                          <p:val>
                                            <p:strVal val="0-#ppt_w/2"/>
                                          </p:val>
                                        </p:tav>
                                        <p:tav tm="100000">
                                          <p:val>
                                            <p:strVal val="#ppt_x"/>
                                          </p:val>
                                        </p:tav>
                                      </p:tavLst>
                                    </p:anim>
                                    <p:anim calcmode="lin" valueType="num">
                                      <p:cBhvr additive="base">
                                        <p:cTn id="8" dur="500" fill="hold"/>
                                        <p:tgtEl>
                                          <p:spTgt spid="82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39"/>
                                        </p:tgtEl>
                                        <p:attrNameLst>
                                          <p:attrName>style.visibility</p:attrName>
                                        </p:attrNameLst>
                                      </p:cBhvr>
                                      <p:to>
                                        <p:strVal val="visible"/>
                                      </p:to>
                                    </p:set>
                                    <p:anim calcmode="lin" valueType="num">
                                      <p:cBhvr additive="base">
                                        <p:cTn id="13" dur="500" fill="hold"/>
                                        <p:tgtEl>
                                          <p:spTgt spid="8239"/>
                                        </p:tgtEl>
                                        <p:attrNameLst>
                                          <p:attrName>ppt_x</p:attrName>
                                        </p:attrNameLst>
                                      </p:cBhvr>
                                      <p:tavLst>
                                        <p:tav tm="0">
                                          <p:val>
                                            <p:strVal val="0-#ppt_w/2"/>
                                          </p:val>
                                        </p:tav>
                                        <p:tav tm="100000">
                                          <p:val>
                                            <p:strVal val="#ppt_x"/>
                                          </p:val>
                                        </p:tav>
                                      </p:tavLst>
                                    </p:anim>
                                    <p:anim calcmode="lin" valueType="num">
                                      <p:cBhvr additive="base">
                                        <p:cTn id="14" dur="500" fill="hold"/>
                                        <p:tgtEl>
                                          <p:spTgt spid="823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40"/>
                                        </p:tgtEl>
                                        <p:attrNameLst>
                                          <p:attrName>style.visibility</p:attrName>
                                        </p:attrNameLst>
                                      </p:cBhvr>
                                      <p:to>
                                        <p:strVal val="visible"/>
                                      </p:to>
                                    </p:set>
                                    <p:anim calcmode="lin" valueType="num">
                                      <p:cBhvr additive="base">
                                        <p:cTn id="19" dur="500" fill="hold"/>
                                        <p:tgtEl>
                                          <p:spTgt spid="8240"/>
                                        </p:tgtEl>
                                        <p:attrNameLst>
                                          <p:attrName>ppt_x</p:attrName>
                                        </p:attrNameLst>
                                      </p:cBhvr>
                                      <p:tavLst>
                                        <p:tav tm="0">
                                          <p:val>
                                            <p:strVal val="0-#ppt_w/2"/>
                                          </p:val>
                                        </p:tav>
                                        <p:tav tm="100000">
                                          <p:val>
                                            <p:strVal val="#ppt_x"/>
                                          </p:val>
                                        </p:tav>
                                      </p:tavLst>
                                    </p:anim>
                                    <p:anim calcmode="lin" valueType="num">
                                      <p:cBhvr additive="base">
                                        <p:cTn id="20" dur="500" fill="hold"/>
                                        <p:tgtEl>
                                          <p:spTgt spid="824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41"/>
                                        </p:tgtEl>
                                        <p:attrNameLst>
                                          <p:attrName>style.visibility</p:attrName>
                                        </p:attrNameLst>
                                      </p:cBhvr>
                                      <p:to>
                                        <p:strVal val="visible"/>
                                      </p:to>
                                    </p:set>
                                    <p:anim calcmode="lin" valueType="num">
                                      <p:cBhvr additive="base">
                                        <p:cTn id="25" dur="500" fill="hold"/>
                                        <p:tgtEl>
                                          <p:spTgt spid="8241"/>
                                        </p:tgtEl>
                                        <p:attrNameLst>
                                          <p:attrName>ppt_x</p:attrName>
                                        </p:attrNameLst>
                                      </p:cBhvr>
                                      <p:tavLst>
                                        <p:tav tm="0">
                                          <p:val>
                                            <p:strVal val="0-#ppt_w/2"/>
                                          </p:val>
                                        </p:tav>
                                        <p:tav tm="100000">
                                          <p:val>
                                            <p:strVal val="#ppt_x"/>
                                          </p:val>
                                        </p:tav>
                                      </p:tavLst>
                                    </p:anim>
                                    <p:anim calcmode="lin" valueType="num">
                                      <p:cBhvr additive="base">
                                        <p:cTn id="26" dur="500" fill="hold"/>
                                        <p:tgtEl>
                                          <p:spTgt spid="824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242"/>
                                        </p:tgtEl>
                                        <p:attrNameLst>
                                          <p:attrName>style.visibility</p:attrName>
                                        </p:attrNameLst>
                                      </p:cBhvr>
                                      <p:to>
                                        <p:strVal val="visible"/>
                                      </p:to>
                                    </p:set>
                                    <p:anim calcmode="lin" valueType="num">
                                      <p:cBhvr additive="base">
                                        <p:cTn id="31" dur="500" fill="hold"/>
                                        <p:tgtEl>
                                          <p:spTgt spid="8242"/>
                                        </p:tgtEl>
                                        <p:attrNameLst>
                                          <p:attrName>ppt_x</p:attrName>
                                        </p:attrNameLst>
                                      </p:cBhvr>
                                      <p:tavLst>
                                        <p:tav tm="0">
                                          <p:val>
                                            <p:strVal val="0-#ppt_w/2"/>
                                          </p:val>
                                        </p:tav>
                                        <p:tav tm="100000">
                                          <p:val>
                                            <p:strVal val="#ppt_x"/>
                                          </p:val>
                                        </p:tav>
                                      </p:tavLst>
                                    </p:anim>
                                    <p:anim calcmode="lin" valueType="num">
                                      <p:cBhvr additive="base">
                                        <p:cTn id="32" dur="500" fill="hold"/>
                                        <p:tgtEl>
                                          <p:spTgt spid="8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8" grpId="0"/>
      <p:bldP spid="8239" grpId="0"/>
      <p:bldP spid="8240" grpId="0"/>
      <p:bldP spid="8241" grpId="0"/>
      <p:bldP spid="82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title" idx="4294967295"/>
          </p:nvPr>
        </p:nvSpPr>
        <p:spPr/>
        <p:txBody>
          <a:bodyPr vert="horz" wrap="square" lIns="91440" tIns="45720" rIns="91440" bIns="45720" anchor="ctr" anchorCtr="0"/>
          <a:lstStyle/>
          <a:p>
            <a:pPr eaLnBrk="1" hangingPunct="1"/>
            <a:r>
              <a:rPr lang="en-US" altLang="zh-CN" sz="2000" b="1" dirty="0">
                <a:solidFill>
                  <a:srgbClr val="0033CC"/>
                </a:solidFill>
                <a:latin typeface="黑体" panose="02010609060101010101" pitchFamily="2" charset="-122"/>
                <a:ea typeface="黑体" panose="02010609060101010101" pitchFamily="2" charset="-122"/>
              </a:rPr>
              <a:t>7.1  </a:t>
            </a:r>
            <a:r>
              <a:rPr lang="zh-CN" altLang="en-US" sz="2000" b="1" dirty="0">
                <a:solidFill>
                  <a:srgbClr val="0033CC"/>
                </a:solidFill>
                <a:latin typeface="黑体" panose="02010609060101010101" pitchFamily="2" charset="-122"/>
                <a:ea typeface="黑体" panose="02010609060101010101" pitchFamily="2" charset="-122"/>
              </a:rPr>
              <a:t>系统函数与系统特性</a:t>
            </a:r>
            <a:endParaRPr lang="zh-CN" altLang="en-US" sz="2800" b="1" dirty="0">
              <a:solidFill>
                <a:srgbClr val="0033CC"/>
              </a:solidFill>
              <a:latin typeface="黑体" panose="02010609060101010101" pitchFamily="2" charset="-122"/>
              <a:ea typeface="黑体" panose="02010609060101010101" pitchFamily="2" charset="-122"/>
            </a:endParaRPr>
          </a:p>
        </p:txBody>
      </p:sp>
      <p:sp>
        <p:nvSpPr>
          <p:cNvPr id="79905" name="Rectangle 33"/>
          <p:cNvSpPr/>
          <p:nvPr/>
        </p:nvSpPr>
        <p:spPr>
          <a:xfrm>
            <a:off x="190500" y="528320"/>
            <a:ext cx="8763000" cy="1168400"/>
          </a:xfrm>
          <a:prstGeom prst="rect">
            <a:avLst/>
          </a:prstGeom>
          <a:noFill/>
          <a:ln w="9525">
            <a:noFill/>
          </a:ln>
        </p:spPr>
        <p:txBody>
          <a:bodyPr anchor="t" anchorCtr="0">
            <a:spAutoFit/>
          </a:bodyPr>
          <a:lstStyle/>
          <a:p>
            <a:r>
              <a:rPr lang="zh-CN" altLang="en-US" sz="2800" b="1" dirty="0">
                <a:solidFill>
                  <a:srgbClr val="CC0000"/>
                </a:solidFill>
                <a:latin typeface="Times New Roman" panose="02020603050405020304" pitchFamily="18" charset="0"/>
                <a:ea typeface="宋体" panose="02010600030101010101" pitchFamily="2" charset="-122"/>
              </a:rPr>
              <a:t>综合结论</a:t>
            </a:r>
            <a:r>
              <a:rPr lang="zh-CN" altLang="en-US" sz="2800" b="1" dirty="0">
                <a:solidFill>
                  <a:srgbClr val="3333CC"/>
                </a:solidFill>
                <a:latin typeface="Times New Roman" panose="02020603050405020304" pitchFamily="18" charset="0"/>
                <a:ea typeface="宋体" panose="02010600030101010101" pitchFamily="2" charset="-122"/>
              </a:rPr>
              <a:t>：</a:t>
            </a:r>
          </a:p>
          <a:p>
            <a:pPr>
              <a:lnSpc>
                <a:spcPct val="50000"/>
              </a:lnSpc>
            </a:pPr>
            <a:endParaRPr lang="zh-CN" altLang="en-US" sz="2800" b="1" dirty="0">
              <a:solidFill>
                <a:srgbClr val="3333CC"/>
              </a:solidFill>
              <a:latin typeface="Times New Roman" panose="02020603050405020304" pitchFamily="18" charset="0"/>
              <a:ea typeface="宋体" panose="02010600030101010101" pitchFamily="2" charset="-122"/>
            </a:endParaRPr>
          </a:p>
          <a:p>
            <a:r>
              <a:rPr lang="en-US" altLang="zh-CN" sz="2800" b="1" dirty="0">
                <a:solidFill>
                  <a:srgbClr val="3333CC"/>
                </a:solidFill>
                <a:latin typeface="Times New Roman" panose="02020603050405020304" pitchFamily="18" charset="0"/>
                <a:ea typeface="宋体" panose="02010600030101010101" pitchFamily="2" charset="-122"/>
              </a:rPr>
              <a:t>LTI</a:t>
            </a:r>
            <a:r>
              <a:rPr lang="zh-CN" altLang="en-US" sz="2800" b="1" dirty="0">
                <a:solidFill>
                  <a:srgbClr val="3333CC"/>
                </a:solidFill>
                <a:latin typeface="Times New Roman" panose="02020603050405020304" pitchFamily="18" charset="0"/>
                <a:ea typeface="宋体" panose="02010600030101010101" pitchFamily="2" charset="-122"/>
              </a:rPr>
              <a:t>连续因果系统的</a:t>
            </a:r>
            <a:r>
              <a:rPr lang="en-US" altLang="zh-CN" sz="2800" b="1" dirty="0">
                <a:solidFill>
                  <a:srgbClr val="3333CC"/>
                </a:solidFill>
                <a:latin typeface="Times New Roman" panose="02020603050405020304" pitchFamily="18" charset="0"/>
                <a:ea typeface="宋体" panose="02010600030101010101" pitchFamily="2" charset="-122"/>
              </a:rPr>
              <a:t>h(t)</a:t>
            </a:r>
            <a:r>
              <a:rPr lang="zh-CN" altLang="en-US" sz="2800" b="1" dirty="0">
                <a:solidFill>
                  <a:srgbClr val="3333CC"/>
                </a:solidFill>
                <a:latin typeface="Times New Roman" panose="02020603050405020304" pitchFamily="18" charset="0"/>
                <a:ea typeface="宋体" panose="02010600030101010101" pitchFamily="2" charset="-122"/>
              </a:rPr>
              <a:t>的函数形式由</a:t>
            </a:r>
            <a:r>
              <a:rPr lang="en-US" altLang="zh-CN" sz="2800" b="1" dirty="0">
                <a:solidFill>
                  <a:srgbClr val="3333CC"/>
                </a:solidFill>
                <a:latin typeface="Times New Roman" panose="02020603050405020304" pitchFamily="18" charset="0"/>
                <a:ea typeface="宋体" panose="02010600030101010101" pitchFamily="2" charset="-122"/>
              </a:rPr>
              <a:t>H(s)</a:t>
            </a:r>
            <a:r>
              <a:rPr lang="zh-CN" altLang="en-US" sz="2800" b="1" dirty="0">
                <a:solidFill>
                  <a:srgbClr val="3333CC"/>
                </a:solidFill>
                <a:latin typeface="Times New Roman" panose="02020603050405020304" pitchFamily="18" charset="0"/>
                <a:ea typeface="宋体" panose="02010600030101010101" pitchFamily="2" charset="-122"/>
              </a:rPr>
              <a:t>的极点确定。 </a:t>
            </a:r>
          </a:p>
        </p:txBody>
      </p:sp>
      <p:sp>
        <p:nvSpPr>
          <p:cNvPr id="79906" name="Rectangle 34"/>
          <p:cNvSpPr/>
          <p:nvPr/>
        </p:nvSpPr>
        <p:spPr>
          <a:xfrm>
            <a:off x="190500" y="1920240"/>
            <a:ext cx="8391525" cy="953135"/>
          </a:xfrm>
          <a:prstGeom prst="rect">
            <a:avLst/>
          </a:prstGeom>
          <a:noFill/>
          <a:ln w="9525">
            <a:noFill/>
          </a:ln>
        </p:spPr>
        <p:txBody>
          <a:bodyPr wrap="squar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rPr>
              <a:t>①H(s)</a:t>
            </a:r>
            <a:r>
              <a:rPr lang="zh-CN" altLang="en-US" sz="2800" b="1" dirty="0">
                <a:solidFill>
                  <a:srgbClr val="3333CC"/>
                </a:solidFill>
                <a:latin typeface="Times New Roman" panose="02020603050405020304" pitchFamily="18" charset="0"/>
                <a:ea typeface="宋体" panose="02010600030101010101" pitchFamily="2" charset="-122"/>
              </a:rPr>
              <a:t>在左半平面的极点所对应的响应函数为衰减的。即当</a:t>
            </a:r>
            <a:r>
              <a:rPr lang="en-US" altLang="zh-CN" sz="2800" b="1" dirty="0">
                <a:solidFill>
                  <a:srgbClr val="3333CC"/>
                </a:solidFill>
                <a:latin typeface="Times New Roman" panose="02020603050405020304" pitchFamily="18" charset="0"/>
                <a:ea typeface="宋体" panose="02010600030101010101" pitchFamily="2" charset="-122"/>
              </a:rPr>
              <a:t>t→∞</a:t>
            </a:r>
            <a:r>
              <a:rPr lang="zh-CN" altLang="en-US" sz="2800" b="1" dirty="0">
                <a:solidFill>
                  <a:srgbClr val="3333CC"/>
                </a:solidFill>
                <a:latin typeface="Times New Roman" panose="02020603050405020304" pitchFamily="18" charset="0"/>
                <a:ea typeface="宋体" panose="02010600030101010101" pitchFamily="2" charset="-122"/>
              </a:rPr>
              <a:t>时，</a:t>
            </a:r>
            <a:r>
              <a:rPr lang="zh-CN" altLang="en-US" sz="2800" b="1" dirty="0">
                <a:solidFill>
                  <a:srgbClr val="3333CC"/>
                </a:solidFill>
                <a:sym typeface="+mn-ea"/>
              </a:rPr>
              <a:t>响应函数</a:t>
            </a:r>
            <a:r>
              <a:rPr lang="en-US" altLang="zh-CN" sz="2800" b="1" dirty="0">
                <a:solidFill>
                  <a:srgbClr val="3333CC"/>
                </a:solidFill>
                <a:sym typeface="+mn-ea"/>
              </a:rPr>
              <a:t>h(t)</a:t>
            </a:r>
            <a:r>
              <a:rPr lang="zh-CN" altLang="en-US" sz="2800" b="1" dirty="0">
                <a:solidFill>
                  <a:srgbClr val="3333CC"/>
                </a:solidFill>
                <a:latin typeface="Times New Roman" panose="02020603050405020304" pitchFamily="18" charset="0"/>
                <a:ea typeface="宋体" panose="02010600030101010101" pitchFamily="2" charset="-122"/>
              </a:rPr>
              <a:t>均趋于</a:t>
            </a:r>
            <a:r>
              <a:rPr lang="en-US" altLang="zh-CN" sz="2800" b="1" dirty="0">
                <a:solidFill>
                  <a:srgbClr val="3333CC"/>
                </a:solidFill>
                <a:latin typeface="Times New Roman" panose="02020603050405020304" pitchFamily="18" charset="0"/>
                <a:ea typeface="宋体" panose="02010600030101010101" pitchFamily="2" charset="-122"/>
              </a:rPr>
              <a:t>0</a:t>
            </a:r>
            <a:r>
              <a:rPr lang="zh-CN" altLang="en-US" sz="2800" b="1" dirty="0">
                <a:solidFill>
                  <a:srgbClr val="3333CC"/>
                </a:solidFill>
                <a:latin typeface="Times New Roman" panose="02020603050405020304" pitchFamily="18" charset="0"/>
                <a:ea typeface="宋体" panose="02010600030101010101" pitchFamily="2" charset="-122"/>
              </a:rPr>
              <a:t>。 </a:t>
            </a:r>
          </a:p>
        </p:txBody>
      </p:sp>
      <p:sp>
        <p:nvSpPr>
          <p:cNvPr id="79907" name="Rectangle 35"/>
          <p:cNvSpPr/>
          <p:nvPr/>
        </p:nvSpPr>
        <p:spPr>
          <a:xfrm>
            <a:off x="228600" y="3096895"/>
            <a:ext cx="9275763" cy="953135"/>
          </a:xfrm>
          <a:prstGeom prst="rect">
            <a:avLst/>
          </a:prstGeom>
          <a:noFill/>
          <a:ln w="9525">
            <a:noFill/>
          </a:ln>
        </p:spPr>
        <p:txBody>
          <a:bodyPr wrap="square"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rPr>
              <a:t>②H(s)</a:t>
            </a:r>
            <a:r>
              <a:rPr lang="zh-CN" altLang="en-US" sz="2800" b="1" dirty="0">
                <a:solidFill>
                  <a:srgbClr val="3333CC"/>
                </a:solidFill>
                <a:latin typeface="Times New Roman" panose="02020603050405020304" pitchFamily="18" charset="0"/>
                <a:ea typeface="宋体" panose="02010600030101010101" pitchFamily="2" charset="-122"/>
              </a:rPr>
              <a:t>在虚轴上的一阶极点所对应的</a:t>
            </a:r>
            <a:r>
              <a:rPr lang="zh-CN" altLang="en-US" sz="2800" b="1" dirty="0">
                <a:solidFill>
                  <a:srgbClr val="3333CC"/>
                </a:solidFill>
                <a:sym typeface="+mn-ea"/>
              </a:rPr>
              <a:t>响应函数</a:t>
            </a:r>
            <a:r>
              <a:rPr lang="en-US" altLang="zh-CN" sz="2800" b="1" dirty="0">
                <a:solidFill>
                  <a:srgbClr val="3333CC"/>
                </a:solidFill>
                <a:sym typeface="+mn-ea"/>
              </a:rPr>
              <a:t>h(t)</a:t>
            </a:r>
            <a:r>
              <a:rPr lang="zh-CN" altLang="en-US" sz="2800" b="1" dirty="0">
                <a:solidFill>
                  <a:srgbClr val="3333CC"/>
                </a:solidFill>
                <a:latin typeface="Times New Roman" panose="02020603050405020304" pitchFamily="18" charset="0"/>
                <a:ea typeface="宋体" panose="02010600030101010101" pitchFamily="2" charset="-122"/>
              </a:rPr>
              <a:t>为稳态</a:t>
            </a:r>
          </a:p>
          <a:p>
            <a:r>
              <a:rPr lang="zh-CN" altLang="en-US" sz="2800" b="1" dirty="0">
                <a:solidFill>
                  <a:srgbClr val="3333CC"/>
                </a:solidFill>
                <a:latin typeface="Times New Roman" panose="02020603050405020304" pitchFamily="18" charset="0"/>
                <a:ea typeface="宋体" panose="02010600030101010101" pitchFamily="2" charset="-122"/>
              </a:rPr>
              <a:t>分量。 </a:t>
            </a:r>
          </a:p>
        </p:txBody>
      </p:sp>
      <p:sp>
        <p:nvSpPr>
          <p:cNvPr id="79908" name="Rectangle 36"/>
          <p:cNvSpPr/>
          <p:nvPr/>
        </p:nvSpPr>
        <p:spPr>
          <a:xfrm>
            <a:off x="190500" y="4149080"/>
            <a:ext cx="8915400" cy="1594026"/>
          </a:xfrm>
          <a:prstGeom prst="rect">
            <a:avLst/>
          </a:prstGeom>
          <a:noFill/>
          <a:ln w="9525">
            <a:noFill/>
          </a:ln>
        </p:spPr>
        <p:txBody>
          <a:bodyPr anchor="t" anchorCtr="0">
            <a:spAutoFit/>
          </a:bodyPr>
          <a:lstStyle/>
          <a:p>
            <a:pPr>
              <a:lnSpc>
                <a:spcPct val="120000"/>
              </a:lnSpc>
            </a:pPr>
            <a:r>
              <a:rPr lang="en-US" altLang="zh-CN" sz="2800" b="1" dirty="0">
                <a:solidFill>
                  <a:srgbClr val="3333CC"/>
                </a:solidFill>
                <a:latin typeface="Times New Roman" panose="02020603050405020304" pitchFamily="18" charset="0"/>
                <a:ea typeface="宋体" panose="02010600030101010101" pitchFamily="2" charset="-122"/>
              </a:rPr>
              <a:t>③H(s)</a:t>
            </a:r>
            <a:r>
              <a:rPr lang="zh-CN" altLang="en-US" sz="2800" b="1" dirty="0">
                <a:solidFill>
                  <a:srgbClr val="3333CC"/>
                </a:solidFill>
                <a:latin typeface="Times New Roman" panose="02020603050405020304" pitchFamily="18" charset="0"/>
                <a:ea typeface="宋体" panose="02010600030101010101" pitchFamily="2" charset="-122"/>
              </a:rPr>
              <a:t>在虚轴上的高阶极点或右半平面上的极点，其所对应的响应函数</a:t>
            </a:r>
            <a:r>
              <a:rPr lang="en-US" altLang="zh-CN" sz="2800" b="1" dirty="0">
                <a:solidFill>
                  <a:srgbClr val="3333CC"/>
                </a:solidFill>
                <a:sym typeface="+mn-ea"/>
              </a:rPr>
              <a:t>h(t)</a:t>
            </a:r>
            <a:r>
              <a:rPr lang="zh-CN" altLang="en-US" sz="2800" b="1" dirty="0">
                <a:solidFill>
                  <a:srgbClr val="3333CC"/>
                </a:solidFill>
                <a:latin typeface="Times New Roman" panose="02020603050405020304" pitchFamily="18" charset="0"/>
                <a:ea typeface="宋体" panose="02010600030101010101" pitchFamily="2" charset="-122"/>
              </a:rPr>
              <a:t>都是递增的。</a:t>
            </a:r>
          </a:p>
          <a:p>
            <a:pPr>
              <a:lnSpc>
                <a:spcPct val="120000"/>
              </a:lnSpc>
            </a:pPr>
            <a:r>
              <a:rPr lang="zh-CN" altLang="en-US" sz="2800" b="1" dirty="0">
                <a:solidFill>
                  <a:srgbClr val="3333CC"/>
                </a:solidFill>
                <a:latin typeface="Times New Roman" panose="02020603050405020304" pitchFamily="18" charset="0"/>
                <a:ea typeface="宋体" panose="02010600030101010101" pitchFamily="2" charset="-122"/>
              </a:rPr>
              <a:t>　即当</a:t>
            </a:r>
            <a:r>
              <a:rPr lang="en-US" altLang="zh-CN" sz="2800" b="1" dirty="0">
                <a:solidFill>
                  <a:srgbClr val="3333CC"/>
                </a:solidFill>
                <a:latin typeface="Times New Roman" panose="02020603050405020304" pitchFamily="18" charset="0"/>
                <a:ea typeface="宋体" panose="02010600030101010101" pitchFamily="2" charset="-122"/>
              </a:rPr>
              <a:t>t→∞</a:t>
            </a:r>
            <a:r>
              <a:rPr lang="zh-CN" altLang="en-US" sz="2800" b="1" dirty="0">
                <a:solidFill>
                  <a:srgbClr val="3333CC"/>
                </a:solidFill>
                <a:latin typeface="Times New Roman" panose="02020603050405020304" pitchFamily="18" charset="0"/>
                <a:ea typeface="宋体" panose="02010600030101010101" pitchFamily="2" charset="-122"/>
              </a:rPr>
              <a:t>时，响应均趋于∞。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905"/>
                                        </p:tgtEl>
                                        <p:attrNameLst>
                                          <p:attrName>style.visibility</p:attrName>
                                        </p:attrNameLst>
                                      </p:cBhvr>
                                      <p:to>
                                        <p:strVal val="visible"/>
                                      </p:to>
                                    </p:set>
                                    <p:anim calcmode="lin" valueType="num">
                                      <p:cBhvr additive="base">
                                        <p:cTn id="7" dur="500" fill="hold"/>
                                        <p:tgtEl>
                                          <p:spTgt spid="79905"/>
                                        </p:tgtEl>
                                        <p:attrNameLst>
                                          <p:attrName>ppt_x</p:attrName>
                                        </p:attrNameLst>
                                      </p:cBhvr>
                                      <p:tavLst>
                                        <p:tav tm="0">
                                          <p:val>
                                            <p:strVal val="0-#ppt_w/2"/>
                                          </p:val>
                                        </p:tav>
                                        <p:tav tm="100000">
                                          <p:val>
                                            <p:strVal val="#ppt_x"/>
                                          </p:val>
                                        </p:tav>
                                      </p:tavLst>
                                    </p:anim>
                                    <p:anim calcmode="lin" valueType="num">
                                      <p:cBhvr additive="base">
                                        <p:cTn id="8" dur="500" fill="hold"/>
                                        <p:tgtEl>
                                          <p:spTgt spid="7990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906"/>
                                        </p:tgtEl>
                                        <p:attrNameLst>
                                          <p:attrName>style.visibility</p:attrName>
                                        </p:attrNameLst>
                                      </p:cBhvr>
                                      <p:to>
                                        <p:strVal val="visible"/>
                                      </p:to>
                                    </p:set>
                                    <p:anim calcmode="lin" valueType="num">
                                      <p:cBhvr additive="base">
                                        <p:cTn id="13" dur="500" fill="hold"/>
                                        <p:tgtEl>
                                          <p:spTgt spid="79906"/>
                                        </p:tgtEl>
                                        <p:attrNameLst>
                                          <p:attrName>ppt_x</p:attrName>
                                        </p:attrNameLst>
                                      </p:cBhvr>
                                      <p:tavLst>
                                        <p:tav tm="0">
                                          <p:val>
                                            <p:strVal val="0-#ppt_w/2"/>
                                          </p:val>
                                        </p:tav>
                                        <p:tav tm="100000">
                                          <p:val>
                                            <p:strVal val="#ppt_x"/>
                                          </p:val>
                                        </p:tav>
                                      </p:tavLst>
                                    </p:anim>
                                    <p:anim calcmode="lin" valueType="num">
                                      <p:cBhvr additive="base">
                                        <p:cTn id="14" dur="500" fill="hold"/>
                                        <p:tgtEl>
                                          <p:spTgt spid="7990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9907"/>
                                        </p:tgtEl>
                                        <p:attrNameLst>
                                          <p:attrName>style.visibility</p:attrName>
                                        </p:attrNameLst>
                                      </p:cBhvr>
                                      <p:to>
                                        <p:strVal val="visible"/>
                                      </p:to>
                                    </p:set>
                                    <p:anim calcmode="lin" valueType="num">
                                      <p:cBhvr additive="base">
                                        <p:cTn id="19" dur="500" fill="hold"/>
                                        <p:tgtEl>
                                          <p:spTgt spid="79907"/>
                                        </p:tgtEl>
                                        <p:attrNameLst>
                                          <p:attrName>ppt_x</p:attrName>
                                        </p:attrNameLst>
                                      </p:cBhvr>
                                      <p:tavLst>
                                        <p:tav tm="0">
                                          <p:val>
                                            <p:strVal val="0-#ppt_w/2"/>
                                          </p:val>
                                        </p:tav>
                                        <p:tav tm="100000">
                                          <p:val>
                                            <p:strVal val="#ppt_x"/>
                                          </p:val>
                                        </p:tav>
                                      </p:tavLst>
                                    </p:anim>
                                    <p:anim calcmode="lin" valueType="num">
                                      <p:cBhvr additive="base">
                                        <p:cTn id="20" dur="500" fill="hold"/>
                                        <p:tgtEl>
                                          <p:spTgt spid="7990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9908"/>
                                        </p:tgtEl>
                                        <p:attrNameLst>
                                          <p:attrName>style.visibility</p:attrName>
                                        </p:attrNameLst>
                                      </p:cBhvr>
                                      <p:to>
                                        <p:strVal val="visible"/>
                                      </p:to>
                                    </p:set>
                                    <p:anim calcmode="lin" valueType="num">
                                      <p:cBhvr additive="base">
                                        <p:cTn id="25" dur="500" fill="hold"/>
                                        <p:tgtEl>
                                          <p:spTgt spid="79908"/>
                                        </p:tgtEl>
                                        <p:attrNameLst>
                                          <p:attrName>ppt_x</p:attrName>
                                        </p:attrNameLst>
                                      </p:cBhvr>
                                      <p:tavLst>
                                        <p:tav tm="0">
                                          <p:val>
                                            <p:strVal val="0-#ppt_w/2"/>
                                          </p:val>
                                        </p:tav>
                                        <p:tav tm="100000">
                                          <p:val>
                                            <p:strVal val="#ppt_x"/>
                                          </p:val>
                                        </p:tav>
                                      </p:tavLst>
                                    </p:anim>
                                    <p:anim calcmode="lin" valueType="num">
                                      <p:cBhvr additive="base">
                                        <p:cTn id="26" dur="500" fill="hold"/>
                                        <p:tgtEl>
                                          <p:spTgt spid="799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05" grpId="0"/>
      <p:bldP spid="79906" grpId="0"/>
      <p:bldP spid="79907" grpId="0"/>
      <p:bldP spid="7990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4"/>
          <p:cNvSpPr>
            <a:spLocks noGrp="1"/>
          </p:cNvSpPr>
          <p:nvPr>
            <p:ph type="title" idx="4294967295"/>
          </p:nvPr>
        </p:nvSpPr>
        <p:spPr/>
        <p:txBody>
          <a:bodyPr vert="horz" wrap="square" lIns="91440" tIns="45720" rIns="91440" bIns="45720" anchor="ctr" anchorCtr="0"/>
          <a:lstStyle/>
          <a:p>
            <a:pPr eaLnBrk="1" hangingPunct="1"/>
            <a:r>
              <a:rPr lang="en-US" altLang="zh-CN" sz="2000" b="1" dirty="0">
                <a:solidFill>
                  <a:srgbClr val="0033CC"/>
                </a:solidFill>
                <a:latin typeface="黑体" panose="02010609060101010101" pitchFamily="2" charset="-122"/>
                <a:ea typeface="黑体" panose="02010609060101010101" pitchFamily="2" charset="-122"/>
              </a:rPr>
              <a:t>7.1  </a:t>
            </a:r>
            <a:r>
              <a:rPr lang="zh-CN" altLang="en-US" sz="2000" b="1" dirty="0">
                <a:solidFill>
                  <a:srgbClr val="0033CC"/>
                </a:solidFill>
                <a:latin typeface="黑体" panose="02010609060101010101" pitchFamily="2" charset="-122"/>
                <a:ea typeface="黑体" panose="02010609060101010101" pitchFamily="2" charset="-122"/>
              </a:rPr>
              <a:t>系统函数与系统特性</a:t>
            </a:r>
            <a:endParaRPr lang="zh-CN" altLang="en-US" sz="2800" b="1" dirty="0">
              <a:solidFill>
                <a:srgbClr val="0033CC"/>
              </a:solidFill>
              <a:latin typeface="黑体" panose="02010609060101010101" pitchFamily="2" charset="-122"/>
              <a:ea typeface="黑体" panose="02010609060101010101" pitchFamily="2" charset="-122"/>
            </a:endParaRPr>
          </a:p>
        </p:txBody>
      </p:sp>
      <p:sp>
        <p:nvSpPr>
          <p:cNvPr id="10242" name="Rectangle 38"/>
          <p:cNvSpPr/>
          <p:nvPr/>
        </p:nvSpPr>
        <p:spPr>
          <a:xfrm>
            <a:off x="228600" y="503237"/>
            <a:ext cx="2946400" cy="519113"/>
          </a:xfrm>
          <a:prstGeom prst="rect">
            <a:avLst/>
          </a:prstGeom>
          <a:noFill/>
          <a:ln w="9525">
            <a:noFill/>
          </a:ln>
        </p:spPr>
        <p:txBody>
          <a:bodyPr wrap="none" anchor="t" anchorCtr="0">
            <a:spAutoFit/>
          </a:bodyPr>
          <a:lstStyle/>
          <a:p>
            <a:r>
              <a:rPr lang="en-US" altLang="zh-CN" sz="2800" b="1" dirty="0">
                <a:solidFill>
                  <a:srgbClr val="3333CC"/>
                </a:solidFill>
                <a:latin typeface="Times New Roman" panose="02020603050405020304" pitchFamily="18" charset="0"/>
                <a:ea typeface="黑体" panose="02010609060101010101" pitchFamily="2" charset="-122"/>
                <a:sym typeface="Symbol" panose="05050102010706020507" pitchFamily="18" charset="2"/>
              </a:rPr>
              <a:t>2</a:t>
            </a:r>
            <a:r>
              <a:rPr lang="zh-CN" altLang="en-US" sz="2800" b="1" dirty="0">
                <a:solidFill>
                  <a:srgbClr val="3333CC"/>
                </a:solidFill>
                <a:latin typeface="Times New Roman" panose="02020603050405020304" pitchFamily="18" charset="0"/>
                <a:ea typeface="黑体" panose="02010609060101010101" pitchFamily="2" charset="-122"/>
                <a:sym typeface="Symbol" panose="05050102010706020507" pitchFamily="18" charset="2"/>
              </a:rPr>
              <a:t>．离散因果系统</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80935" name="Rectangle 39"/>
          <p:cNvSpPr/>
          <p:nvPr/>
        </p:nvSpPr>
        <p:spPr>
          <a:xfrm>
            <a:off x="228600" y="1022350"/>
            <a:ext cx="8534400" cy="1373188"/>
          </a:xfrm>
          <a:prstGeom prst="rect">
            <a:avLst/>
          </a:prstGeom>
          <a:noFill/>
          <a:ln w="9525">
            <a:noFill/>
          </a:ln>
        </p:spPr>
        <p:txBody>
          <a:bodyPr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H(z)</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按其极点在</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z</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平面上的位置可分为</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在</a:t>
            </a:r>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单位圆内</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、在</a:t>
            </a:r>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单位圆上</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和在</a:t>
            </a:r>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单位圆外</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三类。</a:t>
            </a:r>
          </a:p>
          <a:p>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根据</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z</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与</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s</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的对应关系，有</a:t>
            </a:r>
            <a:r>
              <a:rPr lang="zh-CN" altLang="en-US" sz="2800" b="1" dirty="0">
                <a:solidFill>
                  <a:srgbClr val="CC0000"/>
                </a:solidFill>
                <a:latin typeface="Times New Roman" panose="02020603050405020304" pitchFamily="18" charset="0"/>
                <a:ea typeface="宋体" panose="02010600030101010101" pitchFamily="2" charset="-122"/>
                <a:sym typeface="Symbol" panose="05050102010706020507" pitchFamily="18" charset="2"/>
              </a:rPr>
              <a:t>结论</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80936" name="Rectangle 40"/>
          <p:cNvSpPr/>
          <p:nvPr/>
        </p:nvSpPr>
        <p:spPr>
          <a:xfrm>
            <a:off x="304800" y="2514600"/>
            <a:ext cx="8686800" cy="946150"/>
          </a:xfrm>
          <a:prstGeom prst="rect">
            <a:avLst/>
          </a:prstGeom>
          <a:noFill/>
          <a:ln w="9525">
            <a:noFill/>
          </a:ln>
        </p:spPr>
        <p:txBody>
          <a:bodyPr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①H(z)</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在单位圆内的极点所对应的响应序列为衰减的。即当</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k→∞</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时，响应均趋于</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0</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 </a:t>
            </a:r>
          </a:p>
        </p:txBody>
      </p:sp>
      <p:sp>
        <p:nvSpPr>
          <p:cNvPr id="80937" name="Rectangle 41"/>
          <p:cNvSpPr/>
          <p:nvPr/>
        </p:nvSpPr>
        <p:spPr>
          <a:xfrm>
            <a:off x="304800" y="3581400"/>
            <a:ext cx="8458200" cy="946150"/>
          </a:xfrm>
          <a:prstGeom prst="rect">
            <a:avLst/>
          </a:prstGeom>
          <a:noFill/>
          <a:ln w="9525">
            <a:noFill/>
          </a:ln>
        </p:spPr>
        <p:txBody>
          <a:bodyPr anchor="t" anchorCtr="0">
            <a:spAutoFit/>
          </a:bodyPr>
          <a:lstStyle/>
          <a:p>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②H(z)</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在单位圆上的一阶极点所对应的响应函数为稳态响应。 </a:t>
            </a:r>
          </a:p>
        </p:txBody>
      </p:sp>
      <p:sp>
        <p:nvSpPr>
          <p:cNvPr id="80938" name="Rectangle 42"/>
          <p:cNvSpPr/>
          <p:nvPr/>
        </p:nvSpPr>
        <p:spPr>
          <a:xfrm>
            <a:off x="279400" y="4648200"/>
            <a:ext cx="8534400" cy="1475532"/>
          </a:xfrm>
          <a:prstGeom prst="rect">
            <a:avLst/>
          </a:prstGeom>
          <a:noFill/>
          <a:ln w="9525">
            <a:noFill/>
          </a:ln>
        </p:spPr>
        <p:txBody>
          <a:bodyPr anchor="t" anchorCtr="0">
            <a:spAutoFit/>
          </a:bodyPr>
          <a:lstStyle/>
          <a:p>
            <a:pPr>
              <a:lnSpc>
                <a:spcPct val="110000"/>
              </a:lnSpc>
            </a:pP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③H(z)</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在单位圆上的高阶极点或单位圆外的极点，其所对应的响应序列都是递增的。即当</a:t>
            </a:r>
            <a:r>
              <a:rPr lang="en-US" altLang="zh-CN"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k→∞</a:t>
            </a:r>
            <a:r>
              <a:rPr lang="zh-CN" altLang="en-US" sz="2800" b="1" dirty="0">
                <a:solidFill>
                  <a:srgbClr val="3333CC"/>
                </a:solidFill>
                <a:latin typeface="Times New Roman" panose="02020603050405020304" pitchFamily="18" charset="0"/>
                <a:ea typeface="宋体" panose="02010600030101010101" pitchFamily="2" charset="-122"/>
                <a:sym typeface="Symbol" panose="05050102010706020507" pitchFamily="18" charset="2"/>
              </a:rPr>
              <a:t>时，响应均趋于∞。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935"/>
                                        </p:tgtEl>
                                        <p:attrNameLst>
                                          <p:attrName>style.visibility</p:attrName>
                                        </p:attrNameLst>
                                      </p:cBhvr>
                                      <p:to>
                                        <p:strVal val="visible"/>
                                      </p:to>
                                    </p:set>
                                    <p:anim calcmode="lin" valueType="num">
                                      <p:cBhvr additive="base">
                                        <p:cTn id="7" dur="500" fill="hold"/>
                                        <p:tgtEl>
                                          <p:spTgt spid="80935"/>
                                        </p:tgtEl>
                                        <p:attrNameLst>
                                          <p:attrName>ppt_x</p:attrName>
                                        </p:attrNameLst>
                                      </p:cBhvr>
                                      <p:tavLst>
                                        <p:tav tm="0">
                                          <p:val>
                                            <p:strVal val="0-#ppt_w/2"/>
                                          </p:val>
                                        </p:tav>
                                        <p:tav tm="100000">
                                          <p:val>
                                            <p:strVal val="#ppt_x"/>
                                          </p:val>
                                        </p:tav>
                                      </p:tavLst>
                                    </p:anim>
                                    <p:anim calcmode="lin" valueType="num">
                                      <p:cBhvr additive="base">
                                        <p:cTn id="8" dur="500" fill="hold"/>
                                        <p:tgtEl>
                                          <p:spTgt spid="809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0936"/>
                                        </p:tgtEl>
                                        <p:attrNameLst>
                                          <p:attrName>style.visibility</p:attrName>
                                        </p:attrNameLst>
                                      </p:cBhvr>
                                      <p:to>
                                        <p:strVal val="visible"/>
                                      </p:to>
                                    </p:set>
                                    <p:anim calcmode="lin" valueType="num">
                                      <p:cBhvr additive="base">
                                        <p:cTn id="13" dur="500" fill="hold"/>
                                        <p:tgtEl>
                                          <p:spTgt spid="80936"/>
                                        </p:tgtEl>
                                        <p:attrNameLst>
                                          <p:attrName>ppt_x</p:attrName>
                                        </p:attrNameLst>
                                      </p:cBhvr>
                                      <p:tavLst>
                                        <p:tav tm="0">
                                          <p:val>
                                            <p:strVal val="0-#ppt_w/2"/>
                                          </p:val>
                                        </p:tav>
                                        <p:tav tm="100000">
                                          <p:val>
                                            <p:strVal val="#ppt_x"/>
                                          </p:val>
                                        </p:tav>
                                      </p:tavLst>
                                    </p:anim>
                                    <p:anim calcmode="lin" valueType="num">
                                      <p:cBhvr additive="base">
                                        <p:cTn id="14" dur="500" fill="hold"/>
                                        <p:tgtEl>
                                          <p:spTgt spid="8093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0937"/>
                                        </p:tgtEl>
                                        <p:attrNameLst>
                                          <p:attrName>style.visibility</p:attrName>
                                        </p:attrNameLst>
                                      </p:cBhvr>
                                      <p:to>
                                        <p:strVal val="visible"/>
                                      </p:to>
                                    </p:set>
                                    <p:anim calcmode="lin" valueType="num">
                                      <p:cBhvr additive="base">
                                        <p:cTn id="19" dur="500" fill="hold"/>
                                        <p:tgtEl>
                                          <p:spTgt spid="80937"/>
                                        </p:tgtEl>
                                        <p:attrNameLst>
                                          <p:attrName>ppt_x</p:attrName>
                                        </p:attrNameLst>
                                      </p:cBhvr>
                                      <p:tavLst>
                                        <p:tav tm="0">
                                          <p:val>
                                            <p:strVal val="0-#ppt_w/2"/>
                                          </p:val>
                                        </p:tav>
                                        <p:tav tm="100000">
                                          <p:val>
                                            <p:strVal val="#ppt_x"/>
                                          </p:val>
                                        </p:tav>
                                      </p:tavLst>
                                    </p:anim>
                                    <p:anim calcmode="lin" valueType="num">
                                      <p:cBhvr additive="base">
                                        <p:cTn id="20" dur="500" fill="hold"/>
                                        <p:tgtEl>
                                          <p:spTgt spid="8093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0938"/>
                                        </p:tgtEl>
                                        <p:attrNameLst>
                                          <p:attrName>style.visibility</p:attrName>
                                        </p:attrNameLst>
                                      </p:cBhvr>
                                      <p:to>
                                        <p:strVal val="visible"/>
                                      </p:to>
                                    </p:set>
                                    <p:anim calcmode="lin" valueType="num">
                                      <p:cBhvr additive="base">
                                        <p:cTn id="25" dur="500" fill="hold"/>
                                        <p:tgtEl>
                                          <p:spTgt spid="80938"/>
                                        </p:tgtEl>
                                        <p:attrNameLst>
                                          <p:attrName>ppt_x</p:attrName>
                                        </p:attrNameLst>
                                      </p:cBhvr>
                                      <p:tavLst>
                                        <p:tav tm="0">
                                          <p:val>
                                            <p:strVal val="0-#ppt_w/2"/>
                                          </p:val>
                                        </p:tav>
                                        <p:tav tm="100000">
                                          <p:val>
                                            <p:strVal val="#ppt_x"/>
                                          </p:val>
                                        </p:tav>
                                      </p:tavLst>
                                    </p:anim>
                                    <p:anim calcmode="lin" valueType="num">
                                      <p:cBhvr additive="base">
                                        <p:cTn id="26" dur="500" fill="hold"/>
                                        <p:tgtEl>
                                          <p:spTgt spid="809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35" grpId="0"/>
      <p:bldP spid="80936" grpId="0"/>
      <p:bldP spid="80937" grpId="0"/>
      <p:bldP spid="80938"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YyYTk0NTAyY2Q4MGMyNmUyYWJkZmM5NDAzY2QyODEifQ=="/>
</p:tagLst>
</file>

<file path=ppt/theme/theme1.xml><?xml version="1.0" encoding="utf-8"?>
<a:theme xmlns:a="http://schemas.openxmlformats.org/drawingml/2006/main" name="信号与系统教案模板">
  <a:themeElements>
    <a:clrScheme name="信号与系统教案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信号与系统教案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信号与系统教案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信号与系统教案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信号与系统教案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信号与系统教案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信号与系统教案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信号与系统教案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信号与系统教案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3401</Words>
  <Application>Microsoft Office PowerPoint</Application>
  <PresentationFormat>全屏显示(4:3)</PresentationFormat>
  <Paragraphs>294</Paragraphs>
  <Slides>45</Slides>
  <Notes>1</Notes>
  <HiddenSlides>5</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6</vt:i4>
      </vt:variant>
      <vt:variant>
        <vt:lpstr>幻灯片标题</vt:lpstr>
      </vt:variant>
      <vt:variant>
        <vt:i4>45</vt:i4>
      </vt:variant>
    </vt:vector>
  </HeadingPairs>
  <TitlesOfParts>
    <vt:vector size="63" baseType="lpstr">
      <vt:lpstr>方正舒体</vt:lpstr>
      <vt:lpstr>黑体</vt:lpstr>
      <vt:lpstr>华文行楷</vt:lpstr>
      <vt:lpstr>楷体_GB2312</vt:lpstr>
      <vt:lpstr>宋体</vt:lpstr>
      <vt:lpstr>Arial</vt:lpstr>
      <vt:lpstr>Calibri</vt:lpstr>
      <vt:lpstr>Symbol</vt:lpstr>
      <vt:lpstr>Tahoma</vt:lpstr>
      <vt:lpstr>Times New Roman</vt:lpstr>
      <vt:lpstr>Wingdings</vt:lpstr>
      <vt:lpstr>信号与系统教案模板</vt:lpstr>
      <vt:lpstr>Equation</vt:lpstr>
      <vt:lpstr>Equation.3</vt:lpstr>
      <vt:lpstr>Visio.Drawing.5</vt:lpstr>
      <vt:lpstr>Visio</vt:lpstr>
      <vt:lpstr>Visio.Drawing.11</vt:lpstr>
      <vt:lpstr>MathType 6.0 Equation</vt:lpstr>
      <vt:lpstr>第七章  系统函数 </vt:lpstr>
      <vt:lpstr>第七章  系统函数</vt:lpstr>
      <vt:lpstr>7.1  系统函数与系统特性</vt:lpstr>
      <vt:lpstr>PowerPoint 演示文稿</vt:lpstr>
      <vt:lpstr>5.1  拉普拉斯变换</vt:lpstr>
      <vt:lpstr>7.1  系统函数与系统特性</vt:lpstr>
      <vt:lpstr>7.1  系统函数与系统特性</vt:lpstr>
      <vt:lpstr>7.1  系统函数与系统特性</vt:lpstr>
      <vt:lpstr>7.1  系统函数与系统特性</vt:lpstr>
      <vt:lpstr>7.1  系统函数与系统特性</vt:lpstr>
      <vt:lpstr>7.1  系统函数与系统特性</vt:lpstr>
      <vt:lpstr>7.1  系统函数与系统特性</vt:lpstr>
      <vt:lpstr>PowerPoint 演示文稿</vt:lpstr>
      <vt:lpstr>7.1  系统函数与系统特性</vt:lpstr>
      <vt:lpstr>7.1  系统函数与系统特性</vt:lpstr>
      <vt:lpstr>7.2  系统的稳定性</vt:lpstr>
      <vt:lpstr>7.2  系统的稳定性</vt:lpstr>
      <vt:lpstr>7.2  系统的稳定性</vt:lpstr>
      <vt:lpstr>7.2  系统的稳定性</vt:lpstr>
      <vt:lpstr>7.2  系统的稳定性</vt:lpstr>
      <vt:lpstr>7.2  系统的稳定性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7.4  系统模拟</vt:lpstr>
      <vt:lpstr>PowerPoint 演示文稿</vt:lpstr>
      <vt:lpstr>7.4  系统模拟</vt:lpstr>
      <vt:lpstr>7.4  系统模拟</vt:lpstr>
      <vt:lpstr>PowerPoint 演示文稿</vt:lpstr>
      <vt:lpstr>7.4  系统模拟</vt:lpstr>
      <vt:lpstr>PowerPoint 演示文稿</vt:lpstr>
    </vt:vector>
  </TitlesOfParts>
  <Company>xd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wsl</dc:creator>
  <cp:lastModifiedBy>gcy</cp:lastModifiedBy>
  <cp:revision>352</cp:revision>
  <dcterms:created xsi:type="dcterms:W3CDTF">2004-01-27T07:51:00Z</dcterms:created>
  <dcterms:modified xsi:type="dcterms:W3CDTF">2025-06-09T11:07:19Z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32798FB17FF04383A9AF3A68CE1CA0BC</vt:lpwstr>
  </property>
  <property fmtid="{D5CDD505-2E9C-101B-9397-08002B2CF9AE}" pid="3" name="KSOProductBuildVer">
    <vt:lpwstr>2052-12.1.0.18334</vt:lpwstr>
  </property>
</Properties>
</file>