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708" r:id="rId2"/>
  </p:sldMasterIdLst>
  <p:notesMasterIdLst>
    <p:notesMasterId r:id="rId15"/>
  </p:notesMasterIdLst>
  <p:sldIdLst>
    <p:sldId id="256" r:id="rId3"/>
    <p:sldId id="257" r:id="rId4"/>
    <p:sldId id="258" r:id="rId5"/>
    <p:sldId id="271" r:id="rId6"/>
    <p:sldId id="269" r:id="rId7"/>
    <p:sldId id="270" r:id="rId8"/>
    <p:sldId id="274" r:id="rId9"/>
    <p:sldId id="272" r:id="rId10"/>
    <p:sldId id="264" r:id="rId11"/>
    <p:sldId id="273" r:id="rId12"/>
    <p:sldId id="275" r:id="rId13"/>
    <p:sldId id="266" r:id="rId14"/>
  </p:sldIdLst>
  <p:sldSz cx="18288000" cy="10287000"/>
  <p:notesSz cx="6858000" cy="9144000"/>
  <p:embeddedFontLst>
    <p:embeddedFont>
      <p:font typeface="Tw Cen MT" panose="020B0602020104020603" pitchFamily="34" charset="0"/>
      <p:regular r:id="rId16"/>
      <p:bold r:id="rId17"/>
      <p:italic r:id="rId18"/>
      <p:boldItalic r:id="rId19"/>
    </p:embeddedFont>
    <p:embeddedFont>
      <p:font typeface="Tw Cen MT Condensed" panose="020B0606020104020203" pitchFamily="34" charset="0"/>
      <p:regular r:id="rId20"/>
      <p:bold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95033" autoAdjust="0"/>
  </p:normalViewPr>
  <p:slideViewPr>
    <p:cSldViewPr>
      <p:cViewPr varScale="1">
        <p:scale>
          <a:sx n="44" d="100"/>
          <a:sy n="44" d="100"/>
        </p:scale>
        <p:origin x="15" y="1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f0f4f9da_0_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50f0f4f9da_0_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50f0f4f9da_0_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250f0f4f9da_0_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250f0f4f9da_0_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50f0f4f9da_0_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0f0f4f9da_0_3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50f0f4f9da_0_3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50f0f4f9da_0_3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250f0f4f9da_0_3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50f0f4f9da_0_3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50f0f4f9da_0_3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88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35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085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8288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40206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5900" y="7440206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685800" indent="0" algn="ctr">
              <a:buNone/>
              <a:defRPr sz="27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700"/>
            </a:lvl4pPr>
            <a:lvl5pPr marL="2743200" indent="0" algn="ctr">
              <a:buNone/>
              <a:defRPr sz="2700"/>
            </a:lvl5pPr>
            <a:lvl6pPr marL="3429000" indent="0" algn="ctr">
              <a:buNone/>
              <a:defRPr sz="2700"/>
            </a:lvl6pPr>
            <a:lvl7pPr marL="4114800" indent="0" algn="ctr">
              <a:buNone/>
              <a:defRPr sz="2700"/>
            </a:lvl7pPr>
            <a:lvl8pPr marL="4800600" indent="0" algn="ctr">
              <a:buNone/>
              <a:defRPr sz="2700"/>
            </a:lvl8pPr>
            <a:lvl9pPr marL="5486400" indent="0" algn="ctr">
              <a:buNone/>
              <a:defRPr sz="2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3" y="7896159"/>
            <a:ext cx="0" cy="13716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80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65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"/>
            <a:ext cx="1828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40206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b="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15900" y="7440206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3" y="7896159"/>
            <a:ext cx="0" cy="13716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46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192" y="877824"/>
            <a:ext cx="14580108" cy="22494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6192" y="3429000"/>
            <a:ext cx="713232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83980" y="3429000"/>
            <a:ext cx="713232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36192" y="877824"/>
            <a:ext cx="14580108" cy="22494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2" y="3269454"/>
            <a:ext cx="7132320" cy="123444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5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6192" y="4451682"/>
            <a:ext cx="7132320" cy="5012358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83980" y="3269454"/>
            <a:ext cx="7132320" cy="123444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345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marL="0" lvl="0" indent="0" algn="l" defTabSz="1371600" rtl="0" eaLnBrk="1" latinLnBrk="0" hangingPunct="1">
              <a:lnSpc>
                <a:spcPct val="90000"/>
              </a:lnSpc>
              <a:spcBef>
                <a:spcPts val="27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83980" y="4451682"/>
            <a:ext cx="7132320" cy="5012358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9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58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36192" y="707264"/>
            <a:ext cx="6583680" cy="260604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0" y="1234440"/>
            <a:ext cx="8517636" cy="777697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6192" y="3386259"/>
            <a:ext cx="6583680" cy="564344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900"/>
              </a:spcBef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144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40207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18283428" cy="6858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5900" y="7440207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580263" y="7896159"/>
            <a:ext cx="0" cy="13716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53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0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943350" cy="81153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0" y="1143000"/>
            <a:ext cx="11372850" cy="811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5087600" y="88895"/>
            <a:ext cx="0" cy="13716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40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6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29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59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30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67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85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56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2826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6192" y="877824"/>
            <a:ext cx="14580108" cy="2249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3" y="3429000"/>
            <a:ext cx="14580107" cy="60350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6192" y="9706056"/>
            <a:ext cx="3231213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4398" y="9706056"/>
            <a:ext cx="8852187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56001" y="9706056"/>
            <a:ext cx="1460499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mtClean="0"/>
              <a:t>‹#›</a:t>
            </a:fld>
            <a:endParaRPr lang="cs-CZ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143000" y="1239486"/>
            <a:ext cx="0" cy="13716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1371600" rtl="0" eaLnBrk="1" latinLnBrk="0" hangingPunct="1">
        <a:lnSpc>
          <a:spcPct val="80000"/>
        </a:lnSpc>
        <a:spcBef>
          <a:spcPct val="0"/>
        </a:spcBef>
        <a:buNone/>
        <a:defRPr sz="7500" kern="1200" cap="all" spc="15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2"/>
        </a:buClr>
        <a:buFont typeface="Wingdings 3" pitchFamily="18" charset="2"/>
        <a:buChar char="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2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2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2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2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2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1824228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2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68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2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34619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2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83" name="Google Shape;383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22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91" name="Google Shape;391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92" name="Google Shape;392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22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94" name="Google Shape;39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03" name="Google Shape;403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404" name="Google Shape;404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CA64AB-3E2C-7ACF-8B5C-EBA6AB6C2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022" y="1029885"/>
            <a:ext cx="13670278" cy="85812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3"/>
          <p:cNvPicPr preferRelativeResize="0"/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3"/>
          <p:cNvPicPr preferRelativeResize="0"/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 rotWithShape="1">
          <a:blip r:embed="rId4">
            <a:alphaModFix/>
          </a:blip>
          <a:srcRect l="4068" t="1616" r="4069" b="1617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 txBox="1"/>
          <p:nvPr/>
        </p:nvSpPr>
        <p:spPr>
          <a:xfrm>
            <a:off x="457200" y="4539600"/>
            <a:ext cx="470355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Summary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20" name="Google Shape;420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3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25" name="Google Shape;425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23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23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33" name="Google Shape;433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23"/>
          <p:cNvSpPr txBox="1"/>
          <p:nvPr/>
        </p:nvSpPr>
        <p:spPr>
          <a:xfrm>
            <a:off x="11458100" y="1907350"/>
            <a:ext cx="6537900" cy="8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25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Animals and science are two most popular categories of content, showing that people enjoy ‘real-life’ and ‘factual’ content the most.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INSIGHT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Food is the common theme with the top 5 categories with ‘Healthy Eating’ ranking the highest. </a:t>
            </a:r>
            <a:r>
              <a:rPr lang="en-IN" sz="25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This may give an indication to the audience within your user base. You could use this insight to create a campaign	and work with healthy eating brands to boost user engagement.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NEXT STEPS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This ad-hoc </a:t>
            </a:r>
            <a:r>
              <a:rPr kumimoji="0" lang="en-IN" sz="25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</a:t>
            </a:r>
            <a:r>
              <a:rPr lang="en-IN" sz="25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 is </a:t>
            </a:r>
            <a:r>
              <a:rPr lang="en-IN" sz="2500" kern="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insightful,but</a:t>
            </a:r>
            <a:r>
              <a:rPr lang="en-IN" sz="25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it’s time to take this analysis into large scale production for real-time understanding your business.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15899" y="3111420"/>
            <a:ext cx="8673443" cy="3762839"/>
            <a:chOff x="0" y="0"/>
            <a:chExt cx="11564591" cy="5017118"/>
          </a:xfrm>
          <a:solidFill>
            <a:schemeClr val="bg1"/>
          </a:solidFill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00B0F0"/>
              </a:solidFill>
            </p:spPr>
            <p:txBody>
              <a:bodyPr/>
              <a:lstStyle/>
              <a:p>
                <a:endParaRPr lang="en-IN" dirty="0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00B0F0"/>
              </a:solidFill>
            </p:spPr>
            <p:txBody>
              <a:bodyPr/>
              <a:lstStyle/>
              <a:p>
                <a:endParaRPr lang="en-IN" dirty="0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00B0F0"/>
              </a:solidFill>
            </p:spPr>
            <p:txBody>
              <a:bodyPr/>
              <a:lstStyle/>
              <a:p>
                <a:endParaRPr lang="en-IN" dirty="0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4953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				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CA4CF-7DBA-6366-F730-A0D2AA63053B}"/>
              </a:ext>
            </a:extLst>
          </p:cNvPr>
          <p:cNvSpPr txBox="1"/>
          <p:nvPr/>
        </p:nvSpPr>
        <p:spPr>
          <a:xfrm>
            <a:off x="8915400" y="2400300"/>
            <a:ext cx="71628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Social Buzz is a fast growing social media unicorn that needs to scale rapidly. Accenture has begun a three – month initial engagement to:</a:t>
            </a:r>
          </a:p>
          <a:p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Audit their big data practice.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Provide Recommendations for a Successful 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/>
              <a:t>Analyze</a:t>
            </a:r>
            <a:r>
              <a:rPr lang="en-IN" sz="3200" dirty="0"/>
              <a:t> of their content categories that highlights the top 5 categories with the largest aggregate popularity.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rgbClr val="A1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b="32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l="24693" r="24692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Problem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3043875" y="4999075"/>
            <a:ext cx="65322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Users post over 100,000 pieces of content every day</a:t>
            </a:r>
            <a:b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With tens of millions of posts and hundreds of millions of users, how do you capitalize?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  <a:noFill/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12030185" y="7321206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11825797" y="4221947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6" y="4002070"/>
            <a:ext cx="2187043" cy="2122801"/>
            <a:chOff x="-23042" y="66269"/>
            <a:chExt cx="6542158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162887" t="-16677" r="-160680" b="-166616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76747" y="1204388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62466" y="984511"/>
            <a:ext cx="2187044" cy="2122801"/>
            <a:chOff x="-23042" y="66269"/>
            <a:chExt cx="6542159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164249" t="1916" r="-22900" b="-93991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4109800" y="1813263"/>
            <a:ext cx="3488400" cy="86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Chief Technology Architect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4109800" y="4712538"/>
            <a:ext cx="3488400" cy="86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Senior Principal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248116" y="7930050"/>
            <a:ext cx="3488400" cy="861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Sankesh Yadav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14603E-80F0-1CF2-B0FD-050FBD865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140" y="7383581"/>
            <a:ext cx="1954838" cy="19548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r="10231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2" name="Google Shape;262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5" name="Google Shape;265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6" name="Google Shape;266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9" name="Google Shape;269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1" name="Google Shape;271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4" name="Google Shape;274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Process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4042550" y="1477950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Understanding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5992050" y="3063075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Cleaning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7860600" y="4774050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Modelling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9609850" y="6301338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Analysis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11490100" y="8027200"/>
            <a:ext cx="432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Uncover Insights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/>
          <p:nvPr/>
        </p:nvSpPr>
        <p:spPr>
          <a:xfrm>
            <a:off x="1028700" y="860915"/>
            <a:ext cx="463612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Insights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97" name="Google Shape;297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8" name="Google Shape;298;p19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" name="Google Shape;307;p19"/>
          <p:cNvSpPr txBox="1"/>
          <p:nvPr/>
        </p:nvSpPr>
        <p:spPr>
          <a:xfrm>
            <a:off x="931299" y="3315600"/>
            <a:ext cx="4857600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Unique Category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29487" y="3315600"/>
            <a:ext cx="4857600" cy="1754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1897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Reactions to ‘Animal’ Posts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11727662" y="3315600"/>
            <a:ext cx="4857600" cy="1107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MAY</a:t>
            </a:r>
            <a:endParaRPr lang="en-US" sz="3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19" name="Google Shape;319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7" name="Google Shape;327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28" name="Google Shape;328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38" name="Google Shape;338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39" name="Google Shape;339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40" name="Google Shape;340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085FCBC-9658-AC84-AFF7-EF8ED1FB7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444" y="1685151"/>
            <a:ext cx="13098356" cy="763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1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51" name="Google Shape;351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21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59" name="Google Shape;359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60" name="Google Shape;360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21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70" name="Google Shape;370;p21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71" name="Google Shape;371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F8844B-20FC-315F-AF30-D30AF233E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460" y="1030677"/>
            <a:ext cx="8660340" cy="7743672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289</Words>
  <Application>Microsoft Office PowerPoint</Application>
  <PresentationFormat>Custom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Tw Cen MT</vt:lpstr>
      <vt:lpstr>Wingdings 3</vt:lpstr>
      <vt:lpstr>Calibri</vt:lpstr>
      <vt:lpstr>Tw Cen MT Condensed</vt:lpstr>
      <vt:lpstr>Graphik Regular</vt:lpstr>
      <vt:lpstr>Arial</vt:lpstr>
      <vt:lpstr>1_Office Theme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Luv Prakashkumar Patel</cp:lastModifiedBy>
  <cp:revision>17</cp:revision>
  <dcterms:created xsi:type="dcterms:W3CDTF">2006-08-16T00:00:00Z</dcterms:created>
  <dcterms:modified xsi:type="dcterms:W3CDTF">2024-10-23T17:37:50Z</dcterms:modified>
  <dc:identifier>DAEhDyfaYKE</dc:identifier>
</cp:coreProperties>
</file>