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78" r:id="rId9"/>
    <p:sldId id="273" r:id="rId10"/>
    <p:sldId id="277" r:id="rId11"/>
    <p:sldId id="276" r:id="rId12"/>
    <p:sldId id="279" r:id="rId13"/>
    <p:sldId id="266" r:id="rId14"/>
    <p:sldId id="265"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718" autoAdjust="0"/>
  </p:normalViewPr>
  <p:slideViewPr>
    <p:cSldViewPr snapToGrid="0">
      <p:cViewPr varScale="1">
        <p:scale>
          <a:sx n="80" d="100"/>
          <a:sy n="80" d="100"/>
        </p:scale>
        <p:origin x="58" y="1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a:lstStyle/>
        <a:p>
          <a:pPr marL="0" algn="ctr"/>
          <a:r>
            <a:rPr lang="en-US" sz="1300" b="0" i="0" dirty="0"/>
            <a:t>Regularly test your disaster recovery plan to ensure it works effectively. This may involve simulations or tabletop exercises.</a:t>
          </a:r>
          <a:endParaRPr lang="en-US" sz="1300" dirty="0">
            <a:latin typeface="+mn-lt"/>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algn="ctr"/>
          <a:r>
            <a:rPr lang="en-IN" sz="2000" b="1" i="0" dirty="0"/>
            <a:t>Analysis</a:t>
          </a:r>
          <a:endParaRPr lang="en-US" sz="2000" dirty="0">
            <a:latin typeface="+mn-lt"/>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r>
            <a:rPr lang="en-US" sz="1400" b="0" i="0" dirty="0"/>
            <a:t>Identify potential risks and threats that could disrupt your business operations</a:t>
          </a:r>
          <a:endParaRPr lang="en-US" sz="140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lgn="ctr"/>
          <a:r>
            <a:rPr lang="en-IN" sz="2000" b="1" i="0" dirty="0"/>
            <a:t>Define </a:t>
          </a:r>
          <a:r>
            <a:rPr lang="en-IN" sz="1600" b="1" i="0" dirty="0"/>
            <a:t>Objectives</a:t>
          </a:r>
          <a:endParaRPr lang="en-US" sz="1600" dirty="0">
            <a:latin typeface="+mn-lt"/>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r>
            <a:rPr lang="en-US" sz="1400" b="0" i="0" dirty="0"/>
            <a:t>Establish clear objectives for your disaster recovery project</a:t>
          </a:r>
          <a:endParaRPr lang="en-US" sz="140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algn="ctr"/>
          <a:r>
            <a:rPr lang="en-IN" sz="1600" b="1" i="0" dirty="0"/>
            <a:t>Risk Mitigation Strategies</a:t>
          </a:r>
          <a:endParaRPr lang="en-US" sz="1600" b="1" dirty="0">
            <a:latin typeface="+mn-lt"/>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r>
            <a:rPr lang="en-US" sz="1400" b="0" i="0" dirty="0"/>
            <a:t>Develop strategies to mitigate the identified risks, such as backup and redundancy </a:t>
          </a:r>
          <a:endParaRPr lang="en-US" sz="1400" dirty="0">
            <a:latin typeface="+mn-lt"/>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a:r>
            <a:rPr lang="en-US" sz="1400" b="0" i="0" dirty="0"/>
            <a:t>Create a detailed plan that outlines the steps to be taken in the event of a disaster.</a:t>
          </a:r>
          <a:endParaRPr lang="en-US" sz="1400" dirty="0">
            <a:latin typeface="+mn-lt"/>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algn="ctr"/>
          <a:r>
            <a:rPr lang="en-IN" sz="1600" b="1" i="0" dirty="0"/>
            <a:t>Testing and Training</a:t>
          </a:r>
          <a:endParaRPr lang="en-US" sz="1600" dirty="0">
            <a:latin typeface="+mn-lt"/>
          </a:endParaRP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lgn="ctr"/>
          <a:r>
            <a:rPr lang="en-IN" sz="1600" b="1" i="0" dirty="0"/>
            <a:t>Disaster Recovery Plan</a:t>
          </a:r>
          <a:endParaRPr lang="en-US" sz="1600" dirty="0">
            <a:latin typeface="+mn-lt"/>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168EF51D-1BE8-44FF-80EB-4D9686FACA00}">
      <dgm:prSet custT="1"/>
      <dgm:spPr/>
      <dgm:t>
        <a:bodyPr/>
        <a:lstStyle/>
        <a:p>
          <a:pPr algn="ctr"/>
          <a:endParaRPr lang="en-IN" sz="1600" b="1" i="0" dirty="0"/>
        </a:p>
        <a:p>
          <a:pPr algn="ctr"/>
          <a:r>
            <a:rPr lang="en-IN" sz="1600" b="1" i="0" dirty="0"/>
            <a:t>Documentation and Reporting</a:t>
          </a:r>
          <a:r>
            <a:rPr lang="en-IN" sz="1600" b="0" i="0" dirty="0"/>
            <a:t>:</a:t>
          </a:r>
        </a:p>
        <a:p>
          <a:pPr algn="ctr"/>
          <a:r>
            <a:rPr lang="en-US" sz="1200" b="0" i="0" dirty="0"/>
            <a:t>Maintain thorough documentation of your disaster recovery plan, tests, and incidents</a:t>
          </a:r>
          <a:endParaRPr lang="en-IN" sz="1200" dirty="0"/>
        </a:p>
      </dgm:t>
    </dgm:pt>
    <dgm:pt modelId="{2DE8D234-5517-48F6-B673-260120318B6B}" type="parTrans" cxnId="{03CE603C-9314-45CA-9415-C0A522A4D6D4}">
      <dgm:prSet/>
      <dgm:spPr/>
      <dgm:t>
        <a:bodyPr/>
        <a:lstStyle/>
        <a:p>
          <a:endParaRPr lang="en-IN"/>
        </a:p>
      </dgm:t>
    </dgm:pt>
    <dgm:pt modelId="{73D04715-3759-46DD-B1B6-259D59AE2295}" type="sibTrans" cxnId="{03CE603C-9314-45CA-9415-C0A522A4D6D4}">
      <dgm:prSet/>
      <dgm:spPr/>
      <dgm:t>
        <a:bodyPr/>
        <a:lstStyle/>
        <a:p>
          <a:endParaRPr lang="en-IN"/>
        </a:p>
      </dgm:t>
    </dgm:pt>
    <dgm:pt modelId="{2286B200-8439-4027-8770-45BDA7FDF912}">
      <dgm:prSet custT="1"/>
      <dgm:spPr/>
      <dgm:t>
        <a:bodyPr/>
        <a:lstStyle/>
        <a:p>
          <a:endParaRPr lang="en-IN" sz="1500" b="1" i="0" dirty="0"/>
        </a:p>
        <a:p>
          <a:endParaRPr lang="en-IN" sz="1500" b="1" i="0" dirty="0"/>
        </a:p>
        <a:p>
          <a:r>
            <a:rPr lang="en-IN" sz="1500" b="1" i="0" dirty="0"/>
            <a:t>Testing and Maintenance</a:t>
          </a:r>
          <a:r>
            <a:rPr lang="en-IN" sz="1500" b="0" i="0" dirty="0"/>
            <a:t>:</a:t>
          </a:r>
        </a:p>
        <a:p>
          <a:r>
            <a:rPr lang="en-US" sz="1300" b="0" i="0" dirty="0"/>
            <a:t>Regularly test and maintain your disaster recovery plan to ensure its effectiveness and adapt it as your organization evolves.</a:t>
          </a:r>
          <a:endParaRPr lang="en-IN" sz="1300" dirty="0"/>
        </a:p>
      </dgm:t>
    </dgm:pt>
    <dgm:pt modelId="{1FBD0E27-3019-4F00-8A80-7D169F160B07}" type="parTrans" cxnId="{619DE6F6-A9B4-4A73-BA34-55C26A4BF897}">
      <dgm:prSet/>
      <dgm:spPr/>
      <dgm:t>
        <a:bodyPr/>
        <a:lstStyle/>
        <a:p>
          <a:endParaRPr lang="en-IN"/>
        </a:p>
      </dgm:t>
    </dgm:pt>
    <dgm:pt modelId="{A109ACB2-510E-4DCA-B3C0-9E1E3B936B23}" type="sibTrans" cxnId="{619DE6F6-A9B4-4A73-BA34-55C26A4BF897}">
      <dgm:prSet/>
      <dgm:spPr/>
      <dgm:t>
        <a:bodyPr/>
        <a:lstStyle/>
        <a:p>
          <a:endParaRPr lang="en-IN"/>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ScaleY="67613" custLinFactNeighborX="582" custLinFactNeighborY="45220"/>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7" custLinFactNeighborX="-757"/>
      <dgm:spPr>
        <a:prstGeom prst="rect">
          <a:avLst/>
        </a:prstGeom>
      </dgm:spPr>
    </dgm:pt>
    <dgm:pt modelId="{7DA281F5-0265-2048-A63A-727E19796F79}" type="pres">
      <dgm:prSet presAssocID="{73D947E0-108F-4D20-A71E-3CF329F97212}" presName="nodeTx" presStyleLbl="node1" presStyleIdx="0" presStyleCnt="7">
        <dgm:presLayoutVars>
          <dgm:bulletEnabled val="1"/>
        </dgm:presLayoutVars>
      </dgm:prSet>
      <dgm:spPr/>
    </dgm:pt>
    <dgm:pt modelId="{79A13FEB-C61A-0346-824D-E0457CC5B4C9}" type="pres">
      <dgm:prSet presAssocID="{73D947E0-108F-4D20-A71E-3CF329F97212}" presName="invisiNode" presStyleLbl="node1" presStyleIdx="0" presStyleCnt="7"/>
      <dgm:spPr/>
    </dgm:pt>
    <dgm:pt modelId="{A126BA88-D0F9-AF4A-A7BA-0638E32B45F8}" type="pres">
      <dgm:prSet presAssocID="{73D947E0-108F-4D20-A71E-3CF329F97212}" presName="imagNode" presStyleLbl="fgImgPlace1" presStyleIdx="0" presStyleCnt="7" custScaleX="63106" custScaleY="63106" custLinFactNeighborX="-1940" custLinFactNeighborY="-1258"/>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7" custLinFactNeighborX="-129"/>
      <dgm:spPr>
        <a:prstGeom prst="rect">
          <a:avLst/>
        </a:prstGeom>
      </dgm:spPr>
    </dgm:pt>
    <dgm:pt modelId="{BA2077AD-A827-784F-87A6-E8E29A836D84}" type="pres">
      <dgm:prSet presAssocID="{B1AFA1AF-0FF8-45B3-A6D0-0E255A2F637D}" presName="nodeTx" presStyleLbl="node1" presStyleIdx="1" presStyleCnt="7">
        <dgm:presLayoutVars>
          <dgm:bulletEnabled val="1"/>
        </dgm:presLayoutVars>
      </dgm:prSet>
      <dgm:spPr/>
    </dgm:pt>
    <dgm:pt modelId="{47276A48-75DE-FE4F-B4C6-8B77CF2957C3}" type="pres">
      <dgm:prSet presAssocID="{B1AFA1AF-0FF8-45B3-A6D0-0E255A2F637D}" presName="invisiNode" presStyleLbl="node1" presStyleIdx="1" presStyleCnt="7"/>
      <dgm:spPr/>
    </dgm:pt>
    <dgm:pt modelId="{EFEB790C-BD5C-F54D-9993-F81422A8AD8E}" type="pres">
      <dgm:prSet presAssocID="{B1AFA1AF-0FF8-45B3-A6D0-0E255A2F637D}" presName="imagNode" presStyleLbl="fgImgPlace1" presStyleIdx="1" presStyleCnt="7"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7" custLinFactNeighborX="182"/>
      <dgm:spPr>
        <a:prstGeom prst="rect">
          <a:avLst/>
        </a:prstGeom>
      </dgm:spPr>
    </dgm:pt>
    <dgm:pt modelId="{BC636E4B-34B9-8543-A308-00E0D1B0D2F9}" type="pres">
      <dgm:prSet presAssocID="{E9682B4F-0217-4B50-923E-C104AA24290F}" presName="nodeTx" presStyleLbl="node1" presStyleIdx="2" presStyleCnt="7">
        <dgm:presLayoutVars>
          <dgm:bulletEnabled val="1"/>
        </dgm:presLayoutVars>
      </dgm:prSet>
      <dgm:spPr/>
    </dgm:pt>
    <dgm:pt modelId="{073A77BB-E8BD-4B4C-BFA2-7B530A2B3199}" type="pres">
      <dgm:prSet presAssocID="{E9682B4F-0217-4B50-923E-C104AA24290F}" presName="invisiNode" presStyleLbl="node1" presStyleIdx="2" presStyleCnt="7"/>
      <dgm:spPr/>
    </dgm:pt>
    <dgm:pt modelId="{CC076D56-4BB0-7246-9039-788AB439DAF0}" type="pres">
      <dgm:prSet presAssocID="{E9682B4F-0217-4B50-923E-C104AA24290F}" presName="imagNode" presStyleLbl="fgImgPlace1" presStyleIdx="2" presStyleCnt="7"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7" custLinFactNeighborX="0"/>
      <dgm:spPr>
        <a:prstGeom prst="rect">
          <a:avLst/>
        </a:prstGeom>
      </dgm:spPr>
    </dgm:pt>
    <dgm:pt modelId="{9312E8E2-BBD1-104A-9F74-B0103AF69816}" type="pres">
      <dgm:prSet presAssocID="{4F85505A-81B6-4FDA-A144-900B71DAD946}" presName="nodeTx" presStyleLbl="node1" presStyleIdx="3" presStyleCnt="7">
        <dgm:presLayoutVars>
          <dgm:bulletEnabled val="1"/>
        </dgm:presLayoutVars>
      </dgm:prSet>
      <dgm:spPr/>
    </dgm:pt>
    <dgm:pt modelId="{A0D6F489-540A-D44E-B596-6A182486B777}" type="pres">
      <dgm:prSet presAssocID="{4F85505A-81B6-4FDA-A144-900B71DAD946}" presName="invisiNode" presStyleLbl="node1" presStyleIdx="3" presStyleCnt="7"/>
      <dgm:spPr/>
    </dgm:pt>
    <dgm:pt modelId="{FDF2BC93-305C-D94B-A6C2-ED9CE7F40C2F}" type="pres">
      <dgm:prSet presAssocID="{4F85505A-81B6-4FDA-A144-900B71DAD946}" presName="imagNode" presStyleLbl="fgImgPlace1" presStyleIdx="3" presStyleCnt="7"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7" custLinFactNeighborX="757"/>
      <dgm:spPr>
        <a:prstGeom prst="rect">
          <a:avLst/>
        </a:prstGeom>
      </dgm:spPr>
    </dgm:pt>
    <dgm:pt modelId="{AF3E8B43-0466-2941-94BF-5E057B356E82}" type="pres">
      <dgm:prSet presAssocID="{A2322D3A-7AC2-4C5C-9D7E-EAB2313D47D4}" presName="nodeTx" presStyleLbl="node1" presStyleIdx="4" presStyleCnt="7">
        <dgm:presLayoutVars>
          <dgm:bulletEnabled val="1"/>
        </dgm:presLayoutVars>
      </dgm:prSet>
      <dgm:spPr/>
    </dgm:pt>
    <dgm:pt modelId="{D1AAA287-E1AF-9946-AA96-77AD6193B1DD}" type="pres">
      <dgm:prSet presAssocID="{A2322D3A-7AC2-4C5C-9D7E-EAB2313D47D4}" presName="invisiNode" presStyleLbl="node1" presStyleIdx="4" presStyleCnt="7"/>
      <dgm:spPr/>
    </dgm:pt>
    <dgm:pt modelId="{916140F0-4F43-9F45-8310-FCCA12DDE514}" type="pres">
      <dgm:prSet presAssocID="{A2322D3A-7AC2-4C5C-9D7E-EAB2313D47D4}" presName="imagNode" presStyleLbl="fgImgPlace1" presStyleIdx="4" presStyleCnt="7" custScaleX="63106" custScaleY="63106"/>
      <dgm:spPr>
        <a:solidFill>
          <a:schemeClr val="accent1">
            <a:lumMod val="60000"/>
            <a:lumOff val="40000"/>
          </a:schemeClr>
        </a:solidFill>
        <a:ln>
          <a:noFill/>
        </a:ln>
      </dgm:spPr>
    </dgm:pt>
    <dgm:pt modelId="{02004BC8-A9EE-4BF5-AAA7-D9C1D7094B32}" type="pres">
      <dgm:prSet presAssocID="{84DE1C3A-3FC7-4DB3-88ED-33F65A71557A}" presName="sibTrans" presStyleLbl="sibTrans2D1" presStyleIdx="0" presStyleCnt="0"/>
      <dgm:spPr/>
    </dgm:pt>
    <dgm:pt modelId="{101146C6-3E18-42FE-A7DC-ABFBAD0D748D}" type="pres">
      <dgm:prSet presAssocID="{168EF51D-1BE8-44FF-80EB-4D9686FACA00}" presName="compNode" presStyleCnt="0"/>
      <dgm:spPr/>
    </dgm:pt>
    <dgm:pt modelId="{2EBC9AE9-F12D-4D0C-8B13-78FC86CC6C87}" type="pres">
      <dgm:prSet presAssocID="{168EF51D-1BE8-44FF-80EB-4D9686FACA00}" presName="bkgdShape" presStyleLbl="node1" presStyleIdx="5" presStyleCnt="7"/>
      <dgm:spPr/>
    </dgm:pt>
    <dgm:pt modelId="{1944FC28-E1CB-4579-84A0-A1C68217B885}" type="pres">
      <dgm:prSet presAssocID="{168EF51D-1BE8-44FF-80EB-4D9686FACA00}" presName="nodeTx" presStyleLbl="node1" presStyleIdx="5" presStyleCnt="7">
        <dgm:presLayoutVars>
          <dgm:bulletEnabled val="1"/>
        </dgm:presLayoutVars>
      </dgm:prSet>
      <dgm:spPr/>
    </dgm:pt>
    <dgm:pt modelId="{781CDCAE-5727-410F-A0DA-80B039772398}" type="pres">
      <dgm:prSet presAssocID="{168EF51D-1BE8-44FF-80EB-4D9686FACA00}" presName="invisiNode" presStyleLbl="node1" presStyleIdx="5" presStyleCnt="7"/>
      <dgm:spPr/>
    </dgm:pt>
    <dgm:pt modelId="{A52E2AA6-2EF7-4C51-80E0-D6589775118C}" type="pres">
      <dgm:prSet presAssocID="{168EF51D-1BE8-44FF-80EB-4D9686FACA00}" presName="imagNode" presStyleLbl="fgImgPlace1" presStyleIdx="5" presStyleCnt="7" custScaleX="59995" custScaleY="52097"/>
      <dgm:spPr>
        <a:solidFill>
          <a:schemeClr val="accent1">
            <a:lumMod val="60000"/>
            <a:lumOff val="40000"/>
          </a:schemeClr>
        </a:solidFill>
      </dgm:spPr>
    </dgm:pt>
    <dgm:pt modelId="{4140E59F-A208-4A00-B65F-CB96E7623808}" type="pres">
      <dgm:prSet presAssocID="{73D04715-3759-46DD-B1B6-259D59AE2295}" presName="sibTrans" presStyleLbl="sibTrans2D1" presStyleIdx="0" presStyleCnt="0"/>
      <dgm:spPr/>
    </dgm:pt>
    <dgm:pt modelId="{30EE1903-09B0-4C84-986F-7365DCDE493E}" type="pres">
      <dgm:prSet presAssocID="{2286B200-8439-4027-8770-45BDA7FDF912}" presName="compNode" presStyleCnt="0"/>
      <dgm:spPr/>
    </dgm:pt>
    <dgm:pt modelId="{C967D650-18FC-4C9C-BE99-F18D843111A4}" type="pres">
      <dgm:prSet presAssocID="{2286B200-8439-4027-8770-45BDA7FDF912}" presName="bkgdShape" presStyleLbl="node1" presStyleIdx="6" presStyleCnt="7"/>
      <dgm:spPr/>
    </dgm:pt>
    <dgm:pt modelId="{BDD0B95C-A2C1-40B1-A8CB-F101BEBD26BE}" type="pres">
      <dgm:prSet presAssocID="{2286B200-8439-4027-8770-45BDA7FDF912}" presName="nodeTx" presStyleLbl="node1" presStyleIdx="6" presStyleCnt="7">
        <dgm:presLayoutVars>
          <dgm:bulletEnabled val="1"/>
        </dgm:presLayoutVars>
      </dgm:prSet>
      <dgm:spPr/>
    </dgm:pt>
    <dgm:pt modelId="{D7CB81EE-8E97-4B0B-B9CF-68342182EBD1}" type="pres">
      <dgm:prSet presAssocID="{2286B200-8439-4027-8770-45BDA7FDF912}" presName="invisiNode" presStyleLbl="node1" presStyleIdx="6" presStyleCnt="7"/>
      <dgm:spPr/>
    </dgm:pt>
    <dgm:pt modelId="{92C1226A-FC5A-4B11-A085-714C9BAC1E2B}" type="pres">
      <dgm:prSet presAssocID="{2286B200-8439-4027-8770-45BDA7FDF912}" presName="imagNode" presStyleLbl="fgImgPlace1" presStyleIdx="6" presStyleCnt="7" custScaleX="70796" custScaleY="52097"/>
      <dgm:spPr>
        <a:solidFill>
          <a:schemeClr val="accent1">
            <a:lumMod val="60000"/>
            <a:lumOff val="40000"/>
          </a:schemeClr>
        </a:solidFill>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B05D8C1B-CD11-4418-9EF4-C061F53F456A}" type="presOf" srcId="{2286B200-8439-4027-8770-45BDA7FDF912}" destId="{C967D650-18FC-4C9C-BE99-F18D843111A4}" srcOrd="0"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03CE603C-9314-45CA-9415-C0A522A4D6D4}" srcId="{0DD8915E-DC14-41D6-9BB5-F49E1C265163}" destId="{168EF51D-1BE8-44FF-80EB-4D9686FACA00}" srcOrd="5" destOrd="0" parTransId="{2DE8D234-5517-48F6-B673-260120318B6B}" sibTransId="{73D04715-3759-46DD-B1B6-259D59AE2295}"/>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0C33CD6A-5D26-4A02-8BDB-F1A44853E7E6}" type="presOf" srcId="{168EF51D-1BE8-44FF-80EB-4D9686FACA00}" destId="{1944FC28-E1CB-4579-84A0-A1C68217B885}" srcOrd="1" destOrd="0"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5E916986-4095-49A5-8B19-45D6DB600A69}" type="presOf" srcId="{2286B200-8439-4027-8770-45BDA7FDF912}" destId="{BDD0B95C-A2C1-40B1-A8CB-F101BEBD26BE}" srcOrd="1" destOrd="0" presId="urn:microsoft.com/office/officeart/2005/8/layout/hList7"/>
    <dgm:cxn modelId="{33322D91-DC82-4D3E-A267-6516A10CEEA8}" type="presOf" srcId="{73D04715-3759-46DD-B1B6-259D59AE2295}" destId="{4140E59F-A208-4A00-B65F-CB96E7623808}" srcOrd="0"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53F3F8C2-7D66-4D2C-AA5E-2EBAE0030534}" type="presOf" srcId="{84DE1C3A-3FC7-4DB3-88ED-33F65A71557A}" destId="{02004BC8-A9EE-4BF5-AAA7-D9C1D7094B32}" srcOrd="0" destOrd="0" presId="urn:microsoft.com/office/officeart/2005/8/layout/hList7"/>
    <dgm:cxn modelId="{B0F27AC9-F5B9-40D5-8E79-1A4D5EFE67DA}" type="presOf" srcId="{168EF51D-1BE8-44FF-80EB-4D9686FACA00}" destId="{2EBC9AE9-F12D-4D0C-8B13-78FC86CC6C87}"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619DE6F6-A9B4-4A73-BA34-55C26A4BF897}" srcId="{0DD8915E-DC14-41D6-9BB5-F49E1C265163}" destId="{2286B200-8439-4027-8770-45BDA7FDF912}" srcOrd="6" destOrd="0" parTransId="{1FBD0E27-3019-4F00-8A80-7D169F160B07}" sibTransId="{A109ACB2-510E-4DCA-B3C0-9E1E3B936B23}"/>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 modelId="{ACA6510F-DD71-407E-96F1-CB00446295C1}" type="presParOf" srcId="{0955960D-7F7D-E54C-8843-B1DBEEBFB364}" destId="{02004BC8-A9EE-4BF5-AAA7-D9C1D7094B32}" srcOrd="9" destOrd="0" presId="urn:microsoft.com/office/officeart/2005/8/layout/hList7"/>
    <dgm:cxn modelId="{29DD564D-4EC6-4A50-A24E-4967E7058D90}" type="presParOf" srcId="{0955960D-7F7D-E54C-8843-B1DBEEBFB364}" destId="{101146C6-3E18-42FE-A7DC-ABFBAD0D748D}" srcOrd="10" destOrd="0" presId="urn:microsoft.com/office/officeart/2005/8/layout/hList7"/>
    <dgm:cxn modelId="{33806494-BC01-4BD1-8FC0-7B368B70CDEB}" type="presParOf" srcId="{101146C6-3E18-42FE-A7DC-ABFBAD0D748D}" destId="{2EBC9AE9-F12D-4D0C-8B13-78FC86CC6C87}" srcOrd="0" destOrd="0" presId="urn:microsoft.com/office/officeart/2005/8/layout/hList7"/>
    <dgm:cxn modelId="{30074231-FBC6-44DA-8144-8812322D67BE}" type="presParOf" srcId="{101146C6-3E18-42FE-A7DC-ABFBAD0D748D}" destId="{1944FC28-E1CB-4579-84A0-A1C68217B885}" srcOrd="1" destOrd="0" presId="urn:microsoft.com/office/officeart/2005/8/layout/hList7"/>
    <dgm:cxn modelId="{FA2EE0DB-829B-45E4-9E45-F7F0EF4EDDEF}" type="presParOf" srcId="{101146C6-3E18-42FE-A7DC-ABFBAD0D748D}" destId="{781CDCAE-5727-410F-A0DA-80B039772398}" srcOrd="2" destOrd="0" presId="urn:microsoft.com/office/officeart/2005/8/layout/hList7"/>
    <dgm:cxn modelId="{E9E52FBF-4EF9-444E-8B8B-47B7D284A310}" type="presParOf" srcId="{101146C6-3E18-42FE-A7DC-ABFBAD0D748D}" destId="{A52E2AA6-2EF7-4C51-80E0-D6589775118C}" srcOrd="3" destOrd="0" presId="urn:microsoft.com/office/officeart/2005/8/layout/hList7"/>
    <dgm:cxn modelId="{61FAB1A5-19A4-46FD-8F3D-A81E279FAAA8}" type="presParOf" srcId="{0955960D-7F7D-E54C-8843-B1DBEEBFB364}" destId="{4140E59F-A208-4A00-B65F-CB96E7623808}" srcOrd="11" destOrd="0" presId="urn:microsoft.com/office/officeart/2005/8/layout/hList7"/>
    <dgm:cxn modelId="{2A9706C1-3A21-4057-872D-73FA4CFB6256}" type="presParOf" srcId="{0955960D-7F7D-E54C-8843-B1DBEEBFB364}" destId="{30EE1903-09B0-4C84-986F-7365DCDE493E}" srcOrd="12" destOrd="0" presId="urn:microsoft.com/office/officeart/2005/8/layout/hList7"/>
    <dgm:cxn modelId="{5EA1EF06-CBD8-4C0D-817C-1B1B908A120B}" type="presParOf" srcId="{30EE1903-09B0-4C84-986F-7365DCDE493E}" destId="{C967D650-18FC-4C9C-BE99-F18D843111A4}" srcOrd="0" destOrd="0" presId="urn:microsoft.com/office/officeart/2005/8/layout/hList7"/>
    <dgm:cxn modelId="{04E9E3C0-2BD6-41CB-AF2B-8A01DAE0FA75}" type="presParOf" srcId="{30EE1903-09B0-4C84-986F-7365DCDE493E}" destId="{BDD0B95C-A2C1-40B1-A8CB-F101BEBD26BE}" srcOrd="1" destOrd="0" presId="urn:microsoft.com/office/officeart/2005/8/layout/hList7"/>
    <dgm:cxn modelId="{8D276A70-E8DE-4954-837F-B667D9FA6E8E}" type="presParOf" srcId="{30EE1903-09B0-4C84-986F-7365DCDE493E}" destId="{D7CB81EE-8E97-4B0B-B9CF-68342182EBD1}" srcOrd="2" destOrd="0" presId="urn:microsoft.com/office/officeart/2005/8/layout/hList7"/>
    <dgm:cxn modelId="{BF7245C1-313B-4E8F-8FF7-A9BA5E7E7A06}" type="presParOf" srcId="{30EE1903-09B0-4C84-986F-7365DCDE493E}" destId="{92C1226A-FC5A-4B11-A085-714C9BAC1E2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IN" sz="2000" b="1" i="0" kern="1200" dirty="0"/>
            <a:t>Analysis</a:t>
          </a:r>
          <a:endParaRPr lang="en-US" sz="2000" kern="1200" dirty="0">
            <a:latin typeface="+mn-lt"/>
          </a:endParaRPr>
        </a:p>
        <a:p>
          <a:pPr marL="0" lvl="1" indent="-114300" algn="ctr" defTabSz="622300">
            <a:lnSpc>
              <a:spcPct val="90000"/>
            </a:lnSpc>
            <a:spcBef>
              <a:spcPct val="0"/>
            </a:spcBef>
            <a:spcAft>
              <a:spcPct val="15000"/>
            </a:spcAft>
            <a:buChar char="•"/>
          </a:pPr>
          <a:r>
            <a:rPr lang="en-US" sz="1400" b="0" i="0" kern="1200" dirty="0"/>
            <a:t>Identify potential risks and threats that could disrupt your business operations</a:t>
          </a:r>
          <a:endParaRPr lang="en-US" sz="1400" kern="1200" dirty="0">
            <a:latin typeface="+mn-lt"/>
          </a:endParaRPr>
        </a:p>
      </dsp:txBody>
      <dsp:txXfrm>
        <a:off x="0" y="1898429"/>
        <a:ext cx="1361068" cy="1898429"/>
      </dsp:txXfrm>
    </dsp:sp>
    <dsp:sp modelId="{A126BA88-D0F9-AF4A-A7BA-0638E32B45F8}">
      <dsp:nvSpPr>
        <dsp:cNvPr id="0" name=""/>
        <dsp:cNvSpPr/>
      </dsp:nvSpPr>
      <dsp:spPr>
        <a:xfrm>
          <a:off x="256082" y="556426"/>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404203"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a:lnSpc>
              <a:spcPct val="90000"/>
            </a:lnSpc>
            <a:spcBef>
              <a:spcPct val="0"/>
            </a:spcBef>
            <a:spcAft>
              <a:spcPct val="35000"/>
            </a:spcAft>
            <a:buNone/>
          </a:pPr>
          <a:r>
            <a:rPr lang="en-IN" sz="2000" b="1" i="0" kern="1200" dirty="0"/>
            <a:t>Define </a:t>
          </a:r>
          <a:r>
            <a:rPr lang="en-IN" sz="1600" b="1" i="0" kern="1200" dirty="0"/>
            <a:t>Objectives</a:t>
          </a:r>
          <a:endParaRPr lang="en-US" sz="1600" kern="1200" dirty="0">
            <a:latin typeface="+mn-lt"/>
          </a:endParaRPr>
        </a:p>
        <a:p>
          <a:pPr marL="0" lvl="1" indent="-114300" algn="ctr" defTabSz="622300">
            <a:lnSpc>
              <a:spcPct val="90000"/>
            </a:lnSpc>
            <a:spcBef>
              <a:spcPct val="0"/>
            </a:spcBef>
            <a:spcAft>
              <a:spcPct val="15000"/>
            </a:spcAft>
            <a:buChar char="•"/>
          </a:pPr>
          <a:r>
            <a:rPr lang="en-US" sz="1400" b="0" i="0" kern="1200" dirty="0"/>
            <a:t>Establish clear objectives for your disaster recovery project</a:t>
          </a:r>
          <a:endParaRPr lang="en-US" sz="1400" kern="1200" dirty="0">
            <a:latin typeface="+mn-lt"/>
          </a:endParaRPr>
        </a:p>
      </dsp:txBody>
      <dsp:txXfrm>
        <a:off x="1404203" y="1898429"/>
        <a:ext cx="1361068" cy="1898429"/>
      </dsp:txXfrm>
    </dsp:sp>
    <dsp:sp modelId="{EFEB790C-BD5C-F54D-9993-F81422A8AD8E}">
      <dsp:nvSpPr>
        <dsp:cNvPr id="0" name=""/>
        <dsp:cNvSpPr/>
      </dsp:nvSpPr>
      <dsp:spPr>
        <a:xfrm>
          <a:off x="16828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2810336"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Risk Mitigation Strategies</a:t>
          </a:r>
          <a:endParaRPr lang="en-US" sz="1600" b="1" kern="1200" dirty="0">
            <a:latin typeface="+mn-lt"/>
          </a:endParaRPr>
        </a:p>
        <a:p>
          <a:pPr marL="0" lvl="1" indent="-114300" algn="ctr" defTabSz="622300">
            <a:lnSpc>
              <a:spcPct val="90000"/>
            </a:lnSpc>
            <a:spcBef>
              <a:spcPct val="0"/>
            </a:spcBef>
            <a:spcAft>
              <a:spcPct val="15000"/>
            </a:spcAft>
            <a:buChar char="•"/>
          </a:pPr>
          <a:r>
            <a:rPr lang="en-US" sz="1400" b="0" i="0" kern="1200" dirty="0"/>
            <a:t>Develop strategies to mitigate the identified risks, such as backup and redundancy </a:t>
          </a:r>
          <a:endParaRPr lang="en-US" sz="1400" kern="1200" dirty="0">
            <a:latin typeface="+mn-lt"/>
          </a:endParaRPr>
        </a:p>
      </dsp:txBody>
      <dsp:txXfrm>
        <a:off x="2810336" y="1898429"/>
        <a:ext cx="1361068" cy="1898429"/>
      </dsp:txXfrm>
    </dsp:sp>
    <dsp:sp modelId="{CC076D56-4BB0-7246-9039-788AB439DAF0}">
      <dsp:nvSpPr>
        <dsp:cNvPr id="0" name=""/>
        <dsp:cNvSpPr/>
      </dsp:nvSpPr>
      <dsp:spPr>
        <a:xfrm>
          <a:off x="30847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4209759"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Disaster Recovery Plan</a:t>
          </a:r>
          <a:endParaRPr lang="en-US" sz="1600" kern="1200" dirty="0">
            <a:latin typeface="+mn-lt"/>
          </a:endParaRPr>
        </a:p>
        <a:p>
          <a:pPr marL="0" lvl="1" indent="-114300" algn="ctr" defTabSz="622300">
            <a:lnSpc>
              <a:spcPct val="90000"/>
            </a:lnSpc>
            <a:spcBef>
              <a:spcPct val="0"/>
            </a:spcBef>
            <a:spcAft>
              <a:spcPct val="15000"/>
            </a:spcAft>
            <a:buChar char="•"/>
          </a:pPr>
          <a:r>
            <a:rPr lang="en-US" sz="1400" b="0" i="0" kern="1200" dirty="0"/>
            <a:t>Create a detailed plan that outlines the steps to be taken in the event of a disaster.</a:t>
          </a:r>
          <a:endParaRPr lang="en-US" sz="1400" kern="1200" dirty="0">
            <a:latin typeface="+mn-lt"/>
          </a:endParaRPr>
        </a:p>
      </dsp:txBody>
      <dsp:txXfrm>
        <a:off x="4209759" y="1898429"/>
        <a:ext cx="1361068" cy="1898429"/>
      </dsp:txXfrm>
    </dsp:sp>
    <dsp:sp modelId="{FDF2BC93-305C-D94B-A6C2-ED9CE7F40C2F}">
      <dsp:nvSpPr>
        <dsp:cNvPr id="0" name=""/>
        <dsp:cNvSpPr/>
      </dsp:nvSpPr>
      <dsp:spPr>
        <a:xfrm>
          <a:off x="44866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5621962" y="0"/>
          <a:ext cx="1361068" cy="4746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ctr" defTabSz="711200">
            <a:lnSpc>
              <a:spcPct val="90000"/>
            </a:lnSpc>
            <a:spcBef>
              <a:spcPct val="0"/>
            </a:spcBef>
            <a:spcAft>
              <a:spcPct val="35000"/>
            </a:spcAft>
            <a:buNone/>
          </a:pPr>
          <a:r>
            <a:rPr lang="en-IN" sz="1600" b="1" i="0" kern="1200" dirty="0"/>
            <a:t>Testing and Training</a:t>
          </a:r>
          <a:endParaRPr lang="en-US" sz="1600" kern="1200" dirty="0">
            <a:latin typeface="+mn-lt"/>
          </a:endParaRPr>
        </a:p>
        <a:p>
          <a:pPr marL="0" lvl="1" indent="-114300" algn="ctr" defTabSz="577850">
            <a:lnSpc>
              <a:spcPct val="90000"/>
            </a:lnSpc>
            <a:spcBef>
              <a:spcPct val="0"/>
            </a:spcBef>
            <a:spcAft>
              <a:spcPct val="15000"/>
            </a:spcAft>
            <a:buChar char="•"/>
          </a:pPr>
          <a:r>
            <a:rPr lang="en-US" sz="1300" b="0" i="0" kern="1200" dirty="0"/>
            <a:t>Regularly test your disaster recovery plan to ensure it works effectively. This may involve simulations or tabletop exercises.</a:t>
          </a:r>
          <a:endParaRPr lang="en-US" sz="1300" kern="1200" dirty="0">
            <a:latin typeface="+mn-lt"/>
          </a:endParaRPr>
        </a:p>
      </dsp:txBody>
      <dsp:txXfrm>
        <a:off x="5621962" y="1898429"/>
        <a:ext cx="1361068" cy="1898429"/>
      </dsp:txXfrm>
    </dsp:sp>
    <dsp:sp modelId="{916140F0-4F43-9F45-8310-FCCA12DDE514}">
      <dsp:nvSpPr>
        <dsp:cNvPr id="0" name=""/>
        <dsp:cNvSpPr/>
      </dsp:nvSpPr>
      <dsp:spPr>
        <a:xfrm>
          <a:off x="5888503" y="576308"/>
          <a:ext cx="807380" cy="997353"/>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EBC9AE9-F12D-4D0C-8B13-78FC86CC6C87}">
      <dsp:nvSpPr>
        <dsp:cNvPr id="0" name=""/>
        <dsp:cNvSpPr/>
      </dsp:nvSpPr>
      <dsp:spPr>
        <a:xfrm>
          <a:off x="7013559" y="0"/>
          <a:ext cx="1361068" cy="47460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IN" sz="1600" b="1" i="0" kern="1200" dirty="0"/>
        </a:p>
        <a:p>
          <a:pPr marL="0" lvl="0" indent="0" algn="ctr" defTabSz="711200">
            <a:lnSpc>
              <a:spcPct val="90000"/>
            </a:lnSpc>
            <a:spcBef>
              <a:spcPct val="0"/>
            </a:spcBef>
            <a:spcAft>
              <a:spcPct val="35000"/>
            </a:spcAft>
            <a:buNone/>
          </a:pPr>
          <a:r>
            <a:rPr lang="en-IN" sz="1600" b="1" i="0" kern="1200" dirty="0"/>
            <a:t>Documentation and Reporting</a:t>
          </a:r>
          <a:r>
            <a:rPr lang="en-IN" sz="1600" b="0" i="0" kern="1200" dirty="0"/>
            <a:t>:</a:t>
          </a:r>
        </a:p>
        <a:p>
          <a:pPr marL="0" lvl="0" indent="0" algn="ctr" defTabSz="711200">
            <a:lnSpc>
              <a:spcPct val="90000"/>
            </a:lnSpc>
            <a:spcBef>
              <a:spcPct val="0"/>
            </a:spcBef>
            <a:spcAft>
              <a:spcPct val="35000"/>
            </a:spcAft>
            <a:buNone/>
          </a:pPr>
          <a:r>
            <a:rPr lang="en-US" sz="1200" b="0" i="0" kern="1200" dirty="0"/>
            <a:t>Maintain thorough documentation of your disaster recovery plan, tests, and incidents</a:t>
          </a:r>
          <a:endParaRPr lang="en-IN" sz="1200" kern="1200" dirty="0"/>
        </a:p>
      </dsp:txBody>
      <dsp:txXfrm>
        <a:off x="7013559" y="1898429"/>
        <a:ext cx="1361068" cy="1898429"/>
      </dsp:txXfrm>
    </dsp:sp>
    <dsp:sp modelId="{A52E2AA6-2EF7-4C51-80E0-D6589775118C}">
      <dsp:nvSpPr>
        <dsp:cNvPr id="0" name=""/>
        <dsp:cNvSpPr/>
      </dsp:nvSpPr>
      <dsp:spPr>
        <a:xfrm>
          <a:off x="7310304" y="663304"/>
          <a:ext cx="767578" cy="823363"/>
        </a:xfrm>
        <a:prstGeom prst="ellips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67D650-18FC-4C9C-BE99-F18D843111A4}">
      <dsp:nvSpPr>
        <dsp:cNvPr id="0" name=""/>
        <dsp:cNvSpPr/>
      </dsp:nvSpPr>
      <dsp:spPr>
        <a:xfrm>
          <a:off x="8415459" y="0"/>
          <a:ext cx="1361068" cy="47460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IN" sz="1500" b="1" i="0" kern="1200" dirty="0"/>
        </a:p>
        <a:p>
          <a:pPr marL="0" lvl="0" indent="0" algn="ctr" defTabSz="666750">
            <a:lnSpc>
              <a:spcPct val="90000"/>
            </a:lnSpc>
            <a:spcBef>
              <a:spcPct val="0"/>
            </a:spcBef>
            <a:spcAft>
              <a:spcPct val="35000"/>
            </a:spcAft>
            <a:buNone/>
          </a:pPr>
          <a:endParaRPr lang="en-IN" sz="1500" b="1" i="0" kern="1200" dirty="0"/>
        </a:p>
        <a:p>
          <a:pPr marL="0" lvl="0" indent="0" algn="ctr" defTabSz="666750">
            <a:lnSpc>
              <a:spcPct val="90000"/>
            </a:lnSpc>
            <a:spcBef>
              <a:spcPct val="0"/>
            </a:spcBef>
            <a:spcAft>
              <a:spcPct val="35000"/>
            </a:spcAft>
            <a:buNone/>
          </a:pPr>
          <a:r>
            <a:rPr lang="en-IN" sz="1500" b="1" i="0" kern="1200" dirty="0"/>
            <a:t>Testing and Maintenance</a:t>
          </a:r>
          <a:r>
            <a:rPr lang="en-IN" sz="1500" b="0" i="0" kern="1200" dirty="0"/>
            <a:t>:</a:t>
          </a:r>
        </a:p>
        <a:p>
          <a:pPr marL="0" lvl="0" indent="0" algn="ctr" defTabSz="666750">
            <a:lnSpc>
              <a:spcPct val="90000"/>
            </a:lnSpc>
            <a:spcBef>
              <a:spcPct val="0"/>
            </a:spcBef>
            <a:spcAft>
              <a:spcPct val="35000"/>
            </a:spcAft>
            <a:buNone/>
          </a:pPr>
          <a:r>
            <a:rPr lang="en-US" sz="1300" b="0" i="0" kern="1200" dirty="0"/>
            <a:t>Regularly test and maintain your disaster recovery plan to ensure its effectiveness and adapt it as your organization evolves.</a:t>
          </a:r>
          <a:endParaRPr lang="en-IN" sz="1300" kern="1200" dirty="0"/>
        </a:p>
      </dsp:txBody>
      <dsp:txXfrm>
        <a:off x="8415459" y="1898429"/>
        <a:ext cx="1361068" cy="1898429"/>
      </dsp:txXfrm>
    </dsp:sp>
    <dsp:sp modelId="{92C1226A-FC5A-4B11-A085-714C9BAC1E2B}">
      <dsp:nvSpPr>
        <dsp:cNvPr id="0" name=""/>
        <dsp:cNvSpPr/>
      </dsp:nvSpPr>
      <dsp:spPr>
        <a:xfrm>
          <a:off x="8643110" y="663304"/>
          <a:ext cx="905766" cy="823363"/>
        </a:xfrm>
        <a:prstGeom prst="ellips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43592" y="4234067"/>
          <a:ext cx="8998140" cy="4813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10/13/2023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9696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Disaster  Recovery With IBM Cloud </a:t>
            </a:r>
            <a:r>
              <a:rPr lang="en-IN" dirty="0"/>
              <a:t>Virtual Servers</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err="1"/>
              <a:t>Arockia</a:t>
            </a:r>
            <a:r>
              <a:rPr lang="en-US" dirty="0"/>
              <a:t> Antony Luvin 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8485" y="258075"/>
            <a:ext cx="9779183" cy="849313"/>
          </a:xfrm>
        </p:spPr>
        <p:txBody>
          <a:bodyPr/>
          <a:lstStyle/>
          <a:p>
            <a:r>
              <a:rPr lang="en-IN" dirty="0"/>
              <a:t>Recruitment:</a:t>
            </a:r>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381000" y="1217874"/>
            <a:ext cx="3218688" cy="468933"/>
          </a:xfrm>
        </p:spPr>
        <p:txBody>
          <a:bodyPr/>
          <a:lstStyle/>
          <a:p>
            <a:r>
              <a:rPr lang="en-US" sz="2400" b="1" dirty="0"/>
              <a:t>Back-up And </a:t>
            </a:r>
            <a:r>
              <a:rPr lang="en-IN" sz="2400" b="1" dirty="0"/>
              <a:t>Recovery </a:t>
            </a:r>
            <a:endParaRPr lang="en-US" sz="2400" b="1"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465156" y="1899337"/>
            <a:ext cx="2668569" cy="3059326"/>
          </a:xfrm>
        </p:spPr>
        <p:txBody>
          <a:bodyPr vert="horz" lIns="91440" tIns="45720" rIns="91440" bIns="45720" rtlCol="0" anchor="t">
            <a:noAutofit/>
          </a:bodyPr>
          <a:lstStyle/>
          <a:p>
            <a:pPr algn="ctr"/>
            <a:r>
              <a:rPr lang="en-US" sz="1800" dirty="0"/>
              <a:t> This method involves regularly backing up critical data and systems and restoring them in case of a disaster. Example: Backing up financial data to an offsite server and restoring it if the main data center is destroyed.</a:t>
            </a:r>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3959070" y="1328517"/>
            <a:ext cx="2098012" cy="468933"/>
          </a:xfrm>
        </p:spPr>
        <p:txBody>
          <a:bodyPr/>
          <a:lstStyle/>
          <a:p>
            <a:r>
              <a:rPr lang="en-IN" b="1" dirty="0"/>
              <a:t>Pilot Light</a:t>
            </a:r>
            <a:endParaRPr lang="en-US" b="1"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038600" y="1971810"/>
            <a:ext cx="2377864" cy="2828613"/>
          </a:xfrm>
        </p:spPr>
        <p:txBody>
          <a:bodyPr vert="horz" lIns="91440" tIns="45720" rIns="91440" bIns="45720" rtlCol="0" anchor="t">
            <a:normAutofit fontScale="85000" lnSpcReduction="10000"/>
          </a:bodyPr>
          <a:lstStyle/>
          <a:p>
            <a:pPr algn="ctr"/>
            <a:r>
              <a:rPr lang="en-US" dirty="0"/>
              <a:t>Example: Maintaining essential infrastructure components in a powered-off or low-resource state and quickly scaling them up when needed. For instance, keeping minimal server instances ready to run services in the cloud.</a:t>
            </a:r>
          </a:p>
          <a:p>
            <a:pPr algn="ctr"/>
            <a:endParaRPr lang="en-US" dirty="0"/>
          </a:p>
          <a:p>
            <a:pPr algn="ctr"/>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6416464" y="1328360"/>
            <a:ext cx="2496493" cy="468933"/>
          </a:xfrm>
        </p:spPr>
        <p:txBody>
          <a:bodyPr/>
          <a:lstStyle/>
          <a:p>
            <a:r>
              <a:rPr lang="en-US" b="1" dirty="0"/>
              <a:t>Worm Standby</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666559" y="1899337"/>
            <a:ext cx="2391718" cy="2828613"/>
          </a:xfrm>
        </p:spPr>
        <p:txBody>
          <a:bodyPr>
            <a:normAutofit/>
          </a:bodyPr>
          <a:lstStyle/>
          <a:p>
            <a:r>
              <a:rPr lang="en-US" sz="1800" dirty="0"/>
              <a:t>Example: Having redundant servers running, but not processing live data. In the event of a disaster, data can be quickly migrated to these servers, minimizing downtime</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9/8/20XX</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6" name="Content Placeholder 12">
            <a:extLst>
              <a:ext uri="{FF2B5EF4-FFF2-40B4-BE49-F238E27FC236}">
                <a16:creationId xmlns:a16="http://schemas.microsoft.com/office/drawing/2014/main" id="{C50A5999-6708-8178-3707-4B581171DA6B}"/>
              </a:ext>
            </a:extLst>
          </p:cNvPr>
          <p:cNvSpPr txBox="1">
            <a:spLocks/>
          </p:cNvSpPr>
          <p:nvPr/>
        </p:nvSpPr>
        <p:spPr>
          <a:xfrm>
            <a:off x="9280491" y="1328359"/>
            <a:ext cx="2496493" cy="4689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Hot Standby</a:t>
            </a:r>
          </a:p>
        </p:txBody>
      </p:sp>
      <p:sp>
        <p:nvSpPr>
          <p:cNvPr id="12" name="Content Placeholder 10">
            <a:extLst>
              <a:ext uri="{FF2B5EF4-FFF2-40B4-BE49-F238E27FC236}">
                <a16:creationId xmlns:a16="http://schemas.microsoft.com/office/drawing/2014/main" id="{3B383ED6-1687-F8B9-8E25-10F080C0E78A}"/>
              </a:ext>
            </a:extLst>
          </p:cNvPr>
          <p:cNvSpPr txBox="1">
            <a:spLocks/>
          </p:cNvSpPr>
          <p:nvPr/>
        </p:nvSpPr>
        <p:spPr>
          <a:xfrm>
            <a:off x="9211301" y="2032255"/>
            <a:ext cx="2391718" cy="28286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Example: Running a redundant, fully operational data center in real-time alongside the primary data center. In case of a failure, traffic is instantly redirected to the secondary data center with no noticeable disruption.</a:t>
            </a:r>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IN" dirty="0"/>
              <a:t>Choosing The Above server Recovery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805499" y="2336514"/>
            <a:ext cx="4280852" cy="469051"/>
          </a:xfrm>
        </p:spPr>
        <p:txBody>
          <a:bodyPr/>
          <a:lstStyle/>
          <a:p>
            <a:r>
              <a:rPr lang="en-US" dirty="0"/>
              <a:t> </a:t>
            </a:r>
            <a:r>
              <a:rPr lang="en-US" b="1" dirty="0"/>
              <a:t>Backup Configuration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950050" y="2913514"/>
            <a:ext cx="4663440" cy="1138922"/>
          </a:xfrm>
        </p:spPr>
        <p:txBody>
          <a:bodyPr vert="horz" lIns="91440" tIns="45720" rIns="91440" bIns="45720" rtlCol="0" anchor="t">
            <a:normAutofit/>
          </a:bodyPr>
          <a:lstStyle/>
          <a:p>
            <a:r>
              <a:rPr lang="en-US" dirty="0"/>
              <a:t>Configure regular backups of the on-premises virtual machine to capture critical data and configurations.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5821362" y="1648332"/>
            <a:ext cx="4664075" cy="469051"/>
          </a:xfrm>
        </p:spPr>
        <p:txBody>
          <a:bodyPr/>
          <a:lstStyle/>
          <a:p>
            <a:r>
              <a:rPr lang="en-US" dirty="0"/>
              <a:t> </a:t>
            </a:r>
            <a:r>
              <a:rPr lang="en-US" b="1" dirty="0"/>
              <a:t>Replication Setup:</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5908765" y="2169430"/>
            <a:ext cx="4663440" cy="1272271"/>
          </a:xfrm>
        </p:spPr>
        <p:txBody>
          <a:bodyPr vert="horz" lIns="91440" tIns="45720" rIns="91440" bIns="45720" rtlCol="0" anchor="t">
            <a:normAutofit/>
          </a:bodyPr>
          <a:lstStyle/>
          <a:p>
            <a:r>
              <a:rPr lang="en-US" dirty="0"/>
              <a:t>Implement replication of data and virtual machine images to IBM Cloud Virtual Servers to ensure up-to-date copies.</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9/8/20XX</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0" name="Text Placeholder 2">
            <a:extLst>
              <a:ext uri="{FF2B5EF4-FFF2-40B4-BE49-F238E27FC236}">
                <a16:creationId xmlns:a16="http://schemas.microsoft.com/office/drawing/2014/main" id="{27274E93-1434-5229-767A-85FC42FAB7C3}"/>
              </a:ext>
            </a:extLst>
          </p:cNvPr>
          <p:cNvSpPr txBox="1">
            <a:spLocks/>
          </p:cNvSpPr>
          <p:nvPr/>
        </p:nvSpPr>
        <p:spPr>
          <a:xfrm>
            <a:off x="2605724" y="4414125"/>
            <a:ext cx="4280852" cy="4690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b="1" dirty="0"/>
              <a:t> Business Continuity:</a:t>
            </a:r>
          </a:p>
        </p:txBody>
      </p:sp>
      <p:sp>
        <p:nvSpPr>
          <p:cNvPr id="11" name="Content Placeholder 3">
            <a:extLst>
              <a:ext uri="{FF2B5EF4-FFF2-40B4-BE49-F238E27FC236}">
                <a16:creationId xmlns:a16="http://schemas.microsoft.com/office/drawing/2014/main" id="{25187FFC-A26C-8134-9F18-B4E1F625C4A8}"/>
              </a:ext>
            </a:extLst>
          </p:cNvPr>
          <p:cNvSpPr txBox="1">
            <a:spLocks/>
          </p:cNvSpPr>
          <p:nvPr/>
        </p:nvSpPr>
        <p:spPr>
          <a:xfrm>
            <a:off x="2805750" y="4933746"/>
            <a:ext cx="4663440" cy="11389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Ensure that the disaster recovery plan aligns with the organization's overall business continuity strategy</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endParaRPr lang="en-US" dirty="0"/>
          </a:p>
          <a:p>
            <a:r>
              <a:rPr lang="en-US" dirty="0"/>
              <a:t>Invention of cloud IBM disaster recovery is dependent's versus environment.so the recovery system applied versus types they will depend cost and important of the source.</a:t>
            </a:r>
          </a:p>
          <a:p>
            <a:r>
              <a:rPr lang="en-US" dirty="0"/>
              <a:t>Then the </a:t>
            </a:r>
            <a:r>
              <a:rPr lang="en-IN" dirty="0"/>
              <a:t>project is assigned different environment.so that assistant project way to </a:t>
            </a:r>
            <a:r>
              <a:rPr lang="en-IN" dirty="0" err="1"/>
              <a:t>createing</a:t>
            </a:r>
            <a:r>
              <a:rPr lang="en-IN" dirty="0"/>
              <a:t> a invention.</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992812" y="3657599"/>
            <a:ext cx="5248074" cy="2947851"/>
          </a:xfrm>
        </p:spPr>
        <p:txBody>
          <a:bodyPr>
            <a:normAutofit/>
          </a:bodyPr>
          <a:lstStyle/>
          <a:p>
            <a:r>
              <a:rPr lang="en-US" dirty="0" err="1"/>
              <a:t>A.Arockia</a:t>
            </a:r>
            <a:r>
              <a:rPr lang="en-US" dirty="0"/>
              <a:t> Antony Luvin​</a:t>
            </a:r>
          </a:p>
          <a:p>
            <a:r>
              <a:rPr lang="en-US" dirty="0"/>
              <a:t>a.luvin20@gmail.com</a:t>
            </a:r>
          </a:p>
          <a:p>
            <a:r>
              <a:rPr lang="en-US" dirty="0"/>
              <a:t>8925356605</a:t>
            </a:r>
          </a:p>
        </p:txBody>
      </p:sp>
      <p:pic>
        <p:nvPicPr>
          <p:cNvPr id="5" name="Graphic 4" descr="Email with solid fill">
            <a:extLst>
              <a:ext uri="{FF2B5EF4-FFF2-40B4-BE49-F238E27FC236}">
                <a16:creationId xmlns:a16="http://schemas.microsoft.com/office/drawing/2014/main" id="{18B60C53-06A4-445F-0590-97697EA374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2288" y="4177475"/>
            <a:ext cx="377952" cy="377952"/>
          </a:xfrm>
          <a:prstGeom prst="rect">
            <a:avLst/>
          </a:prstGeom>
        </p:spPr>
      </p:pic>
      <p:pic>
        <p:nvPicPr>
          <p:cNvPr id="7" name="Graphic 6" descr="User with solid fill">
            <a:extLst>
              <a:ext uri="{FF2B5EF4-FFF2-40B4-BE49-F238E27FC236}">
                <a16:creationId xmlns:a16="http://schemas.microsoft.com/office/drawing/2014/main" id="{CC574E95-B79F-B21C-DDBB-A0AC12F5B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9968" y="3573719"/>
            <a:ext cx="540000" cy="540000"/>
          </a:xfrm>
          <a:prstGeom prst="rect">
            <a:avLst/>
          </a:prstGeom>
        </p:spPr>
      </p:pic>
      <p:pic>
        <p:nvPicPr>
          <p:cNvPr id="9" name="Graphic 8" descr="Speaker phone with solid fill">
            <a:extLst>
              <a:ext uri="{FF2B5EF4-FFF2-40B4-BE49-F238E27FC236}">
                <a16:creationId xmlns:a16="http://schemas.microsoft.com/office/drawing/2014/main" id="{E1B097C2-997E-DAE5-3FFE-92AEEC9C34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264" y="4591525"/>
            <a:ext cx="540000" cy="540000"/>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IN" i="0" dirty="0">
                <a:effectLst/>
                <a:latin typeface="Söhne"/>
              </a:rPr>
              <a:t>Analysis</a:t>
            </a:r>
            <a:endParaRPr lang="en-US" dirty="0"/>
          </a:p>
          <a:p>
            <a:r>
              <a:rPr lang="en-US" dirty="0"/>
              <a:t>Timeline</a:t>
            </a:r>
          </a:p>
          <a:p>
            <a:r>
              <a:rPr lang="en-US" dirty="0"/>
              <a:t>Summary</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74417" y="3941407"/>
            <a:ext cx="3115735" cy="2187889"/>
          </a:xfrm>
        </p:spPr>
        <p:txBody>
          <a:bodyPr vert="horz" lIns="91440" tIns="45720" rIns="91440" bIns="45720" rtlCol="0" anchor="t">
            <a:normAutofit fontScale="62500" lnSpcReduction="20000"/>
          </a:bodyPr>
          <a:lstStyle/>
          <a:p>
            <a:r>
              <a:rPr lang="en-IN" b="1" i="0" dirty="0">
                <a:effectLst/>
                <a:latin typeface="Söhne"/>
              </a:rPr>
              <a:t>1.Assessment and Risk Analysis</a:t>
            </a:r>
          </a:p>
          <a:p>
            <a:r>
              <a:rPr lang="en-IN" b="1" dirty="0">
                <a:latin typeface="Söhne"/>
              </a:rPr>
              <a:t>2.</a:t>
            </a:r>
            <a:r>
              <a:rPr lang="en-IN" b="1" i="0" dirty="0">
                <a:effectLst/>
                <a:latin typeface="Söhne"/>
              </a:rPr>
              <a:t> Define Objectives</a:t>
            </a:r>
            <a:endParaRPr lang="en-IN" b="0" i="0" dirty="0">
              <a:solidFill>
                <a:srgbClr val="D1D5DB"/>
              </a:solidFill>
              <a:effectLst/>
              <a:latin typeface="Söhne"/>
            </a:endParaRPr>
          </a:p>
          <a:p>
            <a:r>
              <a:rPr lang="en-IN" b="1" i="0" dirty="0">
                <a:effectLst/>
                <a:latin typeface="Söhne"/>
              </a:rPr>
              <a:t>3.Create a Team</a:t>
            </a:r>
            <a:endParaRPr lang="en-IN" dirty="0">
              <a:solidFill>
                <a:srgbClr val="D1D5DB"/>
              </a:solidFill>
              <a:latin typeface="Söhne"/>
            </a:endParaRPr>
          </a:p>
          <a:p>
            <a:r>
              <a:rPr lang="en-IN" b="1" i="0" dirty="0">
                <a:effectLst/>
                <a:latin typeface="Söhne"/>
              </a:rPr>
              <a:t>4.Asset Inventory</a:t>
            </a:r>
            <a:endParaRPr lang="en-IN" dirty="0">
              <a:solidFill>
                <a:srgbClr val="D1D5DB"/>
              </a:solidFill>
              <a:latin typeface="Söhne"/>
            </a:endParaRPr>
          </a:p>
          <a:p>
            <a:r>
              <a:rPr lang="en-IN" b="1" i="0" dirty="0">
                <a:effectLst/>
                <a:latin typeface="Söhne"/>
              </a:rPr>
              <a:t>5.Risk Mitigation Strategies</a:t>
            </a:r>
            <a:endParaRPr lang="en-IN" dirty="0">
              <a:solidFill>
                <a:srgbClr val="D1D5DB"/>
              </a:solidFill>
              <a:latin typeface="Söhne"/>
            </a:endParaRP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425573" y="6721403"/>
            <a:ext cx="526848" cy="89463"/>
          </a:xfrm>
          <a:noFill/>
        </p:spPr>
        <p:txBody>
          <a:bodyPr/>
          <a:lstStyle/>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879951" y="6721474"/>
            <a:ext cx="3115734" cy="90454"/>
          </a:xfrm>
          <a:solidFill>
            <a:schemeClr val="bg1">
              <a:alpha val="0"/>
            </a:schemeClr>
          </a:solidFill>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06358A8E-B935-2A2F-DF42-BBDEE748CA48}"/>
              </a:ext>
            </a:extLst>
          </p:cNvPr>
          <p:cNvSpPr txBox="1"/>
          <p:nvPr/>
        </p:nvSpPr>
        <p:spPr>
          <a:xfrm>
            <a:off x="1" y="2561517"/>
            <a:ext cx="12192000" cy="1200329"/>
          </a:xfrm>
          <a:prstGeom prst="rect">
            <a:avLst/>
          </a:prstGeom>
          <a:noFill/>
        </p:spPr>
        <p:txBody>
          <a:bodyPr wrap="square" rtlCol="0">
            <a:spAutoFit/>
          </a:bodyPr>
          <a:lstStyle/>
          <a:p>
            <a:pPr algn="ctr"/>
            <a:r>
              <a:rPr lang="en-US" b="1" dirty="0">
                <a:solidFill>
                  <a:srgbClr val="D1D5DB"/>
                </a:solidFill>
                <a:latin typeface="Söhne"/>
              </a:rPr>
              <a:t>Creating a disaster recovery project is essential to ensure that your organization </a:t>
            </a:r>
          </a:p>
          <a:p>
            <a:pPr algn="ctr"/>
            <a:r>
              <a:rPr lang="en-US" b="1" dirty="0">
                <a:solidFill>
                  <a:srgbClr val="D1D5DB"/>
                </a:solidFill>
                <a:latin typeface="Söhne"/>
              </a:rPr>
              <a:t>can recover from unexpected events, such as natural disasters, data </a:t>
            </a:r>
          </a:p>
          <a:p>
            <a:pPr algn="ctr"/>
            <a:r>
              <a:rPr lang="en-US" b="1" dirty="0">
                <a:solidFill>
                  <a:srgbClr val="D1D5DB"/>
                </a:solidFill>
                <a:latin typeface="Söhne"/>
              </a:rPr>
              <a:t>breaches, or other crises. Here's a step-by-step guide on how to make </a:t>
            </a:r>
          </a:p>
          <a:p>
            <a:pPr algn="ctr"/>
            <a:r>
              <a:rPr lang="en-US" b="1" dirty="0">
                <a:solidFill>
                  <a:srgbClr val="D1D5DB"/>
                </a:solidFill>
                <a:latin typeface="Söhne"/>
              </a:rPr>
              <a:t>a disaster recovery project:</a:t>
            </a:r>
            <a:endParaRPr lang="en-IN" b="1" dirty="0">
              <a:solidFill>
                <a:srgbClr val="D1D5DB"/>
              </a:solidFill>
              <a:latin typeface="Söhne"/>
            </a:endParaRPr>
          </a:p>
        </p:txBody>
      </p:sp>
      <p:pic>
        <p:nvPicPr>
          <p:cNvPr id="10" name="Picture 9">
            <a:extLst>
              <a:ext uri="{FF2B5EF4-FFF2-40B4-BE49-F238E27FC236}">
                <a16:creationId xmlns:a16="http://schemas.microsoft.com/office/drawing/2014/main" id="{5414D674-2527-98A0-DAE3-700C1244CD31}"/>
              </a:ext>
            </a:extLst>
          </p:cNvPr>
          <p:cNvPicPr>
            <a:picLocks noChangeAspect="1"/>
          </p:cNvPicPr>
          <p:nvPr/>
        </p:nvPicPr>
        <p:blipFill>
          <a:blip r:embed="rId3"/>
          <a:stretch>
            <a:fillRect/>
          </a:stretch>
        </p:blipFill>
        <p:spPr>
          <a:xfrm>
            <a:off x="4245627" y="3941407"/>
            <a:ext cx="2865368" cy="2097206"/>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8D78-BD3F-3E20-AF66-034258747354}"/>
              </a:ext>
            </a:extLst>
          </p:cNvPr>
          <p:cNvSpPr>
            <a:spLocks noGrp="1"/>
          </p:cNvSpPr>
          <p:nvPr>
            <p:ph type="title"/>
          </p:nvPr>
        </p:nvSpPr>
        <p:spPr/>
        <p:txBody>
          <a:bodyPr/>
          <a:lstStyle/>
          <a:p>
            <a:r>
              <a:rPr lang="en-IN" dirty="0"/>
              <a:t>Problem Definition and Thinking</a:t>
            </a:r>
          </a:p>
        </p:txBody>
      </p:sp>
      <p:sp>
        <p:nvSpPr>
          <p:cNvPr id="3" name="Text Placeholder 2">
            <a:extLst>
              <a:ext uri="{FF2B5EF4-FFF2-40B4-BE49-F238E27FC236}">
                <a16:creationId xmlns:a16="http://schemas.microsoft.com/office/drawing/2014/main" id="{CC721B4B-11DA-6530-A20C-2B9A44BEB5EB}"/>
              </a:ext>
            </a:extLst>
          </p:cNvPr>
          <p:cNvSpPr>
            <a:spLocks noGrp="1"/>
          </p:cNvSpPr>
          <p:nvPr>
            <p:ph type="body" idx="1"/>
          </p:nvPr>
        </p:nvSpPr>
        <p:spPr/>
        <p:txBody>
          <a:bodyPr>
            <a:normAutofit fontScale="85000" lnSpcReduction="10000"/>
          </a:bodyPr>
          <a:lstStyle/>
          <a:p>
            <a:r>
              <a:rPr lang="en-US" dirty="0"/>
              <a:t>The project involves creating a disaster recovery plan using IBM Cloud Virtual Servers. The objective is to safeguard business operations by developing a plan that ensures continuity for an on-premises virtual machine in unforeseen events. This plan will include setting up backup strategies, configuring replication, testing the recovery process, and guaranteeing minimal downtime. The project encompasses defining the disaster recovery strategy implementing backup and replication, validating recovery procedures, and ensuring business continuity.</a:t>
            </a:r>
            <a:endParaRPr lang="en-IN" dirty="0"/>
          </a:p>
        </p:txBody>
      </p:sp>
      <p:sp>
        <p:nvSpPr>
          <p:cNvPr id="4" name="Date Placeholder 3">
            <a:extLst>
              <a:ext uri="{FF2B5EF4-FFF2-40B4-BE49-F238E27FC236}">
                <a16:creationId xmlns:a16="http://schemas.microsoft.com/office/drawing/2014/main" id="{5AD27592-4781-5988-D9CF-B82A20BDB619}"/>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2380346D-2E70-412D-25A2-67A792F05FF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54C72F6-DDF9-7CE3-249B-E3A2E5E74DB2}"/>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4215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241768" y="907937"/>
            <a:ext cx="7961242" cy="3404410"/>
          </a:xfrm>
        </p:spPr>
        <p:txBody>
          <a:bodyPr>
            <a:normAutofit fontScale="90000"/>
          </a:bodyPr>
          <a:lstStyle/>
          <a:p>
            <a:r>
              <a:rPr lang="en-US" sz="2800" dirty="0"/>
              <a:t>Safeguard business operations with IBM Cloud Virtual Servers. Create a disaster recovery plan for an on-premises virtual machine, ensuring continuity in unforeseen events. Test and validate the recovery process to guarantee minimal downtime. Become the guardian of business continuity, securing the future of your organization!</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41BE6252-21BE-74E7-A996-7EAD1CDDC8BA}"/>
              </a:ext>
            </a:extLst>
          </p:cNvPr>
          <p:cNvSpPr txBox="1"/>
          <p:nvPr/>
        </p:nvSpPr>
        <p:spPr>
          <a:xfrm>
            <a:off x="381000" y="351218"/>
            <a:ext cx="5539408" cy="707886"/>
          </a:xfrm>
          <a:prstGeom prst="rect">
            <a:avLst/>
          </a:prstGeom>
          <a:noFill/>
        </p:spPr>
        <p:txBody>
          <a:bodyPr wrap="square">
            <a:spAutoFit/>
          </a:bodyPr>
          <a:lstStyle/>
          <a:p>
            <a:r>
              <a:rPr lang="en-IN" sz="4000" b="1" dirty="0"/>
              <a:t>Problem Statement:</a:t>
            </a:r>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887204"/>
          </a:xfrm>
        </p:spPr>
        <p:txBody>
          <a:bodyPr/>
          <a:lstStyle/>
          <a:p>
            <a:r>
              <a:rPr lang="en-US" dirty="0"/>
              <a:t>Plan for product launch </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034837829"/>
              </p:ext>
            </p:extLst>
          </p:nvPr>
        </p:nvGraphicFramePr>
        <p:xfrm>
          <a:off x="996543" y="1242392"/>
          <a:ext cx="9780587" cy="4746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440141" y="198758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2907333" y="198758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4292250" y="198758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5795045" y="1992572"/>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7122742" y="198758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2" name="TextBox 21">
            <a:extLst>
              <a:ext uri="{FF2B5EF4-FFF2-40B4-BE49-F238E27FC236}">
                <a16:creationId xmlns:a16="http://schemas.microsoft.com/office/drawing/2014/main" id="{306ECBE6-406E-E680-3A8E-6DD9AACE2973}"/>
              </a:ext>
            </a:extLst>
          </p:cNvPr>
          <p:cNvSpPr txBox="1"/>
          <p:nvPr/>
        </p:nvSpPr>
        <p:spPr>
          <a:xfrm>
            <a:off x="9885097" y="1987579"/>
            <a:ext cx="350196" cy="646331"/>
          </a:xfrm>
          <a:prstGeom prst="rect">
            <a:avLst/>
          </a:prstGeom>
          <a:noFill/>
        </p:spPr>
        <p:txBody>
          <a:bodyPr wrap="square" rtlCol="0">
            <a:spAutoFit/>
          </a:bodyPr>
          <a:lstStyle/>
          <a:p>
            <a:pPr algn="ctr"/>
            <a:r>
              <a:rPr lang="en-US" sz="3600" b="1" dirty="0">
                <a:solidFill>
                  <a:schemeClr val="bg1"/>
                </a:solidFill>
                <a:latin typeface="+mj-lt"/>
              </a:rPr>
              <a:t>7</a:t>
            </a:r>
          </a:p>
        </p:txBody>
      </p:sp>
      <p:sp>
        <p:nvSpPr>
          <p:cNvPr id="23" name="TextBox 22">
            <a:extLst>
              <a:ext uri="{FF2B5EF4-FFF2-40B4-BE49-F238E27FC236}">
                <a16:creationId xmlns:a16="http://schemas.microsoft.com/office/drawing/2014/main" id="{369D1C32-CAA4-E992-7E01-038B31505937}"/>
              </a:ext>
            </a:extLst>
          </p:cNvPr>
          <p:cNvSpPr txBox="1"/>
          <p:nvPr/>
        </p:nvSpPr>
        <p:spPr>
          <a:xfrm>
            <a:off x="8484961" y="1987580"/>
            <a:ext cx="350196" cy="646331"/>
          </a:xfrm>
          <a:prstGeom prst="rect">
            <a:avLst/>
          </a:prstGeom>
          <a:noFill/>
        </p:spPr>
        <p:txBody>
          <a:bodyPr wrap="square" rtlCol="0">
            <a:spAutoFit/>
          </a:bodyPr>
          <a:lstStyle/>
          <a:p>
            <a:pPr algn="ctr"/>
            <a:r>
              <a:rPr lang="en-US" sz="3600" b="1" dirty="0">
                <a:solidFill>
                  <a:schemeClr val="bg1"/>
                </a:solidFill>
                <a:latin typeface="+mj-lt"/>
              </a:rPr>
              <a:t>6</a:t>
            </a:r>
          </a:p>
        </p:txBody>
      </p:sp>
    </p:spTree>
    <p:extLst>
      <p:ext uri="{BB962C8B-B14F-4D97-AF65-F5344CB8AC3E}">
        <p14:creationId xmlns:p14="http://schemas.microsoft.com/office/powerpoint/2010/main" val="268954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396092" y="0"/>
            <a:ext cx="9779183" cy="1706563"/>
          </a:xfrm>
        </p:spPr>
        <p:txBody>
          <a:bodyPr/>
          <a:lstStyle/>
          <a:p>
            <a:r>
              <a:rPr lang="en-US" dirty="0"/>
              <a:t>Timeline (RTO)</a:t>
            </a:r>
          </a:p>
        </p:txBody>
      </p:sp>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44" name="Content Placeholder 43">
            <a:extLst>
              <a:ext uri="{FF2B5EF4-FFF2-40B4-BE49-F238E27FC236}">
                <a16:creationId xmlns:a16="http://schemas.microsoft.com/office/drawing/2014/main" id="{3E1A5870-0745-E8EA-C6D2-D02FBB823D46}"/>
              </a:ext>
            </a:extLst>
          </p:cNvPr>
          <p:cNvPicPr>
            <a:picLocks noGrp="1" noChangeAspect="1"/>
          </p:cNvPicPr>
          <p:nvPr>
            <p:ph idx="1"/>
          </p:nvPr>
        </p:nvPicPr>
        <p:blipFill>
          <a:blip r:embed="rId2"/>
          <a:stretch>
            <a:fillRect/>
          </a:stretch>
        </p:blipFill>
        <p:spPr>
          <a:xfrm>
            <a:off x="1166813" y="2180620"/>
            <a:ext cx="9780587" cy="3488947"/>
          </a:xfrm>
        </p:spPr>
      </p:pic>
    </p:spTree>
    <p:extLst>
      <p:ext uri="{BB962C8B-B14F-4D97-AF65-F5344CB8AC3E}">
        <p14:creationId xmlns:p14="http://schemas.microsoft.com/office/powerpoint/2010/main" val="49614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7899-9B14-31A8-A224-5B284C8C9EB9}"/>
              </a:ext>
            </a:extLst>
          </p:cNvPr>
          <p:cNvSpPr>
            <a:spLocks noGrp="1"/>
          </p:cNvSpPr>
          <p:nvPr>
            <p:ph type="title"/>
          </p:nvPr>
        </p:nvSpPr>
        <p:spPr/>
        <p:txBody>
          <a:bodyPr/>
          <a:lstStyle/>
          <a:p>
            <a:r>
              <a:rPr lang="en-US" dirty="0"/>
              <a:t>Timeline (RPO)</a:t>
            </a:r>
            <a:endParaRPr lang="en-IN" dirty="0"/>
          </a:p>
        </p:txBody>
      </p:sp>
      <p:pic>
        <p:nvPicPr>
          <p:cNvPr id="8" name="Content Placeholder 7">
            <a:extLst>
              <a:ext uri="{FF2B5EF4-FFF2-40B4-BE49-F238E27FC236}">
                <a16:creationId xmlns:a16="http://schemas.microsoft.com/office/drawing/2014/main" id="{87C5CAD0-5680-C0C3-A0BC-A2AF940B750D}"/>
              </a:ext>
            </a:extLst>
          </p:cNvPr>
          <p:cNvPicPr>
            <a:picLocks noGrp="1" noChangeAspect="1"/>
          </p:cNvPicPr>
          <p:nvPr>
            <p:ph idx="1"/>
          </p:nvPr>
        </p:nvPicPr>
        <p:blipFill>
          <a:blip r:embed="rId2"/>
          <a:stretch>
            <a:fillRect/>
          </a:stretch>
        </p:blipFill>
        <p:spPr>
          <a:xfrm>
            <a:off x="1166813" y="2082513"/>
            <a:ext cx="9780587" cy="3685162"/>
          </a:xfrm>
        </p:spPr>
      </p:pic>
      <p:sp>
        <p:nvSpPr>
          <p:cNvPr id="4" name="Date Placeholder 3">
            <a:extLst>
              <a:ext uri="{FF2B5EF4-FFF2-40B4-BE49-F238E27FC236}">
                <a16:creationId xmlns:a16="http://schemas.microsoft.com/office/drawing/2014/main" id="{A94B4985-89F7-FDF9-4379-80AFE8B4A0F8}"/>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C4986EFE-9011-E757-4939-DACB99FB1AB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4F70DA1-1906-79DC-6CBE-5485E6BCB44D}"/>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92332843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143</TotalTime>
  <Words>701</Words>
  <Application>Microsoft Office PowerPoint</Application>
  <PresentationFormat>Widescreen</PresentationFormat>
  <Paragraphs>112</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Tenorite</vt:lpstr>
      <vt:lpstr>Custom</vt:lpstr>
      <vt:lpstr>Disaster  Recovery With IBM Cloud Virtual Servers</vt:lpstr>
      <vt:lpstr>Agenda</vt:lpstr>
      <vt:lpstr>Introduction</vt:lpstr>
      <vt:lpstr>Primary goals</vt:lpstr>
      <vt:lpstr>Problem Definition and Thinking</vt:lpstr>
      <vt:lpstr>Safeguard business operations with IBM Cloud Virtual Servers. Create a disaster recovery plan for an on-premises virtual machine, ensuring continuity in unforeseen events. Test and validate the recovery process to guarantee minimal downtime. Become the guardian of business continuity, securing the future of your organization!</vt:lpstr>
      <vt:lpstr>Plan for product launch </vt:lpstr>
      <vt:lpstr>Timeline (RTO)</vt:lpstr>
      <vt:lpstr>Timeline (RPO)</vt:lpstr>
      <vt:lpstr>Recruitment:</vt:lpstr>
      <vt:lpstr>Choosing The Above server Recovery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Servers</dc:title>
  <dc:creator>luvin Ak</dc:creator>
  <cp:lastModifiedBy>luvin Ak</cp:lastModifiedBy>
  <cp:revision>5</cp:revision>
  <dcterms:created xsi:type="dcterms:W3CDTF">2023-10-13T04:56:09Z</dcterms:created>
  <dcterms:modified xsi:type="dcterms:W3CDTF">2023-10-13T07:20:03Z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