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70" r:id="rId4"/>
    <p:sldId id="258" r:id="rId5"/>
    <p:sldId id="259" r:id="rId6"/>
    <p:sldId id="269" r:id="rId7"/>
    <p:sldId id="260" r:id="rId8"/>
    <p:sldId id="272" r:id="rId9"/>
    <p:sldId id="271" r:id="rId10"/>
    <p:sldId id="263" r:id="rId11"/>
    <p:sldId id="261" r:id="rId12"/>
    <p:sldId id="262" r:id="rId13"/>
    <p:sldId id="273" r:id="rId14"/>
    <p:sldId id="264" r:id="rId15"/>
    <p:sldId id="265" r:id="rId16"/>
    <p:sldId id="266" r:id="rId17"/>
    <p:sldId id="268"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2242" autoAdjust="0"/>
  </p:normalViewPr>
  <p:slideViewPr>
    <p:cSldViewPr>
      <p:cViewPr varScale="1">
        <p:scale>
          <a:sx n="94" d="100"/>
          <a:sy n="94" d="100"/>
        </p:scale>
        <p:origin x="1062" y="90"/>
      </p:cViewPr>
      <p:guideLst>
        <p:guide orient="horz" pos="2160"/>
        <p:guide pos="3839"/>
      </p:guideLst>
    </p:cSldViewPr>
  </p:slideViewPr>
  <p:outlineViewPr>
    <p:cViewPr>
      <p:scale>
        <a:sx n="33" d="100"/>
        <a:sy n="33" d="100"/>
      </p:scale>
      <p:origin x="0" y="-675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A105A-1851-413C-9E7D-73DE014A3369}" type="datetimeFigureOut">
              <a:rPr lang="zh-CN" altLang="en-US" smtClean="0"/>
              <a:t>2023/9/27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50489-301D-4190-B3C1-13114EE945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工程教育的目的是培养学生解决复杂工程问题的能力，毕业设计是本科教学质量评价的重要环节，也是培养学生解决复杂工程问题能力的最主要的途径。</a:t>
            </a:r>
            <a:endParaRPr lang="en-US" altLang="zh-CN" dirty="0" smtClean="0"/>
          </a:p>
          <a:p>
            <a:r>
              <a:rPr lang="en-US" altLang="zh-CN" dirty="0" smtClean="0"/>
              <a:t>《</a:t>
            </a:r>
            <a:r>
              <a:rPr lang="zh-CN" altLang="en-US" dirty="0" smtClean="0"/>
              <a:t>华盛顿协议</a:t>
            </a:r>
            <a:r>
              <a:rPr lang="en-US" altLang="zh-CN" dirty="0" smtClean="0"/>
              <a:t>》</a:t>
            </a:r>
            <a:r>
              <a:rPr lang="zh-CN" altLang="en-US" dirty="0" smtClean="0"/>
              <a:t>我国已经于</a:t>
            </a:r>
            <a:r>
              <a:rPr lang="en-US" altLang="zh-CN" dirty="0" smtClean="0"/>
              <a:t>2016</a:t>
            </a:r>
            <a:r>
              <a:rPr lang="zh-CN" altLang="en-US" dirty="0" smtClean="0"/>
              <a:t>年正式加入</a:t>
            </a:r>
            <a:endParaRPr lang="en-US" altLang="zh-CN" dirty="0" smtClean="0"/>
          </a:p>
          <a:p>
            <a:r>
              <a:rPr lang="zh-CN" altLang="en-US" dirty="0" smtClean="0"/>
              <a:t>我院老师都比较认真负责，</a:t>
            </a:r>
            <a:endParaRPr lang="zh-CN" altLang="en-US" dirty="0"/>
          </a:p>
        </p:txBody>
      </p:sp>
      <p:sp>
        <p:nvSpPr>
          <p:cNvPr id="4" name="灯片编号占位符 3"/>
          <p:cNvSpPr>
            <a:spLocks noGrp="1"/>
          </p:cNvSpPr>
          <p:nvPr>
            <p:ph type="sldNum" sz="quarter" idx="10"/>
          </p:nvPr>
        </p:nvSpPr>
        <p:spPr/>
        <p:txBody>
          <a:bodyPr/>
          <a:lstStyle/>
          <a:p>
            <a:fld id="{4F550489-301D-4190-B3C1-13114EE9450A}"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目前，学院对毕业论文质量高度重视，要求提高毕业论文质量，同学们一定引起重视。</a:t>
            </a:r>
            <a:endParaRPr lang="en-US" altLang="zh-CN"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4F550489-301D-4190-B3C1-13114EE9450A}"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指导老师将根据学生提交开题报告的情况，给予反馈。同学们要及时根据老师反馈，修改或重写开题报告。</a:t>
            </a:r>
            <a:endParaRPr lang="zh-CN" altLang="en-US" dirty="0"/>
          </a:p>
        </p:txBody>
      </p:sp>
      <p:sp>
        <p:nvSpPr>
          <p:cNvPr id="4" name="灯片编号占位符 3"/>
          <p:cNvSpPr>
            <a:spLocks noGrp="1"/>
          </p:cNvSpPr>
          <p:nvPr>
            <p:ph type="sldNum" sz="quarter" idx="10"/>
          </p:nvPr>
        </p:nvSpPr>
        <p:spPr/>
        <p:txBody>
          <a:bodyPr/>
          <a:lstStyle/>
          <a:p>
            <a:fld id="{4F550489-301D-4190-B3C1-13114EE9450A}"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http://henu.co.cnki.net</a:t>
            </a:r>
          </a:p>
          <a:p>
            <a:r>
              <a:rPr lang="en-US" altLang="zh-CN" sz="1200" dirty="0" smtClean="0">
                <a:latin typeface="微软雅黑" panose="020B0503020204020204" pitchFamily="34" charset="-122"/>
                <a:ea typeface="微软雅黑" panose="020B0503020204020204" pitchFamily="34" charset="-122"/>
              </a:rPr>
              <a:t>https://henu.lun51.com/software</a:t>
            </a:r>
            <a:endParaRPr lang="zh-CN" altLang="en-US" dirty="0"/>
          </a:p>
        </p:txBody>
      </p:sp>
      <p:sp>
        <p:nvSpPr>
          <p:cNvPr id="4" name="灯片编号占位符 3"/>
          <p:cNvSpPr>
            <a:spLocks noGrp="1"/>
          </p:cNvSpPr>
          <p:nvPr>
            <p:ph type="sldNum" sz="quarter" idx="10"/>
          </p:nvPr>
        </p:nvSpPr>
        <p:spPr/>
        <p:txBody>
          <a:bodyPr/>
          <a:lstStyle/>
          <a:p>
            <a:fld id="{4F550489-301D-4190-B3C1-13114EE9450A}"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选题应符合本专业的培养目标和教学要求，力求与科学研究、大创项目训练、生产实践、社会实践和社会经济、政治、文化发展相结合，培养学生的学术水平与综合应用能力。</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4F550489-301D-4190-B3C1-13114EE9450A}"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50489-301D-4190-B3C1-13114EE9450A}"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50489-301D-4190-B3C1-13114EE9450A}"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（重中之重）</a:t>
            </a:r>
            <a:r>
              <a:rPr lang="en-US" altLang="zh-CN"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r>
            <a:br>
              <a:rPr lang="en-US" altLang="zh-CN"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endParaRPr lang="zh-CN" altLang="en-US" dirty="0"/>
          </a:p>
        </p:txBody>
      </p:sp>
      <p:sp>
        <p:nvSpPr>
          <p:cNvPr id="4" name="灯片编号占位符 3"/>
          <p:cNvSpPr>
            <a:spLocks noGrp="1"/>
          </p:cNvSpPr>
          <p:nvPr>
            <p:ph type="sldNum" sz="quarter" idx="10"/>
          </p:nvPr>
        </p:nvSpPr>
        <p:spPr/>
        <p:txBody>
          <a:bodyPr/>
          <a:lstStyle/>
          <a:p>
            <a:fld id="{4F550489-301D-4190-B3C1-13114EE9450A}"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标题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914400" y="3611607"/>
            <a:ext cx="103632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5019" y="4953000"/>
            <a:ext cx="12197020"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t>2023/9/27</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1481330"/>
            <a:ext cx="109728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25351" y="274641"/>
            <a:ext cx="236996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41"/>
            <a:ext cx="84328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燕尾形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燕尾形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2023/9/27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2023/9/27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8969376" y="6407944"/>
            <a:ext cx="2560320" cy="365760"/>
          </a:xfrm>
        </p:spPr>
        <p:txBody>
          <a:bodyPr/>
          <a:lstStyle/>
          <a:p>
            <a:fld id="{530820CF-B880-4189-942D-D702A7CBA730}" type="datetimeFigureOut">
              <a:rPr lang="zh-CN" altLang="en-US" smtClean="0"/>
              <a:t>2023/9/27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521643" y="5443402"/>
            <a:ext cx="95504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t>2023/9/27</a:t>
            </a:fld>
            <a:endParaRPr lang="zh-CN" altLang="en-US"/>
          </a:p>
        </p:txBody>
      </p:sp>
      <p:sp>
        <p:nvSpPr>
          <p:cNvPr id="6" name="页脚占位符 5"/>
          <p:cNvSpPr>
            <a:spLocks noGrp="1"/>
          </p:cNvSpPr>
          <p:nvPr>
            <p:ph type="ftr" sz="quarter" idx="11"/>
          </p:nvPr>
        </p:nvSpPr>
        <p:spPr>
          <a:xfrm>
            <a:off x="5840097" y="6407945"/>
            <a:ext cx="313424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任意多边形 8"/>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角三角形 9"/>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直接连接符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燕尾形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任意多边形 11"/>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直角三角形 13"/>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直接连接符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t>2023/9/27</a:t>
            </a:fld>
            <a:endParaRPr lang="zh-CN" altLang="en-US"/>
          </a:p>
        </p:txBody>
      </p:sp>
      <p:sp>
        <p:nvSpPr>
          <p:cNvPr id="22" name="页脚占位符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9536" y="1052737"/>
            <a:ext cx="8496944" cy="1829761"/>
          </a:xfrm>
        </p:spPr>
        <p:txBody>
          <a:bodyPr/>
          <a:lstStyle/>
          <a:p>
            <a:r>
              <a:rPr lang="zh-CN" altLang="en-US" dirty="0" smtClean="0"/>
              <a:t>毕业设计指导</a:t>
            </a:r>
            <a:endParaRPr lang="zh-CN" altLang="en-US" dirty="0"/>
          </a:p>
        </p:txBody>
      </p:sp>
      <p:sp>
        <p:nvSpPr>
          <p:cNvPr id="3" name="副标题 2"/>
          <p:cNvSpPr>
            <a:spLocks noGrp="1"/>
          </p:cNvSpPr>
          <p:nvPr>
            <p:ph type="subTitle" idx="1"/>
          </p:nvPr>
        </p:nvSpPr>
        <p:spPr/>
        <p:txBody>
          <a:bodyPr>
            <a:normAutofit fontScale="92500" lnSpcReduction="20000"/>
          </a:bodyPr>
          <a:lstStyle/>
          <a:p>
            <a:pPr>
              <a:lnSpc>
                <a:spcPct val="150000"/>
              </a:lnSpc>
            </a:pPr>
            <a:r>
              <a:rPr lang="zh-CN" altLang="en-US" dirty="0" smtClean="0">
                <a:latin typeface="Times New Roman" panose="02020603050405020304" pitchFamily="18" charset="0"/>
                <a:cs typeface="Times New Roman" panose="02020603050405020304" pitchFamily="18" charset="0"/>
              </a:rPr>
              <a:t>软件工程系 梁晓莉</a:t>
            </a:r>
          </a:p>
          <a:p>
            <a:pPr>
              <a:lnSpc>
                <a:spcPct val="150000"/>
              </a:lnSpc>
            </a:pPr>
            <a:r>
              <a:rPr lang="en-US" altLang="zh-CN" dirty="0" smtClean="0">
                <a:latin typeface="Times New Roman" panose="02020603050405020304" pitchFamily="18" charset="0"/>
                <a:cs typeface="Times New Roman" panose="02020603050405020304" pitchFamily="18" charset="0"/>
              </a:rPr>
              <a:t>2023.10.10</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4792" y="1406526"/>
            <a:ext cx="10972800" cy="4525963"/>
          </a:xfrm>
        </p:spPr>
        <p:txBody>
          <a:bodyPr>
            <a:noAutofit/>
          </a:bodyPr>
          <a:lstStyle/>
          <a:p>
            <a:pPr>
              <a:lnSpc>
                <a:spcPct val="120000"/>
              </a:lnSpc>
            </a:pPr>
            <a:r>
              <a:rPr lang="zh-CN" altLang="en-US" sz="2800" dirty="0">
                <a:latin typeface="微软雅黑" panose="020B0503020204020204" pitchFamily="34" charset="-122"/>
                <a:ea typeface="微软雅黑" panose="020B0503020204020204" pitchFamily="34" charset="-122"/>
              </a:rPr>
              <a:t>具体题目注意事项如下：</a:t>
            </a:r>
            <a:endParaRPr lang="en-US" altLang="zh-CN" sz="2800" dirty="0">
              <a:latin typeface="微软雅黑" panose="020B0503020204020204" pitchFamily="34" charset="-122"/>
              <a:ea typeface="微软雅黑" panose="020B0503020204020204" pitchFamily="34" charset="-122"/>
            </a:endParaRPr>
          </a:p>
          <a:p>
            <a:pPr marL="567055" indent="-457200" algn="just">
              <a:lnSpc>
                <a:spcPct val="120000"/>
              </a:lnSpc>
              <a:buFont typeface="+mj-ea"/>
              <a:buAutoNum type="circleNumDbPlain"/>
            </a:pPr>
            <a:r>
              <a:rPr lang="zh-CN" altLang="en-US" sz="2800" dirty="0">
                <a:latin typeface="微软雅黑" panose="020B0503020204020204" pitchFamily="34" charset="-122"/>
                <a:ea typeface="微软雅黑" panose="020B0503020204020204" pitchFamily="34" charset="-122"/>
              </a:rPr>
              <a:t>例如“基于</a:t>
            </a:r>
            <a:r>
              <a:rPr lang="en-US" altLang="zh-CN" sz="2800" dirty="0">
                <a:latin typeface="微软雅黑" panose="020B0503020204020204" pitchFamily="34" charset="-122"/>
                <a:ea typeface="微软雅黑" panose="020B0503020204020204" pitchFamily="34" charset="-122"/>
              </a:rPr>
              <a:t>xx</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xx</a:t>
            </a:r>
            <a:r>
              <a:rPr lang="zh-CN" altLang="en-US" sz="2800" dirty="0">
                <a:latin typeface="微软雅黑" panose="020B0503020204020204" pitchFamily="34" charset="-122"/>
                <a:ea typeface="微软雅黑" panose="020B0503020204020204" pitchFamily="34" charset="-122"/>
              </a:rPr>
              <a:t>系统设计与实现”、“</a:t>
            </a:r>
            <a:r>
              <a:rPr lang="en-US" altLang="zh-CN" sz="2800" dirty="0" err="1">
                <a:latin typeface="微软雅黑" panose="020B0503020204020204" pitchFamily="34" charset="-122"/>
                <a:ea typeface="微软雅黑" panose="020B0503020204020204" pitchFamily="34" charset="-122"/>
              </a:rPr>
              <a:t>xxxx</a:t>
            </a:r>
            <a:r>
              <a:rPr lang="zh-CN" altLang="en-US" sz="2800" dirty="0">
                <a:latin typeface="微软雅黑" panose="020B0503020204020204" pitchFamily="34" charset="-122"/>
                <a:ea typeface="微软雅黑" panose="020B0503020204020204" pitchFamily="34" charset="-122"/>
              </a:rPr>
              <a:t>平台的设计与实现”“</a:t>
            </a:r>
            <a:r>
              <a:rPr lang="en-US" altLang="zh-CN" sz="2800" dirty="0">
                <a:latin typeface="微软雅黑" panose="020B0503020204020204" pitchFamily="34" charset="-122"/>
                <a:ea typeface="微软雅黑" panose="020B0503020204020204" pitchFamily="34" charset="-122"/>
              </a:rPr>
              <a:t>xxx</a:t>
            </a:r>
            <a:r>
              <a:rPr lang="zh-CN" altLang="en-US" sz="2800" dirty="0">
                <a:latin typeface="微软雅黑" panose="020B0503020204020204" pitchFamily="34" charset="-122"/>
                <a:ea typeface="微软雅黑" panose="020B0503020204020204" pitchFamily="34" charset="-122"/>
              </a:rPr>
              <a:t>骨干（园区）网络的研究与实现”、“基于安卓</a:t>
            </a:r>
            <a:r>
              <a:rPr lang="en-US" altLang="zh-CN" sz="2800" dirty="0" err="1">
                <a:latin typeface="微软雅黑" panose="020B0503020204020204" pitchFamily="34" charset="-122"/>
                <a:ea typeface="微软雅黑" panose="020B0503020204020204" pitchFamily="34" charset="-122"/>
              </a:rPr>
              <a:t>xxapp</a:t>
            </a:r>
            <a:r>
              <a:rPr lang="zh-CN" altLang="en-US" sz="2800" dirty="0">
                <a:latin typeface="微软雅黑" panose="020B0503020204020204" pitchFamily="34" charset="-122"/>
                <a:ea typeface="微软雅黑" panose="020B0503020204020204" pitchFamily="34" charset="-122"/>
              </a:rPr>
              <a:t>系统的设计与实现”、“基于</a:t>
            </a:r>
            <a:r>
              <a:rPr lang="en-US" altLang="zh-CN" sz="2800" dirty="0" err="1">
                <a:latin typeface="微软雅黑" panose="020B0503020204020204" pitchFamily="34" charset="-122"/>
                <a:ea typeface="微软雅黑" panose="020B0503020204020204" pitchFamily="34" charset="-122"/>
              </a:rPr>
              <a:t>iOS</a:t>
            </a:r>
            <a:r>
              <a:rPr lang="zh-CN" altLang="en-US" sz="2800" dirty="0">
                <a:latin typeface="微软雅黑" panose="020B0503020204020204" pitchFamily="34" charset="-122"/>
                <a:ea typeface="微软雅黑" panose="020B0503020204020204" pitchFamily="34" charset="-122"/>
              </a:rPr>
              <a:t>平台的</a:t>
            </a:r>
            <a:r>
              <a:rPr lang="en-US" altLang="zh-CN" sz="2800" dirty="0">
                <a:latin typeface="微软雅黑" panose="020B0503020204020204" pitchFamily="34" charset="-122"/>
                <a:ea typeface="微软雅黑" panose="020B0503020204020204" pitchFamily="34" charset="-122"/>
              </a:rPr>
              <a:t>xxx</a:t>
            </a:r>
            <a:r>
              <a:rPr lang="zh-CN" altLang="en-US" sz="2800" dirty="0">
                <a:latin typeface="微软雅黑" panose="020B0503020204020204" pitchFamily="34" charset="-122"/>
                <a:ea typeface="微软雅黑" panose="020B0503020204020204" pitchFamily="34" charset="-122"/>
              </a:rPr>
              <a:t>研究与实现”等等。</a:t>
            </a:r>
            <a:endParaRPr lang="en-US" altLang="zh-CN" sz="2800" dirty="0">
              <a:latin typeface="微软雅黑" panose="020B0503020204020204" pitchFamily="34" charset="-122"/>
              <a:ea typeface="微软雅黑" panose="020B0503020204020204" pitchFamily="34" charset="-122"/>
            </a:endParaRPr>
          </a:p>
          <a:p>
            <a:pPr marL="567055" indent="-457200" algn="just">
              <a:lnSpc>
                <a:spcPct val="120000"/>
              </a:lnSpc>
              <a:buFont typeface="+mj-ea"/>
              <a:buAutoNum type="circleNumDbPlain"/>
            </a:pPr>
            <a:r>
              <a:rPr lang="zh-CN" altLang="en-US" sz="2800" dirty="0">
                <a:latin typeface="微软雅黑" panose="020B0503020204020204" pitchFamily="34" charset="-122"/>
                <a:ea typeface="微软雅黑" panose="020B0503020204020204" pitchFamily="34" charset="-122"/>
              </a:rPr>
              <a:t>在题目中，不要涉及具体的单位或任务等等的名字。例如，不要起名为“开封联通公司的园区网络设计与实现”等诸如此类的，以避免不必要的纠纷。大家参与的那些实际项目可以把名字模糊化处理，例如</a:t>
            </a:r>
            <a:r>
              <a:rPr lang="zh-CN" altLang="en-US" sz="2800" dirty="0" smtClean="0">
                <a:latin typeface="微软雅黑" panose="020B0503020204020204" pitchFamily="34" charset="-122"/>
                <a:ea typeface="微软雅黑" panose="020B0503020204020204" pitchFamily="34" charset="-122"/>
              </a:rPr>
              <a:t>“校园</a:t>
            </a:r>
            <a:r>
              <a:rPr lang="en-US" altLang="zh-CN" sz="2800" dirty="0" smtClean="0">
                <a:latin typeface="微软雅黑" panose="020B0503020204020204" pitchFamily="34" charset="-122"/>
                <a:ea typeface="微软雅黑" panose="020B0503020204020204" pitchFamily="34" charset="-122"/>
              </a:rPr>
              <a:t>APP</a:t>
            </a:r>
            <a:r>
              <a:rPr lang="zh-CN" altLang="en-US" sz="2800" dirty="0">
                <a:latin typeface="微软雅黑" panose="020B0503020204020204" pitchFamily="34" charset="-122"/>
                <a:ea typeface="微软雅黑" panose="020B0503020204020204" pitchFamily="34" charset="-122"/>
              </a:rPr>
              <a:t>服务平台的设计与实现”、“城市电力系统数据库设计与实现”等。</a:t>
            </a:r>
          </a:p>
        </p:txBody>
      </p:sp>
      <p:sp>
        <p:nvSpPr>
          <p:cNvPr id="4"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3.</a:t>
            </a:r>
            <a:r>
              <a:rPr lang="zh-C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毕业设计与论文的选题</a:t>
            </a:r>
            <a:endPar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论文选题</a:t>
            </a:r>
            <a:endParaRPr lang="en-US" altLang="zh-CN" dirty="0" smtClean="0"/>
          </a:p>
          <a:p>
            <a:r>
              <a:rPr lang="zh-CN" altLang="en-US" dirty="0"/>
              <a:t>专业</a:t>
            </a:r>
            <a:r>
              <a:rPr lang="zh-CN" altLang="en-US" dirty="0" smtClean="0"/>
              <a:t>能力（充分查阅科研资料，综合运用所学知识发现问题、解决问题）</a:t>
            </a:r>
            <a:endParaRPr lang="en-US" altLang="zh-CN" dirty="0" smtClean="0"/>
          </a:p>
          <a:p>
            <a:r>
              <a:rPr lang="zh-CN" altLang="en-US" dirty="0" smtClean="0"/>
              <a:t>论文内容（研究方案合理；能较好地完成选题的目标要求；有创新性或独到的设计与开发）</a:t>
            </a:r>
            <a:endParaRPr lang="en-US" altLang="zh-CN" dirty="0" smtClean="0"/>
          </a:p>
          <a:p>
            <a:r>
              <a:rPr lang="zh-CN" altLang="en-US" dirty="0"/>
              <a:t>论文</a:t>
            </a:r>
            <a:r>
              <a:rPr lang="zh-CN" altLang="en-US" dirty="0" smtClean="0"/>
              <a:t>行文规范（用语、格式、图表、引用、参考文献等必须规范，学风严谨扎实）</a:t>
            </a:r>
            <a:endParaRPr lang="zh-CN" altLang="en-US" dirty="0"/>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4.</a:t>
            </a:r>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毕业论文的</a:t>
            </a:r>
            <a:r>
              <a:rPr lang="zh-CN" altLang="en-US"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质量</a:t>
            </a:r>
            <a:endPar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1424" y="1268760"/>
            <a:ext cx="9649072" cy="4525963"/>
          </a:xfrm>
        </p:spPr>
        <p:txBody>
          <a:bodyPr>
            <a:normAutofit lnSpcReduction="10000"/>
          </a:bodyPr>
          <a:lstStyle/>
          <a:p>
            <a:pPr>
              <a:lnSpc>
                <a:spcPct val="150000"/>
              </a:lnSpc>
            </a:pPr>
            <a:r>
              <a:rPr lang="zh-CN" altLang="en-US" dirty="0">
                <a:latin typeface="微软雅黑" panose="020B0503020204020204" pitchFamily="34" charset="-122"/>
                <a:ea typeface="微软雅黑" panose="020B0503020204020204" pitchFamily="34" charset="-122"/>
              </a:rPr>
              <a:t>必须</a:t>
            </a:r>
            <a:r>
              <a:rPr lang="zh-CN" altLang="en-US" dirty="0" smtClean="0">
                <a:latin typeface="微软雅黑" panose="020B0503020204020204" pitchFamily="34" charset="-122"/>
                <a:ea typeface="微软雅黑" panose="020B0503020204020204" pitchFamily="34" charset="-122"/>
              </a:rPr>
              <a:t>是一项无误、可完整运行地软件产品</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或者是一项可执行、可运行的解决方案（如网络构建与运维方案、某领域大数据分析与应用方案、基于</a:t>
            </a:r>
            <a:r>
              <a:rPr lang="en-US" altLang="zh-CN" dirty="0" smtClean="0">
                <a:latin typeface="微软雅黑" panose="020B0503020204020204" pitchFamily="34" charset="-122"/>
                <a:ea typeface="微软雅黑" panose="020B0503020204020204" pitchFamily="34" charset="-122"/>
              </a:rPr>
              <a:t>xx</a:t>
            </a:r>
            <a:r>
              <a:rPr lang="zh-CN" altLang="en-US" dirty="0" smtClean="0">
                <a:latin typeface="微软雅黑" panose="020B0503020204020204" pitchFamily="34" charset="-122"/>
                <a:ea typeface="微软雅黑" panose="020B0503020204020204" pitchFamily="34" charset="-122"/>
              </a:rPr>
              <a:t>应用的云平台构建等等）</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必须要上交源代码</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答辩</a:t>
            </a:r>
            <a:r>
              <a:rPr lang="zh-CN" altLang="en-US" dirty="0" smtClean="0">
                <a:latin typeface="微软雅黑" panose="020B0503020204020204" pitchFamily="34" charset="-122"/>
                <a:ea typeface="微软雅黑" panose="020B0503020204020204" pitchFamily="34" charset="-122"/>
              </a:rPr>
              <a:t>会上根据老师要求，能够展示软件作品</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solidFill>
                  <a:srgbClr val="FF0000"/>
                </a:solidFill>
                <a:latin typeface="微软雅黑" panose="020B0503020204020204" pitchFamily="34" charset="-122"/>
                <a:ea typeface="微软雅黑" panose="020B0503020204020204" pitchFamily="34" charset="-122"/>
              </a:rPr>
              <a:t>毕设必须自己独立创作！如有造假，一经查出，从严处理！</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vert="horz" rtlCol="0" anchor="ctr">
            <a:normAutofit fontScale="90000"/>
            <a:scene3d>
              <a:camera prst="orthographicFront"/>
              <a:lightRig rig="soft" dir="t"/>
            </a:scene3d>
            <a:sp3d prstMaterial="softEdge">
              <a:bevelT w="25400" h="25400"/>
            </a:sp3d>
          </a:bodyPr>
          <a:lstStyle/>
          <a:p>
            <a:r>
              <a:rPr lang="en-US" altLang="zh-CN"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5.</a:t>
            </a:r>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毕设作品的要求</a:t>
            </a:r>
            <a:b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endPar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论文内容要求</a:t>
            </a:r>
          </a:p>
        </p:txBody>
      </p:sp>
      <p:sp>
        <p:nvSpPr>
          <p:cNvPr id="4" name="内容占位符 1"/>
          <p:cNvSpPr>
            <a:spLocks noGrp="1"/>
          </p:cNvSpPr>
          <p:nvPr>
            <p:ph idx="1"/>
          </p:nvPr>
        </p:nvSpPr>
        <p:spPr>
          <a:xfrm>
            <a:off x="839416" y="1396678"/>
            <a:ext cx="10992544" cy="3739553"/>
          </a:xfrm>
        </p:spPr>
        <p:txBody>
          <a:bodyPr>
            <a:normAutofit fontScale="92500" lnSpcReduction="10000"/>
          </a:bodyPr>
          <a:lstStyle/>
          <a:p>
            <a:endParaRPr lang="zh-CN" altLang="en-US" dirty="0" smtClean="0"/>
          </a:p>
          <a:p>
            <a:r>
              <a:rPr lang="zh-CN" altLang="en-US" sz="3200" dirty="0" smtClean="0">
                <a:solidFill>
                  <a:schemeClr val="accent1"/>
                </a:solidFill>
              </a:rPr>
              <a:t>题目</a:t>
            </a:r>
            <a:r>
              <a:rPr lang="en-US" altLang="zh-CN" sz="3200" dirty="0" smtClean="0">
                <a:solidFill>
                  <a:schemeClr val="accent1"/>
                </a:solidFill>
              </a:rPr>
              <a:t>:</a:t>
            </a:r>
            <a:r>
              <a:rPr lang="en-US" altLang="zh-CN" dirty="0" smtClean="0"/>
              <a:t> </a:t>
            </a:r>
            <a:r>
              <a:rPr lang="zh-CN" altLang="en-US" dirty="0" smtClean="0"/>
              <a:t>简洁、恰当、凝练，字数不宜超</a:t>
            </a:r>
            <a:r>
              <a:rPr lang="en-US" altLang="zh-CN" dirty="0" smtClean="0"/>
              <a:t>20.</a:t>
            </a:r>
            <a:r>
              <a:rPr lang="zh-CN" altLang="en-US" dirty="0" smtClean="0"/>
              <a:t>（中英文题目）</a:t>
            </a:r>
          </a:p>
          <a:p>
            <a:r>
              <a:rPr lang="zh-CN" altLang="en-US" sz="3200" b="1" dirty="0" smtClean="0">
                <a:solidFill>
                  <a:schemeClr val="accent1"/>
                </a:solidFill>
              </a:rPr>
              <a:t>摘要：</a:t>
            </a:r>
            <a:r>
              <a:rPr lang="zh-CN" altLang="en-US" dirty="0" smtClean="0"/>
              <a:t>一般不超</a:t>
            </a:r>
            <a:r>
              <a:rPr lang="en-US" altLang="zh-CN" dirty="0" smtClean="0"/>
              <a:t>500</a:t>
            </a:r>
            <a:r>
              <a:rPr lang="zh-CN" altLang="en-US" dirty="0" smtClean="0"/>
              <a:t>字，说明意义、完成的工作</a:t>
            </a:r>
            <a:r>
              <a:rPr lang="zh-CN" altLang="en-US" dirty="0" smtClean="0">
                <a:sym typeface="+mn-ea"/>
              </a:rPr>
              <a:t>、创新点、得出结论、应用前景等。（中英文摘要）</a:t>
            </a:r>
          </a:p>
          <a:p>
            <a:r>
              <a:rPr lang="zh-CN" altLang="en-US" sz="3200" b="1" dirty="0" smtClean="0">
                <a:solidFill>
                  <a:schemeClr val="accent1"/>
                </a:solidFill>
                <a:sym typeface="+mn-ea"/>
              </a:rPr>
              <a:t>关键词：</a:t>
            </a:r>
            <a:r>
              <a:rPr lang="en-US" altLang="zh-CN" dirty="0" smtClean="0">
                <a:sym typeface="+mn-ea"/>
              </a:rPr>
              <a:t>3-5</a:t>
            </a:r>
            <a:r>
              <a:rPr lang="zh-CN" altLang="en-US" dirty="0" smtClean="0">
                <a:sym typeface="+mn-ea"/>
              </a:rPr>
              <a:t>为宜</a:t>
            </a:r>
            <a:endParaRPr lang="zh-CN" altLang="en-US" dirty="0" smtClean="0"/>
          </a:p>
          <a:p>
            <a:r>
              <a:rPr lang="zh-CN" altLang="en-US" sz="3200" b="1" dirty="0" smtClean="0">
                <a:solidFill>
                  <a:schemeClr val="accent1"/>
                </a:solidFill>
              </a:rPr>
              <a:t>正文：</a:t>
            </a:r>
            <a:r>
              <a:rPr lang="zh-CN" altLang="en-US" dirty="0" smtClean="0"/>
              <a:t>各章节内容</a:t>
            </a:r>
            <a:endParaRPr lang="en-US" altLang="zh-CN" dirty="0" smtClean="0"/>
          </a:p>
          <a:p>
            <a:r>
              <a:rPr lang="zh-CN" altLang="en-US" sz="3200" b="1" dirty="0" smtClean="0">
                <a:solidFill>
                  <a:schemeClr val="accent1"/>
                </a:solidFill>
              </a:rPr>
              <a:t>参考文献：</a:t>
            </a:r>
            <a:r>
              <a:rPr lang="zh-CN" altLang="en-US" dirty="0" smtClean="0"/>
              <a:t>不少于</a:t>
            </a:r>
            <a:r>
              <a:rPr lang="en-US" altLang="zh-CN" dirty="0" smtClean="0"/>
              <a:t>10</a:t>
            </a:r>
            <a:r>
              <a:rPr lang="zh-CN" altLang="en-US" dirty="0" smtClean="0"/>
              <a:t>个。</a:t>
            </a:r>
          </a:p>
          <a:p>
            <a:pPr algn="l"/>
            <a:r>
              <a:rPr lang="zh-CN" altLang="en-US" sz="3200" b="1" dirty="0" smtClean="0">
                <a:solidFill>
                  <a:schemeClr val="accent1"/>
                </a:solidFill>
              </a:rPr>
              <a:t>致谢：</a:t>
            </a:r>
            <a:r>
              <a:rPr lang="zh-CN" altLang="en-US" sz="2700" dirty="0" smtClean="0"/>
              <a:t>唯一主观部分，自由发挥。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参考文献格式</a:t>
            </a:r>
            <a:endParaRPr lang="zh-CN" altLang="en-US" dirty="0"/>
          </a:p>
        </p:txBody>
      </p:sp>
      <p:pic>
        <p:nvPicPr>
          <p:cNvPr id="7" name="Picture 6"/>
          <p:cNvPicPr>
            <a:picLocks noChangeAspect="1"/>
          </p:cNvPicPr>
          <p:nvPr/>
        </p:nvPicPr>
        <p:blipFill>
          <a:blip r:embed="rId2"/>
          <a:stretch>
            <a:fillRect/>
          </a:stretch>
        </p:blipFill>
        <p:spPr>
          <a:xfrm>
            <a:off x="3983088" y="2708920"/>
            <a:ext cx="8208912" cy="3643956"/>
          </a:xfrm>
          <a:prstGeom prst="rect">
            <a:avLst/>
          </a:prstGeom>
        </p:spPr>
      </p:pic>
      <p:sp>
        <p:nvSpPr>
          <p:cNvPr id="4" name="内容占位符 1"/>
          <p:cNvSpPr>
            <a:spLocks noGrp="1"/>
          </p:cNvSpPr>
          <p:nvPr>
            <p:ph idx="1"/>
          </p:nvPr>
        </p:nvSpPr>
        <p:spPr>
          <a:xfrm>
            <a:off x="1199456" y="1417639"/>
            <a:ext cx="10992544" cy="1075258"/>
          </a:xfrm>
        </p:spPr>
        <p:txBody>
          <a:bodyPr/>
          <a:lstStyle/>
          <a:p>
            <a:r>
              <a:rPr lang="zh-CN" altLang="en-US" dirty="0" smtClean="0"/>
              <a:t>格式符合要求</a:t>
            </a:r>
            <a:endParaRPr lang="en-US" altLang="zh-CN" dirty="0" smtClean="0"/>
          </a:p>
          <a:p>
            <a:r>
              <a:rPr lang="zh-CN" altLang="en-US" dirty="0" smtClean="0"/>
              <a:t>参考文献不得少于</a:t>
            </a:r>
            <a:r>
              <a:rPr lang="en-US" altLang="zh-CN" dirty="0" smtClean="0"/>
              <a:t>10</a:t>
            </a:r>
            <a:r>
              <a:rPr lang="zh-CN" altLang="en-US" dirty="0" smtClean="0"/>
              <a:t>篇。</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参考文献格式</a:t>
            </a:r>
          </a:p>
        </p:txBody>
      </p:sp>
      <p:pic>
        <p:nvPicPr>
          <p:cNvPr id="5" name="Picture 4"/>
          <p:cNvPicPr>
            <a:picLocks noChangeAspect="1"/>
          </p:cNvPicPr>
          <p:nvPr/>
        </p:nvPicPr>
        <p:blipFill>
          <a:blip r:embed="rId2"/>
          <a:stretch>
            <a:fillRect/>
          </a:stretch>
        </p:blipFill>
        <p:spPr>
          <a:xfrm>
            <a:off x="2135561" y="1417638"/>
            <a:ext cx="9313735" cy="49636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参考文献格式</a:t>
            </a:r>
            <a:endParaRPr lang="zh-CN" altLang="en-US" dirty="0"/>
          </a:p>
        </p:txBody>
      </p:sp>
      <p:pic>
        <p:nvPicPr>
          <p:cNvPr id="6" name="Picture 5"/>
          <p:cNvPicPr>
            <a:picLocks noChangeAspect="1"/>
          </p:cNvPicPr>
          <p:nvPr/>
        </p:nvPicPr>
        <p:blipFill>
          <a:blip r:embed="rId2"/>
          <a:stretch>
            <a:fillRect/>
          </a:stretch>
        </p:blipFill>
        <p:spPr>
          <a:xfrm>
            <a:off x="2177879" y="1417639"/>
            <a:ext cx="8470365" cy="4514221"/>
          </a:xfrm>
          <a:prstGeom prst="rect">
            <a:avLst/>
          </a:prstGeom>
        </p:spPr>
      </p:pic>
      <p:sp>
        <p:nvSpPr>
          <p:cNvPr id="2" name="Oval 1"/>
          <p:cNvSpPr/>
          <p:nvPr/>
        </p:nvSpPr>
        <p:spPr>
          <a:xfrm>
            <a:off x="3503712" y="2924944"/>
            <a:ext cx="504056" cy="36004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参考文献格式</a:t>
            </a:r>
            <a:endParaRPr lang="zh-CN" altLang="en-US" dirty="0"/>
          </a:p>
        </p:txBody>
      </p:sp>
      <p:pic>
        <p:nvPicPr>
          <p:cNvPr id="4" name="Picture 3"/>
          <p:cNvPicPr>
            <a:picLocks noChangeAspect="1"/>
          </p:cNvPicPr>
          <p:nvPr/>
        </p:nvPicPr>
        <p:blipFill>
          <a:blip r:embed="rId2"/>
          <a:stretch>
            <a:fillRect/>
          </a:stretch>
        </p:blipFill>
        <p:spPr>
          <a:xfrm>
            <a:off x="826558" y="1221532"/>
            <a:ext cx="10538884" cy="561662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624205" indent="-514350">
              <a:lnSpc>
                <a:spcPct val="150000"/>
              </a:lnSpc>
              <a:buFont typeface="+mj-lt"/>
              <a:buAutoNum type="arabicPeriod"/>
            </a:pPr>
            <a:r>
              <a:rPr lang="zh-CN" altLang="en-US" sz="3000" b="1" dirty="0" smtClean="0">
                <a:latin typeface="微软雅黑" panose="020B0503020204020204" pitchFamily="34" charset="-122"/>
                <a:ea typeface="微软雅黑" panose="020B0503020204020204" pitchFamily="34" charset="-122"/>
              </a:rPr>
              <a:t>重要性</a:t>
            </a:r>
            <a:endParaRPr lang="en-US" altLang="zh-CN" sz="3000" b="1" dirty="0" smtClean="0">
              <a:latin typeface="微软雅黑" panose="020B0503020204020204" pitchFamily="34" charset="-122"/>
              <a:ea typeface="微软雅黑" panose="020B0503020204020204" pitchFamily="34" charset="-122"/>
            </a:endParaRPr>
          </a:p>
          <a:p>
            <a:pPr marL="624205" indent="-514350">
              <a:lnSpc>
                <a:spcPct val="150000"/>
              </a:lnSpc>
              <a:buFont typeface="+mj-lt"/>
              <a:buAutoNum type="arabicPeriod"/>
            </a:pPr>
            <a:r>
              <a:rPr lang="zh-CN" altLang="en-US" sz="3000" b="1" dirty="0" smtClean="0">
                <a:latin typeface="微软雅黑" panose="020B0503020204020204" pitchFamily="34" charset="-122"/>
                <a:ea typeface="微软雅黑" panose="020B0503020204020204" pitchFamily="34" charset="-122"/>
              </a:rPr>
              <a:t>毕设流程</a:t>
            </a:r>
            <a:endParaRPr lang="en-US" altLang="zh-CN" sz="3000" b="1" dirty="0" smtClean="0">
              <a:latin typeface="微软雅黑" panose="020B0503020204020204" pitchFamily="34" charset="-122"/>
              <a:ea typeface="微软雅黑" panose="020B0503020204020204" pitchFamily="34" charset="-122"/>
            </a:endParaRPr>
          </a:p>
          <a:p>
            <a:pPr marL="624205" indent="-514350">
              <a:lnSpc>
                <a:spcPct val="150000"/>
              </a:lnSpc>
              <a:buFont typeface="+mj-lt"/>
              <a:buAutoNum type="arabicPeriod"/>
            </a:pPr>
            <a:r>
              <a:rPr lang="zh-CN" altLang="en-US" sz="3000" b="1" dirty="0" smtClean="0">
                <a:latin typeface="微软雅黑" panose="020B0503020204020204" pitchFamily="34" charset="-122"/>
                <a:ea typeface="微软雅黑" panose="020B0503020204020204" pitchFamily="34" charset="-122"/>
              </a:rPr>
              <a:t>毕业设计与论文的选题</a:t>
            </a:r>
            <a:endParaRPr lang="en-US" altLang="zh-CN" sz="3000" b="1" dirty="0" smtClean="0">
              <a:latin typeface="微软雅黑" panose="020B0503020204020204" pitchFamily="34" charset="-122"/>
              <a:ea typeface="微软雅黑" panose="020B0503020204020204" pitchFamily="34" charset="-122"/>
            </a:endParaRPr>
          </a:p>
          <a:p>
            <a:pPr marL="624205" indent="-514350">
              <a:lnSpc>
                <a:spcPct val="150000"/>
              </a:lnSpc>
              <a:buFont typeface="+mj-lt"/>
              <a:buAutoNum type="arabicPeriod"/>
            </a:pPr>
            <a:r>
              <a:rPr lang="zh-CN" altLang="en-US" sz="3000" b="1" dirty="0" smtClean="0">
                <a:latin typeface="微软雅黑" panose="020B0503020204020204" pitchFamily="34" charset="-122"/>
                <a:ea typeface="微软雅黑" panose="020B0503020204020204" pitchFamily="34" charset="-122"/>
              </a:rPr>
              <a:t>毕业论文的质量</a:t>
            </a:r>
            <a:endParaRPr lang="en-US" altLang="zh-CN" sz="3000" b="1" dirty="0" smtClean="0">
              <a:latin typeface="微软雅黑" panose="020B0503020204020204" pitchFamily="34" charset="-122"/>
              <a:ea typeface="微软雅黑" panose="020B0503020204020204" pitchFamily="34" charset="-122"/>
            </a:endParaRPr>
          </a:p>
          <a:p>
            <a:pPr marL="624205" indent="-514350">
              <a:lnSpc>
                <a:spcPct val="150000"/>
              </a:lnSpc>
              <a:buFont typeface="+mj-lt"/>
              <a:buAutoNum type="arabicPeriod"/>
            </a:pPr>
            <a:r>
              <a:rPr lang="zh-CN" altLang="en-US" sz="3000" b="1" dirty="0" smtClean="0">
                <a:latin typeface="微软雅黑" panose="020B0503020204020204" pitchFamily="34" charset="-122"/>
                <a:ea typeface="微软雅黑" panose="020B0503020204020204" pitchFamily="34" charset="-122"/>
              </a:rPr>
              <a:t>毕设作品的要求</a:t>
            </a:r>
            <a:endParaRPr lang="en-US" altLang="zh-CN" sz="3000" b="1" dirty="0" smtClean="0">
              <a:latin typeface="微软雅黑" panose="020B0503020204020204" pitchFamily="34" charset="-122"/>
              <a:ea typeface="微软雅黑" panose="020B0503020204020204" pitchFamily="34" charset="-122"/>
            </a:endParaRPr>
          </a:p>
          <a:p>
            <a:pPr marL="624205" indent="-514350">
              <a:lnSpc>
                <a:spcPct val="150000"/>
              </a:lnSpc>
              <a:buFont typeface="+mj-lt"/>
              <a:buAutoNum type="arabicPeriod"/>
            </a:pPr>
            <a:r>
              <a:rPr lang="zh-CN" altLang="en-US" sz="3000" b="1" dirty="0" smtClean="0">
                <a:latin typeface="微软雅黑" panose="020B0503020204020204" pitchFamily="34" charset="-122"/>
                <a:ea typeface="微软雅黑" panose="020B0503020204020204" pitchFamily="34" charset="-122"/>
              </a:rPr>
              <a:t>毕业论文内容要求</a:t>
            </a:r>
          </a:p>
        </p:txBody>
      </p:sp>
      <p:sp>
        <p:nvSpPr>
          <p:cNvPr id="3" name="标题 2"/>
          <p:cNvSpPr>
            <a:spLocks noGrp="1"/>
          </p:cNvSpPr>
          <p:nvPr>
            <p:ph type="title"/>
          </p:nvPr>
        </p:nvSpPr>
        <p:spPr/>
        <p:txBody>
          <a:bodyPr/>
          <a:lstStyle/>
          <a:p>
            <a:r>
              <a:rPr lang="en-US" altLang="zh-CN"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Outline</a:t>
            </a:r>
            <a:endPar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8381" y="874305"/>
            <a:ext cx="10972800" cy="5184576"/>
          </a:xfrm>
        </p:spPr>
        <p:txBody>
          <a:bodyPr>
            <a:noAutofit/>
          </a:bodyPr>
          <a:lstStyle/>
          <a:p>
            <a:pPr algn="just">
              <a:lnSpc>
                <a:spcPct val="130000"/>
              </a:lnSpc>
            </a:pPr>
            <a:r>
              <a:rPr lang="zh-C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为什么要进行毕业设计？</a:t>
            </a:r>
            <a:endParaRPr lang="en-US" altLang="zh-CN"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marL="363855" indent="0" algn="just">
              <a:lnSpc>
                <a:spcPct val="130000"/>
              </a:lnSpc>
              <a:buNone/>
            </a:pPr>
            <a:r>
              <a:rPr lang="zh-CN" altLang="en-US" sz="2200" dirty="0" smtClean="0"/>
              <a:t>    毕业论文</a:t>
            </a:r>
            <a:r>
              <a:rPr lang="zh-CN" altLang="en-US" sz="2200" dirty="0" smtClean="0"/>
              <a:t>是</a:t>
            </a:r>
            <a:r>
              <a:rPr lang="zh-CN" altLang="en-US" sz="2200" dirty="0"/>
              <a:t>培养学生创新思维、提高实践创新能力的重要教学环节，是学生综合运用所学专业知识开展科学研究和解决实际问题的基础性训练，是审定本科生毕业资格和学士学位资格的主要</a:t>
            </a:r>
            <a:r>
              <a:rPr lang="zh-CN" altLang="en-US" sz="2200" dirty="0" smtClean="0"/>
              <a:t>依据，是</a:t>
            </a:r>
            <a:r>
              <a:rPr lang="zh-CN" altLang="en-US" sz="2200" dirty="0"/>
              <a:t>实现本科培养目标的重要实践性教学</a:t>
            </a:r>
            <a:r>
              <a:rPr lang="zh-CN" altLang="en-US" sz="2200" dirty="0" smtClean="0"/>
              <a:t>环节。</a:t>
            </a:r>
            <a:endParaRPr lang="en-US" altLang="zh-CN" sz="2200" dirty="0" smtClean="0"/>
          </a:p>
          <a:p>
            <a:pPr algn="just">
              <a:lnSpc>
                <a:spcPct val="130000"/>
              </a:lnSpc>
            </a:pPr>
            <a:r>
              <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毕业设计如何做？</a:t>
            </a:r>
            <a:endParaRPr lang="en-US" altLang="zh-CN"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marL="363855" indent="0" algn="just">
              <a:lnSpc>
                <a:spcPct val="130000"/>
              </a:lnSpc>
              <a:buNone/>
            </a:pPr>
            <a:r>
              <a:rPr lang="zh-CN" altLang="en-US" sz="2200" dirty="0" smtClean="0"/>
              <a:t>    毕业</a:t>
            </a:r>
            <a:r>
              <a:rPr lang="zh-CN" altLang="en-US" sz="2200" dirty="0"/>
              <a:t>前，在教师指导下，学生根据选题客观条件，运用所学专业知识、理论和技能，可以做项目、做</a:t>
            </a:r>
            <a:r>
              <a:rPr lang="zh-CN" altLang="en-US" sz="2200" dirty="0" smtClean="0"/>
              <a:t>软件测试、设计算</a:t>
            </a:r>
            <a:r>
              <a:rPr lang="zh-CN" altLang="en-US" sz="2200" dirty="0"/>
              <a:t>法等方式呈现实践训练成果的表达形式。根据最终研究成果撰写毕业论文，论文整体结构按照发现问题、提出问题、归纳推演（实验验证）、得出结论等步骤，并以事实为基础，以缜密推理为依据，经过严密论证得出科学结论。</a:t>
            </a:r>
            <a:endParaRPr lang="en-US" altLang="zh-CN" sz="2200" dirty="0" smtClean="0"/>
          </a:p>
          <a:p>
            <a:pPr algn="just">
              <a:lnSpc>
                <a:spcPct val="130000"/>
              </a:lnSpc>
            </a:pPr>
            <a:r>
              <a:rPr lang="zh-CN" altLang="en-US" sz="2200" dirty="0" smtClean="0">
                <a:solidFill>
                  <a:srgbClr val="FF0000"/>
                </a:solidFill>
              </a:rPr>
              <a:t>要认真去做，要能够条理清楚的写出来</a:t>
            </a:r>
            <a:endParaRPr lang="zh-CN" altLang="en-US" sz="2200" dirty="0">
              <a:solidFill>
                <a:srgbClr val="FF0000"/>
              </a:solidFill>
            </a:endParaRPr>
          </a:p>
        </p:txBody>
      </p:sp>
      <p:sp>
        <p:nvSpPr>
          <p:cNvPr id="3" name="标题 2"/>
          <p:cNvSpPr>
            <a:spLocks noGrp="1"/>
          </p:cNvSpPr>
          <p:nvPr>
            <p:ph type="title"/>
          </p:nvPr>
        </p:nvSpPr>
        <p:spPr/>
        <p:txBody>
          <a:bodyPr>
            <a:normAutofit fontScale="90000"/>
          </a:bodyPr>
          <a:lstStyle/>
          <a:p>
            <a:r>
              <a:rPr lang="en-US" altLang="zh-CN" dirty="0"/>
              <a:t>1.</a:t>
            </a:r>
            <a:r>
              <a:rPr lang="zh-CN" altLang="en-US" dirty="0"/>
              <a:t>重要性</a:t>
            </a:r>
            <a:r>
              <a:rPr lang="en-US" altLang="zh-CN" dirty="0"/>
              <a:t/>
            </a:r>
            <a:br>
              <a:rPr lang="en-US" altLang="zh-CN"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124744"/>
            <a:ext cx="11247040" cy="5112568"/>
          </a:xfrm>
        </p:spPr>
        <p:txBody>
          <a:bodyPr>
            <a:normAutofit/>
          </a:bodyPr>
          <a:lstStyle/>
          <a:p>
            <a:pPr>
              <a:lnSpc>
                <a:spcPct val="130000"/>
              </a:lnSpc>
            </a:pPr>
            <a:r>
              <a:rPr lang="zh-CN" altLang="en-US" sz="3200" dirty="0" smtClean="0"/>
              <a:t>关乎每个人的毕业问题，必须严格遵守指导老师的各项要求！</a:t>
            </a:r>
            <a:endParaRPr lang="en-US" altLang="zh-CN" sz="3200" dirty="0" smtClean="0"/>
          </a:p>
          <a:p>
            <a:pPr>
              <a:lnSpc>
                <a:spcPct val="130000"/>
              </a:lnSpc>
            </a:pPr>
            <a:r>
              <a:rPr lang="zh-CN" altLang="en-US" sz="3200" dirty="0"/>
              <a:t>指导</a:t>
            </a:r>
            <a:r>
              <a:rPr lang="zh-CN" altLang="en-US" sz="3200" dirty="0" smtClean="0"/>
              <a:t>老师具有一票否决权</a:t>
            </a:r>
            <a:endParaRPr lang="en-US" altLang="zh-CN" sz="3200" dirty="0" smtClean="0"/>
          </a:p>
          <a:p>
            <a:pPr>
              <a:lnSpc>
                <a:spcPct val="130000"/>
              </a:lnSpc>
            </a:pPr>
            <a:r>
              <a:rPr lang="zh-CN" altLang="en-US" sz="3200" dirty="0" smtClean="0"/>
              <a:t>指导老师审查、评阅老师审查、查重、答辩、专家审查等各项环节均必须通过！</a:t>
            </a:r>
            <a:endParaRPr lang="en-US" altLang="zh-CN" sz="3200" dirty="0" smtClean="0"/>
          </a:p>
          <a:p>
            <a:pPr>
              <a:lnSpc>
                <a:spcPct val="130000"/>
              </a:lnSpc>
            </a:pPr>
            <a:r>
              <a:rPr lang="zh-CN" altLang="en-US" sz="3200" dirty="0" smtClean="0">
                <a:solidFill>
                  <a:srgbClr val="FF0000"/>
                </a:solidFill>
              </a:rPr>
              <a:t>任何环节不过关者，均会被延迟毕业处理！</a:t>
            </a:r>
            <a:endParaRPr lang="en-US" altLang="zh-CN" sz="3200" dirty="0" smtClean="0">
              <a:solidFill>
                <a:srgbClr val="FF0000"/>
              </a:solidFill>
            </a:endParaRPr>
          </a:p>
          <a:p>
            <a:pPr>
              <a:lnSpc>
                <a:spcPct val="130000"/>
              </a:lnSpc>
            </a:pPr>
            <a:r>
              <a:rPr lang="zh-CN" altLang="en-US" sz="3200" dirty="0" smtClean="0">
                <a:solidFill>
                  <a:srgbClr val="FF0000"/>
                </a:solidFill>
              </a:rPr>
              <a:t>必须低于</a:t>
            </a:r>
            <a:r>
              <a:rPr lang="en-US" altLang="zh-CN" sz="3200" dirty="0" smtClean="0">
                <a:solidFill>
                  <a:srgbClr val="FF0000"/>
                </a:solidFill>
              </a:rPr>
              <a:t>10%</a:t>
            </a:r>
            <a:r>
              <a:rPr lang="zh-CN" altLang="en-US" sz="3200" dirty="0" smtClean="0">
                <a:solidFill>
                  <a:srgbClr val="FF0000"/>
                </a:solidFill>
              </a:rPr>
              <a:t>的查重率，任何人不得越此红线！</a:t>
            </a:r>
            <a:endParaRPr lang="zh-CN" altLang="en-US" sz="3200" dirty="0">
              <a:solidFill>
                <a:srgbClr val="FF0000"/>
              </a:solidFill>
            </a:endParaRPr>
          </a:p>
        </p:txBody>
      </p:sp>
      <p:sp>
        <p:nvSpPr>
          <p:cNvPr id="3" name="标题 2"/>
          <p:cNvSpPr>
            <a:spLocks noGrp="1"/>
          </p:cNvSpPr>
          <p:nvPr>
            <p:ph type="title"/>
          </p:nvPr>
        </p:nvSpPr>
        <p:spPr/>
        <p:txBody>
          <a:bodyPr>
            <a:normAutofit fontScale="90000"/>
          </a:bodyPr>
          <a:lstStyle/>
          <a:p>
            <a:r>
              <a:rPr lang="en-US" altLang="zh-CN"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1.</a:t>
            </a:r>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重要性</a:t>
            </a:r>
            <a:r>
              <a:rPr lang="en-US" altLang="zh-CN" dirty="0"/>
              <a:t/>
            </a:r>
            <a:br>
              <a:rPr lang="en-US" altLang="zh-CN" dirty="0"/>
            </a:b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2.</a:t>
            </a:r>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毕</a:t>
            </a:r>
            <a:r>
              <a:rPr lang="zh-C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设</a:t>
            </a:r>
            <a:r>
              <a:rPr lang="zh-CN" altLang="en-US"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流程</a:t>
            </a:r>
            <a:endPar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aphicFrame>
        <p:nvGraphicFramePr>
          <p:cNvPr id="2" name="表格 1"/>
          <p:cNvGraphicFramePr/>
          <p:nvPr>
            <p:custDataLst>
              <p:tags r:id="rId1"/>
            </p:custDataLst>
            <p:extLst>
              <p:ext uri="{D42A27DB-BD31-4B8C-83A1-F6EECF244321}">
                <p14:modId xmlns:p14="http://schemas.microsoft.com/office/powerpoint/2010/main" val="2721579753"/>
              </p:ext>
            </p:extLst>
          </p:nvPr>
        </p:nvGraphicFramePr>
        <p:xfrm>
          <a:off x="966470" y="1243330"/>
          <a:ext cx="10283190" cy="4806434"/>
        </p:xfrm>
        <a:graphic>
          <a:graphicData uri="http://schemas.openxmlformats.org/drawingml/2006/table">
            <a:tbl>
              <a:tblPr firstRow="1" bandRow="1">
                <a:tableStyleId>{5C22544A-7EE6-4342-B048-85BDC9FD1C3A}</a:tableStyleId>
              </a:tblPr>
              <a:tblGrid>
                <a:gridCol w="3946525">
                  <a:extLst>
                    <a:ext uri="{9D8B030D-6E8A-4147-A177-3AD203B41FA5}">
                      <a16:colId xmlns:a16="http://schemas.microsoft.com/office/drawing/2014/main" val="20000"/>
                    </a:ext>
                  </a:extLst>
                </a:gridCol>
                <a:gridCol w="6336665">
                  <a:extLst>
                    <a:ext uri="{9D8B030D-6E8A-4147-A177-3AD203B41FA5}">
                      <a16:colId xmlns:a16="http://schemas.microsoft.com/office/drawing/2014/main" val="20001"/>
                    </a:ext>
                  </a:extLst>
                </a:gridCol>
              </a:tblGrid>
              <a:tr h="921385">
                <a:tc>
                  <a:txBody>
                    <a:bodyPr/>
                    <a:lstStyle/>
                    <a:p>
                      <a:pPr algn="just">
                        <a:buNone/>
                      </a:pPr>
                      <a:r>
                        <a:rPr lang="en-US" altLang="zh-CN" sz="2400" dirty="0" smtClean="0">
                          <a:latin typeface="Times New Roman" panose="02020603050405020304" charset="0"/>
                          <a:cs typeface="Times New Roman" panose="02020603050405020304" charset="0"/>
                        </a:rPr>
                        <a:t>2023.9.20-2023.11.10</a:t>
                      </a:r>
                      <a:endParaRPr lang="en-US" altLang="zh-CN" sz="2400" dirty="0">
                        <a:latin typeface="Times New Roman" panose="02020603050405020304" charset="0"/>
                        <a:cs typeface="Times New Roman" panose="02020603050405020304" charset="0"/>
                      </a:endParaRPr>
                    </a:p>
                  </a:txBody>
                  <a:tcPr anchor="ctr"/>
                </a:tc>
                <a:tc>
                  <a:txBody>
                    <a:bodyPr/>
                    <a:lstStyle/>
                    <a:p>
                      <a:pPr algn="just">
                        <a:buNone/>
                      </a:pPr>
                      <a:r>
                        <a:rPr lang="zh-CN" altLang="en-US" sz="2400"/>
                        <a:t>与导师交流，查阅文献资料，确定毕设</a:t>
                      </a:r>
                    </a:p>
                    <a:p>
                      <a:pPr algn="just">
                        <a:buNone/>
                      </a:pPr>
                      <a:r>
                        <a:rPr lang="zh-CN" altLang="en-US" sz="2400"/>
                        <a:t>选题，撰写开题报告。</a:t>
                      </a:r>
                    </a:p>
                  </a:txBody>
                  <a:tcPr anchor="ctr"/>
                </a:tc>
                <a:extLst>
                  <a:ext uri="{0D108BD9-81ED-4DB2-BD59-A6C34878D82A}">
                    <a16:rowId xmlns:a16="http://schemas.microsoft.com/office/drawing/2014/main" val="10000"/>
                  </a:ext>
                </a:extLst>
              </a:tr>
              <a:tr h="457200">
                <a:tc>
                  <a:txBody>
                    <a:bodyPr/>
                    <a:lstStyle/>
                    <a:p>
                      <a:pPr algn="just">
                        <a:buNone/>
                      </a:pPr>
                      <a:r>
                        <a:rPr lang="en-US" altLang="zh-CN" sz="2400" dirty="0" smtClean="0">
                          <a:latin typeface="Times New Roman" panose="02020603050405020304" charset="0"/>
                          <a:cs typeface="Times New Roman" panose="02020603050405020304" charset="0"/>
                        </a:rPr>
                        <a:t>2023.11.11-2023.11.20</a:t>
                      </a:r>
                      <a:endParaRPr lang="en-US" altLang="zh-CN" sz="2400" dirty="0">
                        <a:latin typeface="Times New Roman" panose="02020603050405020304" charset="0"/>
                        <a:cs typeface="Times New Roman" panose="02020603050405020304" charset="0"/>
                      </a:endParaRPr>
                    </a:p>
                  </a:txBody>
                  <a:tcPr anchor="ctr"/>
                </a:tc>
                <a:tc>
                  <a:txBody>
                    <a:bodyPr/>
                    <a:lstStyle/>
                    <a:p>
                      <a:pPr algn="just">
                        <a:buNone/>
                      </a:pPr>
                      <a:r>
                        <a:rPr lang="zh-CN" altLang="en-US" sz="2400"/>
                        <a:t>修改完善开题报告，提交导师审核。</a:t>
                      </a:r>
                    </a:p>
                  </a:txBody>
                  <a:tcPr anchor="ctr"/>
                </a:tc>
                <a:extLst>
                  <a:ext uri="{0D108BD9-81ED-4DB2-BD59-A6C34878D82A}">
                    <a16:rowId xmlns:a16="http://schemas.microsoft.com/office/drawing/2014/main" val="10001"/>
                  </a:ext>
                </a:extLst>
              </a:tr>
              <a:tr h="457200">
                <a:tc>
                  <a:txBody>
                    <a:bodyPr/>
                    <a:lstStyle/>
                    <a:p>
                      <a:pPr algn="just">
                        <a:buNone/>
                      </a:pPr>
                      <a:r>
                        <a:rPr lang="en-US" altLang="zh-CN" sz="2400" dirty="0" smtClean="0">
                          <a:latin typeface="Times New Roman" panose="02020603050405020304" charset="0"/>
                          <a:cs typeface="Times New Roman" panose="02020603050405020304" charset="0"/>
                        </a:rPr>
                        <a:t>2023.11.21-2023.11.30</a:t>
                      </a:r>
                      <a:endParaRPr lang="en-US" altLang="zh-CN" sz="2400" dirty="0">
                        <a:latin typeface="Times New Roman" panose="02020603050405020304" charset="0"/>
                        <a:cs typeface="Times New Roman" panose="02020603050405020304" charset="0"/>
                      </a:endParaRPr>
                    </a:p>
                  </a:txBody>
                  <a:tcPr anchor="ctr"/>
                </a:tc>
                <a:tc>
                  <a:txBody>
                    <a:bodyPr/>
                    <a:lstStyle/>
                    <a:p>
                      <a:pPr algn="just">
                        <a:buNone/>
                      </a:pPr>
                      <a:r>
                        <a:rPr lang="zh-CN" altLang="en-US" sz="2400" dirty="0"/>
                        <a:t>答辩委员会（组）完成开题审查。</a:t>
                      </a:r>
                    </a:p>
                  </a:txBody>
                  <a:tcPr anchor="ctr"/>
                </a:tc>
                <a:extLst>
                  <a:ext uri="{0D108BD9-81ED-4DB2-BD59-A6C34878D82A}">
                    <a16:rowId xmlns:a16="http://schemas.microsoft.com/office/drawing/2014/main" val="10002"/>
                  </a:ext>
                </a:extLst>
              </a:tr>
              <a:tr h="925949">
                <a:tc>
                  <a:txBody>
                    <a:bodyPr/>
                    <a:lstStyle/>
                    <a:p>
                      <a:pPr algn="just">
                        <a:buNone/>
                      </a:pPr>
                      <a:r>
                        <a:rPr lang="en-US" altLang="zh-CN" sz="2400" dirty="0" smtClean="0">
                          <a:latin typeface="Times New Roman" panose="02020603050405020304" charset="0"/>
                          <a:cs typeface="Times New Roman" panose="02020603050405020304" charset="0"/>
                        </a:rPr>
                        <a:t>2023.12.01-2024.03.15</a:t>
                      </a:r>
                      <a:endParaRPr lang="en-US" altLang="zh-CN" sz="2400" dirty="0">
                        <a:latin typeface="Times New Roman" panose="02020603050405020304" charset="0"/>
                        <a:cs typeface="Times New Roman" panose="02020603050405020304" charset="0"/>
                      </a:endParaRPr>
                    </a:p>
                  </a:txBody>
                  <a:tcPr anchor="ctr"/>
                </a:tc>
                <a:tc>
                  <a:txBody>
                    <a:bodyPr/>
                    <a:lstStyle/>
                    <a:p>
                      <a:pPr algn="just">
                        <a:buNone/>
                      </a:pPr>
                      <a:r>
                        <a:rPr lang="zh-CN" altLang="en-US" sz="2400" dirty="0"/>
                        <a:t>根据选题进行毕设，完成中期检查表，并</a:t>
                      </a:r>
                      <a:r>
                        <a:rPr lang="zh-CN" altLang="en-US" sz="2400" dirty="0">
                          <a:sym typeface="+mn-ea"/>
                        </a:rPr>
                        <a:t>提交导师审查。答辩委员会（组）审核。</a:t>
                      </a:r>
                    </a:p>
                  </a:txBody>
                  <a:tcPr anchor="ctr"/>
                </a:tc>
                <a:extLst>
                  <a:ext uri="{0D108BD9-81ED-4DB2-BD59-A6C34878D82A}">
                    <a16:rowId xmlns:a16="http://schemas.microsoft.com/office/drawing/2014/main" val="10003"/>
                  </a:ext>
                </a:extLst>
              </a:tr>
              <a:tr h="822960">
                <a:tc>
                  <a:txBody>
                    <a:bodyPr/>
                    <a:lstStyle/>
                    <a:p>
                      <a:pPr algn="just">
                        <a:buNone/>
                      </a:pPr>
                      <a:r>
                        <a:rPr kumimoji="0" lang="en-US" altLang="zh-CN" sz="2400" kern="1200" dirty="0" smtClean="0">
                          <a:solidFill>
                            <a:schemeClr val="dk1"/>
                          </a:solidFill>
                          <a:latin typeface="Times New Roman" panose="02020603050405020304" charset="0"/>
                          <a:ea typeface="+mn-ea"/>
                          <a:cs typeface="Times New Roman" panose="02020603050405020304" charset="0"/>
                        </a:rPr>
                        <a:t>2024.03.16-2024.04.20</a:t>
                      </a:r>
                      <a:endParaRPr kumimoji="0" lang="en-US" altLang="zh-CN" sz="2400" kern="1200" dirty="0">
                        <a:solidFill>
                          <a:schemeClr val="dk1"/>
                        </a:solidFill>
                        <a:latin typeface="Times New Roman" panose="02020603050405020304" charset="0"/>
                        <a:ea typeface="+mn-ea"/>
                        <a:cs typeface="Times New Roman" panose="02020603050405020304" charset="0"/>
                      </a:endParaRPr>
                    </a:p>
                  </a:txBody>
                  <a:tcPr anchor="ctr"/>
                </a:tc>
                <a:tc>
                  <a:txBody>
                    <a:bodyPr/>
                    <a:lstStyle/>
                    <a:p>
                      <a:pPr algn="just">
                        <a:buNone/>
                      </a:pPr>
                      <a:r>
                        <a:rPr lang="zh-CN" altLang="en-US" sz="2400" dirty="0"/>
                        <a:t>根据导师建议和指导，撰写毕业论文，完成查重报告。</a:t>
                      </a:r>
                    </a:p>
                  </a:txBody>
                  <a:tcPr anchor="ctr"/>
                </a:tc>
                <a:extLst>
                  <a:ext uri="{0D108BD9-81ED-4DB2-BD59-A6C34878D82A}">
                    <a16:rowId xmlns:a16="http://schemas.microsoft.com/office/drawing/2014/main" val="10004"/>
                  </a:ext>
                </a:extLst>
              </a:tr>
              <a:tr h="457200">
                <a:tc>
                  <a:txBody>
                    <a:bodyPr/>
                    <a:lstStyle/>
                    <a:p>
                      <a:pPr algn="just">
                        <a:buNone/>
                      </a:pPr>
                      <a:r>
                        <a:rPr kumimoji="0" lang="en-US" altLang="zh-CN" sz="2400" kern="1200" dirty="0" smtClean="0">
                          <a:solidFill>
                            <a:schemeClr val="dk1"/>
                          </a:solidFill>
                          <a:latin typeface="Times New Roman" panose="02020603050405020304" charset="0"/>
                          <a:ea typeface="+mn-ea"/>
                          <a:cs typeface="Times New Roman" panose="02020603050405020304" charset="0"/>
                        </a:rPr>
                        <a:t>2024.04.21-2024.04.30</a:t>
                      </a:r>
                      <a:endParaRPr kumimoji="0" lang="en-US" altLang="zh-CN" sz="2400" kern="1200" dirty="0">
                        <a:solidFill>
                          <a:schemeClr val="dk1"/>
                        </a:solidFill>
                        <a:latin typeface="Times New Roman" panose="02020603050405020304" charset="0"/>
                        <a:ea typeface="+mn-ea"/>
                        <a:cs typeface="Times New Roman" panose="02020603050405020304" charset="0"/>
                      </a:endParaRPr>
                    </a:p>
                  </a:txBody>
                  <a:tcPr anchor="ctr"/>
                </a:tc>
                <a:tc>
                  <a:txBody>
                    <a:bodyPr/>
                    <a:lstStyle/>
                    <a:p>
                      <a:pPr algn="just">
                        <a:buNone/>
                      </a:pPr>
                      <a:r>
                        <a:rPr lang="zh-CN" altLang="en-US" sz="2400" dirty="0"/>
                        <a:t>论文评阅和答辩。</a:t>
                      </a:r>
                    </a:p>
                  </a:txBody>
                  <a:tcPr anchor="ctr"/>
                </a:tc>
                <a:extLst>
                  <a:ext uri="{0D108BD9-81ED-4DB2-BD59-A6C34878D82A}">
                    <a16:rowId xmlns:a16="http://schemas.microsoft.com/office/drawing/2014/main" val="10005"/>
                  </a:ext>
                </a:extLst>
              </a:tr>
              <a:tr h="764540">
                <a:tc>
                  <a:txBody>
                    <a:bodyPr/>
                    <a:lstStyle/>
                    <a:p>
                      <a:pPr algn="just">
                        <a:buNone/>
                      </a:pPr>
                      <a:r>
                        <a:rPr kumimoji="0" lang="en-US" altLang="zh-CN" sz="2400" kern="1200" dirty="0" smtClean="0">
                          <a:solidFill>
                            <a:schemeClr val="dk1"/>
                          </a:solidFill>
                          <a:latin typeface="Times New Roman" panose="02020603050405020304" charset="0"/>
                          <a:ea typeface="+mn-ea"/>
                          <a:cs typeface="Times New Roman" panose="02020603050405020304" charset="0"/>
                        </a:rPr>
                        <a:t>2024.05.01-2024.05.10</a:t>
                      </a:r>
                      <a:endParaRPr kumimoji="0" lang="en-US" altLang="zh-CN" sz="2400" kern="1200" dirty="0">
                        <a:solidFill>
                          <a:schemeClr val="dk1"/>
                        </a:solidFill>
                        <a:latin typeface="Times New Roman" panose="02020603050405020304" charset="0"/>
                        <a:ea typeface="+mn-ea"/>
                        <a:cs typeface="Times New Roman" panose="02020603050405020304" charset="0"/>
                      </a:endParaRPr>
                    </a:p>
                  </a:txBody>
                  <a:tcPr anchor="ctr"/>
                </a:tc>
                <a:tc>
                  <a:txBody>
                    <a:bodyPr/>
                    <a:lstStyle/>
                    <a:p>
                      <a:pPr algn="just">
                        <a:buNone/>
                      </a:pPr>
                      <a:r>
                        <a:rPr lang="zh-CN" altLang="en-US" sz="2400" dirty="0"/>
                        <a:t>根据答辩意见修改毕业论文并提交最终版。</a:t>
                      </a:r>
                    </a:p>
                  </a:txBody>
                  <a:tcPr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268760"/>
            <a:ext cx="11175032" cy="4896544"/>
          </a:xfrm>
        </p:spPr>
        <p:txBody>
          <a:bodyPr>
            <a:noAutofit/>
          </a:bodyPr>
          <a:lstStyle/>
          <a:p>
            <a:pPr marL="109855" indent="0" algn="just">
              <a:lnSpc>
                <a:spcPct val="150000"/>
              </a:lnSpc>
              <a:buNone/>
            </a:pPr>
            <a:r>
              <a:rPr lang="zh-CN" altLang="en-US" sz="2800" dirty="0">
                <a:latin typeface="微软雅黑" panose="020B0503020204020204" pitchFamily="34" charset="-122"/>
                <a:ea typeface="微软雅黑" panose="020B0503020204020204" pitchFamily="34" charset="-122"/>
              </a:rPr>
              <a:t>原则上与去年相同，需要</a:t>
            </a:r>
            <a:r>
              <a:rPr lang="zh-CN" altLang="en-US" sz="2800" dirty="0" smtClean="0">
                <a:latin typeface="微软雅黑" panose="020B0503020204020204" pitchFamily="34" charset="-122"/>
                <a:ea typeface="微软雅黑" panose="020B0503020204020204" pitchFamily="34" charset="-122"/>
              </a:rPr>
              <a:t>使用格子达毕设（论文</a:t>
            </a:r>
            <a:r>
              <a:rPr lang="zh-CN" altLang="en-US" sz="2800" dirty="0" smtClean="0">
                <a:latin typeface="微软雅黑" panose="020B0503020204020204" pitchFamily="34" charset="-122"/>
                <a:ea typeface="微软雅黑" panose="020B0503020204020204" pitchFamily="34" charset="-122"/>
              </a:rPr>
              <a:t>）管理系统和论无忧。</a:t>
            </a:r>
            <a:endParaRPr lang="en-US" altLang="zh-CN" sz="2800" dirty="0" smtClean="0">
              <a:latin typeface="微软雅黑" panose="020B0503020204020204" pitchFamily="34" charset="-122"/>
              <a:ea typeface="微软雅黑" panose="020B0503020204020204" pitchFamily="34" charset="-122"/>
            </a:endParaRPr>
          </a:p>
          <a:p>
            <a:pPr algn="just">
              <a:lnSpc>
                <a:spcPct val="150000"/>
              </a:lnSpc>
            </a:pPr>
            <a:r>
              <a:rPr lang="zh-CN" altLang="en-US" sz="2800" dirty="0" smtClean="0">
                <a:latin typeface="微软雅黑" panose="020B0503020204020204" pitchFamily="34" charset="-122"/>
                <a:ea typeface="微软雅黑" panose="020B0503020204020204" pitchFamily="34" charset="-122"/>
              </a:rPr>
              <a:t>格子达毕设（</a:t>
            </a:r>
            <a:r>
              <a:rPr lang="zh-CN" altLang="en-US" sz="2800" dirty="0">
                <a:latin typeface="微软雅黑" panose="020B0503020204020204" pitchFamily="34" charset="-122"/>
                <a:ea typeface="微软雅黑" panose="020B0503020204020204" pitchFamily="34" charset="-122"/>
              </a:rPr>
              <a:t>论文）管理系统（</a:t>
            </a:r>
            <a:r>
              <a:rPr lang="en-US" altLang="zh-CN" sz="2800" dirty="0">
                <a:latin typeface="微软雅黑" panose="020B0503020204020204" pitchFamily="34" charset="-122"/>
                <a:ea typeface="微软雅黑" panose="020B0503020204020204" pitchFamily="34" charset="-122"/>
              </a:rPr>
              <a:t>https</a:t>
            </a:r>
            <a:r>
              <a:rPr lang="en-US" altLang="zh-CN" sz="2800" dirty="0" smtClean="0">
                <a:latin typeface="微软雅黑" panose="020B0503020204020204" pitchFamily="34" charset="-122"/>
                <a:ea typeface="微软雅黑" panose="020B0503020204020204" pitchFamily="34" charset="-122"/>
              </a:rPr>
              <a:t>://co.gocheck.cn</a:t>
            </a:r>
            <a:r>
              <a:rPr lang="zh-CN"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全程</a:t>
            </a:r>
            <a:r>
              <a:rPr lang="zh-CN" altLang="en-US" sz="2800" dirty="0">
                <a:latin typeface="微软雅黑" panose="020B0503020204020204" pitchFamily="34" charset="-122"/>
                <a:ea typeface="微软雅黑" panose="020B0503020204020204" pitchFamily="34" charset="-122"/>
              </a:rPr>
              <a:t>对毕业论文进行管理，包含</a:t>
            </a:r>
            <a:r>
              <a:rPr lang="zh-CN"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选题、</a:t>
            </a:r>
            <a:r>
              <a:rPr lang="zh-CN" altLang="en-US" sz="2800" dirty="0" smtClean="0">
                <a:latin typeface="微软雅黑" panose="020B0503020204020204" pitchFamily="34" charset="-122"/>
                <a:ea typeface="微软雅黑" panose="020B0503020204020204" pitchFamily="34" charset="-122"/>
              </a:rPr>
              <a:t>开</a:t>
            </a:r>
            <a:r>
              <a:rPr lang="zh-CN" altLang="en-US" sz="2800" dirty="0">
                <a:latin typeface="微软雅黑" panose="020B0503020204020204" pitchFamily="34" charset="-122"/>
                <a:ea typeface="微软雅黑" panose="020B0503020204020204" pitchFamily="34" charset="-122"/>
              </a:rPr>
              <a:t>题报告、中期检查、查重</a:t>
            </a:r>
            <a:r>
              <a:rPr lang="zh-CN" altLang="en-US" sz="2800" dirty="0" smtClean="0">
                <a:latin typeface="微软雅黑" panose="020B0503020204020204" pitchFamily="34" charset="-122"/>
                <a:ea typeface="微软雅黑" panose="020B0503020204020204" pitchFamily="34" charset="-122"/>
              </a:rPr>
              <a:t>等。注意</a:t>
            </a:r>
            <a:r>
              <a:rPr lang="zh-CN" altLang="en-US" sz="2800" dirty="0" smtClean="0">
                <a:solidFill>
                  <a:srgbClr val="FF0000"/>
                </a:solidFill>
                <a:latin typeface="微软雅黑" panose="020B0503020204020204" pitchFamily="34" charset="-122"/>
                <a:ea typeface="微软雅黑" panose="020B0503020204020204" pitchFamily="34" charset="-122"/>
              </a:rPr>
              <a:t>每个</a:t>
            </a:r>
            <a:r>
              <a:rPr lang="zh-CN" altLang="en-US" sz="2800" dirty="0" smtClean="0">
                <a:solidFill>
                  <a:srgbClr val="FF0000"/>
                </a:solidFill>
                <a:latin typeface="微软雅黑" panose="020B0503020204020204" pitchFamily="34" charset="-122"/>
                <a:ea typeface="微软雅黑" panose="020B0503020204020204" pitchFamily="34" charset="-122"/>
              </a:rPr>
              <a:t>同学只有</a:t>
            </a:r>
            <a:r>
              <a:rPr lang="en-US" altLang="zh-CN" sz="2800" dirty="0" smtClean="0">
                <a:solidFill>
                  <a:srgbClr val="FF0000"/>
                </a:solidFill>
                <a:latin typeface="微软雅黑" panose="020B0503020204020204" pitchFamily="34" charset="-122"/>
                <a:ea typeface="微软雅黑" panose="020B0503020204020204" pitchFamily="34" charset="-122"/>
              </a:rPr>
              <a:t>3</a:t>
            </a:r>
            <a:r>
              <a:rPr lang="zh-CN" altLang="en-US" sz="2800" dirty="0" smtClean="0">
                <a:solidFill>
                  <a:srgbClr val="FF0000"/>
                </a:solidFill>
                <a:latin typeface="微软雅黑" panose="020B0503020204020204" pitchFamily="34" charset="-122"/>
                <a:ea typeface="微软雅黑" panose="020B0503020204020204" pitchFamily="34" charset="-122"/>
              </a:rPr>
              <a:t>次</a:t>
            </a:r>
            <a:r>
              <a:rPr lang="zh-CN" altLang="en-US" sz="2800" dirty="0" smtClean="0">
                <a:solidFill>
                  <a:srgbClr val="FF0000"/>
                </a:solidFill>
                <a:latin typeface="微软雅黑" panose="020B0503020204020204" pitchFamily="34" charset="-122"/>
                <a:ea typeface="微软雅黑" panose="020B0503020204020204" pitchFamily="34" charset="-122"/>
              </a:rPr>
              <a:t>免费</a:t>
            </a:r>
            <a:r>
              <a:rPr lang="zh-CN" altLang="en-US" sz="2800" dirty="0">
                <a:solidFill>
                  <a:srgbClr val="FF0000"/>
                </a:solidFill>
                <a:latin typeface="微软雅黑" panose="020B0503020204020204" pitchFamily="34" charset="-122"/>
                <a:ea typeface="微软雅黑" panose="020B0503020204020204" pitchFamily="34" charset="-122"/>
              </a:rPr>
              <a:t>查重</a:t>
            </a:r>
            <a:r>
              <a:rPr lang="zh-CN" altLang="en-US" sz="2800" dirty="0" smtClean="0">
                <a:solidFill>
                  <a:srgbClr val="FF0000"/>
                </a:solidFill>
                <a:latin typeface="微软雅黑" panose="020B0503020204020204" pitchFamily="34" charset="-122"/>
                <a:ea typeface="微软雅黑" panose="020B0503020204020204" pitchFamily="34" charset="-122"/>
              </a:rPr>
              <a:t>机会</a:t>
            </a:r>
            <a:r>
              <a:rPr lang="zh-CN"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重复率不能</a:t>
            </a:r>
            <a:r>
              <a:rPr lang="zh-CN" altLang="en-US" sz="2800" dirty="0" smtClean="0">
                <a:latin typeface="微软雅黑" panose="020B0503020204020204" pitchFamily="34" charset="-122"/>
                <a:ea typeface="微软雅黑" panose="020B0503020204020204" pitchFamily="34" charset="-122"/>
              </a:rPr>
              <a:t>满足要求，禁止</a:t>
            </a:r>
            <a:r>
              <a:rPr lang="zh-CN" altLang="en-US" sz="2800" dirty="0" smtClean="0">
                <a:latin typeface="微软雅黑" panose="020B0503020204020204" pitchFamily="34" charset="-122"/>
                <a:ea typeface="微软雅黑" panose="020B0503020204020204" pitchFamily="34" charset="-122"/>
              </a:rPr>
              <a:t>答辩。</a:t>
            </a:r>
            <a:endParaRPr lang="en-US" altLang="zh-CN" sz="2800" dirty="0" smtClean="0">
              <a:latin typeface="微软雅黑" panose="020B0503020204020204" pitchFamily="34" charset="-122"/>
              <a:ea typeface="微软雅黑" panose="020B0503020204020204" pitchFamily="34" charset="-122"/>
            </a:endParaRPr>
          </a:p>
          <a:p>
            <a:pPr algn="just">
              <a:lnSpc>
                <a:spcPct val="150000"/>
              </a:lnSpc>
            </a:pPr>
            <a:r>
              <a:rPr lang="zh-CN" altLang="en-US" sz="2800" dirty="0" smtClean="0">
                <a:latin typeface="微软雅黑" panose="020B0503020204020204" pitchFamily="34" charset="-122"/>
                <a:ea typeface="微软雅黑" panose="020B0503020204020204" pitchFamily="34" charset="-122"/>
              </a:rPr>
              <a:t>论无忧系统平台（</a:t>
            </a:r>
            <a:r>
              <a:rPr lang="en-US" altLang="zh-CN" sz="2800" dirty="0">
                <a:latin typeface="微软雅黑" panose="020B0503020204020204" pitchFamily="34" charset="-122"/>
                <a:ea typeface="微软雅黑" panose="020B0503020204020204" pitchFamily="34" charset="-122"/>
              </a:rPr>
              <a:t>https://henu.lun51.com/software</a:t>
            </a:r>
            <a:r>
              <a:rPr lang="zh-CN" altLang="en-US" sz="2800" dirty="0" smtClean="0">
                <a:latin typeface="微软雅黑" panose="020B0503020204020204" pitchFamily="34" charset="-122"/>
                <a:ea typeface="微软雅黑" panose="020B0503020204020204" pitchFamily="34" charset="-122"/>
              </a:rPr>
              <a:t>）进行毕业论文格式检测，提交给导师毕业论文审阅时，</a:t>
            </a:r>
            <a:r>
              <a:rPr lang="zh-CN" altLang="en-US" sz="2800" dirty="0" smtClean="0">
                <a:latin typeface="微软雅黑" panose="020B0503020204020204" pitchFamily="34" charset="-122"/>
                <a:ea typeface="微软雅黑" panose="020B0503020204020204" pitchFamily="34" charset="-122"/>
              </a:rPr>
              <a:t>务必先</a:t>
            </a:r>
            <a:r>
              <a:rPr lang="zh-CN" altLang="en-US" sz="2800" dirty="0" smtClean="0">
                <a:latin typeface="微软雅黑" panose="020B0503020204020204" pitchFamily="34" charset="-122"/>
                <a:ea typeface="微软雅黑" panose="020B0503020204020204" pitchFamily="34" charset="-122"/>
              </a:rPr>
              <a:t>进行论无忧格式检测</a:t>
            </a:r>
            <a:r>
              <a:rPr lang="zh-CN" altLang="en-US" sz="2800" dirty="0" smtClean="0">
                <a:latin typeface="微软雅黑" panose="020B0503020204020204" pitchFamily="34" charset="-122"/>
                <a:ea typeface="微软雅黑" panose="020B0503020204020204" pitchFamily="34" charset="-122"/>
              </a:rPr>
              <a:t>，同时</a:t>
            </a:r>
            <a:r>
              <a:rPr lang="zh-CN" altLang="en-US" sz="2800" dirty="0" smtClean="0">
                <a:latin typeface="微软雅黑" panose="020B0503020204020204" pitchFamily="34" charset="-122"/>
                <a:ea typeface="微软雅黑" panose="020B0503020204020204" pitchFamily="34" charset="-122"/>
              </a:rPr>
              <a:t>提交检测报告</a:t>
            </a:r>
            <a:r>
              <a:rPr lang="zh-CN" altLang="en-US" sz="2800" dirty="0" smtClean="0">
                <a:latin typeface="微软雅黑" panose="020B0503020204020204" pitchFamily="34" charset="-122"/>
                <a:ea typeface="微软雅黑" panose="020B0503020204020204" pitchFamily="34" charset="-122"/>
              </a:rPr>
              <a:t>，格式</a:t>
            </a:r>
            <a:r>
              <a:rPr lang="zh-CN" altLang="en-US" sz="2800" dirty="0" smtClean="0">
                <a:latin typeface="微软雅黑" panose="020B0503020204020204" pitchFamily="34" charset="-122"/>
                <a:ea typeface="微软雅黑" panose="020B0503020204020204" pitchFamily="34" charset="-122"/>
              </a:rPr>
              <a:t>检测不合格，导师不进行论文审阅。</a:t>
            </a:r>
            <a:endParaRPr lang="en-US" altLang="zh-CN" sz="2800"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2.</a:t>
            </a:r>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毕设流程（涉及的论文管理平台</a:t>
            </a:r>
            <a:r>
              <a:rPr lang="zh-CN" altLang="en-US"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选题符合专业培养目标体现综合训练基本要求</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具有一定的理论</a:t>
            </a:r>
            <a:r>
              <a:rPr lang="zh-CN" altLang="en-US" sz="2800" dirty="0" smtClean="0">
                <a:latin typeface="微软雅黑" panose="020B0503020204020204" pitchFamily="34" charset="-122"/>
                <a:ea typeface="微软雅黑" panose="020B0503020204020204" pitchFamily="34" charset="-122"/>
              </a:rPr>
              <a:t>意义和现实意义</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实</a:t>
            </a:r>
            <a:r>
              <a:rPr lang="zh-CN" altLang="en-US" sz="2800" dirty="0" smtClean="0">
                <a:latin typeface="微软雅黑" panose="020B0503020204020204" pitchFamily="34" charset="-122"/>
                <a:ea typeface="微软雅黑" panose="020B0503020204020204" pitchFamily="34" charset="-122"/>
              </a:rPr>
              <a:t>训或实习的同学以实际的项目为主</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在学校</a:t>
            </a:r>
            <a:r>
              <a:rPr lang="zh-CN" altLang="en-US" sz="2800" dirty="0" smtClean="0">
                <a:latin typeface="微软雅黑" panose="020B0503020204020204" pitchFamily="34" charset="-122"/>
                <a:ea typeface="微软雅黑" panose="020B0503020204020204" pitchFamily="34" charset="-122"/>
              </a:rPr>
              <a:t>的同学以综合类的软件开发选题为主</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smtClean="0">
                <a:latin typeface="微软雅黑" panose="020B0503020204020204" pitchFamily="34" charset="-122"/>
                <a:ea typeface="微软雅黑" panose="020B0503020204020204" pitchFamily="34" charset="-122"/>
              </a:rPr>
              <a:t>突出</a:t>
            </a:r>
            <a:r>
              <a:rPr lang="zh-CN" altLang="en-US" sz="2800" dirty="0">
                <a:latin typeface="微软雅黑" panose="020B0503020204020204" pitchFamily="34" charset="-122"/>
                <a:ea typeface="微软雅黑" panose="020B0503020204020204" pitchFamily="34" charset="-122"/>
              </a:rPr>
              <a:t>毕设内容的研究特点与</a:t>
            </a:r>
            <a:r>
              <a:rPr lang="zh-CN" altLang="en-US" sz="2800" dirty="0" smtClean="0">
                <a:latin typeface="微软雅黑" panose="020B0503020204020204" pitchFamily="34" charset="-122"/>
                <a:ea typeface="微软雅黑" panose="020B0503020204020204" pitchFamily="34" charset="-122"/>
              </a:rPr>
              <a:t>重点</a:t>
            </a:r>
            <a:endParaRPr lang="en-US" altLang="zh-CN" sz="2800" dirty="0" smtClean="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3.</a:t>
            </a:r>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毕业设计与论文的选题</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5624" y="1417638"/>
            <a:ext cx="10972800" cy="4525963"/>
          </a:xfrm>
        </p:spPr>
        <p:txBody>
          <a:bodyPr>
            <a:noAutofit/>
          </a:bodyPr>
          <a:lstStyle/>
          <a:p>
            <a:pPr marL="109855" indent="0">
              <a:lnSpc>
                <a:spcPct val="120000"/>
              </a:lnSpc>
              <a:buNone/>
            </a:pPr>
            <a:r>
              <a:rPr lang="zh-CN" altLang="en-US" sz="3200" dirty="0" smtClean="0">
                <a:latin typeface="微软雅黑" panose="020B0503020204020204" pitchFamily="34" charset="-122"/>
                <a:ea typeface="微软雅黑" panose="020B0503020204020204" pitchFamily="34" charset="-122"/>
              </a:rPr>
              <a:t>选题范围：</a:t>
            </a:r>
            <a:endParaRPr lang="en-US" altLang="zh-CN" dirty="0">
              <a:latin typeface="微软雅黑" panose="020B0503020204020204" pitchFamily="34" charset="-122"/>
              <a:ea typeface="微软雅黑" panose="020B0503020204020204" pitchFamily="34" charset="-122"/>
            </a:endParaRPr>
          </a:p>
          <a:p>
            <a:pPr>
              <a:lnSpc>
                <a:spcPct val="120000"/>
              </a:lnSpc>
            </a:pPr>
            <a:r>
              <a:rPr lang="zh-CN" altLang="en-US" dirty="0" smtClean="0">
                <a:latin typeface="微软雅黑" panose="020B0503020204020204" pitchFamily="34" charset="-122"/>
                <a:ea typeface="微软雅黑" panose="020B0503020204020204" pitchFamily="34" charset="-122"/>
              </a:rPr>
              <a:t>信息系统或平台类：</a:t>
            </a:r>
            <a:endParaRPr lang="en-US" altLang="zh-CN" dirty="0" smtClean="0">
              <a:latin typeface="微软雅黑" panose="020B0503020204020204" pitchFamily="34" charset="-122"/>
              <a:ea typeface="微软雅黑" panose="020B0503020204020204" pitchFamily="34" charset="-122"/>
            </a:endParaRPr>
          </a:p>
          <a:p>
            <a:pPr lvl="1">
              <a:lnSpc>
                <a:spcPct val="12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BS</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CS</a:t>
            </a:r>
            <a:r>
              <a:rPr lang="zh-CN" altLang="en-US" dirty="0">
                <a:latin typeface="微软雅黑" panose="020B0503020204020204" pitchFamily="34" charset="-122"/>
                <a:ea typeface="微软雅黑" panose="020B0503020204020204" pitchFamily="34" charset="-122"/>
              </a:rPr>
              <a:t>信息平台系统；</a:t>
            </a:r>
            <a:endParaRPr lang="en-US" altLang="zh-CN" dirty="0">
              <a:latin typeface="微软雅黑" panose="020B0503020204020204" pitchFamily="34" charset="-122"/>
              <a:ea typeface="微软雅黑" panose="020B0503020204020204" pitchFamily="34" charset="-122"/>
            </a:endParaRPr>
          </a:p>
          <a:p>
            <a:pPr lvl="1">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微信小程序类系统</a:t>
            </a:r>
            <a:endParaRPr lang="en-US" altLang="zh-CN" dirty="0">
              <a:latin typeface="微软雅黑" panose="020B0503020204020204" pitchFamily="34" charset="-122"/>
              <a:ea typeface="微软雅黑" panose="020B0503020204020204" pitchFamily="34" charset="-122"/>
            </a:endParaRPr>
          </a:p>
          <a:p>
            <a:pPr lvl="1">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手机</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类系统：原生系统或</a:t>
            </a:r>
            <a:r>
              <a:rPr lang="en-US" altLang="zh-CN" dirty="0">
                <a:latin typeface="微软雅黑" panose="020B0503020204020204" pitchFamily="34" charset="-122"/>
                <a:ea typeface="微软雅黑" panose="020B0503020204020204" pitchFamily="34" charset="-122"/>
              </a:rPr>
              <a:t>HTML5</a:t>
            </a:r>
            <a:r>
              <a:rPr lang="zh-CN" altLang="en-US" dirty="0">
                <a:latin typeface="微软雅黑" panose="020B0503020204020204" pitchFamily="34" charset="-122"/>
                <a:ea typeface="微软雅黑" panose="020B0503020204020204" pitchFamily="34" charset="-122"/>
              </a:rPr>
              <a:t>混合框架系统</a:t>
            </a:r>
            <a:endParaRPr lang="en-US" altLang="zh-CN" dirty="0">
              <a:latin typeface="微软雅黑" panose="020B0503020204020204" pitchFamily="34" charset="-122"/>
              <a:ea typeface="微软雅黑" panose="020B0503020204020204" pitchFamily="34" charset="-122"/>
            </a:endParaRPr>
          </a:p>
          <a:p>
            <a:pPr>
              <a:lnSpc>
                <a:spcPct val="120000"/>
              </a:lnSpc>
            </a:pPr>
            <a:r>
              <a:rPr lang="zh-CN" altLang="en-US" dirty="0" smtClean="0">
                <a:latin typeface="微软雅黑" panose="020B0503020204020204" pitchFamily="34" charset="-122"/>
                <a:ea typeface="微软雅黑" panose="020B0503020204020204" pitchFamily="34" charset="-122"/>
              </a:rPr>
              <a:t>游戏开发类：</a:t>
            </a:r>
            <a:endParaRPr lang="en-US" altLang="zh-CN" dirty="0" smtClean="0">
              <a:latin typeface="微软雅黑" panose="020B0503020204020204" pitchFamily="34" charset="-122"/>
              <a:ea typeface="微软雅黑" panose="020B0503020204020204" pitchFamily="34" charset="-122"/>
            </a:endParaRPr>
          </a:p>
          <a:p>
            <a:pPr lvl="1">
              <a:lnSpc>
                <a:spcPct val="120000"/>
              </a:lnSpc>
              <a:buSzPct val="80000"/>
              <a:buFont typeface="Verdana" panose="020B0604030504040204" pitchFamily="34" charset="0"/>
              <a:buChar char="•"/>
            </a:pPr>
            <a:r>
              <a:rPr lang="zh-CN" altLang="en-US" dirty="0" smtClean="0">
                <a:latin typeface="微软雅黑" panose="020B0503020204020204" pitchFamily="34" charset="-122"/>
                <a:ea typeface="微软雅黑" panose="020B0503020204020204" pitchFamily="34" charset="-122"/>
              </a:rPr>
              <a:t>各种</a:t>
            </a:r>
            <a:r>
              <a:rPr lang="zh-CN" altLang="en-US" dirty="0">
                <a:latin typeface="微软雅黑" panose="020B0503020204020204" pitchFamily="34" charset="-122"/>
                <a:ea typeface="微软雅黑" panose="020B0503020204020204" pitchFamily="34" charset="-122"/>
              </a:rPr>
              <a:t>游戏</a:t>
            </a:r>
            <a:r>
              <a:rPr lang="zh-CN" altLang="en-US" dirty="0" smtClean="0">
                <a:latin typeface="微软雅黑" panose="020B0503020204020204" pitchFamily="34" charset="-122"/>
                <a:ea typeface="微软雅黑" panose="020B0503020204020204" pitchFamily="34" charset="-122"/>
              </a:rPr>
              <a:t>引擎，如</a:t>
            </a:r>
            <a:r>
              <a:rPr lang="en-US" altLang="zh-CN" dirty="0" smtClean="0">
                <a:latin typeface="微软雅黑" panose="020B0503020204020204" pitchFamily="34" charset="-122"/>
                <a:ea typeface="微软雅黑" panose="020B0503020204020204" pitchFamily="34" charset="-122"/>
              </a:rPr>
              <a:t>Unity3D</a:t>
            </a:r>
            <a:r>
              <a:rPr lang="zh-CN" altLang="en-US" dirty="0" smtClean="0">
                <a:latin typeface="微软雅黑" panose="020B0503020204020204" pitchFamily="34" charset="-122"/>
                <a:ea typeface="微软雅黑" panose="020B0503020204020204" pitchFamily="34" charset="-122"/>
              </a:rPr>
              <a:t>系列等</a:t>
            </a:r>
            <a:endParaRPr lang="en-US" altLang="zh-CN" dirty="0" smtClean="0">
              <a:latin typeface="微软雅黑" panose="020B0503020204020204" pitchFamily="34" charset="-122"/>
              <a:ea typeface="微软雅黑" panose="020B0503020204020204" pitchFamily="34" charset="-122"/>
            </a:endParaRPr>
          </a:p>
          <a:p>
            <a:pPr>
              <a:lnSpc>
                <a:spcPct val="120000"/>
              </a:lnSpc>
            </a:pPr>
            <a:r>
              <a:rPr lang="zh-CN" altLang="en-US" dirty="0" smtClean="0">
                <a:latin typeface="微软雅黑" panose="020B0503020204020204" pitchFamily="34" charset="-122"/>
                <a:ea typeface="微软雅黑" panose="020B0503020204020204" pitchFamily="34" charset="-122"/>
              </a:rPr>
              <a:t>算法研究类：</a:t>
            </a:r>
            <a:endParaRPr lang="en-US" altLang="zh-CN" dirty="0" smtClean="0">
              <a:latin typeface="微软雅黑" panose="020B0503020204020204" pitchFamily="34" charset="-122"/>
              <a:ea typeface="微软雅黑" panose="020B0503020204020204" pitchFamily="34" charset="-122"/>
            </a:endParaRPr>
          </a:p>
          <a:p>
            <a:pPr lvl="1">
              <a:lnSpc>
                <a:spcPct val="120000"/>
              </a:lnSpc>
              <a:buSzPct val="80000"/>
              <a:buFont typeface="Verdana" panose="020B0604030504040204" pitchFamily="34" charset="0"/>
              <a:buChar char="•"/>
            </a:pPr>
            <a:r>
              <a:rPr lang="zh-CN" altLang="en-US" dirty="0" smtClean="0"/>
              <a:t>人工智能、机器学习、深度学习类等</a:t>
            </a:r>
            <a:endParaRPr lang="en-US" altLang="zh-CN" dirty="0" smtClean="0"/>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3.</a:t>
            </a:r>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毕业设计与论文的选题</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109855" indent="0">
              <a:lnSpc>
                <a:spcPct val="150000"/>
              </a:lnSpc>
              <a:buNone/>
            </a:pPr>
            <a:r>
              <a:rPr lang="zh-CN" altLang="en-US" sz="3200" dirty="0">
                <a:solidFill>
                  <a:srgbClr val="FF0000"/>
                </a:solidFill>
                <a:latin typeface="微软雅黑" panose="020B0503020204020204" pitchFamily="34" charset="-122"/>
                <a:ea typeface="微软雅黑" panose="020B0503020204020204" pitchFamily="34" charset="-122"/>
              </a:rPr>
              <a:t>注意：</a:t>
            </a:r>
            <a:endParaRPr lang="en-US" altLang="zh-CN" sz="32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3200" dirty="0" smtClean="0">
                <a:solidFill>
                  <a:srgbClr val="FF0000"/>
                </a:solidFill>
                <a:latin typeface="微软雅黑" panose="020B0503020204020204" pitchFamily="34" charset="-122"/>
                <a:ea typeface="微软雅黑" panose="020B0503020204020204" pitchFamily="34" charset="-122"/>
              </a:rPr>
              <a:t>不允许直接以博客系统、图书馆管理系统、医院管理系统、电商系统等大而泛的题目作为毕业论文题目。</a:t>
            </a:r>
            <a:endParaRPr lang="en-US" altLang="zh-CN" sz="32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3200" dirty="0" smtClean="0">
                <a:solidFill>
                  <a:srgbClr val="FF0000"/>
                </a:solidFill>
                <a:latin typeface="微软雅黑" panose="020B0503020204020204" pitchFamily="34" charset="-122"/>
                <a:ea typeface="微软雅黑" panose="020B0503020204020204" pitchFamily="34" charset="-122"/>
              </a:rPr>
              <a:t>不允许思辨类等的题目作为毕业论文与毕设创作</a:t>
            </a:r>
            <a:endParaRPr lang="en-US" altLang="zh-CN" sz="3200" dirty="0" smtClean="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dirty="0" smtClean="0">
              <a:solidFill>
                <a:srgbClr val="FF0000"/>
              </a:solidFill>
            </a:endParaRPr>
          </a:p>
          <a:p>
            <a:endParaRPr lang="zh-CN" altLang="en-US" dirty="0">
              <a:solidFill>
                <a:srgbClr val="FF0000"/>
              </a:solidFill>
            </a:endParaRPr>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3.</a:t>
            </a:r>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毕业设计与论文的选题</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cfd7fe3b-14af-418b-8d5d-2ebb4847ffa3"/>
  <p:tag name="COMMONDATA" val="eyJoZGlkIjoiY2UxMWJlOTJhNjVkNzZhYjRlZTU5MjUxM2EyMDYzN2M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b669a73-8276-4a71-923d-eda7d8971f12}"/>
  <p:tag name="TABLE_ENDDRAG_ORIGIN_RECT" val="809*363"/>
  <p:tag name="TABLE_ENDDRAG_RECT" val="76*97*809*36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35</TotalTime>
  <Words>1239</Words>
  <Application>Microsoft Office PowerPoint</Application>
  <PresentationFormat>宽屏</PresentationFormat>
  <Paragraphs>108</Paragraphs>
  <Slides>17</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黑体</vt:lpstr>
      <vt:lpstr>宋体</vt:lpstr>
      <vt:lpstr>微软雅黑</vt:lpstr>
      <vt:lpstr>Arial</vt:lpstr>
      <vt:lpstr>Calibri</vt:lpstr>
      <vt:lpstr>Lucida Sans Unicode</vt:lpstr>
      <vt:lpstr>Times New Roman</vt:lpstr>
      <vt:lpstr>Verdana</vt:lpstr>
      <vt:lpstr>Wingdings 2</vt:lpstr>
      <vt:lpstr>Wingdings 3</vt:lpstr>
      <vt:lpstr>聚合</vt:lpstr>
      <vt:lpstr>毕业设计指导</vt:lpstr>
      <vt:lpstr>Outline</vt:lpstr>
      <vt:lpstr>1.重要性 </vt:lpstr>
      <vt:lpstr>1.重要性 </vt:lpstr>
      <vt:lpstr>2.毕设流程</vt:lpstr>
      <vt:lpstr>2.毕设流程（涉及的论文管理平台）</vt:lpstr>
      <vt:lpstr>3.毕业设计与论文的选题</vt:lpstr>
      <vt:lpstr>3.毕业设计与论文的选题</vt:lpstr>
      <vt:lpstr>3.毕业设计与论文的选题</vt:lpstr>
      <vt:lpstr>3.毕业设计与论文的选题</vt:lpstr>
      <vt:lpstr>4.毕业论文的质量</vt:lpstr>
      <vt:lpstr>5.毕设作品的要求 </vt:lpstr>
      <vt:lpstr>论文内容要求</vt:lpstr>
      <vt:lpstr>参考文献格式</vt:lpstr>
      <vt:lpstr>参考文献格式</vt:lpstr>
      <vt:lpstr>参考文献格式</vt:lpstr>
      <vt:lpstr>参考文献格式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14级毕业设计指导第一次会议</dc:title>
  <dc:creator>Administrator</dc:creator>
  <cp:lastModifiedBy>ASUS</cp:lastModifiedBy>
  <cp:revision>64</cp:revision>
  <dcterms:created xsi:type="dcterms:W3CDTF">2016-12-21T10:01:00Z</dcterms:created>
  <dcterms:modified xsi:type="dcterms:W3CDTF">2023-09-27T03:54:20Z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A01CE490E4D844758A73D704A8DD789A</vt:lpwstr>
  </property>
  <property fmtid="{D5CDD505-2E9C-101B-9397-08002B2CF9AE}" pid="3" name="KSOProductBuildVer">
    <vt:lpwstr>2052-11.1.0.12598</vt:lpwstr>
  </property>
</Properties>
</file>