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77" r:id="rId4"/>
    <p:sldId id="278" r:id="rId5"/>
    <p:sldId id="279" r:id="rId6"/>
    <p:sldId id="280" r:id="rId7"/>
    <p:sldId id="290" r:id="rId8"/>
    <p:sldId id="291" r:id="rId9"/>
    <p:sldId id="295" r:id="rId10"/>
    <p:sldId id="292" r:id="rId11"/>
    <p:sldId id="293" r:id="rId12"/>
    <p:sldId id="294" r:id="rId13"/>
    <p:sldId id="296" r:id="rId14"/>
    <p:sldId id="281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7" r:id="rId23"/>
    <p:sldId id="298" r:id="rId24"/>
    <p:sldId id="301" r:id="rId25"/>
    <p:sldId id="302" r:id="rId26"/>
    <p:sldId id="303" r:id="rId27"/>
    <p:sldId id="305" r:id="rId28"/>
    <p:sldId id="304" r:id="rId29"/>
    <p:sldId id="282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D583A-7DED-2345-F51A-CED0975A4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3FAF498-D6A5-8408-86F4-D9A088CF6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306254-72AA-E297-1DD4-992076ED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F52E-7E9B-4C25-8FB8-83513989853D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49370-F53E-235F-15C5-63C37181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475F33-6D7E-17F5-AD99-1C41C9C8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C38C-DF1D-4E55-8059-C384699F6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7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E0676-4487-DF13-C127-C15293AC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1E1225-EC81-5CF9-A2D9-EDF313FCF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77BD9E-A3C8-5DA8-AFD1-22A28C1D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F52E-7E9B-4C25-8FB8-83513989853D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465045-DDA1-7055-F0F7-2157D92E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E85477-42DC-60DA-64A0-7771EB3A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C38C-DF1D-4E55-8059-C384699F6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90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6F90B0D-2CA3-5210-F424-621F6CD38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A79908-D232-78C1-176B-E72DBB3C8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E7304D-77AA-3499-5414-624858D0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F52E-7E9B-4C25-8FB8-83513989853D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B7E7E-E328-015D-66A1-1E181886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2B3C9F-1DF9-92C4-DAF6-D090E7FC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C38C-DF1D-4E55-8059-C384699F6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04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/>
              <a:t>2025 | ©HeadMind Partners</a:t>
            </a:r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424" y="5690607"/>
            <a:ext cx="762374" cy="762374"/>
          </a:xfrm>
          <a:prstGeom prst="rect">
            <a:avLst/>
          </a:prstGeom>
        </p:spPr>
      </p:pic>
      <p:sp>
        <p:nvSpPr>
          <p:cNvPr id="15" name="ZoneTexte 14"/>
          <p:cNvSpPr txBox="1"/>
          <p:nvPr userDrawn="1"/>
        </p:nvSpPr>
        <p:spPr>
          <a:xfrm>
            <a:off x="7756100" y="3963841"/>
            <a:ext cx="2935287" cy="37241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 A SECURE AND RESPONSIBLE </a:t>
            </a:r>
            <a:br>
              <a:rPr lang="en-US" sz="11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1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DIGITAL SOCIETY</a:t>
            </a:r>
            <a:endParaRPr lang="fr-FR" sz="11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0816" y="-15214"/>
            <a:ext cx="3211899" cy="321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48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6512"/>
            <a:ext cx="12192000" cy="2761488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/>
              <a:t>2025 | ©HeadMind Partners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24512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82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1485F-29BD-2304-0A7B-B8EF176A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1070FB-F70E-1643-F068-3FDCA8782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030DB1-5DEF-9377-8DA3-C26AE8E4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F52E-7E9B-4C25-8FB8-83513989853D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975AFA-67BE-BF75-DBDA-F78611AD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4BA469-4F08-73CA-56C7-34A9E588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C38C-DF1D-4E55-8059-C384699F6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6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5B454-26D0-826E-A6CB-8EF6598C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B096E4-9426-7454-6342-25E069079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7FBF5B-3F58-DD44-98AC-EDA9D835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F52E-7E9B-4C25-8FB8-83513989853D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7F9C31-FF8C-5B39-0758-07F2FE47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20A8BE-EF5A-E2D6-E3E3-9117044C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C38C-DF1D-4E55-8059-C384699F6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54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C2034-0595-EE1D-BFBE-BED400D9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E85A12-A450-3BF7-CF21-201B2628B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8485FB-CE22-2DF2-AB1A-888A2852F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564E9E-65AE-61C4-697C-F4CAC527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F52E-7E9B-4C25-8FB8-83513989853D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E8C152-A64B-E878-7AA3-A9F7A80A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07792D-AF48-38C0-F86F-9C7D83C3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C38C-DF1D-4E55-8059-C384699F6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53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897F98-D30C-68FB-F700-906135036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105601-6C5A-5D1F-9441-5F039A55A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26ECD0-2819-294B-8D45-0FAC3F38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0E4DC8-8429-91A5-FA9B-868614A1C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7C6076-02A7-C973-D479-118BEE6C3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56DEBB-7D6B-5121-A60D-08539ECB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F52E-7E9B-4C25-8FB8-83513989853D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E00933A-7F3E-5D8F-9510-71AE1151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791329-09D0-F694-AEF4-FC6D7967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C38C-DF1D-4E55-8059-C384699F6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4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F90DB-C31E-CFC7-FCEB-68197EC8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866E244-D0A3-E882-9B58-6F85B378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F52E-7E9B-4C25-8FB8-83513989853D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E19BC1-5DFB-1E7B-CA78-2C3ABE3C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92FA43-921A-8C5F-F655-2332A10C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C38C-DF1D-4E55-8059-C384699F6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59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E71325-EDD2-EBB0-5CE0-84BF2E6F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F52E-7E9B-4C25-8FB8-83513989853D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B695BB-D2C8-0710-8E32-71702F46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AE861D-1DD4-6445-228B-933049FC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C38C-DF1D-4E55-8059-C384699F6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22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91807-4F3E-AA2F-8B35-D5651C25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0E614-B157-7D30-429B-02795FE57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8CD95E-081D-53BE-4EB8-D92B6692A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9EC872-297A-3D42-EE3F-A6DF746F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F52E-7E9B-4C25-8FB8-83513989853D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9E11D8-BAD9-B8C7-64AA-CFBB2912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475B4F-0C38-CF89-7FB3-50D08F82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C38C-DF1D-4E55-8059-C384699F6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00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F0E6D-65E2-DD85-23F4-84CE52BA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FB0F4E-1F26-96BB-AE3D-98891030F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C62F7E-179F-F4AC-6688-63DD2CFDE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69DDA5-3F78-80D7-B1A2-C62BD6AB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F52E-7E9B-4C25-8FB8-83513989853D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5A9CDC-BC40-56F6-61A8-0E961BF4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166A3A-3421-7B05-6487-88D6360B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C38C-DF1D-4E55-8059-C384699F6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09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69A23C-FE0C-3081-5635-504482A0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CD80EF-E691-E69C-3D96-C003A6FFD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6909D3-88F4-5A74-2D36-4FBC74195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22F52E-7E9B-4C25-8FB8-83513989853D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EB38E-C017-C3FE-86AE-202694036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E901B7-388D-981B-CBFF-5CC30A959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8EC38C-DF1D-4E55-8059-C384699F6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59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8716" y="3380509"/>
            <a:ext cx="6731926" cy="1811072"/>
          </a:xfrm>
        </p:spPr>
        <p:txBody>
          <a:bodyPr>
            <a:noAutofit/>
          </a:bodyPr>
          <a:lstStyle/>
          <a:p>
            <a:r>
              <a:rPr lang="fr-FR" dirty="0"/>
              <a:t>AI CTF – Write up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/>
              <a:t>Lucas PETTINATO | 2025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0986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BF8EB-CBB6-1798-58CC-6AA4B99EF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50C53E-9BBF-1FD7-3AA4-C60F4F2C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A8821F-3BAE-536D-B928-926FBBE12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97AEF6-4B8D-3F4A-4565-0BDD31647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/>
              <a:t>2025 | ©HeadMind Partners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A4E5F97-117A-29E3-B8FB-F79644F7A10E}"/>
              </a:ext>
            </a:extLst>
          </p:cNvPr>
          <p:cNvSpPr txBox="1"/>
          <p:nvPr/>
        </p:nvSpPr>
        <p:spPr>
          <a:xfrm>
            <a:off x="486187" y="1324071"/>
            <a:ext cx="11557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Commencez par importer les modules et définir l’appareil qui servira le calcul.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19B877C-B862-F536-4115-4A24FDAA7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82" y="1693403"/>
            <a:ext cx="5672016" cy="1738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4FCA38A-7346-491D-9713-CB071FE58D19}"/>
              </a:ext>
            </a:extLst>
          </p:cNvPr>
          <p:cNvSpPr txBox="1"/>
          <p:nvPr/>
        </p:nvSpPr>
        <p:spPr>
          <a:xfrm>
            <a:off x="592882" y="3801065"/>
            <a:ext cx="11557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Définissez les constantes pour créer une image 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BA69D3C-60BB-368C-DD22-C48D84CCE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82" y="4278648"/>
            <a:ext cx="3858163" cy="1771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34D8E9A-6241-EAFF-7CB1-8D1068A5944F}"/>
              </a:ext>
            </a:extLst>
          </p:cNvPr>
          <p:cNvSpPr txBox="1"/>
          <p:nvPr/>
        </p:nvSpPr>
        <p:spPr>
          <a:xfrm>
            <a:off x="4943658" y="4773309"/>
            <a:ext cx="51211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Taux d’apprentissage petit pour ne pas créer d’image incohérentes, nombre de pas limités pour éviter une boucle d’optimisation infinie. </a:t>
            </a:r>
          </a:p>
        </p:txBody>
      </p:sp>
    </p:spTree>
    <p:extLst>
      <p:ext uri="{BB962C8B-B14F-4D97-AF65-F5344CB8AC3E}">
        <p14:creationId xmlns:p14="http://schemas.microsoft.com/office/powerpoint/2010/main" val="319397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C815E-641A-26E0-9D44-BCBC6D9F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145821-9932-EEF4-5D6F-3E2DC0CC6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9626" y="1551680"/>
            <a:ext cx="5155664" cy="742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On crée une image vide et on définit l’optimisateur le plus classique en IA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CDEE0D-B24F-403F-6784-FE4340951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9" y="1239755"/>
            <a:ext cx="6381136" cy="52844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24B1F3-E172-3ED9-F85B-54874F4BB835}"/>
              </a:ext>
            </a:extLst>
          </p:cNvPr>
          <p:cNvSpPr/>
          <p:nvPr/>
        </p:nvSpPr>
        <p:spPr>
          <a:xfrm>
            <a:off x="361556" y="1610903"/>
            <a:ext cx="4623399" cy="591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96106-8DAD-B68E-5B0D-31A355C0A5C3}"/>
              </a:ext>
            </a:extLst>
          </p:cNvPr>
          <p:cNvSpPr/>
          <p:nvPr/>
        </p:nvSpPr>
        <p:spPr>
          <a:xfrm>
            <a:off x="361556" y="2326357"/>
            <a:ext cx="2509464" cy="426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9EA20A-993A-B952-CECD-CC15243FD672}"/>
              </a:ext>
            </a:extLst>
          </p:cNvPr>
          <p:cNvSpPr/>
          <p:nvPr/>
        </p:nvSpPr>
        <p:spPr>
          <a:xfrm>
            <a:off x="651608" y="3117853"/>
            <a:ext cx="1855618" cy="225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6AFFAA-3DDE-0A1C-984D-73DB86EF9659}"/>
              </a:ext>
            </a:extLst>
          </p:cNvPr>
          <p:cNvSpPr/>
          <p:nvPr/>
        </p:nvSpPr>
        <p:spPr>
          <a:xfrm>
            <a:off x="651607" y="3482674"/>
            <a:ext cx="2425889" cy="84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5A2E4F-7B08-D80F-4395-0E70B12782FE}"/>
              </a:ext>
            </a:extLst>
          </p:cNvPr>
          <p:cNvSpPr/>
          <p:nvPr/>
        </p:nvSpPr>
        <p:spPr>
          <a:xfrm>
            <a:off x="361556" y="5003457"/>
            <a:ext cx="6068741" cy="813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C08905-B513-8FA2-1E8C-6FBB4F6A66EC}"/>
              </a:ext>
            </a:extLst>
          </p:cNvPr>
          <p:cNvSpPr/>
          <p:nvPr/>
        </p:nvSpPr>
        <p:spPr>
          <a:xfrm>
            <a:off x="361556" y="6341806"/>
            <a:ext cx="1919528" cy="174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7B8910F-E476-B89F-CA4A-701FD5A30355}"/>
              </a:ext>
            </a:extLst>
          </p:cNvPr>
          <p:cNvCxnSpPr>
            <a:cxnSpLocks/>
          </p:cNvCxnSpPr>
          <p:nvPr/>
        </p:nvCxnSpPr>
        <p:spPr>
          <a:xfrm>
            <a:off x="4984081" y="1913972"/>
            <a:ext cx="15248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D721778-BCD0-D406-37F5-66DDBFC3F7AC}"/>
              </a:ext>
            </a:extLst>
          </p:cNvPr>
          <p:cNvCxnSpPr>
            <a:cxnSpLocks/>
          </p:cNvCxnSpPr>
          <p:nvPr/>
        </p:nvCxnSpPr>
        <p:spPr>
          <a:xfrm>
            <a:off x="2871020" y="2538321"/>
            <a:ext cx="36379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EA289C6-FD1D-4CF4-7F36-C03CB9CFDDFE}"/>
              </a:ext>
            </a:extLst>
          </p:cNvPr>
          <p:cNvCxnSpPr>
            <a:cxnSpLocks/>
          </p:cNvCxnSpPr>
          <p:nvPr/>
        </p:nvCxnSpPr>
        <p:spPr>
          <a:xfrm>
            <a:off x="2507226" y="3241327"/>
            <a:ext cx="40017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06368C2-45F7-5AB6-E208-194187066203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077496" y="3881998"/>
            <a:ext cx="3431459" cy="3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415A422-69D6-1540-9F85-44AA9E5E8A1C}"/>
              </a:ext>
            </a:extLst>
          </p:cNvPr>
          <p:cNvCxnSpPr>
            <a:cxnSpLocks/>
          </p:cNvCxnSpPr>
          <p:nvPr/>
        </p:nvCxnSpPr>
        <p:spPr>
          <a:xfrm flipV="1">
            <a:off x="2281084" y="6429270"/>
            <a:ext cx="4227871" cy="3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FD321D5-922E-4227-4AF1-B1683993E1FE}"/>
              </a:ext>
            </a:extLst>
          </p:cNvPr>
          <p:cNvCxnSpPr>
            <a:cxnSpLocks/>
          </p:cNvCxnSpPr>
          <p:nvPr/>
        </p:nvCxnSpPr>
        <p:spPr>
          <a:xfrm>
            <a:off x="6430297" y="5616418"/>
            <a:ext cx="786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DF8C65C1-8CD7-C422-0CB0-FEEE3BCB5D56}"/>
              </a:ext>
            </a:extLst>
          </p:cNvPr>
          <p:cNvSpPr txBox="1">
            <a:spLocks/>
          </p:cNvSpPr>
          <p:nvPr/>
        </p:nvSpPr>
        <p:spPr>
          <a:xfrm>
            <a:off x="6489291" y="2203946"/>
            <a:ext cx="5155664" cy="742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225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Boucle d’optimisation 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98176C0D-93B5-0198-6AAE-45C5937EB5DA}"/>
              </a:ext>
            </a:extLst>
          </p:cNvPr>
          <p:cNvSpPr txBox="1">
            <a:spLocks/>
          </p:cNvSpPr>
          <p:nvPr/>
        </p:nvSpPr>
        <p:spPr>
          <a:xfrm>
            <a:off x="6489291" y="3032614"/>
            <a:ext cx="5155664" cy="40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225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On extrait le score d’invalidité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DF8D045C-6454-1A85-B4E3-04B3178F1455}"/>
              </a:ext>
            </a:extLst>
          </p:cNvPr>
          <p:cNvSpPr txBox="1">
            <a:spLocks/>
          </p:cNvSpPr>
          <p:nvPr/>
        </p:nvSpPr>
        <p:spPr>
          <a:xfrm>
            <a:off x="6509287" y="3677733"/>
            <a:ext cx="5155664" cy="40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225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On optimise l’image en calculant la perte 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7602FE3-9BAE-95AC-18D8-6C59D19ACFFB}"/>
              </a:ext>
            </a:extLst>
          </p:cNvPr>
          <p:cNvSpPr txBox="1">
            <a:spLocks/>
          </p:cNvSpPr>
          <p:nvPr/>
        </p:nvSpPr>
        <p:spPr>
          <a:xfrm>
            <a:off x="6499123" y="5252258"/>
            <a:ext cx="5155664" cy="813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225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Finalement on vérifie si le score attendu à été atteint, si non, on continue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94CFAEF5-BCEE-A4D6-6C86-0AF168E5DDD1}"/>
              </a:ext>
            </a:extLst>
          </p:cNvPr>
          <p:cNvSpPr txBox="1">
            <a:spLocks/>
          </p:cNvSpPr>
          <p:nvPr/>
        </p:nvSpPr>
        <p:spPr>
          <a:xfrm>
            <a:off x="6509287" y="6217147"/>
            <a:ext cx="5155664" cy="414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225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Renvoyer l’image remis sur le processeur </a:t>
            </a:r>
          </a:p>
        </p:txBody>
      </p:sp>
    </p:spTree>
    <p:extLst>
      <p:ext uri="{BB962C8B-B14F-4D97-AF65-F5344CB8AC3E}">
        <p14:creationId xmlns:p14="http://schemas.microsoft.com/office/powerpoint/2010/main" val="415082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CF25D9-C4C7-58B6-61C5-787A8A4C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063F73-3CE4-17C3-3CF8-9A1981729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10" y="1357414"/>
            <a:ext cx="5977380" cy="2219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93FC2406-1169-DF61-48D4-AD45EB5E0D07}"/>
              </a:ext>
            </a:extLst>
          </p:cNvPr>
          <p:cNvSpPr txBox="1">
            <a:spLocks/>
          </p:cNvSpPr>
          <p:nvPr/>
        </p:nvSpPr>
        <p:spPr>
          <a:xfrm>
            <a:off x="6625309" y="1966232"/>
            <a:ext cx="5155664" cy="100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225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Exécutez la fonction d’optimisation de l’image puis sauvegardez le résultat pour le soumettre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333E2C-1CC0-F780-5DBA-38C10A9B7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648" y="4238086"/>
            <a:ext cx="2419688" cy="2381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1979EB0D-548C-5A78-614C-7E9DA2A6F770}"/>
              </a:ext>
            </a:extLst>
          </p:cNvPr>
          <p:cNvSpPr txBox="1">
            <a:spLocks/>
          </p:cNvSpPr>
          <p:nvPr/>
        </p:nvSpPr>
        <p:spPr>
          <a:xfrm>
            <a:off x="4725860" y="4148009"/>
            <a:ext cx="5155664" cy="100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225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Obtenez le flag !</a:t>
            </a:r>
          </a:p>
        </p:txBody>
      </p:sp>
    </p:spTree>
    <p:extLst>
      <p:ext uri="{BB962C8B-B14F-4D97-AF65-F5344CB8AC3E}">
        <p14:creationId xmlns:p14="http://schemas.microsoft.com/office/powerpoint/2010/main" val="11069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B5582-5131-C046-8C0D-2D3EF5DF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Remediation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C11A24-A30D-26C7-61C1-611D80EEDF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Risque :</a:t>
            </a:r>
          </a:p>
          <a:p>
            <a:pPr>
              <a:buNone/>
            </a:pPr>
            <a:r>
              <a:rPr lang="fr-FR" b="1" dirty="0"/>
              <a:t>Attaque par gradient / optimisation </a:t>
            </a:r>
            <a:r>
              <a:rPr lang="fr-FR" b="1" dirty="0" err="1"/>
              <a:t>adversariale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Un attaquant peut calculer le gradient de la sortie du modèle par rapport à l’entrée, et ajuster progressivement une image pour approcher le score voulu.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Protection :</a:t>
            </a:r>
          </a:p>
          <a:p>
            <a:r>
              <a:rPr lang="fr-FR" dirty="0"/>
              <a:t>Ne laissez pas le score de validation fuiter ! </a:t>
            </a:r>
          </a:p>
          <a:p>
            <a:r>
              <a:rPr lang="fr-FR" dirty="0"/>
              <a:t>Limitez le nombre de requêtes </a:t>
            </a:r>
          </a:p>
          <a:p>
            <a:r>
              <a:rPr lang="fr-FR" dirty="0"/>
              <a:t>Ajouter une </a:t>
            </a:r>
            <a:r>
              <a:rPr lang="fr-FR" b="1" dirty="0"/>
              <a:t>signature HMAC</a:t>
            </a:r>
            <a:r>
              <a:rPr lang="fr-FR" dirty="0"/>
              <a:t> ou un </a:t>
            </a:r>
            <a:r>
              <a:rPr lang="fr-FR" b="1" dirty="0"/>
              <a:t>challenge-réponse cryptographique</a:t>
            </a:r>
            <a:r>
              <a:rPr lang="fr-FR" dirty="0"/>
              <a:t> au lieu d'une prédiction ML seule.</a:t>
            </a:r>
          </a:p>
          <a:p>
            <a:r>
              <a:rPr lang="fr-FR" dirty="0"/>
              <a:t>Ajouter du bruit ou des défenses </a:t>
            </a:r>
            <a:r>
              <a:rPr lang="fr-FR" dirty="0" err="1"/>
              <a:t>adversariales</a:t>
            </a:r>
            <a:r>
              <a:rPr lang="fr-FR" dirty="0"/>
              <a:t> (e.g., détection d’images synthétiques).</a:t>
            </a:r>
          </a:p>
          <a:p>
            <a:r>
              <a:rPr lang="fr-FR" dirty="0"/>
              <a:t>Analyser les entrées pour détecter des patterns générés automatiquement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64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3C347-B2C0-B407-8562-B4C4C8B01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0300502C-3592-0CA0-593A-6B950243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Fake Image, real impact 2.0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B9C5C0-A723-1161-94E6-436776D99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EB08F-923E-484A-9FC5-0AA7BDA29B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Browallia New" panose="020B0604020202020204" pitchFamily="34" charset="-34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83135E-4988-599D-8748-D5434754D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t>2025 | ©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t>HeadMind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t>Partners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Browallia New" panose="020B0604020202020204" pitchFamily="34" charset="-34"/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8365627-7E1F-6451-BA9F-6E0C0BA46B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Challenge original de Lucas PETTINATO</a:t>
            </a:r>
          </a:p>
        </p:txBody>
      </p:sp>
    </p:spTree>
    <p:extLst>
      <p:ext uri="{BB962C8B-B14F-4D97-AF65-F5344CB8AC3E}">
        <p14:creationId xmlns:p14="http://schemas.microsoft.com/office/powerpoint/2010/main" val="139885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60528-4888-0844-57FD-63D5A373C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0F88A-8B97-98D4-7FF4-0D0B56B4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F21E2C-E236-E789-85C1-9F01514474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6187" y="3146377"/>
            <a:ext cx="11137237" cy="3639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Cinq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fournis</a:t>
            </a:r>
            <a:r>
              <a:rPr lang="en-US" dirty="0"/>
              <a:t> pour </a:t>
            </a:r>
            <a:r>
              <a:rPr lang="en-US" dirty="0" err="1"/>
              <a:t>ce</a:t>
            </a:r>
            <a:r>
              <a:rPr lang="en-US" dirty="0"/>
              <a:t> challenge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b="1" i="1" dirty="0">
                <a:highlight>
                  <a:srgbClr val="C0C0C0"/>
                </a:highlight>
              </a:rPr>
              <a:t>model_weights.pt </a:t>
            </a:r>
            <a:r>
              <a:rPr lang="fr-FR" dirty="0"/>
              <a:t>contient les poids du réseau de neurones.</a:t>
            </a:r>
          </a:p>
          <a:p>
            <a:pPr marL="0" indent="0">
              <a:buNone/>
            </a:pPr>
            <a:r>
              <a:rPr lang="fr-FR" b="1" i="1" dirty="0">
                <a:highlight>
                  <a:srgbClr val="C0C0C0"/>
                </a:highlight>
              </a:rPr>
              <a:t>authent.py</a:t>
            </a:r>
            <a:r>
              <a:rPr lang="fr-FR" b="1" i="1" dirty="0"/>
              <a:t> </a:t>
            </a:r>
            <a:r>
              <a:rPr lang="fr-FR" dirty="0"/>
              <a:t>vérifie la validité du code QR.</a:t>
            </a:r>
          </a:p>
          <a:p>
            <a:pPr marL="0" indent="0">
              <a:buNone/>
            </a:pPr>
            <a:r>
              <a:rPr lang="fr-FR" b="1" i="1" dirty="0">
                <a:highlight>
                  <a:srgbClr val="C0C0C0"/>
                </a:highlight>
              </a:rPr>
              <a:t>load_model.py</a:t>
            </a:r>
            <a:r>
              <a:rPr lang="fr-FR" b="1" dirty="0"/>
              <a:t> </a:t>
            </a:r>
            <a:r>
              <a:rPr lang="fr-FR" dirty="0"/>
              <a:t>permet de charger et exécuter le modèle IA.</a:t>
            </a:r>
          </a:p>
          <a:p>
            <a:pPr marL="0" indent="0">
              <a:buNone/>
            </a:pPr>
            <a:r>
              <a:rPr lang="fr-FR" b="1" i="1" dirty="0">
                <a:highlight>
                  <a:srgbClr val="C0C0C0"/>
                </a:highlight>
              </a:rPr>
              <a:t>solution.py</a:t>
            </a:r>
            <a:r>
              <a:rPr lang="fr-FR" b="1" dirty="0"/>
              <a:t> </a:t>
            </a:r>
            <a:r>
              <a:rPr lang="fr-FR" dirty="0"/>
              <a:t>est un squelette de code fourni par le laboratoire à compléter.</a:t>
            </a:r>
          </a:p>
          <a:p>
            <a:pPr marL="0" indent="0">
              <a:buNone/>
            </a:pPr>
            <a:r>
              <a:rPr lang="fr-FR" b="1" i="1" dirty="0">
                <a:highlight>
                  <a:srgbClr val="C0C0C0"/>
                </a:highlight>
              </a:rPr>
              <a:t>utils.py</a:t>
            </a:r>
            <a:r>
              <a:rPr lang="fr-FR" b="1" dirty="0"/>
              <a:t> </a:t>
            </a:r>
            <a:r>
              <a:rPr lang="fr-FR" dirty="0"/>
              <a:t>est une bibliothèque utilitaire fournie par le laboratoire, contenant les fonctions essentielles au challenge.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185995-8E81-5701-7D14-A1C24F062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116FF1-0B73-69BD-B111-D39E817C3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/>
              <a:t>2025 | ©HeadMind Partners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C05C41-7F68-4F34-ACD3-8ED1E99C06BD}"/>
              </a:ext>
            </a:extLst>
          </p:cNvPr>
          <p:cNvSpPr txBox="1"/>
          <p:nvPr/>
        </p:nvSpPr>
        <p:spPr>
          <a:xfrm>
            <a:off x="486187" y="1324071"/>
            <a:ext cx="115574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L’organisation à décidée de renforcer sa sécurité suite au hack précédent. Passer l’authentification semble très difficile maintenant. </a:t>
            </a:r>
            <a:br>
              <a:rPr lang="fr-FR" dirty="0"/>
            </a:br>
            <a:r>
              <a:rPr lang="fr-FR" dirty="0"/>
              <a:t>Cependant l’un de nos agents à pu extraire le réseau de neurone !</a:t>
            </a:r>
            <a:br>
              <a:rPr lang="fr-FR" dirty="0"/>
            </a:br>
            <a:r>
              <a:rPr lang="fr-FR" dirty="0"/>
              <a:t>Le labo vous transmet un code  pour vous aider dans votre tâche.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6E3C244-07A6-6375-CB6C-1C5D2DBB7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09" y="2620939"/>
            <a:ext cx="1423934" cy="1616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0205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56E29-D360-2BB2-94CD-A23010B44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69AAF-7865-DCE8-142B-B10C35D6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D74570-E2C2-E854-EC69-BE262036F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0F8D90-9941-8FCC-7EAA-101FCDFB7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/>
              <a:t>2025 | ©HeadMind Partners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C6256B1-FE10-0728-CC7F-999501A10780}"/>
              </a:ext>
            </a:extLst>
          </p:cNvPr>
          <p:cNvSpPr txBox="1"/>
          <p:nvPr/>
        </p:nvSpPr>
        <p:spPr>
          <a:xfrm>
            <a:off x="393277" y="1267220"/>
            <a:ext cx="11557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Dans authent.py, les informations essentielles à notre objectif sont présentes. Comme d’habitude le réseau de neurones est chargé et passé en mode d’utilisation.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F9C0F8F-E6C4-D115-CEE3-DA96915D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666"/>
          <a:stretch/>
        </p:blipFill>
        <p:spPr>
          <a:xfrm>
            <a:off x="5252720" y="2196834"/>
            <a:ext cx="6748501" cy="39222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A5CE4D7-9A0A-44F3-D41A-D2C6A071F6E1}"/>
              </a:ext>
            </a:extLst>
          </p:cNvPr>
          <p:cNvSpPr/>
          <p:nvPr/>
        </p:nvSpPr>
        <p:spPr>
          <a:xfrm>
            <a:off x="5522632" y="2439826"/>
            <a:ext cx="6478589" cy="1676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CB20F0-A20A-0AE5-B861-A1D627697E8F}"/>
              </a:ext>
            </a:extLst>
          </p:cNvPr>
          <p:cNvSpPr/>
          <p:nvPr/>
        </p:nvSpPr>
        <p:spPr>
          <a:xfrm>
            <a:off x="5866424" y="5248095"/>
            <a:ext cx="3013416" cy="389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FAC3AB-9C4B-1125-F220-B20D61D7C7EF}"/>
              </a:ext>
            </a:extLst>
          </p:cNvPr>
          <p:cNvSpPr/>
          <p:nvPr/>
        </p:nvSpPr>
        <p:spPr>
          <a:xfrm>
            <a:off x="5886797" y="4591061"/>
            <a:ext cx="3165763" cy="182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E7E4040-BE02-15F4-B12C-D2EDFD33642E}"/>
              </a:ext>
            </a:extLst>
          </p:cNvPr>
          <p:cNvCxnSpPr>
            <a:cxnSpLocks/>
          </p:cNvCxnSpPr>
          <p:nvPr/>
        </p:nvCxnSpPr>
        <p:spPr>
          <a:xfrm flipH="1">
            <a:off x="4439920" y="3259399"/>
            <a:ext cx="10827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8AA868E-7E15-78C9-49B6-7A8F613B6B9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439920" y="4682149"/>
            <a:ext cx="144687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4D26E2-87A8-9F40-1D83-FD28BF4B670A}"/>
              </a:ext>
            </a:extLst>
          </p:cNvPr>
          <p:cNvCxnSpPr>
            <a:cxnSpLocks/>
          </p:cNvCxnSpPr>
          <p:nvPr/>
        </p:nvCxnSpPr>
        <p:spPr>
          <a:xfrm flipH="1">
            <a:off x="4439920" y="5443799"/>
            <a:ext cx="14265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B49FF089-F218-A778-F5B6-95DF775F1E51}"/>
              </a:ext>
            </a:extLst>
          </p:cNvPr>
          <p:cNvSpPr txBox="1">
            <a:spLocks/>
          </p:cNvSpPr>
          <p:nvPr/>
        </p:nvSpPr>
        <p:spPr>
          <a:xfrm>
            <a:off x="329633" y="3056936"/>
            <a:ext cx="5536791" cy="711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225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Protection </a:t>
            </a:r>
            <a:r>
              <a:rPr lang="en-US" b="1" dirty="0" err="1"/>
              <a:t>contre</a:t>
            </a:r>
            <a:r>
              <a:rPr lang="en-US" b="1" dirty="0"/>
              <a:t> les images </a:t>
            </a:r>
            <a:r>
              <a:rPr lang="en-US" b="1" dirty="0" err="1"/>
              <a:t>invalides</a:t>
            </a:r>
            <a:r>
              <a:rPr lang="en-US" b="1" dirty="0"/>
              <a:t> 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BE9A0B42-E522-A666-6DD5-603974421396}"/>
              </a:ext>
            </a:extLst>
          </p:cNvPr>
          <p:cNvSpPr txBox="1">
            <a:spLocks/>
          </p:cNvSpPr>
          <p:nvPr/>
        </p:nvSpPr>
        <p:spPr>
          <a:xfrm>
            <a:off x="57980" y="4495988"/>
            <a:ext cx="5536791" cy="711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225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Score de </a:t>
            </a:r>
            <a:r>
              <a:rPr lang="en-US" b="1" dirty="0" err="1"/>
              <a:t>validité</a:t>
            </a:r>
            <a:r>
              <a:rPr lang="en-US" b="1" dirty="0"/>
              <a:t> du </a:t>
            </a:r>
            <a:r>
              <a:rPr lang="en-US" b="1" dirty="0" err="1"/>
              <a:t>QRCode</a:t>
            </a:r>
            <a:r>
              <a:rPr lang="en-US" b="1" dirty="0"/>
              <a:t> de 0 à 100% 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BD33513-30C3-2401-4643-CEC16E7BDA20}"/>
              </a:ext>
            </a:extLst>
          </p:cNvPr>
          <p:cNvSpPr txBox="1">
            <a:spLocks/>
          </p:cNvSpPr>
          <p:nvPr/>
        </p:nvSpPr>
        <p:spPr>
          <a:xfrm>
            <a:off x="190779" y="5234873"/>
            <a:ext cx="4462346" cy="711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225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Il faut </a:t>
            </a:r>
            <a:r>
              <a:rPr lang="en-US" b="1" dirty="0"/>
              <a:t>99,9% de certitude pour </a:t>
            </a:r>
            <a:r>
              <a:rPr lang="en-US" b="1" dirty="0" err="1"/>
              <a:t>valider</a:t>
            </a:r>
            <a:r>
              <a:rPr lang="en-US" b="1" dirty="0"/>
              <a:t> </a:t>
            </a:r>
            <a:r>
              <a:rPr lang="en-US" dirty="0"/>
              <a:t>le challenge</a:t>
            </a:r>
          </a:p>
        </p:txBody>
      </p:sp>
    </p:spTree>
    <p:extLst>
      <p:ext uri="{BB962C8B-B14F-4D97-AF65-F5344CB8AC3E}">
        <p14:creationId xmlns:p14="http://schemas.microsoft.com/office/powerpoint/2010/main" val="48116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7F51D-E2DD-3372-4015-42EA247F2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272D8-BEE4-9D2D-BDAD-E003169D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092C62-8365-168F-3735-DE85D3CC9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8A98EB-5591-9F5C-8899-3F6BA6D76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/>
              <a:t>2025 | ©HeadMind Partners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33940EE-DC43-A863-7A7D-336438F03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146" y="4726005"/>
            <a:ext cx="6969708" cy="10595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F647875-7ED3-A88D-7FA6-F51EED117D6B}"/>
              </a:ext>
            </a:extLst>
          </p:cNvPr>
          <p:cNvSpPr txBox="1"/>
          <p:nvPr/>
        </p:nvSpPr>
        <p:spPr>
          <a:xfrm>
            <a:off x="511910" y="1184315"/>
            <a:ext cx="11557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Dans le fichier Solution.py, des instructions et du code est fourni. </a:t>
            </a:r>
            <a:br>
              <a:rPr lang="fr-FR" dirty="0"/>
            </a:br>
            <a:r>
              <a:rPr lang="fr-FR" dirty="0"/>
              <a:t>Les imports permettent de guider le challenge :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A7998D1-8E27-88E1-B663-32AACBC3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75" y="1856090"/>
            <a:ext cx="3389226" cy="15179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6C38F69-E95C-EC75-9410-13C2ADB946E1}"/>
              </a:ext>
            </a:extLst>
          </p:cNvPr>
          <p:cNvSpPr/>
          <p:nvPr/>
        </p:nvSpPr>
        <p:spPr>
          <a:xfrm>
            <a:off x="623975" y="2954336"/>
            <a:ext cx="2617065" cy="195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0388B27-2294-1CD9-D0D5-17F8E882F9C6}"/>
              </a:ext>
            </a:extLst>
          </p:cNvPr>
          <p:cNvSpPr txBox="1"/>
          <p:nvPr/>
        </p:nvSpPr>
        <p:spPr>
          <a:xfrm>
            <a:off x="4403859" y="2762158"/>
            <a:ext cx="6691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Seule une fonction semble être utile pour nous avec utils.py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9937FF-FD38-AEE3-35D4-EE0089271B94}"/>
              </a:ext>
            </a:extLst>
          </p:cNvPr>
          <p:cNvSpPr/>
          <p:nvPr/>
        </p:nvSpPr>
        <p:spPr>
          <a:xfrm>
            <a:off x="623974" y="3200073"/>
            <a:ext cx="3389226" cy="195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EB7DAB2-B92D-9835-5EA6-D04652B765F2}"/>
              </a:ext>
            </a:extLst>
          </p:cNvPr>
          <p:cNvCxnSpPr>
            <a:cxnSpLocks/>
          </p:cNvCxnSpPr>
          <p:nvPr/>
        </p:nvCxnSpPr>
        <p:spPr>
          <a:xfrm>
            <a:off x="4013200" y="3308098"/>
            <a:ext cx="3759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612B5D36-B258-482F-4F82-7056D49ADAAA}"/>
              </a:ext>
            </a:extLst>
          </p:cNvPr>
          <p:cNvSpPr txBox="1"/>
          <p:nvPr/>
        </p:nvSpPr>
        <p:spPr>
          <a:xfrm>
            <a:off x="4389120" y="3139339"/>
            <a:ext cx="66915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 modèle et le mécanisme d’authentification est chargé depuis authent.py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B02C82-A127-BA8F-C5E8-C1ACC141A620}"/>
              </a:ext>
            </a:extLst>
          </p:cNvPr>
          <p:cNvSpPr/>
          <p:nvPr/>
        </p:nvSpPr>
        <p:spPr>
          <a:xfrm>
            <a:off x="623975" y="2728704"/>
            <a:ext cx="2617065" cy="195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EB8503DC-415D-2E2F-895E-876DEC73DBE0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241040" y="2451089"/>
            <a:ext cx="1162819" cy="37512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91940619-CC8A-E347-89A3-6639D5BD7963}"/>
              </a:ext>
            </a:extLst>
          </p:cNvPr>
          <p:cNvSpPr txBox="1"/>
          <p:nvPr/>
        </p:nvSpPr>
        <p:spPr>
          <a:xfrm>
            <a:off x="4403859" y="2276018"/>
            <a:ext cx="6691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 format de sauvegarde du </a:t>
            </a:r>
            <a:r>
              <a:rPr lang="fr-FR" dirty="0" err="1"/>
              <a:t>QRCode</a:t>
            </a:r>
            <a:r>
              <a:rPr lang="fr-FR" dirty="0"/>
              <a:t> généré sera en </a:t>
            </a:r>
            <a:r>
              <a:rPr lang="fr-FR" dirty="0">
                <a:highlight>
                  <a:srgbClr val="C0C0C0"/>
                </a:highlight>
              </a:rPr>
              <a:t>.</a:t>
            </a:r>
            <a:r>
              <a:rPr lang="fr-FR" i="1" dirty="0" err="1">
                <a:highlight>
                  <a:srgbClr val="C0C0C0"/>
                </a:highlight>
              </a:rPr>
              <a:t>tiff</a:t>
            </a:r>
            <a:endParaRPr lang="fr-FR" i="1" dirty="0">
              <a:solidFill>
                <a:srgbClr val="FF0000"/>
              </a:solidFill>
              <a:highlight>
                <a:srgbClr val="C0C0C0"/>
              </a:highlight>
            </a:endParaRPr>
          </a:p>
        </p:txBody>
      </p: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69F95A6F-59AA-6AD3-7B97-99DEE49361BB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241040" y="2946824"/>
            <a:ext cx="1162819" cy="10502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F9DE1051-73E7-746B-5288-F807C8E61DFE}"/>
              </a:ext>
            </a:extLst>
          </p:cNvPr>
          <p:cNvSpPr txBox="1"/>
          <p:nvPr/>
        </p:nvSpPr>
        <p:spPr>
          <a:xfrm>
            <a:off x="669694" y="4219170"/>
            <a:ext cx="11131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En allant voir </a:t>
            </a:r>
            <a:r>
              <a:rPr lang="fr-FR" i="1" dirty="0" err="1">
                <a:highlight>
                  <a:srgbClr val="C0C0C0"/>
                </a:highlight>
              </a:rPr>
              <a:t>optimize_image</a:t>
            </a:r>
            <a:r>
              <a:rPr lang="fr-FR" dirty="0"/>
              <a:t>, Nous avons une description assez complète de la fonction et son utilisation :  </a:t>
            </a:r>
            <a:endParaRPr lang="fr-F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77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674F9-ADC3-8C43-5702-2D2D16F4F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998D9-BCFC-3B97-48CD-9DA7DA12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E37823-DFD3-9020-F9BA-BF77E2DB9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C777DD-D83E-2295-5001-1CC4C8F05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/>
              <a:t>2025 | ©HeadMind Partners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75C4711-6905-AAB0-3FB0-0B0C5C9BB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21" y="5447959"/>
            <a:ext cx="5841999" cy="33994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4853CFB-2135-8830-96B6-7DF7B304BDDF}"/>
              </a:ext>
            </a:extLst>
          </p:cNvPr>
          <p:cNvSpPr txBox="1"/>
          <p:nvPr/>
        </p:nvSpPr>
        <p:spPr>
          <a:xfrm>
            <a:off x="511910" y="1246223"/>
            <a:ext cx="115574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Rappel : l'objectif est </a:t>
            </a:r>
            <a:r>
              <a:rPr lang="fr-FR" b="1" dirty="0"/>
              <a:t>de trouver une image suffisante</a:t>
            </a:r>
            <a:r>
              <a:rPr lang="fr-FR" dirty="0"/>
              <a:t>, </a:t>
            </a:r>
            <a:r>
              <a:rPr lang="fr-FR" b="1" dirty="0"/>
              <a:t>pas nécessairement optimale</a:t>
            </a:r>
            <a:r>
              <a:rPr lang="fr-FR" dirty="0"/>
              <a:t>.</a:t>
            </a:r>
          </a:p>
          <a:p>
            <a:r>
              <a:rPr lang="fr-FR" dirty="0"/>
              <a:t>Une partie du code est déjà fournie ; on identifie clairement une boucle visant à éviter les images piégées dans un minimum local trop peu satisfaisant.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D0E3029-8892-4524-25FD-624124D28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11" y="2220945"/>
            <a:ext cx="1530249" cy="2841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A60B583-3D23-74A8-9E3D-2F5B2391B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11" y="2627491"/>
            <a:ext cx="8735644" cy="236253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62579A71-4A5C-729F-F935-73A285A0ED7E}"/>
              </a:ext>
            </a:extLst>
          </p:cNvPr>
          <p:cNvCxnSpPr>
            <a:endCxn id="11" idx="1"/>
          </p:cNvCxnSpPr>
          <p:nvPr/>
        </p:nvCxnSpPr>
        <p:spPr>
          <a:xfrm>
            <a:off x="1686560" y="4990021"/>
            <a:ext cx="721361" cy="627910"/>
          </a:xfrm>
          <a:prstGeom prst="bentConnector3">
            <a:avLst>
              <a:gd name="adj1" fmla="val -7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71D090E0-8ECE-A244-4C18-2C9EA214A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151" y="2231898"/>
            <a:ext cx="9023338" cy="2839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6433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F89A1-CE67-5FDC-A3BC-E2E1129E5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A7D5FD-9633-85DD-4251-FE6E85AA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5340C7-9342-2DBC-E8E1-86C260068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87418E-E403-0FE2-73C4-4081977DC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/>
              <a:t>2025 | ©HeadMind Partners</a:t>
            </a:r>
            <a:endParaRPr lang="fr-FR" dirty="0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984E2E04-D4DD-C13F-9C88-D250F70243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6424" y="5051650"/>
            <a:ext cx="721361" cy="710477"/>
          </a:xfrm>
          <a:prstGeom prst="bentConnector3">
            <a:avLst>
              <a:gd name="adj1" fmla="val 211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24B55AAF-C1ED-6A0A-05A0-600059902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10" y="1312676"/>
            <a:ext cx="6051186" cy="11210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1BCB3DC-FCFD-45DE-BF19-38E8CD36D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870" y="3964102"/>
            <a:ext cx="6924798" cy="108754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C5E946B8-B806-59F8-A1C5-7D97FA692A32}"/>
              </a:ext>
            </a:extLst>
          </p:cNvPr>
          <p:cNvCxnSpPr>
            <a:cxnSpLocks/>
          </p:cNvCxnSpPr>
          <p:nvPr/>
        </p:nvCxnSpPr>
        <p:spPr>
          <a:xfrm>
            <a:off x="3647439" y="2932358"/>
            <a:ext cx="721361" cy="627910"/>
          </a:xfrm>
          <a:prstGeom prst="bentConnector3">
            <a:avLst>
              <a:gd name="adj1" fmla="val -7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25D9D3AB-0440-FD2B-662B-DBB011915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0" y="3430361"/>
            <a:ext cx="7382930" cy="28822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9270624-E717-56CF-FE36-A365B6C38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168" y="5502885"/>
            <a:ext cx="3936255" cy="51848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D0AB188-7782-7AD8-D166-BF0EEF30D01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r="13179" b="51145"/>
          <a:stretch/>
        </p:blipFill>
        <p:spPr>
          <a:xfrm>
            <a:off x="511910" y="2434834"/>
            <a:ext cx="6051186" cy="517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9BAA583-84EB-B5D6-ACE5-D45633FD6ABE}"/>
              </a:ext>
            </a:extLst>
          </p:cNvPr>
          <p:cNvSpPr txBox="1"/>
          <p:nvPr/>
        </p:nvSpPr>
        <p:spPr>
          <a:xfrm>
            <a:off x="6664960" y="1312676"/>
            <a:ext cx="4805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Il suffit de taper </a:t>
            </a:r>
            <a:r>
              <a:rPr lang="fr-FR" i="1" dirty="0">
                <a:highlight>
                  <a:srgbClr val="C0C0C0"/>
                </a:highlight>
              </a:rPr>
              <a:t>help(</a:t>
            </a:r>
            <a:r>
              <a:rPr lang="fr-FR" i="1" dirty="0" err="1">
                <a:highlight>
                  <a:srgbClr val="C0C0C0"/>
                </a:highlight>
              </a:rPr>
              <a:t>optimize_image</a:t>
            </a:r>
            <a:r>
              <a:rPr lang="fr-FR" i="1" dirty="0">
                <a:highlight>
                  <a:srgbClr val="C0C0C0"/>
                </a:highlight>
              </a:rPr>
              <a:t>)</a:t>
            </a:r>
            <a:r>
              <a:rPr lang="fr-FR" i="1" dirty="0"/>
              <a:t> </a:t>
            </a:r>
            <a:r>
              <a:rPr lang="fr-FR" dirty="0"/>
              <a:t>pour avoir les instructions de la fonction. </a:t>
            </a:r>
          </a:p>
          <a:p>
            <a:pPr algn="just"/>
            <a:r>
              <a:rPr lang="fr-FR" i="1" dirty="0"/>
              <a:t>Les arguments de </a:t>
            </a:r>
            <a:r>
              <a:rPr lang="fr-FR" i="1" dirty="0" err="1">
                <a:highlight>
                  <a:srgbClr val="C0C0C0"/>
                </a:highlight>
              </a:rPr>
              <a:t>steps</a:t>
            </a:r>
            <a:r>
              <a:rPr lang="fr-FR" dirty="0"/>
              <a:t> </a:t>
            </a:r>
            <a:r>
              <a:rPr lang="fr-FR" b="1" dirty="0"/>
              <a:t>doivent être suffisamment grands</a:t>
            </a:r>
            <a:r>
              <a:rPr lang="fr-FR" dirty="0"/>
              <a:t> pour éviter les minima locaux très mauvais.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A8AA923-EE53-F78A-2FD6-154D24557937}"/>
              </a:ext>
            </a:extLst>
          </p:cNvPr>
          <p:cNvSpPr txBox="1"/>
          <p:nvPr/>
        </p:nvSpPr>
        <p:spPr>
          <a:xfrm>
            <a:off x="156310" y="4011503"/>
            <a:ext cx="473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Vous pouvez consulter authent.py pour reproduire son comportement voir appeler directement la fonction d’authentification.</a:t>
            </a:r>
          </a:p>
        </p:txBody>
      </p:sp>
    </p:spTree>
    <p:extLst>
      <p:ext uri="{BB962C8B-B14F-4D97-AF65-F5344CB8AC3E}">
        <p14:creationId xmlns:p14="http://schemas.microsoft.com/office/powerpoint/2010/main" val="31076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83CA4-3D60-8B4F-A9E7-EC172EC5E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D53C6271-61E1-035F-C292-41AB023B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F495077-F481-37A6-9BC0-EC2A840CE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EB08F-923E-484A-9FC5-0AA7BDA29B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Browallia New" panose="020B0604020202020204" pitchFamily="34" charset="-34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F4743D-3402-2DD2-35DA-38109173B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t>2025 | ©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t>HeadMind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t>Partners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Browallia New" panose="020B0604020202020204" pitchFamily="34" charset="-34"/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DA90CD4-1022-D516-7EC5-8275B819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Challenge inspiré du TRACS 2024</a:t>
            </a:r>
          </a:p>
        </p:txBody>
      </p:sp>
    </p:spTree>
    <p:extLst>
      <p:ext uri="{BB962C8B-B14F-4D97-AF65-F5344CB8AC3E}">
        <p14:creationId xmlns:p14="http://schemas.microsoft.com/office/powerpoint/2010/main" val="305320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8C223-A921-A34B-77AD-3D9B0EADE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376EC-0DEC-4DDC-2DD1-241FCDDE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B2EA67-352B-3E93-4661-89133E18F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D1775A-1D04-A2F7-6BED-859036DED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2025 | ©</a:t>
            </a:r>
            <a:r>
              <a:rPr lang="en-US" dirty="0" err="1"/>
              <a:t>HeadMind</a:t>
            </a:r>
            <a:r>
              <a:rPr lang="en-US" dirty="0"/>
              <a:t> Partners</a:t>
            </a:r>
            <a:endParaRPr lang="fr-FR" dirty="0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EEFA6523-5526-B012-9B24-F6C47DD5857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761786" y="2560318"/>
            <a:ext cx="1538236" cy="9249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731B82D7-5E54-F912-049A-F1769808D265}"/>
              </a:ext>
            </a:extLst>
          </p:cNvPr>
          <p:cNvSpPr txBox="1"/>
          <p:nvPr/>
        </p:nvSpPr>
        <p:spPr>
          <a:xfrm>
            <a:off x="713790" y="4097675"/>
            <a:ext cx="1074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Transmettez l’image au CPU puis transformez-la en tableau </a:t>
            </a:r>
            <a:r>
              <a:rPr lang="fr-FR" dirty="0" err="1"/>
              <a:t>numpy</a:t>
            </a:r>
            <a:r>
              <a:rPr lang="fr-FR" dirty="0"/>
              <a:t> (format classique float32) puis sauvegardez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9165C4A-B3C6-FC38-AA16-068A1E9CF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10" y="1527463"/>
            <a:ext cx="8498939" cy="1032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16597DD-C140-E1C0-8822-285B2EF70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022" y="3052710"/>
            <a:ext cx="6428660" cy="86518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74739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9DA54-62C9-653D-09F3-B269E659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E49B43-5278-6A63-77C4-912654772B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381" y="1122429"/>
            <a:ext cx="11137237" cy="42807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Finalement voici une routine complète avec une sélection automatique de la meilleure image trouvée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2044C68-A547-7498-EBA3-08CFFB72A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5385510"/>
            <a:ext cx="5417608" cy="350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E1AA2EE-AE90-2AC2-6065-87B457E06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6" y="1620197"/>
            <a:ext cx="5746968" cy="4827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0116869-D636-D459-F20A-2DB91B9B3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377" y="1550504"/>
            <a:ext cx="6327694" cy="29980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E4575ADA-5AC2-EE8B-61FE-86057AF02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</p:spPr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54D5B51C-4381-7B21-C8BB-98290D30A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</p:spPr>
        <p:txBody>
          <a:bodyPr/>
          <a:lstStyle/>
          <a:p>
            <a:pPr algn="l"/>
            <a:r>
              <a:rPr lang="en-US" dirty="0"/>
              <a:t>2025 | ©</a:t>
            </a:r>
            <a:r>
              <a:rPr lang="en-US" dirty="0" err="1"/>
              <a:t>HeadMind</a:t>
            </a:r>
            <a:r>
              <a:rPr lang="en-US" dirty="0"/>
              <a:t> Partners</a:t>
            </a:r>
            <a:endParaRPr lang="fr-FR" dirty="0"/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B7C66689-D8EA-8354-5618-D31E0404670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866424" y="4548560"/>
            <a:ext cx="1704800" cy="54948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67E4287-A05C-1F4D-3A43-BAF03FDC97F4}"/>
              </a:ext>
            </a:extLst>
          </p:cNvPr>
          <p:cNvCxnSpPr/>
          <p:nvPr/>
        </p:nvCxnSpPr>
        <p:spPr>
          <a:xfrm>
            <a:off x="9074426" y="4548560"/>
            <a:ext cx="0" cy="836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63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E9C610-51F0-9FE7-F47C-FFF7B94E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Remediation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DFAD6E-919E-34F4-DB39-D1608F63E7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/>
              <a:t>Limiter l’exposition du modèle</a:t>
            </a:r>
            <a:r>
              <a:rPr lang="fr-FR" dirty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API uniquement (Ne distribue jamais les poids ou l’architecture du modèle)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Rate </a:t>
            </a:r>
            <a:r>
              <a:rPr lang="fr-FR" dirty="0" err="1"/>
              <a:t>limiting</a:t>
            </a:r>
            <a:r>
              <a:rPr lang="fr-FR" dirty="0"/>
              <a:t> &amp; monitoring (Applique des limites sur le nombre de requêtes.)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Surveille les patterns d'appel suspects (ex. : balayage intensif de l'espace d'entrée)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dirty="0"/>
              <a:t>Chiffrement du modèle au repos </a:t>
            </a:r>
          </a:p>
          <a:p>
            <a:r>
              <a:rPr lang="fr-FR" b="1" dirty="0"/>
              <a:t>Obfuscation du modèle </a:t>
            </a:r>
            <a:r>
              <a:rPr lang="fr-FR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couches leurres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Bruit aléatoire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fusion de couches</a:t>
            </a:r>
          </a:p>
          <a:p>
            <a:r>
              <a:rPr lang="fr-FR" b="1" dirty="0"/>
              <a:t>Compilation et compression </a:t>
            </a:r>
            <a:r>
              <a:rPr lang="fr-FR" dirty="0"/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Quantization</a:t>
            </a:r>
            <a:r>
              <a:rPr lang="fr-FR" dirty="0"/>
              <a:t> (dégrade la lisibilité directe)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Pruning</a:t>
            </a:r>
            <a:r>
              <a:rPr lang="fr-FR" dirty="0"/>
              <a:t> (supprime les connexion inutiles)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Compiled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(rend plus difficile l’analyse du modèle)</a:t>
            </a:r>
          </a:p>
        </p:txBody>
      </p:sp>
    </p:spTree>
    <p:extLst>
      <p:ext uri="{BB962C8B-B14F-4D97-AF65-F5344CB8AC3E}">
        <p14:creationId xmlns:p14="http://schemas.microsoft.com/office/powerpoint/2010/main" val="2690175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B9BAA-497C-44D4-E73F-76634AB49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DC32B1E1-2B5E-9117-CDB4-4570BB34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Partial </a:t>
            </a:r>
            <a:r>
              <a:rPr lang="fr-FR" dirty="0" err="1"/>
              <a:t>Softmax</a:t>
            </a:r>
            <a:r>
              <a:rPr lang="fr-FR" dirty="0"/>
              <a:t> </a:t>
            </a:r>
            <a:r>
              <a:rPr lang="fr-FR" dirty="0" err="1"/>
              <a:t>Leak</a:t>
            </a:r>
            <a:r>
              <a:rPr lang="fr-FR" dirty="0"/>
              <a:t>, secret face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F018394-D99F-A89E-2464-28D7ACBAD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EB08F-923E-484A-9FC5-0AA7BDA29B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Browallia New" panose="020B0604020202020204" pitchFamily="34" charset="-34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444A4C-E5F8-1FAA-7FFA-72A479801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t>2025 | ©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t>HeadMind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t>Partners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Browallia New" panose="020B0604020202020204" pitchFamily="34" charset="-34"/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2DB4A8B-5475-3872-3E62-BE7782522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Challenge original de Lucas PETTINATO</a:t>
            </a:r>
          </a:p>
        </p:txBody>
      </p:sp>
    </p:spTree>
    <p:extLst>
      <p:ext uri="{BB962C8B-B14F-4D97-AF65-F5344CB8AC3E}">
        <p14:creationId xmlns:p14="http://schemas.microsoft.com/office/powerpoint/2010/main" val="471489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5EF06-8206-E9A1-41D2-C2075889A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D6047-04A0-4D56-A347-CDB2C8A3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99C2B0-E1D0-61A9-4525-8047DC2830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510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FF0000"/>
                </a:solidFill>
              </a:rPr>
              <a:t>Todo</a:t>
            </a:r>
            <a:r>
              <a:rPr lang="fr-FR" dirty="0">
                <a:solidFill>
                  <a:srgbClr val="FF0000"/>
                </a:solidFill>
              </a:rPr>
              <a:t> : rendre la solution plus accessible pour un </a:t>
            </a:r>
            <a:r>
              <a:rPr lang="fr-FR" dirty="0" err="1">
                <a:solidFill>
                  <a:srgbClr val="FF0000"/>
                </a:solidFill>
              </a:rPr>
              <a:t>ctf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Nous avons pu capturer une IA qui permet de reconnaitre le visage du chef, mais impossible de le trouver. Pouvez vous trouver le coupable ? </a:t>
            </a:r>
          </a:p>
          <a:p>
            <a:pPr marL="0" indent="0">
              <a:buNone/>
            </a:pPr>
            <a:r>
              <a:rPr lang="fr-FR" dirty="0"/>
              <a:t>L’objectif ici est d’analyser une banque d’images de suspects. Nous avons en sortie du modèle un couche </a:t>
            </a:r>
            <a:r>
              <a:rPr lang="fr-FR" dirty="0" err="1"/>
              <a:t>softmax</a:t>
            </a:r>
            <a:r>
              <a:rPr lang="fr-FR" dirty="0"/>
              <a:t> partielle. </a:t>
            </a:r>
          </a:p>
          <a:p>
            <a:pPr marL="0" indent="0">
              <a:buNone/>
            </a:pPr>
            <a:r>
              <a:rPr lang="fr-FR" dirty="0"/>
              <a:t>Plusieurs fichiers sont fournis pour ce challenge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b="1" i="1" dirty="0">
                <a:highlight>
                  <a:srgbClr val="C0C0C0"/>
                </a:highlight>
              </a:rPr>
              <a:t>Data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un dossier avec les visages des suspects</a:t>
            </a:r>
          </a:p>
          <a:p>
            <a:pPr marL="0" indent="0">
              <a:buNone/>
            </a:pPr>
            <a:r>
              <a:rPr lang="fr-FR" b="1" i="1" dirty="0">
                <a:highlight>
                  <a:srgbClr val="C0C0C0"/>
                </a:highlight>
              </a:rPr>
              <a:t>Face_resnet_leak_40cls.pth </a:t>
            </a:r>
            <a:r>
              <a:rPr lang="fr-FR" dirty="0"/>
              <a:t>contient les poids du réseau de neurones.</a:t>
            </a:r>
          </a:p>
          <a:p>
            <a:pPr marL="0" indent="0">
              <a:buNone/>
            </a:pPr>
            <a:r>
              <a:rPr lang="fr-FR" b="1" i="1" dirty="0">
                <a:highlight>
                  <a:srgbClr val="C0C0C0"/>
                </a:highlight>
              </a:rPr>
              <a:t>authent.py</a:t>
            </a:r>
            <a:r>
              <a:rPr lang="fr-FR" b="1" i="1" dirty="0"/>
              <a:t> </a:t>
            </a:r>
            <a:r>
              <a:rPr lang="fr-FR" dirty="0"/>
              <a:t>vérifie la validité du code QR.</a:t>
            </a:r>
          </a:p>
          <a:p>
            <a:pPr marL="0" indent="0">
              <a:buNone/>
            </a:pPr>
            <a:r>
              <a:rPr lang="fr-FR" b="1" i="1" dirty="0">
                <a:highlight>
                  <a:srgbClr val="C0C0C0"/>
                </a:highlight>
              </a:rPr>
              <a:t>load_model.py</a:t>
            </a:r>
            <a:r>
              <a:rPr lang="fr-FR" b="1" dirty="0"/>
              <a:t> </a:t>
            </a:r>
            <a:r>
              <a:rPr lang="fr-FR" dirty="0"/>
              <a:t>permet de charger et exécuter le modèle IA.</a:t>
            </a:r>
          </a:p>
          <a:p>
            <a:pPr marL="0" indent="0">
              <a:buNone/>
            </a:pPr>
            <a:r>
              <a:rPr lang="fr-FR" b="1" i="1" dirty="0">
                <a:highlight>
                  <a:srgbClr val="C0C0C0"/>
                </a:highlight>
              </a:rPr>
              <a:t>solution.py</a:t>
            </a:r>
            <a:r>
              <a:rPr lang="fr-FR" b="1" dirty="0"/>
              <a:t> </a:t>
            </a:r>
            <a:r>
              <a:rPr lang="fr-FR" dirty="0"/>
              <a:t>est un squelette de code fourni par le laboratoire à compléter. </a:t>
            </a:r>
            <a:r>
              <a:rPr lang="fr-FR" dirty="0">
                <a:solidFill>
                  <a:srgbClr val="FF0000"/>
                </a:solidFill>
              </a:rPr>
              <a:t>(Toujours complet ici, supprimer des parties pour le rendre intéressant pour le challenge)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ECD9C4-CCD3-B33C-7E1C-A89F5DF0C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093" y="2926523"/>
            <a:ext cx="1654262" cy="14959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6027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67033-323B-6D28-5B5A-0A3BD1CDA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C8D01-0EA5-F14E-E3BF-1E91A384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AD2129-494C-6C71-3884-CA58DFD58A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382" y="1568451"/>
            <a:ext cx="11137237" cy="1724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Dans authent.py, ce n’est pas directement le résultat de l’inférence qui est renvoyé, mais la sortie du </a:t>
            </a:r>
            <a:r>
              <a:rPr lang="fr-FR" dirty="0" err="1"/>
              <a:t>softmax</a:t>
            </a:r>
            <a:r>
              <a:rPr lang="fr-FR" dirty="0"/>
              <a:t>, c’est-à-dire le score de reconnaissance du visage comparé aux autres visages rencontrés pendant l’entraînement. </a:t>
            </a:r>
            <a:r>
              <a:rPr lang="fr-FR" dirty="0">
                <a:solidFill>
                  <a:srgbClr val="FF0000"/>
                </a:solidFill>
              </a:rPr>
              <a:t>Ici, rendre le fichier inaccessible directement. </a:t>
            </a:r>
          </a:p>
          <a:p>
            <a:pPr marL="0" indent="0">
              <a:buNone/>
            </a:pPr>
            <a:r>
              <a:rPr lang="fr-FR" dirty="0"/>
              <a:t>Il suffit d’appeler authent.py et de lui soumettre une image. On constate qu’il n’y a que 35 scores pour 40 images, donc 5 sont cachés.</a:t>
            </a:r>
          </a:p>
        </p:txBody>
      </p:sp>
      <p:pic>
        <p:nvPicPr>
          <p:cNvPr id="15" name="Image 14" descr="Une image contenant Visage humain, verres, portrait, Front&#10;&#10;Le contenu généré par l’IA peut être incorrect.">
            <a:extLst>
              <a:ext uri="{FF2B5EF4-FFF2-40B4-BE49-F238E27FC236}">
                <a16:creationId xmlns:a16="http://schemas.microsoft.com/office/drawing/2014/main" id="{06DB973E-D2FE-F3D0-6630-1A1DFECA3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59" y="4222749"/>
            <a:ext cx="876300" cy="1066800"/>
          </a:xfrm>
          <a:prstGeom prst="rect">
            <a:avLst/>
          </a:prstGeom>
        </p:spPr>
      </p:pic>
      <p:pic>
        <p:nvPicPr>
          <p:cNvPr id="17" name="Image 16" descr="Une image contenant Visage humain, portrait, Front, homme&#10;&#10;Le contenu généré par l’IA peut être incorrect.">
            <a:extLst>
              <a:ext uri="{FF2B5EF4-FFF2-40B4-BE49-F238E27FC236}">
                <a16:creationId xmlns:a16="http://schemas.microsoft.com/office/drawing/2014/main" id="{7669B2D0-9CD4-8B14-243F-8FBBEF52C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978" y="4222749"/>
            <a:ext cx="876300" cy="1066800"/>
          </a:xfrm>
          <a:prstGeom prst="rect">
            <a:avLst/>
          </a:prstGeom>
        </p:spPr>
      </p:pic>
      <p:pic>
        <p:nvPicPr>
          <p:cNvPr id="19" name="Image 18" descr="Une image contenant Visage humain, portrait, personne, Front&#10;&#10;Le contenu généré par l’IA peut être incorrect.">
            <a:extLst>
              <a:ext uri="{FF2B5EF4-FFF2-40B4-BE49-F238E27FC236}">
                <a16:creationId xmlns:a16="http://schemas.microsoft.com/office/drawing/2014/main" id="{ED0013BB-AF96-C628-DD97-57D3EA57B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387" y="4222749"/>
            <a:ext cx="876300" cy="1066800"/>
          </a:xfrm>
          <a:prstGeom prst="rect">
            <a:avLst/>
          </a:prstGeom>
        </p:spPr>
      </p:pic>
      <p:pic>
        <p:nvPicPr>
          <p:cNvPr id="21" name="Image 20" descr="Une image contenant Visage humain, portrait, Front, homme&#10;&#10;Le contenu généré par l’IA peut être incorrect.">
            <a:extLst>
              <a:ext uri="{FF2B5EF4-FFF2-40B4-BE49-F238E27FC236}">
                <a16:creationId xmlns:a16="http://schemas.microsoft.com/office/drawing/2014/main" id="{6F56298D-F155-D16B-27A5-7BDC811EE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84" y="4222749"/>
            <a:ext cx="876300" cy="1066800"/>
          </a:xfrm>
          <a:prstGeom prst="rect">
            <a:avLst/>
          </a:prstGeom>
        </p:spPr>
      </p:pic>
      <p:pic>
        <p:nvPicPr>
          <p:cNvPr id="23" name="Image 22" descr="Une image contenant Visage humain, portrait, sourire, Front&#10;&#10;Le contenu généré par l’IA peut être incorrect.">
            <a:extLst>
              <a:ext uri="{FF2B5EF4-FFF2-40B4-BE49-F238E27FC236}">
                <a16:creationId xmlns:a16="http://schemas.microsoft.com/office/drawing/2014/main" id="{A7DE7359-8888-27DC-32E8-D9759E081C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81" y="4222749"/>
            <a:ext cx="876300" cy="10668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03C8EED-98F0-6FF8-D81C-2B23F0B70C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6909" y="3441454"/>
            <a:ext cx="3843041" cy="5104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863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83531-75C5-B313-10A0-30053E6E1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53722-B3F7-4C33-1CE9-DC934EB8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51989D-1680-C52F-CE23-161D22C775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382" y="1568451"/>
            <a:ext cx="11137237" cy="1420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Il va falloir faire une analyse statistique car ce genre de modèle sont facilement surentrainés pour reconnaitre 1 seul visage comme le bon. </a:t>
            </a:r>
          </a:p>
          <a:p>
            <a:pPr marL="0" indent="0">
              <a:buNone/>
            </a:pPr>
            <a:r>
              <a:rPr lang="fr-FR" dirty="0"/>
              <a:t>Avec seulement 5 suspects l’objectif est de trouver celui qui active le plus l’IA, qui semble le plus suspect.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6834786B-C3D3-347A-8D96-4768BBBBF138}"/>
              </a:ext>
            </a:extLst>
          </p:cNvPr>
          <p:cNvSpPr txBox="1">
            <a:spLocks/>
          </p:cNvSpPr>
          <p:nvPr/>
        </p:nvSpPr>
        <p:spPr>
          <a:xfrm>
            <a:off x="5943816" y="3167664"/>
            <a:ext cx="5058481" cy="2035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225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Trois fonctions sont fournies, une nous intéresse vraiment : celle qui calcule le score combiné !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B07AEB8-448F-C589-0F7C-E5B1D765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82" y="3167664"/>
            <a:ext cx="5058481" cy="23720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3360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78294-6393-18CE-AD41-9A15237E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CC212E-D8D4-656E-137D-ACE5D6D5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10" y="2357879"/>
            <a:ext cx="7087589" cy="29150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9861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2CD00-C21F-B61E-9F16-77813DC43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E62F1-8A01-3B28-2B39-CD503564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2F0EC9-3EF5-F512-E2AE-653F9E1816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4624721" cy="4467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Finalement, après analyse statistique, nous pouvons constater que c’est le visage ID 0 qui est le chef de l’organisation.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F014ED-C551-34BF-9C6A-BCDA9C282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61" y="1568450"/>
            <a:ext cx="6096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 descr="Une image contenant Visage humain, verres, portrait, Front&#10;&#10;Le contenu généré par l’IA peut être incorrect.">
            <a:extLst>
              <a:ext uri="{FF2B5EF4-FFF2-40B4-BE49-F238E27FC236}">
                <a16:creationId xmlns:a16="http://schemas.microsoft.com/office/drawing/2014/main" id="{FFEA69D2-BCEC-B33B-73FC-E0586BBD8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2688298"/>
            <a:ext cx="1216867" cy="148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06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D29D4-1B56-E006-8F12-8B3E84E6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A4E7EC-2AE2-9DA0-24B1-72BEAA4F2A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Explications détaillées des attaques sur le plan technique</a:t>
            </a:r>
          </a:p>
        </p:txBody>
      </p:sp>
    </p:spTree>
    <p:extLst>
      <p:ext uri="{BB962C8B-B14F-4D97-AF65-F5344CB8AC3E}">
        <p14:creationId xmlns:p14="http://schemas.microsoft.com/office/powerpoint/2010/main" val="64407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2407B-6872-1941-F477-C11F0BDEB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068A4-45F4-058A-992A-A2A254BD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9EA812-9F3D-3A0C-A807-C05E826BA2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6187" y="3959048"/>
            <a:ext cx="11137237" cy="21949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Trois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fournis</a:t>
            </a:r>
            <a:r>
              <a:rPr lang="en-US" dirty="0"/>
              <a:t> pour </a:t>
            </a:r>
            <a:r>
              <a:rPr lang="en-US" dirty="0" err="1"/>
              <a:t>ce</a:t>
            </a:r>
            <a:r>
              <a:rPr lang="en-US" dirty="0"/>
              <a:t> challenge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highlight>
                  <a:srgbClr val="C0C0C0"/>
                </a:highlight>
              </a:rPr>
              <a:t> </a:t>
            </a:r>
            <a:r>
              <a:rPr lang="en-US" b="1" i="1" dirty="0">
                <a:highlight>
                  <a:srgbClr val="C0C0C0"/>
                </a:highlight>
              </a:rPr>
              <a:t>Authent.py</a:t>
            </a:r>
            <a:r>
              <a:rPr lang="en-US" b="1" i="1" dirty="0"/>
              <a:t> </a:t>
            </a:r>
            <a:r>
              <a:rPr lang="en-US" dirty="0" err="1"/>
              <a:t>vérifie</a:t>
            </a:r>
            <a:r>
              <a:rPr lang="en-US" dirty="0"/>
              <a:t> la </a:t>
            </a:r>
            <a:r>
              <a:rPr lang="en-US" dirty="0" err="1"/>
              <a:t>validité</a:t>
            </a:r>
            <a:r>
              <a:rPr lang="en-US" dirty="0"/>
              <a:t> du code QR</a:t>
            </a:r>
          </a:p>
          <a:p>
            <a:pPr marL="0" indent="0">
              <a:buNone/>
            </a:pPr>
            <a:r>
              <a:rPr lang="en-US" b="1" i="1" dirty="0">
                <a:highlight>
                  <a:srgbClr val="C0C0C0"/>
                </a:highlight>
              </a:rPr>
              <a:t>Model_weights.pt</a:t>
            </a:r>
            <a:r>
              <a:rPr lang="en-US" b="1" i="1" dirty="0"/>
              <a:t> </a:t>
            </a:r>
            <a:r>
              <a:rPr lang="en-US" dirty="0" err="1"/>
              <a:t>représente</a:t>
            </a:r>
            <a:r>
              <a:rPr lang="en-US" dirty="0"/>
              <a:t> le réseau de </a:t>
            </a:r>
            <a:r>
              <a:rPr lang="en-US" dirty="0" err="1"/>
              <a:t>neuronne</a:t>
            </a:r>
            <a:endParaRPr lang="en-US" dirty="0"/>
          </a:p>
          <a:p>
            <a:pPr marL="0" indent="0">
              <a:buNone/>
            </a:pPr>
            <a:r>
              <a:rPr lang="en-US" b="1" i="1" dirty="0">
                <a:highlight>
                  <a:srgbClr val="C0C0C0"/>
                </a:highlight>
              </a:rPr>
              <a:t>Load_model.py</a:t>
            </a:r>
            <a:r>
              <a:rPr lang="en-US" b="1" dirty="0"/>
              <a:t>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utilitaire</a:t>
            </a:r>
            <a:r>
              <a:rPr lang="en-US" dirty="0"/>
              <a:t> pour charger et executer </a:t>
            </a:r>
            <a:r>
              <a:rPr lang="en-US" dirty="0" err="1"/>
              <a:t>l’IA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436F68-4D0A-4E99-5D48-9D7D0CD33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8AB5B4-15FB-B439-EAFB-45F73945D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2025 | ©</a:t>
            </a:r>
            <a:r>
              <a:rPr lang="en-US" dirty="0" err="1"/>
              <a:t>HeadMind</a:t>
            </a:r>
            <a:r>
              <a:rPr lang="en-US" dirty="0"/>
              <a:t> Partners</a:t>
            </a: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F879264-1240-97E2-3CCA-0FE6C3299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362" y="3612075"/>
            <a:ext cx="1734630" cy="1200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12E4E2AE-46E1-2A55-B18B-38494ED9B367}"/>
              </a:ext>
            </a:extLst>
          </p:cNvPr>
          <p:cNvSpPr txBox="1">
            <a:spLocks/>
          </p:cNvSpPr>
          <p:nvPr/>
        </p:nvSpPr>
        <p:spPr>
          <a:xfrm>
            <a:off x="486188" y="1424136"/>
            <a:ext cx="11137237" cy="1546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225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524382E-B042-F578-4020-1C2CCF01C917}"/>
              </a:ext>
            </a:extLst>
          </p:cNvPr>
          <p:cNvSpPr txBox="1"/>
          <p:nvPr/>
        </p:nvSpPr>
        <p:spPr>
          <a:xfrm>
            <a:off x="486187" y="1324071"/>
            <a:ext cx="115574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Une organisation secrète veut contrôler ses armes à l’aide d’une intelligence artificielle ultra-sécurisée. </a:t>
            </a:r>
          </a:p>
          <a:p>
            <a:r>
              <a:rPr lang="fr-FR" dirty="0"/>
              <a:t>Seul un QR code valide peut désactiver leurs dispositifs. Leur système repose sur un modèle d’IA qui analyse ces QR codes pour vérifier leur authenticité.</a:t>
            </a:r>
          </a:p>
          <a:p>
            <a:endParaRPr lang="fr-FR" dirty="0"/>
          </a:p>
          <a:p>
            <a:r>
              <a:rPr lang="fr-FR" b="1" dirty="0"/>
              <a:t>Mais leur IA n’est pas si parfaite...</a:t>
            </a:r>
          </a:p>
          <a:p>
            <a:r>
              <a:rPr lang="fr-FR" dirty="0"/>
              <a:t>Votre mission : trompez leur système en trouvant une image capable de passer l’authentification. Si vous réussissez, vous obtiendrez le code de désactivation. 💥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07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B12D8-CEF3-1150-77BA-C1542A84F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D02DE-0ECA-FE0C-93D9-59373A0A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93E603-4A80-F398-E506-667F36A7A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640FE4-D856-211D-6A56-393D6B6CD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/>
              <a:t>2025 | ©HeadMind Partners</a:t>
            </a:r>
            <a:endParaRPr lang="fr-FR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5C5B1B59-D2B8-CCF3-8B7A-E96E18D6B0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1910" y="1358901"/>
            <a:ext cx="4546355" cy="7118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Seul authent.py </a:t>
            </a:r>
            <a:r>
              <a:rPr lang="en-US" b="1" dirty="0" err="1"/>
              <a:t>est</a:t>
            </a:r>
            <a:r>
              <a:rPr lang="en-US" b="1" dirty="0"/>
              <a:t> utile pour </a:t>
            </a:r>
            <a:r>
              <a:rPr lang="en-US" b="1" dirty="0" err="1"/>
              <a:t>ce</a:t>
            </a:r>
            <a:r>
              <a:rPr lang="en-US" b="1" dirty="0"/>
              <a:t> challenge.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2AC9F28-BD52-46EB-C3AF-FD2A52B8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8" y="2162733"/>
            <a:ext cx="6168292" cy="33363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A8C5F23D-2595-991F-6D0E-928C407C1C15}"/>
              </a:ext>
            </a:extLst>
          </p:cNvPr>
          <p:cNvSpPr txBox="1">
            <a:spLocks/>
          </p:cNvSpPr>
          <p:nvPr/>
        </p:nvSpPr>
        <p:spPr>
          <a:xfrm>
            <a:off x="6362700" y="4377652"/>
            <a:ext cx="5789204" cy="537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225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L’IA donne </a:t>
            </a:r>
            <a:r>
              <a:rPr lang="fr-FR" b="1" dirty="0"/>
              <a:t>un score de 0 à 100 % </a:t>
            </a:r>
            <a:r>
              <a:rPr lang="fr-FR" dirty="0"/>
              <a:t>sur la validité du QR code.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0D3F5880-9ECC-7D9D-DBCC-BB2EB7296E73}"/>
              </a:ext>
            </a:extLst>
          </p:cNvPr>
          <p:cNvSpPr txBox="1">
            <a:spLocks/>
          </p:cNvSpPr>
          <p:nvPr/>
        </p:nvSpPr>
        <p:spPr>
          <a:xfrm>
            <a:off x="6362700" y="4851093"/>
            <a:ext cx="5854699" cy="711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225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Si le </a:t>
            </a:r>
            <a:r>
              <a:rPr lang="fr-FR" b="1" dirty="0"/>
              <a:t>score est d’au moins 110%</a:t>
            </a:r>
            <a:r>
              <a:rPr lang="fr-FR" dirty="0"/>
              <a:t>, alors le QR est valide 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9AD066-29E4-0903-D26F-58419ED550B8}"/>
              </a:ext>
            </a:extLst>
          </p:cNvPr>
          <p:cNvSpPr/>
          <p:nvPr/>
        </p:nvSpPr>
        <p:spPr>
          <a:xfrm>
            <a:off x="406400" y="4470763"/>
            <a:ext cx="2921000" cy="201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CAB663-BEA8-324D-EEAB-C689AF50BBAB}"/>
              </a:ext>
            </a:extLst>
          </p:cNvPr>
          <p:cNvSpPr/>
          <p:nvPr/>
        </p:nvSpPr>
        <p:spPr>
          <a:xfrm>
            <a:off x="406400" y="4713650"/>
            <a:ext cx="1393825" cy="201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3B9E05E-65C3-26ED-38E7-CCADC19DA615}"/>
              </a:ext>
            </a:extLst>
          </p:cNvPr>
          <p:cNvCxnSpPr/>
          <p:nvPr/>
        </p:nvCxnSpPr>
        <p:spPr>
          <a:xfrm>
            <a:off x="3327400" y="4559968"/>
            <a:ext cx="30353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CCD56FDD-E47E-50C6-2B29-E673609F3214}"/>
              </a:ext>
            </a:extLst>
          </p:cNvPr>
          <p:cNvCxnSpPr>
            <a:stCxn id="23" idx="3"/>
          </p:cNvCxnSpPr>
          <p:nvPr/>
        </p:nvCxnSpPr>
        <p:spPr>
          <a:xfrm>
            <a:off x="1800225" y="4814275"/>
            <a:ext cx="4562475" cy="23898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3CA8E00-C652-544C-CED3-97527E0582DF}"/>
              </a:ext>
            </a:extLst>
          </p:cNvPr>
          <p:cNvSpPr/>
          <p:nvPr/>
        </p:nvSpPr>
        <p:spPr>
          <a:xfrm>
            <a:off x="194408" y="2171340"/>
            <a:ext cx="3944455" cy="920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48161C6B-4CE7-36CA-74CC-2502766B480A}"/>
              </a:ext>
            </a:extLst>
          </p:cNvPr>
          <p:cNvSpPr txBox="1">
            <a:spLocks/>
          </p:cNvSpPr>
          <p:nvPr/>
        </p:nvSpPr>
        <p:spPr>
          <a:xfrm>
            <a:off x="6362700" y="2408156"/>
            <a:ext cx="5536791" cy="711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225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 </a:t>
            </a:r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chargé via </a:t>
            </a:r>
            <a:r>
              <a:rPr lang="en-US" dirty="0" err="1"/>
              <a:t>l’utilitaire</a:t>
            </a:r>
            <a:r>
              <a:rPr lang="en-US" dirty="0"/>
              <a:t> load_model.py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BBC5BE1-485C-E9F0-2D64-E686718EBC71}"/>
              </a:ext>
            </a:extLst>
          </p:cNvPr>
          <p:cNvCxnSpPr>
            <a:cxnSpLocks/>
          </p:cNvCxnSpPr>
          <p:nvPr/>
        </p:nvCxnSpPr>
        <p:spPr>
          <a:xfrm>
            <a:off x="4138863" y="2631726"/>
            <a:ext cx="22238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BC6F5FB-025E-5037-BE33-858A0D6B32C5}"/>
              </a:ext>
            </a:extLst>
          </p:cNvPr>
          <p:cNvSpPr/>
          <p:nvPr/>
        </p:nvSpPr>
        <p:spPr>
          <a:xfrm>
            <a:off x="511910" y="3741724"/>
            <a:ext cx="2532079" cy="283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436128C-3B70-9576-0D3F-6FC97CD82969}"/>
              </a:ext>
            </a:extLst>
          </p:cNvPr>
          <p:cNvCxnSpPr>
            <a:cxnSpLocks/>
          </p:cNvCxnSpPr>
          <p:nvPr/>
        </p:nvCxnSpPr>
        <p:spPr>
          <a:xfrm>
            <a:off x="3043989" y="3891031"/>
            <a:ext cx="33187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CBF13CEE-2222-E709-F1E6-577BD301C9F7}"/>
              </a:ext>
            </a:extLst>
          </p:cNvPr>
          <p:cNvSpPr txBox="1">
            <a:spLocks/>
          </p:cNvSpPr>
          <p:nvPr/>
        </p:nvSpPr>
        <p:spPr>
          <a:xfrm>
            <a:off x="6362700" y="3696242"/>
            <a:ext cx="5789204" cy="711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225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 format de </a:t>
            </a:r>
            <a:r>
              <a:rPr lang="en-US" dirty="0" err="1"/>
              <a:t>l’image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vérifiée</a:t>
            </a:r>
            <a:r>
              <a:rPr lang="en-US" dirty="0"/>
              <a:t> (Canal, Hauteur, </a:t>
            </a:r>
            <a:r>
              <a:rPr lang="en-US" dirty="0" err="1"/>
              <a:t>Largeur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9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16247-DACE-719D-210D-9EB0EB037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606B7-52A8-1297-D007-AAD27F49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13D95C-334F-66BC-5798-1660F6DAC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CF527D-7E2E-B7B5-C74B-631F7ECFB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/>
              <a:t>2025 | ©HeadMind Partners</a:t>
            </a:r>
            <a:endParaRPr lang="fr-FR" dirty="0"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C9AD4C29-7E17-C74D-8E0B-A3004B4780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1910" y="1358901"/>
            <a:ext cx="11315132" cy="7118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b="1" dirty="0"/>
              <a:t>Il est normalement impossible d'atteindre un score aussi élevé</a:t>
            </a:r>
            <a:r>
              <a:rPr lang="fr-FR" dirty="0"/>
              <a:t> (le seuil est fixé à score &lt; 1.1, soit 110 % de "certitude"). Cela rend le challenge infranchissable... sauf si on abuse d'une erreur logique dans le code de vérification.</a:t>
            </a:r>
            <a:endParaRPr lang="en-US" dirty="0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39B52BA9-5A77-4E31-52A9-91A1F095BFA3}"/>
              </a:ext>
            </a:extLst>
          </p:cNvPr>
          <p:cNvSpPr txBox="1">
            <a:spLocks/>
          </p:cNvSpPr>
          <p:nvPr/>
        </p:nvSpPr>
        <p:spPr>
          <a:xfrm>
            <a:off x="511910" y="2143245"/>
            <a:ext cx="11315132" cy="711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225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Le modèle d’IA retourne un score que l’on compare avec 1.1. Mais ce score peut aussi être NaN (Not a </a:t>
            </a:r>
            <a:r>
              <a:rPr lang="fr-FR" dirty="0" err="1"/>
              <a:t>Number</a:t>
            </a:r>
            <a:r>
              <a:rPr lang="fr-FR" dirty="0"/>
              <a:t>) si l’entrée est malformée. Or </a:t>
            </a:r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141CE26-7BD8-3F30-3DB6-4E702BADC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93" y="3684363"/>
            <a:ext cx="5142731" cy="265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62AE7BE-04CB-65E8-44CE-1F5BE8AB6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809" y="2499244"/>
            <a:ext cx="2194691" cy="343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C5354B51-1779-386F-C96D-F0FA50D3677F}"/>
              </a:ext>
            </a:extLst>
          </p:cNvPr>
          <p:cNvSpPr txBox="1">
            <a:spLocks/>
          </p:cNvSpPr>
          <p:nvPr/>
        </p:nvSpPr>
        <p:spPr>
          <a:xfrm>
            <a:off x="635568" y="3223260"/>
            <a:ext cx="11315132" cy="711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225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Il suffit alors de faire une image au format valide mais aux valeurs de pixels invalides (nan, </a:t>
            </a:r>
            <a:r>
              <a:rPr lang="fr-FR" dirty="0" err="1"/>
              <a:t>inf</a:t>
            </a:r>
            <a:r>
              <a:rPr lang="fr-FR" dirty="0"/>
              <a:t>…) </a:t>
            </a:r>
            <a:endParaRPr lang="en-US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39723190-2A00-8F5C-678E-6140751FBA24}"/>
              </a:ext>
            </a:extLst>
          </p:cNvPr>
          <p:cNvSpPr txBox="1">
            <a:spLocks/>
          </p:cNvSpPr>
          <p:nvPr/>
        </p:nvSpPr>
        <p:spPr>
          <a:xfrm>
            <a:off x="635568" y="4821962"/>
            <a:ext cx="11315132" cy="711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225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Finalement …</a:t>
            </a:r>
            <a:endParaRPr lang="en-US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42B72FD-5EF0-B155-7A13-3EF86B86E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095" y="4851240"/>
            <a:ext cx="3746335" cy="3459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951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4E048-E469-B33E-E168-46612C689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16FCA-4814-B523-4D59-4E8EE0BC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Remediation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F5900D-A916-5134-3FFC-87842EE01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FD6C12-0093-8099-8992-A10F178A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/>
              <a:t>2025 | ©HeadMind Partners</a:t>
            </a:r>
            <a:endParaRPr lang="fr-FR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23E42CA8-42B0-907B-4F33-FE12B68D7D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1910" y="1358901"/>
            <a:ext cx="4546355" cy="7118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02F39B-B25D-088E-3B14-8B0371E00207}"/>
              </a:ext>
            </a:extLst>
          </p:cNvPr>
          <p:cNvSpPr txBox="1">
            <a:spLocks/>
          </p:cNvSpPr>
          <p:nvPr/>
        </p:nvSpPr>
        <p:spPr>
          <a:xfrm>
            <a:off x="511910" y="1358900"/>
            <a:ext cx="11315132" cy="1673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225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Avant de comparer le score, il faut vérifier explicitement qu’il est bien un nombre réel valide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Ou normaliser les entrées et refuser toute image contenant NaN ou </a:t>
            </a:r>
            <a:r>
              <a:rPr lang="fr-FR" dirty="0" err="1"/>
              <a:t>inf</a:t>
            </a:r>
            <a:r>
              <a:rPr lang="fr-FR" dirty="0"/>
              <a:t> 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AFFD82-B459-494C-5B9A-FDCBEDCF8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95" y="2883840"/>
            <a:ext cx="7106642" cy="6287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ACFC2F3-BA6A-1172-5CA1-131924F19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95" y="1830817"/>
            <a:ext cx="5306165" cy="5811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456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E8695-2606-9CEA-684D-9A74B5519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7DE9107-FE86-CC84-8B41-A3D9CAAE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Fake Image, real impact 1.0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AB3F13-7334-9FEC-6C16-D1188F34E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EB08F-923E-484A-9FC5-0AA7BDA29B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Browallia New" panose="020B0604020202020204" pitchFamily="34" charset="-34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CC4F53-1E34-ACE4-C7D5-334361AEE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t>2025 | ©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t>HeadMind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Browallia New" panose="020B0604020202020204" pitchFamily="34" charset="-34"/>
              </a:rPr>
              <a:t>Partners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Browallia New" panose="020B0604020202020204" pitchFamily="34" charset="-34"/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B590469-9D8F-129B-9C4A-03C6BBD99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Challenge Inspiré du TRACS 2024</a:t>
            </a:r>
          </a:p>
        </p:txBody>
      </p:sp>
    </p:spTree>
    <p:extLst>
      <p:ext uri="{BB962C8B-B14F-4D97-AF65-F5344CB8AC3E}">
        <p14:creationId xmlns:p14="http://schemas.microsoft.com/office/powerpoint/2010/main" val="135439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1BF9B-5299-ED72-C9BB-A03EC8333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05E2D-0E22-E88E-EA99-4F4E02A9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BCC5E2-4479-B108-B484-D8C6EEA350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6187" y="3146377"/>
            <a:ext cx="11137237" cy="3288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 pour </a:t>
            </a:r>
            <a:r>
              <a:rPr lang="en-US" dirty="0" err="1"/>
              <a:t>ce</a:t>
            </a:r>
            <a:r>
              <a:rPr lang="en-US" dirty="0"/>
              <a:t> challenge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highlight>
                  <a:srgbClr val="C0C0C0"/>
                </a:highlight>
              </a:rPr>
              <a:t> </a:t>
            </a:r>
            <a:r>
              <a:rPr lang="en-US" b="1" i="1" dirty="0">
                <a:highlight>
                  <a:srgbClr val="C0C0C0"/>
                </a:highlight>
              </a:rPr>
              <a:t>Authent.py</a:t>
            </a:r>
            <a:r>
              <a:rPr lang="en-US" b="1" i="1" dirty="0"/>
              <a:t> </a:t>
            </a:r>
            <a:r>
              <a:rPr lang="en-US" dirty="0" err="1"/>
              <a:t>vérifie</a:t>
            </a:r>
            <a:r>
              <a:rPr lang="en-US" dirty="0"/>
              <a:t> la </a:t>
            </a:r>
            <a:r>
              <a:rPr lang="en-US" dirty="0" err="1"/>
              <a:t>validité</a:t>
            </a:r>
            <a:r>
              <a:rPr lang="en-US" dirty="0"/>
              <a:t> du code QR</a:t>
            </a:r>
          </a:p>
          <a:p>
            <a:pPr marL="0" indent="0">
              <a:buNone/>
            </a:pPr>
            <a:r>
              <a:rPr lang="en-US" b="1" i="1" dirty="0">
                <a:highlight>
                  <a:srgbClr val="C0C0C0"/>
                </a:highlight>
              </a:rPr>
              <a:t>Model_weights.pt</a:t>
            </a:r>
            <a:r>
              <a:rPr lang="en-US" b="1" i="1" dirty="0"/>
              <a:t> </a:t>
            </a:r>
            <a:r>
              <a:rPr lang="en-US" dirty="0" err="1"/>
              <a:t>représente</a:t>
            </a:r>
            <a:r>
              <a:rPr lang="en-US" dirty="0"/>
              <a:t> le réseau de </a:t>
            </a:r>
            <a:r>
              <a:rPr lang="en-US" dirty="0" err="1"/>
              <a:t>neuronne</a:t>
            </a:r>
            <a:endParaRPr lang="en-US" dirty="0"/>
          </a:p>
          <a:p>
            <a:pPr marL="0" indent="0">
              <a:buNone/>
            </a:pPr>
            <a:r>
              <a:rPr lang="en-US" b="1" i="1" dirty="0">
                <a:highlight>
                  <a:srgbClr val="C0C0C0"/>
                </a:highlight>
              </a:rPr>
              <a:t>Load_model.py</a:t>
            </a:r>
            <a:r>
              <a:rPr lang="en-US" b="1" dirty="0"/>
              <a:t>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utilitaire</a:t>
            </a:r>
            <a:r>
              <a:rPr lang="en-US" dirty="0"/>
              <a:t> pour charger et executer </a:t>
            </a:r>
            <a:r>
              <a:rPr lang="en-US" dirty="0" err="1"/>
              <a:t>l’IA</a:t>
            </a:r>
            <a:endParaRPr lang="en-US" dirty="0"/>
          </a:p>
          <a:p>
            <a:pPr marL="0" indent="0">
              <a:buNone/>
            </a:pPr>
            <a:r>
              <a:rPr lang="en-US" b="1" i="1" dirty="0">
                <a:highlight>
                  <a:srgbClr val="C0C0C0"/>
                </a:highlight>
              </a:rPr>
              <a:t>Solution.py</a:t>
            </a:r>
            <a:r>
              <a:rPr lang="en-US" b="1" i="1" dirty="0"/>
              <a:t> </a:t>
            </a:r>
            <a:r>
              <a:rPr lang="en-US" dirty="0" err="1"/>
              <a:t>est</a:t>
            </a:r>
            <a:r>
              <a:rPr lang="en-US" dirty="0"/>
              <a:t> un code </a:t>
            </a:r>
            <a:r>
              <a:rPr lang="en-US" dirty="0" err="1"/>
              <a:t>fourni</a:t>
            </a:r>
            <a:r>
              <a:rPr lang="en-US" dirty="0"/>
              <a:t> pour </a:t>
            </a:r>
            <a:r>
              <a:rPr lang="en-US" dirty="0" err="1"/>
              <a:t>vous</a:t>
            </a:r>
            <a:r>
              <a:rPr lang="en-US" dirty="0"/>
              <a:t> aider dans le challenge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B3755F-6A73-07AC-7526-A4D73156E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B29BB6-2DB9-4F87-B21F-AEB088004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/>
              <a:t>2025 | ©HeadMind Partners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015879F-6062-E40E-47A5-5730F96B7959}"/>
              </a:ext>
            </a:extLst>
          </p:cNvPr>
          <p:cNvSpPr txBox="1"/>
          <p:nvPr/>
        </p:nvSpPr>
        <p:spPr>
          <a:xfrm>
            <a:off x="486187" y="1324071"/>
            <a:ext cx="115574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Cette fois, tout à bien été sécurisé ! Impossible de désactiver leurs systèmes n’est ce pas ?</a:t>
            </a:r>
          </a:p>
          <a:p>
            <a:endParaRPr lang="fr-FR" dirty="0"/>
          </a:p>
          <a:p>
            <a:r>
              <a:rPr lang="fr-FR" dirty="0"/>
              <a:t>Prouvez à votre chef que l’organisation n’est pas hors de notre atteinte. En utilisant les résultats de l’inférence uniquement, </a:t>
            </a:r>
            <a:r>
              <a:rPr lang="fr-FR" dirty="0" err="1"/>
              <a:t>hackez</a:t>
            </a:r>
            <a:r>
              <a:rPr lang="fr-FR" dirty="0"/>
              <a:t> leur système. Etrangement il semble que l’authentification réussisse uniquement si le taux d’invalidité de l’image est de                                                        avec une précision de 10-6.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4D7C493-332B-1BB6-751D-473544B5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835" y="2498103"/>
            <a:ext cx="2514745" cy="236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6AD6956-D9B5-C05C-D9A8-7076F20B9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805" y="2928297"/>
            <a:ext cx="1505160" cy="13432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032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2DE6F-D7A5-7C43-579E-41533F906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E1423-C922-862B-A6D0-67113517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A9D8AE-6C27-327D-486D-370265862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D02F91-A5E2-0BC7-807C-C07EFC01B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/>
              <a:t>2025 | ©HeadMind Partners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F893740-13F4-1527-2BBD-DC03C2F4742F}"/>
              </a:ext>
            </a:extLst>
          </p:cNvPr>
          <p:cNvSpPr txBox="1"/>
          <p:nvPr/>
        </p:nvSpPr>
        <p:spPr>
          <a:xfrm>
            <a:off x="393277" y="1267220"/>
            <a:ext cx="11557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Dans authent.py, les informations essentielles à notre objectif sont présentes. Comme d’habitude le réseau de neurones est chargé et passé en mode d’utilisation.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52DA3B-ED50-5741-BD50-FBE8925045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911"/>
          <a:stretch/>
        </p:blipFill>
        <p:spPr>
          <a:xfrm>
            <a:off x="511910" y="2224460"/>
            <a:ext cx="6434582" cy="31673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3A6BD7-753F-D7A4-4E7C-54848C119E66}"/>
              </a:ext>
            </a:extLst>
          </p:cNvPr>
          <p:cNvSpPr/>
          <p:nvPr/>
        </p:nvSpPr>
        <p:spPr>
          <a:xfrm>
            <a:off x="739929" y="2837476"/>
            <a:ext cx="2586596" cy="378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50917DA-A73E-D1E0-7A0C-0162383292F1}"/>
              </a:ext>
            </a:extLst>
          </p:cNvPr>
          <p:cNvCxnSpPr>
            <a:cxnSpLocks/>
          </p:cNvCxnSpPr>
          <p:nvPr/>
        </p:nvCxnSpPr>
        <p:spPr>
          <a:xfrm>
            <a:off x="3326525" y="3045952"/>
            <a:ext cx="36199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2F35096-5D58-66BA-9CF1-5801F0D20FFB}"/>
              </a:ext>
            </a:extLst>
          </p:cNvPr>
          <p:cNvSpPr/>
          <p:nvPr/>
        </p:nvSpPr>
        <p:spPr>
          <a:xfrm>
            <a:off x="739929" y="3337726"/>
            <a:ext cx="1727374" cy="491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F92847-3CFA-DB0E-BA60-17FE173947B5}"/>
              </a:ext>
            </a:extLst>
          </p:cNvPr>
          <p:cNvSpPr/>
          <p:nvPr/>
        </p:nvSpPr>
        <p:spPr>
          <a:xfrm>
            <a:off x="739929" y="3950743"/>
            <a:ext cx="1561837" cy="369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AD178A-027D-6C60-7C30-FF59F0B0955E}"/>
              </a:ext>
            </a:extLst>
          </p:cNvPr>
          <p:cNvSpPr/>
          <p:nvPr/>
        </p:nvSpPr>
        <p:spPr>
          <a:xfrm>
            <a:off x="739928" y="4441317"/>
            <a:ext cx="2988617" cy="189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4E753-1610-6B45-9FC4-EC9325316E4F}"/>
              </a:ext>
            </a:extLst>
          </p:cNvPr>
          <p:cNvSpPr/>
          <p:nvPr/>
        </p:nvSpPr>
        <p:spPr>
          <a:xfrm>
            <a:off x="1308539" y="4768907"/>
            <a:ext cx="1702676" cy="189343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</a:rPr>
              <a:t>FLAG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0054FCF-53E4-D252-ABE2-B14E8915D301}"/>
              </a:ext>
            </a:extLst>
          </p:cNvPr>
          <p:cNvCxnSpPr>
            <a:cxnSpLocks/>
          </p:cNvCxnSpPr>
          <p:nvPr/>
        </p:nvCxnSpPr>
        <p:spPr>
          <a:xfrm>
            <a:off x="2467303" y="3576724"/>
            <a:ext cx="4479189" cy="6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322B7DB-4BE7-BF8D-CD65-D0AD0243DBE8}"/>
              </a:ext>
            </a:extLst>
          </p:cNvPr>
          <p:cNvCxnSpPr>
            <a:cxnSpLocks/>
          </p:cNvCxnSpPr>
          <p:nvPr/>
        </p:nvCxnSpPr>
        <p:spPr>
          <a:xfrm>
            <a:off x="2301766" y="4107496"/>
            <a:ext cx="4644726" cy="27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646BFB4-5C07-993B-00C0-0E2E65D278B1}"/>
              </a:ext>
            </a:extLst>
          </p:cNvPr>
          <p:cNvCxnSpPr>
            <a:cxnSpLocks/>
          </p:cNvCxnSpPr>
          <p:nvPr/>
        </p:nvCxnSpPr>
        <p:spPr>
          <a:xfrm>
            <a:off x="3728545" y="4559441"/>
            <a:ext cx="32179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83372FE-4D74-DCBF-C0E0-5355B05DDA34}"/>
              </a:ext>
            </a:extLst>
          </p:cNvPr>
          <p:cNvCxnSpPr>
            <a:cxnSpLocks/>
          </p:cNvCxnSpPr>
          <p:nvPr/>
        </p:nvCxnSpPr>
        <p:spPr>
          <a:xfrm>
            <a:off x="3021724" y="4869497"/>
            <a:ext cx="3924768" cy="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4A0DD34B-D8C5-4C75-C452-B98F4526D96A}"/>
              </a:ext>
            </a:extLst>
          </p:cNvPr>
          <p:cNvSpPr txBox="1"/>
          <p:nvPr/>
        </p:nvSpPr>
        <p:spPr>
          <a:xfrm>
            <a:off x="6972517" y="2722786"/>
            <a:ext cx="5121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 score d’invalidité attendu </a:t>
            </a:r>
          </a:p>
          <a:p>
            <a:r>
              <a:rPr lang="fr-FR" dirty="0"/>
              <a:t>On charge l’image sur l’appareil voulu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E5D3A7E-2502-C882-A5E0-569C3F339A1E}"/>
              </a:ext>
            </a:extLst>
          </p:cNvPr>
          <p:cNvSpPr txBox="1"/>
          <p:nvPr/>
        </p:nvSpPr>
        <p:spPr>
          <a:xfrm>
            <a:off x="6972517" y="3304412"/>
            <a:ext cx="5121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Calcul du score de l’image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28749AA-2EEB-433C-C347-7C9B7958B523}"/>
              </a:ext>
            </a:extLst>
          </p:cNvPr>
          <p:cNvSpPr txBox="1"/>
          <p:nvPr/>
        </p:nvSpPr>
        <p:spPr>
          <a:xfrm>
            <a:off x="6946492" y="3861138"/>
            <a:ext cx="5121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Vérification que le score soit cohérent pour éviter les petits malins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F6E1634-FAB9-6CDB-DB7E-486DFB969585}"/>
              </a:ext>
            </a:extLst>
          </p:cNvPr>
          <p:cNvSpPr txBox="1"/>
          <p:nvPr/>
        </p:nvSpPr>
        <p:spPr>
          <a:xfrm>
            <a:off x="6946492" y="4441317"/>
            <a:ext cx="5121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Vérification du score avec une tolérance de 10</a:t>
            </a:r>
            <a:r>
              <a:rPr lang="fr-FR" baseline="30000" dirty="0"/>
              <a:t>-6</a:t>
            </a:r>
            <a:r>
              <a:rPr lang="fr-FR" dirty="0"/>
              <a:t>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FF18C52-398F-F65F-B285-2BB39261299C}"/>
              </a:ext>
            </a:extLst>
          </p:cNvPr>
          <p:cNvSpPr txBox="1"/>
          <p:nvPr/>
        </p:nvSpPr>
        <p:spPr>
          <a:xfrm>
            <a:off x="6972517" y="4731616"/>
            <a:ext cx="5121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Obtention du flag</a:t>
            </a:r>
          </a:p>
        </p:txBody>
      </p:sp>
    </p:spTree>
    <p:extLst>
      <p:ext uri="{BB962C8B-B14F-4D97-AF65-F5344CB8AC3E}">
        <p14:creationId xmlns:p14="http://schemas.microsoft.com/office/powerpoint/2010/main" val="42393563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1665</Words>
  <Application>Microsoft Office PowerPoint</Application>
  <PresentationFormat>Grand écran</PresentationFormat>
  <Paragraphs>190</Paragraphs>
  <Slides>29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7" baseType="lpstr">
      <vt:lpstr>Aptos</vt:lpstr>
      <vt:lpstr>Aptos Display</vt:lpstr>
      <vt:lpstr>Arial</vt:lpstr>
      <vt:lpstr>Courier New</vt:lpstr>
      <vt:lpstr>Franklin Gothic Book</vt:lpstr>
      <vt:lpstr>Segoe UI</vt:lpstr>
      <vt:lpstr>Segoe UI Semibold</vt:lpstr>
      <vt:lpstr>Thème Office</vt:lpstr>
      <vt:lpstr>AI CTF – Write up</vt:lpstr>
      <vt:lpstr>Implementation error</vt:lpstr>
      <vt:lpstr>Contexte</vt:lpstr>
      <vt:lpstr>Solution </vt:lpstr>
      <vt:lpstr>Solution </vt:lpstr>
      <vt:lpstr>Remediation </vt:lpstr>
      <vt:lpstr>Fake Image, real impact 1.0</vt:lpstr>
      <vt:lpstr>Contexte</vt:lpstr>
      <vt:lpstr>Solution</vt:lpstr>
      <vt:lpstr>Solution</vt:lpstr>
      <vt:lpstr>Solution</vt:lpstr>
      <vt:lpstr>Solution</vt:lpstr>
      <vt:lpstr>Remediation</vt:lpstr>
      <vt:lpstr>Fake Image, real impact 2.0</vt:lpstr>
      <vt:lpstr>Contexte</vt:lpstr>
      <vt:lpstr>Solution</vt:lpstr>
      <vt:lpstr>Solution</vt:lpstr>
      <vt:lpstr>Solution</vt:lpstr>
      <vt:lpstr>Solution</vt:lpstr>
      <vt:lpstr>Solution</vt:lpstr>
      <vt:lpstr>Solution</vt:lpstr>
      <vt:lpstr>Remediation</vt:lpstr>
      <vt:lpstr>Partial Softmax Leak, secret face</vt:lpstr>
      <vt:lpstr>Contexte</vt:lpstr>
      <vt:lpstr>Solution</vt:lpstr>
      <vt:lpstr>Solution</vt:lpstr>
      <vt:lpstr>Solution</vt:lpstr>
      <vt:lpstr>Solution</vt:lpstr>
      <vt:lpstr>Annexes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PETTINATO Lucas</dc:creator>
  <cp:lastModifiedBy>PETTINATO Lucas</cp:lastModifiedBy>
  <cp:revision>85</cp:revision>
  <dcterms:created xsi:type="dcterms:W3CDTF">2025-05-08T18:14:29Z</dcterms:created>
  <dcterms:modified xsi:type="dcterms:W3CDTF">2025-06-30T22:29:27Z</dcterms:modified>
</cp:coreProperties>
</file>