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0597-EEAD-3A58-8E6A-C0DB8A73D1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09271C-095F-D79D-624B-C71366C7D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1433AB-62D1-D3AC-ED9C-5649722DC07A}"/>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5" name="Footer Placeholder 4">
            <a:extLst>
              <a:ext uri="{FF2B5EF4-FFF2-40B4-BE49-F238E27FC236}">
                <a16:creationId xmlns:a16="http://schemas.microsoft.com/office/drawing/2014/main" id="{C93F9D94-41DC-541C-D377-56A8C036E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1F6FC-240E-12D6-4C34-384911EF08E0}"/>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333351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65C6-AC4F-056D-AB30-BDBED9A12BC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ADBE61-06F5-73BC-146C-D0F2124BAD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9FE96F-4832-9380-926D-61EE82853F99}"/>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5" name="Footer Placeholder 4">
            <a:extLst>
              <a:ext uri="{FF2B5EF4-FFF2-40B4-BE49-F238E27FC236}">
                <a16:creationId xmlns:a16="http://schemas.microsoft.com/office/drawing/2014/main" id="{E68F2BBC-90DA-D6F4-9401-9C707942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D53CC-8081-D25C-C9C2-F9F4FDB37D56}"/>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149337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96CDD3-556B-6577-CADD-E2E9281F46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50E797-1F26-0DFB-8D82-7A626EF920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2C8BDF-BE97-77AB-E9A5-457FC0908EE2}"/>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5" name="Footer Placeholder 4">
            <a:extLst>
              <a:ext uri="{FF2B5EF4-FFF2-40B4-BE49-F238E27FC236}">
                <a16:creationId xmlns:a16="http://schemas.microsoft.com/office/drawing/2014/main" id="{3EBE9663-BA54-B0ED-7EDA-919C47EFA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7A5D-2472-D24B-C4FA-B76BED800CEE}"/>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145034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4487-D91F-2F7D-8F75-5378B14B51E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D7CA3E-5558-9D47-C846-1229D3F2F04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CCCA5D-8E3E-E9E7-6371-C5F3B3F3F993}"/>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5" name="Footer Placeholder 4">
            <a:extLst>
              <a:ext uri="{FF2B5EF4-FFF2-40B4-BE49-F238E27FC236}">
                <a16:creationId xmlns:a16="http://schemas.microsoft.com/office/drawing/2014/main" id="{1A9251C9-BBA7-204C-E004-525C21D30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04205-11DA-16BD-ABCC-32B0100B463E}"/>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59570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F70E-5787-329D-9BF6-00955FD82E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5DECBCE-C104-3504-4945-9595E2606B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CD88E3-8DCA-5D56-4153-7434956D3EF0}"/>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5" name="Footer Placeholder 4">
            <a:extLst>
              <a:ext uri="{FF2B5EF4-FFF2-40B4-BE49-F238E27FC236}">
                <a16:creationId xmlns:a16="http://schemas.microsoft.com/office/drawing/2014/main" id="{0C0E9843-ADA5-37DA-C7C3-0A6B80AC1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67EC1-0F2F-A52E-9742-26996FA54D8A}"/>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221505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A04D-E0A8-A7C1-B1B7-953E4AB4FE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38E193-422E-1EAE-9595-1879411B13D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C1C864F-26AA-6E75-EE39-8551FA05402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B2071D-2C07-8F78-78B7-08BD7C7B5771}"/>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6" name="Footer Placeholder 5">
            <a:extLst>
              <a:ext uri="{FF2B5EF4-FFF2-40B4-BE49-F238E27FC236}">
                <a16:creationId xmlns:a16="http://schemas.microsoft.com/office/drawing/2014/main" id="{45278AFC-A893-F30D-5C0B-31C3ABFE5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BB1B3-08B1-6874-735C-6F5FCEEBA045}"/>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200584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9396-A31B-B865-141D-B263413271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66AE1F-EB79-2C2B-B2EB-4AC406BF1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8A99BF7-7B2B-25EA-3D97-39327A59E5C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391BB6-E243-FE1C-CAB7-4CCEB9AF0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9D3A422-B33A-28D2-BB20-1F4999AABFD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D7BDBCD-9DEF-0F6C-BA7C-C3C053E13E2C}"/>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8" name="Footer Placeholder 7">
            <a:extLst>
              <a:ext uri="{FF2B5EF4-FFF2-40B4-BE49-F238E27FC236}">
                <a16:creationId xmlns:a16="http://schemas.microsoft.com/office/drawing/2014/main" id="{A6769E72-6873-39A3-32B2-FECD73E912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A706A-5E1F-53DB-62C4-2F1C818D964D}"/>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85872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E37-6DF7-FD48-CF45-640CD7FE321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14D530-7240-240A-3FD3-E3164D9E8173}"/>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4" name="Footer Placeholder 3">
            <a:extLst>
              <a:ext uri="{FF2B5EF4-FFF2-40B4-BE49-F238E27FC236}">
                <a16:creationId xmlns:a16="http://schemas.microsoft.com/office/drawing/2014/main" id="{4F29D7E2-F8F8-CC67-A422-735858779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0465E-B8CE-86BC-77D2-6FCB37487970}"/>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326448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BFBB5-86AE-74A0-D52B-537BC4F84ED2}"/>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3" name="Footer Placeholder 2">
            <a:extLst>
              <a:ext uri="{FF2B5EF4-FFF2-40B4-BE49-F238E27FC236}">
                <a16:creationId xmlns:a16="http://schemas.microsoft.com/office/drawing/2014/main" id="{F007F2D8-19E2-67A6-C24D-B1072E2994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0BAA2-24B7-C5AC-31C5-39C73A667996}"/>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6066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B71D-EC15-65B8-F028-C6F812FD77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45904B-E405-5F11-E768-73A5F6090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3ABA9C3-C00F-5E06-1D7A-77858EFB5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E36B7C-2D2D-C487-85CC-18E7A1A8DB18}"/>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6" name="Footer Placeholder 5">
            <a:extLst>
              <a:ext uri="{FF2B5EF4-FFF2-40B4-BE49-F238E27FC236}">
                <a16:creationId xmlns:a16="http://schemas.microsoft.com/office/drawing/2014/main" id="{6E3283CC-CAA5-B9C1-C616-FC37694D8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344C4-EE7B-7B82-2EE7-A945DD3028DB}"/>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373852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8376-0A19-6D71-827F-FE6908918D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AC14FD-163A-3915-C3BB-2F33DF578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82185B-FC5E-25E4-D88C-6EB2490EE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DEFB05-43C7-0ABF-6714-5C0547080C83}"/>
              </a:ext>
            </a:extLst>
          </p:cNvPr>
          <p:cNvSpPr>
            <a:spLocks noGrp="1"/>
          </p:cNvSpPr>
          <p:nvPr>
            <p:ph type="dt" sz="half" idx="10"/>
          </p:nvPr>
        </p:nvSpPr>
        <p:spPr/>
        <p:txBody>
          <a:bodyPr/>
          <a:lstStyle/>
          <a:p>
            <a:fld id="{1B26B89F-2FF5-9240-812A-17E9DF54B66F}" type="datetimeFigureOut">
              <a:rPr lang="en-US" smtClean="0"/>
              <a:t>2/7/23</a:t>
            </a:fld>
            <a:endParaRPr lang="en-US"/>
          </a:p>
        </p:txBody>
      </p:sp>
      <p:sp>
        <p:nvSpPr>
          <p:cNvPr id="6" name="Footer Placeholder 5">
            <a:extLst>
              <a:ext uri="{FF2B5EF4-FFF2-40B4-BE49-F238E27FC236}">
                <a16:creationId xmlns:a16="http://schemas.microsoft.com/office/drawing/2014/main" id="{C4DB7365-EC53-E9EF-3F8A-8AE40B71F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94099-C6B8-347F-18F7-22146221C93C}"/>
              </a:ext>
            </a:extLst>
          </p:cNvPr>
          <p:cNvSpPr>
            <a:spLocks noGrp="1"/>
          </p:cNvSpPr>
          <p:nvPr>
            <p:ph type="sldNum" sz="quarter" idx="12"/>
          </p:nvPr>
        </p:nvSpPr>
        <p:spPr/>
        <p:txBody>
          <a:bodyPr/>
          <a:lstStyle/>
          <a:p>
            <a:fld id="{8DB472F5-E089-744E-911A-AE733902D8FC}" type="slidenum">
              <a:rPr lang="en-US" smtClean="0"/>
              <a:t>‹#›</a:t>
            </a:fld>
            <a:endParaRPr lang="en-US"/>
          </a:p>
        </p:txBody>
      </p:sp>
    </p:spTree>
    <p:extLst>
      <p:ext uri="{BB962C8B-B14F-4D97-AF65-F5344CB8AC3E}">
        <p14:creationId xmlns:p14="http://schemas.microsoft.com/office/powerpoint/2010/main" val="105568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E89A7-9569-6E70-1320-821785C59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C21BDB-2C5A-8743-5244-2BA78F836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D2A18C-8245-37F5-C88F-F97800971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6B89F-2FF5-9240-812A-17E9DF54B66F}" type="datetimeFigureOut">
              <a:rPr lang="en-US" smtClean="0"/>
              <a:t>2/7/23</a:t>
            </a:fld>
            <a:endParaRPr lang="en-US"/>
          </a:p>
        </p:txBody>
      </p:sp>
      <p:sp>
        <p:nvSpPr>
          <p:cNvPr id="5" name="Footer Placeholder 4">
            <a:extLst>
              <a:ext uri="{FF2B5EF4-FFF2-40B4-BE49-F238E27FC236}">
                <a16:creationId xmlns:a16="http://schemas.microsoft.com/office/drawing/2014/main" id="{A2F2F4FE-4EFE-2073-0FAE-DC8E70B86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72BC44-2A34-C598-1400-373DC679F3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472F5-E089-744E-911A-AE733902D8FC}" type="slidenum">
              <a:rPr lang="en-US" smtClean="0"/>
              <a:t>‹#›</a:t>
            </a:fld>
            <a:endParaRPr lang="en-US"/>
          </a:p>
        </p:txBody>
      </p:sp>
    </p:spTree>
    <p:extLst>
      <p:ext uri="{BB962C8B-B14F-4D97-AF65-F5344CB8AC3E}">
        <p14:creationId xmlns:p14="http://schemas.microsoft.com/office/powerpoint/2010/main" val="148408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149E00-C7B9-592A-4712-6764A0935B8E}"/>
              </a:ext>
            </a:extLst>
          </p:cNvPr>
          <p:cNvSpPr>
            <a:spLocks noGrp="1"/>
          </p:cNvSpPr>
          <p:nvPr>
            <p:ph type="subTitle" idx="1"/>
          </p:nvPr>
        </p:nvSpPr>
        <p:spPr>
          <a:xfrm>
            <a:off x="85344" y="97536"/>
            <a:ext cx="11862816" cy="6571488"/>
          </a:xfrm>
        </p:spPr>
        <p:txBody>
          <a:bodyPr/>
          <a:lstStyle/>
          <a:p>
            <a:r>
              <a:rPr lang="en-US" dirty="0"/>
              <a:t> </a:t>
            </a:r>
          </a:p>
        </p:txBody>
      </p:sp>
      <p:sp>
        <p:nvSpPr>
          <p:cNvPr id="5" name="TextBox 4">
            <a:extLst>
              <a:ext uri="{FF2B5EF4-FFF2-40B4-BE49-F238E27FC236}">
                <a16:creationId xmlns:a16="http://schemas.microsoft.com/office/drawing/2014/main" id="{404055EF-8CF0-232C-53A2-88BD1BE82298}"/>
              </a:ext>
            </a:extLst>
          </p:cNvPr>
          <p:cNvSpPr txBox="1"/>
          <p:nvPr/>
        </p:nvSpPr>
        <p:spPr>
          <a:xfrm>
            <a:off x="243840" y="365760"/>
            <a:ext cx="11704320" cy="4678204"/>
          </a:xfrm>
          <a:prstGeom prst="rect">
            <a:avLst/>
          </a:prstGeom>
          <a:noFill/>
        </p:spPr>
        <p:txBody>
          <a:bodyPr wrap="square">
            <a:spAutoFit/>
          </a:bodyPr>
          <a:lstStyle/>
          <a:p>
            <a:pPr algn="just"/>
            <a:r>
              <a:rPr lang="en-US" sz="2800" dirty="0"/>
              <a:t>Abstraction :-</a:t>
            </a:r>
            <a:r>
              <a:rPr lang="en-IN" sz="2800" b="1" i="0" dirty="0">
                <a:solidFill>
                  <a:srgbClr val="333333"/>
                </a:solidFill>
                <a:effectLst/>
                <a:latin typeface="inter-bold"/>
              </a:rPr>
              <a:t>Abstraction</a:t>
            </a:r>
            <a:r>
              <a:rPr lang="en-IN" sz="2800" b="0" i="0" dirty="0">
                <a:solidFill>
                  <a:srgbClr val="333333"/>
                </a:solidFill>
                <a:effectLst/>
                <a:latin typeface="inter-regular"/>
              </a:rPr>
              <a:t> is a process of hiding the implementation details and showing only functionality to the user.</a:t>
            </a:r>
          </a:p>
          <a:p>
            <a:pPr algn="just"/>
            <a:r>
              <a:rPr lang="en-IN" sz="2800" b="0" i="0" dirty="0">
                <a:solidFill>
                  <a:srgbClr val="333333"/>
                </a:solidFill>
                <a:effectLst/>
                <a:latin typeface="inter-regular"/>
              </a:rPr>
              <a:t>Another way, it shows only essential things to the user and hides the internal details, for example, sending SMS where you type the text and send the message. You don't know the internal processing about the message delivery.</a:t>
            </a:r>
          </a:p>
          <a:p>
            <a:pPr algn="just"/>
            <a:r>
              <a:rPr lang="en-IN" sz="2800" b="1" i="0" dirty="0">
                <a:solidFill>
                  <a:srgbClr val="333333"/>
                </a:solidFill>
                <a:effectLst/>
                <a:latin typeface="inter-regular"/>
              </a:rPr>
              <a:t>Abstraction lets you focus on what the </a:t>
            </a:r>
            <a:r>
              <a:rPr lang="en-IN" sz="2800" b="1" i="0" u="none" strike="noStrike" dirty="0">
                <a:solidFill>
                  <a:srgbClr val="008000"/>
                </a:solidFill>
                <a:effectLst/>
                <a:latin typeface="inter-regular"/>
                <a:hlinkClick r:id="rId2"/>
              </a:rPr>
              <a:t>object</a:t>
            </a:r>
            <a:r>
              <a:rPr lang="en-IN" sz="2800" b="1" i="0" dirty="0">
                <a:solidFill>
                  <a:srgbClr val="333333"/>
                </a:solidFill>
                <a:effectLst/>
                <a:latin typeface="inter-regular"/>
              </a:rPr>
              <a:t> does instead of how it does it.</a:t>
            </a:r>
          </a:p>
          <a:p>
            <a:pPr algn="just"/>
            <a:r>
              <a:rPr lang="en-IN" sz="2800" b="1" i="0" dirty="0">
                <a:solidFill>
                  <a:srgbClr val="610B4B"/>
                </a:solidFill>
                <a:effectLst/>
                <a:latin typeface="erdana"/>
              </a:rPr>
              <a:t>Ways to achieve Abstraction</a:t>
            </a:r>
          </a:p>
          <a:p>
            <a:pPr algn="just"/>
            <a:r>
              <a:rPr lang="en-IN" sz="2800" b="1" i="0" dirty="0">
                <a:solidFill>
                  <a:srgbClr val="333333"/>
                </a:solidFill>
                <a:effectLst/>
                <a:latin typeface="inter-regular"/>
              </a:rPr>
              <a:t>There are two ways to achieve abstraction in java</a:t>
            </a:r>
          </a:p>
          <a:p>
            <a:pPr algn="just">
              <a:buFont typeface="+mj-lt"/>
              <a:buAutoNum type="arabicPeriod"/>
            </a:pPr>
            <a:r>
              <a:rPr lang="en-IN" sz="2800" b="1" i="0" dirty="0">
                <a:solidFill>
                  <a:srgbClr val="000000"/>
                </a:solidFill>
                <a:effectLst/>
                <a:latin typeface="inter-regular"/>
              </a:rPr>
              <a:t>Abstract class (0 to 100%)</a:t>
            </a:r>
          </a:p>
          <a:p>
            <a:pPr algn="just">
              <a:buFont typeface="+mj-lt"/>
              <a:buAutoNum type="arabicPeriod"/>
            </a:pPr>
            <a:r>
              <a:rPr lang="en-IN" sz="2800" b="1" i="0" dirty="0">
                <a:solidFill>
                  <a:srgbClr val="000000"/>
                </a:solidFill>
                <a:effectLst/>
                <a:latin typeface="inter-regular"/>
              </a:rPr>
              <a:t>Interface (100%)</a:t>
            </a:r>
          </a:p>
          <a:p>
            <a:endParaRPr lang="en-US" dirty="0"/>
          </a:p>
        </p:txBody>
      </p:sp>
    </p:spTree>
    <p:extLst>
      <p:ext uri="{BB962C8B-B14F-4D97-AF65-F5344CB8AC3E}">
        <p14:creationId xmlns:p14="http://schemas.microsoft.com/office/powerpoint/2010/main" val="147264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09D21-78FA-89D9-65E7-45552EE6FD62}"/>
              </a:ext>
            </a:extLst>
          </p:cNvPr>
          <p:cNvSpPr>
            <a:spLocks noGrp="1"/>
          </p:cNvSpPr>
          <p:nvPr>
            <p:ph idx="1"/>
          </p:nvPr>
        </p:nvSpPr>
        <p:spPr>
          <a:xfrm>
            <a:off x="104172" y="115747"/>
            <a:ext cx="11249628" cy="6061216"/>
          </a:xfrm>
        </p:spPr>
        <p:txBody>
          <a:bodyPr/>
          <a:lstStyle/>
          <a:p>
            <a:r>
              <a:rPr lang="en-IN" b="0" i="0" dirty="0">
                <a:solidFill>
                  <a:srgbClr val="333333"/>
                </a:solidFill>
                <a:effectLst/>
                <a:latin typeface="Arial" panose="020B0604020202020204" pitchFamily="34" charset="0"/>
              </a:rPr>
              <a:t>Rule: If there is an abstract method in a class, that class must be abstract.</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Bike12{  </a:t>
            </a:r>
          </a:p>
          <a:p>
            <a:pPr marL="0" indent="0" algn="just">
              <a:buNone/>
            </a:pP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  </a:t>
            </a:r>
          </a:p>
          <a:p>
            <a:pPr marL="0" indent="0" algn="just">
              <a:buNone/>
            </a:pPr>
            <a:r>
              <a:rPr lang="en-IN" b="0" i="0" dirty="0">
                <a:solidFill>
                  <a:srgbClr val="000000"/>
                </a:solidFill>
                <a:effectLst/>
                <a:latin typeface="inter-regular"/>
              </a:rPr>
              <a:t>}  </a:t>
            </a:r>
          </a:p>
          <a:p>
            <a:r>
              <a:rPr lang="en-US" dirty="0"/>
              <a:t>Output – compile time error </a:t>
            </a:r>
          </a:p>
        </p:txBody>
      </p:sp>
    </p:spTree>
    <p:extLst>
      <p:ext uri="{BB962C8B-B14F-4D97-AF65-F5344CB8AC3E}">
        <p14:creationId xmlns:p14="http://schemas.microsoft.com/office/powerpoint/2010/main" val="183939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1C16DF-25D2-3FAC-499D-AFB5B806AC01}"/>
              </a:ext>
            </a:extLst>
          </p:cNvPr>
          <p:cNvSpPr>
            <a:spLocks noGrp="1"/>
          </p:cNvSpPr>
          <p:nvPr>
            <p:ph idx="1"/>
          </p:nvPr>
        </p:nvSpPr>
        <p:spPr>
          <a:xfrm>
            <a:off x="182563" y="146050"/>
            <a:ext cx="11171237" cy="6030913"/>
          </a:xfrm>
        </p:spPr>
        <p:txBody>
          <a:bodyPr/>
          <a:lstStyle/>
          <a:p>
            <a:pPr algn="just"/>
            <a:r>
              <a:rPr lang="en-IN" b="1" i="0" dirty="0">
                <a:effectLst/>
                <a:latin typeface="erdana"/>
              </a:rPr>
              <a:t>Abstract class in Java</a:t>
            </a:r>
          </a:p>
          <a:p>
            <a:pPr algn="just"/>
            <a:r>
              <a:rPr lang="en-IN" b="0" i="0" dirty="0">
                <a:solidFill>
                  <a:srgbClr val="333333"/>
                </a:solidFill>
                <a:effectLst/>
                <a:latin typeface="inter-regular"/>
              </a:rPr>
              <a:t>A class which is declared as abstract is known as an </a:t>
            </a:r>
            <a:r>
              <a:rPr lang="en-IN" b="1" i="0" dirty="0">
                <a:solidFill>
                  <a:srgbClr val="333333"/>
                </a:solidFill>
                <a:effectLst/>
                <a:latin typeface="inter-bold"/>
              </a:rPr>
              <a:t>abstract class</a:t>
            </a:r>
            <a:r>
              <a:rPr lang="en-IN" b="0" i="0" dirty="0">
                <a:solidFill>
                  <a:srgbClr val="333333"/>
                </a:solidFill>
                <a:effectLst/>
                <a:latin typeface="inter-regular"/>
              </a:rPr>
              <a:t>. It can have abstract and non-abstract methods. It needs to be extended and its method implemented. It cannot be instantiated.</a:t>
            </a:r>
          </a:p>
          <a:p>
            <a:pPr algn="just"/>
            <a:r>
              <a:rPr lang="en-IN" b="0" i="0" dirty="0">
                <a:effectLst/>
                <a:latin typeface="erdana"/>
              </a:rPr>
              <a:t>Points to Remember</a:t>
            </a:r>
          </a:p>
          <a:p>
            <a:pPr algn="just">
              <a:buFont typeface="Arial" panose="020B0604020202020204" pitchFamily="34" charset="0"/>
              <a:buChar char="•"/>
            </a:pPr>
            <a:r>
              <a:rPr lang="en-IN" b="0" i="0" dirty="0">
                <a:solidFill>
                  <a:srgbClr val="000000"/>
                </a:solidFill>
                <a:effectLst/>
                <a:latin typeface="inter-regular"/>
              </a:rPr>
              <a:t>An abstract class must be declared with an abstract keyword.</a:t>
            </a:r>
          </a:p>
          <a:p>
            <a:pPr algn="just">
              <a:buFont typeface="Arial" panose="020B0604020202020204" pitchFamily="34" charset="0"/>
              <a:buChar char="•"/>
            </a:pPr>
            <a:r>
              <a:rPr lang="en-IN" b="0" i="0" dirty="0">
                <a:solidFill>
                  <a:srgbClr val="000000"/>
                </a:solidFill>
                <a:effectLst/>
                <a:latin typeface="inter-regular"/>
              </a:rPr>
              <a:t>It can have abstract and non-abstract methods.</a:t>
            </a:r>
          </a:p>
          <a:p>
            <a:pPr algn="just">
              <a:buFont typeface="Arial" panose="020B0604020202020204" pitchFamily="34" charset="0"/>
              <a:buChar char="•"/>
            </a:pPr>
            <a:r>
              <a:rPr lang="en-IN" b="0" i="0" dirty="0">
                <a:solidFill>
                  <a:srgbClr val="000000"/>
                </a:solidFill>
                <a:effectLst/>
                <a:latin typeface="inter-regular"/>
              </a:rPr>
              <a:t>It cannot be instantiated.</a:t>
            </a:r>
          </a:p>
          <a:p>
            <a:pPr algn="just">
              <a:buFont typeface="Arial" panose="020B0604020202020204" pitchFamily="34" charset="0"/>
              <a:buChar char="•"/>
            </a:pPr>
            <a:r>
              <a:rPr lang="en-IN" b="0" i="0" dirty="0">
                <a:solidFill>
                  <a:srgbClr val="000000"/>
                </a:solidFill>
                <a:effectLst/>
                <a:latin typeface="inter-regular"/>
              </a:rPr>
              <a:t>It can have </a:t>
            </a:r>
            <a:r>
              <a:rPr lang="en-IN" b="0" i="0" u="none" strike="noStrike" dirty="0">
                <a:effectLst/>
                <a:latin typeface="inter-regular"/>
                <a:hlinkClick r:id="rId2">
                  <a:extLst>
                    <a:ext uri="{A12FA001-AC4F-418D-AE19-62706E023703}">
                      <ahyp:hlinkClr xmlns:ahyp="http://schemas.microsoft.com/office/drawing/2018/hyperlinkcolor" val="tx"/>
                    </a:ext>
                  </a:extLst>
                </a:hlinkClick>
              </a:rPr>
              <a:t>constructors</a:t>
            </a:r>
            <a:r>
              <a:rPr lang="en-IN" b="0" i="0" dirty="0">
                <a:solidFill>
                  <a:srgbClr val="000000"/>
                </a:solidFill>
                <a:effectLst/>
                <a:latin typeface="inter-regular"/>
              </a:rPr>
              <a:t> and static methods also.</a:t>
            </a:r>
          </a:p>
          <a:p>
            <a:pPr algn="just">
              <a:buFont typeface="Arial" panose="020B0604020202020204" pitchFamily="34" charset="0"/>
              <a:buChar char="•"/>
            </a:pPr>
            <a:r>
              <a:rPr lang="en-IN" b="0" i="0" dirty="0">
                <a:solidFill>
                  <a:srgbClr val="000000"/>
                </a:solidFill>
                <a:effectLst/>
                <a:latin typeface="inter-regular"/>
              </a:rPr>
              <a:t>It can have final methods which will force the subclass not to change the body of the method.</a:t>
            </a:r>
          </a:p>
          <a:p>
            <a:endParaRPr lang="en-US" dirty="0"/>
          </a:p>
        </p:txBody>
      </p:sp>
    </p:spTree>
    <p:extLst>
      <p:ext uri="{BB962C8B-B14F-4D97-AF65-F5344CB8AC3E}">
        <p14:creationId xmlns:p14="http://schemas.microsoft.com/office/powerpoint/2010/main" val="40445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ules for Java Abstract class">
            <a:extLst>
              <a:ext uri="{FF2B5EF4-FFF2-40B4-BE49-F238E27FC236}">
                <a16:creationId xmlns:a16="http://schemas.microsoft.com/office/drawing/2014/main" id="{8D7E71AA-12B9-7C46-2829-B611242064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232" y="282578"/>
            <a:ext cx="8851392" cy="6292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94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8644B-0687-C2FA-3708-F2A7A04F3552}"/>
              </a:ext>
            </a:extLst>
          </p:cNvPr>
          <p:cNvSpPr>
            <a:spLocks noGrp="1"/>
          </p:cNvSpPr>
          <p:nvPr>
            <p:ph idx="1"/>
          </p:nvPr>
        </p:nvSpPr>
        <p:spPr>
          <a:xfrm>
            <a:off x="426720" y="243840"/>
            <a:ext cx="10927080" cy="5933123"/>
          </a:xfrm>
        </p:spPr>
        <p:txBody>
          <a:bodyPr/>
          <a:lstStyle/>
          <a:p>
            <a:pPr algn="just"/>
            <a:r>
              <a:rPr lang="en-IN" b="1" i="0" dirty="0">
                <a:solidFill>
                  <a:srgbClr val="333333"/>
                </a:solidFill>
                <a:effectLst/>
                <a:latin typeface="inter-bold"/>
              </a:rPr>
              <a:t>Example of abstract class</a:t>
            </a:r>
            <a:endParaRPr lang="en-IN" dirty="0">
              <a:solidFill>
                <a:srgbClr val="333333"/>
              </a:solidFill>
              <a:latin typeface="inter-regular"/>
            </a:endParaRPr>
          </a:p>
          <a:p>
            <a:pPr algn="just"/>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effectLst/>
                <a:latin typeface="erdana"/>
              </a:rPr>
              <a:t>Abstract Method in Java</a:t>
            </a:r>
          </a:p>
          <a:p>
            <a:pPr algn="just"/>
            <a:r>
              <a:rPr lang="en-IN" b="0" i="0" dirty="0">
                <a:solidFill>
                  <a:srgbClr val="333333"/>
                </a:solidFill>
                <a:effectLst/>
                <a:latin typeface="inter-regular"/>
              </a:rPr>
              <a:t>A method which is declared as abstract and does not have implementation is known as an abstract method.</a:t>
            </a:r>
          </a:p>
          <a:p>
            <a:pPr algn="just"/>
            <a:r>
              <a:rPr lang="en-IN" b="1" i="0" dirty="0">
                <a:solidFill>
                  <a:srgbClr val="333333"/>
                </a:solidFill>
                <a:effectLst/>
                <a:latin typeface="inter-bold"/>
              </a:rPr>
              <a:t>Example of abstract method</a:t>
            </a:r>
            <a:endParaRPr lang="en-IN" b="0" i="0" dirty="0">
              <a:solidFill>
                <a:srgbClr val="333333"/>
              </a:solidFill>
              <a:effectLst/>
              <a:latin typeface="inter-regular"/>
            </a:endParaRPr>
          </a:p>
          <a:p>
            <a:pPr algn="just">
              <a:buFont typeface="+mj-lt"/>
              <a:buAutoNum type="arabicPeriod"/>
            </a:pP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printStatus</a:t>
            </a:r>
            <a:r>
              <a:rPr lang="en-IN" b="0" i="0" dirty="0">
                <a:solidFill>
                  <a:srgbClr val="000000"/>
                </a:solidFill>
                <a:effectLst/>
                <a:latin typeface="inter-regular"/>
              </a:rPr>
              <a:t>();</a:t>
            </a:r>
            <a:r>
              <a:rPr lang="en-IN" b="0" i="0" dirty="0">
                <a:solidFill>
                  <a:srgbClr val="008200"/>
                </a:solidFill>
                <a:effectLst/>
                <a:latin typeface="inter-regular"/>
              </a:rPr>
              <a:t>//no method body and abstract</a:t>
            </a:r>
            <a:r>
              <a:rPr lang="en-IN" b="0" i="0" dirty="0">
                <a:solidFill>
                  <a:srgbClr val="000000"/>
                </a:solidFill>
                <a:effectLst/>
                <a:latin typeface="inter-regular"/>
              </a:rPr>
              <a:t>  </a:t>
            </a:r>
          </a:p>
          <a:p>
            <a:br>
              <a:rPr lang="en-IN" dirty="0"/>
            </a:br>
            <a:endParaRPr lang="en-US" dirty="0"/>
          </a:p>
        </p:txBody>
      </p:sp>
    </p:spTree>
    <p:extLst>
      <p:ext uri="{BB962C8B-B14F-4D97-AF65-F5344CB8AC3E}">
        <p14:creationId xmlns:p14="http://schemas.microsoft.com/office/powerpoint/2010/main" val="308527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35D4D6-9A79-C687-46B5-708DC7AFD851}"/>
              </a:ext>
            </a:extLst>
          </p:cNvPr>
          <p:cNvSpPr>
            <a:spLocks noGrp="1"/>
          </p:cNvSpPr>
          <p:nvPr>
            <p:ph idx="1"/>
          </p:nvPr>
        </p:nvSpPr>
        <p:spPr>
          <a:xfrm>
            <a:off x="0" y="0"/>
            <a:ext cx="11353800" cy="6766560"/>
          </a:xfrm>
        </p:spPr>
        <p:txBody>
          <a:bodyPr>
            <a:normAutofit lnSpcReduction="10000"/>
          </a:bodyPr>
          <a:lstStyle/>
          <a:p>
            <a:pPr algn="just"/>
            <a:r>
              <a:rPr lang="en-IN" b="0" dirty="0">
                <a:effectLst/>
                <a:latin typeface="tahoma" panose="020B0604030504040204" pitchFamily="34" charset="0"/>
              </a:rPr>
              <a:t>Example of Abstract class that has an abstract method</a:t>
            </a:r>
          </a:p>
          <a:p>
            <a:pPr algn="just"/>
            <a:r>
              <a:rPr lang="en-IN" b="0" i="0" dirty="0">
                <a:solidFill>
                  <a:srgbClr val="333333"/>
                </a:solidFill>
                <a:effectLst/>
                <a:latin typeface="inter-regular"/>
              </a:rPr>
              <a:t>In this example, Bike is an abstract class that contains only one abstract method run. Its implementation is provided by the Honda class.</a:t>
            </a:r>
          </a:p>
          <a:p>
            <a:pPr marL="0" indent="0" algn="just">
              <a:buNone/>
            </a:pPr>
            <a:r>
              <a:rPr lang="en-IN" b="1" i="0" dirty="0">
                <a:effectLst/>
                <a:latin typeface="inter-regular"/>
              </a:rPr>
              <a:t>abstract</a:t>
            </a:r>
            <a:r>
              <a:rPr lang="en-IN" b="0" i="0" dirty="0">
                <a:effectLst/>
                <a:latin typeface="inter-regular"/>
              </a:rPr>
              <a:t> </a:t>
            </a:r>
            <a:r>
              <a:rPr lang="en-IN" b="1" i="0" dirty="0">
                <a:effectLst/>
                <a:latin typeface="inter-regular"/>
              </a:rPr>
              <a:t>class</a:t>
            </a:r>
            <a:r>
              <a:rPr lang="en-IN" b="0" i="0" dirty="0">
                <a:effectLst/>
                <a:latin typeface="inter-regular"/>
              </a:rPr>
              <a:t> Bike{  </a:t>
            </a:r>
          </a:p>
          <a:p>
            <a:pPr marL="0" indent="0" algn="just">
              <a:buNone/>
            </a:pPr>
            <a:r>
              <a:rPr lang="en-IN" b="0" i="0" dirty="0">
                <a:effectLst/>
                <a:latin typeface="inter-regular"/>
              </a:rPr>
              <a:t>  </a:t>
            </a:r>
            <a:r>
              <a:rPr lang="en-IN" b="1" i="0" dirty="0">
                <a:effectLst/>
                <a:latin typeface="inter-regular"/>
              </a:rPr>
              <a:t>abstract</a:t>
            </a:r>
            <a:r>
              <a:rPr lang="en-IN" b="0" i="0" dirty="0">
                <a:effectLst/>
                <a:latin typeface="inter-regular"/>
              </a:rPr>
              <a:t> </a:t>
            </a:r>
            <a:r>
              <a:rPr lang="en-IN" b="1" i="0" dirty="0">
                <a:effectLst/>
                <a:latin typeface="inter-regular"/>
              </a:rPr>
              <a:t>void</a:t>
            </a:r>
            <a:r>
              <a:rPr lang="en-IN" b="0" i="0" dirty="0">
                <a:effectLst/>
                <a:latin typeface="inter-regular"/>
              </a:rPr>
              <a:t> run();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Honda4 </a:t>
            </a:r>
            <a:r>
              <a:rPr lang="en-IN" b="1" i="0" dirty="0">
                <a:effectLst/>
                <a:latin typeface="inter-regular"/>
              </a:rPr>
              <a:t>extends</a:t>
            </a:r>
            <a:r>
              <a:rPr lang="en-IN" b="0" i="0" dirty="0">
                <a:effectLst/>
                <a:latin typeface="inter-regular"/>
              </a:rPr>
              <a:t> Bike{  </a:t>
            </a:r>
          </a:p>
          <a:p>
            <a:pPr marL="0" indent="0" algn="just">
              <a:buNone/>
            </a:pPr>
            <a:r>
              <a:rPr lang="en-IN" b="1" i="0" dirty="0">
                <a:effectLst/>
                <a:latin typeface="inter-regular"/>
              </a:rPr>
              <a:t>void</a:t>
            </a:r>
            <a:r>
              <a:rPr lang="en-IN" b="0" i="0" dirty="0">
                <a:effectLst/>
                <a:latin typeface="inter-regular"/>
              </a:rPr>
              <a:t> run(){</a:t>
            </a:r>
          </a:p>
          <a:p>
            <a:pPr marL="0" indent="0" algn="just">
              <a:buNone/>
            </a:pPr>
            <a:r>
              <a:rPr lang="en-IN" b="0" i="0" dirty="0" err="1">
                <a:effectLst/>
                <a:latin typeface="inter-regular"/>
              </a:rPr>
              <a:t>System.out.println</a:t>
            </a:r>
            <a:r>
              <a:rPr lang="en-IN" b="0" i="0" dirty="0">
                <a:effectLst/>
                <a:latin typeface="inter-regular"/>
              </a:rPr>
              <a:t>("running safely");}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a:effectLst/>
                <a:latin typeface="inter-regular"/>
              </a:rPr>
              <a:t> Bike </a:t>
            </a:r>
            <a:r>
              <a:rPr lang="en-IN" b="0" i="0" dirty="0" err="1">
                <a:effectLst/>
                <a:latin typeface="inter-regular"/>
              </a:rPr>
              <a:t>obj</a:t>
            </a:r>
            <a:r>
              <a:rPr lang="en-IN" b="0" i="0" dirty="0">
                <a:effectLst/>
                <a:latin typeface="inter-regular"/>
              </a:rPr>
              <a:t> = </a:t>
            </a:r>
            <a:r>
              <a:rPr lang="en-IN" b="1" i="0" dirty="0">
                <a:effectLst/>
                <a:latin typeface="inter-regular"/>
              </a:rPr>
              <a:t>new</a:t>
            </a:r>
            <a:r>
              <a:rPr lang="en-IN" b="0" i="0" dirty="0">
                <a:effectLst/>
                <a:latin typeface="inter-regular"/>
              </a:rPr>
              <a:t> Honda4();  </a:t>
            </a:r>
          </a:p>
          <a:p>
            <a:pPr marL="0" indent="0" algn="just">
              <a:buNone/>
            </a:pPr>
            <a:r>
              <a:rPr lang="en-IN" b="0" i="0" dirty="0">
                <a:effectLst/>
                <a:latin typeface="inter-regular"/>
              </a:rPr>
              <a:t> </a:t>
            </a:r>
            <a:r>
              <a:rPr lang="en-IN" b="0" i="0" dirty="0" err="1">
                <a:effectLst/>
                <a:latin typeface="inter-regular"/>
              </a:rPr>
              <a:t>obj.run</a:t>
            </a: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US" dirty="0"/>
          </a:p>
        </p:txBody>
      </p:sp>
    </p:spTree>
    <p:extLst>
      <p:ext uri="{BB962C8B-B14F-4D97-AF65-F5344CB8AC3E}">
        <p14:creationId xmlns:p14="http://schemas.microsoft.com/office/powerpoint/2010/main" val="136505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10EC47-F53C-D86F-78BF-07219F52A594}"/>
              </a:ext>
            </a:extLst>
          </p:cNvPr>
          <p:cNvSpPr>
            <a:spLocks noGrp="1"/>
          </p:cNvSpPr>
          <p:nvPr>
            <p:ph idx="1"/>
          </p:nvPr>
        </p:nvSpPr>
        <p:spPr>
          <a:xfrm>
            <a:off x="219075" y="158750"/>
            <a:ext cx="11134725" cy="6018213"/>
          </a:xfrm>
        </p:spPr>
        <p:txBody>
          <a:bodyPr/>
          <a:lstStyle/>
          <a:p>
            <a:pPr algn="just"/>
            <a:r>
              <a:rPr lang="en-IN" b="0" i="0" dirty="0">
                <a:effectLst/>
                <a:latin typeface="erdana"/>
              </a:rPr>
              <a:t>Understanding the real scenario of Abstract class</a:t>
            </a:r>
          </a:p>
          <a:p>
            <a:pPr algn="just"/>
            <a:r>
              <a:rPr lang="en-IN" b="0" i="0" dirty="0">
                <a:solidFill>
                  <a:srgbClr val="333333"/>
                </a:solidFill>
                <a:effectLst/>
                <a:latin typeface="inter-regular"/>
              </a:rPr>
              <a:t>In this example, Shape is the abstract class, and its implementation is provided by the Rectangle and Circle classes.</a:t>
            </a:r>
          </a:p>
          <a:p>
            <a:pPr algn="just"/>
            <a:r>
              <a:rPr lang="en-IN" b="0" i="0" dirty="0">
                <a:solidFill>
                  <a:srgbClr val="333333"/>
                </a:solidFill>
                <a:effectLst/>
                <a:latin typeface="inter-regular"/>
              </a:rPr>
              <a:t>Mostly, we don't know about the implementation class (which is hidden to the end user), and an object of the implementation class is provided by the </a:t>
            </a:r>
            <a:r>
              <a:rPr lang="en-IN" b="1" i="0" dirty="0">
                <a:solidFill>
                  <a:srgbClr val="333333"/>
                </a:solidFill>
                <a:effectLst/>
                <a:latin typeface="inter-bold"/>
              </a:rPr>
              <a:t>factory method</a:t>
            </a:r>
            <a:r>
              <a:rPr lang="en-IN" b="0" i="0" dirty="0">
                <a:solidFill>
                  <a:srgbClr val="333333"/>
                </a:solidFill>
                <a:effectLst/>
                <a:latin typeface="inter-regular"/>
              </a:rPr>
              <a:t>.</a:t>
            </a:r>
          </a:p>
          <a:p>
            <a:pPr algn="just"/>
            <a:r>
              <a:rPr lang="en-IN" b="0" i="0" dirty="0">
                <a:solidFill>
                  <a:srgbClr val="333333"/>
                </a:solidFill>
                <a:effectLst/>
                <a:latin typeface="inter-regular"/>
              </a:rPr>
              <a:t>A </a:t>
            </a:r>
            <a:r>
              <a:rPr lang="en-IN" b="1" i="0" dirty="0">
                <a:solidFill>
                  <a:srgbClr val="333333"/>
                </a:solidFill>
                <a:effectLst/>
                <a:latin typeface="inter-bold"/>
              </a:rPr>
              <a:t>factory method</a:t>
            </a:r>
            <a:r>
              <a:rPr lang="en-IN" b="0" i="0" dirty="0">
                <a:solidFill>
                  <a:srgbClr val="333333"/>
                </a:solidFill>
                <a:effectLst/>
                <a:latin typeface="inter-regular"/>
              </a:rPr>
              <a:t> is a method that returns the instance of the class. We will learn about the factory method later.</a:t>
            </a:r>
          </a:p>
          <a:p>
            <a:pPr algn="just"/>
            <a:r>
              <a:rPr lang="en-IN" b="0" i="0" dirty="0">
                <a:solidFill>
                  <a:srgbClr val="333333"/>
                </a:solidFill>
                <a:effectLst/>
                <a:latin typeface="inter-regular"/>
              </a:rPr>
              <a:t>In this example, if you create the instance of Rectangle class, draw() method of Rectangle class will be invoked.</a:t>
            </a:r>
          </a:p>
          <a:p>
            <a:endParaRPr lang="en-US" dirty="0"/>
          </a:p>
        </p:txBody>
      </p:sp>
    </p:spTree>
    <p:extLst>
      <p:ext uri="{BB962C8B-B14F-4D97-AF65-F5344CB8AC3E}">
        <p14:creationId xmlns:p14="http://schemas.microsoft.com/office/powerpoint/2010/main" val="400540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920685-3FFC-BCF9-5274-41B1C841CFEA}"/>
              </a:ext>
            </a:extLst>
          </p:cNvPr>
          <p:cNvSpPr>
            <a:spLocks noGrp="1"/>
          </p:cNvSpPr>
          <p:nvPr>
            <p:ph idx="1"/>
          </p:nvPr>
        </p:nvSpPr>
        <p:spPr>
          <a:xfrm>
            <a:off x="182563" y="96838"/>
            <a:ext cx="12009437" cy="6761162"/>
          </a:xfrm>
        </p:spPr>
        <p:txBody>
          <a:bodyPr>
            <a:normAutofit fontScale="85000" lnSpcReduction="20000"/>
          </a:bodyPr>
          <a:lstStyle/>
          <a:p>
            <a:pPr marL="0" indent="0" algn="just">
              <a:buNone/>
            </a:pP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Shape{  </a:t>
            </a:r>
          </a:p>
          <a:p>
            <a:pPr marL="0" indent="0" algn="just">
              <a:buNone/>
            </a:pP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//In real scenario, implementation is provided by others i.e. unknown by end user</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extends</a:t>
            </a:r>
            <a:r>
              <a:rPr lang="en-IN" b="0" i="0" dirty="0">
                <a:solidFill>
                  <a:srgbClr val="000000"/>
                </a:solidFill>
                <a:effectLst/>
                <a:latin typeface="inter-regular"/>
              </a:rPr>
              <a:t> Shape{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draw(){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Circle1 </a:t>
            </a:r>
            <a:r>
              <a:rPr lang="en-IN" b="1" i="0" dirty="0">
                <a:solidFill>
                  <a:srgbClr val="006699"/>
                </a:solidFill>
                <a:effectLst/>
                <a:latin typeface="inter-regular"/>
              </a:rPr>
              <a:t>extends</a:t>
            </a:r>
            <a:r>
              <a:rPr lang="en-IN" b="0" i="0" dirty="0">
                <a:solidFill>
                  <a:srgbClr val="000000"/>
                </a:solidFill>
                <a:effectLst/>
                <a:latin typeface="inter-regular"/>
              </a:rPr>
              <a:t> Shape{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draw(){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circle"</a:t>
            </a:r>
            <a:r>
              <a:rPr lang="en-IN" b="0" i="0" dirty="0">
                <a:solidFill>
                  <a:srgbClr val="000000"/>
                </a:solidFill>
                <a:effectLst/>
                <a:latin typeface="inter-regular"/>
              </a:rPr>
              <a:t>);}                                   output-</a:t>
            </a:r>
            <a:r>
              <a:rPr lang="en-IN" dirty="0"/>
              <a:t> drawing circle</a:t>
            </a:r>
            <a:endParaRPr lang="en-IN" b="0" i="0" dirty="0">
              <a:solidFill>
                <a:srgbClr val="000000"/>
              </a:solidFill>
              <a:effectLst/>
              <a:latin typeface="inter-regular"/>
            </a:endParaRPr>
          </a:p>
          <a:p>
            <a:pPr marL="0" indent="0" algn="just">
              <a:buNone/>
            </a:pP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//In real scenario, method is called by programmer or user</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TestAbstraction1{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Shape s=</a:t>
            </a:r>
            <a:r>
              <a:rPr lang="en-IN" b="1" i="0" dirty="0">
                <a:solidFill>
                  <a:srgbClr val="006699"/>
                </a:solidFill>
                <a:effectLst/>
                <a:latin typeface="inter-regular"/>
              </a:rPr>
              <a:t>new</a:t>
            </a:r>
            <a:r>
              <a:rPr lang="en-IN" b="0" i="0" dirty="0">
                <a:solidFill>
                  <a:srgbClr val="000000"/>
                </a:solidFill>
                <a:effectLst/>
                <a:latin typeface="inter-regular"/>
              </a:rPr>
              <a:t> Circle1();</a:t>
            </a:r>
            <a:r>
              <a:rPr lang="en-IN" b="0" i="0" dirty="0">
                <a:solidFill>
                  <a:srgbClr val="008200"/>
                </a:solidFill>
                <a:effectLst/>
                <a:latin typeface="inter-regular"/>
              </a:rPr>
              <a:t>//In a real scenario, object is provided through method, e.g., </a:t>
            </a:r>
            <a:r>
              <a:rPr lang="en-IN" b="0" i="0" dirty="0" err="1">
                <a:solidFill>
                  <a:srgbClr val="008200"/>
                </a:solidFill>
                <a:effectLst/>
                <a:latin typeface="inter-regular"/>
              </a:rPr>
              <a:t>getShape</a:t>
            </a:r>
            <a:r>
              <a:rPr lang="en-IN" b="0" i="0" dirty="0">
                <a:solidFill>
                  <a:srgbClr val="008200"/>
                </a:solidFill>
                <a:effectLst/>
                <a:latin typeface="inter-regular"/>
              </a:rPr>
              <a:t>() method</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s.draw</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97307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F7C4B-361B-C36B-419C-1FEE95D45A52}"/>
              </a:ext>
            </a:extLst>
          </p:cNvPr>
          <p:cNvSpPr>
            <a:spLocks noGrp="1"/>
          </p:cNvSpPr>
          <p:nvPr>
            <p:ph idx="1"/>
          </p:nvPr>
        </p:nvSpPr>
        <p:spPr>
          <a:xfrm>
            <a:off x="96838" y="0"/>
            <a:ext cx="11256962" cy="6858000"/>
          </a:xfrm>
        </p:spPr>
        <p:txBody>
          <a:bodyPr>
            <a:normAutofit fontScale="77500" lnSpcReduction="20000"/>
          </a:bodyPr>
          <a:lstStyle/>
          <a:p>
            <a:r>
              <a:rPr lang="en-IN" b="0" i="0" dirty="0">
                <a:solidFill>
                  <a:srgbClr val="610B38"/>
                </a:solidFill>
                <a:effectLst/>
                <a:latin typeface="erdana"/>
              </a:rPr>
              <a:t>Another example of Abstract class in java</a:t>
            </a:r>
          </a:p>
          <a:p>
            <a:pPr marL="0" indent="0" algn="just">
              <a:buNone/>
            </a:pPr>
            <a:r>
              <a:rPr lang="en-IN" sz="3000" b="1" i="0" dirty="0">
                <a:solidFill>
                  <a:srgbClr val="006699"/>
                </a:solidFill>
                <a:effectLst/>
                <a:latin typeface="inter-regular"/>
              </a:rPr>
              <a:t>abstract</a:t>
            </a:r>
            <a:r>
              <a:rPr lang="en-IN" sz="3000" b="0" i="0" dirty="0">
                <a:solidFill>
                  <a:srgbClr val="000000"/>
                </a:solidFill>
                <a:effectLst/>
                <a:latin typeface="inter-regular"/>
              </a:rPr>
              <a:t> </a:t>
            </a:r>
            <a:r>
              <a:rPr lang="en-IN" sz="3000" b="1" i="0" dirty="0">
                <a:solidFill>
                  <a:srgbClr val="006699"/>
                </a:solidFill>
                <a:effectLst/>
                <a:latin typeface="inter-regular"/>
              </a:rPr>
              <a:t>class</a:t>
            </a:r>
            <a:r>
              <a:rPr lang="en-IN" sz="3000" b="0" i="0" dirty="0">
                <a:solidFill>
                  <a:srgbClr val="000000"/>
                </a:solidFill>
                <a:effectLst/>
                <a:latin typeface="inter-regular"/>
              </a:rPr>
              <a:t> Bank{    </a:t>
            </a:r>
          </a:p>
          <a:p>
            <a:pPr marL="0" indent="0" algn="just">
              <a:buNone/>
            </a:pPr>
            <a:r>
              <a:rPr lang="en-IN" sz="3000" b="1" i="0" dirty="0">
                <a:solidFill>
                  <a:srgbClr val="006699"/>
                </a:solidFill>
                <a:effectLst/>
                <a:latin typeface="inter-regular"/>
              </a:rPr>
              <a:t>abstract</a:t>
            </a:r>
            <a:r>
              <a:rPr lang="en-IN" sz="3000" b="0" i="0" dirty="0">
                <a:solidFill>
                  <a:srgbClr val="000000"/>
                </a:solidFill>
                <a:effectLst/>
                <a:latin typeface="inter-regular"/>
              </a:rPr>
              <a:t> </a:t>
            </a:r>
            <a:r>
              <a:rPr lang="en-IN" sz="3000" b="1" i="0" dirty="0">
                <a:solidFill>
                  <a:srgbClr val="006699"/>
                </a:solidFill>
                <a:effectLst/>
                <a:latin typeface="inter-regular"/>
              </a:rPr>
              <a:t>int</a:t>
            </a:r>
            <a:r>
              <a:rPr lang="en-IN" sz="3000" b="0" i="0" dirty="0">
                <a:solidFill>
                  <a:srgbClr val="000000"/>
                </a:solidFill>
                <a:effectLst/>
                <a:latin typeface="inter-regular"/>
              </a:rPr>
              <a:t> </a:t>
            </a:r>
            <a:r>
              <a:rPr lang="en-IN" sz="3000" b="0" i="0" dirty="0" err="1">
                <a:solidFill>
                  <a:srgbClr val="000000"/>
                </a:solidFill>
                <a:effectLst/>
                <a:latin typeface="inter-regular"/>
              </a:rPr>
              <a:t>getRateOfInterest</a:t>
            </a:r>
            <a:r>
              <a:rPr lang="en-IN" sz="3000" b="0" i="0" dirty="0">
                <a:solidFill>
                  <a:srgbClr val="000000"/>
                </a:solidFill>
                <a:effectLst/>
                <a:latin typeface="inter-regular"/>
              </a:rPr>
              <a:t>();                                    output -</a:t>
            </a:r>
            <a:r>
              <a:rPr lang="en-IN" sz="2000" dirty="0"/>
              <a:t> Rate of Interest is: 7 % Rate of Interest is: 8 %</a:t>
            </a:r>
            <a:endParaRPr lang="en-IN" sz="3000" b="0" i="0" dirty="0">
              <a:solidFill>
                <a:srgbClr val="000000"/>
              </a:solidFill>
              <a:effectLst/>
              <a:latin typeface="inter-regular"/>
            </a:endParaRPr>
          </a:p>
          <a:p>
            <a:pPr marL="0" indent="0" algn="just">
              <a:buNone/>
            </a:pPr>
            <a:r>
              <a:rPr lang="en-IN" sz="3000" b="0" i="0" dirty="0">
                <a:solidFill>
                  <a:srgbClr val="000000"/>
                </a:solidFill>
                <a:effectLst/>
                <a:latin typeface="inter-regular"/>
              </a:rPr>
              <a:t>}    </a:t>
            </a:r>
          </a:p>
          <a:p>
            <a:pPr marL="0" indent="0" algn="just">
              <a:buNone/>
            </a:pPr>
            <a:r>
              <a:rPr lang="en-IN" sz="3000" b="1" i="0" dirty="0">
                <a:solidFill>
                  <a:srgbClr val="006699"/>
                </a:solidFill>
                <a:effectLst/>
                <a:latin typeface="inter-regular"/>
              </a:rPr>
              <a:t>class</a:t>
            </a:r>
            <a:r>
              <a:rPr lang="en-IN" sz="3000" b="0" i="0" dirty="0">
                <a:solidFill>
                  <a:srgbClr val="000000"/>
                </a:solidFill>
                <a:effectLst/>
                <a:latin typeface="inter-regular"/>
              </a:rPr>
              <a:t> SBI </a:t>
            </a:r>
            <a:r>
              <a:rPr lang="en-IN" sz="3000" b="1" i="0" dirty="0">
                <a:solidFill>
                  <a:srgbClr val="006699"/>
                </a:solidFill>
                <a:effectLst/>
                <a:latin typeface="inter-regular"/>
              </a:rPr>
              <a:t>extends</a:t>
            </a:r>
            <a:r>
              <a:rPr lang="en-IN" sz="3000" b="0" i="0" dirty="0">
                <a:solidFill>
                  <a:srgbClr val="000000"/>
                </a:solidFill>
                <a:effectLst/>
                <a:latin typeface="inter-regular"/>
              </a:rPr>
              <a:t> Bank{    </a:t>
            </a:r>
          </a:p>
          <a:p>
            <a:pPr marL="0" indent="0" algn="just">
              <a:buNone/>
            </a:pPr>
            <a:r>
              <a:rPr lang="en-IN" sz="3000" b="1" i="0" dirty="0">
                <a:solidFill>
                  <a:srgbClr val="006699"/>
                </a:solidFill>
                <a:effectLst/>
                <a:latin typeface="inter-regular"/>
              </a:rPr>
              <a:t>int</a:t>
            </a:r>
            <a:r>
              <a:rPr lang="en-IN" sz="3000" b="0" i="0" dirty="0">
                <a:solidFill>
                  <a:srgbClr val="000000"/>
                </a:solidFill>
                <a:effectLst/>
                <a:latin typeface="inter-regular"/>
              </a:rPr>
              <a:t> </a:t>
            </a:r>
            <a:r>
              <a:rPr lang="en-IN" sz="3000" b="0" i="0" dirty="0" err="1">
                <a:solidFill>
                  <a:srgbClr val="000000"/>
                </a:solidFill>
                <a:effectLst/>
                <a:latin typeface="inter-regular"/>
              </a:rPr>
              <a:t>getRateOfInterest</a:t>
            </a:r>
            <a:r>
              <a:rPr lang="en-IN" sz="3000" b="0" i="0" dirty="0">
                <a:solidFill>
                  <a:srgbClr val="000000"/>
                </a:solidFill>
                <a:effectLst/>
                <a:latin typeface="inter-regular"/>
              </a:rPr>
              <a:t>(){</a:t>
            </a:r>
            <a:r>
              <a:rPr lang="en-IN" sz="3000" b="1" i="0" dirty="0">
                <a:solidFill>
                  <a:srgbClr val="006699"/>
                </a:solidFill>
                <a:effectLst/>
                <a:latin typeface="inter-regular"/>
              </a:rPr>
              <a:t>return</a:t>
            </a:r>
            <a:r>
              <a:rPr lang="en-IN" sz="3000" b="0" i="0" dirty="0">
                <a:solidFill>
                  <a:srgbClr val="000000"/>
                </a:solidFill>
                <a:effectLst/>
                <a:latin typeface="inter-regular"/>
              </a:rPr>
              <a:t> </a:t>
            </a:r>
            <a:r>
              <a:rPr lang="en-IN" sz="3000" b="0" i="0" dirty="0">
                <a:solidFill>
                  <a:srgbClr val="C00000"/>
                </a:solidFill>
                <a:effectLst/>
                <a:latin typeface="inter-regular"/>
              </a:rPr>
              <a:t>7</a:t>
            </a:r>
            <a:r>
              <a:rPr lang="en-IN" sz="3000" b="0" i="0" dirty="0">
                <a:solidFill>
                  <a:srgbClr val="000000"/>
                </a:solidFill>
                <a:effectLst/>
                <a:latin typeface="inter-regular"/>
              </a:rPr>
              <a:t>;}    </a:t>
            </a:r>
          </a:p>
          <a:p>
            <a:pPr marL="0" indent="0" algn="just">
              <a:buNone/>
            </a:pPr>
            <a:r>
              <a:rPr lang="en-IN" sz="3000" b="0" i="0" dirty="0">
                <a:solidFill>
                  <a:srgbClr val="000000"/>
                </a:solidFill>
                <a:effectLst/>
                <a:latin typeface="inter-regular"/>
              </a:rPr>
              <a:t>}    </a:t>
            </a:r>
          </a:p>
          <a:p>
            <a:pPr marL="0" indent="0" algn="just">
              <a:buNone/>
            </a:pPr>
            <a:r>
              <a:rPr lang="en-IN" sz="3000" b="1" i="0" dirty="0">
                <a:solidFill>
                  <a:srgbClr val="006699"/>
                </a:solidFill>
                <a:effectLst/>
                <a:latin typeface="inter-regular"/>
              </a:rPr>
              <a:t>class</a:t>
            </a:r>
            <a:r>
              <a:rPr lang="en-IN" sz="3000" b="0" i="0" dirty="0">
                <a:solidFill>
                  <a:srgbClr val="000000"/>
                </a:solidFill>
                <a:effectLst/>
                <a:latin typeface="inter-regular"/>
              </a:rPr>
              <a:t> PNB </a:t>
            </a:r>
            <a:r>
              <a:rPr lang="en-IN" sz="3000" b="1" i="0" dirty="0">
                <a:solidFill>
                  <a:srgbClr val="006699"/>
                </a:solidFill>
                <a:effectLst/>
                <a:latin typeface="inter-regular"/>
              </a:rPr>
              <a:t>extends</a:t>
            </a:r>
            <a:r>
              <a:rPr lang="en-IN" sz="3000" b="0" i="0" dirty="0">
                <a:solidFill>
                  <a:srgbClr val="000000"/>
                </a:solidFill>
                <a:effectLst/>
                <a:latin typeface="inter-regular"/>
              </a:rPr>
              <a:t> Bank{    </a:t>
            </a:r>
          </a:p>
          <a:p>
            <a:pPr marL="0" indent="0" algn="just">
              <a:buNone/>
            </a:pPr>
            <a:r>
              <a:rPr lang="en-IN" sz="3000" b="1" i="0" dirty="0">
                <a:solidFill>
                  <a:srgbClr val="006699"/>
                </a:solidFill>
                <a:effectLst/>
                <a:latin typeface="inter-regular"/>
              </a:rPr>
              <a:t>int</a:t>
            </a:r>
            <a:r>
              <a:rPr lang="en-IN" sz="3000" b="0" i="0" dirty="0">
                <a:solidFill>
                  <a:srgbClr val="000000"/>
                </a:solidFill>
                <a:effectLst/>
                <a:latin typeface="inter-regular"/>
              </a:rPr>
              <a:t> </a:t>
            </a:r>
            <a:r>
              <a:rPr lang="en-IN" sz="3000" b="0" i="0" dirty="0" err="1">
                <a:solidFill>
                  <a:srgbClr val="000000"/>
                </a:solidFill>
                <a:effectLst/>
                <a:latin typeface="inter-regular"/>
              </a:rPr>
              <a:t>getRateOfInterest</a:t>
            </a:r>
            <a:r>
              <a:rPr lang="en-IN" sz="3000" b="0" i="0" dirty="0">
                <a:solidFill>
                  <a:srgbClr val="000000"/>
                </a:solidFill>
                <a:effectLst/>
                <a:latin typeface="inter-regular"/>
              </a:rPr>
              <a:t>(){</a:t>
            </a:r>
            <a:r>
              <a:rPr lang="en-IN" sz="3000" b="1" i="0" dirty="0">
                <a:solidFill>
                  <a:srgbClr val="006699"/>
                </a:solidFill>
                <a:effectLst/>
                <a:latin typeface="inter-regular"/>
              </a:rPr>
              <a:t>return</a:t>
            </a:r>
            <a:r>
              <a:rPr lang="en-IN" sz="3000" b="0" i="0" dirty="0">
                <a:solidFill>
                  <a:srgbClr val="000000"/>
                </a:solidFill>
                <a:effectLst/>
                <a:latin typeface="inter-regular"/>
              </a:rPr>
              <a:t> </a:t>
            </a:r>
            <a:r>
              <a:rPr lang="en-IN" sz="3000" b="0" i="0" dirty="0">
                <a:solidFill>
                  <a:srgbClr val="C00000"/>
                </a:solidFill>
                <a:effectLst/>
                <a:latin typeface="inter-regular"/>
              </a:rPr>
              <a:t>8</a:t>
            </a:r>
            <a:r>
              <a:rPr lang="en-IN" sz="3000" b="0" i="0" dirty="0">
                <a:solidFill>
                  <a:srgbClr val="000000"/>
                </a:solidFill>
                <a:effectLst/>
                <a:latin typeface="inter-regular"/>
              </a:rPr>
              <a:t>;}    }    </a:t>
            </a:r>
          </a:p>
          <a:p>
            <a:pPr marL="0" indent="0" algn="just">
              <a:buNone/>
            </a:pPr>
            <a:endParaRPr lang="en-IN" sz="3000" b="0" i="0" dirty="0">
              <a:solidFill>
                <a:srgbClr val="000000"/>
              </a:solidFill>
              <a:effectLst/>
              <a:latin typeface="inter-regular"/>
            </a:endParaRPr>
          </a:p>
          <a:p>
            <a:pPr marL="0" indent="0" algn="just">
              <a:buNone/>
            </a:pPr>
            <a:r>
              <a:rPr lang="en-IN" sz="3000" b="1" i="0" dirty="0">
                <a:solidFill>
                  <a:srgbClr val="006699"/>
                </a:solidFill>
                <a:effectLst/>
                <a:latin typeface="inter-regular"/>
              </a:rPr>
              <a:t>class</a:t>
            </a:r>
            <a:r>
              <a:rPr lang="en-IN" sz="3000" b="0" i="0" dirty="0">
                <a:solidFill>
                  <a:srgbClr val="000000"/>
                </a:solidFill>
                <a:effectLst/>
                <a:latin typeface="inter-regular"/>
              </a:rPr>
              <a:t> </a:t>
            </a:r>
            <a:r>
              <a:rPr lang="en-IN" sz="3000" b="0" i="0" dirty="0" err="1">
                <a:solidFill>
                  <a:srgbClr val="000000"/>
                </a:solidFill>
                <a:effectLst/>
                <a:latin typeface="inter-regular"/>
              </a:rPr>
              <a:t>TestBank</a:t>
            </a:r>
            <a:r>
              <a:rPr lang="en-IN" sz="3000" b="0" i="0" dirty="0">
                <a:solidFill>
                  <a:srgbClr val="000000"/>
                </a:solidFill>
                <a:effectLst/>
                <a:latin typeface="inter-regular"/>
              </a:rPr>
              <a:t>{    </a:t>
            </a:r>
          </a:p>
          <a:p>
            <a:pPr marL="0" indent="0" algn="just">
              <a:buNone/>
            </a:pPr>
            <a:r>
              <a:rPr lang="en-IN" sz="3000" b="1" i="0" dirty="0">
                <a:solidFill>
                  <a:srgbClr val="006699"/>
                </a:solidFill>
                <a:effectLst/>
                <a:latin typeface="inter-regular"/>
              </a:rPr>
              <a:t>public</a:t>
            </a:r>
            <a:r>
              <a:rPr lang="en-IN" sz="3000" b="0" i="0" dirty="0">
                <a:solidFill>
                  <a:srgbClr val="000000"/>
                </a:solidFill>
                <a:effectLst/>
                <a:latin typeface="inter-regular"/>
              </a:rPr>
              <a:t> </a:t>
            </a:r>
            <a:r>
              <a:rPr lang="en-IN" sz="3000" b="1" i="0" dirty="0">
                <a:solidFill>
                  <a:srgbClr val="006699"/>
                </a:solidFill>
                <a:effectLst/>
                <a:latin typeface="inter-regular"/>
              </a:rPr>
              <a:t>static</a:t>
            </a:r>
            <a:r>
              <a:rPr lang="en-IN" sz="3000" b="0" i="0" dirty="0">
                <a:solidFill>
                  <a:srgbClr val="000000"/>
                </a:solidFill>
                <a:effectLst/>
                <a:latin typeface="inter-regular"/>
              </a:rPr>
              <a:t> </a:t>
            </a:r>
            <a:r>
              <a:rPr lang="en-IN" sz="3000" b="1" i="0" dirty="0">
                <a:solidFill>
                  <a:srgbClr val="006699"/>
                </a:solidFill>
                <a:effectLst/>
                <a:latin typeface="inter-regular"/>
              </a:rPr>
              <a:t>void</a:t>
            </a:r>
            <a:r>
              <a:rPr lang="en-IN" sz="3000" b="0" i="0" dirty="0">
                <a:solidFill>
                  <a:srgbClr val="000000"/>
                </a:solidFill>
                <a:effectLst/>
                <a:latin typeface="inter-regular"/>
              </a:rPr>
              <a:t> main(String </a:t>
            </a:r>
            <a:r>
              <a:rPr lang="en-IN" sz="3000" b="0" i="0" dirty="0" err="1">
                <a:solidFill>
                  <a:srgbClr val="000000"/>
                </a:solidFill>
                <a:effectLst/>
                <a:latin typeface="inter-regular"/>
              </a:rPr>
              <a:t>args</a:t>
            </a:r>
            <a:r>
              <a:rPr lang="en-IN" sz="3000" b="0" i="0" dirty="0">
                <a:solidFill>
                  <a:srgbClr val="000000"/>
                </a:solidFill>
                <a:effectLst/>
                <a:latin typeface="inter-regular"/>
              </a:rPr>
              <a:t>[]){    </a:t>
            </a:r>
          </a:p>
          <a:p>
            <a:pPr marL="0" indent="0" algn="just">
              <a:buNone/>
            </a:pPr>
            <a:r>
              <a:rPr lang="en-IN" sz="3000" b="0" i="0" dirty="0">
                <a:solidFill>
                  <a:srgbClr val="000000"/>
                </a:solidFill>
                <a:effectLst/>
                <a:latin typeface="inter-regular"/>
              </a:rPr>
              <a:t>Bank b;  </a:t>
            </a:r>
          </a:p>
          <a:p>
            <a:pPr marL="0" indent="0" algn="just">
              <a:buNone/>
            </a:pPr>
            <a:r>
              <a:rPr lang="en-IN" sz="3000" b="0" i="0" dirty="0">
                <a:solidFill>
                  <a:srgbClr val="000000"/>
                </a:solidFill>
                <a:effectLst/>
                <a:latin typeface="inter-regular"/>
              </a:rPr>
              <a:t>b=</a:t>
            </a:r>
            <a:r>
              <a:rPr lang="en-IN" sz="3000" b="1" i="0" dirty="0">
                <a:solidFill>
                  <a:srgbClr val="006699"/>
                </a:solidFill>
                <a:effectLst/>
                <a:latin typeface="inter-regular"/>
              </a:rPr>
              <a:t>new</a:t>
            </a:r>
            <a:r>
              <a:rPr lang="en-IN" sz="3000" b="0" i="0" dirty="0">
                <a:solidFill>
                  <a:srgbClr val="000000"/>
                </a:solidFill>
                <a:effectLst/>
                <a:latin typeface="inter-regular"/>
              </a:rPr>
              <a:t> SBI();  </a:t>
            </a:r>
          </a:p>
          <a:p>
            <a:pPr marL="0" indent="0" algn="just">
              <a:buNone/>
            </a:pPr>
            <a:r>
              <a:rPr lang="en-IN" sz="3000" b="0" i="0" dirty="0" err="1">
                <a:solidFill>
                  <a:srgbClr val="000000"/>
                </a:solidFill>
                <a:effectLst/>
                <a:latin typeface="inter-regular"/>
              </a:rPr>
              <a:t>System.out.println</a:t>
            </a:r>
            <a:r>
              <a:rPr lang="en-IN" sz="3000" b="0" i="0" dirty="0">
                <a:solidFill>
                  <a:srgbClr val="000000"/>
                </a:solidFill>
                <a:effectLst/>
                <a:latin typeface="inter-regular"/>
              </a:rPr>
              <a:t>(</a:t>
            </a:r>
            <a:r>
              <a:rPr lang="en-IN" sz="3000" b="0" i="0" dirty="0">
                <a:solidFill>
                  <a:srgbClr val="0000FF"/>
                </a:solidFill>
                <a:effectLst/>
                <a:latin typeface="inter-regular"/>
              </a:rPr>
              <a:t>"Rate of Interest is: "</a:t>
            </a:r>
            <a:r>
              <a:rPr lang="en-IN" sz="3000" b="0" i="0" dirty="0">
                <a:solidFill>
                  <a:srgbClr val="000000"/>
                </a:solidFill>
                <a:effectLst/>
                <a:latin typeface="inter-regular"/>
              </a:rPr>
              <a:t>+</a:t>
            </a:r>
            <a:r>
              <a:rPr lang="en-IN" sz="3000" b="0" i="0" dirty="0" err="1">
                <a:solidFill>
                  <a:srgbClr val="000000"/>
                </a:solidFill>
                <a:effectLst/>
                <a:latin typeface="inter-regular"/>
              </a:rPr>
              <a:t>b.getRateOfInterest</a:t>
            </a:r>
            <a:r>
              <a:rPr lang="en-IN" sz="3000" b="0" i="0" dirty="0">
                <a:solidFill>
                  <a:srgbClr val="000000"/>
                </a:solidFill>
                <a:effectLst/>
                <a:latin typeface="inter-regular"/>
              </a:rPr>
              <a:t>()+</a:t>
            </a:r>
            <a:r>
              <a:rPr lang="en-IN" sz="3000" b="0" i="0" dirty="0">
                <a:solidFill>
                  <a:srgbClr val="0000FF"/>
                </a:solidFill>
                <a:effectLst/>
                <a:latin typeface="inter-regular"/>
              </a:rPr>
              <a:t>" %"</a:t>
            </a:r>
            <a:r>
              <a:rPr lang="en-IN" sz="3000" b="0" i="0" dirty="0">
                <a:solidFill>
                  <a:srgbClr val="000000"/>
                </a:solidFill>
                <a:effectLst/>
                <a:latin typeface="inter-regular"/>
              </a:rPr>
              <a:t>);    </a:t>
            </a:r>
          </a:p>
          <a:p>
            <a:pPr marL="0" indent="0" algn="just">
              <a:buNone/>
            </a:pPr>
            <a:r>
              <a:rPr lang="en-IN" sz="3000" b="0" i="0" dirty="0">
                <a:solidFill>
                  <a:srgbClr val="000000"/>
                </a:solidFill>
                <a:effectLst/>
                <a:latin typeface="inter-regular"/>
              </a:rPr>
              <a:t>b=</a:t>
            </a:r>
            <a:r>
              <a:rPr lang="en-IN" sz="3000" b="1" i="0" dirty="0">
                <a:solidFill>
                  <a:srgbClr val="006699"/>
                </a:solidFill>
                <a:effectLst/>
                <a:latin typeface="inter-regular"/>
              </a:rPr>
              <a:t>new</a:t>
            </a:r>
            <a:r>
              <a:rPr lang="en-IN" sz="3000" b="0" i="0" dirty="0">
                <a:solidFill>
                  <a:srgbClr val="000000"/>
                </a:solidFill>
                <a:effectLst/>
                <a:latin typeface="inter-regular"/>
              </a:rPr>
              <a:t> PNB();  </a:t>
            </a:r>
          </a:p>
          <a:p>
            <a:pPr marL="0" indent="0" algn="just">
              <a:buNone/>
            </a:pPr>
            <a:r>
              <a:rPr lang="en-IN" sz="3000" b="0" i="0" dirty="0" err="1">
                <a:solidFill>
                  <a:srgbClr val="000000"/>
                </a:solidFill>
                <a:effectLst/>
                <a:latin typeface="inter-regular"/>
              </a:rPr>
              <a:t>System.out.println</a:t>
            </a:r>
            <a:r>
              <a:rPr lang="en-IN" sz="3000" b="0" i="0" dirty="0">
                <a:solidFill>
                  <a:srgbClr val="000000"/>
                </a:solidFill>
                <a:effectLst/>
                <a:latin typeface="inter-regular"/>
              </a:rPr>
              <a:t>(</a:t>
            </a:r>
            <a:r>
              <a:rPr lang="en-IN" sz="3000" b="0" i="0" dirty="0">
                <a:solidFill>
                  <a:srgbClr val="0000FF"/>
                </a:solidFill>
                <a:effectLst/>
                <a:latin typeface="inter-regular"/>
              </a:rPr>
              <a:t>"Rate of Interest is: "</a:t>
            </a:r>
            <a:r>
              <a:rPr lang="en-IN" sz="3000" b="0" i="0" dirty="0">
                <a:solidFill>
                  <a:srgbClr val="000000"/>
                </a:solidFill>
                <a:effectLst/>
                <a:latin typeface="inter-regular"/>
              </a:rPr>
              <a:t>+</a:t>
            </a:r>
            <a:r>
              <a:rPr lang="en-IN" sz="3000" b="0" i="0" dirty="0" err="1">
                <a:solidFill>
                  <a:srgbClr val="000000"/>
                </a:solidFill>
                <a:effectLst/>
                <a:latin typeface="inter-regular"/>
              </a:rPr>
              <a:t>b.getRateOfInterest</a:t>
            </a:r>
            <a:r>
              <a:rPr lang="en-IN" sz="3000" b="0" i="0" dirty="0">
                <a:solidFill>
                  <a:srgbClr val="000000"/>
                </a:solidFill>
                <a:effectLst/>
                <a:latin typeface="inter-regular"/>
              </a:rPr>
              <a:t>()+</a:t>
            </a:r>
            <a:r>
              <a:rPr lang="en-IN" sz="3000" b="0" i="0" dirty="0">
                <a:solidFill>
                  <a:srgbClr val="0000FF"/>
                </a:solidFill>
                <a:effectLst/>
                <a:latin typeface="inter-regular"/>
              </a:rPr>
              <a:t>" %"</a:t>
            </a:r>
            <a:r>
              <a:rPr lang="en-IN" sz="3000" b="0" i="0" dirty="0">
                <a:solidFill>
                  <a:srgbClr val="000000"/>
                </a:solidFill>
                <a:effectLst/>
                <a:latin typeface="inter-regular"/>
              </a:rPr>
              <a:t>);    </a:t>
            </a:r>
          </a:p>
          <a:p>
            <a:pPr marL="0" indent="0" algn="just">
              <a:buNone/>
            </a:pPr>
            <a:r>
              <a:rPr lang="en-IN" sz="3000"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44690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374DF-762B-1B9B-FACD-45478B844B65}"/>
              </a:ext>
            </a:extLst>
          </p:cNvPr>
          <p:cNvSpPr>
            <a:spLocks noGrp="1"/>
          </p:cNvSpPr>
          <p:nvPr>
            <p:ph idx="1"/>
          </p:nvPr>
        </p:nvSpPr>
        <p:spPr>
          <a:xfrm>
            <a:off x="85344" y="0"/>
            <a:ext cx="11268456" cy="6858000"/>
          </a:xfrm>
        </p:spPr>
        <p:txBody>
          <a:bodyPr>
            <a:normAutofit fontScale="70000" lnSpcReduction="20000"/>
          </a:bodyPr>
          <a:lstStyle/>
          <a:p>
            <a:pPr algn="just"/>
            <a:r>
              <a:rPr lang="en-IN" b="0" i="0" dirty="0">
                <a:solidFill>
                  <a:srgbClr val="610B38"/>
                </a:solidFill>
                <a:effectLst/>
                <a:latin typeface="erdana"/>
              </a:rPr>
              <a:t>Abstract class having constructor, data member and methods</a:t>
            </a:r>
          </a:p>
          <a:p>
            <a:pPr algn="just"/>
            <a:r>
              <a:rPr lang="en-IN" b="0" i="0" dirty="0">
                <a:solidFill>
                  <a:srgbClr val="333333"/>
                </a:solidFill>
                <a:effectLst/>
                <a:latin typeface="inter-regular"/>
              </a:rPr>
              <a:t>An abstract class can have a data member, abstract method, method body (non-abstract method), constructor, and even main() method.</a:t>
            </a:r>
          </a:p>
          <a:p>
            <a:pPr marL="0" indent="0" algn="just">
              <a:buNone/>
            </a:pP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Bike{  </a:t>
            </a:r>
          </a:p>
          <a:p>
            <a:pPr marL="0" indent="0" algn="just">
              <a:buNone/>
            </a:pPr>
            <a:r>
              <a:rPr lang="en-IN" b="0" i="0" dirty="0">
                <a:solidFill>
                  <a:srgbClr val="000000"/>
                </a:solidFill>
                <a:effectLst/>
                <a:latin typeface="inter-regular"/>
              </a:rPr>
              <a:t>   Bike(){</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"bike is created"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changeGear</a:t>
            </a:r>
            <a:r>
              <a:rPr lang="en-IN" b="0" i="0" dirty="0">
                <a:solidFill>
                  <a:srgbClr val="000000"/>
                </a:solidFill>
                <a:effectLst/>
                <a:latin typeface="inter-regular"/>
              </a:rPr>
              <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"gear changed"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8200"/>
                </a:solidFill>
                <a:effectLst/>
                <a:latin typeface="inter-regular"/>
              </a:rPr>
              <a:t>//Creating a Child class which inherits Abstract class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Honda </a:t>
            </a:r>
            <a:r>
              <a:rPr lang="en-IN" b="1" i="0" dirty="0">
                <a:solidFill>
                  <a:srgbClr val="006699"/>
                </a:solidFill>
                <a:effectLst/>
                <a:latin typeface="inter-regular"/>
              </a:rPr>
              <a:t>extends</a:t>
            </a:r>
            <a:r>
              <a:rPr lang="en-IN" b="0" i="0" dirty="0">
                <a:solidFill>
                  <a:srgbClr val="000000"/>
                </a:solidFill>
                <a:effectLst/>
                <a:latin typeface="inter-regular"/>
              </a:rPr>
              <a:t> Bike{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r>
              <a:rPr lang="en-IN" b="0" i="0" dirty="0">
                <a:solidFill>
                  <a:srgbClr val="008200"/>
                </a:solidFill>
                <a:effectLst/>
                <a:latin typeface="inter-regular"/>
              </a:rPr>
              <a:t>//Creating a Test class which calls abstract and non-abstract methods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TestAbstraction2{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Bike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Honda();                                           output -</a:t>
            </a:r>
            <a:r>
              <a:rPr lang="en-IN" dirty="0"/>
              <a:t>bike is created      </a:t>
            </a:r>
          </a:p>
          <a:p>
            <a:pPr marL="0" indent="0" algn="just">
              <a:buNone/>
            </a:pPr>
            <a:r>
              <a:rPr lang="en-IN" dirty="0"/>
              <a:t>  </a:t>
            </a:r>
            <a:r>
              <a:rPr lang="en-IN" b="0" i="0" dirty="0" err="1">
                <a:solidFill>
                  <a:srgbClr val="000000"/>
                </a:solidFill>
                <a:effectLst/>
                <a:latin typeface="inter-regular"/>
              </a:rPr>
              <a:t>obj.run</a:t>
            </a:r>
            <a:r>
              <a:rPr lang="en-IN" b="0" i="0" dirty="0">
                <a:solidFill>
                  <a:srgbClr val="000000"/>
                </a:solidFill>
                <a:effectLst/>
                <a:latin typeface="inter-regular"/>
              </a:rPr>
              <a:t>(); </a:t>
            </a:r>
          </a:p>
          <a:p>
            <a:pPr marL="0" indent="0" algn="just">
              <a:buNone/>
            </a:pPr>
            <a:r>
              <a:rPr lang="en-IN" dirty="0"/>
              <a:t>   </a:t>
            </a:r>
            <a:r>
              <a:rPr lang="en-IN" b="0" i="0" dirty="0" err="1">
                <a:solidFill>
                  <a:srgbClr val="000000"/>
                </a:solidFill>
                <a:effectLst/>
                <a:latin typeface="inter-regular"/>
              </a:rPr>
              <a:t>obj.changeGear</a:t>
            </a:r>
            <a:r>
              <a:rPr lang="en-IN" b="0" i="0" dirty="0">
                <a:solidFill>
                  <a:srgbClr val="000000"/>
                </a:solidFill>
                <a:effectLst/>
                <a:latin typeface="inter-regular"/>
              </a:rPr>
              <a:t>();  </a:t>
            </a:r>
            <a:r>
              <a:rPr lang="en-IN" dirty="0"/>
              <a:t>                                                                  running safely..</a:t>
            </a:r>
          </a:p>
          <a:p>
            <a:pPr marL="0" indent="0" algn="just">
              <a:buNone/>
            </a:pPr>
            <a:r>
              <a:rPr lang="en-IN" dirty="0"/>
              <a:t>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dirty="0"/>
              <a:t>                                                                                                      `	  gear changed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22680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859</Words>
  <Application>Microsoft Macintosh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erdana</vt:lpstr>
      <vt:lpstr>inter-bold</vt:lpstr>
      <vt:lpstr>inter-regular</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2023-02-07T09:46:05Z</dcterms:created>
  <dcterms:modified xsi:type="dcterms:W3CDTF">2023-02-07T10:02:24Z</dcterms:modified>
</cp:coreProperties>
</file>