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Muli"/>
      <p:regular r:id="rId31"/>
      <p:bold r:id="rId32"/>
      <p:italic r:id="rId33"/>
      <p:boldItalic r:id="rId34"/>
    </p:embeddedFont>
    <p:embeddedFont>
      <p:font typeface="Poppins"/>
      <p:regular r:id="rId35"/>
      <p:bold r:id="rId36"/>
      <p:italic r:id="rId37"/>
      <p:boldItalic r:id="rId38"/>
    </p:embeddedFont>
    <p:embeddedFont>
      <p:font typeface="Poppins Light"/>
      <p:regular r:id="rId39"/>
      <p:bold r:id="rId40"/>
      <p:italic r:id="rId41"/>
      <p:boldItalic r:id="rId42"/>
    </p:embeddedFont>
    <p:embeddedFont>
      <p:font typeface="Muli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oppinsLight-bold.fntdata"/><Relationship Id="rId20" Type="http://schemas.openxmlformats.org/officeDocument/2006/relationships/slide" Target="slides/slide16.xml"/><Relationship Id="rId42" Type="http://schemas.openxmlformats.org/officeDocument/2006/relationships/font" Target="fonts/PoppinsLight-boldItalic.fntdata"/><Relationship Id="rId41" Type="http://schemas.openxmlformats.org/officeDocument/2006/relationships/font" Target="fonts/PoppinsLight-italic.fntdata"/><Relationship Id="rId22" Type="http://schemas.openxmlformats.org/officeDocument/2006/relationships/slide" Target="slides/slide18.xml"/><Relationship Id="rId44" Type="http://schemas.openxmlformats.org/officeDocument/2006/relationships/font" Target="fonts/MuliLight-bold.fntdata"/><Relationship Id="rId21" Type="http://schemas.openxmlformats.org/officeDocument/2006/relationships/slide" Target="slides/slide17.xml"/><Relationship Id="rId43" Type="http://schemas.openxmlformats.org/officeDocument/2006/relationships/font" Target="fonts/MuliLight-regular.fntdata"/><Relationship Id="rId24" Type="http://schemas.openxmlformats.org/officeDocument/2006/relationships/slide" Target="slides/slide20.xml"/><Relationship Id="rId46" Type="http://schemas.openxmlformats.org/officeDocument/2006/relationships/font" Target="fonts/MuliLight-boldItalic.fntdata"/><Relationship Id="rId23" Type="http://schemas.openxmlformats.org/officeDocument/2006/relationships/slide" Target="slides/slide19.xml"/><Relationship Id="rId45" Type="http://schemas.openxmlformats.org/officeDocument/2006/relationships/font" Target="fonts/Muli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uli-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uli-italic.fntdata"/><Relationship Id="rId10" Type="http://schemas.openxmlformats.org/officeDocument/2006/relationships/slide" Target="slides/slide6.xml"/><Relationship Id="rId32" Type="http://schemas.openxmlformats.org/officeDocument/2006/relationships/font" Target="fonts/Muli-bold.fntdata"/><Relationship Id="rId13" Type="http://schemas.openxmlformats.org/officeDocument/2006/relationships/slide" Target="slides/slide9.xml"/><Relationship Id="rId35" Type="http://schemas.openxmlformats.org/officeDocument/2006/relationships/font" Target="fonts/Poppins-regular.fntdata"/><Relationship Id="rId12" Type="http://schemas.openxmlformats.org/officeDocument/2006/relationships/slide" Target="slides/slide8.xml"/><Relationship Id="rId34" Type="http://schemas.openxmlformats.org/officeDocument/2006/relationships/font" Target="fonts/Muli-boldItalic.fntdata"/><Relationship Id="rId15" Type="http://schemas.openxmlformats.org/officeDocument/2006/relationships/slide" Target="slides/slide11.xml"/><Relationship Id="rId37" Type="http://schemas.openxmlformats.org/officeDocument/2006/relationships/font" Target="fonts/Poppins-italic.fntdata"/><Relationship Id="rId14" Type="http://schemas.openxmlformats.org/officeDocument/2006/relationships/slide" Target="slides/slide10.xml"/><Relationship Id="rId36" Type="http://schemas.openxmlformats.org/officeDocument/2006/relationships/font" Target="fonts/Poppins-bold.fntdata"/><Relationship Id="rId17" Type="http://schemas.openxmlformats.org/officeDocument/2006/relationships/slide" Target="slides/slide13.xml"/><Relationship Id="rId39" Type="http://schemas.openxmlformats.org/officeDocument/2006/relationships/font" Target="fonts/PoppinsLight-regular.fntdata"/><Relationship Id="rId16" Type="http://schemas.openxmlformats.org/officeDocument/2006/relationships/slide" Target="slides/slide12.xml"/><Relationship Id="rId38" Type="http://schemas.openxmlformats.org/officeDocument/2006/relationships/font" Target="fonts/Poppi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39e3c90d9_0_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9e3c90d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39e3c90d9_0_2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9e3c90d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39e3c90d9_0_2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39e3c90d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39e3c90d9_0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39e3c90d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39e3c90d9_0_2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39e3c90d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39e3c90d9_0_2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9e3c90d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39e3c90d9_0_3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39e3c90d9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39e3c90d9_0_4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39e3c90d9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632f45243_1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632f4524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6380e78d5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6380e78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6380e78d5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6380e78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6380e78d5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6380e78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6380e78d5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6380e78d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6358a84a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6358a84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39e3c90d9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9e3c90d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39e3c90d9_0_2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9e3c90d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p:nvPr>
            <p:ph type="ctrTitle"/>
          </p:nvPr>
        </p:nvSpPr>
        <p:spPr>
          <a:xfrm>
            <a:off x="685800" y="696425"/>
            <a:ext cx="5391000" cy="2930400"/>
          </a:xfrm>
          <a:prstGeom prst="rect">
            <a:avLst/>
          </a:prstGeom>
        </p:spPr>
        <p:txBody>
          <a:bodyPr anchorCtr="0" anchor="t" bIns="0" lIns="0" spcFirstLastPara="1" rIns="0" wrap="square" tIns="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457200" y="4406309"/>
            <a:ext cx="8229600" cy="519600"/>
          </a:xfrm>
          <a:prstGeom prst="rect">
            <a:avLst/>
          </a:prstGeom>
        </p:spPr>
        <p:txBody>
          <a:bodyPr anchorCtr="0" anchor="t" bIns="0" lIns="0" spcFirstLastPara="1" rIns="0" wrap="square" tIns="0"/>
          <a:lstStyle>
            <a:lvl1pPr indent="-228600" lvl="0" marL="457200" rtl="0">
              <a:spcBef>
                <a:spcPts val="360"/>
              </a:spcBef>
              <a:spcAft>
                <a:spcPts val="0"/>
              </a:spcAft>
              <a:buSzPts val="1600"/>
              <a:buNone/>
              <a:defRPr sz="1600"/>
            </a:lvl1pPr>
          </a:lstStyle>
          <a:p/>
        </p:txBody>
      </p:sp>
      <p:sp>
        <p:nvSpPr>
          <p:cNvPr id="54" name="Google Shape;54;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11"/>
          <p:cNvPicPr preferRelativeResize="0"/>
          <p:nvPr/>
        </p:nvPicPr>
        <p:blipFill>
          <a:blip r:embed="rId2">
            <a:alphaModFix/>
          </a:blip>
          <a:stretch>
            <a:fillRect/>
          </a:stretch>
        </p:blipFill>
        <p:spPr>
          <a:xfrm>
            <a:off x="5230275" y="2032125"/>
            <a:ext cx="3761325" cy="29589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no illustration">
  <p:cSld name="BLANK_1">
    <p:spTree>
      <p:nvGrpSpPr>
        <p:cNvPr id="59" name="Shape 59"/>
        <p:cNvGrpSpPr/>
        <p:nvPr/>
      </p:nvGrpSpPr>
      <p:grpSpPr>
        <a:xfrm>
          <a:off x="0" y="0"/>
          <a:ext cx="0" cy="0"/>
          <a:chOff x="0" y="0"/>
          <a:chExt cx="0" cy="0"/>
        </a:xfrm>
      </p:grpSpPr>
      <p:sp>
        <p:nvSpPr>
          <p:cNvPr id="60" name="Google Shape;60;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p:nvPr>
            <p:ph type="ctrTitle"/>
          </p:nvPr>
        </p:nvSpPr>
        <p:spPr>
          <a:xfrm>
            <a:off x="685800" y="1811950"/>
            <a:ext cx="4973100" cy="1159800"/>
          </a:xfrm>
          <a:prstGeom prst="rect">
            <a:avLst/>
          </a:prstGeom>
        </p:spPr>
        <p:txBody>
          <a:bodyPr anchorCtr="0" anchor="b" bIns="0" lIns="0" spcFirstLastPara="1" rIns="0" wrap="square" tIns="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3144850"/>
            <a:ext cx="2493600" cy="784800"/>
          </a:xfrm>
          <a:prstGeom prst="rect">
            <a:avLst/>
          </a:prstGeom>
        </p:spPr>
        <p:txBody>
          <a:bodyPr anchorCtr="0" anchor="t" bIns="0" lIns="0" spcFirstLastPara="1" rIns="0" wrap="square" tIns="0"/>
          <a:lstStyle>
            <a:lvl1pPr lvl="0" rtl="0">
              <a:spcBef>
                <a:spcPts val="0"/>
              </a:spcBef>
              <a:spcAft>
                <a:spcPts val="0"/>
              </a:spcAft>
              <a:buClr>
                <a:srgbClr val="A7A4BC"/>
              </a:buClr>
              <a:buSzPts val="1800"/>
              <a:buNone/>
              <a:defRPr sz="1800">
                <a:solidFill>
                  <a:srgbClr val="A7A4BC"/>
                </a:solidFill>
              </a:defRPr>
            </a:lvl1pPr>
            <a:lvl2pPr lvl="1" rtl="0">
              <a:spcBef>
                <a:spcPts val="0"/>
              </a:spcBef>
              <a:spcAft>
                <a:spcPts val="0"/>
              </a:spcAft>
              <a:buClr>
                <a:srgbClr val="A7A4BC"/>
              </a:buClr>
              <a:buSzPts val="1800"/>
              <a:buNone/>
              <a:defRPr sz="1800">
                <a:solidFill>
                  <a:srgbClr val="A7A4BC"/>
                </a:solidFill>
              </a:defRPr>
            </a:lvl2pPr>
            <a:lvl3pPr lvl="2" rtl="0">
              <a:spcBef>
                <a:spcPts val="0"/>
              </a:spcBef>
              <a:spcAft>
                <a:spcPts val="0"/>
              </a:spcAft>
              <a:buClr>
                <a:srgbClr val="A7A4BC"/>
              </a:buClr>
              <a:buSzPts val="1800"/>
              <a:buNone/>
              <a:defRPr sz="1800">
                <a:solidFill>
                  <a:srgbClr val="A7A4BC"/>
                </a:solidFill>
              </a:defRPr>
            </a:lvl3pPr>
            <a:lvl4pPr lvl="3" rtl="0">
              <a:spcBef>
                <a:spcPts val="0"/>
              </a:spcBef>
              <a:spcAft>
                <a:spcPts val="0"/>
              </a:spcAft>
              <a:buClr>
                <a:srgbClr val="A7A4BC"/>
              </a:buClr>
              <a:buSzPts val="1800"/>
              <a:buNone/>
              <a:defRPr sz="1800">
                <a:solidFill>
                  <a:srgbClr val="A7A4BC"/>
                </a:solidFill>
              </a:defRPr>
            </a:lvl4pPr>
            <a:lvl5pPr lvl="4" rtl="0">
              <a:spcBef>
                <a:spcPts val="0"/>
              </a:spcBef>
              <a:spcAft>
                <a:spcPts val="0"/>
              </a:spcAft>
              <a:buClr>
                <a:srgbClr val="A7A4BC"/>
              </a:buClr>
              <a:buSzPts val="1800"/>
              <a:buNone/>
              <a:defRPr sz="1800">
                <a:solidFill>
                  <a:srgbClr val="A7A4BC"/>
                </a:solidFill>
              </a:defRPr>
            </a:lvl5pPr>
            <a:lvl6pPr lvl="5" rtl="0">
              <a:spcBef>
                <a:spcPts val="0"/>
              </a:spcBef>
              <a:spcAft>
                <a:spcPts val="0"/>
              </a:spcAft>
              <a:buClr>
                <a:srgbClr val="A7A4BC"/>
              </a:buClr>
              <a:buSzPts val="1800"/>
              <a:buNone/>
              <a:defRPr sz="1800">
                <a:solidFill>
                  <a:srgbClr val="A7A4BC"/>
                </a:solidFill>
              </a:defRPr>
            </a:lvl6pPr>
            <a:lvl7pPr lvl="6" rtl="0">
              <a:spcBef>
                <a:spcPts val="0"/>
              </a:spcBef>
              <a:spcAft>
                <a:spcPts val="0"/>
              </a:spcAft>
              <a:buClr>
                <a:srgbClr val="A7A4BC"/>
              </a:buClr>
              <a:buSzPts val="1800"/>
              <a:buNone/>
              <a:defRPr sz="1800">
                <a:solidFill>
                  <a:srgbClr val="A7A4BC"/>
                </a:solidFill>
              </a:defRPr>
            </a:lvl7pPr>
            <a:lvl8pPr lvl="7" rtl="0">
              <a:spcBef>
                <a:spcPts val="0"/>
              </a:spcBef>
              <a:spcAft>
                <a:spcPts val="0"/>
              </a:spcAft>
              <a:buClr>
                <a:srgbClr val="A7A4BC"/>
              </a:buClr>
              <a:buSzPts val="1800"/>
              <a:buNone/>
              <a:defRPr sz="1800">
                <a:solidFill>
                  <a:srgbClr val="A7A4BC"/>
                </a:solidFill>
              </a:defRPr>
            </a:lvl8pPr>
            <a:lvl9pPr lvl="8" rtl="0">
              <a:spcBef>
                <a:spcPts val="0"/>
              </a:spcBef>
              <a:spcAft>
                <a:spcPts val="0"/>
              </a:spcAft>
              <a:buClr>
                <a:srgbClr val="A7A4BC"/>
              </a:buClr>
              <a:buSzPts val="1800"/>
              <a:buNone/>
              <a:defRPr sz="1800">
                <a:solidFill>
                  <a:srgbClr val="A7A4BC"/>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5074072" y="2340786"/>
            <a:ext cx="3879000" cy="2629082"/>
          </a:xfrm>
          <a:prstGeom prst="rect">
            <a:avLst/>
          </a:prstGeom>
          <a:noFill/>
          <a:ln>
            <a:noFill/>
          </a:ln>
        </p:spPr>
      </p:pic>
      <p:sp>
        <p:nvSpPr>
          <p:cNvPr id="18" name="Google Shape;18;p4"/>
          <p:cNvSpPr txBox="1"/>
          <p:nvPr>
            <p:ph idx="1" type="body"/>
          </p:nvPr>
        </p:nvSpPr>
        <p:spPr>
          <a:xfrm>
            <a:off x="962850" y="919975"/>
            <a:ext cx="4469100" cy="3342000"/>
          </a:xfrm>
          <a:prstGeom prst="rect">
            <a:avLst/>
          </a:prstGeom>
        </p:spPr>
        <p:txBody>
          <a:bodyPr anchorCtr="0" anchor="t" bIns="0" lIns="0" spcFirstLastPara="1" rIns="0" wrap="square" tIns="0"/>
          <a:lstStyle>
            <a:lvl1pPr indent="-431800" lvl="0" marL="457200" rtl="0">
              <a:lnSpc>
                <a:spcPct val="115000"/>
              </a:lnSpc>
              <a:spcBef>
                <a:spcPts val="600"/>
              </a:spcBef>
              <a:spcAft>
                <a:spcPts val="0"/>
              </a:spcAft>
              <a:buClr>
                <a:srgbClr val="A7A4BC"/>
              </a:buClr>
              <a:buSzPts val="3200"/>
              <a:buChar char="●"/>
              <a:defRPr sz="3200">
                <a:solidFill>
                  <a:srgbClr val="A7A4BC"/>
                </a:solidFill>
              </a:defRPr>
            </a:lvl1pPr>
            <a:lvl2pPr indent="-431800" lvl="1" marL="914400" rtl="0">
              <a:lnSpc>
                <a:spcPct val="115000"/>
              </a:lnSpc>
              <a:spcBef>
                <a:spcPts val="0"/>
              </a:spcBef>
              <a:spcAft>
                <a:spcPts val="0"/>
              </a:spcAft>
              <a:buSzPts val="3200"/>
              <a:buChar char="○"/>
              <a:defRPr sz="3200">
                <a:solidFill>
                  <a:srgbClr val="A7A4BC"/>
                </a:solidFill>
              </a:defRPr>
            </a:lvl2pPr>
            <a:lvl3pPr indent="-431800" lvl="2" marL="1371600" rtl="0">
              <a:lnSpc>
                <a:spcPct val="115000"/>
              </a:lnSpc>
              <a:spcBef>
                <a:spcPts val="0"/>
              </a:spcBef>
              <a:spcAft>
                <a:spcPts val="0"/>
              </a:spcAft>
              <a:buSzPts val="3200"/>
              <a:buChar char="■"/>
              <a:defRPr sz="3200">
                <a:solidFill>
                  <a:srgbClr val="A7A4BC"/>
                </a:solidFill>
              </a:defRPr>
            </a:lvl3pPr>
            <a:lvl4pPr indent="-431800" lvl="3" marL="1828800" rtl="0">
              <a:lnSpc>
                <a:spcPct val="115000"/>
              </a:lnSpc>
              <a:spcBef>
                <a:spcPts val="0"/>
              </a:spcBef>
              <a:spcAft>
                <a:spcPts val="0"/>
              </a:spcAft>
              <a:buSzPts val="3200"/>
              <a:buChar char="●"/>
              <a:defRPr sz="3200">
                <a:solidFill>
                  <a:srgbClr val="A7A4BC"/>
                </a:solidFill>
              </a:defRPr>
            </a:lvl4pPr>
            <a:lvl5pPr indent="-431800" lvl="4" marL="2286000" rtl="0">
              <a:lnSpc>
                <a:spcPct val="115000"/>
              </a:lnSpc>
              <a:spcBef>
                <a:spcPts val="0"/>
              </a:spcBef>
              <a:spcAft>
                <a:spcPts val="0"/>
              </a:spcAft>
              <a:buSzPts val="3200"/>
              <a:buChar char="○"/>
              <a:defRPr sz="3200">
                <a:solidFill>
                  <a:srgbClr val="A7A4BC"/>
                </a:solidFill>
              </a:defRPr>
            </a:lvl5pPr>
            <a:lvl6pPr indent="-431800" lvl="5" marL="2743200" rtl="0">
              <a:lnSpc>
                <a:spcPct val="115000"/>
              </a:lnSpc>
              <a:spcBef>
                <a:spcPts val="0"/>
              </a:spcBef>
              <a:spcAft>
                <a:spcPts val="0"/>
              </a:spcAft>
              <a:buSzPts val="3200"/>
              <a:buChar char="■"/>
              <a:defRPr sz="3200">
                <a:solidFill>
                  <a:srgbClr val="A7A4BC"/>
                </a:solidFill>
              </a:defRPr>
            </a:lvl6pPr>
            <a:lvl7pPr indent="-431800" lvl="6" marL="3200400" rtl="0">
              <a:lnSpc>
                <a:spcPct val="115000"/>
              </a:lnSpc>
              <a:spcBef>
                <a:spcPts val="0"/>
              </a:spcBef>
              <a:spcAft>
                <a:spcPts val="0"/>
              </a:spcAft>
              <a:buSzPts val="3200"/>
              <a:buChar char="●"/>
              <a:defRPr sz="3200">
                <a:solidFill>
                  <a:srgbClr val="A7A4BC"/>
                </a:solidFill>
              </a:defRPr>
            </a:lvl7pPr>
            <a:lvl8pPr indent="-431800" lvl="7" marL="3657600" rtl="0">
              <a:lnSpc>
                <a:spcPct val="115000"/>
              </a:lnSpc>
              <a:spcBef>
                <a:spcPts val="0"/>
              </a:spcBef>
              <a:spcAft>
                <a:spcPts val="0"/>
              </a:spcAft>
              <a:buSzPts val="3200"/>
              <a:buChar char="○"/>
              <a:defRPr sz="3200">
                <a:solidFill>
                  <a:srgbClr val="A7A4BC"/>
                </a:solidFill>
              </a:defRPr>
            </a:lvl8pPr>
            <a:lvl9pPr indent="-431800" lvl="8" marL="4114800" rtl="0">
              <a:lnSpc>
                <a:spcPct val="115000"/>
              </a:lnSpc>
              <a:spcBef>
                <a:spcPts val="0"/>
              </a:spcBef>
              <a:spcAft>
                <a:spcPts val="0"/>
              </a:spcAft>
              <a:buSzPts val="3200"/>
              <a:buChar char="■"/>
              <a:defRPr sz="3200">
                <a:solidFill>
                  <a:srgbClr val="A7A4BC"/>
                </a:solidFill>
              </a:defRPr>
            </a:lvl9pPr>
          </a:lstStyle>
          <a:p/>
        </p:txBody>
      </p:sp>
      <p:sp>
        <p:nvSpPr>
          <p:cNvPr id="19" name="Google Shape;19;p4"/>
          <p:cNvSpPr txBox="1"/>
          <p:nvPr/>
        </p:nvSpPr>
        <p:spPr>
          <a:xfrm>
            <a:off x="390571" y="571075"/>
            <a:ext cx="6480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rgbClr val="A7D86D"/>
                </a:solidFill>
                <a:latin typeface="Muli"/>
                <a:ea typeface="Muli"/>
                <a:cs typeface="Muli"/>
                <a:sym typeface="Muli"/>
              </a:rPr>
              <a:t>“</a:t>
            </a:r>
            <a:endParaRPr b="1" sz="9600">
              <a:solidFill>
                <a:srgbClr val="A7D86D"/>
              </a:solidFill>
              <a:latin typeface="Muli"/>
              <a:ea typeface="Muli"/>
              <a:cs typeface="Muli"/>
              <a:sym typeface="Muli"/>
            </a:endParaRPr>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p:nvPr>
            <p:ph type="title"/>
          </p:nvPr>
        </p:nvSpPr>
        <p:spPr>
          <a:xfrm>
            <a:off x="457200" y="1044175"/>
            <a:ext cx="6300300" cy="857400"/>
          </a:xfrm>
          <a:prstGeom prst="rect">
            <a:avLst/>
          </a:prstGeom>
        </p:spPr>
        <p:txBody>
          <a:bodyPr anchorCtr="0" anchor="b" bIns="0" lIns="0" spcFirstLastPara="1" rIns="0" wrap="square" tIns="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24" name="Google Shape;24;p5"/>
          <p:cNvSpPr txBox="1"/>
          <p:nvPr>
            <p:ph idx="1" type="body"/>
          </p:nvPr>
        </p:nvSpPr>
        <p:spPr>
          <a:xfrm>
            <a:off x="457200" y="2038350"/>
            <a:ext cx="4929300" cy="1862700"/>
          </a:xfrm>
          <a:prstGeom prst="rect">
            <a:avLst/>
          </a:prstGeom>
        </p:spPr>
        <p:txBody>
          <a:bodyPr anchorCtr="0" anchor="t" bIns="0" lIns="0" spcFirstLastPara="1" rIns="0" wrap="square" tIns="0"/>
          <a:lstStyle>
            <a:lvl1pPr indent="-368300" lvl="0" marL="457200" rtl="0">
              <a:spcBef>
                <a:spcPts val="60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mask">
  <p:cSld name="TITLE_AND_BODY_1">
    <p:bg>
      <p:bgPr>
        <a:solidFill>
          <a:srgbClr val="A7D86D"/>
        </a:solidFill>
      </p:bgPr>
    </p:bg>
    <p:spTree>
      <p:nvGrpSpPr>
        <p:cNvPr id="26" name="Shape 26"/>
        <p:cNvGrpSpPr/>
        <p:nvPr/>
      </p:nvGrpSpPr>
      <p:grpSpPr>
        <a:xfrm>
          <a:off x="0" y="0"/>
          <a:ext cx="0" cy="0"/>
          <a:chOff x="0" y="0"/>
          <a:chExt cx="0" cy="0"/>
        </a:xfrm>
      </p:grpSpPr>
      <p:grpSp>
        <p:nvGrpSpPr>
          <p:cNvPr id="27" name="Google Shape;27;p6"/>
          <p:cNvGrpSpPr/>
          <p:nvPr/>
        </p:nvGrpSpPr>
        <p:grpSpPr>
          <a:xfrm>
            <a:off x="-144" y="4104"/>
            <a:ext cx="9144000" cy="5143488"/>
            <a:chOff x="238125" y="848325"/>
            <a:chExt cx="7143750" cy="4018350"/>
          </a:xfrm>
        </p:grpSpPr>
        <p:sp>
          <p:nvSpPr>
            <p:cNvPr id="28" name="Google Shape;28;p6"/>
            <p:cNvSpPr/>
            <p:nvPr/>
          </p:nvSpPr>
          <p:spPr>
            <a:xfrm>
              <a:off x="238125" y="848325"/>
              <a:ext cx="7143750" cy="4018350"/>
            </a:xfrm>
            <a:custGeom>
              <a:rect b="b" l="l" r="r" t="t"/>
              <a:pathLst>
                <a:path extrusionOk="0" h="160734" w="28575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a:off x="238125" y="848325"/>
              <a:ext cx="7143750" cy="4018350"/>
            </a:xfrm>
            <a:custGeom>
              <a:rect b="b" l="l" r="r" t="t"/>
              <a:pathLst>
                <a:path extrusionOk="0" h="160734" w="28575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6"/>
          <p:cNvSpPr txBox="1"/>
          <p:nvPr>
            <p:ph type="title"/>
          </p:nvPr>
        </p:nvSpPr>
        <p:spPr>
          <a:xfrm>
            <a:off x="457200" y="1425175"/>
            <a:ext cx="3101400" cy="857400"/>
          </a:xfrm>
          <a:prstGeom prst="rect">
            <a:avLst/>
          </a:prstGeom>
        </p:spPr>
        <p:txBody>
          <a:bodyPr anchorCtr="0" anchor="b" bIns="0" lIns="0" spcFirstLastPara="1" rIns="0" wrap="square" tIns="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1" name="Google Shape;31;p6"/>
          <p:cNvSpPr txBox="1"/>
          <p:nvPr>
            <p:ph idx="1" type="body"/>
          </p:nvPr>
        </p:nvSpPr>
        <p:spPr>
          <a:xfrm>
            <a:off x="457200" y="2419350"/>
            <a:ext cx="3101400" cy="1862700"/>
          </a:xfrm>
          <a:prstGeom prst="rect">
            <a:avLst/>
          </a:prstGeom>
        </p:spPr>
        <p:txBody>
          <a:bodyPr anchorCtr="0" anchor="t" bIns="0" lIns="0" spcFirstLastPara="1" rIns="0" wrap="square" tIns="0"/>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p:nvPr>
            <p:ph type="title"/>
          </p:nvPr>
        </p:nvSpPr>
        <p:spPr>
          <a:xfrm>
            <a:off x="457200" y="1044175"/>
            <a:ext cx="6300300" cy="857400"/>
          </a:xfrm>
          <a:prstGeom prst="rect">
            <a:avLst/>
          </a:prstGeom>
        </p:spPr>
        <p:txBody>
          <a:bodyPr anchorCtr="0" anchor="b" bIns="0" lIns="0" spcFirstLastPara="1" rIns="0" wrap="square" tIns="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6" name="Google Shape;36;p7"/>
          <p:cNvSpPr txBox="1"/>
          <p:nvPr>
            <p:ph idx="1" type="body"/>
          </p:nvPr>
        </p:nvSpPr>
        <p:spPr>
          <a:xfrm>
            <a:off x="457200" y="2082325"/>
            <a:ext cx="2392500" cy="27672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993928" y="2082325"/>
            <a:ext cx="2392500" cy="27672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9" name="Shape 39"/>
        <p:cNvGrpSpPr/>
        <p:nvPr/>
      </p:nvGrpSpPr>
      <p:grpSpPr>
        <a:xfrm>
          <a:off x="0" y="0"/>
          <a:ext cx="0" cy="0"/>
          <a:chOff x="0" y="0"/>
          <a:chExt cx="0" cy="0"/>
        </a:xfrm>
      </p:grpSpPr>
      <p:sp>
        <p:nvSpPr>
          <p:cNvPr id="40" name="Google Shape;40;p8"/>
          <p:cNvSpPr txBox="1"/>
          <p:nvPr>
            <p:ph type="title"/>
          </p:nvPr>
        </p:nvSpPr>
        <p:spPr>
          <a:xfrm>
            <a:off x="457200" y="1044175"/>
            <a:ext cx="6300300" cy="857400"/>
          </a:xfrm>
          <a:prstGeom prst="rect">
            <a:avLst/>
          </a:prstGeom>
        </p:spPr>
        <p:txBody>
          <a:bodyPr anchorCtr="0" anchor="b" bIns="0" lIns="0" spcFirstLastPara="1" rIns="0" wrap="square" tIns="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41" name="Google Shape;41;p8"/>
          <p:cNvSpPr txBox="1"/>
          <p:nvPr>
            <p:ph idx="1" type="body"/>
          </p:nvPr>
        </p:nvSpPr>
        <p:spPr>
          <a:xfrm>
            <a:off x="457200" y="2082325"/>
            <a:ext cx="2359800" cy="28434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2" name="Google Shape;42;p8"/>
          <p:cNvSpPr txBox="1"/>
          <p:nvPr>
            <p:ph idx="2" type="body"/>
          </p:nvPr>
        </p:nvSpPr>
        <p:spPr>
          <a:xfrm>
            <a:off x="3392100" y="2082325"/>
            <a:ext cx="2359800" cy="28434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 name="Google Shape;43;p8"/>
          <p:cNvSpPr txBox="1"/>
          <p:nvPr>
            <p:ph idx="3" type="body"/>
          </p:nvPr>
        </p:nvSpPr>
        <p:spPr>
          <a:xfrm>
            <a:off x="6326997" y="2082325"/>
            <a:ext cx="2359800" cy="28434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4" name="Google Shape;44;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5872725" y="2225700"/>
            <a:ext cx="3118876" cy="2765399"/>
          </a:xfrm>
          <a:prstGeom prst="rect">
            <a:avLst/>
          </a:prstGeom>
          <a:noFill/>
          <a:ln>
            <a:noFill/>
          </a:ln>
        </p:spPr>
      </p:pic>
      <p:sp>
        <p:nvSpPr>
          <p:cNvPr id="47" name="Google Shape;47;p9"/>
          <p:cNvSpPr txBox="1"/>
          <p:nvPr>
            <p:ph type="title"/>
          </p:nvPr>
        </p:nvSpPr>
        <p:spPr>
          <a:xfrm>
            <a:off x="457200" y="1044175"/>
            <a:ext cx="6300300" cy="857400"/>
          </a:xfrm>
          <a:prstGeom prst="rect">
            <a:avLst/>
          </a:prstGeom>
        </p:spPr>
        <p:txBody>
          <a:bodyPr anchorCtr="0" anchor="b" bIns="0" lIns="0" spcFirstLastPara="1" rIns="0" wrap="square" tIns="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48" name="Google Shape;48;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illustration">
  <p:cSld name="TITLE_ONLY_1">
    <p:spTree>
      <p:nvGrpSpPr>
        <p:cNvPr id="49" name="Shape 49"/>
        <p:cNvGrpSpPr/>
        <p:nvPr/>
      </p:nvGrpSpPr>
      <p:grpSpPr>
        <a:xfrm>
          <a:off x="0" y="0"/>
          <a:ext cx="0" cy="0"/>
          <a:chOff x="0" y="0"/>
          <a:chExt cx="0" cy="0"/>
        </a:xfrm>
      </p:grpSpPr>
      <p:sp>
        <p:nvSpPr>
          <p:cNvPr id="50" name="Google Shape;50;p10"/>
          <p:cNvSpPr txBox="1"/>
          <p:nvPr>
            <p:ph type="title"/>
          </p:nvPr>
        </p:nvSpPr>
        <p:spPr>
          <a:xfrm>
            <a:off x="457200" y="1044175"/>
            <a:ext cx="6300300" cy="857400"/>
          </a:xfrm>
          <a:prstGeom prst="rect">
            <a:avLst/>
          </a:prstGeom>
        </p:spPr>
        <p:txBody>
          <a:bodyPr anchorCtr="0" anchor="b" bIns="0" lIns="0" spcFirstLastPara="1" rIns="0" wrap="square" tIns="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51" name="Google Shape;51;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44175"/>
            <a:ext cx="6300300" cy="857400"/>
          </a:xfrm>
          <a:prstGeom prst="rect">
            <a:avLst/>
          </a:prstGeom>
          <a:noFill/>
          <a:ln>
            <a:noFill/>
          </a:ln>
        </p:spPr>
        <p:txBody>
          <a:bodyPr anchorCtr="0" anchor="b" bIns="0" lIns="0" spcFirstLastPara="1" rIns="0" wrap="square" tIns="0"/>
          <a:lstStyle>
            <a:lvl1pPr lvl="0" rtl="0">
              <a:spcBef>
                <a:spcPts val="0"/>
              </a:spcBef>
              <a:spcAft>
                <a:spcPts val="0"/>
              </a:spcAft>
              <a:buClr>
                <a:srgbClr val="A7D86D"/>
              </a:buClr>
              <a:buSzPts val="4800"/>
              <a:buFont typeface="Poppins"/>
              <a:buNone/>
              <a:defRPr b="1" sz="4800">
                <a:solidFill>
                  <a:srgbClr val="A7D86D"/>
                </a:solidFill>
                <a:latin typeface="Poppins"/>
                <a:ea typeface="Poppins"/>
                <a:cs typeface="Poppins"/>
                <a:sym typeface="Poppins"/>
              </a:defRPr>
            </a:lvl1pPr>
            <a:lvl2pPr lvl="1" rtl="0">
              <a:spcBef>
                <a:spcPts val="0"/>
              </a:spcBef>
              <a:spcAft>
                <a:spcPts val="0"/>
              </a:spcAft>
              <a:buClr>
                <a:srgbClr val="A7D86D"/>
              </a:buClr>
              <a:buSzPts val="4800"/>
              <a:buFont typeface="Poppins"/>
              <a:buNone/>
              <a:defRPr b="1" sz="4800">
                <a:solidFill>
                  <a:srgbClr val="A7D86D"/>
                </a:solidFill>
                <a:latin typeface="Poppins"/>
                <a:ea typeface="Poppins"/>
                <a:cs typeface="Poppins"/>
                <a:sym typeface="Poppins"/>
              </a:defRPr>
            </a:lvl2pPr>
            <a:lvl3pPr lvl="2" rtl="0">
              <a:spcBef>
                <a:spcPts val="0"/>
              </a:spcBef>
              <a:spcAft>
                <a:spcPts val="0"/>
              </a:spcAft>
              <a:buClr>
                <a:srgbClr val="A7D86D"/>
              </a:buClr>
              <a:buSzPts val="4800"/>
              <a:buFont typeface="Poppins"/>
              <a:buNone/>
              <a:defRPr b="1" sz="4800">
                <a:solidFill>
                  <a:srgbClr val="A7D86D"/>
                </a:solidFill>
                <a:latin typeface="Poppins"/>
                <a:ea typeface="Poppins"/>
                <a:cs typeface="Poppins"/>
                <a:sym typeface="Poppins"/>
              </a:defRPr>
            </a:lvl3pPr>
            <a:lvl4pPr lvl="3" rtl="0">
              <a:spcBef>
                <a:spcPts val="0"/>
              </a:spcBef>
              <a:spcAft>
                <a:spcPts val="0"/>
              </a:spcAft>
              <a:buClr>
                <a:srgbClr val="A7D86D"/>
              </a:buClr>
              <a:buSzPts val="4800"/>
              <a:buFont typeface="Poppins"/>
              <a:buNone/>
              <a:defRPr b="1" sz="4800">
                <a:solidFill>
                  <a:srgbClr val="A7D86D"/>
                </a:solidFill>
                <a:latin typeface="Poppins"/>
                <a:ea typeface="Poppins"/>
                <a:cs typeface="Poppins"/>
                <a:sym typeface="Poppins"/>
              </a:defRPr>
            </a:lvl4pPr>
            <a:lvl5pPr lvl="4" rtl="0">
              <a:spcBef>
                <a:spcPts val="0"/>
              </a:spcBef>
              <a:spcAft>
                <a:spcPts val="0"/>
              </a:spcAft>
              <a:buClr>
                <a:srgbClr val="A7D86D"/>
              </a:buClr>
              <a:buSzPts val="4800"/>
              <a:buFont typeface="Poppins"/>
              <a:buNone/>
              <a:defRPr b="1" sz="4800">
                <a:solidFill>
                  <a:srgbClr val="A7D86D"/>
                </a:solidFill>
                <a:latin typeface="Poppins"/>
                <a:ea typeface="Poppins"/>
                <a:cs typeface="Poppins"/>
                <a:sym typeface="Poppins"/>
              </a:defRPr>
            </a:lvl5pPr>
            <a:lvl6pPr lvl="5" rtl="0">
              <a:spcBef>
                <a:spcPts val="0"/>
              </a:spcBef>
              <a:spcAft>
                <a:spcPts val="0"/>
              </a:spcAft>
              <a:buClr>
                <a:srgbClr val="A7D86D"/>
              </a:buClr>
              <a:buSzPts val="4800"/>
              <a:buFont typeface="Poppins"/>
              <a:buNone/>
              <a:defRPr b="1" sz="4800">
                <a:solidFill>
                  <a:srgbClr val="A7D86D"/>
                </a:solidFill>
                <a:latin typeface="Poppins"/>
                <a:ea typeface="Poppins"/>
                <a:cs typeface="Poppins"/>
                <a:sym typeface="Poppins"/>
              </a:defRPr>
            </a:lvl6pPr>
            <a:lvl7pPr lvl="6" rtl="0">
              <a:spcBef>
                <a:spcPts val="0"/>
              </a:spcBef>
              <a:spcAft>
                <a:spcPts val="0"/>
              </a:spcAft>
              <a:buClr>
                <a:srgbClr val="A7D86D"/>
              </a:buClr>
              <a:buSzPts val="4800"/>
              <a:buFont typeface="Poppins"/>
              <a:buNone/>
              <a:defRPr b="1" sz="4800">
                <a:solidFill>
                  <a:srgbClr val="A7D86D"/>
                </a:solidFill>
                <a:latin typeface="Poppins"/>
                <a:ea typeface="Poppins"/>
                <a:cs typeface="Poppins"/>
                <a:sym typeface="Poppins"/>
              </a:defRPr>
            </a:lvl7pPr>
            <a:lvl8pPr lvl="7" rtl="0">
              <a:spcBef>
                <a:spcPts val="0"/>
              </a:spcBef>
              <a:spcAft>
                <a:spcPts val="0"/>
              </a:spcAft>
              <a:buClr>
                <a:srgbClr val="A7D86D"/>
              </a:buClr>
              <a:buSzPts val="4800"/>
              <a:buFont typeface="Poppins"/>
              <a:buNone/>
              <a:defRPr b="1" sz="4800">
                <a:solidFill>
                  <a:srgbClr val="A7D86D"/>
                </a:solidFill>
                <a:latin typeface="Poppins"/>
                <a:ea typeface="Poppins"/>
                <a:cs typeface="Poppins"/>
                <a:sym typeface="Poppins"/>
              </a:defRPr>
            </a:lvl8pPr>
            <a:lvl9pPr lvl="8" rtl="0">
              <a:spcBef>
                <a:spcPts val="0"/>
              </a:spcBef>
              <a:spcAft>
                <a:spcPts val="0"/>
              </a:spcAft>
              <a:buClr>
                <a:srgbClr val="A7D86D"/>
              </a:buClr>
              <a:buSzPts val="4800"/>
              <a:buFont typeface="Poppins"/>
              <a:buNone/>
              <a:defRPr b="1" sz="4800">
                <a:solidFill>
                  <a:srgbClr val="A7D86D"/>
                </a:solidFill>
                <a:latin typeface="Poppins"/>
                <a:ea typeface="Poppins"/>
                <a:cs typeface="Poppins"/>
                <a:sym typeface="Poppins"/>
              </a:defRPr>
            </a:lvl9pPr>
          </a:lstStyle>
          <a:p/>
        </p:txBody>
      </p:sp>
      <p:sp>
        <p:nvSpPr>
          <p:cNvPr id="7" name="Google Shape;7;p1"/>
          <p:cNvSpPr txBox="1"/>
          <p:nvPr>
            <p:ph idx="1" type="body"/>
          </p:nvPr>
        </p:nvSpPr>
        <p:spPr>
          <a:xfrm>
            <a:off x="457200" y="2038350"/>
            <a:ext cx="4929300" cy="1862700"/>
          </a:xfrm>
          <a:prstGeom prst="rect">
            <a:avLst/>
          </a:prstGeom>
          <a:noFill/>
          <a:ln>
            <a:noFill/>
          </a:ln>
        </p:spPr>
        <p:txBody>
          <a:bodyPr anchorCtr="0" anchor="t" bIns="0" lIns="0" spcFirstLastPara="1" rIns="0" wrap="square" tIns="0"/>
          <a:lstStyle>
            <a:lvl1pPr indent="-368300" lvl="0" marL="457200" rtl="0">
              <a:lnSpc>
                <a:spcPct val="115000"/>
              </a:lnSpc>
              <a:spcBef>
                <a:spcPts val="600"/>
              </a:spcBef>
              <a:spcAft>
                <a:spcPts val="0"/>
              </a:spcAft>
              <a:buClr>
                <a:srgbClr val="A7D86D"/>
              </a:buClr>
              <a:buSzPts val="2200"/>
              <a:buFont typeface="Muli Light"/>
              <a:buChar char="●"/>
              <a:defRPr sz="2200">
                <a:solidFill>
                  <a:srgbClr val="65617D"/>
                </a:solidFill>
                <a:latin typeface="Muli Light"/>
                <a:ea typeface="Muli Light"/>
                <a:cs typeface="Muli Light"/>
                <a:sym typeface="Muli Light"/>
              </a:defRPr>
            </a:lvl1pPr>
            <a:lvl2pPr indent="-368300" lvl="1" marL="914400" rtl="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2pPr>
            <a:lvl3pPr indent="-368300" lvl="2" marL="1371600" rtl="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3pPr>
            <a:lvl4pPr indent="-368300" lvl="3" marL="1828800" rtl="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4pPr>
            <a:lvl5pPr indent="-368300" lvl="4" marL="2286000" rtl="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5pPr>
            <a:lvl6pPr indent="-368300" lvl="5" marL="2743200" rtl="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6pPr>
            <a:lvl7pPr indent="-368300" lvl="6" marL="3200400" rtl="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7pPr>
            <a:lvl8pPr indent="-368300" lvl="7" marL="3657600" rtl="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8pPr>
            <a:lvl9pPr indent="-368300" lvl="8" marL="4114800" rtl="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rgbClr val="A7D86D"/>
                </a:solidFill>
                <a:latin typeface="Poppins Light"/>
                <a:ea typeface="Poppins Light"/>
                <a:cs typeface="Poppins Light"/>
                <a:sym typeface="Poppins Light"/>
              </a:defRPr>
            </a:lvl1pPr>
            <a:lvl2pPr lvl="1" rtl="0" algn="r">
              <a:buNone/>
              <a:defRPr sz="1300">
                <a:solidFill>
                  <a:srgbClr val="A7D86D"/>
                </a:solidFill>
                <a:latin typeface="Poppins Light"/>
                <a:ea typeface="Poppins Light"/>
                <a:cs typeface="Poppins Light"/>
                <a:sym typeface="Poppins Light"/>
              </a:defRPr>
            </a:lvl2pPr>
            <a:lvl3pPr lvl="2" rtl="0" algn="r">
              <a:buNone/>
              <a:defRPr sz="1300">
                <a:solidFill>
                  <a:srgbClr val="A7D86D"/>
                </a:solidFill>
                <a:latin typeface="Poppins Light"/>
                <a:ea typeface="Poppins Light"/>
                <a:cs typeface="Poppins Light"/>
                <a:sym typeface="Poppins Light"/>
              </a:defRPr>
            </a:lvl3pPr>
            <a:lvl4pPr lvl="3" rtl="0" algn="r">
              <a:buNone/>
              <a:defRPr sz="1300">
                <a:solidFill>
                  <a:srgbClr val="A7D86D"/>
                </a:solidFill>
                <a:latin typeface="Poppins Light"/>
                <a:ea typeface="Poppins Light"/>
                <a:cs typeface="Poppins Light"/>
                <a:sym typeface="Poppins Light"/>
              </a:defRPr>
            </a:lvl4pPr>
            <a:lvl5pPr lvl="4" rtl="0" algn="r">
              <a:buNone/>
              <a:defRPr sz="1300">
                <a:solidFill>
                  <a:srgbClr val="A7D86D"/>
                </a:solidFill>
                <a:latin typeface="Poppins Light"/>
                <a:ea typeface="Poppins Light"/>
                <a:cs typeface="Poppins Light"/>
                <a:sym typeface="Poppins Light"/>
              </a:defRPr>
            </a:lvl5pPr>
            <a:lvl6pPr lvl="5" rtl="0" algn="r">
              <a:buNone/>
              <a:defRPr sz="1300">
                <a:solidFill>
                  <a:srgbClr val="A7D86D"/>
                </a:solidFill>
                <a:latin typeface="Poppins Light"/>
                <a:ea typeface="Poppins Light"/>
                <a:cs typeface="Poppins Light"/>
                <a:sym typeface="Poppins Light"/>
              </a:defRPr>
            </a:lvl6pPr>
            <a:lvl7pPr lvl="6" rtl="0" algn="r">
              <a:buNone/>
              <a:defRPr sz="1300">
                <a:solidFill>
                  <a:srgbClr val="A7D86D"/>
                </a:solidFill>
                <a:latin typeface="Poppins Light"/>
                <a:ea typeface="Poppins Light"/>
                <a:cs typeface="Poppins Light"/>
                <a:sym typeface="Poppins Light"/>
              </a:defRPr>
            </a:lvl7pPr>
            <a:lvl8pPr lvl="7" rtl="0" algn="r">
              <a:buNone/>
              <a:defRPr sz="1300">
                <a:solidFill>
                  <a:srgbClr val="A7D86D"/>
                </a:solidFill>
                <a:latin typeface="Poppins Light"/>
                <a:ea typeface="Poppins Light"/>
                <a:cs typeface="Poppins Light"/>
                <a:sym typeface="Poppins Light"/>
              </a:defRPr>
            </a:lvl8pPr>
            <a:lvl9pPr lvl="8" rtl="0" algn="r">
              <a:buNone/>
              <a:defRPr sz="1300">
                <a:solidFill>
                  <a:srgbClr val="A7D86D"/>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hyperlink" Target="https://www.census.gov/topics/populati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57200" y="282175"/>
            <a:ext cx="6300300" cy="13599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6000"/>
              <a:t>Buizy  </a:t>
            </a:r>
            <a:br>
              <a:rPr lang="en" sz="6000"/>
            </a:br>
            <a:r>
              <a:rPr lang="en" sz="3000">
                <a:solidFill>
                  <a:srgbClr val="999999"/>
                </a:solidFill>
              </a:rPr>
              <a:t>The paperless Rolodex</a:t>
            </a:r>
            <a:endParaRPr/>
          </a:p>
        </p:txBody>
      </p:sp>
      <p:sp>
        <p:nvSpPr>
          <p:cNvPr id="66" name="Google Shape;66;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7" name="Google Shape;67;p14"/>
          <p:cNvSpPr txBox="1"/>
          <p:nvPr/>
        </p:nvSpPr>
        <p:spPr>
          <a:xfrm>
            <a:off x="457200" y="1642075"/>
            <a:ext cx="4833300" cy="60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b="1" lang="en">
                <a:solidFill>
                  <a:srgbClr val="65617D"/>
                </a:solidFill>
                <a:latin typeface="Muli Light"/>
                <a:ea typeface="Muli Light"/>
                <a:cs typeface="Muli Light"/>
                <a:sym typeface="Muli Light"/>
              </a:rPr>
              <a:t>By: Jonathan, Krissy, Tom, and Luan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5617D"/>
        </a:solidFill>
      </p:bgPr>
    </p:bg>
    <p:spTree>
      <p:nvGrpSpPr>
        <p:cNvPr id="161" name="Shape 161"/>
        <p:cNvGrpSpPr/>
        <p:nvPr/>
      </p:nvGrpSpPr>
      <p:grpSpPr>
        <a:xfrm>
          <a:off x="0" y="0"/>
          <a:ext cx="0" cy="0"/>
          <a:chOff x="0" y="0"/>
          <a:chExt cx="0" cy="0"/>
        </a:xfrm>
      </p:grpSpPr>
      <p:sp>
        <p:nvSpPr>
          <p:cNvPr id="162" name="Google Shape;162;p23"/>
          <p:cNvSpPr txBox="1"/>
          <p:nvPr>
            <p:ph idx="4294967295" type="body"/>
          </p:nvPr>
        </p:nvSpPr>
        <p:spPr>
          <a:xfrm>
            <a:off x="457200" y="1499775"/>
            <a:ext cx="2542200" cy="293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solidFill>
                  <a:srgbClr val="FFFFFF"/>
                </a:solidFill>
                <a:latin typeface="Muli"/>
                <a:ea typeface="Muli"/>
                <a:cs typeface="Muli"/>
                <a:sym typeface="Muli"/>
              </a:rPr>
              <a:t>This page allows new user to create a profile for his/her account.  Some basic information such as First Name, Last Name, Company, Business Address, Work Number, Cell, and Email Address could be entered through this page.  The user also has an option to upload a profile picture if desired.  Other information such as LinkedIn Profile, Company Website, Fax, Position could be added here despite the space limit in our wireframe. </a:t>
            </a:r>
            <a:r>
              <a:rPr lang="en" sz="1200">
                <a:solidFill>
                  <a:srgbClr val="FFFFFF"/>
                </a:solidFill>
                <a:latin typeface="Muli"/>
                <a:ea typeface="Muli"/>
                <a:cs typeface="Muli"/>
                <a:sym typeface="Muli"/>
              </a:rPr>
              <a:t> </a:t>
            </a:r>
            <a:endParaRPr sz="1200">
              <a:solidFill>
                <a:srgbClr val="FFFFFF"/>
              </a:solidFill>
            </a:endParaRPr>
          </a:p>
        </p:txBody>
      </p:sp>
      <p:sp>
        <p:nvSpPr>
          <p:cNvPr id="163" name="Google Shape;163;p23"/>
          <p:cNvSpPr/>
          <p:nvPr/>
        </p:nvSpPr>
        <p:spPr>
          <a:xfrm>
            <a:off x="3571350"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A4BC"/>
                </a:solidFill>
                <a:latin typeface="Muli"/>
                <a:ea typeface="Muli"/>
                <a:cs typeface="Muli"/>
                <a:sym typeface="Muli"/>
              </a:rPr>
              <a:t>Place your screenshot here</a:t>
            </a:r>
            <a:endParaRPr sz="1000">
              <a:solidFill>
                <a:srgbClr val="A7A4BC"/>
              </a:solidFill>
              <a:latin typeface="Muli"/>
              <a:ea typeface="Muli"/>
              <a:cs typeface="Muli"/>
              <a:sym typeface="Muli"/>
            </a:endParaRPr>
          </a:p>
        </p:txBody>
      </p:sp>
      <p:sp>
        <p:nvSpPr>
          <p:cNvPr id="164" name="Google Shape;164;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65" name="Google Shape;165;p23"/>
          <p:cNvGrpSpPr/>
          <p:nvPr/>
        </p:nvGrpSpPr>
        <p:grpSpPr>
          <a:xfrm>
            <a:off x="3512225" y="373572"/>
            <a:ext cx="2119546" cy="4396359"/>
            <a:chOff x="2547150" y="238125"/>
            <a:chExt cx="2525675" cy="5238750"/>
          </a:xfrm>
        </p:grpSpPr>
        <p:sp>
          <p:nvSpPr>
            <p:cNvPr id="166" name="Google Shape;166;p23"/>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type="title"/>
          </p:nvPr>
        </p:nvSpPr>
        <p:spPr>
          <a:xfrm>
            <a:off x="457200" y="373575"/>
            <a:ext cx="2753100" cy="145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New Profile Page</a:t>
            </a:r>
            <a:endParaRPr sz="3600"/>
          </a:p>
        </p:txBody>
      </p:sp>
      <p:pic>
        <p:nvPicPr>
          <p:cNvPr id="171" name="Google Shape;171;p23"/>
          <p:cNvPicPr preferRelativeResize="0"/>
          <p:nvPr/>
        </p:nvPicPr>
        <p:blipFill>
          <a:blip r:embed="rId3">
            <a:alphaModFix/>
          </a:blip>
          <a:stretch>
            <a:fillRect/>
          </a:stretch>
        </p:blipFill>
        <p:spPr>
          <a:xfrm>
            <a:off x="3512225" y="373575"/>
            <a:ext cx="2294925" cy="443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5617D"/>
        </a:solidFill>
      </p:bgPr>
    </p:bg>
    <p:spTree>
      <p:nvGrpSpPr>
        <p:cNvPr id="175" name="Shape 175"/>
        <p:cNvGrpSpPr/>
        <p:nvPr/>
      </p:nvGrpSpPr>
      <p:grpSpPr>
        <a:xfrm>
          <a:off x="0" y="0"/>
          <a:ext cx="0" cy="0"/>
          <a:chOff x="0" y="0"/>
          <a:chExt cx="0" cy="0"/>
        </a:xfrm>
      </p:grpSpPr>
      <p:sp>
        <p:nvSpPr>
          <p:cNvPr id="176" name="Google Shape;176;p24"/>
          <p:cNvSpPr txBox="1"/>
          <p:nvPr>
            <p:ph idx="4294967295" type="body"/>
          </p:nvPr>
        </p:nvSpPr>
        <p:spPr>
          <a:xfrm>
            <a:off x="457200" y="1535825"/>
            <a:ext cx="2542200" cy="293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solidFill>
                  <a:srgbClr val="FFFFFF"/>
                </a:solidFill>
                <a:latin typeface="Muli"/>
                <a:ea typeface="Muli"/>
                <a:cs typeface="Muli"/>
                <a:sym typeface="Muli"/>
              </a:rPr>
              <a:t>This is the main page where the functionalities of the app are displayed to the user:</a:t>
            </a:r>
            <a:br>
              <a:rPr lang="en" sz="1200">
                <a:solidFill>
                  <a:srgbClr val="FFFFFF"/>
                </a:solidFill>
                <a:latin typeface="Muli"/>
                <a:ea typeface="Muli"/>
                <a:cs typeface="Muli"/>
                <a:sym typeface="Muli"/>
              </a:rPr>
            </a:br>
            <a:r>
              <a:rPr lang="en" sz="1200">
                <a:solidFill>
                  <a:srgbClr val="FFFFFF"/>
                </a:solidFill>
                <a:latin typeface="Muli"/>
                <a:ea typeface="Muli"/>
                <a:cs typeface="Muli"/>
                <a:sym typeface="Muli"/>
              </a:rPr>
              <a:t> </a:t>
            </a:r>
            <a:br>
              <a:rPr lang="en" sz="1200">
                <a:solidFill>
                  <a:srgbClr val="FFFFFF"/>
                </a:solidFill>
                <a:latin typeface="Muli"/>
                <a:ea typeface="Muli"/>
                <a:cs typeface="Muli"/>
                <a:sym typeface="Muli"/>
              </a:rPr>
            </a:br>
            <a:r>
              <a:rPr lang="en" sz="1200">
                <a:solidFill>
                  <a:srgbClr val="FFFFFF"/>
                </a:solidFill>
                <a:latin typeface="Muli"/>
                <a:ea typeface="Muli"/>
                <a:cs typeface="Muli"/>
                <a:sym typeface="Muli"/>
              </a:rPr>
              <a:t>1) Scan Card, </a:t>
            </a:r>
            <a:br>
              <a:rPr lang="en" sz="1200">
                <a:solidFill>
                  <a:srgbClr val="FFFFFF"/>
                </a:solidFill>
                <a:latin typeface="Muli"/>
                <a:ea typeface="Muli"/>
                <a:cs typeface="Muli"/>
                <a:sym typeface="Muli"/>
              </a:rPr>
            </a:br>
            <a:r>
              <a:rPr lang="en" sz="1200">
                <a:solidFill>
                  <a:srgbClr val="FFFFFF"/>
                </a:solidFill>
                <a:latin typeface="Muli"/>
                <a:ea typeface="Muli"/>
                <a:cs typeface="Muli"/>
                <a:sym typeface="Muli"/>
              </a:rPr>
              <a:t>2) Scan QR, </a:t>
            </a:r>
            <a:br>
              <a:rPr lang="en" sz="1200">
                <a:solidFill>
                  <a:srgbClr val="FFFFFF"/>
                </a:solidFill>
                <a:latin typeface="Muli"/>
                <a:ea typeface="Muli"/>
                <a:cs typeface="Muli"/>
                <a:sym typeface="Muli"/>
              </a:rPr>
            </a:br>
            <a:r>
              <a:rPr lang="en" sz="1200">
                <a:solidFill>
                  <a:srgbClr val="FFFFFF"/>
                </a:solidFill>
                <a:latin typeface="Muli"/>
                <a:ea typeface="Muli"/>
                <a:cs typeface="Muli"/>
                <a:sym typeface="Muli"/>
              </a:rPr>
              <a:t>3) Enter Contact, </a:t>
            </a:r>
            <a:br>
              <a:rPr lang="en" sz="1200">
                <a:solidFill>
                  <a:srgbClr val="FFFFFF"/>
                </a:solidFill>
                <a:latin typeface="Muli"/>
                <a:ea typeface="Muli"/>
                <a:cs typeface="Muli"/>
                <a:sym typeface="Muli"/>
              </a:rPr>
            </a:br>
            <a:r>
              <a:rPr lang="en" sz="1200">
                <a:solidFill>
                  <a:srgbClr val="FFFFFF"/>
                </a:solidFill>
                <a:latin typeface="Muli"/>
                <a:ea typeface="Muli"/>
                <a:cs typeface="Muli"/>
                <a:sym typeface="Muli"/>
              </a:rPr>
              <a:t>4) Search, </a:t>
            </a:r>
            <a:br>
              <a:rPr lang="en" sz="1200">
                <a:solidFill>
                  <a:srgbClr val="FFFFFF"/>
                </a:solidFill>
                <a:latin typeface="Muli"/>
                <a:ea typeface="Muli"/>
                <a:cs typeface="Muli"/>
                <a:sym typeface="Muli"/>
              </a:rPr>
            </a:br>
            <a:r>
              <a:rPr lang="en" sz="1200">
                <a:solidFill>
                  <a:srgbClr val="FFFFFF"/>
                </a:solidFill>
                <a:latin typeface="Muli"/>
                <a:ea typeface="Muli"/>
                <a:cs typeface="Muli"/>
                <a:sym typeface="Muli"/>
              </a:rPr>
              <a:t>5) My Company, </a:t>
            </a:r>
            <a:br>
              <a:rPr lang="en" sz="1200">
                <a:solidFill>
                  <a:srgbClr val="FFFFFF"/>
                </a:solidFill>
                <a:latin typeface="Muli"/>
                <a:ea typeface="Muli"/>
                <a:cs typeface="Muli"/>
                <a:sym typeface="Muli"/>
              </a:rPr>
            </a:br>
            <a:r>
              <a:rPr lang="en" sz="1200">
                <a:solidFill>
                  <a:srgbClr val="FFFFFF"/>
                </a:solidFill>
                <a:latin typeface="Muli"/>
                <a:ea typeface="Muli"/>
                <a:cs typeface="Muli"/>
                <a:sym typeface="Muli"/>
              </a:rPr>
              <a:t>6) My Business Card, and </a:t>
            </a:r>
            <a:br>
              <a:rPr lang="en" sz="1200">
                <a:solidFill>
                  <a:srgbClr val="FFFFFF"/>
                </a:solidFill>
                <a:latin typeface="Muli"/>
                <a:ea typeface="Muli"/>
                <a:cs typeface="Muli"/>
                <a:sym typeface="Muli"/>
              </a:rPr>
            </a:br>
            <a:r>
              <a:rPr lang="en" sz="1200">
                <a:solidFill>
                  <a:srgbClr val="FFFFFF"/>
                </a:solidFill>
                <a:latin typeface="Muli"/>
                <a:ea typeface="Muli"/>
                <a:cs typeface="Muli"/>
                <a:sym typeface="Muli"/>
              </a:rPr>
              <a:t>7) Address Book. </a:t>
            </a:r>
            <a:br>
              <a:rPr lang="en" sz="1200">
                <a:solidFill>
                  <a:srgbClr val="FFFFFF"/>
                </a:solidFill>
                <a:latin typeface="Muli"/>
                <a:ea typeface="Muli"/>
                <a:cs typeface="Muli"/>
                <a:sym typeface="Muli"/>
              </a:rPr>
            </a:br>
            <a:br>
              <a:rPr lang="en" sz="1200">
                <a:solidFill>
                  <a:srgbClr val="FFFFFF"/>
                </a:solidFill>
                <a:latin typeface="Muli"/>
                <a:ea typeface="Muli"/>
                <a:cs typeface="Muli"/>
                <a:sym typeface="Muli"/>
              </a:rPr>
            </a:br>
            <a:r>
              <a:rPr lang="en" sz="1200">
                <a:solidFill>
                  <a:srgbClr val="FFFFFF"/>
                </a:solidFill>
                <a:latin typeface="Muli"/>
                <a:ea typeface="Muli"/>
                <a:cs typeface="Muli"/>
                <a:sym typeface="Muli"/>
              </a:rPr>
              <a:t>The Terms of Service and Privacy Rights links are available under the navigation icons. </a:t>
            </a:r>
            <a:br>
              <a:rPr lang="en" sz="1200">
                <a:solidFill>
                  <a:srgbClr val="FFFFFF"/>
                </a:solidFill>
                <a:latin typeface="Muli"/>
                <a:ea typeface="Muli"/>
                <a:cs typeface="Muli"/>
                <a:sym typeface="Muli"/>
              </a:rPr>
            </a:br>
            <a:r>
              <a:rPr lang="en" sz="1100">
                <a:solidFill>
                  <a:schemeClr val="dk1"/>
                </a:solidFill>
                <a:latin typeface="Muli"/>
                <a:ea typeface="Muli"/>
                <a:cs typeface="Muli"/>
                <a:sym typeface="Muli"/>
              </a:rPr>
              <a:t> </a:t>
            </a:r>
            <a:endParaRPr sz="1800">
              <a:solidFill>
                <a:srgbClr val="FFFFFF"/>
              </a:solidFill>
            </a:endParaRPr>
          </a:p>
        </p:txBody>
      </p:sp>
      <p:sp>
        <p:nvSpPr>
          <p:cNvPr id="177" name="Google Shape;177;p24"/>
          <p:cNvSpPr/>
          <p:nvPr/>
        </p:nvSpPr>
        <p:spPr>
          <a:xfrm>
            <a:off x="3571350"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A4BC"/>
                </a:solidFill>
                <a:latin typeface="Muli"/>
                <a:ea typeface="Muli"/>
                <a:cs typeface="Muli"/>
                <a:sym typeface="Muli"/>
              </a:rPr>
              <a:t>Place your screenshot here</a:t>
            </a:r>
            <a:endParaRPr sz="1000">
              <a:solidFill>
                <a:srgbClr val="A7A4BC"/>
              </a:solidFill>
              <a:latin typeface="Muli"/>
              <a:ea typeface="Muli"/>
              <a:cs typeface="Muli"/>
              <a:sym typeface="Muli"/>
            </a:endParaRPr>
          </a:p>
        </p:txBody>
      </p:sp>
      <p:sp>
        <p:nvSpPr>
          <p:cNvPr id="178" name="Google Shape;178;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79" name="Google Shape;179;p24"/>
          <p:cNvGrpSpPr/>
          <p:nvPr/>
        </p:nvGrpSpPr>
        <p:grpSpPr>
          <a:xfrm>
            <a:off x="3512225" y="373572"/>
            <a:ext cx="2119546" cy="4396359"/>
            <a:chOff x="2547150" y="238125"/>
            <a:chExt cx="2525675" cy="5238750"/>
          </a:xfrm>
        </p:grpSpPr>
        <p:sp>
          <p:nvSpPr>
            <p:cNvPr id="180" name="Google Shape;180;p24"/>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4"/>
          <p:cNvSpPr txBox="1"/>
          <p:nvPr>
            <p:ph type="title"/>
          </p:nvPr>
        </p:nvSpPr>
        <p:spPr>
          <a:xfrm>
            <a:off x="457200" y="373575"/>
            <a:ext cx="2753100" cy="145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Landing Page</a:t>
            </a:r>
            <a:endParaRPr sz="3600"/>
          </a:p>
        </p:txBody>
      </p:sp>
      <p:pic>
        <p:nvPicPr>
          <p:cNvPr id="185" name="Google Shape;185;p24"/>
          <p:cNvPicPr preferRelativeResize="0"/>
          <p:nvPr/>
        </p:nvPicPr>
        <p:blipFill>
          <a:blip r:embed="rId3">
            <a:alphaModFix/>
          </a:blip>
          <a:stretch>
            <a:fillRect/>
          </a:stretch>
        </p:blipFill>
        <p:spPr>
          <a:xfrm>
            <a:off x="3512225" y="373575"/>
            <a:ext cx="2245969" cy="4396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5617D"/>
        </a:solidFill>
      </p:bgPr>
    </p:bg>
    <p:spTree>
      <p:nvGrpSpPr>
        <p:cNvPr id="189" name="Shape 189"/>
        <p:cNvGrpSpPr/>
        <p:nvPr/>
      </p:nvGrpSpPr>
      <p:grpSpPr>
        <a:xfrm>
          <a:off x="0" y="0"/>
          <a:ext cx="0" cy="0"/>
          <a:chOff x="0" y="0"/>
          <a:chExt cx="0" cy="0"/>
        </a:xfrm>
      </p:grpSpPr>
      <p:sp>
        <p:nvSpPr>
          <p:cNvPr id="190" name="Google Shape;190;p25"/>
          <p:cNvSpPr txBox="1"/>
          <p:nvPr>
            <p:ph idx="4294967295" type="body"/>
          </p:nvPr>
        </p:nvSpPr>
        <p:spPr>
          <a:xfrm>
            <a:off x="457200" y="1543875"/>
            <a:ext cx="2542200" cy="293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solidFill>
                  <a:srgbClr val="FFFFFF"/>
                </a:solidFill>
                <a:latin typeface="Muli"/>
                <a:ea typeface="Muli"/>
                <a:cs typeface="Muli"/>
                <a:sym typeface="Muli"/>
              </a:rPr>
              <a:t>This is the page where scanning business card is to be taken place to have all the critical information identified and stored within the app.</a:t>
            </a:r>
            <a:endParaRPr sz="1200">
              <a:solidFill>
                <a:srgbClr val="FFFFFF"/>
              </a:solidFill>
              <a:latin typeface="Muli"/>
              <a:ea typeface="Muli"/>
              <a:cs typeface="Muli"/>
              <a:sym typeface="Muli"/>
            </a:endParaRPr>
          </a:p>
          <a:p>
            <a:pPr indent="0" lvl="0" marL="0" rtl="0" algn="l">
              <a:spcBef>
                <a:spcPts val="600"/>
              </a:spcBef>
              <a:spcAft>
                <a:spcPts val="0"/>
              </a:spcAft>
              <a:buNone/>
            </a:pPr>
            <a:r>
              <a:rPr lang="en" sz="1100">
                <a:solidFill>
                  <a:schemeClr val="dk1"/>
                </a:solidFill>
                <a:latin typeface="Muli"/>
                <a:ea typeface="Muli"/>
                <a:cs typeface="Muli"/>
                <a:sym typeface="Muli"/>
              </a:rPr>
              <a:t> </a:t>
            </a:r>
            <a:r>
              <a:rPr lang="en" sz="1200">
                <a:solidFill>
                  <a:srgbClr val="FFFFFF"/>
                </a:solidFill>
                <a:latin typeface="Muli"/>
                <a:ea typeface="Muli"/>
                <a:cs typeface="Muli"/>
                <a:sym typeface="Muli"/>
              </a:rPr>
              <a:t>This page is to allow Buizy to access photos or camera feature on the user’s device.  This pop-up window will come up either when the user clicks on Scan Card or Scan QR icons.  Disallow camera access will bring the user back to the main page; otherwise, camera feature is allowed to proceed by users click on the allow button. </a:t>
            </a:r>
            <a:endParaRPr sz="1200">
              <a:solidFill>
                <a:srgbClr val="FFFFFF"/>
              </a:solidFill>
            </a:endParaRPr>
          </a:p>
        </p:txBody>
      </p:sp>
      <p:sp>
        <p:nvSpPr>
          <p:cNvPr id="191" name="Google Shape;191;p25"/>
          <p:cNvSpPr/>
          <p:nvPr/>
        </p:nvSpPr>
        <p:spPr>
          <a:xfrm>
            <a:off x="3571350"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A4BC"/>
                </a:solidFill>
                <a:latin typeface="Muli"/>
                <a:ea typeface="Muli"/>
                <a:cs typeface="Muli"/>
                <a:sym typeface="Muli"/>
              </a:rPr>
              <a:t>Place your screenshot here</a:t>
            </a:r>
            <a:endParaRPr sz="1000">
              <a:solidFill>
                <a:srgbClr val="A7A4BC"/>
              </a:solidFill>
              <a:latin typeface="Muli"/>
              <a:ea typeface="Muli"/>
              <a:cs typeface="Muli"/>
              <a:sym typeface="Muli"/>
            </a:endParaRPr>
          </a:p>
        </p:txBody>
      </p:sp>
      <p:sp>
        <p:nvSpPr>
          <p:cNvPr id="192" name="Google Shape;192;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93" name="Google Shape;193;p25"/>
          <p:cNvGrpSpPr/>
          <p:nvPr/>
        </p:nvGrpSpPr>
        <p:grpSpPr>
          <a:xfrm>
            <a:off x="3512225" y="373572"/>
            <a:ext cx="2119546" cy="4396359"/>
            <a:chOff x="2547150" y="238125"/>
            <a:chExt cx="2525675" cy="5238750"/>
          </a:xfrm>
        </p:grpSpPr>
        <p:sp>
          <p:nvSpPr>
            <p:cNvPr id="194" name="Google Shape;194;p2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5"/>
          <p:cNvSpPr txBox="1"/>
          <p:nvPr>
            <p:ph type="title"/>
          </p:nvPr>
        </p:nvSpPr>
        <p:spPr>
          <a:xfrm>
            <a:off x="457200" y="373575"/>
            <a:ext cx="2861100" cy="117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Scanning Information</a:t>
            </a:r>
            <a:endParaRPr sz="3600"/>
          </a:p>
        </p:txBody>
      </p:sp>
      <p:pic>
        <p:nvPicPr>
          <p:cNvPr id="199" name="Google Shape;199;p25"/>
          <p:cNvPicPr preferRelativeResize="0"/>
          <p:nvPr/>
        </p:nvPicPr>
        <p:blipFill>
          <a:blip r:embed="rId3">
            <a:alphaModFix/>
          </a:blip>
          <a:stretch>
            <a:fillRect/>
          </a:stretch>
        </p:blipFill>
        <p:spPr>
          <a:xfrm>
            <a:off x="3512224" y="378378"/>
            <a:ext cx="2258093" cy="4396350"/>
          </a:xfrm>
          <a:prstGeom prst="rect">
            <a:avLst/>
          </a:prstGeom>
          <a:noFill/>
          <a:ln>
            <a:noFill/>
          </a:ln>
        </p:spPr>
      </p:pic>
      <p:pic>
        <p:nvPicPr>
          <p:cNvPr id="200" name="Google Shape;200;p25"/>
          <p:cNvPicPr preferRelativeResize="0"/>
          <p:nvPr/>
        </p:nvPicPr>
        <p:blipFill>
          <a:blip r:embed="rId4">
            <a:alphaModFix/>
          </a:blip>
          <a:stretch>
            <a:fillRect/>
          </a:stretch>
        </p:blipFill>
        <p:spPr>
          <a:xfrm>
            <a:off x="5933700" y="373577"/>
            <a:ext cx="2258100" cy="44080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5617D"/>
        </a:solidFill>
      </p:bgPr>
    </p:bg>
    <p:spTree>
      <p:nvGrpSpPr>
        <p:cNvPr id="204" name="Shape 204"/>
        <p:cNvGrpSpPr/>
        <p:nvPr/>
      </p:nvGrpSpPr>
      <p:grpSpPr>
        <a:xfrm>
          <a:off x="0" y="0"/>
          <a:ext cx="0" cy="0"/>
          <a:chOff x="0" y="0"/>
          <a:chExt cx="0" cy="0"/>
        </a:xfrm>
      </p:grpSpPr>
      <p:sp>
        <p:nvSpPr>
          <p:cNvPr id="205" name="Google Shape;205;p26"/>
          <p:cNvSpPr txBox="1"/>
          <p:nvPr>
            <p:ph idx="4294967295" type="body"/>
          </p:nvPr>
        </p:nvSpPr>
        <p:spPr>
          <a:xfrm>
            <a:off x="457200" y="1521400"/>
            <a:ext cx="2542200" cy="293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solidFill>
                  <a:srgbClr val="FFFFFF"/>
                </a:solidFill>
                <a:latin typeface="Muli"/>
                <a:ea typeface="Muli"/>
                <a:cs typeface="Muli"/>
                <a:sym typeface="Muli"/>
              </a:rPr>
              <a:t>This is the page that allows the user to enter the business contact manually.  Despite the basic information displayed here in our wireframe, optional information such as Fax, Facebook, Company Website can also be added by the user.  The user can upload a picture for the contact if desired.</a:t>
            </a:r>
            <a:endParaRPr sz="1800">
              <a:solidFill>
                <a:srgbClr val="FFFFFF"/>
              </a:solidFill>
            </a:endParaRPr>
          </a:p>
        </p:txBody>
      </p:sp>
      <p:sp>
        <p:nvSpPr>
          <p:cNvPr id="206" name="Google Shape;206;p26"/>
          <p:cNvSpPr/>
          <p:nvPr/>
        </p:nvSpPr>
        <p:spPr>
          <a:xfrm>
            <a:off x="3571350"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A4BC"/>
                </a:solidFill>
                <a:latin typeface="Muli"/>
                <a:ea typeface="Muli"/>
                <a:cs typeface="Muli"/>
                <a:sym typeface="Muli"/>
              </a:rPr>
              <a:t>Place your screenshot here</a:t>
            </a:r>
            <a:endParaRPr sz="1000">
              <a:solidFill>
                <a:srgbClr val="A7A4BC"/>
              </a:solidFill>
              <a:latin typeface="Muli"/>
              <a:ea typeface="Muli"/>
              <a:cs typeface="Muli"/>
              <a:sym typeface="Muli"/>
            </a:endParaRPr>
          </a:p>
        </p:txBody>
      </p:sp>
      <p:sp>
        <p:nvSpPr>
          <p:cNvPr id="207" name="Google Shape;207;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08" name="Google Shape;208;p26"/>
          <p:cNvGrpSpPr/>
          <p:nvPr/>
        </p:nvGrpSpPr>
        <p:grpSpPr>
          <a:xfrm>
            <a:off x="3512225" y="373572"/>
            <a:ext cx="2119546" cy="4396359"/>
            <a:chOff x="2547150" y="238125"/>
            <a:chExt cx="2525675" cy="5238750"/>
          </a:xfrm>
        </p:grpSpPr>
        <p:sp>
          <p:nvSpPr>
            <p:cNvPr id="209" name="Google Shape;209;p26"/>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6"/>
          <p:cNvSpPr txBox="1"/>
          <p:nvPr>
            <p:ph type="title"/>
          </p:nvPr>
        </p:nvSpPr>
        <p:spPr>
          <a:xfrm>
            <a:off x="457200" y="373575"/>
            <a:ext cx="2882700" cy="145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Information Editing</a:t>
            </a:r>
            <a:endParaRPr sz="3600"/>
          </a:p>
        </p:txBody>
      </p:sp>
      <p:pic>
        <p:nvPicPr>
          <p:cNvPr id="214" name="Google Shape;214;p26"/>
          <p:cNvPicPr preferRelativeResize="0"/>
          <p:nvPr/>
        </p:nvPicPr>
        <p:blipFill>
          <a:blip r:embed="rId3">
            <a:alphaModFix/>
          </a:blip>
          <a:stretch>
            <a:fillRect/>
          </a:stretch>
        </p:blipFill>
        <p:spPr>
          <a:xfrm>
            <a:off x="3512225" y="373575"/>
            <a:ext cx="2280525" cy="4427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5617D"/>
        </a:solidFill>
      </p:bgPr>
    </p:bg>
    <p:spTree>
      <p:nvGrpSpPr>
        <p:cNvPr id="218" name="Shape 218"/>
        <p:cNvGrpSpPr/>
        <p:nvPr/>
      </p:nvGrpSpPr>
      <p:grpSpPr>
        <a:xfrm>
          <a:off x="0" y="0"/>
          <a:ext cx="0" cy="0"/>
          <a:chOff x="0" y="0"/>
          <a:chExt cx="0" cy="0"/>
        </a:xfrm>
      </p:grpSpPr>
      <p:sp>
        <p:nvSpPr>
          <p:cNvPr id="219" name="Google Shape;219;p27"/>
          <p:cNvSpPr txBox="1"/>
          <p:nvPr>
            <p:ph idx="4294967295" type="body"/>
          </p:nvPr>
        </p:nvSpPr>
        <p:spPr>
          <a:xfrm>
            <a:off x="457200" y="1515075"/>
            <a:ext cx="2542200" cy="293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solidFill>
                  <a:srgbClr val="FFFFFF"/>
                </a:solidFill>
                <a:latin typeface="Muli"/>
                <a:ea typeface="Muli"/>
                <a:cs typeface="Muli"/>
                <a:sym typeface="Muli"/>
              </a:rPr>
              <a:t>This is the page that allows users to browse through their contacts by the last name of each individual.</a:t>
            </a:r>
            <a:endParaRPr sz="1800">
              <a:solidFill>
                <a:srgbClr val="FFFFFF"/>
              </a:solidFill>
            </a:endParaRPr>
          </a:p>
        </p:txBody>
      </p:sp>
      <p:sp>
        <p:nvSpPr>
          <p:cNvPr id="220" name="Google Shape;220;p27"/>
          <p:cNvSpPr/>
          <p:nvPr/>
        </p:nvSpPr>
        <p:spPr>
          <a:xfrm>
            <a:off x="3571350"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A4BC"/>
                </a:solidFill>
                <a:latin typeface="Muli"/>
                <a:ea typeface="Muli"/>
                <a:cs typeface="Muli"/>
                <a:sym typeface="Muli"/>
              </a:rPr>
              <a:t>Place your screenshot here</a:t>
            </a:r>
            <a:endParaRPr sz="1000">
              <a:solidFill>
                <a:srgbClr val="A7A4BC"/>
              </a:solidFill>
              <a:latin typeface="Muli"/>
              <a:ea typeface="Muli"/>
              <a:cs typeface="Muli"/>
              <a:sym typeface="Muli"/>
            </a:endParaRPr>
          </a:p>
        </p:txBody>
      </p:sp>
      <p:sp>
        <p:nvSpPr>
          <p:cNvPr id="221" name="Google Shape;221;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22" name="Google Shape;222;p27"/>
          <p:cNvGrpSpPr/>
          <p:nvPr/>
        </p:nvGrpSpPr>
        <p:grpSpPr>
          <a:xfrm>
            <a:off x="3512225" y="373572"/>
            <a:ext cx="2119546" cy="4396359"/>
            <a:chOff x="2547150" y="238125"/>
            <a:chExt cx="2525675" cy="5238750"/>
          </a:xfrm>
        </p:grpSpPr>
        <p:sp>
          <p:nvSpPr>
            <p:cNvPr id="223" name="Google Shape;223;p27"/>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7"/>
          <p:cNvSpPr txBox="1"/>
          <p:nvPr>
            <p:ph type="title"/>
          </p:nvPr>
        </p:nvSpPr>
        <p:spPr>
          <a:xfrm>
            <a:off x="457200" y="373575"/>
            <a:ext cx="2753100" cy="1141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Address Book</a:t>
            </a:r>
            <a:endParaRPr sz="3600"/>
          </a:p>
        </p:txBody>
      </p:sp>
      <p:pic>
        <p:nvPicPr>
          <p:cNvPr id="228" name="Google Shape;228;p27"/>
          <p:cNvPicPr preferRelativeResize="0"/>
          <p:nvPr/>
        </p:nvPicPr>
        <p:blipFill>
          <a:blip r:embed="rId3">
            <a:alphaModFix/>
          </a:blip>
          <a:stretch>
            <a:fillRect/>
          </a:stretch>
        </p:blipFill>
        <p:spPr>
          <a:xfrm>
            <a:off x="3512225" y="373575"/>
            <a:ext cx="2273355" cy="4396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5617D"/>
        </a:solidFill>
      </p:bgPr>
    </p:bg>
    <p:spTree>
      <p:nvGrpSpPr>
        <p:cNvPr id="232" name="Shape 232"/>
        <p:cNvGrpSpPr/>
        <p:nvPr/>
      </p:nvGrpSpPr>
      <p:grpSpPr>
        <a:xfrm>
          <a:off x="0" y="0"/>
          <a:ext cx="0" cy="0"/>
          <a:chOff x="0" y="0"/>
          <a:chExt cx="0" cy="0"/>
        </a:xfrm>
      </p:grpSpPr>
      <p:sp>
        <p:nvSpPr>
          <p:cNvPr id="233" name="Google Shape;233;p28"/>
          <p:cNvSpPr txBox="1"/>
          <p:nvPr>
            <p:ph idx="4294967295" type="body"/>
          </p:nvPr>
        </p:nvSpPr>
        <p:spPr>
          <a:xfrm>
            <a:off x="457200" y="1515075"/>
            <a:ext cx="2542200" cy="293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solidFill>
                  <a:srgbClr val="FFFFFF"/>
                </a:solidFill>
                <a:latin typeface="Muli"/>
                <a:ea typeface="Muli"/>
                <a:cs typeface="Muli"/>
                <a:sym typeface="Muli"/>
              </a:rPr>
              <a:t>This is the page that users can search business contacts by people’s name, name of the Company, city, or country.  The result would be a list of contacts that matched the search.  For example: If the user searches the contact by last name, then the list will be sorted alphabetically by first name.  The breadcrumbs at the bottom allows users to perform different functionalities within the app or to go back to the main page if desired.   </a:t>
            </a:r>
            <a:r>
              <a:rPr lang="en" sz="1100">
                <a:solidFill>
                  <a:schemeClr val="dk1"/>
                </a:solidFill>
                <a:latin typeface="Muli"/>
                <a:ea typeface="Muli"/>
                <a:cs typeface="Muli"/>
                <a:sym typeface="Muli"/>
              </a:rPr>
              <a:t> </a:t>
            </a:r>
            <a:endParaRPr sz="1800">
              <a:solidFill>
                <a:srgbClr val="FFFFFF"/>
              </a:solidFill>
            </a:endParaRPr>
          </a:p>
        </p:txBody>
      </p:sp>
      <p:sp>
        <p:nvSpPr>
          <p:cNvPr id="234" name="Google Shape;234;p28"/>
          <p:cNvSpPr/>
          <p:nvPr/>
        </p:nvSpPr>
        <p:spPr>
          <a:xfrm>
            <a:off x="3571350"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A4BC"/>
                </a:solidFill>
                <a:latin typeface="Muli"/>
                <a:ea typeface="Muli"/>
                <a:cs typeface="Muli"/>
                <a:sym typeface="Muli"/>
              </a:rPr>
              <a:t>Place your screenshot here</a:t>
            </a:r>
            <a:endParaRPr sz="1000">
              <a:solidFill>
                <a:srgbClr val="A7A4BC"/>
              </a:solidFill>
              <a:latin typeface="Muli"/>
              <a:ea typeface="Muli"/>
              <a:cs typeface="Muli"/>
              <a:sym typeface="Muli"/>
            </a:endParaRPr>
          </a:p>
        </p:txBody>
      </p:sp>
      <p:sp>
        <p:nvSpPr>
          <p:cNvPr id="235" name="Google Shape;235;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36" name="Google Shape;236;p28"/>
          <p:cNvGrpSpPr/>
          <p:nvPr/>
        </p:nvGrpSpPr>
        <p:grpSpPr>
          <a:xfrm>
            <a:off x="3512225" y="373572"/>
            <a:ext cx="2119546" cy="4396359"/>
            <a:chOff x="2547150" y="238125"/>
            <a:chExt cx="2525675" cy="5238750"/>
          </a:xfrm>
        </p:grpSpPr>
        <p:sp>
          <p:nvSpPr>
            <p:cNvPr id="237" name="Google Shape;237;p28"/>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8"/>
          <p:cNvSpPr txBox="1"/>
          <p:nvPr>
            <p:ph type="title"/>
          </p:nvPr>
        </p:nvSpPr>
        <p:spPr>
          <a:xfrm>
            <a:off x="457200" y="373575"/>
            <a:ext cx="2753100" cy="1141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Search and Browse</a:t>
            </a:r>
            <a:endParaRPr sz="3600"/>
          </a:p>
        </p:txBody>
      </p:sp>
      <p:pic>
        <p:nvPicPr>
          <p:cNvPr id="242" name="Google Shape;242;p28"/>
          <p:cNvPicPr preferRelativeResize="0"/>
          <p:nvPr/>
        </p:nvPicPr>
        <p:blipFill>
          <a:blip r:embed="rId3">
            <a:alphaModFix/>
          </a:blip>
          <a:stretch>
            <a:fillRect/>
          </a:stretch>
        </p:blipFill>
        <p:spPr>
          <a:xfrm>
            <a:off x="3512225" y="373575"/>
            <a:ext cx="2280525" cy="444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5617D"/>
        </a:solidFill>
      </p:bgPr>
    </p:bg>
    <p:spTree>
      <p:nvGrpSpPr>
        <p:cNvPr id="246" name="Shape 246"/>
        <p:cNvGrpSpPr/>
        <p:nvPr/>
      </p:nvGrpSpPr>
      <p:grpSpPr>
        <a:xfrm>
          <a:off x="0" y="0"/>
          <a:ext cx="0" cy="0"/>
          <a:chOff x="0" y="0"/>
          <a:chExt cx="0" cy="0"/>
        </a:xfrm>
      </p:grpSpPr>
      <p:sp>
        <p:nvSpPr>
          <p:cNvPr id="247" name="Google Shape;247;p29"/>
          <p:cNvSpPr txBox="1"/>
          <p:nvPr>
            <p:ph idx="4294967295" type="body"/>
          </p:nvPr>
        </p:nvSpPr>
        <p:spPr>
          <a:xfrm>
            <a:off x="457200" y="1587075"/>
            <a:ext cx="2542200" cy="293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solidFill>
                  <a:srgbClr val="FFFFFF"/>
                </a:solidFill>
                <a:latin typeface="Muli"/>
                <a:ea typeface="Muli"/>
                <a:cs typeface="Muli"/>
                <a:sym typeface="Muli"/>
              </a:rPr>
              <a:t>This is the information of each individual stored within the app.  If a profile picture is uploaded along with the contact, it will be displayed here.  Position, Company Name, Work, Cell, Fax, Business Address, Company Website, Linkedln, and other contact information are displayed on this screen.  At the bottom of the page, an image of the business card will also be displayed if available.  </a:t>
            </a:r>
            <a:r>
              <a:rPr lang="en" sz="1100">
                <a:solidFill>
                  <a:schemeClr val="dk1"/>
                </a:solidFill>
                <a:latin typeface="Muli"/>
                <a:ea typeface="Muli"/>
                <a:cs typeface="Muli"/>
                <a:sym typeface="Muli"/>
              </a:rPr>
              <a:t> </a:t>
            </a:r>
            <a:endParaRPr sz="1800">
              <a:solidFill>
                <a:srgbClr val="FFFFFF"/>
              </a:solidFill>
            </a:endParaRPr>
          </a:p>
        </p:txBody>
      </p:sp>
      <p:sp>
        <p:nvSpPr>
          <p:cNvPr id="248" name="Google Shape;248;p29"/>
          <p:cNvSpPr/>
          <p:nvPr/>
        </p:nvSpPr>
        <p:spPr>
          <a:xfrm>
            <a:off x="3571350"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A4BC"/>
                </a:solidFill>
                <a:latin typeface="Muli"/>
                <a:ea typeface="Muli"/>
                <a:cs typeface="Muli"/>
                <a:sym typeface="Muli"/>
              </a:rPr>
              <a:t>Place your screenshot here</a:t>
            </a:r>
            <a:endParaRPr sz="1000">
              <a:solidFill>
                <a:srgbClr val="A7A4BC"/>
              </a:solidFill>
              <a:latin typeface="Muli"/>
              <a:ea typeface="Muli"/>
              <a:cs typeface="Muli"/>
              <a:sym typeface="Muli"/>
            </a:endParaRPr>
          </a:p>
        </p:txBody>
      </p:sp>
      <p:sp>
        <p:nvSpPr>
          <p:cNvPr id="249" name="Google Shape;249;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50" name="Google Shape;250;p29"/>
          <p:cNvGrpSpPr/>
          <p:nvPr/>
        </p:nvGrpSpPr>
        <p:grpSpPr>
          <a:xfrm>
            <a:off x="3512225" y="373572"/>
            <a:ext cx="2119546" cy="4396359"/>
            <a:chOff x="2547150" y="238125"/>
            <a:chExt cx="2525675" cy="5238750"/>
          </a:xfrm>
        </p:grpSpPr>
        <p:sp>
          <p:nvSpPr>
            <p:cNvPr id="251" name="Google Shape;251;p29"/>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29"/>
          <p:cNvSpPr txBox="1"/>
          <p:nvPr>
            <p:ph type="title"/>
          </p:nvPr>
        </p:nvSpPr>
        <p:spPr>
          <a:xfrm>
            <a:off x="457200" y="373575"/>
            <a:ext cx="2753100" cy="121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Contacts Pages</a:t>
            </a:r>
            <a:endParaRPr sz="3600"/>
          </a:p>
        </p:txBody>
      </p:sp>
      <p:pic>
        <p:nvPicPr>
          <p:cNvPr id="256" name="Google Shape;256;p29"/>
          <p:cNvPicPr preferRelativeResize="0"/>
          <p:nvPr/>
        </p:nvPicPr>
        <p:blipFill>
          <a:blip r:embed="rId3">
            <a:alphaModFix/>
          </a:blip>
          <a:stretch>
            <a:fillRect/>
          </a:stretch>
        </p:blipFill>
        <p:spPr>
          <a:xfrm>
            <a:off x="3512225" y="373575"/>
            <a:ext cx="2294950" cy="4473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0"/>
          <p:cNvSpPr txBox="1"/>
          <p:nvPr>
            <p:ph type="ctrTitle"/>
          </p:nvPr>
        </p:nvSpPr>
        <p:spPr>
          <a:xfrm>
            <a:off x="606450" y="425600"/>
            <a:ext cx="4753500" cy="2373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3</a:t>
            </a:r>
            <a:r>
              <a:rPr lang="en"/>
              <a:t>. Metadata</a:t>
            </a:r>
            <a:endParaRPr/>
          </a:p>
        </p:txBody>
      </p:sp>
      <p:sp>
        <p:nvSpPr>
          <p:cNvPr id="262" name="Google Shape;262;p30"/>
          <p:cNvSpPr txBox="1"/>
          <p:nvPr>
            <p:ph idx="1" type="subTitle"/>
          </p:nvPr>
        </p:nvSpPr>
        <p:spPr>
          <a:xfrm>
            <a:off x="606450" y="2153100"/>
            <a:ext cx="4075500" cy="264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 believe you own your own data. We wouldn’t sell our neighbor’s cat, so why is data any different?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a look at the information we will store.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1"/>
          <p:cNvSpPr txBox="1"/>
          <p:nvPr>
            <p:ph idx="1" type="body"/>
          </p:nvPr>
        </p:nvSpPr>
        <p:spPr>
          <a:xfrm>
            <a:off x="962850" y="919975"/>
            <a:ext cx="4469100" cy="33420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800">
                <a:solidFill>
                  <a:srgbClr val="A7A4BC"/>
                </a:solidFill>
                <a:latin typeface="Muli"/>
                <a:ea typeface="Muli"/>
                <a:cs typeface="Muli"/>
                <a:sym typeface="Muli"/>
              </a:rPr>
              <a:t>Metadata is structured infor-</a:t>
            </a:r>
            <a:endParaRPr sz="1800">
              <a:solidFill>
                <a:srgbClr val="A7A4BC"/>
              </a:solidFill>
              <a:latin typeface="Muli"/>
              <a:ea typeface="Muli"/>
              <a:cs typeface="Muli"/>
              <a:sym typeface="Muli"/>
            </a:endParaRPr>
          </a:p>
          <a:p>
            <a:pPr indent="0" lvl="0" marL="0" rtl="0" algn="ctr">
              <a:spcBef>
                <a:spcPts val="600"/>
              </a:spcBef>
              <a:spcAft>
                <a:spcPts val="0"/>
              </a:spcAft>
              <a:buClr>
                <a:schemeClr val="dk1"/>
              </a:buClr>
              <a:buSzPts val="1100"/>
              <a:buFont typeface="Arial"/>
              <a:buNone/>
            </a:pPr>
            <a:r>
              <a:rPr lang="en" sz="1800">
                <a:solidFill>
                  <a:srgbClr val="A7A4BC"/>
                </a:solidFill>
                <a:latin typeface="Muli"/>
                <a:ea typeface="Muli"/>
                <a:cs typeface="Muli"/>
                <a:sym typeface="Muli"/>
              </a:rPr>
              <a:t>mation that describes, explains,</a:t>
            </a:r>
            <a:endParaRPr sz="1800">
              <a:solidFill>
                <a:srgbClr val="A7A4BC"/>
              </a:solidFill>
              <a:latin typeface="Muli"/>
              <a:ea typeface="Muli"/>
              <a:cs typeface="Muli"/>
              <a:sym typeface="Muli"/>
            </a:endParaRPr>
          </a:p>
          <a:p>
            <a:pPr indent="0" lvl="0" marL="0" rtl="0" algn="ctr">
              <a:spcBef>
                <a:spcPts val="600"/>
              </a:spcBef>
              <a:spcAft>
                <a:spcPts val="0"/>
              </a:spcAft>
              <a:buClr>
                <a:schemeClr val="dk1"/>
              </a:buClr>
              <a:buSzPts val="1100"/>
              <a:buFont typeface="Arial"/>
              <a:buNone/>
            </a:pPr>
            <a:r>
              <a:rPr lang="en" sz="1800">
                <a:solidFill>
                  <a:srgbClr val="A7A4BC"/>
                </a:solidFill>
                <a:latin typeface="Muli"/>
                <a:ea typeface="Muli"/>
                <a:cs typeface="Muli"/>
                <a:sym typeface="Muli"/>
              </a:rPr>
              <a:t>locates, or otherwise makes it</a:t>
            </a:r>
            <a:endParaRPr sz="1800">
              <a:solidFill>
                <a:srgbClr val="A7A4BC"/>
              </a:solidFill>
              <a:latin typeface="Muli"/>
              <a:ea typeface="Muli"/>
              <a:cs typeface="Muli"/>
              <a:sym typeface="Muli"/>
            </a:endParaRPr>
          </a:p>
          <a:p>
            <a:pPr indent="0" lvl="0" marL="0" rtl="0" algn="ctr">
              <a:spcBef>
                <a:spcPts val="600"/>
              </a:spcBef>
              <a:spcAft>
                <a:spcPts val="0"/>
              </a:spcAft>
              <a:buClr>
                <a:schemeClr val="dk1"/>
              </a:buClr>
              <a:buSzPts val="1100"/>
              <a:buFont typeface="Arial"/>
              <a:buNone/>
            </a:pPr>
            <a:r>
              <a:rPr lang="en" sz="1800">
                <a:solidFill>
                  <a:srgbClr val="A7A4BC"/>
                </a:solidFill>
                <a:latin typeface="Muli"/>
                <a:ea typeface="Muli"/>
                <a:cs typeface="Muli"/>
                <a:sym typeface="Muli"/>
              </a:rPr>
              <a:t>easier to retrieve, use, or manage</a:t>
            </a:r>
            <a:endParaRPr sz="1800">
              <a:solidFill>
                <a:srgbClr val="A7A4BC"/>
              </a:solidFill>
              <a:latin typeface="Muli"/>
              <a:ea typeface="Muli"/>
              <a:cs typeface="Muli"/>
              <a:sym typeface="Muli"/>
            </a:endParaRPr>
          </a:p>
          <a:p>
            <a:pPr indent="0" lvl="0" marL="0" rtl="0" algn="ctr">
              <a:spcBef>
                <a:spcPts val="600"/>
              </a:spcBef>
              <a:spcAft>
                <a:spcPts val="0"/>
              </a:spcAft>
              <a:buNone/>
            </a:pPr>
            <a:r>
              <a:rPr lang="en" sz="1800">
                <a:solidFill>
                  <a:srgbClr val="A7A4BC"/>
                </a:solidFill>
                <a:latin typeface="Muli"/>
                <a:ea typeface="Muli"/>
                <a:cs typeface="Muli"/>
                <a:sym typeface="Muli"/>
              </a:rPr>
              <a:t>an information resource.</a:t>
            </a:r>
            <a:endParaRPr sz="1800">
              <a:solidFill>
                <a:srgbClr val="A7A4BC"/>
              </a:solidFill>
            </a:endParaRPr>
          </a:p>
        </p:txBody>
      </p:sp>
      <p:sp>
        <p:nvSpPr>
          <p:cNvPr id="268" name="Google Shape;268;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2"/>
          <p:cNvSpPr txBox="1"/>
          <p:nvPr>
            <p:ph idx="4294967295" type="ctrTitle"/>
          </p:nvPr>
        </p:nvSpPr>
        <p:spPr>
          <a:xfrm>
            <a:off x="685800" y="1888150"/>
            <a:ext cx="49767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Metadata Schemas</a:t>
            </a:r>
            <a:endParaRPr sz="7200"/>
          </a:p>
        </p:txBody>
      </p:sp>
      <p:sp>
        <p:nvSpPr>
          <p:cNvPr id="274" name="Google Shape;274;p32"/>
          <p:cNvSpPr txBox="1"/>
          <p:nvPr>
            <p:ph idx="4294967295" type="subTitle"/>
          </p:nvPr>
        </p:nvSpPr>
        <p:spPr>
          <a:xfrm>
            <a:off x="685800" y="3030555"/>
            <a:ext cx="4976700" cy="78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Buizy </a:t>
            </a:r>
            <a:r>
              <a:rPr lang="en"/>
              <a:t>incorporates descriptive, structural, and administrative types of metadata</a:t>
            </a:r>
            <a:endParaRPr/>
          </a:p>
        </p:txBody>
      </p:sp>
      <p:sp>
        <p:nvSpPr>
          <p:cNvPr id="275" name="Google Shape;275;p32"/>
          <p:cNvSpPr/>
          <p:nvPr/>
        </p:nvSpPr>
        <p:spPr>
          <a:xfrm>
            <a:off x="7282278" y="3011993"/>
            <a:ext cx="339869" cy="32451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32"/>
          <p:cNvGrpSpPr/>
          <p:nvPr/>
        </p:nvGrpSpPr>
        <p:grpSpPr>
          <a:xfrm>
            <a:off x="6860474" y="1189660"/>
            <a:ext cx="1456028" cy="1456403"/>
            <a:chOff x="6654650" y="3665275"/>
            <a:chExt cx="409100" cy="409125"/>
          </a:xfrm>
        </p:grpSpPr>
        <p:sp>
          <p:nvSpPr>
            <p:cNvPr id="277" name="Google Shape;277;p32"/>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32"/>
          <p:cNvGrpSpPr/>
          <p:nvPr/>
        </p:nvGrpSpPr>
        <p:grpSpPr>
          <a:xfrm rot="1056949">
            <a:off x="5457333" y="2334562"/>
            <a:ext cx="961941" cy="962053"/>
            <a:chOff x="570875" y="4322250"/>
            <a:chExt cx="443300" cy="443325"/>
          </a:xfrm>
        </p:grpSpPr>
        <p:sp>
          <p:nvSpPr>
            <p:cNvPr id="280" name="Google Shape;280;p32"/>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2"/>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32"/>
          <p:cNvSpPr/>
          <p:nvPr/>
        </p:nvSpPr>
        <p:spPr>
          <a:xfrm rot="2466722">
            <a:off x="5565166" y="1471935"/>
            <a:ext cx="472204" cy="45087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p:nvPr/>
        </p:nvSpPr>
        <p:spPr>
          <a:xfrm rot="-1609319">
            <a:off x="6255742" y="1755624"/>
            <a:ext cx="339819" cy="32447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
          <p:cNvSpPr/>
          <p:nvPr/>
        </p:nvSpPr>
        <p:spPr>
          <a:xfrm rot="2926198">
            <a:off x="8316146" y="2012664"/>
            <a:ext cx="254474" cy="24298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
          <p:cNvSpPr/>
          <p:nvPr/>
        </p:nvSpPr>
        <p:spPr>
          <a:xfrm rot="-1609137">
            <a:off x="7257139" y="384869"/>
            <a:ext cx="229255" cy="21890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ctrTitle"/>
          </p:nvPr>
        </p:nvSpPr>
        <p:spPr>
          <a:xfrm>
            <a:off x="459025" y="1440075"/>
            <a:ext cx="4749300" cy="31071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None/>
            </a:pPr>
            <a:r>
              <a:rPr lang="en" sz="1400">
                <a:solidFill>
                  <a:srgbClr val="65617D"/>
                </a:solidFill>
                <a:latin typeface="Muli Light"/>
                <a:ea typeface="Muli Light"/>
                <a:cs typeface="Muli Light"/>
                <a:sym typeface="Muli Light"/>
              </a:rPr>
              <a:t>This app’s purpose is to satisfy the demand of busy business people to </a:t>
            </a:r>
            <a:r>
              <a:rPr lang="en" sz="1400" u="sng">
                <a:solidFill>
                  <a:srgbClr val="65617D"/>
                </a:solidFill>
                <a:latin typeface="Muli"/>
                <a:ea typeface="Muli"/>
                <a:cs typeface="Muli"/>
                <a:sym typeface="Muli"/>
              </a:rPr>
              <a:t>organize their business contacts</a:t>
            </a:r>
            <a:r>
              <a:rPr lang="en" sz="1400">
                <a:solidFill>
                  <a:srgbClr val="65617D"/>
                </a:solidFill>
                <a:latin typeface="Muli Light"/>
                <a:ea typeface="Muli Light"/>
                <a:cs typeface="Muli Light"/>
                <a:sym typeface="Muli Light"/>
              </a:rPr>
              <a:t> all in one place.  </a:t>
            </a:r>
            <a:endParaRPr sz="1400">
              <a:solidFill>
                <a:srgbClr val="65617D"/>
              </a:solidFill>
              <a:latin typeface="Muli Light"/>
              <a:ea typeface="Muli Light"/>
              <a:cs typeface="Muli Light"/>
              <a:sym typeface="Muli Light"/>
            </a:endParaRPr>
          </a:p>
          <a:p>
            <a:pPr indent="0" lvl="0" marL="0" rtl="0" algn="l">
              <a:lnSpc>
                <a:spcPct val="115000"/>
              </a:lnSpc>
              <a:spcBef>
                <a:spcPts val="600"/>
              </a:spcBef>
              <a:spcAft>
                <a:spcPts val="0"/>
              </a:spcAft>
              <a:buNone/>
            </a:pPr>
            <a:r>
              <a:t/>
            </a:r>
            <a:endParaRPr sz="1400">
              <a:solidFill>
                <a:srgbClr val="65617D"/>
              </a:solidFill>
              <a:latin typeface="Muli Light"/>
              <a:ea typeface="Muli Light"/>
              <a:cs typeface="Muli Light"/>
              <a:sym typeface="Muli Light"/>
            </a:endParaRPr>
          </a:p>
          <a:p>
            <a:pPr indent="0" lvl="0" marL="0" rtl="0" algn="l">
              <a:lnSpc>
                <a:spcPct val="115000"/>
              </a:lnSpc>
              <a:spcBef>
                <a:spcPts val="600"/>
              </a:spcBef>
              <a:spcAft>
                <a:spcPts val="0"/>
              </a:spcAft>
              <a:buClr>
                <a:schemeClr val="dk1"/>
              </a:buClr>
              <a:buSzPts val="1100"/>
              <a:buFont typeface="Arial"/>
              <a:buNone/>
            </a:pPr>
            <a:r>
              <a:rPr lang="en" sz="1400">
                <a:solidFill>
                  <a:srgbClr val="65617D"/>
                </a:solidFill>
                <a:latin typeface="Muli Light"/>
                <a:ea typeface="Muli Light"/>
                <a:cs typeface="Muli Light"/>
                <a:sym typeface="Muli Light"/>
              </a:rPr>
              <a:t>After visiting a trade fair, what would business executives do when they collected hundreds of business cards? </a:t>
            </a:r>
            <a:endParaRPr sz="1400">
              <a:solidFill>
                <a:srgbClr val="65617D"/>
              </a:solidFill>
              <a:latin typeface="Muli Light"/>
              <a:ea typeface="Muli Light"/>
              <a:cs typeface="Muli Light"/>
              <a:sym typeface="Muli Light"/>
            </a:endParaRPr>
          </a:p>
          <a:p>
            <a:pPr indent="0" lvl="0" marL="0" rtl="0" algn="l">
              <a:lnSpc>
                <a:spcPct val="115000"/>
              </a:lnSpc>
              <a:spcBef>
                <a:spcPts val="600"/>
              </a:spcBef>
              <a:spcAft>
                <a:spcPts val="0"/>
              </a:spcAft>
              <a:buNone/>
            </a:pPr>
            <a:r>
              <a:rPr lang="en" sz="1400">
                <a:solidFill>
                  <a:srgbClr val="65617D"/>
                </a:solidFill>
                <a:latin typeface="Muli Light"/>
                <a:ea typeface="Muli Light"/>
                <a:cs typeface="Muli Light"/>
                <a:sym typeface="Muli Light"/>
              </a:rPr>
              <a:t>          (Probably cry)</a:t>
            </a:r>
            <a:br>
              <a:rPr lang="en" sz="1400">
                <a:solidFill>
                  <a:srgbClr val="65617D"/>
                </a:solidFill>
                <a:latin typeface="Muli Light"/>
                <a:ea typeface="Muli Light"/>
                <a:cs typeface="Muli Light"/>
                <a:sym typeface="Muli Light"/>
              </a:rPr>
            </a:br>
            <a:br>
              <a:rPr lang="en" sz="1400">
                <a:solidFill>
                  <a:srgbClr val="65617D"/>
                </a:solidFill>
                <a:latin typeface="Muli Light"/>
                <a:ea typeface="Muli Light"/>
                <a:cs typeface="Muli Light"/>
                <a:sym typeface="Muli Light"/>
              </a:rPr>
            </a:br>
            <a:endParaRPr sz="1400">
              <a:solidFill>
                <a:srgbClr val="65617D"/>
              </a:solidFill>
              <a:latin typeface="Muli"/>
              <a:ea typeface="Muli"/>
              <a:cs typeface="Muli"/>
              <a:sym typeface="Mul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 name="Google Shape;73;p15"/>
          <p:cNvSpPr txBox="1"/>
          <p:nvPr/>
        </p:nvSpPr>
        <p:spPr>
          <a:xfrm>
            <a:off x="516750" y="262575"/>
            <a:ext cx="7773000" cy="11775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A7D86D"/>
              </a:buClr>
              <a:buSzPts val="4800"/>
              <a:buFont typeface="Poppins"/>
              <a:buAutoNum type="arabicPeriod"/>
            </a:pPr>
            <a:r>
              <a:rPr b="1" lang="en" sz="4800">
                <a:solidFill>
                  <a:srgbClr val="A7D86D"/>
                </a:solidFill>
                <a:latin typeface="Poppins"/>
                <a:ea typeface="Poppins"/>
                <a:cs typeface="Poppins"/>
                <a:sym typeface="Poppins"/>
              </a:rPr>
              <a:t>What is Buizy?</a:t>
            </a:r>
            <a:r>
              <a:rPr b="1" lang="en" sz="4800">
                <a:solidFill>
                  <a:srgbClr val="A7D86D"/>
                </a:solidFill>
                <a:latin typeface="Poppins"/>
                <a:ea typeface="Poppins"/>
                <a:cs typeface="Poppins"/>
                <a:sym typeface="Poppins"/>
              </a:rPr>
              <a:t> </a:t>
            </a:r>
            <a:r>
              <a:rPr b="1" lang="en" sz="6000">
                <a:solidFill>
                  <a:srgbClr val="A7D86D"/>
                </a:solidFill>
                <a:latin typeface="Poppins"/>
                <a:ea typeface="Poppins"/>
                <a:cs typeface="Poppins"/>
                <a:sym typeface="Poppins"/>
              </a:rPr>
              <a:t> </a:t>
            </a:r>
            <a:br>
              <a:rPr b="1" lang="en" sz="6000">
                <a:solidFill>
                  <a:srgbClr val="A7D86D"/>
                </a:solidFill>
                <a:latin typeface="Poppins"/>
                <a:ea typeface="Poppins"/>
                <a:cs typeface="Poppins"/>
                <a:sym typeface="Poppins"/>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152400" y="551375"/>
            <a:ext cx="63003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Descriptive: User Profile</a:t>
            </a:r>
            <a:endParaRPr/>
          </a:p>
        </p:txBody>
      </p:sp>
      <p:sp>
        <p:nvSpPr>
          <p:cNvPr id="294" name="Google Shape;294;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95" name="Google Shape;295;p33"/>
          <p:cNvPicPr preferRelativeResize="0"/>
          <p:nvPr/>
        </p:nvPicPr>
        <p:blipFill>
          <a:blip r:embed="rId3">
            <a:alphaModFix/>
          </a:blip>
          <a:stretch>
            <a:fillRect/>
          </a:stretch>
        </p:blipFill>
        <p:spPr>
          <a:xfrm>
            <a:off x="152400" y="1518075"/>
            <a:ext cx="4264100" cy="34730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152400" y="551375"/>
            <a:ext cx="63003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Descriptive: Business Profile</a:t>
            </a:r>
            <a:endParaRPr/>
          </a:p>
        </p:txBody>
      </p:sp>
      <p:sp>
        <p:nvSpPr>
          <p:cNvPr id="301" name="Google Shape;301;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02" name="Google Shape;302;p34"/>
          <p:cNvPicPr preferRelativeResize="0"/>
          <p:nvPr/>
        </p:nvPicPr>
        <p:blipFill>
          <a:blip r:embed="rId3">
            <a:alphaModFix/>
          </a:blip>
          <a:stretch>
            <a:fillRect/>
          </a:stretch>
        </p:blipFill>
        <p:spPr>
          <a:xfrm>
            <a:off x="152400" y="1484300"/>
            <a:ext cx="3578624" cy="3506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152400" y="551375"/>
            <a:ext cx="63003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Structural</a:t>
            </a:r>
            <a:r>
              <a:rPr lang="en"/>
              <a:t>: Database</a:t>
            </a:r>
            <a:endParaRPr/>
          </a:p>
        </p:txBody>
      </p:sp>
      <p:sp>
        <p:nvSpPr>
          <p:cNvPr id="308" name="Google Shape;308;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09" name="Google Shape;309;p35"/>
          <p:cNvPicPr preferRelativeResize="0"/>
          <p:nvPr/>
        </p:nvPicPr>
        <p:blipFill>
          <a:blip r:embed="rId3">
            <a:alphaModFix/>
          </a:blip>
          <a:stretch>
            <a:fillRect/>
          </a:stretch>
        </p:blipFill>
        <p:spPr>
          <a:xfrm>
            <a:off x="81325" y="2556125"/>
            <a:ext cx="5942050" cy="117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152400" y="551375"/>
            <a:ext cx="63003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Administrative</a:t>
            </a:r>
            <a:r>
              <a:rPr lang="en"/>
              <a:t>: Database</a:t>
            </a:r>
            <a:endParaRPr/>
          </a:p>
        </p:txBody>
      </p:sp>
      <p:sp>
        <p:nvSpPr>
          <p:cNvPr id="315" name="Google Shape;315;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16" name="Google Shape;316;p36"/>
          <p:cNvPicPr preferRelativeResize="0"/>
          <p:nvPr/>
        </p:nvPicPr>
        <p:blipFill>
          <a:blip r:embed="rId3">
            <a:alphaModFix/>
          </a:blip>
          <a:stretch>
            <a:fillRect/>
          </a:stretch>
        </p:blipFill>
        <p:spPr>
          <a:xfrm>
            <a:off x="758075" y="2416300"/>
            <a:ext cx="8131699" cy="249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152400" y="551375"/>
            <a:ext cx="63003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Administrative</a:t>
            </a:r>
            <a:r>
              <a:rPr lang="en"/>
              <a:t>: Personnel</a:t>
            </a:r>
            <a:endParaRPr/>
          </a:p>
        </p:txBody>
      </p:sp>
      <p:sp>
        <p:nvSpPr>
          <p:cNvPr id="322" name="Google Shape;322;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37"/>
          <p:cNvPicPr preferRelativeResize="0"/>
          <p:nvPr/>
        </p:nvPicPr>
        <p:blipFill>
          <a:blip r:embed="rId3">
            <a:alphaModFix/>
          </a:blip>
          <a:stretch>
            <a:fillRect/>
          </a:stretch>
        </p:blipFill>
        <p:spPr>
          <a:xfrm>
            <a:off x="706550" y="2688725"/>
            <a:ext cx="8322725" cy="2203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152400" y="551375"/>
            <a:ext cx="63003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Administrative</a:t>
            </a:r>
            <a:r>
              <a:rPr lang="en"/>
              <a:t>: Phone/Device</a:t>
            </a:r>
            <a:endParaRPr/>
          </a:p>
        </p:txBody>
      </p:sp>
      <p:sp>
        <p:nvSpPr>
          <p:cNvPr id="329" name="Google Shape;329;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30" name="Google Shape;330;p38"/>
          <p:cNvPicPr preferRelativeResize="0"/>
          <p:nvPr/>
        </p:nvPicPr>
        <p:blipFill>
          <a:blip r:embed="rId3">
            <a:alphaModFix/>
          </a:blip>
          <a:stretch>
            <a:fillRect/>
          </a:stretch>
        </p:blipFill>
        <p:spPr>
          <a:xfrm>
            <a:off x="1539801" y="2219125"/>
            <a:ext cx="7489474" cy="2785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457200" y="360700"/>
            <a:ext cx="6300300" cy="1540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Work’s Cited</a:t>
            </a:r>
            <a:endParaRPr/>
          </a:p>
        </p:txBody>
      </p:sp>
      <p:sp>
        <p:nvSpPr>
          <p:cNvPr id="336" name="Google Shape;336;p3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39"/>
          <p:cNvSpPr txBox="1"/>
          <p:nvPr>
            <p:ph idx="1" type="body"/>
          </p:nvPr>
        </p:nvSpPr>
        <p:spPr>
          <a:xfrm>
            <a:off x="457200" y="1918200"/>
            <a:ext cx="8286000" cy="283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solidFill>
                  <a:srgbClr val="000000"/>
                </a:solidFill>
                <a:latin typeface="Times New Roman"/>
                <a:ea typeface="Times New Roman"/>
                <a:cs typeface="Times New Roman"/>
                <a:sym typeface="Times New Roman"/>
              </a:rPr>
              <a:t>US Census Bureau. (2018, August 21). Population. Retrieved December 5, 2018, from </a:t>
            </a:r>
            <a:r>
              <a:rPr lang="en" sz="1200" u="sng">
                <a:solidFill>
                  <a:srgbClr val="000000"/>
                </a:solidFill>
                <a:latin typeface="Times New Roman"/>
                <a:ea typeface="Times New Roman"/>
                <a:cs typeface="Times New Roman"/>
                <a:sym typeface="Times New Roman"/>
                <a:hlinkClick r:id="rId3"/>
              </a:rPr>
              <a:t>https://www.census.gov/topics/population.html</a:t>
            </a:r>
            <a:endParaRPr sz="1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1200">
                <a:solidFill>
                  <a:srgbClr val="000000"/>
                </a:solidFill>
                <a:latin typeface="Times New Roman"/>
                <a:ea typeface="Times New Roman"/>
                <a:cs typeface="Times New Roman"/>
                <a:sym typeface="Times New Roman"/>
              </a:rPr>
              <a:t>Rainie, L. (2017, June 28). 10 facts about smartphones. Retrieved December 5, 2018, from http://www.pewresearch.org/fact-tank/2017/06/28/10-facts-about-smartphones/</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459025" y="1440075"/>
            <a:ext cx="2389500" cy="31071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None/>
            </a:pPr>
            <a:r>
              <a:rPr lang="en" sz="1400">
                <a:solidFill>
                  <a:srgbClr val="65617D"/>
                </a:solidFill>
                <a:latin typeface="Muli Light"/>
                <a:ea typeface="Muli Light"/>
                <a:cs typeface="Muli Light"/>
                <a:sym typeface="Muli Light"/>
              </a:rPr>
              <a:t>Our app provides the convenience for users to capture an image of the business card on their smartphones and has the ability to </a:t>
            </a:r>
            <a:r>
              <a:rPr lang="en" sz="1400" u="sng">
                <a:solidFill>
                  <a:srgbClr val="65617D"/>
                </a:solidFill>
                <a:latin typeface="Muli"/>
                <a:ea typeface="Muli"/>
                <a:cs typeface="Muli"/>
                <a:sym typeface="Muli"/>
              </a:rPr>
              <a:t>read the content from the card and save the data into their contacts.</a:t>
            </a:r>
            <a:endParaRPr sz="1400">
              <a:solidFill>
                <a:srgbClr val="65617D"/>
              </a:solidFill>
              <a:latin typeface="Muli"/>
              <a:ea typeface="Muli"/>
              <a:cs typeface="Muli"/>
              <a:sym typeface="Mul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6"/>
          <p:cNvSpPr txBox="1"/>
          <p:nvPr/>
        </p:nvSpPr>
        <p:spPr>
          <a:xfrm>
            <a:off x="2962900" y="1362625"/>
            <a:ext cx="2389500" cy="31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a:solidFill>
                  <a:srgbClr val="65617D"/>
                </a:solidFill>
                <a:latin typeface="Muli Light"/>
                <a:ea typeface="Muli Light"/>
                <a:cs typeface="Muli Light"/>
                <a:sym typeface="Muli Light"/>
              </a:rPr>
              <a:t>After generating a contact, the contents of each person’s profile can also shared in a stand alone </a:t>
            </a:r>
            <a:r>
              <a:rPr b="1" lang="en" u="sng">
                <a:solidFill>
                  <a:srgbClr val="65617D"/>
                </a:solidFill>
                <a:latin typeface="Muli"/>
                <a:ea typeface="Muli"/>
                <a:cs typeface="Muli"/>
                <a:sym typeface="Muli"/>
              </a:rPr>
              <a:t>social media platform</a:t>
            </a:r>
            <a:r>
              <a:rPr b="1" lang="en">
                <a:solidFill>
                  <a:srgbClr val="65617D"/>
                </a:solidFill>
                <a:latin typeface="Muli Light"/>
                <a:ea typeface="Muli Light"/>
                <a:cs typeface="Muli Light"/>
                <a:sym typeface="Muli Light"/>
              </a:rPr>
              <a:t>.</a:t>
            </a:r>
            <a:endParaRPr b="1">
              <a:solidFill>
                <a:srgbClr val="65617D"/>
              </a:solidFill>
              <a:latin typeface="Muli Light"/>
              <a:ea typeface="Muli Light"/>
              <a:cs typeface="Muli Light"/>
              <a:sym typeface="Muli Light"/>
            </a:endParaRPr>
          </a:p>
          <a:p>
            <a:pPr indent="0" lvl="0" marL="0" rtl="0" algn="l">
              <a:lnSpc>
                <a:spcPct val="115000"/>
              </a:lnSpc>
              <a:spcBef>
                <a:spcPts val="600"/>
              </a:spcBef>
              <a:spcAft>
                <a:spcPts val="0"/>
              </a:spcAft>
              <a:buNone/>
            </a:pPr>
            <a:r>
              <a:t/>
            </a:r>
            <a:endParaRPr b="1">
              <a:solidFill>
                <a:srgbClr val="65617D"/>
              </a:solidFill>
              <a:latin typeface="Muli Light"/>
              <a:ea typeface="Muli Light"/>
              <a:cs typeface="Muli Light"/>
              <a:sym typeface="Muli Light"/>
            </a:endParaRPr>
          </a:p>
          <a:p>
            <a:pPr indent="0" lvl="0" marL="0" rtl="0" algn="l">
              <a:lnSpc>
                <a:spcPct val="115000"/>
              </a:lnSpc>
              <a:spcBef>
                <a:spcPts val="600"/>
              </a:spcBef>
              <a:spcAft>
                <a:spcPts val="0"/>
              </a:spcAft>
              <a:buNone/>
            </a:pPr>
            <a:r>
              <a:rPr b="1" lang="en">
                <a:solidFill>
                  <a:srgbClr val="65617D"/>
                </a:solidFill>
                <a:latin typeface="Muli Light"/>
                <a:ea typeface="Muli Light"/>
                <a:cs typeface="Muli Light"/>
                <a:sym typeface="Muli Light"/>
              </a:rPr>
              <a:t>This platform would also have the ability to connect with other well established platforms.</a:t>
            </a:r>
            <a:endParaRPr b="1">
              <a:solidFill>
                <a:srgbClr val="65617D"/>
              </a:solidFill>
              <a:latin typeface="Muli Light"/>
              <a:ea typeface="Muli Light"/>
              <a:cs typeface="Muli Light"/>
              <a:sym typeface="Muli Light"/>
            </a:endParaRPr>
          </a:p>
        </p:txBody>
      </p:sp>
      <p:sp>
        <p:nvSpPr>
          <p:cNvPr id="80" name="Google Shape;80;p16"/>
          <p:cNvSpPr txBox="1"/>
          <p:nvPr/>
        </p:nvSpPr>
        <p:spPr>
          <a:xfrm>
            <a:off x="516750" y="262575"/>
            <a:ext cx="7773000" cy="1177500"/>
          </a:xfrm>
          <a:prstGeom prst="rect">
            <a:avLst/>
          </a:prstGeom>
          <a:noFill/>
          <a:ln>
            <a:noFill/>
          </a:ln>
        </p:spPr>
        <p:txBody>
          <a:bodyPr anchorCtr="0" anchor="t" bIns="91425" lIns="91425" spcFirstLastPara="1" rIns="91425" wrap="square" tIns="91425">
            <a:noAutofit/>
          </a:bodyPr>
          <a:lstStyle/>
          <a:p>
            <a:pPr indent="-533400" lvl="0" marL="457200" rtl="0" algn="l">
              <a:spcBef>
                <a:spcPts val="0"/>
              </a:spcBef>
              <a:spcAft>
                <a:spcPts val="0"/>
              </a:spcAft>
              <a:buClr>
                <a:srgbClr val="A7D86D"/>
              </a:buClr>
              <a:buSzPts val="4800"/>
              <a:buFont typeface="Poppins"/>
              <a:buAutoNum type="arabicPeriod"/>
            </a:pPr>
            <a:r>
              <a:rPr b="1" lang="en" sz="4800">
                <a:solidFill>
                  <a:srgbClr val="A7D86D"/>
                </a:solidFill>
                <a:latin typeface="Poppins"/>
                <a:ea typeface="Poppins"/>
                <a:cs typeface="Poppins"/>
                <a:sym typeface="Poppins"/>
              </a:rPr>
              <a:t>What is Buizy? (Cont.) </a:t>
            </a:r>
            <a:r>
              <a:rPr b="1" lang="en" sz="6000">
                <a:solidFill>
                  <a:srgbClr val="A7D86D"/>
                </a:solidFill>
                <a:latin typeface="Poppins"/>
                <a:ea typeface="Poppins"/>
                <a:cs typeface="Poppins"/>
                <a:sym typeface="Poppins"/>
              </a:rPr>
              <a:t> </a:t>
            </a:r>
            <a:br>
              <a:rPr b="1" lang="en" sz="6000">
                <a:solidFill>
                  <a:srgbClr val="A7D86D"/>
                </a:solidFill>
                <a:latin typeface="Poppins"/>
                <a:ea typeface="Poppins"/>
                <a:cs typeface="Poppins"/>
                <a:sym typeface="Poppins"/>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457200" y="471025"/>
            <a:ext cx="6300300" cy="87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Basic Information</a:t>
            </a:r>
            <a:endParaRPr/>
          </a:p>
        </p:txBody>
      </p:sp>
      <p:sp>
        <p:nvSpPr>
          <p:cNvPr id="86" name="Google Shape;86;p17"/>
          <p:cNvSpPr txBox="1"/>
          <p:nvPr>
            <p:ph idx="1" type="body"/>
          </p:nvPr>
        </p:nvSpPr>
        <p:spPr>
          <a:xfrm>
            <a:off x="457200" y="1346425"/>
            <a:ext cx="2359800" cy="3443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i="1" lang="en">
                <a:latin typeface="Muli"/>
                <a:ea typeface="Muli"/>
                <a:cs typeface="Muli"/>
                <a:sym typeface="Muli"/>
              </a:rPr>
              <a:t>Scope and Scale</a:t>
            </a:r>
            <a:endParaRPr b="1" i="1">
              <a:latin typeface="Muli"/>
              <a:ea typeface="Muli"/>
              <a:cs typeface="Muli"/>
              <a:sym typeface="Muli"/>
            </a:endParaRPr>
          </a:p>
          <a:p>
            <a:pPr indent="0" lvl="0" marL="0" rtl="0" algn="l">
              <a:spcBef>
                <a:spcPts val="600"/>
              </a:spcBef>
              <a:spcAft>
                <a:spcPts val="0"/>
              </a:spcAft>
              <a:buNone/>
            </a:pPr>
            <a:r>
              <a:rPr lang="en" sz="1400"/>
              <a:t>Per the feedback from the draft 1 presentations and mockups, our scope has been refined to </a:t>
            </a:r>
            <a:r>
              <a:rPr b="1" lang="en" sz="1400">
                <a:latin typeface="Muli"/>
                <a:ea typeface="Muli"/>
                <a:cs typeface="Muli"/>
                <a:sym typeface="Muli"/>
              </a:rPr>
              <a:t>any person that possesses and uses a smartphone (over 77% of the US according to PEW Research)</a:t>
            </a:r>
            <a:r>
              <a:rPr lang="en" sz="1400"/>
              <a:t>. Everyone needs a way to sort their contacts! In terms of scale, we hope to reach 10% of the world’s population by 2020.</a:t>
            </a:r>
            <a:endParaRPr sz="1400"/>
          </a:p>
        </p:txBody>
      </p:sp>
      <p:sp>
        <p:nvSpPr>
          <p:cNvPr id="87" name="Google Shape;87;p17"/>
          <p:cNvSpPr txBox="1"/>
          <p:nvPr>
            <p:ph idx="2" type="body"/>
          </p:nvPr>
        </p:nvSpPr>
        <p:spPr>
          <a:xfrm>
            <a:off x="3327175" y="1346425"/>
            <a:ext cx="2359800" cy="3443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i="1" lang="en">
                <a:latin typeface="Muli"/>
                <a:ea typeface="Muli"/>
                <a:cs typeface="Muli"/>
                <a:sym typeface="Muli"/>
              </a:rPr>
              <a:t>Examples of Users and Their Tasks</a:t>
            </a:r>
            <a:endParaRPr b="1" i="1">
              <a:latin typeface="Muli"/>
              <a:ea typeface="Muli"/>
              <a:cs typeface="Muli"/>
              <a:sym typeface="Muli"/>
            </a:endParaRPr>
          </a:p>
          <a:p>
            <a:pPr indent="-317500" lvl="0" marL="457200" rtl="0" algn="l">
              <a:spcBef>
                <a:spcPts val="600"/>
              </a:spcBef>
              <a:spcAft>
                <a:spcPts val="0"/>
              </a:spcAft>
              <a:buSzPts val="1400"/>
              <a:buChar char="-"/>
            </a:pPr>
            <a:r>
              <a:rPr lang="en" sz="1400"/>
              <a:t>College students </a:t>
            </a:r>
            <a:endParaRPr sz="1400"/>
          </a:p>
          <a:p>
            <a:pPr indent="-317500" lvl="0" marL="457200" rtl="0" algn="l">
              <a:spcBef>
                <a:spcPts val="0"/>
              </a:spcBef>
              <a:spcAft>
                <a:spcPts val="0"/>
              </a:spcAft>
              <a:buSzPts val="1400"/>
              <a:buChar char="-"/>
            </a:pPr>
            <a:r>
              <a:rPr lang="en" sz="1400"/>
              <a:t>Recruiters</a:t>
            </a:r>
            <a:endParaRPr sz="1400"/>
          </a:p>
          <a:p>
            <a:pPr indent="-317500" lvl="0" marL="457200" rtl="0" algn="l">
              <a:spcBef>
                <a:spcPts val="0"/>
              </a:spcBef>
              <a:spcAft>
                <a:spcPts val="0"/>
              </a:spcAft>
              <a:buSzPts val="1400"/>
              <a:buChar char="-"/>
            </a:pPr>
            <a:r>
              <a:rPr lang="en" sz="1400"/>
              <a:t>Business professionals</a:t>
            </a:r>
            <a:endParaRPr sz="1400"/>
          </a:p>
          <a:p>
            <a:pPr indent="-317500" lvl="0" marL="457200" rtl="0" algn="l">
              <a:spcBef>
                <a:spcPts val="0"/>
              </a:spcBef>
              <a:spcAft>
                <a:spcPts val="0"/>
              </a:spcAft>
              <a:buSzPts val="1400"/>
              <a:buChar char="-"/>
            </a:pPr>
            <a:r>
              <a:rPr lang="en" sz="1400"/>
              <a:t>Private sector</a:t>
            </a:r>
            <a:endParaRPr sz="1400"/>
          </a:p>
          <a:p>
            <a:pPr indent="-317500" lvl="0" marL="457200" rtl="0" algn="l">
              <a:spcBef>
                <a:spcPts val="0"/>
              </a:spcBef>
              <a:spcAft>
                <a:spcPts val="0"/>
              </a:spcAft>
              <a:buSzPts val="1400"/>
              <a:buFont typeface="Muli"/>
              <a:buChar char="-"/>
            </a:pPr>
            <a:r>
              <a:rPr b="1" lang="en" sz="1400">
                <a:latin typeface="Muli"/>
                <a:ea typeface="Muli"/>
                <a:cs typeface="Muli"/>
                <a:sym typeface="Muli"/>
              </a:rPr>
              <a:t>Anyone looking to save time while networking!</a:t>
            </a:r>
            <a:endParaRPr b="1" sz="1400">
              <a:latin typeface="Muli"/>
              <a:ea typeface="Muli"/>
              <a:cs typeface="Muli"/>
              <a:sym typeface="Muli"/>
            </a:endParaRPr>
          </a:p>
        </p:txBody>
      </p:sp>
      <p:sp>
        <p:nvSpPr>
          <p:cNvPr id="88" name="Google Shape;88;p17"/>
          <p:cNvSpPr txBox="1"/>
          <p:nvPr>
            <p:ph idx="3" type="body"/>
          </p:nvPr>
        </p:nvSpPr>
        <p:spPr>
          <a:xfrm>
            <a:off x="6327000" y="1346425"/>
            <a:ext cx="2359800" cy="3443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i="1" lang="en">
                <a:latin typeface="Muli"/>
                <a:ea typeface="Muli"/>
                <a:cs typeface="Muli"/>
                <a:sym typeface="Muli"/>
              </a:rPr>
              <a:t>Relationship with Present Technologies</a:t>
            </a:r>
            <a:endParaRPr b="1" i="1">
              <a:latin typeface="Muli"/>
              <a:ea typeface="Muli"/>
              <a:cs typeface="Muli"/>
              <a:sym typeface="Muli"/>
            </a:endParaRPr>
          </a:p>
          <a:p>
            <a:pPr indent="0" lvl="0" marL="0" rtl="0" algn="l">
              <a:spcBef>
                <a:spcPts val="600"/>
              </a:spcBef>
              <a:spcAft>
                <a:spcPts val="0"/>
              </a:spcAft>
              <a:buNone/>
            </a:pPr>
            <a:r>
              <a:rPr lang="en" sz="1400"/>
              <a:t>The three largest app platforms currently are </a:t>
            </a:r>
            <a:r>
              <a:rPr lang="en" sz="1400" u="sng"/>
              <a:t>iOs</a:t>
            </a:r>
            <a:r>
              <a:rPr lang="en" sz="1400"/>
              <a:t>, </a:t>
            </a:r>
            <a:r>
              <a:rPr lang="en" sz="1400" u="sng"/>
              <a:t>windows</a:t>
            </a:r>
            <a:r>
              <a:rPr lang="en" sz="1400"/>
              <a:t>, and </a:t>
            </a:r>
            <a:r>
              <a:rPr lang="en" sz="1400" u="sng"/>
              <a:t>android</a:t>
            </a:r>
            <a:r>
              <a:rPr lang="en" sz="1400"/>
              <a:t> on mobile devices. </a:t>
            </a:r>
            <a:r>
              <a:rPr lang="en" sz="1400"/>
              <a:t>Compatibility</a:t>
            </a:r>
            <a:r>
              <a:rPr lang="en" sz="1400"/>
              <a:t> to sync with the contact lists in these three platforms is critical. </a:t>
            </a:r>
            <a:endParaRPr sz="1400"/>
          </a:p>
          <a:p>
            <a:pPr indent="0" lvl="0" marL="0" rtl="0" algn="l">
              <a:spcBef>
                <a:spcPts val="600"/>
              </a:spcBef>
              <a:spcAft>
                <a:spcPts val="0"/>
              </a:spcAft>
              <a:buNone/>
            </a:pPr>
            <a:r>
              <a:t/>
            </a:r>
            <a:endParaRPr/>
          </a:p>
        </p:txBody>
      </p:sp>
      <p:sp>
        <p:nvSpPr>
          <p:cNvPr id="89" name="Google Shape;89;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4294967295" type="ctrTitle"/>
          </p:nvPr>
        </p:nvSpPr>
        <p:spPr>
          <a:xfrm>
            <a:off x="685800" y="343200"/>
            <a:ext cx="4754400" cy="89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329,123,000</a:t>
            </a:r>
            <a:endParaRPr/>
          </a:p>
        </p:txBody>
      </p:sp>
      <p:sp>
        <p:nvSpPr>
          <p:cNvPr id="95" name="Google Shape;95;p18"/>
          <p:cNvSpPr txBox="1"/>
          <p:nvPr>
            <p:ph idx="4294967295" type="subTitle"/>
          </p:nvPr>
        </p:nvSpPr>
        <p:spPr>
          <a:xfrm>
            <a:off x="685800" y="1030308"/>
            <a:ext cx="4754400" cy="46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(Census.gov. 2018) That’s a lot of people in the U.S.</a:t>
            </a:r>
            <a:endParaRPr sz="2400"/>
          </a:p>
        </p:txBody>
      </p:sp>
      <p:sp>
        <p:nvSpPr>
          <p:cNvPr id="96" name="Google Shape;96;p18"/>
          <p:cNvSpPr txBox="1"/>
          <p:nvPr>
            <p:ph idx="4294967295" type="ctrTitle"/>
          </p:nvPr>
        </p:nvSpPr>
        <p:spPr>
          <a:xfrm>
            <a:off x="685800" y="3429294"/>
            <a:ext cx="4754400" cy="89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77%</a:t>
            </a:r>
            <a:endParaRPr/>
          </a:p>
        </p:txBody>
      </p:sp>
      <p:sp>
        <p:nvSpPr>
          <p:cNvPr id="97" name="Google Shape;97;p18"/>
          <p:cNvSpPr txBox="1"/>
          <p:nvPr>
            <p:ph idx="4294967295" type="subTitle"/>
          </p:nvPr>
        </p:nvSpPr>
        <p:spPr>
          <a:xfrm>
            <a:off x="685800" y="4116401"/>
            <a:ext cx="4754400" cy="46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(PEW Research, 2017)</a:t>
            </a:r>
            <a:endParaRPr sz="2400"/>
          </a:p>
        </p:txBody>
      </p:sp>
      <p:sp>
        <p:nvSpPr>
          <p:cNvPr id="98" name="Google Shape;98;p18"/>
          <p:cNvSpPr txBox="1"/>
          <p:nvPr>
            <p:ph idx="4294967295" type="ctrTitle"/>
          </p:nvPr>
        </p:nvSpPr>
        <p:spPr>
          <a:xfrm>
            <a:off x="685800" y="1886250"/>
            <a:ext cx="6131400" cy="89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253,424,710 users</a:t>
            </a:r>
            <a:endParaRPr/>
          </a:p>
        </p:txBody>
      </p:sp>
      <p:sp>
        <p:nvSpPr>
          <p:cNvPr id="99" name="Google Shape;99;p18"/>
          <p:cNvSpPr txBox="1"/>
          <p:nvPr>
            <p:ph idx="4294967295" type="subTitle"/>
          </p:nvPr>
        </p:nvSpPr>
        <p:spPr>
          <a:xfrm>
            <a:off x="685800" y="2573354"/>
            <a:ext cx="4754400" cy="46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And a lot of smartphone owners</a:t>
            </a:r>
            <a:endParaRPr sz="2400"/>
          </a:p>
        </p:txBody>
      </p:sp>
      <p:sp>
        <p:nvSpPr>
          <p:cNvPr id="100" name="Google Shape;100;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txBox="1"/>
          <p:nvPr>
            <p:ph idx="4294967295" type="title"/>
          </p:nvPr>
        </p:nvSpPr>
        <p:spPr>
          <a:xfrm>
            <a:off x="457200" y="331850"/>
            <a:ext cx="4047000" cy="1569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Our process is easy!</a:t>
            </a:r>
            <a:endParaRPr/>
          </a:p>
        </p:txBody>
      </p:sp>
      <p:grpSp>
        <p:nvGrpSpPr>
          <p:cNvPr id="107" name="Google Shape;107;p19"/>
          <p:cNvGrpSpPr/>
          <p:nvPr/>
        </p:nvGrpSpPr>
        <p:grpSpPr>
          <a:xfrm>
            <a:off x="78111" y="2050450"/>
            <a:ext cx="2726286" cy="2547000"/>
            <a:chOff x="1293736" y="1258050"/>
            <a:chExt cx="2726286" cy="2547000"/>
          </a:xfrm>
        </p:grpSpPr>
        <p:sp>
          <p:nvSpPr>
            <p:cNvPr id="108" name="Google Shape;108;p19"/>
            <p:cNvSpPr/>
            <p:nvPr/>
          </p:nvSpPr>
          <p:spPr>
            <a:xfrm rot="2700000">
              <a:off x="2286374" y="1011412"/>
              <a:ext cx="561726" cy="3040276"/>
            </a:xfrm>
            <a:prstGeom prst="roundRect">
              <a:avLst>
                <a:gd fmla="val 50000" name="adj"/>
              </a:avLst>
            </a:prstGeom>
            <a:solidFill>
              <a:srgbClr val="52A5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109" name="Google Shape;109;p19"/>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1</a:t>
              </a:r>
              <a:endParaRPr b="1" sz="1200">
                <a:solidFill>
                  <a:srgbClr val="52A551"/>
                </a:solidFill>
                <a:latin typeface="Muli"/>
                <a:ea typeface="Muli"/>
                <a:cs typeface="Muli"/>
                <a:sym typeface="Muli"/>
              </a:endParaRPr>
            </a:p>
          </p:txBody>
        </p:sp>
        <p:sp>
          <p:nvSpPr>
            <p:cNvPr id="110" name="Google Shape;110;p19"/>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Muli"/>
                  <a:ea typeface="Muli"/>
                  <a:cs typeface="Muli"/>
                  <a:sym typeface="Muli"/>
                </a:rPr>
                <a:t>Download the app</a:t>
              </a:r>
              <a:endParaRPr b="1" sz="1800">
                <a:solidFill>
                  <a:srgbClr val="FFFFFF"/>
                </a:solidFill>
                <a:latin typeface="Muli"/>
                <a:ea typeface="Muli"/>
                <a:cs typeface="Muli"/>
                <a:sym typeface="Muli"/>
              </a:endParaRPr>
            </a:p>
          </p:txBody>
        </p:sp>
        <p:sp>
          <p:nvSpPr>
            <p:cNvPr id="111" name="Google Shape;111;p19"/>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65617D"/>
                  </a:solidFill>
                  <a:latin typeface="Muli"/>
                  <a:ea typeface="Muli"/>
                  <a:cs typeface="Muli"/>
                  <a:sym typeface="Muli"/>
                </a:rPr>
                <a:t>Available on iOs, android, and Windows!</a:t>
              </a:r>
              <a:endParaRPr b="1" sz="1000">
                <a:solidFill>
                  <a:srgbClr val="65617D"/>
                </a:solidFill>
                <a:latin typeface="Muli"/>
                <a:ea typeface="Muli"/>
                <a:cs typeface="Muli"/>
                <a:sym typeface="Muli"/>
              </a:endParaRPr>
            </a:p>
          </p:txBody>
        </p:sp>
      </p:grpSp>
      <p:grpSp>
        <p:nvGrpSpPr>
          <p:cNvPr id="112" name="Google Shape;112;p19"/>
          <p:cNvGrpSpPr/>
          <p:nvPr/>
        </p:nvGrpSpPr>
        <p:grpSpPr>
          <a:xfrm>
            <a:off x="1988333" y="2050450"/>
            <a:ext cx="2726286" cy="2547000"/>
            <a:chOff x="3203958" y="1258050"/>
            <a:chExt cx="2726286" cy="2547000"/>
          </a:xfrm>
        </p:grpSpPr>
        <p:sp>
          <p:nvSpPr>
            <p:cNvPr id="113" name="Google Shape;113;p19"/>
            <p:cNvSpPr/>
            <p:nvPr/>
          </p:nvSpPr>
          <p:spPr>
            <a:xfrm rot="2700000">
              <a:off x="4196595" y="1011412"/>
              <a:ext cx="561726" cy="3040276"/>
            </a:xfrm>
            <a:prstGeom prst="roundRect">
              <a:avLst>
                <a:gd fmla="val 50000" name="adj"/>
              </a:avLst>
            </a:prstGeom>
            <a:solidFill>
              <a:srgbClr val="7CB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114" name="Google Shape;114;p19"/>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CBE5F"/>
                  </a:solidFill>
                  <a:latin typeface="Muli"/>
                  <a:ea typeface="Muli"/>
                  <a:cs typeface="Muli"/>
                  <a:sym typeface="Muli"/>
                </a:rPr>
                <a:t>2</a:t>
              </a:r>
              <a:endParaRPr b="1" sz="1200">
                <a:solidFill>
                  <a:srgbClr val="7CBE5F"/>
                </a:solidFill>
                <a:latin typeface="Muli"/>
                <a:ea typeface="Muli"/>
                <a:cs typeface="Muli"/>
                <a:sym typeface="Muli"/>
              </a:endParaRPr>
            </a:p>
          </p:txBody>
        </p:sp>
        <p:sp>
          <p:nvSpPr>
            <p:cNvPr id="115" name="Google Shape;115;p19"/>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Muli"/>
                  <a:ea typeface="Muli"/>
                  <a:cs typeface="Muli"/>
                  <a:sym typeface="Muli"/>
                </a:rPr>
                <a:t>Make an account</a:t>
              </a:r>
              <a:endParaRPr b="1" sz="1800">
                <a:solidFill>
                  <a:srgbClr val="FFFFFF"/>
                </a:solidFill>
                <a:latin typeface="Muli"/>
                <a:ea typeface="Muli"/>
                <a:cs typeface="Muli"/>
                <a:sym typeface="Muli"/>
              </a:endParaRPr>
            </a:p>
          </p:txBody>
        </p:sp>
        <p:sp>
          <p:nvSpPr>
            <p:cNvPr id="116" name="Google Shape;116;p19"/>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65617D"/>
                  </a:solidFill>
                  <a:latin typeface="Muli"/>
                  <a:ea typeface="Muli"/>
                  <a:cs typeface="Muli"/>
                  <a:sym typeface="Muli"/>
                </a:rPr>
                <a:t>You have a first name? You have an account!</a:t>
              </a:r>
              <a:endParaRPr b="1" sz="1000">
                <a:solidFill>
                  <a:srgbClr val="65617D"/>
                </a:solidFill>
                <a:latin typeface="Muli"/>
                <a:ea typeface="Muli"/>
                <a:cs typeface="Muli"/>
                <a:sym typeface="Muli"/>
              </a:endParaRPr>
            </a:p>
          </p:txBody>
        </p:sp>
      </p:grpSp>
      <p:grpSp>
        <p:nvGrpSpPr>
          <p:cNvPr id="117" name="Google Shape;117;p19"/>
          <p:cNvGrpSpPr/>
          <p:nvPr/>
        </p:nvGrpSpPr>
        <p:grpSpPr>
          <a:xfrm>
            <a:off x="3908352" y="2050450"/>
            <a:ext cx="2726286" cy="2547000"/>
            <a:chOff x="5123977" y="1258050"/>
            <a:chExt cx="2726286" cy="2547000"/>
          </a:xfrm>
        </p:grpSpPr>
        <p:sp>
          <p:nvSpPr>
            <p:cNvPr id="118" name="Google Shape;118;p19"/>
            <p:cNvSpPr/>
            <p:nvPr/>
          </p:nvSpPr>
          <p:spPr>
            <a:xfrm rot="2700000">
              <a:off x="6116614" y="1011412"/>
              <a:ext cx="561726" cy="3040276"/>
            </a:xfrm>
            <a:prstGeom prst="roundRect">
              <a:avLst>
                <a:gd fmla="val 50000" name="adj"/>
              </a:avLst>
            </a:prstGeom>
            <a:solidFill>
              <a:srgbClr val="A7D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7D86D"/>
                  </a:solidFill>
                  <a:latin typeface="Muli"/>
                  <a:ea typeface="Muli"/>
                  <a:cs typeface="Muli"/>
                  <a:sym typeface="Muli"/>
                </a:rPr>
                <a:t>3</a:t>
              </a:r>
              <a:endParaRPr b="1" sz="1200">
                <a:solidFill>
                  <a:srgbClr val="A7D86D"/>
                </a:solidFill>
                <a:latin typeface="Muli"/>
                <a:ea typeface="Muli"/>
                <a:cs typeface="Muli"/>
                <a:sym typeface="Muli"/>
              </a:endParaRPr>
            </a:p>
          </p:txBody>
        </p:sp>
        <p:sp>
          <p:nvSpPr>
            <p:cNvPr id="120" name="Google Shape;120;p19"/>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Muli"/>
                  <a:ea typeface="Muli"/>
                  <a:cs typeface="Muli"/>
                  <a:sym typeface="Muli"/>
                </a:rPr>
                <a:t>Start scanning</a:t>
              </a:r>
              <a:endParaRPr b="1" sz="1800">
                <a:solidFill>
                  <a:srgbClr val="FFFFFF"/>
                </a:solidFill>
                <a:latin typeface="Muli"/>
                <a:ea typeface="Muli"/>
                <a:cs typeface="Muli"/>
                <a:sym typeface="Muli"/>
              </a:endParaRPr>
            </a:p>
          </p:txBody>
        </p:sp>
        <p:sp>
          <p:nvSpPr>
            <p:cNvPr id="121" name="Google Shape;121;p19"/>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800">
                  <a:solidFill>
                    <a:srgbClr val="65617D"/>
                  </a:solidFill>
                  <a:latin typeface="Muli"/>
                  <a:ea typeface="Muli"/>
                  <a:cs typeface="Muli"/>
                  <a:sym typeface="Muli"/>
                </a:rPr>
                <a:t>Start networking in the future!</a:t>
              </a:r>
              <a:endParaRPr b="1" sz="800">
                <a:solidFill>
                  <a:srgbClr val="65617D"/>
                </a:solidFill>
                <a:latin typeface="Muli"/>
                <a:ea typeface="Muli"/>
                <a:cs typeface="Muli"/>
                <a:sym typeface="Muli"/>
              </a:endParaRPr>
            </a:p>
          </p:txBody>
        </p:sp>
      </p:grpSp>
      <p:sp>
        <p:nvSpPr>
          <p:cNvPr id="122" name="Google Shape;122;p19"/>
          <p:cNvSpPr txBox="1"/>
          <p:nvPr/>
        </p:nvSpPr>
        <p:spPr>
          <a:xfrm>
            <a:off x="5581025" y="486950"/>
            <a:ext cx="3412200" cy="14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B7B7B7"/>
                </a:solidFill>
                <a:latin typeface="Muli"/>
                <a:ea typeface="Muli"/>
                <a:cs typeface="Muli"/>
                <a:sym typeface="Muli"/>
              </a:rPr>
              <a:t>The man in the grey sweater below is Steve Krug… he was our legislator. He made the laws around here…</a:t>
            </a:r>
            <a:endParaRPr b="1" i="1">
              <a:solidFill>
                <a:srgbClr val="B7B7B7"/>
              </a:solidFill>
              <a:latin typeface="Muli"/>
              <a:ea typeface="Muli"/>
              <a:cs typeface="Muli"/>
              <a:sym typeface="Muli"/>
            </a:endParaRPr>
          </a:p>
          <a:p>
            <a:pPr indent="0" lvl="0" marL="0" rtl="0" algn="l">
              <a:spcBef>
                <a:spcPts val="0"/>
              </a:spcBef>
              <a:spcAft>
                <a:spcPts val="0"/>
              </a:spcAft>
              <a:buNone/>
            </a:pPr>
            <a:r>
              <a:t/>
            </a:r>
            <a:endParaRPr b="1" i="1">
              <a:solidFill>
                <a:srgbClr val="B7B7B7"/>
              </a:solidFill>
              <a:latin typeface="Muli"/>
              <a:ea typeface="Muli"/>
              <a:cs typeface="Muli"/>
              <a:sym typeface="Muli"/>
            </a:endParaRPr>
          </a:p>
          <a:p>
            <a:pPr indent="0" lvl="0" marL="0" rtl="0" algn="l">
              <a:spcBef>
                <a:spcPts val="0"/>
              </a:spcBef>
              <a:spcAft>
                <a:spcPts val="0"/>
              </a:spcAft>
              <a:buNone/>
            </a:pPr>
            <a:r>
              <a:rPr b="1" i="1" lang="en">
                <a:solidFill>
                  <a:srgbClr val="B7B7B7"/>
                </a:solidFill>
                <a:latin typeface="Muli"/>
                <a:ea typeface="Muli"/>
                <a:cs typeface="Muli"/>
                <a:sym typeface="Muli"/>
              </a:rPr>
              <a:t>Our app does the thinking for you. You just close the deal.</a:t>
            </a:r>
            <a:endParaRPr b="1" i="1">
              <a:solidFill>
                <a:srgbClr val="B7B7B7"/>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606450" y="425600"/>
            <a:ext cx="4753500" cy="2373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2. Screen Mockups</a:t>
            </a:r>
            <a:endParaRPr/>
          </a:p>
        </p:txBody>
      </p:sp>
      <p:sp>
        <p:nvSpPr>
          <p:cNvPr id="128" name="Google Shape;128;p20"/>
          <p:cNvSpPr txBox="1"/>
          <p:nvPr>
            <p:ph idx="1" type="subTitle"/>
          </p:nvPr>
        </p:nvSpPr>
        <p:spPr>
          <a:xfrm>
            <a:off x="685800" y="2942875"/>
            <a:ext cx="4075500" cy="83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Let’s have a quick glance at what the app would look like.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5617D"/>
        </a:solidFill>
      </p:bgPr>
    </p:bg>
    <p:spTree>
      <p:nvGrpSpPr>
        <p:cNvPr id="132" name="Shape 132"/>
        <p:cNvGrpSpPr/>
        <p:nvPr/>
      </p:nvGrpSpPr>
      <p:grpSpPr>
        <a:xfrm>
          <a:off x="0" y="0"/>
          <a:ext cx="0" cy="0"/>
          <a:chOff x="0" y="0"/>
          <a:chExt cx="0" cy="0"/>
        </a:xfrm>
      </p:grpSpPr>
      <p:sp>
        <p:nvSpPr>
          <p:cNvPr id="133" name="Google Shape;133;p21"/>
          <p:cNvSpPr txBox="1"/>
          <p:nvPr>
            <p:ph idx="4294967295" type="body"/>
          </p:nvPr>
        </p:nvSpPr>
        <p:spPr>
          <a:xfrm>
            <a:off x="457200" y="1473500"/>
            <a:ext cx="2542200" cy="2938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sz="1200">
                <a:solidFill>
                  <a:srgbClr val="FFFFFF"/>
                </a:solidFill>
                <a:latin typeface="Muli"/>
                <a:ea typeface="Muli"/>
                <a:cs typeface="Muli"/>
                <a:sym typeface="Muli"/>
              </a:rPr>
              <a:t>This is the initial page when the user logins to the app either by entering the user name or the email associated with the account to login.  The social media icons allow users to go into Buizy’s social media pages.  For non-members, there is an option to sign up to the privileges of using our app.  Terms of service link is available to allow users to view our Terms of Service.</a:t>
            </a:r>
            <a:r>
              <a:rPr lang="en" sz="1100">
                <a:solidFill>
                  <a:schemeClr val="dk1"/>
                </a:solidFill>
                <a:latin typeface="Muli"/>
                <a:ea typeface="Muli"/>
                <a:cs typeface="Muli"/>
                <a:sym typeface="Muli"/>
              </a:rPr>
              <a:t> </a:t>
            </a:r>
            <a:endParaRPr sz="1800">
              <a:solidFill>
                <a:srgbClr val="FFFFFF"/>
              </a:solidFill>
            </a:endParaRPr>
          </a:p>
        </p:txBody>
      </p:sp>
      <p:sp>
        <p:nvSpPr>
          <p:cNvPr id="134" name="Google Shape;134;p21"/>
          <p:cNvSpPr/>
          <p:nvPr/>
        </p:nvSpPr>
        <p:spPr>
          <a:xfrm>
            <a:off x="3571350"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A4BC"/>
                </a:solidFill>
                <a:latin typeface="Muli"/>
                <a:ea typeface="Muli"/>
                <a:cs typeface="Muli"/>
                <a:sym typeface="Muli"/>
              </a:rPr>
              <a:t>Place your screenshot here</a:t>
            </a:r>
            <a:endParaRPr sz="1000">
              <a:solidFill>
                <a:srgbClr val="A7A4BC"/>
              </a:solidFill>
              <a:latin typeface="Muli"/>
              <a:ea typeface="Muli"/>
              <a:cs typeface="Muli"/>
              <a:sym typeface="Muli"/>
            </a:endParaRPr>
          </a:p>
        </p:txBody>
      </p:sp>
      <p:sp>
        <p:nvSpPr>
          <p:cNvPr id="135" name="Google Shape;135;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36" name="Google Shape;136;p21"/>
          <p:cNvGrpSpPr/>
          <p:nvPr/>
        </p:nvGrpSpPr>
        <p:grpSpPr>
          <a:xfrm>
            <a:off x="3512225" y="373572"/>
            <a:ext cx="2119546" cy="4396359"/>
            <a:chOff x="2547150" y="238125"/>
            <a:chExt cx="2525675" cy="5238750"/>
          </a:xfrm>
        </p:grpSpPr>
        <p:sp>
          <p:nvSpPr>
            <p:cNvPr id="137" name="Google Shape;137;p21"/>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1"/>
          <p:cNvSpPr txBox="1"/>
          <p:nvPr>
            <p:ph type="title"/>
          </p:nvPr>
        </p:nvSpPr>
        <p:spPr>
          <a:xfrm>
            <a:off x="457200" y="373575"/>
            <a:ext cx="2753100" cy="145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Login Page</a:t>
            </a:r>
            <a:endParaRPr sz="3600"/>
          </a:p>
        </p:txBody>
      </p:sp>
      <p:pic>
        <p:nvPicPr>
          <p:cNvPr id="142" name="Google Shape;142;p21"/>
          <p:cNvPicPr preferRelativeResize="0"/>
          <p:nvPr/>
        </p:nvPicPr>
        <p:blipFill>
          <a:blip r:embed="rId3">
            <a:alphaModFix/>
          </a:blip>
          <a:stretch>
            <a:fillRect/>
          </a:stretch>
        </p:blipFill>
        <p:spPr>
          <a:xfrm>
            <a:off x="3512225" y="343329"/>
            <a:ext cx="2119550" cy="44603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5617D"/>
        </a:solidFill>
      </p:bgPr>
    </p:bg>
    <p:spTree>
      <p:nvGrpSpPr>
        <p:cNvPr id="146" name="Shape 146"/>
        <p:cNvGrpSpPr/>
        <p:nvPr/>
      </p:nvGrpSpPr>
      <p:grpSpPr>
        <a:xfrm>
          <a:off x="0" y="0"/>
          <a:ext cx="0" cy="0"/>
          <a:chOff x="0" y="0"/>
          <a:chExt cx="0" cy="0"/>
        </a:xfrm>
      </p:grpSpPr>
      <p:sp>
        <p:nvSpPr>
          <p:cNvPr id="147" name="Google Shape;147;p22"/>
          <p:cNvSpPr txBox="1"/>
          <p:nvPr>
            <p:ph idx="4294967295" type="body"/>
          </p:nvPr>
        </p:nvSpPr>
        <p:spPr>
          <a:xfrm>
            <a:off x="457200" y="1499775"/>
            <a:ext cx="2542200" cy="293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200">
                <a:solidFill>
                  <a:srgbClr val="FFFFFF"/>
                </a:solidFill>
                <a:latin typeface="Muli"/>
                <a:ea typeface="Muli"/>
                <a:cs typeface="Muli"/>
                <a:sym typeface="Muli"/>
              </a:rPr>
              <a:t>This is the page for new user to enter all the information for the app to get started.  To enhance security, users are required to follow certain format for password to be allowed in the system.  Our app will verify against our database whether a username has already been chosen.  If so, a message will be displayed under the “Username” field to prompt the user to enter a different username.  Users are required to check to box next to Terms of Service link to proceed for the registration.</a:t>
            </a:r>
            <a:endParaRPr sz="1200">
              <a:solidFill>
                <a:srgbClr val="FFFFFF"/>
              </a:solidFill>
            </a:endParaRPr>
          </a:p>
        </p:txBody>
      </p:sp>
      <p:sp>
        <p:nvSpPr>
          <p:cNvPr id="148" name="Google Shape;148;p22"/>
          <p:cNvSpPr/>
          <p:nvPr/>
        </p:nvSpPr>
        <p:spPr>
          <a:xfrm>
            <a:off x="3571350"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A4BC"/>
                </a:solidFill>
                <a:latin typeface="Muli"/>
                <a:ea typeface="Muli"/>
                <a:cs typeface="Muli"/>
                <a:sym typeface="Muli"/>
              </a:rPr>
              <a:t>Place your screenshot here</a:t>
            </a:r>
            <a:endParaRPr sz="1000">
              <a:solidFill>
                <a:srgbClr val="A7A4BC"/>
              </a:solidFill>
              <a:latin typeface="Muli"/>
              <a:ea typeface="Muli"/>
              <a:cs typeface="Muli"/>
              <a:sym typeface="Muli"/>
            </a:endParaRPr>
          </a:p>
        </p:txBody>
      </p:sp>
      <p:sp>
        <p:nvSpPr>
          <p:cNvPr id="149" name="Google Shape;149;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50" name="Google Shape;150;p22"/>
          <p:cNvGrpSpPr/>
          <p:nvPr/>
        </p:nvGrpSpPr>
        <p:grpSpPr>
          <a:xfrm>
            <a:off x="3512225" y="373572"/>
            <a:ext cx="2119546" cy="4396359"/>
            <a:chOff x="2547150" y="238125"/>
            <a:chExt cx="2525675" cy="5238750"/>
          </a:xfrm>
        </p:grpSpPr>
        <p:sp>
          <p:nvSpPr>
            <p:cNvPr id="151" name="Google Shape;151;p22"/>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22"/>
          <p:cNvSpPr txBox="1"/>
          <p:nvPr>
            <p:ph type="title"/>
          </p:nvPr>
        </p:nvSpPr>
        <p:spPr>
          <a:xfrm>
            <a:off x="457200" y="373575"/>
            <a:ext cx="2753100" cy="145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New User and TOS</a:t>
            </a:r>
            <a:endParaRPr sz="3600"/>
          </a:p>
        </p:txBody>
      </p:sp>
      <p:pic>
        <p:nvPicPr>
          <p:cNvPr id="156" name="Google Shape;156;p22"/>
          <p:cNvPicPr preferRelativeResize="0"/>
          <p:nvPr/>
        </p:nvPicPr>
        <p:blipFill>
          <a:blip r:embed="rId3">
            <a:alphaModFix/>
          </a:blip>
          <a:stretch>
            <a:fillRect/>
          </a:stretch>
        </p:blipFill>
        <p:spPr>
          <a:xfrm>
            <a:off x="3512225" y="373575"/>
            <a:ext cx="2119550" cy="4384813"/>
          </a:xfrm>
          <a:prstGeom prst="rect">
            <a:avLst/>
          </a:prstGeom>
          <a:noFill/>
          <a:ln>
            <a:noFill/>
          </a:ln>
        </p:spPr>
      </p:pic>
      <p:pic>
        <p:nvPicPr>
          <p:cNvPr id="157" name="Google Shape;157;p22"/>
          <p:cNvPicPr preferRelativeResize="0"/>
          <p:nvPr/>
        </p:nvPicPr>
        <p:blipFill>
          <a:blip r:embed="rId4">
            <a:alphaModFix/>
          </a:blip>
          <a:stretch>
            <a:fillRect/>
          </a:stretch>
        </p:blipFill>
        <p:spPr>
          <a:xfrm>
            <a:off x="5772575" y="373575"/>
            <a:ext cx="2239962" cy="438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owe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