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Oswald"/>
      <p:regular r:id="rId25"/>
      <p:bold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9e4800e61_2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9e4800e6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9e4800e61_2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9e4800e6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9e4800e61_2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9e4800e6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9e4800e61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9e4800e61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4ab3b96848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4ab3b9684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ab3b96848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ab3b968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ab3b96848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4ab3b968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ab3b96848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ab3b9684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ab3b96848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4ab3b968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ab3b96848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ab3b968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9e4800e61_2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9e4800e6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9e4800e61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9e4800e6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9e93417a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9e93417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forms/d/e/1FAIpQLSefwB7NNyGt2E4gLWn4oLaYaLXAoqa7RLPJzMEzxQTO5VlNZg/viewfor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BBlH1lFqCgQ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Level</a:t>
            </a:r>
            <a:endParaRPr/>
          </a:p>
        </p:txBody>
      </p:sp>
      <p:sp>
        <p:nvSpPr>
          <p:cNvPr id="465" name="Google Shape;465;p13"/>
          <p:cNvSpPr txBox="1"/>
          <p:nvPr>
            <p:ph type="ctrTitle"/>
          </p:nvPr>
        </p:nvSpPr>
        <p:spPr>
          <a:xfrm>
            <a:off x="0" y="2931575"/>
            <a:ext cx="3390600" cy="22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Luan Vu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Mohammad Hanaee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Alejandra Paredes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Rustam Zulkharov 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Commute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AND</a:t>
            </a:r>
            <a:r>
              <a:rPr lang="en"/>
              <a:t> Work Frequency </a:t>
            </a:r>
            <a:endParaRPr/>
          </a:p>
        </p:txBody>
      </p:sp>
      <p:sp>
        <p:nvSpPr>
          <p:cNvPr id="537" name="Google Shape;537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8" name="Google Shape;5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325"/>
            <a:ext cx="42957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575" y="1502325"/>
            <a:ext cx="42481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Sex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AND</a:t>
            </a:r>
            <a:r>
              <a:rPr lang="en"/>
              <a:t> Sleep</a:t>
            </a:r>
            <a:endParaRPr/>
          </a:p>
        </p:txBody>
      </p:sp>
      <p:sp>
        <p:nvSpPr>
          <p:cNvPr id="545" name="Google Shape;545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325"/>
            <a:ext cx="4419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02325"/>
            <a:ext cx="4267200" cy="2948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Campus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AND</a:t>
            </a:r>
            <a:r>
              <a:rPr lang="en"/>
              <a:t> Dependents</a:t>
            </a:r>
            <a:endParaRPr/>
          </a:p>
        </p:txBody>
      </p:sp>
      <p:sp>
        <p:nvSpPr>
          <p:cNvPr id="553" name="Google Shape;553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4" name="Google Shape;5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325"/>
            <a:ext cx="491490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00" y="1502325"/>
            <a:ext cx="36861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5"/>
          <p:cNvSpPr txBox="1"/>
          <p:nvPr>
            <p:ph type="title"/>
          </p:nvPr>
        </p:nvSpPr>
        <p:spPr>
          <a:xfrm>
            <a:off x="1073700" y="4796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561" name="Google Shape;561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2" name="Google Shape;5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38" y="1195388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by Gender</a:t>
            </a:r>
            <a:endParaRPr/>
          </a:p>
        </p:txBody>
      </p:sp>
      <p:sp>
        <p:nvSpPr>
          <p:cNvPr id="568" name="Google Shape;568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9" name="Google Shape;569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988" y="1349925"/>
            <a:ext cx="4822031" cy="297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</a:t>
            </a:r>
            <a:endParaRPr/>
          </a:p>
        </p:txBody>
      </p:sp>
      <p:sp>
        <p:nvSpPr>
          <p:cNvPr id="575" name="Google Shape;575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6" name="Google Shape;5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75" y="1349925"/>
            <a:ext cx="4581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Sex Drive</a:t>
            </a:r>
            <a:endParaRPr/>
          </a:p>
        </p:txBody>
      </p:sp>
      <p:sp>
        <p:nvSpPr>
          <p:cNvPr id="582" name="Google Shape;582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3" name="Google Shape;5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88" y="1349925"/>
            <a:ext cx="45815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8"/>
          <p:cNvSpPr txBox="1"/>
          <p:nvPr/>
        </p:nvSpPr>
        <p:spPr>
          <a:xfrm>
            <a:off x="7084350" y="2062425"/>
            <a:ext cx="12291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Categories: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0: 0-2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1: 3-5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2: 6-8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3: 9+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Dependents</a:t>
            </a:r>
            <a:endParaRPr/>
          </a:p>
        </p:txBody>
      </p:sp>
      <p:sp>
        <p:nvSpPr>
          <p:cNvPr id="590" name="Google Shape;590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1" name="Google Shape;5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349925"/>
            <a:ext cx="4572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Commutes</a:t>
            </a:r>
            <a:endParaRPr/>
          </a:p>
        </p:txBody>
      </p:sp>
      <p:sp>
        <p:nvSpPr>
          <p:cNvPr id="597" name="Google Shape;597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8" name="Google Shape;5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25" y="1349925"/>
            <a:ext cx="4454375" cy="26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100" y="1349925"/>
            <a:ext cx="4454375" cy="266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 and Stress Level</a:t>
            </a:r>
            <a:endParaRPr/>
          </a:p>
        </p:txBody>
      </p:sp>
      <p:sp>
        <p:nvSpPr>
          <p:cNvPr id="605" name="Google Shape;605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6" name="Google Shape;6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349925"/>
            <a:ext cx="54483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>
            <p:ph idx="4294967295" type="ctrTitle"/>
          </p:nvPr>
        </p:nvSpPr>
        <p:spPr>
          <a:xfrm>
            <a:off x="917850" y="180075"/>
            <a:ext cx="73083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</a:t>
            </a:r>
            <a:endParaRPr sz="6000"/>
          </a:p>
        </p:txBody>
      </p:sp>
      <p:sp>
        <p:nvSpPr>
          <p:cNvPr id="471" name="Google Shape;471;p14"/>
          <p:cNvSpPr txBox="1"/>
          <p:nvPr>
            <p:ph idx="4294967295" type="subTitle"/>
          </p:nvPr>
        </p:nvSpPr>
        <p:spPr>
          <a:xfrm>
            <a:off x="984900" y="1164675"/>
            <a:ext cx="6951000" cy="20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We set out to find if certain </a:t>
            </a:r>
            <a:r>
              <a:rPr b="1" lang="en" sz="3600"/>
              <a:t>environment factors</a:t>
            </a:r>
            <a:r>
              <a:rPr b="1" lang="en" sz="3600"/>
              <a:t> </a:t>
            </a:r>
            <a:r>
              <a:rPr b="1" lang="en" sz="3600"/>
              <a:t>affect</a:t>
            </a:r>
            <a:r>
              <a:rPr b="1" lang="en" sz="3600"/>
              <a:t> students stress level more than others.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UMD CP Vs. USG 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472" name="Google Shape;472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you!</a:t>
            </a:r>
            <a:endParaRPr sz="10000"/>
          </a:p>
        </p:txBody>
      </p:sp>
      <p:sp>
        <p:nvSpPr>
          <p:cNvPr id="612" name="Google Shape;612;p32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613" name="Google Shape;613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78" name="Google Shape;478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15"/>
          <p:cNvSpPr txBox="1"/>
          <p:nvPr>
            <p:ph idx="1" type="body"/>
          </p:nvPr>
        </p:nvSpPr>
        <p:spPr>
          <a:xfrm>
            <a:off x="1047750" y="142522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Collected  through non-mandatory surveys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Used Slack, and Email to distribute.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Used Google Forms to collect and organize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85" name="Google Shape;485;p1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Expect to see </a:t>
            </a:r>
            <a:r>
              <a:rPr lang="en"/>
              <a:t>correlation</a:t>
            </a:r>
            <a:r>
              <a:rPr lang="en"/>
              <a:t> between every </a:t>
            </a:r>
            <a:r>
              <a:rPr lang="en"/>
              <a:t>independent</a:t>
            </a:r>
            <a:r>
              <a:rPr lang="en"/>
              <a:t> variable and </a:t>
            </a:r>
            <a:r>
              <a:rPr lang="en"/>
              <a:t>dependent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We believe commute time will be the </a:t>
            </a:r>
            <a:r>
              <a:rPr lang="en"/>
              <a:t>strongest</a:t>
            </a:r>
            <a:r>
              <a:rPr lang="en"/>
              <a:t> indicator of stress level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Deployment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92" name="Google Shape;492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Here’s a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to our survey (that several of you exercised your right as a free American to NOT take)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We got a total of 70 Responses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18 from USG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52 from UMCP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R-Studio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R studio to analyze our data. We used linear regression models (function lm() in R), and did summaries of those regression models.</a:t>
            </a:r>
            <a:endParaRPr/>
          </a:p>
        </p:txBody>
      </p:sp>
      <p:sp>
        <p:nvSpPr>
          <p:cNvPr id="499" name="Google Shape;499;p18"/>
          <p:cNvSpPr txBox="1"/>
          <p:nvPr>
            <p:ph type="title"/>
          </p:nvPr>
        </p:nvSpPr>
        <p:spPr>
          <a:xfrm>
            <a:off x="731675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500" name="Google Shape;500;p18"/>
          <p:cNvSpPr txBox="1"/>
          <p:nvPr>
            <p:ph idx="2" type="body"/>
          </p:nvPr>
        </p:nvSpPr>
        <p:spPr>
          <a:xfrm>
            <a:off x="4730038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Excel-python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terms of visualization, we primarily used a combination of python coding and excel to create representations of our results.</a:t>
            </a:r>
            <a:endParaRPr/>
          </a:p>
        </p:txBody>
      </p:sp>
      <p:sp>
        <p:nvSpPr>
          <p:cNvPr id="501" name="Google Shape;501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19" title="survey vlo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500" y="68625"/>
            <a:ext cx="6675000" cy="5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2" name="Google Shape;512;p20"/>
          <p:cNvGrpSpPr/>
          <p:nvPr/>
        </p:nvGrpSpPr>
        <p:grpSpPr>
          <a:xfrm>
            <a:off x="264446" y="1800788"/>
            <a:ext cx="1166508" cy="1166538"/>
            <a:chOff x="6654650" y="3665275"/>
            <a:chExt cx="409100" cy="409125"/>
          </a:xfrm>
        </p:grpSpPr>
        <p:sp>
          <p:nvSpPr>
            <p:cNvPr id="513" name="Google Shape;513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C4587"/>
                </a:highlight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C4587"/>
                </a:highlight>
              </a:endParaRPr>
            </a:p>
          </p:txBody>
        </p:sp>
      </p:grpSp>
      <p:grpSp>
        <p:nvGrpSpPr>
          <p:cNvPr id="515" name="Google Shape;515;p20"/>
          <p:cNvGrpSpPr/>
          <p:nvPr/>
        </p:nvGrpSpPr>
        <p:grpSpPr>
          <a:xfrm rot="259328">
            <a:off x="1694764" y="1716293"/>
            <a:ext cx="587625" cy="587658"/>
            <a:chOff x="570875" y="4322250"/>
            <a:chExt cx="443300" cy="443325"/>
          </a:xfrm>
        </p:grpSpPr>
        <p:sp>
          <p:nvSpPr>
            <p:cNvPr id="516" name="Google Shape;516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0"/>
          <p:cNvSpPr/>
          <p:nvPr/>
        </p:nvSpPr>
        <p:spPr>
          <a:xfrm>
            <a:off x="1582776" y="2420645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0"/>
          <p:cNvSpPr/>
          <p:nvPr/>
        </p:nvSpPr>
        <p:spPr>
          <a:xfrm>
            <a:off x="170401" y="160470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0"/>
          <p:cNvSpPr/>
          <p:nvPr/>
        </p:nvSpPr>
        <p:spPr>
          <a:xfrm rot="1793658">
            <a:off x="1319100" y="2710608"/>
            <a:ext cx="225078" cy="2149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"/>
          <p:cNvSpPr txBox="1"/>
          <p:nvPr>
            <p:ph idx="4294967295" type="ctrTitle"/>
          </p:nvPr>
        </p:nvSpPr>
        <p:spPr>
          <a:xfrm>
            <a:off x="685800" y="2593775"/>
            <a:ext cx="7772400" cy="14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F3F3F3"/>
                </a:solidFill>
              </a:rPr>
              <a:t>The Results</a:t>
            </a:r>
            <a:endParaRPr sz="9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 </a:t>
            </a:r>
            <a:r>
              <a:rPr lang="en">
                <a:solidFill>
                  <a:srgbClr val="3C78D8"/>
                </a:solidFill>
              </a:rPr>
              <a:t>AND </a:t>
            </a:r>
            <a:r>
              <a:rPr lang="en"/>
              <a:t>Gender</a:t>
            </a:r>
            <a:endParaRPr/>
          </a:p>
        </p:txBody>
      </p:sp>
      <p:sp>
        <p:nvSpPr>
          <p:cNvPr id="529" name="Google Shape;529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325"/>
            <a:ext cx="422910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900" y="1502325"/>
            <a:ext cx="40195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