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4" r:id="rId4"/>
    <p:sldId id="282" r:id="rId5"/>
    <p:sldId id="281" r:id="rId6"/>
    <p:sldId id="283" r:id="rId7"/>
    <p:sldId id="284" r:id="rId8"/>
    <p:sldId id="286" r:id="rId9"/>
    <p:sldId id="26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Addendum</a:t>
            </a:r>
            <a:br>
              <a:rPr lang="en-US" dirty="0"/>
            </a:br>
            <a:r>
              <a:rPr lang="en-US" dirty="0"/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Jefferson Fong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35A6F-7D74-4AB4-83AF-007D5D474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50" y="2948524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AC1C5F-11C3-4140-A137-AEEE3295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66F9-FC52-40C0-925B-96E13FE9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80" y="1179496"/>
            <a:ext cx="10710119" cy="2305825"/>
          </a:xfrm>
        </p:spPr>
        <p:txBody>
          <a:bodyPr>
            <a:normAutofit/>
          </a:bodyPr>
          <a:lstStyle/>
          <a:p>
            <a:r>
              <a:rPr lang="en-US" dirty="0"/>
              <a:t>Before next lab</a:t>
            </a:r>
            <a:r>
              <a:rPr lang="en-US"/>
              <a:t>, try to </a:t>
            </a:r>
            <a:r>
              <a:rPr lang="en-US" dirty="0"/>
              <a:t>install </a:t>
            </a:r>
            <a:r>
              <a:rPr lang="en-US"/>
              <a:t>XAMPP in </a:t>
            </a:r>
            <a:r>
              <a:rPr lang="en-US" dirty="0"/>
              <a:t>your computer. </a:t>
            </a:r>
          </a:p>
          <a:p>
            <a:pPr lvl="1"/>
            <a:r>
              <a:rPr lang="en-US" dirty="0"/>
              <a:t>In iSpace, see “For Students” &gt; Labs &gt; XAMPP Installation</a:t>
            </a:r>
          </a:p>
          <a:p>
            <a:pPr lvl="1"/>
            <a:r>
              <a:rPr lang="en-US" dirty="0"/>
              <a:t>We’ve done something similar in SWDW last semester.</a:t>
            </a:r>
          </a:p>
          <a:p>
            <a:pPr lvl="1"/>
            <a:r>
              <a:rPr lang="en-US" dirty="0"/>
              <a:t>Installation notes from SWDW are in “Section 1002/1005 Specific &gt; </a:t>
            </a:r>
            <a:r>
              <a:rPr lang="en-US" dirty="0" err="1"/>
              <a:t>Etc</a:t>
            </a:r>
            <a:r>
              <a:rPr lang="en-US" dirty="0"/>
              <a:t>”, but the XAMPP Installation link should have enough info.</a:t>
            </a:r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9A0990-8915-4E82-8CA6-10B69BC87E12}"/>
              </a:ext>
            </a:extLst>
          </p:cNvPr>
          <p:cNvSpPr txBox="1">
            <a:spLocks/>
          </p:cNvSpPr>
          <p:nvPr/>
        </p:nvSpPr>
        <p:spPr>
          <a:xfrm>
            <a:off x="607713" y="3942808"/>
            <a:ext cx="10519312" cy="2314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use XAMPP in the lab computers, but …</a:t>
            </a:r>
          </a:p>
          <a:p>
            <a:r>
              <a:rPr lang="en-US" dirty="0"/>
              <a:t>Advantages in using XAMPP in your own computer:</a:t>
            </a:r>
          </a:p>
          <a:p>
            <a:pPr lvl="1"/>
            <a:r>
              <a:rPr lang="en-US" dirty="0"/>
              <a:t>You can use it in your dorm.</a:t>
            </a:r>
          </a:p>
          <a:p>
            <a:pPr lvl="1"/>
            <a:r>
              <a:rPr lang="en-US" dirty="0"/>
              <a:t>Someone might mess up the settings and DB’s in the lab computers; they can’t mess up those in your own computer.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9398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FA6F-F460-407E-B67E-40BCE39E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014"/>
          </a:xfrm>
        </p:spPr>
        <p:txBody>
          <a:bodyPr/>
          <a:lstStyle/>
          <a:p>
            <a:r>
              <a:rPr lang="en-US"/>
              <a:t>Class WeChat </a:t>
            </a:r>
            <a:r>
              <a:rPr lang="en-US" dirty="0"/>
              <a:t>Group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E94857-87E1-49BE-AE68-6D86D140A686}"/>
              </a:ext>
            </a:extLst>
          </p:cNvPr>
          <p:cNvSpPr txBox="1">
            <a:spLocks/>
          </p:cNvSpPr>
          <p:nvPr/>
        </p:nvSpPr>
        <p:spPr>
          <a:xfrm>
            <a:off x="582069" y="1489626"/>
            <a:ext cx="5661713" cy="36365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WeChat group:</a:t>
            </a:r>
          </a:p>
          <a:p>
            <a:pPr lvl="1"/>
            <a:r>
              <a:rPr lang="en-US" dirty="0"/>
              <a:t>We will only answer questions that are addressed directly to us, e.g. @Jefferson</a:t>
            </a:r>
          </a:p>
          <a:p>
            <a:pPr lvl="1"/>
            <a:r>
              <a:rPr lang="en-US" dirty="0"/>
              <a:t>We will only answer during office hours or when we have time during the day</a:t>
            </a:r>
          </a:p>
          <a:p>
            <a:pPr lvl="2"/>
            <a:r>
              <a:rPr lang="en-US" dirty="0"/>
              <a:t>So don’t expect us to answer your questions immediately</a:t>
            </a:r>
          </a:p>
          <a:p>
            <a:pPr lvl="2"/>
            <a:r>
              <a:rPr lang="en-US" dirty="0"/>
              <a:t>Perhaps your classmates can answer the simple questions.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E94857-87E1-49BE-AE68-6D86D140A686}"/>
              </a:ext>
            </a:extLst>
          </p:cNvPr>
          <p:cNvSpPr txBox="1">
            <a:spLocks/>
          </p:cNvSpPr>
          <p:nvPr/>
        </p:nvSpPr>
        <p:spPr>
          <a:xfrm>
            <a:off x="582069" y="5197977"/>
            <a:ext cx="4538571" cy="695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personal questions, contact us by email or see us in person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AD9EC-0D01-4A83-9699-92340B1B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81" y="258192"/>
            <a:ext cx="4666450" cy="62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610E-0E1D-45B4-A588-65DA15C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5"/>
          </a:xfrm>
        </p:spPr>
        <p:txBody>
          <a:bodyPr/>
          <a:lstStyle/>
          <a:p>
            <a:r>
              <a:rPr lang="en-US" dirty="0"/>
              <a:t>General Comments in UIC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170C-4E58-493B-A669-D3D903B9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2"/>
          </a:xfrm>
        </p:spPr>
        <p:txBody>
          <a:bodyPr>
            <a:normAutofit/>
          </a:bodyPr>
          <a:lstStyle/>
          <a:p>
            <a:r>
              <a:rPr lang="en-US" dirty="0"/>
              <a:t>Most important things you learn in UIC is </a:t>
            </a:r>
            <a:r>
              <a:rPr lang="en-US" b="1" dirty="0">
                <a:solidFill>
                  <a:srgbClr val="FF0000"/>
                </a:solidFill>
              </a:rPr>
              <a:t>how to manage your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Time management is more important than database management or anything else we teach you in CST</a:t>
            </a:r>
          </a:p>
          <a:p>
            <a:r>
              <a:rPr lang="en-US" dirty="0"/>
              <a:t>You must decide how much time to spend on</a:t>
            </a:r>
          </a:p>
          <a:p>
            <a:pPr lvl="1"/>
            <a:r>
              <a:rPr lang="en-US" dirty="0"/>
              <a:t>Studying and doing homework</a:t>
            </a:r>
          </a:p>
          <a:p>
            <a:pPr lvl="1"/>
            <a:r>
              <a:rPr lang="en-US" dirty="0"/>
              <a:t>Activities</a:t>
            </a:r>
          </a:p>
          <a:p>
            <a:pPr lvl="2"/>
            <a:r>
              <a:rPr lang="en-US" dirty="0"/>
              <a:t>Sports, club activities, etc.</a:t>
            </a:r>
          </a:p>
          <a:p>
            <a:pPr lvl="1"/>
            <a:r>
              <a:rPr lang="en-US" dirty="0"/>
              <a:t>Social development</a:t>
            </a:r>
          </a:p>
          <a:p>
            <a:pPr lvl="2"/>
            <a:r>
              <a:rPr lang="en-US" dirty="0"/>
              <a:t>Hang out with friends, learn social skills</a:t>
            </a:r>
          </a:p>
          <a:p>
            <a:pPr lvl="1"/>
            <a:r>
              <a:rPr lang="en-US" dirty="0"/>
              <a:t>Playing with your cell phone or computer</a:t>
            </a:r>
          </a:p>
          <a:p>
            <a:r>
              <a:rPr lang="en-US" dirty="0"/>
              <a:t>Unlike high school, no one tells you when to study and play.</a:t>
            </a:r>
          </a:p>
          <a:p>
            <a:r>
              <a:rPr lang="en-US" dirty="0"/>
              <a:t>Your success in UIC, and life in general, depends on your choice.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2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826"/>
            <a:ext cx="10515600" cy="4584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T3-602-R1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Mon	1 – 5 pm</a:t>
            </a:r>
          </a:p>
          <a:p>
            <a:pPr marL="0" indent="0">
              <a:buNone/>
            </a:pPr>
            <a:r>
              <a:rPr lang="en-US" dirty="0"/>
              <a:t>Tue	3 – 5 pm</a:t>
            </a:r>
          </a:p>
          <a:p>
            <a:pPr marL="0" indent="0">
              <a:buNone/>
            </a:pPr>
            <a:r>
              <a:rPr lang="en-US" dirty="0"/>
              <a:t>Thu 	2 – 2:50, 4 – 5 pm</a:t>
            </a:r>
          </a:p>
          <a:p>
            <a:pPr marL="0" indent="0">
              <a:buNone/>
            </a:pPr>
            <a:r>
              <a:rPr lang="en-US" dirty="0"/>
              <a:t>Fri	3 – 5 pm</a:t>
            </a:r>
          </a:p>
          <a:p>
            <a:pPr marL="0" indent="0">
              <a:buNone/>
            </a:pPr>
            <a:r>
              <a:rPr lang="en-US" dirty="0"/>
              <a:t>Plus by appointments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If possible, please let me know beforehand if you want to see me in my office hour.</a:t>
            </a:r>
          </a:p>
          <a:p>
            <a:pPr lvl="1"/>
            <a:r>
              <a:rPr lang="en-US" dirty="0"/>
              <a:t>Send me a message in class WeChat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3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66F9-FC52-40C0-925B-96E13FE9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1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2 Course Info</a:t>
            </a:r>
          </a:p>
          <a:p>
            <a:r>
              <a:rPr lang="en-US" dirty="0"/>
              <a:t>Textbook is in iSpace</a:t>
            </a:r>
          </a:p>
          <a:p>
            <a:endParaRPr lang="en-US" sz="900" dirty="0"/>
          </a:p>
          <a:p>
            <a:endParaRPr lang="en-US" sz="900" dirty="0"/>
          </a:p>
          <a:p>
            <a:pPr marL="0" indent="0">
              <a:buNone/>
            </a:pPr>
            <a:r>
              <a:rPr lang="en-US" dirty="0"/>
              <a:t>Slide 3 </a:t>
            </a:r>
          </a:p>
          <a:p>
            <a:r>
              <a:rPr lang="en-US" dirty="0"/>
              <a:t>Corrections: </a:t>
            </a:r>
            <a:r>
              <a:rPr lang="en-US" b="1" dirty="0">
                <a:solidFill>
                  <a:srgbClr val="FF0000"/>
                </a:solidFill>
              </a:rPr>
              <a:t>Lab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meets on </a:t>
            </a:r>
            <a:r>
              <a:rPr lang="en-US" b="1" dirty="0">
                <a:solidFill>
                  <a:srgbClr val="FF0000"/>
                </a:solidFill>
              </a:rPr>
              <a:t>Thursdays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not Tuesdays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Tutorial</a:t>
            </a:r>
            <a:r>
              <a:rPr lang="en-US" dirty="0"/>
              <a:t> is optional</a:t>
            </a:r>
          </a:p>
          <a:p>
            <a:pPr lvl="1"/>
            <a:r>
              <a:rPr lang="en-US" dirty="0"/>
              <a:t>No new material will be presented</a:t>
            </a:r>
          </a:p>
          <a:p>
            <a:pPr lvl="1"/>
            <a:r>
              <a:rPr lang="en-US" dirty="0"/>
              <a:t>The TA can give further help on lab exercises, explanations on lectures, exercises solutions (after they are released), etc. </a:t>
            </a:r>
          </a:p>
          <a:p>
            <a:pPr lvl="1"/>
            <a:r>
              <a:rPr lang="en-US" dirty="0"/>
              <a:t>Time – TBD by TA, maybe immediately after lab?</a:t>
            </a:r>
          </a:p>
          <a:p>
            <a:pPr lvl="1"/>
            <a:r>
              <a:rPr lang="en-US" dirty="0"/>
              <a:t>If you cannot attend the tutorial for this section, you can attend the tutorial for another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4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66F9-FC52-40C0-925B-96E13FE9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900"/>
            <a:ext cx="10660380" cy="2975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4 Course assessment</a:t>
            </a:r>
          </a:p>
          <a:p>
            <a:r>
              <a:rPr lang="en-US" b="1" dirty="0">
                <a:solidFill>
                  <a:srgbClr val="FF0000"/>
                </a:solidFill>
              </a:rPr>
              <a:t>CST Policy</a:t>
            </a:r>
            <a:r>
              <a:rPr lang="en-US" dirty="0"/>
              <a:t>: There is a </a:t>
            </a:r>
            <a:r>
              <a:rPr lang="en-US" dirty="0">
                <a:solidFill>
                  <a:srgbClr val="FF0000"/>
                </a:solidFill>
              </a:rPr>
              <a:t>minimum score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final exam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student scored </a:t>
            </a:r>
            <a:r>
              <a:rPr lang="en-US" dirty="0">
                <a:solidFill>
                  <a:srgbClr val="FF0000"/>
                </a:solidFill>
              </a:rPr>
              <a:t>below this minimum in the final exam </a:t>
            </a:r>
            <a:r>
              <a:rPr lang="en-US" dirty="0"/>
              <a:t>will receive an </a:t>
            </a:r>
            <a:r>
              <a:rPr lang="en-US" b="1" dirty="0">
                <a:solidFill>
                  <a:srgbClr val="FF0000"/>
                </a:solidFill>
              </a:rPr>
              <a:t>F for the course</a:t>
            </a:r>
            <a:r>
              <a:rPr lang="en-US" dirty="0"/>
              <a:t>, regardless of the student’s scores in other parts of the course.  </a:t>
            </a:r>
          </a:p>
          <a:p>
            <a:pPr lvl="1"/>
            <a:r>
              <a:rPr lang="en-US" dirty="0"/>
              <a:t>The minimum final exam score ensures the student’s achievements are from the student’s own work and not copied from classmates. </a:t>
            </a:r>
          </a:p>
          <a:p>
            <a:pPr lvl="1"/>
            <a:r>
              <a:rPr lang="en-US" dirty="0"/>
              <a:t>Tentatively, the minimum final exam scores are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15194"/>
              </p:ext>
            </p:extLst>
          </p:nvPr>
        </p:nvGraphicFramePr>
        <p:xfrm>
          <a:off x="2562087" y="3727909"/>
          <a:ext cx="69927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Final Exam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Highest Course Letter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0 - 19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 –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25 - 29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28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66F9-FC52-40C0-925B-96E13FE9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1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Slides 6 ff. Introduction to Database</a:t>
            </a:r>
          </a:p>
          <a:p>
            <a:r>
              <a:rPr lang="en-US" dirty="0"/>
              <a:t>Reference – Chapter 1 of textbook (7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See the Lecture Weekly Schedule (Slide 5), the column Readings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Slide 8 University DB Example</a:t>
            </a:r>
          </a:p>
          <a:p>
            <a:r>
              <a:rPr lang="en-US" dirty="0"/>
              <a:t>We will use this example throughout this course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Slide 9 </a:t>
            </a:r>
          </a:p>
          <a:p>
            <a:r>
              <a:rPr lang="en-US" dirty="0"/>
              <a:t>Children ask Santa Clause for toys</a:t>
            </a:r>
          </a:p>
          <a:p>
            <a:r>
              <a:rPr lang="en-US" dirty="0"/>
              <a:t>Elves (Santa’s helpers) give </a:t>
            </a:r>
          </a:p>
          <a:p>
            <a:pPr lvl="1"/>
            <a:r>
              <a:rPr lang="en-US" dirty="0"/>
              <a:t>Nice children what they’ve asked</a:t>
            </a:r>
          </a:p>
          <a:p>
            <a:pPr lvl="1"/>
            <a:r>
              <a:rPr lang="en-US" dirty="0"/>
              <a:t>Naughty children a lump of coal</a:t>
            </a:r>
          </a:p>
          <a:p>
            <a:pPr lvl="1"/>
            <a:r>
              <a:rPr lang="en-US" dirty="0"/>
              <a:t>Note the data for Toys appear in two different places.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0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66F9-FC52-40C0-925B-96E13FE9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1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10-14</a:t>
            </a:r>
          </a:p>
          <a:p>
            <a:r>
              <a:rPr lang="en-US" dirty="0"/>
              <a:t>We will cover these points in detail later this semester.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Slide 15 </a:t>
            </a:r>
          </a:p>
          <a:p>
            <a:pPr marL="0" indent="0">
              <a:buNone/>
            </a:pPr>
            <a:r>
              <a:rPr lang="en-US" dirty="0"/>
              <a:t>Database Management System (DBMS) consists of </a:t>
            </a:r>
          </a:p>
          <a:p>
            <a:pPr lvl="1"/>
            <a:r>
              <a:rPr lang="en-US" dirty="0"/>
              <a:t>Database – data that are related</a:t>
            </a:r>
          </a:p>
          <a:p>
            <a:pPr lvl="1"/>
            <a:r>
              <a:rPr lang="en-US" dirty="0"/>
              <a:t>Software that manages the DB</a:t>
            </a:r>
          </a:p>
          <a:p>
            <a:r>
              <a:rPr lang="en-US" dirty="0"/>
              <a:t>DBAP = Database Application Program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dirty="0"/>
              <a:t>Slide 16</a:t>
            </a:r>
          </a:p>
          <a:p>
            <a:r>
              <a:rPr lang="en-US" dirty="0"/>
              <a:t>UC Berkeley!  Yeah!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66F9-FC52-40C0-925B-96E13FE9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Slide 18-20</a:t>
            </a:r>
          </a:p>
          <a:p>
            <a:r>
              <a:rPr lang="en-US" dirty="0"/>
              <a:t>Oracle is king</a:t>
            </a:r>
          </a:p>
          <a:p>
            <a:r>
              <a:rPr lang="en-US" dirty="0"/>
              <a:t>MySQL and PostgreSQL are free</a:t>
            </a:r>
          </a:p>
          <a:p>
            <a:r>
              <a:rPr lang="en-US" dirty="0"/>
              <a:t>MongoDB is open source, currently the biggest open source company</a:t>
            </a:r>
          </a:p>
          <a:p>
            <a:r>
              <a:rPr lang="en-US" dirty="0"/>
              <a:t>Relational DBMS database model is most used; focus of this course</a:t>
            </a:r>
          </a:p>
          <a:p>
            <a:r>
              <a:rPr lang="en-US" dirty="0"/>
              <a:t>From 2019 onward (Slide 19-20), multi-model becoming more important.</a:t>
            </a:r>
          </a:p>
          <a:p>
            <a:pPr lvl="1"/>
            <a:r>
              <a:rPr lang="en-US" dirty="0"/>
              <a:t>Need to access databases from different companies</a:t>
            </a:r>
          </a:p>
          <a:p>
            <a:pPr lvl="1"/>
            <a:r>
              <a:rPr lang="en-US" dirty="0"/>
              <a:t>More data are unstructured or loosely structured</a:t>
            </a:r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653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713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Addendum Lecture 1</vt:lpstr>
      <vt:lpstr>Class WeChat Group</vt:lpstr>
      <vt:lpstr>General Comments in UIC</vt:lpstr>
      <vt:lpstr>Tentative Office Hours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XAMPP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UIC</cp:lastModifiedBy>
  <cp:revision>95</cp:revision>
  <dcterms:created xsi:type="dcterms:W3CDTF">2021-08-02T03:54:37Z</dcterms:created>
  <dcterms:modified xsi:type="dcterms:W3CDTF">2024-09-02T01:30:02Z</dcterms:modified>
</cp:coreProperties>
</file>