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40" r:id="rId4"/>
    <p:sldId id="542" r:id="rId5"/>
    <p:sldId id="541" r:id="rId6"/>
    <p:sldId id="535" r:id="rId7"/>
    <p:sldId id="536" r:id="rId8"/>
    <p:sldId id="544" r:id="rId9"/>
    <p:sldId id="532" r:id="rId10"/>
    <p:sldId id="543" r:id="rId11"/>
    <p:sldId id="545" r:id="rId12"/>
    <p:sldId id="546" r:id="rId13"/>
    <p:sldId id="547" r:id="rId14"/>
    <p:sldId id="548" r:id="rId15"/>
    <p:sldId id="537" r:id="rId16"/>
    <p:sldId id="549" r:id="rId17"/>
    <p:sldId id="550" r:id="rId18"/>
    <p:sldId id="551" r:id="rId19"/>
    <p:sldId id="554" r:id="rId20"/>
    <p:sldId id="269" r:id="rId21"/>
    <p:sldId id="270" r:id="rId22"/>
    <p:sldId id="272" r:id="rId23"/>
    <p:sldId id="276" r:id="rId24"/>
    <p:sldId id="55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A06F-B554-0025-B837-F86118142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5059-7A2F-30AA-50AF-31B7D035C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9AF1-BC5C-8182-60D8-AFC41B7A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F6F1-534F-FF33-FC41-D10ADF56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08AF-0899-C98E-AC6F-2A35A0C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A14E-D840-299A-7E3A-58BD78BD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F954-934C-9425-0D7D-756D1D2F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C673-345A-41B7-E491-1634A3FE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95B5-4961-98AC-987C-DECA4C8B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54DC-425A-5B23-22AA-9F8204B9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1428-4EE6-AA39-42B7-426621C3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6C4A-F2C8-3E5E-D628-FB6556225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724C-53E1-06A1-C965-DEB1DA75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7CA0-C27D-3B64-D5CD-E67E2EF3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EEE1-7F18-9E3B-8B08-F10D09A8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3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00201"/>
            <a:ext cx="105156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4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9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D20E-E0E6-378C-B617-7C29DD23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25C1-1526-B376-A921-34F1AAF3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0B5-CFAE-65CF-311B-CDE76D63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8B4D-3B2B-A217-59A2-2BA95C6F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D850-F734-11C2-E413-B26E6DB7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44F7-77C5-0F96-0BB5-20E2F1B7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1D78-965A-3ADD-CF7E-BB7E6204A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1F94-2870-9241-880C-4383E70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463E3-7366-4353-7B8C-49D1D009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3474-18C6-0BB4-0839-0B85D56D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548B-287E-26D9-5704-7A49214A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C0D5-58DF-C52C-487A-49ADE3A4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D898E-5D75-35F4-3532-4F795666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8711C-3CB4-19AB-00EC-F0B2AE92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348FB-3BD5-7168-C18C-B8806D2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8A0F-B355-6B39-3647-F6DA9FA3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0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3791-5F6E-898B-A9F7-E570F32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3323-9936-C494-6A70-6927E012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A9CC-D6DE-EE31-DDF3-75C40BDC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335DC-FF1B-2F3F-7D74-36EE4916C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AD472-3785-4D12-01BF-EB8546909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BEF2E-34A6-C4EA-138A-6014D62E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CE739-3FB1-0DC2-1678-7799B325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7E1B4-D23D-7D1A-A5CE-BF58431B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7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E705-3387-E71D-37D9-84CD69B4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330AA-2628-F717-6CEB-79731393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AB63E-E93F-BA9E-B2F9-3B3D9B26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AAD40-E7AA-6F4E-FBB6-D375CCC4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85063-1AA1-AE7F-028B-CD61697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806D0-5E2D-77D0-3691-455233E5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2594A-0C6B-2738-4E5C-EFD86299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857-50EA-5960-8D3D-DEA41347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741F-A017-C8AB-886C-66B5F27A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52ED-BBC1-BC0E-2BD5-B445898A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BC3D-EDEB-7D93-21B9-BAD625F5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21D16-8DE7-88A8-E747-2D833C98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4209-29D7-6C3E-4375-4A1B13E0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286D-12DE-7550-88D2-5F12C461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7D6AF-7B54-3931-D544-750CDEB92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C63E0-2380-716C-4DF3-771D4D8F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5A29-8920-F80E-9F43-80C1138D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4689-2AA1-4671-22F6-49002E9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4C03-7654-8EF5-1BF7-60C34EDF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9C2DB-D812-6AD4-2889-3A27B1E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87BA-6E94-30FA-709E-EE97045D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929F-0DA1-5CE0-00FE-9E0E47F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0ACF-FCBC-4A3A-A678-DF116B2F318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E3C6-43D3-D29D-2654-34964D13E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D5A8-481C-FD1A-4BF9-153285A97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9553-89E3-4BEE-A7B6-8CB71B4A2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3AFE-C6C5-4574-2930-F787ED9BF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Tutorial01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8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518-1E99-4019-A1C7-9902C78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C3E9A-873D-4F44-A75A-7D693A9F6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relationship </a:t>
                </a:r>
                <a:r>
                  <a:rPr lang="en-US" altLang="zh-CN" dirty="0"/>
                  <a:t>associates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entities, this relationship is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i="1" dirty="0"/>
                  <a:t>-</a:t>
                </a:r>
                <a:r>
                  <a:rPr lang="en-US" altLang="zh-CN" b="1" i="1" dirty="0" err="1"/>
                  <a:t>ary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b="1" i="1" dirty="0"/>
                  <a:t>degree</a:t>
                </a:r>
                <a:r>
                  <a:rPr lang="en-US" altLang="zh-CN" dirty="0"/>
                  <a:t> of the relationship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relationship is </a:t>
                </a:r>
                <a:r>
                  <a:rPr lang="en-US" b="1" i="1" dirty="0"/>
                  <a:t>binary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the relationship is </a:t>
                </a:r>
                <a:r>
                  <a:rPr lang="en-US" altLang="zh-CN" b="1" i="1" dirty="0"/>
                  <a:t>ternary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Theoretically,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can be any positive integer. But i</a:t>
                </a:r>
                <a:r>
                  <a:rPr lang="en-US" dirty="0"/>
                  <a:t>n this course,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C3E9A-873D-4F44-A75A-7D693A9F6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9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B6DD1254-0BAA-4A2F-84D8-A543A501BFC7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FF3C7B81-EF6E-4660-BCDC-50C3F8D9F839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3FC7FB9E-C999-480C-805C-502CF1C7FC51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67A229FF-A04A-4A1D-8C0E-99BB1F30A30E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518-1E99-4019-A1C7-9902C78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3E9A-873D-4F44-A75A-7D693A9F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 example, a ternary relationship is reasonable.</a:t>
            </a:r>
          </a:p>
          <a:p>
            <a:r>
              <a:rPr lang="en-US" dirty="0"/>
              <a:t>This example models that some students are enrolled in some courses which are instructed by some teachers.</a:t>
            </a:r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64400616-DC80-4EEC-B21C-770075AC1AD9}"/>
              </a:ext>
            </a:extLst>
          </p:cNvPr>
          <p:cNvGrpSpPr/>
          <p:nvPr/>
        </p:nvGrpSpPr>
        <p:grpSpPr>
          <a:xfrm>
            <a:off x="6135705" y="3398520"/>
            <a:ext cx="767080" cy="767080"/>
            <a:chOff x="3371232" y="4880441"/>
            <a:chExt cx="823259" cy="823260"/>
          </a:xfrm>
        </p:grpSpPr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88FE5C3A-94FB-4204-8766-B524B42D2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1232" y="4880441"/>
              <a:ext cx="823259" cy="82326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0581DE-D823-4D53-8DFF-21DCE5460A99}"/>
                </a:ext>
              </a:extLst>
            </p:cNvPr>
            <p:cNvSpPr txBox="1"/>
            <p:nvPr/>
          </p:nvSpPr>
          <p:spPr>
            <a:xfrm>
              <a:off x="3448931" y="5115634"/>
              <a:ext cx="667861" cy="330318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enroll</a:t>
              </a:r>
              <a:endParaRPr kumimoji="1" lang="zh-CN" alt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3716F-5F2F-4646-A16E-4BED77C410D9}"/>
              </a:ext>
            </a:extLst>
          </p:cNvPr>
          <p:cNvCxnSpPr>
            <a:cxnSpLocks/>
            <a:stCxn id="77" idx="3"/>
            <a:endCxn id="5" idx="1"/>
          </p:cNvCxnSpPr>
          <p:nvPr/>
        </p:nvCxnSpPr>
        <p:spPr>
          <a:xfrm>
            <a:off x="4954841" y="3781648"/>
            <a:ext cx="1180865" cy="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6A67AA-8468-4130-9004-D019104D083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902786" y="3779508"/>
            <a:ext cx="1155659" cy="25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C1C846-81C6-4EB8-82ED-9FC53E8E9915}"/>
              </a:ext>
            </a:extLst>
          </p:cNvPr>
          <p:cNvGrpSpPr/>
          <p:nvPr/>
        </p:nvGrpSpPr>
        <p:grpSpPr>
          <a:xfrm>
            <a:off x="4767728" y="4043729"/>
            <a:ext cx="2679271" cy="2010617"/>
            <a:chOff x="163638" y="3247183"/>
            <a:chExt cx="2679271" cy="2010617"/>
          </a:xfrm>
        </p:grpSpPr>
        <p:sp>
          <p:nvSpPr>
            <p:cNvPr id="44" name="矩形 3">
              <a:extLst>
                <a:ext uri="{FF2B5EF4-FFF2-40B4-BE49-F238E27FC236}">
                  <a16:creationId xmlns:a16="http://schemas.microsoft.com/office/drawing/2014/main" id="{D43CCFAE-F698-4CBE-8429-F74B7A26C21E}"/>
                </a:ext>
              </a:extLst>
            </p:cNvPr>
            <p:cNvSpPr/>
            <p:nvPr/>
          </p:nvSpPr>
          <p:spPr>
            <a:xfrm>
              <a:off x="1411257" y="3957652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椭圆 7">
              <a:extLst>
                <a:ext uri="{FF2B5EF4-FFF2-40B4-BE49-F238E27FC236}">
                  <a16:creationId xmlns:a16="http://schemas.microsoft.com/office/drawing/2014/main" id="{8BDA2430-AC9E-4CA6-9404-D4077DD74351}"/>
                </a:ext>
              </a:extLst>
            </p:cNvPr>
            <p:cNvSpPr/>
            <p:nvPr/>
          </p:nvSpPr>
          <p:spPr>
            <a:xfrm>
              <a:off x="1157283" y="328897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椭圆 22">
              <a:extLst>
                <a:ext uri="{FF2B5EF4-FFF2-40B4-BE49-F238E27FC236}">
                  <a16:creationId xmlns:a16="http://schemas.microsoft.com/office/drawing/2014/main" id="{04C612E6-3205-4A19-9F47-6D7D277B5B1C}"/>
                </a:ext>
              </a:extLst>
            </p:cNvPr>
            <p:cNvSpPr/>
            <p:nvPr/>
          </p:nvSpPr>
          <p:spPr>
            <a:xfrm>
              <a:off x="2140924" y="324718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椭圆 23">
              <a:extLst>
                <a:ext uri="{FF2B5EF4-FFF2-40B4-BE49-F238E27FC236}">
                  <a16:creationId xmlns:a16="http://schemas.microsoft.com/office/drawing/2014/main" id="{AE8C7EC6-213A-477D-B51A-FCEF86C6AA76}"/>
                </a:ext>
              </a:extLst>
            </p:cNvPr>
            <p:cNvSpPr/>
            <p:nvPr/>
          </p:nvSpPr>
          <p:spPr>
            <a:xfrm>
              <a:off x="1075114" y="453998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椭圆 24">
              <a:extLst>
                <a:ext uri="{FF2B5EF4-FFF2-40B4-BE49-F238E27FC236}">
                  <a16:creationId xmlns:a16="http://schemas.microsoft.com/office/drawing/2014/main" id="{04AEE36F-8BD8-4D8E-921B-9FE0C70C42BF}"/>
                </a:ext>
              </a:extLst>
            </p:cNvPr>
            <p:cNvSpPr/>
            <p:nvPr/>
          </p:nvSpPr>
          <p:spPr>
            <a:xfrm>
              <a:off x="2214007" y="455387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9">
              <a:extLst>
                <a:ext uri="{FF2B5EF4-FFF2-40B4-BE49-F238E27FC236}">
                  <a16:creationId xmlns:a16="http://schemas.microsoft.com/office/drawing/2014/main" id="{0B58EF00-12D7-45D7-BFEF-72DFB7D871D0}"/>
                </a:ext>
              </a:extLst>
            </p:cNvPr>
            <p:cNvCxnSpPr>
              <a:cxnSpLocks/>
              <a:stCxn id="45" idx="5"/>
              <a:endCxn id="44" idx="0"/>
            </p:cNvCxnSpPr>
            <p:nvPr/>
          </p:nvCxnSpPr>
          <p:spPr>
            <a:xfrm>
              <a:off x="1564023" y="3591190"/>
              <a:ext cx="349505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11">
              <a:extLst>
                <a:ext uri="{FF2B5EF4-FFF2-40B4-BE49-F238E27FC236}">
                  <a16:creationId xmlns:a16="http://schemas.microsoft.com/office/drawing/2014/main" id="{8154626D-FC01-4A33-9F34-602E286A782A}"/>
                </a:ext>
              </a:extLst>
            </p:cNvPr>
            <p:cNvCxnSpPr>
              <a:cxnSpLocks/>
              <a:stCxn id="46" idx="3"/>
              <a:endCxn id="44" idx="0"/>
            </p:cNvCxnSpPr>
            <p:nvPr/>
          </p:nvCxnSpPr>
          <p:spPr>
            <a:xfrm flipH="1">
              <a:off x="1913528" y="3549402"/>
              <a:ext cx="319497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28">
              <a:extLst>
                <a:ext uri="{FF2B5EF4-FFF2-40B4-BE49-F238E27FC236}">
                  <a16:creationId xmlns:a16="http://schemas.microsoft.com/office/drawing/2014/main" id="{B6AC7216-B849-4B75-ABFF-F7DE4783DB4D}"/>
                </a:ext>
              </a:extLst>
            </p:cNvPr>
            <p:cNvCxnSpPr>
              <a:cxnSpLocks/>
              <a:stCxn id="47" idx="0"/>
              <a:endCxn id="44" idx="2"/>
            </p:cNvCxnSpPr>
            <p:nvPr/>
          </p:nvCxnSpPr>
          <p:spPr>
            <a:xfrm flipV="1">
              <a:off x="1354277" y="4265429"/>
              <a:ext cx="559251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30">
              <a:extLst>
                <a:ext uri="{FF2B5EF4-FFF2-40B4-BE49-F238E27FC236}">
                  <a16:creationId xmlns:a16="http://schemas.microsoft.com/office/drawing/2014/main" id="{7516EFDE-E27B-4CC3-9B1C-206AB3D424EE}"/>
                </a:ext>
              </a:extLst>
            </p:cNvPr>
            <p:cNvCxnSpPr>
              <a:cxnSpLocks/>
              <a:stCxn id="48" idx="1"/>
              <a:endCxn id="44" idx="2"/>
            </p:cNvCxnSpPr>
            <p:nvPr/>
          </p:nvCxnSpPr>
          <p:spPr>
            <a:xfrm flipH="1" flipV="1">
              <a:off x="1913528" y="4265429"/>
              <a:ext cx="392580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23">
              <a:extLst>
                <a:ext uri="{FF2B5EF4-FFF2-40B4-BE49-F238E27FC236}">
                  <a16:creationId xmlns:a16="http://schemas.microsoft.com/office/drawing/2014/main" id="{1002F8FC-FA47-4A1F-BBE3-C8377DC68625}"/>
                </a:ext>
              </a:extLst>
            </p:cNvPr>
            <p:cNvSpPr/>
            <p:nvPr/>
          </p:nvSpPr>
          <p:spPr>
            <a:xfrm>
              <a:off x="1544941" y="4903728"/>
              <a:ext cx="73532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salary</a:t>
              </a:r>
            </a:p>
          </p:txBody>
        </p:sp>
        <p:cxnSp>
          <p:nvCxnSpPr>
            <p:cNvPr id="54" name="直接连接符 11">
              <a:extLst>
                <a:ext uri="{FF2B5EF4-FFF2-40B4-BE49-F238E27FC236}">
                  <a16:creationId xmlns:a16="http://schemas.microsoft.com/office/drawing/2014/main" id="{F0B7D551-9322-4D38-A77F-0B7F94E70D49}"/>
                </a:ext>
              </a:extLst>
            </p:cNvPr>
            <p:cNvCxnSpPr>
              <a:cxnSpLocks/>
              <a:stCxn id="53" idx="0"/>
              <a:endCxn id="44" idx="2"/>
            </p:cNvCxnSpPr>
            <p:nvPr/>
          </p:nvCxnSpPr>
          <p:spPr>
            <a:xfrm flipV="1">
              <a:off x="1912603" y="4265429"/>
              <a:ext cx="925" cy="638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7">
              <a:extLst>
                <a:ext uri="{FF2B5EF4-FFF2-40B4-BE49-F238E27FC236}">
                  <a16:creationId xmlns:a16="http://schemas.microsoft.com/office/drawing/2014/main" id="{F5AD423C-EE12-41F5-A635-C8DB11FBF188}"/>
                </a:ext>
              </a:extLst>
            </p:cNvPr>
            <p:cNvSpPr/>
            <p:nvPr/>
          </p:nvSpPr>
          <p:spPr>
            <a:xfrm>
              <a:off x="163638" y="3934504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231486-E23F-4C23-8A8C-1342BB99B8EC}"/>
                </a:ext>
              </a:extLst>
            </p:cNvPr>
            <p:cNvCxnSpPr>
              <a:cxnSpLocks/>
              <a:stCxn id="55" idx="6"/>
              <a:endCxn id="44" idx="1"/>
            </p:cNvCxnSpPr>
            <p:nvPr/>
          </p:nvCxnSpPr>
          <p:spPr>
            <a:xfrm>
              <a:off x="981232" y="4111540"/>
              <a:ext cx="43002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14A462-F920-4FD6-AFB2-50AB0AAE149D}"/>
              </a:ext>
            </a:extLst>
          </p:cNvPr>
          <p:cNvCxnSpPr>
            <a:stCxn id="44" idx="0"/>
            <a:endCxn id="5" idx="2"/>
          </p:cNvCxnSpPr>
          <p:nvPr/>
        </p:nvCxnSpPr>
        <p:spPr>
          <a:xfrm flipV="1">
            <a:off x="6517617" y="4165601"/>
            <a:ext cx="1628" cy="5885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DE2B8B-74FB-4763-ADB5-0F2AEFC5105B}"/>
              </a:ext>
            </a:extLst>
          </p:cNvPr>
          <p:cNvGrpSpPr/>
          <p:nvPr/>
        </p:nvGrpSpPr>
        <p:grpSpPr>
          <a:xfrm>
            <a:off x="7066943" y="2868989"/>
            <a:ext cx="3294352" cy="2439721"/>
            <a:chOff x="4448006" y="2461098"/>
            <a:chExt cx="3294352" cy="2439721"/>
          </a:xfrm>
        </p:grpSpPr>
        <p:sp>
          <p:nvSpPr>
            <p:cNvPr id="59" name="椭圆 26">
              <a:extLst>
                <a:ext uri="{FF2B5EF4-FFF2-40B4-BE49-F238E27FC236}">
                  <a16:creationId xmlns:a16="http://schemas.microsoft.com/office/drawing/2014/main" id="{5E6DDDB0-D1FB-4E72-B13C-8BB2D89FDC07}"/>
                </a:ext>
              </a:extLst>
            </p:cNvPr>
            <p:cNvSpPr/>
            <p:nvPr/>
          </p:nvSpPr>
          <p:spPr>
            <a:xfrm>
              <a:off x="4873230" y="4160688"/>
              <a:ext cx="144299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椭圆 26">
              <a:extLst>
                <a:ext uri="{FF2B5EF4-FFF2-40B4-BE49-F238E27FC236}">
                  <a16:creationId xmlns:a16="http://schemas.microsoft.com/office/drawing/2014/main" id="{5A67A912-86DA-4FDF-9CE0-B236AE3CD127}"/>
                </a:ext>
              </a:extLst>
            </p:cNvPr>
            <p:cNvSpPr/>
            <p:nvPr/>
          </p:nvSpPr>
          <p:spPr>
            <a:xfrm>
              <a:off x="5999692" y="4546747"/>
              <a:ext cx="174266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course_number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直接连接符 38">
              <a:extLst>
                <a:ext uri="{FF2B5EF4-FFF2-40B4-BE49-F238E27FC236}">
                  <a16:creationId xmlns:a16="http://schemas.microsoft.com/office/drawing/2014/main" id="{806FE0AF-7842-437C-9FC9-4E1C9903B784}"/>
                </a:ext>
              </a:extLst>
            </p:cNvPr>
            <p:cNvCxnSpPr>
              <a:cxnSpLocks/>
              <a:stCxn id="65" idx="4"/>
              <a:endCxn id="59" idx="7"/>
            </p:cNvCxnSpPr>
            <p:nvPr/>
          </p:nvCxnSpPr>
          <p:spPr>
            <a:xfrm flipH="1">
              <a:off x="6104902" y="3975637"/>
              <a:ext cx="166571" cy="2369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38">
              <a:extLst>
                <a:ext uri="{FF2B5EF4-FFF2-40B4-BE49-F238E27FC236}">
                  <a16:creationId xmlns:a16="http://schemas.microsoft.com/office/drawing/2014/main" id="{209D7946-7C56-4FCE-8CE8-2FF012973CD7}"/>
                </a:ext>
              </a:extLst>
            </p:cNvPr>
            <p:cNvCxnSpPr>
              <a:cxnSpLocks/>
              <a:stCxn id="65" idx="4"/>
              <a:endCxn id="60" idx="0"/>
            </p:cNvCxnSpPr>
            <p:nvPr/>
          </p:nvCxnSpPr>
          <p:spPr>
            <a:xfrm>
              <a:off x="6271473" y="3975637"/>
              <a:ext cx="599552" cy="5711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21">
              <a:extLst>
                <a:ext uri="{FF2B5EF4-FFF2-40B4-BE49-F238E27FC236}">
                  <a16:creationId xmlns:a16="http://schemas.microsoft.com/office/drawing/2014/main" id="{73942569-2765-4E57-B031-60FDA607C8C9}"/>
                </a:ext>
              </a:extLst>
            </p:cNvPr>
            <p:cNvSpPr/>
            <p:nvPr/>
          </p:nvSpPr>
          <p:spPr>
            <a:xfrm>
              <a:off x="5450323" y="3212784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椭圆 25">
              <a:extLst>
                <a:ext uri="{FF2B5EF4-FFF2-40B4-BE49-F238E27FC236}">
                  <a16:creationId xmlns:a16="http://schemas.microsoft.com/office/drawing/2014/main" id="{1318BB9E-7A53-455E-8C75-A55509FEDDA2}"/>
                </a:ext>
              </a:extLst>
            </p:cNvPr>
            <p:cNvSpPr/>
            <p:nvPr/>
          </p:nvSpPr>
          <p:spPr>
            <a:xfrm>
              <a:off x="4448006" y="2461098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椭圆 26">
              <a:extLst>
                <a:ext uri="{FF2B5EF4-FFF2-40B4-BE49-F238E27FC236}">
                  <a16:creationId xmlns:a16="http://schemas.microsoft.com/office/drawing/2014/main" id="{0E613810-958D-4558-9857-8E500684D52B}"/>
                </a:ext>
              </a:extLst>
            </p:cNvPr>
            <p:cNvSpPr/>
            <p:nvPr/>
          </p:nvSpPr>
          <p:spPr>
            <a:xfrm>
              <a:off x="5494928" y="3621565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36">
              <a:extLst>
                <a:ext uri="{FF2B5EF4-FFF2-40B4-BE49-F238E27FC236}">
                  <a16:creationId xmlns:a16="http://schemas.microsoft.com/office/drawing/2014/main" id="{CC86A099-D73D-4DBF-9397-46A9A193C20B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H="1" flipV="1">
              <a:off x="5223849" y="2815170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38">
              <a:extLst>
                <a:ext uri="{FF2B5EF4-FFF2-40B4-BE49-F238E27FC236}">
                  <a16:creationId xmlns:a16="http://schemas.microsoft.com/office/drawing/2014/main" id="{883ABB20-E887-4F21-95FD-CC65BA2B0B06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811159" y="3520561"/>
              <a:ext cx="460314" cy="1010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26">
              <a:extLst>
                <a:ext uri="{FF2B5EF4-FFF2-40B4-BE49-F238E27FC236}">
                  <a16:creationId xmlns:a16="http://schemas.microsoft.com/office/drawing/2014/main" id="{8B909D72-05CF-41A8-9D3A-D29255C276D3}"/>
                </a:ext>
              </a:extLst>
            </p:cNvPr>
            <p:cNvSpPr/>
            <p:nvPr/>
          </p:nvSpPr>
          <p:spPr>
            <a:xfrm>
              <a:off x="6140777" y="2578126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38">
              <a:extLst>
                <a:ext uri="{FF2B5EF4-FFF2-40B4-BE49-F238E27FC236}">
                  <a16:creationId xmlns:a16="http://schemas.microsoft.com/office/drawing/2014/main" id="{83F7CF40-D026-4E71-8684-B5193E1213AA}"/>
                </a:ext>
              </a:extLst>
            </p:cNvPr>
            <p:cNvCxnSpPr>
              <a:cxnSpLocks/>
              <a:stCxn id="63" idx="0"/>
              <a:endCxn id="68" idx="3"/>
            </p:cNvCxnSpPr>
            <p:nvPr/>
          </p:nvCxnSpPr>
          <p:spPr>
            <a:xfrm flipV="1">
              <a:off x="5811159" y="2880345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BAD5FCDE-2FF3-4F2B-B075-A4AC2FB5646B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28036FDF-A534-475E-AC78-FAEE11491E79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1185D248-901D-460C-A479-B59ADD197815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E995AED7-FECD-4977-9C70-4DC71FBFA774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26528AB-ECE5-428F-9E36-1AC1B7CEDBF6}"/>
              </a:ext>
            </a:extLst>
          </p:cNvPr>
          <p:cNvGrpSpPr/>
          <p:nvPr/>
        </p:nvGrpSpPr>
        <p:grpSpPr>
          <a:xfrm>
            <a:off x="2781115" y="2917290"/>
            <a:ext cx="2600836" cy="2014835"/>
            <a:chOff x="2855061" y="3907873"/>
            <a:chExt cx="2600836" cy="2014835"/>
          </a:xfrm>
        </p:grpSpPr>
        <p:sp>
          <p:nvSpPr>
            <p:cNvPr id="75" name="椭圆 7">
              <a:extLst>
                <a:ext uri="{FF2B5EF4-FFF2-40B4-BE49-F238E27FC236}">
                  <a16:creationId xmlns:a16="http://schemas.microsoft.com/office/drawing/2014/main" id="{4BED6D82-B019-41B3-9D35-707E3B803DEE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1405FEC-E8E5-4DC4-958D-D22885CA2AC4}"/>
                </a:ext>
              </a:extLst>
            </p:cNvPr>
            <p:cNvCxnSpPr>
              <a:cxnSpLocks/>
              <a:stCxn id="75" idx="6"/>
              <a:endCxn id="77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3">
              <a:extLst>
                <a:ext uri="{FF2B5EF4-FFF2-40B4-BE49-F238E27FC236}">
                  <a16:creationId xmlns:a16="http://schemas.microsoft.com/office/drawing/2014/main" id="{6C4AFD64-BE64-4A21-9D30-0CBEC3C7EC37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椭圆 7">
              <a:extLst>
                <a:ext uri="{FF2B5EF4-FFF2-40B4-BE49-F238E27FC236}">
                  <a16:creationId xmlns:a16="http://schemas.microsoft.com/office/drawing/2014/main" id="{277E4D50-DF37-4F09-AFA6-0770E2B0A433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椭圆 22">
              <a:extLst>
                <a:ext uri="{FF2B5EF4-FFF2-40B4-BE49-F238E27FC236}">
                  <a16:creationId xmlns:a16="http://schemas.microsoft.com/office/drawing/2014/main" id="{82250F3F-7304-45F8-B4CE-0C4FEB6C51FB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椭圆 23">
              <a:extLst>
                <a:ext uri="{FF2B5EF4-FFF2-40B4-BE49-F238E27FC236}">
                  <a16:creationId xmlns:a16="http://schemas.microsoft.com/office/drawing/2014/main" id="{60FEA472-4ED9-4242-8869-08BC37B6A94A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椭圆 24">
              <a:extLst>
                <a:ext uri="{FF2B5EF4-FFF2-40B4-BE49-F238E27FC236}">
                  <a16:creationId xmlns:a16="http://schemas.microsoft.com/office/drawing/2014/main" id="{92138B95-963A-45C8-B1A6-4FDC56DE86F6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9">
              <a:extLst>
                <a:ext uri="{FF2B5EF4-FFF2-40B4-BE49-F238E27FC236}">
                  <a16:creationId xmlns:a16="http://schemas.microsoft.com/office/drawing/2014/main" id="{CFC0A2EB-2F90-4D76-918A-0334C4DE4695}"/>
                </a:ext>
              </a:extLst>
            </p:cNvPr>
            <p:cNvCxnSpPr>
              <a:cxnSpLocks/>
              <a:stCxn id="78" idx="5"/>
              <a:endCxn id="77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11">
              <a:extLst>
                <a:ext uri="{FF2B5EF4-FFF2-40B4-BE49-F238E27FC236}">
                  <a16:creationId xmlns:a16="http://schemas.microsoft.com/office/drawing/2014/main" id="{E69326C3-A78F-42F4-BBBB-3B596DE42FCF}"/>
                </a:ext>
              </a:extLst>
            </p:cNvPr>
            <p:cNvCxnSpPr>
              <a:stCxn id="79" idx="3"/>
              <a:endCxn id="77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28">
              <a:extLst>
                <a:ext uri="{FF2B5EF4-FFF2-40B4-BE49-F238E27FC236}">
                  <a16:creationId xmlns:a16="http://schemas.microsoft.com/office/drawing/2014/main" id="{A71CDAF9-79AF-4ABB-9C36-C84DA9C6D58F}"/>
                </a:ext>
              </a:extLst>
            </p:cNvPr>
            <p:cNvCxnSpPr>
              <a:cxnSpLocks/>
              <a:stCxn id="80" idx="0"/>
              <a:endCxn id="77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0">
              <a:extLst>
                <a:ext uri="{FF2B5EF4-FFF2-40B4-BE49-F238E27FC236}">
                  <a16:creationId xmlns:a16="http://schemas.microsoft.com/office/drawing/2014/main" id="{42618E24-98D5-42A1-B2F3-087FA5448CA4}"/>
                </a:ext>
              </a:extLst>
            </p:cNvPr>
            <p:cNvCxnSpPr>
              <a:stCxn id="81" idx="1"/>
              <a:endCxn id="77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24">
              <a:extLst>
                <a:ext uri="{FF2B5EF4-FFF2-40B4-BE49-F238E27FC236}">
                  <a16:creationId xmlns:a16="http://schemas.microsoft.com/office/drawing/2014/main" id="{3758FB0C-5D01-4602-A376-F8A52F71D1AE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30">
              <a:extLst>
                <a:ext uri="{FF2B5EF4-FFF2-40B4-BE49-F238E27FC236}">
                  <a16:creationId xmlns:a16="http://schemas.microsoft.com/office/drawing/2014/main" id="{68F65B5D-2148-46B3-9429-E7FFEDD98954}"/>
                </a:ext>
              </a:extLst>
            </p:cNvPr>
            <p:cNvCxnSpPr>
              <a:cxnSpLocks/>
              <a:stCxn id="86" idx="0"/>
              <a:endCxn id="77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3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38D-31DD-7A68-F8C3-A3E2BD1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133E-2B43-E92B-07C8-9D49C6C9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0"/>
            <a:ext cx="10515600" cy="533868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Design Process</a:t>
            </a:r>
          </a:p>
          <a:p>
            <a:pPr lvl="1"/>
            <a:r>
              <a:rPr lang="en-US" altLang="zh-CN" dirty="0"/>
              <a:t>Conceptual-design -&gt; ER diagram</a:t>
            </a:r>
          </a:p>
          <a:p>
            <a:pPr lvl="1"/>
            <a:r>
              <a:rPr lang="en-US" altLang="zh-CN" dirty="0"/>
              <a:t>ER diagram Optimization -&gt; redundancies minimized</a:t>
            </a:r>
          </a:p>
          <a:p>
            <a:pPr lvl="1"/>
            <a:r>
              <a:rPr lang="en-US" altLang="zh-CN" dirty="0"/>
              <a:t>Logical-design -&gt; logical view</a:t>
            </a:r>
          </a:p>
          <a:p>
            <a:pPr lvl="1"/>
            <a:r>
              <a:rPr lang="en-US" altLang="zh-CN" dirty="0"/>
              <a:t>Physical-design -&gt; implementation</a:t>
            </a:r>
          </a:p>
          <a:p>
            <a:r>
              <a:rPr lang="en-US" altLang="zh-CN" dirty="0"/>
              <a:t>Entity Sets</a:t>
            </a:r>
          </a:p>
          <a:p>
            <a:pPr lvl="1"/>
            <a:r>
              <a:rPr lang="en-US" altLang="zh-CN" dirty="0"/>
              <a:t>Entity: A “thing” or “object” in the real world; how to describe? -&gt; attributes</a:t>
            </a:r>
          </a:p>
          <a:p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Attributes for different purposes can be different</a:t>
            </a:r>
          </a:p>
          <a:p>
            <a:pPr lvl="1"/>
            <a:r>
              <a:rPr lang="en-US" altLang="zh-CN" dirty="0"/>
              <a:t>Attribute value, domain</a:t>
            </a:r>
          </a:p>
          <a:p>
            <a:pPr lvl="1"/>
            <a:r>
              <a:rPr lang="en-US" altLang="zh-CN" dirty="0"/>
              <a:t>Key: the set of special attribute(s), can uniquely identify the entities</a:t>
            </a:r>
          </a:p>
          <a:p>
            <a:pPr lvl="1"/>
            <a:r>
              <a:rPr lang="en-US" altLang="zh-CN" dirty="0"/>
              <a:t>Basic ER Features</a:t>
            </a:r>
          </a:p>
          <a:p>
            <a:r>
              <a:rPr lang="en-US" altLang="zh-CN" dirty="0"/>
              <a:t>Relationship Sets</a:t>
            </a:r>
          </a:p>
          <a:p>
            <a:pPr lvl="1"/>
            <a:r>
              <a:rPr lang="en-US" altLang="zh-CN" dirty="0"/>
              <a:t>Relationship: association between entities</a:t>
            </a:r>
          </a:p>
          <a:p>
            <a:pPr lvl="1"/>
            <a:r>
              <a:rPr lang="en-US" altLang="zh-CN" dirty="0"/>
              <a:t>Relationship set: a set of relationships of the same type</a:t>
            </a:r>
          </a:p>
          <a:p>
            <a:pPr lvl="1"/>
            <a:r>
              <a:rPr lang="en-US" altLang="zh-CN" dirty="0"/>
              <a:t>roles</a:t>
            </a:r>
          </a:p>
          <a:p>
            <a:r>
              <a:rPr lang="en-US" altLang="zh-CN" dirty="0"/>
              <a:t>Basic 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50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0A4-4AFE-4091-95E1-B5BA7E77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670-67D8-490E-BDB4-8153723F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10" y="1590516"/>
            <a:ext cx="78867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 multiple entities of the same type can </a:t>
            </a:r>
            <a:r>
              <a:rPr lang="en-US" altLang="zh-CN" dirty="0"/>
              <a:t>participate a same relationship.</a:t>
            </a:r>
          </a:p>
          <a:p>
            <a:r>
              <a:rPr lang="en-US" dirty="0"/>
              <a:t>Suppose we want to express “some courses are the </a:t>
            </a:r>
            <a:r>
              <a:rPr lang="en-US" altLang="zh-CN" dirty="0"/>
              <a:t>prerequisite of some other courses</a:t>
            </a:r>
            <a:r>
              <a:rPr lang="en-US" dirty="0"/>
              <a:t>”.</a:t>
            </a:r>
          </a:p>
          <a:p>
            <a:r>
              <a:rPr lang="en-US" dirty="0"/>
              <a:t>For example, before taking the database course, one must pass the C </a:t>
            </a:r>
            <a:r>
              <a:rPr lang="en-US" altLang="zh-CN" dirty="0"/>
              <a:t>program</a:t>
            </a:r>
            <a:r>
              <a:rPr lang="en-US" dirty="0"/>
              <a:t> course.</a:t>
            </a:r>
          </a:p>
          <a:p>
            <a:r>
              <a:rPr lang="en-US" dirty="0"/>
              <a:t>To model this example, ER diagram allows an entity set to link with a relationship set multiple times.</a:t>
            </a:r>
          </a:p>
          <a:p>
            <a:r>
              <a:rPr lang="en-US" altLang="zh-CN" dirty="0"/>
              <a:t>Roles are written in text, </a:t>
            </a:r>
          </a:p>
          <a:p>
            <a:pPr marL="0" indent="0">
              <a:buNone/>
            </a:pPr>
            <a:r>
              <a:rPr lang="en-US" altLang="zh-CN" dirty="0"/>
              <a:t>   to express how the entities </a:t>
            </a:r>
          </a:p>
          <a:p>
            <a:pPr marL="0" indent="0">
              <a:buNone/>
            </a:pPr>
            <a:r>
              <a:rPr lang="en-US" altLang="zh-CN" dirty="0"/>
              <a:t>   are participating the </a:t>
            </a:r>
          </a:p>
          <a:p>
            <a:pPr marL="0" indent="0">
              <a:buNone/>
            </a:pPr>
            <a:r>
              <a:rPr lang="en-US" altLang="zh-CN" dirty="0"/>
              <a:t>   relationship.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7EE7A5-472C-4730-AA37-5E1E1159E222}"/>
              </a:ext>
            </a:extLst>
          </p:cNvPr>
          <p:cNvGrpSpPr/>
          <p:nvPr/>
        </p:nvGrpSpPr>
        <p:grpSpPr>
          <a:xfrm>
            <a:off x="5768854" y="4288578"/>
            <a:ext cx="4370619" cy="2216133"/>
            <a:chOff x="3850898" y="4275989"/>
            <a:chExt cx="4370619" cy="2216133"/>
          </a:xfrm>
        </p:grpSpPr>
        <p:grpSp>
          <p:nvGrpSpPr>
            <p:cNvPr id="14" name="组合 6">
              <a:extLst>
                <a:ext uri="{FF2B5EF4-FFF2-40B4-BE49-F238E27FC236}">
                  <a16:creationId xmlns:a16="http://schemas.microsoft.com/office/drawing/2014/main" id="{E81CDE97-7F4F-4121-958D-56FB7A27A9E2}"/>
                </a:ext>
              </a:extLst>
            </p:cNvPr>
            <p:cNvGrpSpPr/>
            <p:nvPr/>
          </p:nvGrpSpPr>
          <p:grpSpPr>
            <a:xfrm>
              <a:off x="7253780" y="4694778"/>
              <a:ext cx="967737" cy="967737"/>
              <a:chOff x="3371232" y="4880441"/>
              <a:chExt cx="823259" cy="823260"/>
            </a:xfrm>
          </p:grpSpPr>
          <p:sp>
            <p:nvSpPr>
              <p:cNvPr id="15" name="菱形 4">
                <a:extLst>
                  <a:ext uri="{FF2B5EF4-FFF2-40B4-BE49-F238E27FC236}">
                    <a16:creationId xmlns:a16="http://schemas.microsoft.com/office/drawing/2014/main" id="{E3B72A3F-A9A0-45EA-84A9-AB084DC7D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1232" y="4880441"/>
                <a:ext cx="823259" cy="8232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5">
                <a:extLst>
                  <a:ext uri="{FF2B5EF4-FFF2-40B4-BE49-F238E27FC236}">
                    <a16:creationId xmlns:a16="http://schemas.microsoft.com/office/drawing/2014/main" id="{61C7C386-E2D3-447E-9CAC-28C9ED645FE8}"/>
                  </a:ext>
                </a:extLst>
              </p:cNvPr>
              <p:cNvSpPr txBox="1"/>
              <p:nvPr/>
            </p:nvSpPr>
            <p:spPr>
              <a:xfrm>
                <a:off x="3442485" y="5161156"/>
                <a:ext cx="680751" cy="26182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pre_req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1A1B39-206C-4FFF-8C00-19514146F7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76" y="5265389"/>
              <a:ext cx="135016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028F3D-1C1F-4AB7-84A9-13553F6D497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369" y="5093939"/>
              <a:ext cx="135016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5">
              <a:extLst>
                <a:ext uri="{FF2B5EF4-FFF2-40B4-BE49-F238E27FC236}">
                  <a16:creationId xmlns:a16="http://schemas.microsoft.com/office/drawing/2014/main" id="{BBF03D58-AB32-462F-9010-4B5DA768883B}"/>
                </a:ext>
              </a:extLst>
            </p:cNvPr>
            <p:cNvSpPr txBox="1"/>
            <p:nvPr/>
          </p:nvSpPr>
          <p:spPr>
            <a:xfrm>
              <a:off x="6148530" y="5232343"/>
              <a:ext cx="1027845" cy="27699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predecessor</a:t>
              </a:r>
              <a:endParaRPr kumimoji="1" lang="zh-CN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BAD5915B-9E0D-470B-A87F-02C7A3953F21}"/>
                </a:ext>
              </a:extLst>
            </p:cNvPr>
            <p:cNvSpPr txBox="1"/>
            <p:nvPr/>
          </p:nvSpPr>
          <p:spPr>
            <a:xfrm>
              <a:off x="6219160" y="4831297"/>
              <a:ext cx="875561" cy="27699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successor</a:t>
              </a:r>
              <a:endParaRPr kumimoji="1" lang="zh-CN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52A306-2D0B-44FB-9A2A-4BCF175A30C8}"/>
                </a:ext>
              </a:extLst>
            </p:cNvPr>
            <p:cNvGrpSpPr/>
            <p:nvPr/>
          </p:nvGrpSpPr>
          <p:grpSpPr>
            <a:xfrm>
              <a:off x="3850898" y="4275989"/>
              <a:ext cx="3434584" cy="2216133"/>
              <a:chOff x="4042809" y="2461098"/>
              <a:chExt cx="3434584" cy="2216133"/>
            </a:xfrm>
          </p:grpSpPr>
          <p:sp>
            <p:nvSpPr>
              <p:cNvPr id="26" name="椭圆 26">
                <a:extLst>
                  <a:ext uri="{FF2B5EF4-FFF2-40B4-BE49-F238E27FC236}">
                    <a16:creationId xmlns:a16="http://schemas.microsoft.com/office/drawing/2014/main" id="{FC286147-C37E-488B-83DD-664897F62CF7}"/>
                  </a:ext>
                </a:extLst>
              </p:cNvPr>
              <p:cNvSpPr/>
              <p:nvPr/>
            </p:nvSpPr>
            <p:spPr>
              <a:xfrm>
                <a:off x="4042809" y="4311838"/>
                <a:ext cx="1442993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domain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CAA0003-6293-442C-932D-3C6B8DA3E012}"/>
                  </a:ext>
                </a:extLst>
              </p:cNvPr>
              <p:cNvSpPr/>
              <p:nvPr/>
            </p:nvSpPr>
            <p:spPr>
              <a:xfrm>
                <a:off x="5734727" y="4323159"/>
                <a:ext cx="174266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course_number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直接连接符 38">
                <a:extLst>
                  <a:ext uri="{FF2B5EF4-FFF2-40B4-BE49-F238E27FC236}">
                    <a16:creationId xmlns:a16="http://schemas.microsoft.com/office/drawing/2014/main" id="{D954F56E-DEDE-434A-B6C0-75AF28890869}"/>
                  </a:ext>
                </a:extLst>
              </p:cNvPr>
              <p:cNvCxnSpPr>
                <a:cxnSpLocks/>
                <a:stCxn id="32" idx="4"/>
                <a:endCxn id="26" idx="7"/>
              </p:cNvCxnSpPr>
              <p:nvPr/>
            </p:nvCxnSpPr>
            <p:spPr>
              <a:xfrm flipH="1">
                <a:off x="5274481" y="4165631"/>
                <a:ext cx="370414" cy="1980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38">
                <a:extLst>
                  <a:ext uri="{FF2B5EF4-FFF2-40B4-BE49-F238E27FC236}">
                    <a16:creationId xmlns:a16="http://schemas.microsoft.com/office/drawing/2014/main" id="{56AF26EC-DA03-450F-A513-228900622F45}"/>
                  </a:ext>
                </a:extLst>
              </p:cNvPr>
              <p:cNvCxnSpPr>
                <a:cxnSpLocks/>
                <a:stCxn id="32" idx="4"/>
                <a:endCxn id="27" idx="1"/>
              </p:cNvCxnSpPr>
              <p:nvPr/>
            </p:nvCxnSpPr>
            <p:spPr>
              <a:xfrm>
                <a:off x="5644895" y="4165631"/>
                <a:ext cx="345040" cy="2093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1">
                <a:extLst>
                  <a:ext uri="{FF2B5EF4-FFF2-40B4-BE49-F238E27FC236}">
                    <a16:creationId xmlns:a16="http://schemas.microsoft.com/office/drawing/2014/main" id="{7BB9714F-B2FB-40D7-A8A7-07BBEBCE2BB8}"/>
                  </a:ext>
                </a:extLst>
              </p:cNvPr>
              <p:cNvSpPr/>
              <p:nvPr/>
            </p:nvSpPr>
            <p:spPr>
              <a:xfrm>
                <a:off x="5450323" y="3212784"/>
                <a:ext cx="72167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椭圆 25">
                <a:extLst>
                  <a:ext uri="{FF2B5EF4-FFF2-40B4-BE49-F238E27FC236}">
                    <a16:creationId xmlns:a16="http://schemas.microsoft.com/office/drawing/2014/main" id="{0D7AE7B0-8155-43C8-B278-229EB33CBD26}"/>
                  </a:ext>
                </a:extLst>
              </p:cNvPr>
              <p:cNvSpPr/>
              <p:nvPr/>
            </p:nvSpPr>
            <p:spPr>
              <a:xfrm>
                <a:off x="4448006" y="2461098"/>
                <a:ext cx="155168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course_name</a:t>
                </a:r>
                <a:endParaRPr lang="zh-CN" altLang="en-US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椭圆 26">
                <a:extLst>
                  <a:ext uri="{FF2B5EF4-FFF2-40B4-BE49-F238E27FC236}">
                    <a16:creationId xmlns:a16="http://schemas.microsoft.com/office/drawing/2014/main" id="{F80EFDE8-A39A-4600-BF98-5DA86FB58703}"/>
                  </a:ext>
                </a:extLst>
              </p:cNvPr>
              <p:cNvSpPr/>
              <p:nvPr/>
            </p:nvSpPr>
            <p:spPr>
              <a:xfrm>
                <a:off x="4868350" y="3811559"/>
                <a:ext cx="1553089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course_code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直接连接符 36">
                <a:extLst>
                  <a:ext uri="{FF2B5EF4-FFF2-40B4-BE49-F238E27FC236}">
                    <a16:creationId xmlns:a16="http://schemas.microsoft.com/office/drawing/2014/main" id="{49D05B72-0EA5-47A4-A8DA-73A34A4AA172}"/>
                  </a:ext>
                </a:extLst>
              </p:cNvPr>
              <p:cNvCxnSpPr>
                <a:cxnSpLocks/>
                <a:stCxn id="30" idx="0"/>
                <a:endCxn id="31" idx="4"/>
              </p:cNvCxnSpPr>
              <p:nvPr/>
            </p:nvCxnSpPr>
            <p:spPr>
              <a:xfrm flipH="1" flipV="1">
                <a:off x="5223849" y="2815170"/>
                <a:ext cx="587310" cy="39761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8">
                <a:extLst>
                  <a:ext uri="{FF2B5EF4-FFF2-40B4-BE49-F238E27FC236}">
                    <a16:creationId xmlns:a16="http://schemas.microsoft.com/office/drawing/2014/main" id="{F5B25A10-9408-4E96-9E5E-CD5FBF8ECFC0}"/>
                  </a:ext>
                </a:extLst>
              </p:cNvPr>
              <p:cNvCxnSpPr>
                <a:cxnSpLocks/>
                <a:stCxn id="30" idx="2"/>
                <a:endCxn id="32" idx="0"/>
              </p:cNvCxnSpPr>
              <p:nvPr/>
            </p:nvCxnSpPr>
            <p:spPr>
              <a:xfrm flipH="1">
                <a:off x="5644895" y="3520561"/>
                <a:ext cx="166264" cy="29099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26">
                <a:extLst>
                  <a:ext uri="{FF2B5EF4-FFF2-40B4-BE49-F238E27FC236}">
                    <a16:creationId xmlns:a16="http://schemas.microsoft.com/office/drawing/2014/main" id="{E7332CB1-9AF3-4246-8937-BAB7EA1DCE78}"/>
                  </a:ext>
                </a:extLst>
              </p:cNvPr>
              <p:cNvSpPr/>
              <p:nvPr/>
            </p:nvSpPr>
            <p:spPr>
              <a:xfrm>
                <a:off x="6140777" y="2578126"/>
                <a:ext cx="892449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credits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直接连接符 38">
                <a:extLst>
                  <a:ext uri="{FF2B5EF4-FFF2-40B4-BE49-F238E27FC236}">
                    <a16:creationId xmlns:a16="http://schemas.microsoft.com/office/drawing/2014/main" id="{6BE5AD61-86D4-46CF-AC38-F22BE32DC35A}"/>
                  </a:ext>
                </a:extLst>
              </p:cNvPr>
              <p:cNvCxnSpPr>
                <a:cxnSpLocks/>
                <a:stCxn id="30" idx="0"/>
                <a:endCxn id="35" idx="3"/>
              </p:cNvCxnSpPr>
              <p:nvPr/>
            </p:nvCxnSpPr>
            <p:spPr>
              <a:xfrm flipV="1">
                <a:off x="5811159" y="2880345"/>
                <a:ext cx="460314" cy="3324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30B4D549-BDD6-4084-886B-CE99F9E0B7FA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35F6D184-633E-498F-9809-C5DF90BE0FD6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59F98ECC-D69E-4BCA-8DBC-C5C7A887BD79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CB4EE94E-CD86-4D37-9ECB-7FE40C7D096A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5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38D-31DD-7A68-F8C3-A3E2BD1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133E-2B43-E92B-07C8-9D49C6C9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540902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Design Process</a:t>
            </a:r>
          </a:p>
          <a:p>
            <a:pPr lvl="1"/>
            <a:r>
              <a:rPr lang="en-US" altLang="zh-CN" dirty="0"/>
              <a:t>Conceptual-design -&gt; ER diagram</a:t>
            </a:r>
          </a:p>
          <a:p>
            <a:pPr lvl="1"/>
            <a:r>
              <a:rPr lang="en-US" altLang="zh-CN" dirty="0"/>
              <a:t>ER diagram Optimization -&gt; redundancies minimized</a:t>
            </a:r>
          </a:p>
          <a:p>
            <a:pPr lvl="1"/>
            <a:r>
              <a:rPr lang="en-US" altLang="zh-CN" dirty="0"/>
              <a:t>Logical-design -&gt; logical view</a:t>
            </a:r>
          </a:p>
          <a:p>
            <a:pPr lvl="1"/>
            <a:r>
              <a:rPr lang="en-US" altLang="zh-CN" dirty="0"/>
              <a:t>Physical-design -&gt; implementation</a:t>
            </a:r>
          </a:p>
          <a:p>
            <a:r>
              <a:rPr lang="en-US" altLang="zh-CN" dirty="0"/>
              <a:t>Entity Sets</a:t>
            </a:r>
          </a:p>
          <a:p>
            <a:pPr lvl="1"/>
            <a:r>
              <a:rPr lang="en-US" altLang="zh-CN" dirty="0"/>
              <a:t>Entity: A “thing” or “object” in the real world; how to describe? -&gt; attributes</a:t>
            </a:r>
          </a:p>
          <a:p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Attributes for different purposes can be different</a:t>
            </a:r>
          </a:p>
          <a:p>
            <a:pPr lvl="1"/>
            <a:r>
              <a:rPr lang="en-US" altLang="zh-CN" dirty="0"/>
              <a:t>Attribute value, domain</a:t>
            </a:r>
          </a:p>
          <a:p>
            <a:pPr lvl="1"/>
            <a:r>
              <a:rPr lang="en-US" altLang="zh-CN" dirty="0"/>
              <a:t>Key: the set of special attribute(s), can uniquely identify the entities</a:t>
            </a:r>
          </a:p>
          <a:p>
            <a:pPr lvl="1"/>
            <a:r>
              <a:rPr lang="en-US" altLang="zh-CN" dirty="0"/>
              <a:t>Basic ER Features</a:t>
            </a:r>
          </a:p>
          <a:p>
            <a:r>
              <a:rPr lang="en-US" altLang="zh-CN" dirty="0"/>
              <a:t>Relationship Sets</a:t>
            </a:r>
          </a:p>
          <a:p>
            <a:pPr lvl="1"/>
            <a:r>
              <a:rPr lang="en-US" altLang="zh-CN" dirty="0"/>
              <a:t>Relationship: association between entities</a:t>
            </a:r>
          </a:p>
          <a:p>
            <a:pPr lvl="1"/>
            <a:r>
              <a:rPr lang="en-US" altLang="zh-CN" dirty="0"/>
              <a:t>Relationship set: a set of relationships of the same type</a:t>
            </a:r>
          </a:p>
          <a:p>
            <a:pPr lvl="1"/>
            <a:r>
              <a:rPr lang="en-US" altLang="zh-CN" dirty="0"/>
              <a:t>Roles</a:t>
            </a:r>
          </a:p>
          <a:p>
            <a:pPr lvl="1"/>
            <a:r>
              <a:rPr lang="en-US" altLang="zh-CN" dirty="0"/>
              <a:t>Attributes for relationship sets: derived attributes</a:t>
            </a:r>
          </a:p>
          <a:p>
            <a:r>
              <a:rPr lang="en-US" altLang="zh-CN" dirty="0"/>
              <a:t>Basic 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0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7E90-48AD-49F5-8FE8-49F8EA36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Attributes for Relationship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E982-2DAB-4018-99C7-FDED4422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00" y="1250269"/>
            <a:ext cx="11638607" cy="4080753"/>
          </a:xfrm>
        </p:spPr>
        <p:txBody>
          <a:bodyPr>
            <a:normAutofit/>
          </a:bodyPr>
          <a:lstStyle/>
          <a:p>
            <a:r>
              <a:rPr lang="en-US" dirty="0"/>
              <a:t>Sometimes people are also interested in some information about relationships.</a:t>
            </a:r>
          </a:p>
          <a:p>
            <a:r>
              <a:rPr lang="en-US" dirty="0"/>
              <a:t>In the “students borrow books” example, we also want to know when the book is borrowed, when the book is returned, and how long the book is kept by the student.</a:t>
            </a:r>
          </a:p>
          <a:p>
            <a:r>
              <a:rPr lang="en-US" dirty="0"/>
              <a:t>This information does not belong to students or books. It is about the association.</a:t>
            </a:r>
          </a:p>
          <a:p>
            <a:r>
              <a:rPr lang="en-US" dirty="0"/>
              <a:t>Thus, in this case, the relationship set can also have some attributes.</a:t>
            </a:r>
          </a:p>
        </p:txBody>
      </p:sp>
      <p:sp>
        <p:nvSpPr>
          <p:cNvPr id="96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46465C73-541A-4D36-B0FA-18A52C00EC0C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A4062852-B8DE-4884-B5AF-301443B3E35F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EDB753A5-0453-456D-A6F0-9C440900929C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9F7DA466-AB85-4AF0-9485-173801C9347A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F7C53C-E037-0C76-9B2E-DB3D70085B63}"/>
              </a:ext>
            </a:extLst>
          </p:cNvPr>
          <p:cNvGrpSpPr/>
          <p:nvPr/>
        </p:nvGrpSpPr>
        <p:grpSpPr>
          <a:xfrm>
            <a:off x="2658000" y="4707036"/>
            <a:ext cx="7410387" cy="2045159"/>
            <a:chOff x="2224389" y="4510088"/>
            <a:chExt cx="7410387" cy="2045159"/>
          </a:xfrm>
        </p:grpSpPr>
        <p:sp>
          <p:nvSpPr>
            <p:cNvPr id="33" name="矩形 21">
              <a:extLst>
                <a:ext uri="{FF2B5EF4-FFF2-40B4-BE49-F238E27FC236}">
                  <a16:creationId xmlns:a16="http://schemas.microsoft.com/office/drawing/2014/main" id="{C924F216-6550-45B3-B76B-951A4B888A35}"/>
                </a:ext>
              </a:extLst>
            </p:cNvPr>
            <p:cNvSpPr/>
            <p:nvPr/>
          </p:nvSpPr>
          <p:spPr>
            <a:xfrm>
              <a:off x="8079966" y="5463189"/>
              <a:ext cx="66236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椭圆 25">
              <a:extLst>
                <a:ext uri="{FF2B5EF4-FFF2-40B4-BE49-F238E27FC236}">
                  <a16:creationId xmlns:a16="http://schemas.microsoft.com/office/drawing/2014/main" id="{50F25FD4-5E8D-481B-9C23-F26BD2856D64}"/>
                </a:ext>
              </a:extLst>
            </p:cNvPr>
            <p:cNvSpPr/>
            <p:nvPr/>
          </p:nvSpPr>
          <p:spPr>
            <a:xfrm>
              <a:off x="8680712" y="475135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ISBN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椭圆 26">
              <a:extLst>
                <a:ext uri="{FF2B5EF4-FFF2-40B4-BE49-F238E27FC236}">
                  <a16:creationId xmlns:a16="http://schemas.microsoft.com/office/drawing/2014/main" id="{DF445DC1-DE52-4650-A322-3933DE1BF6C9}"/>
                </a:ext>
              </a:extLst>
            </p:cNvPr>
            <p:cNvSpPr/>
            <p:nvPr/>
          </p:nvSpPr>
          <p:spPr>
            <a:xfrm>
              <a:off x="7684288" y="6149863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32">
              <a:extLst>
                <a:ext uri="{FF2B5EF4-FFF2-40B4-BE49-F238E27FC236}">
                  <a16:creationId xmlns:a16="http://schemas.microsoft.com/office/drawing/2014/main" id="{8A190C70-AB9A-4520-BBE7-0123A7D3263B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4398114" y="5615713"/>
              <a:ext cx="1396348" cy="13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34">
              <a:extLst>
                <a:ext uri="{FF2B5EF4-FFF2-40B4-BE49-F238E27FC236}">
                  <a16:creationId xmlns:a16="http://schemas.microsoft.com/office/drawing/2014/main" id="{7DEA0463-0D41-492F-B361-EEA11CBE8BE7}"/>
                </a:ext>
              </a:extLst>
            </p:cNvPr>
            <p:cNvCxnSpPr>
              <a:cxnSpLocks/>
              <a:stCxn id="54" idx="3"/>
              <a:endCxn id="33" idx="1"/>
            </p:cNvCxnSpPr>
            <p:nvPr/>
          </p:nvCxnSpPr>
          <p:spPr>
            <a:xfrm>
              <a:off x="6665133" y="5617075"/>
              <a:ext cx="141483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36">
              <a:extLst>
                <a:ext uri="{FF2B5EF4-FFF2-40B4-BE49-F238E27FC236}">
                  <a16:creationId xmlns:a16="http://schemas.microsoft.com/office/drawing/2014/main" id="{05E99B1D-CA8B-40EE-A95A-23FE50288CE3}"/>
                </a:ext>
              </a:extLst>
            </p:cNvPr>
            <p:cNvCxnSpPr>
              <a:cxnSpLocks/>
              <a:stCxn id="33" idx="0"/>
              <a:endCxn id="39" idx="4"/>
            </p:cNvCxnSpPr>
            <p:nvPr/>
          </p:nvCxnSpPr>
          <p:spPr>
            <a:xfrm flipV="1">
              <a:off x="8411147" y="5105426"/>
              <a:ext cx="584017" cy="3577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38">
              <a:extLst>
                <a:ext uri="{FF2B5EF4-FFF2-40B4-BE49-F238E27FC236}">
                  <a16:creationId xmlns:a16="http://schemas.microsoft.com/office/drawing/2014/main" id="{3163F2E2-4479-4FE0-B43E-F84D4B97687C}"/>
                </a:ext>
              </a:extLst>
            </p:cNvPr>
            <p:cNvCxnSpPr>
              <a:stCxn id="33" idx="2"/>
              <a:endCxn id="40" idx="0"/>
            </p:cNvCxnSpPr>
            <p:nvPr/>
          </p:nvCxnSpPr>
          <p:spPr>
            <a:xfrm flipH="1">
              <a:off x="8130512" y="5770965"/>
              <a:ext cx="280634" cy="378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26">
              <a:extLst>
                <a:ext uri="{FF2B5EF4-FFF2-40B4-BE49-F238E27FC236}">
                  <a16:creationId xmlns:a16="http://schemas.microsoft.com/office/drawing/2014/main" id="{7361DC54-1DF3-4D7D-8EF3-3A05BF06325C}"/>
                </a:ext>
              </a:extLst>
            </p:cNvPr>
            <p:cNvSpPr/>
            <p:nvPr/>
          </p:nvSpPr>
          <p:spPr>
            <a:xfrm>
              <a:off x="8742327" y="5961457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38">
              <a:extLst>
                <a:ext uri="{FF2B5EF4-FFF2-40B4-BE49-F238E27FC236}">
                  <a16:creationId xmlns:a16="http://schemas.microsoft.com/office/drawing/2014/main" id="{84A1C188-E43B-4AB0-8340-7F9EB0926C59}"/>
                </a:ext>
              </a:extLst>
            </p:cNvPr>
            <p:cNvCxnSpPr>
              <a:cxnSpLocks/>
              <a:stCxn id="33" idx="2"/>
              <a:endCxn id="49" idx="0"/>
            </p:cNvCxnSpPr>
            <p:nvPr/>
          </p:nvCxnSpPr>
          <p:spPr>
            <a:xfrm>
              <a:off x="8411147" y="5770965"/>
              <a:ext cx="777405" cy="1904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26">
              <a:extLst>
                <a:ext uri="{FF2B5EF4-FFF2-40B4-BE49-F238E27FC236}">
                  <a16:creationId xmlns:a16="http://schemas.microsoft.com/office/drawing/2014/main" id="{4CE36925-1079-44B9-96B0-0DA81B864136}"/>
                </a:ext>
              </a:extLst>
            </p:cNvPr>
            <p:cNvSpPr/>
            <p:nvPr/>
          </p:nvSpPr>
          <p:spPr>
            <a:xfrm>
              <a:off x="4534897" y="4510088"/>
              <a:ext cx="1753988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date_of_borrow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椭圆 26">
              <a:extLst>
                <a:ext uri="{FF2B5EF4-FFF2-40B4-BE49-F238E27FC236}">
                  <a16:creationId xmlns:a16="http://schemas.microsoft.com/office/drawing/2014/main" id="{3DCBA2F6-A2E8-413A-97D9-3A9080C3D9A0}"/>
                </a:ext>
              </a:extLst>
            </p:cNvPr>
            <p:cNvSpPr/>
            <p:nvPr/>
          </p:nvSpPr>
          <p:spPr>
            <a:xfrm>
              <a:off x="6516841" y="4525290"/>
              <a:ext cx="1753988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date_of_return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椭圆 26">
              <a:extLst>
                <a:ext uri="{FF2B5EF4-FFF2-40B4-BE49-F238E27FC236}">
                  <a16:creationId xmlns:a16="http://schemas.microsoft.com/office/drawing/2014/main" id="{26710B2C-33A6-42F0-A1DB-E2ABEE1F171F}"/>
                </a:ext>
              </a:extLst>
            </p:cNvPr>
            <p:cNvSpPr/>
            <p:nvPr/>
          </p:nvSpPr>
          <p:spPr>
            <a:xfrm>
              <a:off x="4903076" y="6201175"/>
              <a:ext cx="104045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11">
              <a:extLst>
                <a:ext uri="{FF2B5EF4-FFF2-40B4-BE49-F238E27FC236}">
                  <a16:creationId xmlns:a16="http://schemas.microsoft.com/office/drawing/2014/main" id="{6D56A1FD-3038-491E-8BC1-E0FD86D1FF43}"/>
                </a:ext>
              </a:extLst>
            </p:cNvPr>
            <p:cNvCxnSpPr>
              <a:cxnSpLocks/>
              <a:stCxn id="78" idx="5"/>
              <a:endCxn id="54" idx="0"/>
            </p:cNvCxnSpPr>
            <p:nvPr/>
          </p:nvCxnSpPr>
          <p:spPr>
            <a:xfrm>
              <a:off x="6032019" y="4812308"/>
              <a:ext cx="197778" cy="3694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11">
              <a:extLst>
                <a:ext uri="{FF2B5EF4-FFF2-40B4-BE49-F238E27FC236}">
                  <a16:creationId xmlns:a16="http://schemas.microsoft.com/office/drawing/2014/main" id="{322ACA2D-84A6-4682-8570-5BD594ACFAD8}"/>
                </a:ext>
              </a:extLst>
            </p:cNvPr>
            <p:cNvCxnSpPr>
              <a:cxnSpLocks/>
              <a:stCxn id="79" idx="3"/>
              <a:endCxn id="54" idx="0"/>
            </p:cNvCxnSpPr>
            <p:nvPr/>
          </p:nvCxnSpPr>
          <p:spPr>
            <a:xfrm flipH="1">
              <a:off x="6229797" y="4827510"/>
              <a:ext cx="543910" cy="3542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11">
              <a:extLst>
                <a:ext uri="{FF2B5EF4-FFF2-40B4-BE49-F238E27FC236}">
                  <a16:creationId xmlns:a16="http://schemas.microsoft.com/office/drawing/2014/main" id="{9285E8DC-8F58-4D61-A3A3-5BBA9E377570}"/>
                </a:ext>
              </a:extLst>
            </p:cNvPr>
            <p:cNvCxnSpPr>
              <a:cxnSpLocks/>
              <a:stCxn id="80" idx="7"/>
              <a:endCxn id="54" idx="2"/>
            </p:cNvCxnSpPr>
            <p:nvPr/>
          </p:nvCxnSpPr>
          <p:spPr>
            <a:xfrm flipV="1">
              <a:off x="5791159" y="6052410"/>
              <a:ext cx="438638" cy="20061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6">
              <a:extLst>
                <a:ext uri="{FF2B5EF4-FFF2-40B4-BE49-F238E27FC236}">
                  <a16:creationId xmlns:a16="http://schemas.microsoft.com/office/drawing/2014/main" id="{34DA2B6F-653D-4BCA-A5A2-A3B5B3518F91}"/>
                </a:ext>
              </a:extLst>
            </p:cNvPr>
            <p:cNvGrpSpPr/>
            <p:nvPr/>
          </p:nvGrpSpPr>
          <p:grpSpPr>
            <a:xfrm>
              <a:off x="5794462" y="5181740"/>
              <a:ext cx="870670" cy="870670"/>
              <a:chOff x="3852000" y="4722469"/>
              <a:chExt cx="1116654" cy="1116655"/>
            </a:xfrm>
          </p:grpSpPr>
          <p:sp>
            <p:nvSpPr>
              <p:cNvPr id="54" name="菱形 4">
                <a:extLst>
                  <a:ext uri="{FF2B5EF4-FFF2-40B4-BE49-F238E27FC236}">
                    <a16:creationId xmlns:a16="http://schemas.microsoft.com/office/drawing/2014/main" id="{DCE449D6-FBBD-4473-8757-96ED1ABDA7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000" y="4722469"/>
                <a:ext cx="1116654" cy="111665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5">
                <a:extLst>
                  <a:ext uri="{FF2B5EF4-FFF2-40B4-BE49-F238E27FC236}">
                    <a16:creationId xmlns:a16="http://schemas.microsoft.com/office/drawing/2014/main" id="{06C66BED-0E2E-4243-BF1E-766E9269ED45}"/>
                  </a:ext>
                </a:extLst>
              </p:cNvPr>
              <p:cNvSpPr txBox="1"/>
              <p:nvPr/>
            </p:nvSpPr>
            <p:spPr>
              <a:xfrm>
                <a:off x="3984399" y="5077614"/>
                <a:ext cx="937896" cy="394731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borrow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721AC3-0BA4-4AB8-A178-A130145FF8F6}"/>
                </a:ext>
              </a:extLst>
            </p:cNvPr>
            <p:cNvGrpSpPr/>
            <p:nvPr/>
          </p:nvGrpSpPr>
          <p:grpSpPr>
            <a:xfrm>
              <a:off x="2224389" y="4845135"/>
              <a:ext cx="2600836" cy="1577179"/>
              <a:chOff x="2855061" y="4001653"/>
              <a:chExt cx="2600836" cy="1577179"/>
            </a:xfrm>
          </p:grpSpPr>
          <p:sp>
            <p:nvSpPr>
              <p:cNvPr id="52" name="椭圆 7">
                <a:extLst>
                  <a:ext uri="{FF2B5EF4-FFF2-40B4-BE49-F238E27FC236}">
                    <a16:creationId xmlns:a16="http://schemas.microsoft.com/office/drawing/2014/main" id="{03D0301D-1BF2-40E4-9700-C060ED1670B3}"/>
                  </a:ext>
                </a:extLst>
              </p:cNvPr>
              <p:cNvSpPr/>
              <p:nvPr/>
            </p:nvSpPr>
            <p:spPr>
              <a:xfrm>
                <a:off x="2855061" y="4595603"/>
                <a:ext cx="817594" cy="354072"/>
              </a:xfrm>
              <a:prstGeom prst="ellipse">
                <a:avLst/>
              </a:prstGeom>
              <a:noFill/>
              <a:ln w="317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phone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BEB9BCD-7CEB-423E-917C-E6EFA7FE9DD5}"/>
                  </a:ext>
                </a:extLst>
              </p:cNvPr>
              <p:cNvCxnSpPr>
                <a:cxnSpLocks/>
                <a:stCxn id="52" idx="6"/>
                <a:endCxn id="57" idx="1"/>
              </p:cNvCxnSpPr>
              <p:nvPr/>
            </p:nvCxnSpPr>
            <p:spPr>
              <a:xfrm flipV="1">
                <a:off x="3672655" y="4772231"/>
                <a:ext cx="425348" cy="4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3">
                <a:extLst>
                  <a:ext uri="{FF2B5EF4-FFF2-40B4-BE49-F238E27FC236}">
                    <a16:creationId xmlns:a16="http://schemas.microsoft.com/office/drawing/2014/main" id="{5834BCF0-7B4B-4697-93E7-A6980CF37FBC}"/>
                  </a:ext>
                </a:extLst>
              </p:cNvPr>
              <p:cNvSpPr/>
              <p:nvPr/>
            </p:nvSpPr>
            <p:spPr>
              <a:xfrm>
                <a:off x="4098003" y="4618342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students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椭圆 7">
                <a:extLst>
                  <a:ext uri="{FF2B5EF4-FFF2-40B4-BE49-F238E27FC236}">
                    <a16:creationId xmlns:a16="http://schemas.microsoft.com/office/drawing/2014/main" id="{2451B1C7-1640-4790-B472-3925815DA5D6}"/>
                  </a:ext>
                </a:extLst>
              </p:cNvPr>
              <p:cNvSpPr/>
              <p:nvPr/>
            </p:nvSpPr>
            <p:spPr>
              <a:xfrm>
                <a:off x="3770271" y="4004366"/>
                <a:ext cx="4765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zh-CN" altLang="en-US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22">
                <a:extLst>
                  <a:ext uri="{FF2B5EF4-FFF2-40B4-BE49-F238E27FC236}">
                    <a16:creationId xmlns:a16="http://schemas.microsoft.com/office/drawing/2014/main" id="{343E24DA-46AC-46F2-AE81-B7E20C6A2528}"/>
                  </a:ext>
                </a:extLst>
              </p:cNvPr>
              <p:cNvSpPr/>
              <p:nvPr/>
            </p:nvSpPr>
            <p:spPr>
              <a:xfrm>
                <a:off x="4753912" y="4001653"/>
                <a:ext cx="628902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椭圆 23">
                <a:extLst>
                  <a:ext uri="{FF2B5EF4-FFF2-40B4-BE49-F238E27FC236}">
                    <a16:creationId xmlns:a16="http://schemas.microsoft.com/office/drawing/2014/main" id="{C0C701E6-A1F8-491F-83FB-5E009EE48CD4}"/>
                  </a:ext>
                </a:extLst>
              </p:cNvPr>
              <p:cNvSpPr/>
              <p:nvPr/>
            </p:nvSpPr>
            <p:spPr>
              <a:xfrm>
                <a:off x="3469271" y="5005294"/>
                <a:ext cx="5583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椭圆 24">
                <a:extLst>
                  <a:ext uri="{FF2B5EF4-FFF2-40B4-BE49-F238E27FC236}">
                    <a16:creationId xmlns:a16="http://schemas.microsoft.com/office/drawing/2014/main" id="{F71CB15D-1208-40B3-80B1-5F3081B47593}"/>
                  </a:ext>
                </a:extLst>
              </p:cNvPr>
              <p:cNvSpPr/>
              <p:nvPr/>
            </p:nvSpPr>
            <p:spPr>
              <a:xfrm>
                <a:off x="4826995" y="4995732"/>
                <a:ext cx="628902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接连接符 9">
                <a:extLst>
                  <a:ext uri="{FF2B5EF4-FFF2-40B4-BE49-F238E27FC236}">
                    <a16:creationId xmlns:a16="http://schemas.microsoft.com/office/drawing/2014/main" id="{A1FC2912-7F72-409B-92CD-332D8330D9A6}"/>
                  </a:ext>
                </a:extLst>
              </p:cNvPr>
              <p:cNvCxnSpPr>
                <a:cxnSpLocks/>
                <a:stCxn id="58" idx="5"/>
                <a:endCxn id="57" idx="0"/>
              </p:cNvCxnSpPr>
              <p:nvPr/>
            </p:nvCxnSpPr>
            <p:spPr>
              <a:xfrm>
                <a:off x="4177011" y="4306585"/>
                <a:ext cx="386384" cy="3117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11">
                <a:extLst>
                  <a:ext uri="{FF2B5EF4-FFF2-40B4-BE49-F238E27FC236}">
                    <a16:creationId xmlns:a16="http://schemas.microsoft.com/office/drawing/2014/main" id="{4190067C-D7D4-4A21-9362-4BFD78E6574E}"/>
                  </a:ext>
                </a:extLst>
              </p:cNvPr>
              <p:cNvCxnSpPr>
                <a:stCxn id="59" idx="3"/>
                <a:endCxn id="57" idx="0"/>
              </p:cNvCxnSpPr>
              <p:nvPr/>
            </p:nvCxnSpPr>
            <p:spPr>
              <a:xfrm flipH="1">
                <a:off x="4563395" y="4303872"/>
                <a:ext cx="282618" cy="31447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28">
                <a:extLst>
                  <a:ext uri="{FF2B5EF4-FFF2-40B4-BE49-F238E27FC236}">
                    <a16:creationId xmlns:a16="http://schemas.microsoft.com/office/drawing/2014/main" id="{5471B5D3-C64F-467B-AD6D-8A286A80651B}"/>
                  </a:ext>
                </a:extLst>
              </p:cNvPr>
              <p:cNvCxnSpPr>
                <a:cxnSpLocks/>
                <a:stCxn id="60" idx="7"/>
                <a:endCxn id="57" idx="2"/>
              </p:cNvCxnSpPr>
              <p:nvPr/>
            </p:nvCxnSpPr>
            <p:spPr>
              <a:xfrm flipV="1">
                <a:off x="3945832" y="4926119"/>
                <a:ext cx="617563" cy="13102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30">
                <a:extLst>
                  <a:ext uri="{FF2B5EF4-FFF2-40B4-BE49-F238E27FC236}">
                    <a16:creationId xmlns:a16="http://schemas.microsoft.com/office/drawing/2014/main" id="{CCD1D7C6-F6D7-43DB-85DA-1CD7F033436F}"/>
                  </a:ext>
                </a:extLst>
              </p:cNvPr>
              <p:cNvCxnSpPr>
                <a:stCxn id="61" idx="1"/>
                <a:endCxn id="57" idx="2"/>
              </p:cNvCxnSpPr>
              <p:nvPr/>
            </p:nvCxnSpPr>
            <p:spPr>
              <a:xfrm flipH="1" flipV="1">
                <a:off x="4563395" y="4926119"/>
                <a:ext cx="355701" cy="12146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24">
                <a:extLst>
                  <a:ext uri="{FF2B5EF4-FFF2-40B4-BE49-F238E27FC236}">
                    <a16:creationId xmlns:a16="http://schemas.microsoft.com/office/drawing/2014/main" id="{9E543667-2016-4DF4-B31F-9EE340CCCAD3}"/>
                  </a:ext>
                </a:extLst>
              </p:cNvPr>
              <p:cNvSpPr/>
              <p:nvPr/>
            </p:nvSpPr>
            <p:spPr>
              <a:xfrm>
                <a:off x="4206153" y="5224760"/>
                <a:ext cx="515474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GPA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直接连接符 30">
                <a:extLst>
                  <a:ext uri="{FF2B5EF4-FFF2-40B4-BE49-F238E27FC236}">
                    <a16:creationId xmlns:a16="http://schemas.microsoft.com/office/drawing/2014/main" id="{E6A8C129-4C18-460C-9ECB-8A3CFE54A05F}"/>
                  </a:ext>
                </a:extLst>
              </p:cNvPr>
              <p:cNvCxnSpPr>
                <a:cxnSpLocks/>
                <a:stCxn id="66" idx="0"/>
                <a:endCxn id="57" idx="2"/>
              </p:cNvCxnSpPr>
              <p:nvPr/>
            </p:nvCxnSpPr>
            <p:spPr>
              <a:xfrm flipV="1">
                <a:off x="4463890" y="4926119"/>
                <a:ext cx="99505" cy="29864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873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D3FA-E20D-4248-808D-36DCBBCF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9595-8656-4E70-A198-8FFB6970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the attribute duration is in a </a:t>
            </a:r>
            <a:r>
              <a:rPr lang="en-US" b="1" i="1" dirty="0"/>
              <a:t>dashed </a:t>
            </a:r>
            <a:r>
              <a:rPr lang="en-US" altLang="zh-CN" b="1" i="1" dirty="0"/>
              <a:t>ellipse</a:t>
            </a:r>
            <a:r>
              <a:rPr lang="en-US" altLang="zh-CN" dirty="0"/>
              <a:t> because it is a </a:t>
            </a:r>
            <a:r>
              <a:rPr lang="en-US" altLang="zh-CN" b="1" i="1" dirty="0"/>
              <a:t>derived attribute</a:t>
            </a:r>
            <a:r>
              <a:rPr lang="en-US" altLang="zh-CN" dirty="0"/>
              <a:t>. </a:t>
            </a:r>
          </a:p>
          <a:p>
            <a:r>
              <a:rPr lang="en-US" dirty="0"/>
              <a:t>If one knows the date of borrow and the date of return, then the duration can be calculated from the two values.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63E791B7-3050-47EA-ADC3-CF7EBA9969EF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FBE7D1AC-715E-4418-A3BE-FBDD95F09499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0415E076-1648-4BB2-95CF-54221A239F5C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AC4DB611-64B3-47DB-A24A-F995169E6097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0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877-EEBB-4C5A-BC47-A78B8DC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30E8-FB40-46D5-BFFE-0D7217C3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Summarizing the examples.</a:t>
            </a:r>
          </a:p>
          <a:p>
            <a:r>
              <a:rPr lang="en-US" dirty="0"/>
              <a:t>Sometimes designers have to reallocate the positions of some </a:t>
            </a:r>
            <a:r>
              <a:rPr lang="en-US" altLang="zh-CN" dirty="0"/>
              <a:t>components of the ER diagram to make it beautiful.</a:t>
            </a:r>
            <a:endParaRPr lang="en-US" dirty="0"/>
          </a:p>
        </p:txBody>
      </p:sp>
      <p:sp>
        <p:nvSpPr>
          <p:cNvPr id="196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3B6EDA5A-97E4-429B-A99E-BF81E1EC1E7A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497EDEA2-B902-49E9-96CD-69C75950F45D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BF21A14E-24D7-4F37-B7E7-DB8AE489F1D9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D07C34E7-1A3E-4D63-B909-69CD94A8B681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1D68A-6F2A-4C64-85A2-DF1E910D2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107" y="2952815"/>
            <a:ext cx="7451787" cy="38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70C4-5432-5A01-F84A-7DF15585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lang="en-US" altLang="zh-CN" dirty="0"/>
              <a:t>How did you do for the class exercise? (Q&amp;A)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B266-9BF0-CA05-ECC6-38A34D75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 on the ER diagram on the previous page, model the following features.</a:t>
            </a:r>
          </a:p>
          <a:p>
            <a:pPr lvl="1"/>
            <a:r>
              <a:rPr lang="en-US" altLang="zh-CN" dirty="0"/>
              <a:t>Programs, which have program codes, program names, and the division that each program belongs to.</a:t>
            </a:r>
          </a:p>
          <a:p>
            <a:pPr lvl="1"/>
            <a:r>
              <a:rPr lang="en-US" altLang="zh-CN" dirty="0"/>
              <a:t>Students have majors.</a:t>
            </a:r>
          </a:p>
          <a:p>
            <a:pPr lvl="1"/>
            <a:r>
              <a:rPr lang="en-US" altLang="zh-CN" dirty="0"/>
              <a:t>Instructors work for some programs.</a:t>
            </a:r>
          </a:p>
          <a:p>
            <a:pPr lvl="1"/>
            <a:r>
              <a:rPr lang="en-US" altLang="zh-CN" dirty="0"/>
              <a:t>Every program has a program director, who is also an instructor.</a:t>
            </a:r>
          </a:p>
          <a:p>
            <a:pPr lvl="1"/>
            <a:r>
              <a:rPr lang="en-US" altLang="zh-CN" dirty="0"/>
              <a:t>Courses are offered by programs.</a:t>
            </a:r>
          </a:p>
        </p:txBody>
      </p:sp>
    </p:spTree>
    <p:extLst>
      <p:ext uri="{BB962C8B-B14F-4D97-AF65-F5344CB8AC3E}">
        <p14:creationId xmlns:p14="http://schemas.microsoft.com/office/powerpoint/2010/main" val="100415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38D-31DD-7A68-F8C3-A3E2BD1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133E-2B43-E92B-07C8-9D49C6C9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ER Model......</a:t>
            </a:r>
          </a:p>
          <a:p>
            <a:r>
              <a:rPr lang="en-US" altLang="zh-CN" dirty="0"/>
              <a:t>Basic SQL</a:t>
            </a:r>
          </a:p>
          <a:p>
            <a:pPr lvl="1"/>
            <a:r>
              <a:rPr lang="en-US" altLang="zh-CN" dirty="0"/>
              <a:t>Predicate</a:t>
            </a:r>
          </a:p>
          <a:p>
            <a:pPr lvl="1"/>
            <a:r>
              <a:rPr lang="en-US" altLang="zh-CN" dirty="0"/>
              <a:t>String constant</a:t>
            </a:r>
          </a:p>
          <a:p>
            <a:pPr lvl="1"/>
            <a:r>
              <a:rPr lang="en-US" altLang="zh-CN" dirty="0"/>
              <a:t>Case insensitive</a:t>
            </a:r>
          </a:p>
          <a:p>
            <a:pPr lvl="1"/>
            <a:r>
              <a:rPr lang="en-US" altLang="zh-CN" dirty="0"/>
              <a:t>Exercises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38D-31DD-7A68-F8C3-A3E2BD1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133E-2B43-E92B-07C8-9D49C6C9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Design Process</a:t>
            </a:r>
          </a:p>
          <a:p>
            <a:pPr lvl="1"/>
            <a:r>
              <a:rPr lang="en-US" altLang="zh-CN" dirty="0"/>
              <a:t>Conceptual-design -&gt; ER diagram</a:t>
            </a:r>
          </a:p>
          <a:p>
            <a:pPr lvl="1"/>
            <a:r>
              <a:rPr lang="en-US" altLang="zh-CN" dirty="0"/>
              <a:t>ER diagram Optimization -&gt; redundancies minimized</a:t>
            </a:r>
          </a:p>
          <a:p>
            <a:pPr lvl="1"/>
            <a:r>
              <a:rPr lang="en-US" altLang="zh-CN" dirty="0"/>
              <a:t>Logical-design -&gt; logical view</a:t>
            </a:r>
          </a:p>
          <a:p>
            <a:pPr lvl="1"/>
            <a:r>
              <a:rPr lang="en-US" altLang="zh-CN" dirty="0"/>
              <a:t>Physical-design -&gt; implementation</a:t>
            </a:r>
          </a:p>
          <a:p>
            <a:r>
              <a:rPr lang="en-US" altLang="zh-CN" dirty="0"/>
              <a:t>Entity Sets</a:t>
            </a:r>
          </a:p>
          <a:p>
            <a:pPr lvl="1"/>
            <a:r>
              <a:rPr lang="en-US" altLang="zh-CN" dirty="0"/>
              <a:t>Entity: A “thing” or “object” in the real world; how to describe? -&gt; attributes</a:t>
            </a:r>
          </a:p>
          <a:p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Attributes for different purposes can be different</a:t>
            </a:r>
          </a:p>
          <a:p>
            <a:pPr lvl="1"/>
            <a:r>
              <a:rPr lang="en-US" altLang="zh-CN" dirty="0"/>
              <a:t>Attribute value, domain</a:t>
            </a:r>
          </a:p>
          <a:p>
            <a:pPr lvl="1"/>
            <a:r>
              <a:rPr lang="en-US" altLang="zh-CN" dirty="0"/>
              <a:t>Key: the set of special attribute(s), can uniquely identify the entities</a:t>
            </a:r>
          </a:p>
          <a:p>
            <a:pPr lvl="1"/>
            <a:r>
              <a:rPr lang="en-US" altLang="zh-CN" dirty="0"/>
              <a:t>Basic ER Features</a:t>
            </a:r>
          </a:p>
          <a:p>
            <a:r>
              <a:rPr lang="en-US" altLang="zh-CN" dirty="0"/>
              <a:t>Relationship Sets</a:t>
            </a:r>
          </a:p>
          <a:p>
            <a:r>
              <a:rPr lang="en-US" altLang="zh-CN" dirty="0"/>
              <a:t>Basic 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1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92E4-F7E5-AC1B-B24A-F9A7F559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1E355-122C-153F-30A0-A2B62A5AB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268" y="1412077"/>
                <a:ext cx="10515600" cy="4722023"/>
              </a:xfrm>
            </p:spPr>
            <p:txBody>
              <a:bodyPr/>
              <a:lstStyle/>
              <a:p>
                <a:r>
                  <a:rPr lang="en-US" dirty="0"/>
                  <a:t>The query “</a:t>
                </a:r>
                <a:r>
                  <a:rPr lang="en-US" dirty="0">
                    <a:latin typeface="Consolas" panose="020B0609020204030204" pitchFamily="49" charset="0"/>
                  </a:rPr>
                  <a:t>SELECT * FROM actor WHERE 1</a:t>
                </a:r>
                <a:r>
                  <a:rPr lang="en-US" dirty="0"/>
                  <a:t>” is understood as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the table actor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1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print the values of all attributes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endParaRPr lang="en-US" dirty="0"/>
              </a:p>
              <a:p>
                <a:r>
                  <a:rPr lang="en-US" dirty="0"/>
                  <a:t>Then, you can see the query simply print everything in the table “actor”.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1E355-122C-153F-30A0-A2B62A5AB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268" y="1412077"/>
                <a:ext cx="10515600" cy="4722023"/>
              </a:xfrm>
              <a:blipFill>
                <a:blip r:embed="rId2"/>
                <a:stretch>
                  <a:fillRect l="-1043" t="-2584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DFBFF19-1F9C-A11E-A653-5B0CB728E7E4}"/>
              </a:ext>
            </a:extLst>
          </p:cNvPr>
          <p:cNvGrpSpPr/>
          <p:nvPr/>
        </p:nvGrpSpPr>
        <p:grpSpPr>
          <a:xfrm>
            <a:off x="3066758" y="1355805"/>
            <a:ext cx="5273590" cy="2161117"/>
            <a:chOff x="2600325" y="1412077"/>
            <a:chExt cx="5038713" cy="17967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6A010A-A385-AB12-B3E4-FA345F991AB9}"/>
                </a:ext>
              </a:extLst>
            </p:cNvPr>
            <p:cNvSpPr/>
            <p:nvPr/>
          </p:nvSpPr>
          <p:spPr>
            <a:xfrm>
              <a:off x="7381863" y="1477914"/>
              <a:ext cx="257175" cy="321473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FFC5A4-AF87-593F-44CC-C9BF875742A7}"/>
                </a:ext>
              </a:extLst>
            </p:cNvPr>
            <p:cNvSpPr/>
            <p:nvPr/>
          </p:nvSpPr>
          <p:spPr>
            <a:xfrm>
              <a:off x="2600325" y="2571117"/>
              <a:ext cx="257175" cy="321473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CBBE1B-F527-81B4-F338-86057CDEDCB7}"/>
                </a:ext>
              </a:extLst>
            </p:cNvPr>
            <p:cNvSpPr/>
            <p:nvPr/>
          </p:nvSpPr>
          <p:spPr>
            <a:xfrm>
              <a:off x="5139705" y="1477914"/>
              <a:ext cx="1035962" cy="321473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90FCE5-14D4-43D8-6267-32243D5BDB3B}"/>
                </a:ext>
              </a:extLst>
            </p:cNvPr>
            <p:cNvSpPr/>
            <p:nvPr/>
          </p:nvSpPr>
          <p:spPr>
            <a:xfrm>
              <a:off x="4973360" y="2267543"/>
              <a:ext cx="742950" cy="321473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8FB82A-DB3F-299D-5384-C81DAF5B07F1}"/>
                </a:ext>
              </a:extLst>
            </p:cNvPr>
            <p:cNvSpPr/>
            <p:nvPr/>
          </p:nvSpPr>
          <p:spPr>
            <a:xfrm>
              <a:off x="3831808" y="1412077"/>
              <a:ext cx="257175" cy="3214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E34750-91E4-A00D-18B1-CEDF399E17A4}"/>
                </a:ext>
              </a:extLst>
            </p:cNvPr>
            <p:cNvSpPr/>
            <p:nvPr/>
          </p:nvSpPr>
          <p:spPr>
            <a:xfrm>
              <a:off x="5510849" y="2887399"/>
              <a:ext cx="1793875" cy="3214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0D32AF-4BBF-B9AC-FB24-7F33458E506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779837" y="1733550"/>
              <a:ext cx="1731013" cy="1314585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D0A31C-34A4-202A-F701-E2DF894AA2D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5344835" y="1799387"/>
              <a:ext cx="312852" cy="468156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728FFF-6FA6-FC53-4E7F-B2C5C135147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857500" y="1799387"/>
              <a:ext cx="4652951" cy="73029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06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BF1-BA3D-7930-BF4D-62F76114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E859-7FD5-EB7B-B613-7F600971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another example.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</a:rPr>
              <a:t>title,release_year</a:t>
            </a:r>
            <a:r>
              <a:rPr lang="en-US" sz="1800" dirty="0">
                <a:latin typeface="Consolas" panose="020B0609020204030204" pitchFamily="49" charset="0"/>
              </a:rPr>
              <a:t> FROM 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film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highlight>
                  <a:srgbClr val="00FFFF"/>
                </a:highlight>
                <a:latin typeface="Consolas" panose="020B0609020204030204" pitchFamily="49" charset="0"/>
              </a:rPr>
              <a:t>rental_rate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&lt;1</a:t>
            </a:r>
          </a:p>
          <a:p>
            <a:endParaRPr lang="en-US" dirty="0"/>
          </a:p>
          <a:p>
            <a:r>
              <a:rPr lang="en-US" dirty="0"/>
              <a:t>Please try to </a:t>
            </a:r>
            <a:r>
              <a:rPr lang="en-US" altLang="zh-CN" dirty="0"/>
              <a:t>tell the meaning of this query.</a:t>
            </a:r>
          </a:p>
          <a:p>
            <a:r>
              <a:rPr lang="en-US" dirty="0"/>
              <a:t>And execute it in the system to check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610127-12E4-46FD-D54D-7170F3DB3BD8}"/>
                  </a:ext>
                </a:extLst>
              </p:cNvPr>
              <p:cNvSpPr txBox="1"/>
              <p:nvPr/>
            </p:nvSpPr>
            <p:spPr>
              <a:xfrm>
                <a:off x="1202788" y="4672924"/>
                <a:ext cx="105156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altLang="zh-CN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>
                    <a:latin typeface="Consolas" panose="020B0609020204030204" pitchFamily="49" charset="0"/>
                  </a:rPr>
                  <a:t> in the </a:t>
                </a:r>
                <a:r>
                  <a:rPr lang="en-US" altLang="zh-CN" sz="1800" dirty="0">
                    <a:highlight>
                      <a:srgbClr val="FFFF00"/>
                    </a:highlight>
                    <a:latin typeface="Consolas" panose="020B0609020204030204" pitchFamily="49" charset="0"/>
                  </a:rPr>
                  <a:t>table film </a:t>
                </a:r>
                <a:r>
                  <a:rPr lang="en-US" altLang="zh-CN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Consolas" panose="020B0609020204030204" pitchFamily="49" charset="0"/>
                  </a:rPr>
                  <a:t>	</a:t>
                </a:r>
                <a:r>
                  <a:rPr lang="en-US" altLang="zh-CN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altLang="zh-CN" sz="18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1800" dirty="0" err="1">
                    <a:highlight>
                      <a:srgbClr val="00FFFF"/>
                    </a:highlight>
                    <a:latin typeface="Consolas" panose="020B0609020204030204" pitchFamily="49" charset="0"/>
                  </a:rPr>
                  <a:t>rental_rate</a:t>
                </a:r>
                <a:r>
                  <a:rPr lang="en-US" altLang="zh-CN" sz="1800" dirty="0">
                    <a:highlight>
                      <a:srgbClr val="00FFFF"/>
                    </a:highlight>
                    <a:latin typeface="Consolas" panose="020B0609020204030204" pitchFamily="49" charset="0"/>
                  </a:rPr>
                  <a:t>&lt;1</a:t>
                </a:r>
                <a:r>
                  <a:rPr lang="en-US" altLang="zh-CN" sz="18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r>
                  <a:rPr lang="en-US" altLang="zh-CN" sz="1800" dirty="0">
                    <a:latin typeface="Consolas" panose="020B0609020204030204" pitchFamily="49" charset="0"/>
                  </a:rPr>
                  <a:t>	</a:t>
                </a:r>
                <a:r>
                  <a:rPr lang="en-US" altLang="zh-CN" dirty="0">
                    <a:latin typeface="Consolas" panose="020B0609020204030204" pitchFamily="49" charset="0"/>
                  </a:rPr>
                  <a:t>	</a:t>
                </a:r>
                <a:r>
                  <a:rPr lang="en-US" altLang="zh-CN" sz="1800" dirty="0">
                    <a:latin typeface="Consolas" panose="020B0609020204030204" pitchFamily="49" charset="0"/>
                  </a:rPr>
                  <a:t>print the values of </a:t>
                </a:r>
                <a:r>
                  <a:rPr lang="en-US" altLang="zh-CN" dirty="0">
                    <a:latin typeface="Consolas" panose="020B0609020204030204" pitchFamily="49" charset="0"/>
                  </a:rPr>
                  <a:t>attributes </a:t>
                </a:r>
                <a:r>
                  <a:rPr lang="en-US" altLang="zh-CN" dirty="0">
                    <a:highlight>
                      <a:srgbClr val="00FF00"/>
                    </a:highlight>
                    <a:latin typeface="Consolas" panose="020B0609020204030204" pitchFamily="49" charset="0"/>
                  </a:rPr>
                  <a:t>title </a:t>
                </a:r>
                <a:r>
                  <a:rPr lang="en-US" altLang="zh-CN" sz="1800" dirty="0">
                    <a:highlight>
                      <a:srgbClr val="00FF00"/>
                    </a:highlight>
                    <a:latin typeface="Consolas" panose="020B0609020204030204" pitchFamily="49" charset="0"/>
                  </a:rPr>
                  <a:t>and release </a:t>
                </a:r>
                <a:r>
                  <a:rPr lang="en-US" altLang="zh-CN" sz="1800" dirty="0">
                    <a:latin typeface="Consolas" panose="020B0609020204030204" pitchFamily="49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nsolas" panose="020B0609020204030204" pitchFamily="49" charset="0"/>
                  </a:rPr>
                  <a:t>	</a:t>
                </a:r>
                <a:r>
                  <a:rPr lang="en-US" altLang="zh-CN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altLang="zh-CN" sz="1800" b="1" dirty="0">
                    <a:latin typeface="Consolas" panose="020B0609020204030204" pitchFamily="49" charset="0"/>
                  </a:rPr>
                  <a:t>end for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610127-12E4-46FD-D54D-7170F3DB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88" y="4672924"/>
                <a:ext cx="10515600" cy="1477328"/>
              </a:xfrm>
              <a:prstGeom prst="rect">
                <a:avLst/>
              </a:prstGeom>
              <a:blipFill>
                <a:blip r:embed="rId2"/>
                <a:stretch>
                  <a:fillRect l="-464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5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0BB3-5D48-2DC3-186E-7EEE9A2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68213-CAF2-D698-CC3E-94AEBC597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7"/>
                <a:ext cx="10515600" cy="478869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general, a basic query is in the form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  <a:tabLst>
                    <a:tab pos="266700" algn="l"/>
                  </a:tabLst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attributes;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table;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predicate.</a:t>
                </a:r>
              </a:p>
              <a:p>
                <a:r>
                  <a:rPr lang="en-US" dirty="0"/>
                  <a:t>The query is understood as </a:t>
                </a:r>
              </a:p>
              <a:p>
                <a:pPr marL="0" indent="0">
                  <a:buNone/>
                </a:pPr>
                <a:endParaRPr lang="en-US" sz="1800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				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	print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case for multiple tables in the </a:t>
                </a:r>
                <a:r>
                  <a:rPr lang="en-US" dirty="0">
                    <a:latin typeface="Consolas" panose="020B0609020204030204" pitchFamily="49" charset="0"/>
                  </a:rPr>
                  <a:t>FROM</a:t>
                </a:r>
                <a:r>
                  <a:rPr lang="en-US" dirty="0"/>
                  <a:t> clause will be discussed in the next lab.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68213-CAF2-D698-CC3E-94AEBC597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7"/>
                <a:ext cx="10515600" cy="4788698"/>
              </a:xfrm>
              <a:blipFill>
                <a:blip r:embed="rId2"/>
                <a:stretch>
                  <a:fillRect l="-928" t="-3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57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BB35-A775-E57F-B182-F16BCB8F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98F1-8A7F-B593-AB74-B0C84F40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0934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write a good query, you need to pay attention to three things.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result?</a:t>
            </a:r>
          </a:p>
          <a:p>
            <a:r>
              <a:rPr lang="en-US" dirty="0"/>
              <a:t>For example, “Find the category ID for Sci-Fi movies”.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category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Sci-Fi movies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Attribute: category 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the query is</a:t>
            </a:r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category_id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name="Sci-Fi"</a:t>
            </a:r>
          </a:p>
          <a:p>
            <a:r>
              <a:rPr lang="en-US" dirty="0"/>
              <a:t>For this example, you need to know “Sci-Fi movies” is the attribute “name” of the category.</a:t>
            </a:r>
          </a:p>
        </p:txBody>
      </p:sp>
    </p:spTree>
    <p:extLst>
      <p:ext uri="{BB962C8B-B14F-4D97-AF65-F5344CB8AC3E}">
        <p14:creationId xmlns:p14="http://schemas.microsoft.com/office/powerpoint/2010/main" val="13443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BB35-A775-E57F-B182-F16BCB8F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98F1-8A7F-B593-AB74-B0C84F40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385"/>
            <a:ext cx="10515600" cy="1725018"/>
          </a:xfrm>
        </p:spPr>
        <p:txBody>
          <a:bodyPr>
            <a:normAutofit/>
          </a:bodyPr>
          <a:lstStyle/>
          <a:p>
            <a:r>
              <a:rPr lang="en-US" dirty="0"/>
              <a:t>To write a good query, you need to pay attention to three things.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result?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24A4-8867-48D4-6CA9-B6F0C7F06B37}"/>
              </a:ext>
            </a:extLst>
          </p:cNvPr>
          <p:cNvSpPr txBox="1"/>
          <p:nvPr/>
        </p:nvSpPr>
        <p:spPr>
          <a:xfrm>
            <a:off x="379828" y="2785403"/>
            <a:ext cx="11704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Find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actors </a:t>
            </a:r>
            <a:r>
              <a:rPr lang="en-US" altLang="zh-CN" sz="2400" dirty="0"/>
              <a:t>whose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 is Russell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Find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actors </a:t>
            </a:r>
            <a:r>
              <a:rPr lang="en-US" altLang="zh-CN" sz="2400" dirty="0"/>
              <a:t>whose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 is Russell and last name is Close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Find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altLang="zh-CN" sz="2400" dirty="0"/>
              <a:t> of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altLang="zh-CN" sz="2400" dirty="0"/>
              <a:t> whose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 is Harry and active is 0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Find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  <a:r>
              <a:rPr lang="en-US" altLang="zh-CN" sz="2400" dirty="0"/>
              <a:t> of the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en-US" altLang="zh-CN" sz="2400" dirty="0"/>
              <a:t> whose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is 99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Find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and special features</a:t>
            </a:r>
            <a:r>
              <a:rPr lang="en-US" altLang="zh-CN" sz="2400" dirty="0"/>
              <a:t> of the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films</a:t>
            </a:r>
            <a:r>
              <a:rPr lang="en-US" altLang="zh-CN" sz="2400" dirty="0"/>
              <a:t> whose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 cost is lower than 20 and rental rate is higher than 4.0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Find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id</a:t>
            </a:r>
            <a:r>
              <a:rPr lang="en-US" altLang="zh-CN" sz="2400" dirty="0"/>
              <a:t> of the customers who have made a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2005-05-25 but the amount does not exceed 3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5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2177-F0A7-4092-8AA4-98CC876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ER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B4E-C032-42A4-8857-1657D397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ER diagrams,</a:t>
            </a:r>
          </a:p>
          <a:p>
            <a:pPr lvl="1"/>
            <a:r>
              <a:rPr lang="en-US" altLang="zh-CN" b="1" i="1" dirty="0"/>
              <a:t>rectangles </a:t>
            </a:r>
            <a:r>
              <a:rPr lang="en-US" altLang="zh-CN" dirty="0"/>
              <a:t>represent entity sets;</a:t>
            </a:r>
          </a:p>
          <a:p>
            <a:pPr lvl="1"/>
            <a:r>
              <a:rPr lang="en-US" b="1" i="1" dirty="0"/>
              <a:t>ellipses </a:t>
            </a:r>
            <a:r>
              <a:rPr lang="en-US" dirty="0"/>
              <a:t>represent attributes;</a:t>
            </a:r>
          </a:p>
          <a:p>
            <a:pPr lvl="1"/>
            <a:r>
              <a:rPr lang="en-US" b="1" i="1" dirty="0"/>
              <a:t>keys </a:t>
            </a:r>
            <a:r>
              <a:rPr lang="en-US" dirty="0"/>
              <a:t>are underlined; and</a:t>
            </a:r>
            <a:endParaRPr lang="en-US" b="1" i="1" dirty="0"/>
          </a:p>
          <a:p>
            <a:pPr lvl="1"/>
            <a:r>
              <a:rPr lang="en-US" b="1" i="1" dirty="0"/>
              <a:t>lines </a:t>
            </a:r>
            <a:r>
              <a:rPr lang="en-US" dirty="0"/>
              <a:t>link attributes to entity sets.</a:t>
            </a:r>
          </a:p>
          <a:p>
            <a:r>
              <a:rPr lang="en-US" dirty="0"/>
              <a:t>For example, the student entity set is modeled as follows.</a:t>
            </a:r>
          </a:p>
          <a:p>
            <a:pPr lvl="1"/>
            <a:endParaRPr lang="en-US" b="1" i="1" dirty="0"/>
          </a:p>
        </p:txBody>
      </p:sp>
      <p:sp>
        <p:nvSpPr>
          <p:cNvPr id="8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68BBCCE1-EDA1-4F84-BB42-B0A4C74F8694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1E4871C0-C99A-4C99-BE36-9EF83DA80438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831EBC5E-F4C8-41B7-9102-753A9C5A215E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F801F1B2-1822-452F-9CBC-A829B2948FDF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F0C8CB-E6DC-453A-BFC4-1A465EE85A1C}"/>
              </a:ext>
            </a:extLst>
          </p:cNvPr>
          <p:cNvGrpSpPr/>
          <p:nvPr/>
        </p:nvGrpSpPr>
        <p:grpSpPr>
          <a:xfrm>
            <a:off x="5212102" y="4489874"/>
            <a:ext cx="1767795" cy="2014835"/>
            <a:chOff x="3688102" y="3907873"/>
            <a:chExt cx="1767795" cy="2014835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51BD6D14-3C07-4C8F-9F16-256B020A4D5D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BE7A0DB-31A8-400A-A0C2-71874A40FE85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22">
              <a:extLst>
                <a:ext uri="{FF2B5EF4-FFF2-40B4-BE49-F238E27FC236}">
                  <a16:creationId xmlns:a16="http://schemas.microsoft.com/office/drawing/2014/main" id="{5A223F71-4F74-447C-B8E7-25DFD71AB070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23">
              <a:extLst>
                <a:ext uri="{FF2B5EF4-FFF2-40B4-BE49-F238E27FC236}">
                  <a16:creationId xmlns:a16="http://schemas.microsoft.com/office/drawing/2014/main" id="{6491E78E-716D-45AB-9392-CF6DD18B70A3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24">
              <a:extLst>
                <a:ext uri="{FF2B5EF4-FFF2-40B4-BE49-F238E27FC236}">
                  <a16:creationId xmlns:a16="http://schemas.microsoft.com/office/drawing/2014/main" id="{7C237626-4820-4647-AA73-C37C81104DD1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9">
              <a:extLst>
                <a:ext uri="{FF2B5EF4-FFF2-40B4-BE49-F238E27FC236}">
                  <a16:creationId xmlns:a16="http://schemas.microsoft.com/office/drawing/2014/main" id="{6B834AE3-6F7B-4AD7-8140-B385F57C12BE}"/>
                </a:ext>
              </a:extLst>
            </p:cNvPr>
            <p:cNvCxnSpPr>
              <a:cxnSpLocks/>
              <a:stCxn id="8" idx="5"/>
              <a:endCxn id="5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1">
              <a:extLst>
                <a:ext uri="{FF2B5EF4-FFF2-40B4-BE49-F238E27FC236}">
                  <a16:creationId xmlns:a16="http://schemas.microsoft.com/office/drawing/2014/main" id="{D45B6870-A7D9-4659-A459-0A0A7364F9EB}"/>
                </a:ext>
              </a:extLst>
            </p:cNvPr>
            <p:cNvCxnSpPr>
              <a:stCxn id="9" idx="3"/>
              <a:endCxn id="5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8">
              <a:extLst>
                <a:ext uri="{FF2B5EF4-FFF2-40B4-BE49-F238E27FC236}">
                  <a16:creationId xmlns:a16="http://schemas.microsoft.com/office/drawing/2014/main" id="{E1A627FD-121A-499C-95CF-4BE618C04CBB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0">
              <a:extLst>
                <a:ext uri="{FF2B5EF4-FFF2-40B4-BE49-F238E27FC236}">
                  <a16:creationId xmlns:a16="http://schemas.microsoft.com/office/drawing/2014/main" id="{5CB39746-2744-4BF8-AE48-FFC04C50ECB9}"/>
                </a:ext>
              </a:extLst>
            </p:cNvPr>
            <p:cNvCxnSpPr>
              <a:stCxn id="11" idx="1"/>
              <a:endCxn id="5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24">
              <a:extLst>
                <a:ext uri="{FF2B5EF4-FFF2-40B4-BE49-F238E27FC236}">
                  <a16:creationId xmlns:a16="http://schemas.microsoft.com/office/drawing/2014/main" id="{86F5946E-0674-47BF-B5BB-2EBFFD63A5CA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30">
              <a:extLst>
                <a:ext uri="{FF2B5EF4-FFF2-40B4-BE49-F238E27FC236}">
                  <a16:creationId xmlns:a16="http://schemas.microsoft.com/office/drawing/2014/main" id="{9DA4615C-CE01-4E7B-A4E3-16942CEA0762}"/>
                </a:ext>
              </a:extLst>
            </p:cNvPr>
            <p:cNvCxnSpPr>
              <a:cxnSpLocks/>
              <a:stCxn id="18" idx="0"/>
              <a:endCxn id="5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49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CB27-5DC0-4A74-ABBE-3CBB3EF7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Multi-valued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6D71-5C13-4D3A-BB3E-6D780AC2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also want to model students’ phone number.</a:t>
            </a:r>
          </a:p>
          <a:p>
            <a:r>
              <a:rPr lang="en-US" dirty="0"/>
              <a:t>It is possible that one student may have multiple phone numbers.</a:t>
            </a:r>
          </a:p>
          <a:p>
            <a:r>
              <a:rPr lang="en-US" dirty="0"/>
              <a:t>Thus, the phone number of a student is a </a:t>
            </a:r>
            <a:r>
              <a:rPr lang="en-US" b="1" i="1" dirty="0"/>
              <a:t>multi-valued </a:t>
            </a:r>
            <a:r>
              <a:rPr lang="en-US" dirty="0"/>
              <a:t>attribute, denoted by </a:t>
            </a:r>
            <a:r>
              <a:rPr lang="en-US" b="1" i="1" dirty="0"/>
              <a:t>double ellipses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8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029081D2-1FE0-4131-B20E-73B8CF5FD561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E12FD12D-BADA-462F-A988-BE97EA0C8418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64CA31E0-7110-48ED-AF49-4D0E84D01F18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0D9260F1-F9D7-4387-B2F2-CB87BAE5AEAA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6E0ABA-D571-4E23-A5CE-5F731BAC7D83}"/>
              </a:ext>
            </a:extLst>
          </p:cNvPr>
          <p:cNvGrpSpPr/>
          <p:nvPr/>
        </p:nvGrpSpPr>
        <p:grpSpPr>
          <a:xfrm>
            <a:off x="4379061" y="3907874"/>
            <a:ext cx="2600836" cy="2014835"/>
            <a:chOff x="2855061" y="3907873"/>
            <a:chExt cx="2600836" cy="2014835"/>
          </a:xfrm>
        </p:grpSpPr>
        <p:sp>
          <p:nvSpPr>
            <p:cNvPr id="14" name="椭圆 7">
              <a:extLst>
                <a:ext uri="{FF2B5EF4-FFF2-40B4-BE49-F238E27FC236}">
                  <a16:creationId xmlns:a16="http://schemas.microsoft.com/office/drawing/2014/main" id="{884DCDFC-D7F5-4057-81D0-75AD92092E69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A6484-A351-4C24-A2A2-65F891256C7D}"/>
                </a:ext>
              </a:extLst>
            </p:cNvPr>
            <p:cNvCxnSpPr>
              <a:cxnSpLocks/>
              <a:stCxn id="14" idx="6"/>
              <a:endCxn id="23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3">
              <a:extLst>
                <a:ext uri="{FF2B5EF4-FFF2-40B4-BE49-F238E27FC236}">
                  <a16:creationId xmlns:a16="http://schemas.microsoft.com/office/drawing/2014/main" id="{299BE08F-37D2-4FC9-AF5A-BE79153EA678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7">
              <a:extLst>
                <a:ext uri="{FF2B5EF4-FFF2-40B4-BE49-F238E27FC236}">
                  <a16:creationId xmlns:a16="http://schemas.microsoft.com/office/drawing/2014/main" id="{6CEC0CD6-FA65-48B6-9EBB-056DF843292E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椭圆 22">
              <a:extLst>
                <a:ext uri="{FF2B5EF4-FFF2-40B4-BE49-F238E27FC236}">
                  <a16:creationId xmlns:a16="http://schemas.microsoft.com/office/drawing/2014/main" id="{1E619488-EE63-46EE-9305-92CB4883B51E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3">
              <a:extLst>
                <a:ext uri="{FF2B5EF4-FFF2-40B4-BE49-F238E27FC236}">
                  <a16:creationId xmlns:a16="http://schemas.microsoft.com/office/drawing/2014/main" id="{B0C3E63E-1DCB-4E24-AFFC-9EACDAED645A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4">
              <a:extLst>
                <a:ext uri="{FF2B5EF4-FFF2-40B4-BE49-F238E27FC236}">
                  <a16:creationId xmlns:a16="http://schemas.microsoft.com/office/drawing/2014/main" id="{4A2D9C7A-C277-4F7F-AFE5-C599764C77A5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9">
              <a:extLst>
                <a:ext uri="{FF2B5EF4-FFF2-40B4-BE49-F238E27FC236}">
                  <a16:creationId xmlns:a16="http://schemas.microsoft.com/office/drawing/2014/main" id="{F3CAD60F-A5C9-47A2-BA23-0A6C9EDFFB51}"/>
                </a:ext>
              </a:extLst>
            </p:cNvPr>
            <p:cNvCxnSpPr>
              <a:cxnSpLocks/>
              <a:stCxn id="24" idx="5"/>
              <a:endCxn id="23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1">
              <a:extLst>
                <a:ext uri="{FF2B5EF4-FFF2-40B4-BE49-F238E27FC236}">
                  <a16:creationId xmlns:a16="http://schemas.microsoft.com/office/drawing/2014/main" id="{3D327367-2F63-4914-A630-8B4ED6100C31}"/>
                </a:ext>
              </a:extLst>
            </p:cNvPr>
            <p:cNvCxnSpPr>
              <a:stCxn id="25" idx="3"/>
              <a:endCxn id="23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8">
              <a:extLst>
                <a:ext uri="{FF2B5EF4-FFF2-40B4-BE49-F238E27FC236}">
                  <a16:creationId xmlns:a16="http://schemas.microsoft.com/office/drawing/2014/main" id="{CC23484A-C6F9-468D-9D98-0B3C1E463E17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756A08D-05A0-4F75-AB14-DA105C676C4B}"/>
                </a:ext>
              </a:extLst>
            </p:cNvPr>
            <p:cNvCxnSpPr>
              <a:stCxn id="27" idx="1"/>
              <a:endCxn id="23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24">
              <a:extLst>
                <a:ext uri="{FF2B5EF4-FFF2-40B4-BE49-F238E27FC236}">
                  <a16:creationId xmlns:a16="http://schemas.microsoft.com/office/drawing/2014/main" id="{B2EE231B-0FD2-4AA7-8034-868CCD1CDCCB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0">
              <a:extLst>
                <a:ext uri="{FF2B5EF4-FFF2-40B4-BE49-F238E27FC236}">
                  <a16:creationId xmlns:a16="http://schemas.microsoft.com/office/drawing/2014/main" id="{DDAC3F47-D7D4-4382-9A49-8946CA408973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8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101F-5582-4142-918F-EDB6D95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2DE-A776-4471-AE2E-C616527E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examples, instructors, courses, and books are modeled in the same way.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C09DD1-9946-4485-B920-33077AD5402E}"/>
              </a:ext>
            </a:extLst>
          </p:cNvPr>
          <p:cNvGrpSpPr/>
          <p:nvPr/>
        </p:nvGrpSpPr>
        <p:grpSpPr>
          <a:xfrm>
            <a:off x="7641043" y="3329933"/>
            <a:ext cx="2208290" cy="1784847"/>
            <a:chOff x="6250393" y="3684462"/>
            <a:chExt cx="2208290" cy="1784847"/>
          </a:xfrm>
        </p:grpSpPr>
        <p:sp>
          <p:nvSpPr>
            <p:cNvPr id="5" name="矩形 21">
              <a:extLst>
                <a:ext uri="{FF2B5EF4-FFF2-40B4-BE49-F238E27FC236}">
                  <a16:creationId xmlns:a16="http://schemas.microsoft.com/office/drawing/2014/main" id="{8CCCED90-2C3C-430C-8223-C2CA5D99B0F5}"/>
                </a:ext>
              </a:extLst>
            </p:cNvPr>
            <p:cNvSpPr/>
            <p:nvPr/>
          </p:nvSpPr>
          <p:spPr>
            <a:xfrm>
              <a:off x="7299320" y="4430478"/>
              <a:ext cx="66236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25">
              <a:extLst>
                <a:ext uri="{FF2B5EF4-FFF2-40B4-BE49-F238E27FC236}">
                  <a16:creationId xmlns:a16="http://schemas.microsoft.com/office/drawing/2014/main" id="{946DC17D-5957-4A37-9168-E47DE6021D95}"/>
                </a:ext>
              </a:extLst>
            </p:cNvPr>
            <p:cNvSpPr/>
            <p:nvPr/>
          </p:nvSpPr>
          <p:spPr>
            <a:xfrm>
              <a:off x="7439984" y="3684462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ISBN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26">
              <a:extLst>
                <a:ext uri="{FF2B5EF4-FFF2-40B4-BE49-F238E27FC236}">
                  <a16:creationId xmlns:a16="http://schemas.microsoft.com/office/drawing/2014/main" id="{C4E9FFB2-BFE6-4BDB-B21A-E2B804C2A04B}"/>
                </a:ext>
              </a:extLst>
            </p:cNvPr>
            <p:cNvSpPr/>
            <p:nvPr/>
          </p:nvSpPr>
          <p:spPr>
            <a:xfrm>
              <a:off x="6250393" y="5007934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36">
              <a:extLst>
                <a:ext uri="{FF2B5EF4-FFF2-40B4-BE49-F238E27FC236}">
                  <a16:creationId xmlns:a16="http://schemas.microsoft.com/office/drawing/2014/main" id="{901B282C-9EF8-41F6-BCCB-905CD6A757B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7630501" y="4038534"/>
              <a:ext cx="123934" cy="3919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8">
              <a:extLst>
                <a:ext uri="{FF2B5EF4-FFF2-40B4-BE49-F238E27FC236}">
                  <a16:creationId xmlns:a16="http://schemas.microsoft.com/office/drawing/2014/main" id="{D672DBD8-703A-443A-A443-77D3592DB311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7012146" y="4738255"/>
              <a:ext cx="618355" cy="3215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26">
              <a:extLst>
                <a:ext uri="{FF2B5EF4-FFF2-40B4-BE49-F238E27FC236}">
                  <a16:creationId xmlns:a16="http://schemas.microsoft.com/office/drawing/2014/main" id="{335FD015-A68A-4A71-A808-EA77F9BD678F}"/>
                </a:ext>
              </a:extLst>
            </p:cNvPr>
            <p:cNvSpPr/>
            <p:nvPr/>
          </p:nvSpPr>
          <p:spPr>
            <a:xfrm>
              <a:off x="7566234" y="5115237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38">
              <a:extLst>
                <a:ext uri="{FF2B5EF4-FFF2-40B4-BE49-F238E27FC236}">
                  <a16:creationId xmlns:a16="http://schemas.microsoft.com/office/drawing/2014/main" id="{A79ABEA1-3A35-4F58-B234-640BDC2E2B6B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7630501" y="4738255"/>
              <a:ext cx="381958" cy="3769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365EF6-2824-4023-9F79-60FC9155C000}"/>
              </a:ext>
            </a:extLst>
          </p:cNvPr>
          <p:cNvGrpSpPr/>
          <p:nvPr/>
        </p:nvGrpSpPr>
        <p:grpSpPr>
          <a:xfrm>
            <a:off x="5184653" y="3329933"/>
            <a:ext cx="2585220" cy="1704533"/>
            <a:chOff x="4867683" y="4170446"/>
            <a:chExt cx="2585220" cy="1704533"/>
          </a:xfrm>
        </p:grpSpPr>
        <p:sp>
          <p:nvSpPr>
            <p:cNvPr id="25" name="矩形 21">
              <a:extLst>
                <a:ext uri="{FF2B5EF4-FFF2-40B4-BE49-F238E27FC236}">
                  <a16:creationId xmlns:a16="http://schemas.microsoft.com/office/drawing/2014/main" id="{13C7D116-4AB5-4B74-95BA-6DCB60E7CA22}"/>
                </a:ext>
              </a:extLst>
            </p:cNvPr>
            <p:cNvSpPr/>
            <p:nvPr/>
          </p:nvSpPr>
          <p:spPr>
            <a:xfrm>
              <a:off x="5870000" y="4922132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7B13ECE-7794-481A-9098-ED315FA82D3A}"/>
                </a:ext>
              </a:extLst>
            </p:cNvPr>
            <p:cNvSpPr/>
            <p:nvPr/>
          </p:nvSpPr>
          <p:spPr>
            <a:xfrm>
              <a:off x="4867683" y="4170446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17BAFD-D6CA-4300-B99F-D7B8A856B4E3}"/>
                </a:ext>
              </a:extLst>
            </p:cNvPr>
            <p:cNvSpPr/>
            <p:nvPr/>
          </p:nvSpPr>
          <p:spPr>
            <a:xfrm>
              <a:off x="5288027" y="5520907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A70C0EFF-C05F-4612-BE86-56C0AD024555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5643526" y="4524518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8">
              <a:extLst>
                <a:ext uri="{FF2B5EF4-FFF2-40B4-BE49-F238E27FC236}">
                  <a16:creationId xmlns:a16="http://schemas.microsoft.com/office/drawing/2014/main" id="{BB74E7B8-A18E-4AFB-BCBF-5E5A78A4282D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6064572" y="5229909"/>
              <a:ext cx="166264" cy="290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6">
              <a:extLst>
                <a:ext uri="{FF2B5EF4-FFF2-40B4-BE49-F238E27FC236}">
                  <a16:creationId xmlns:a16="http://schemas.microsoft.com/office/drawing/2014/main" id="{D8D5DA84-3E14-42B8-BB25-B66F23976355}"/>
                </a:ext>
              </a:extLst>
            </p:cNvPr>
            <p:cNvSpPr/>
            <p:nvPr/>
          </p:nvSpPr>
          <p:spPr>
            <a:xfrm>
              <a:off x="6560454" y="4287474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8">
              <a:extLst>
                <a:ext uri="{FF2B5EF4-FFF2-40B4-BE49-F238E27FC236}">
                  <a16:creationId xmlns:a16="http://schemas.microsoft.com/office/drawing/2014/main" id="{E8C4B968-9D1C-4D02-80F5-3467D89CC99E}"/>
                </a:ext>
              </a:extLst>
            </p:cNvPr>
            <p:cNvCxnSpPr>
              <a:cxnSpLocks/>
              <a:stCxn id="25" idx="0"/>
              <a:endCxn id="30" idx="3"/>
            </p:cNvCxnSpPr>
            <p:nvPr/>
          </p:nvCxnSpPr>
          <p:spPr>
            <a:xfrm flipV="1">
              <a:off x="6230836" y="4589693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C7E0F3-3F58-4160-8C56-3F7E9743D6F1}"/>
              </a:ext>
            </a:extLst>
          </p:cNvPr>
          <p:cNvGrpSpPr/>
          <p:nvPr/>
        </p:nvGrpSpPr>
        <p:grpSpPr>
          <a:xfrm>
            <a:off x="2216246" y="3250991"/>
            <a:ext cx="2679271" cy="2010617"/>
            <a:chOff x="163638" y="3247183"/>
            <a:chExt cx="2679271" cy="2010617"/>
          </a:xfrm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8109CCCC-5EC0-40ED-8FDB-AF96A0F84868}"/>
                </a:ext>
              </a:extLst>
            </p:cNvPr>
            <p:cNvSpPr/>
            <p:nvPr/>
          </p:nvSpPr>
          <p:spPr>
            <a:xfrm>
              <a:off x="1411257" y="3957652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7">
              <a:extLst>
                <a:ext uri="{FF2B5EF4-FFF2-40B4-BE49-F238E27FC236}">
                  <a16:creationId xmlns:a16="http://schemas.microsoft.com/office/drawing/2014/main" id="{3B065923-7BE9-4D7F-87FF-1D816300EC27}"/>
                </a:ext>
              </a:extLst>
            </p:cNvPr>
            <p:cNvSpPr/>
            <p:nvPr/>
          </p:nvSpPr>
          <p:spPr>
            <a:xfrm>
              <a:off x="1157283" y="328897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22">
              <a:extLst>
                <a:ext uri="{FF2B5EF4-FFF2-40B4-BE49-F238E27FC236}">
                  <a16:creationId xmlns:a16="http://schemas.microsoft.com/office/drawing/2014/main" id="{43A7E50B-3BFE-4C55-9B7B-6E2C35E6EC1A}"/>
                </a:ext>
              </a:extLst>
            </p:cNvPr>
            <p:cNvSpPr/>
            <p:nvPr/>
          </p:nvSpPr>
          <p:spPr>
            <a:xfrm>
              <a:off x="2140924" y="324718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23">
              <a:extLst>
                <a:ext uri="{FF2B5EF4-FFF2-40B4-BE49-F238E27FC236}">
                  <a16:creationId xmlns:a16="http://schemas.microsoft.com/office/drawing/2014/main" id="{870AA8E1-746B-44AE-8BFE-4AF8F6FD0AFF}"/>
                </a:ext>
              </a:extLst>
            </p:cNvPr>
            <p:cNvSpPr/>
            <p:nvPr/>
          </p:nvSpPr>
          <p:spPr>
            <a:xfrm>
              <a:off x="1075114" y="453998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24">
              <a:extLst>
                <a:ext uri="{FF2B5EF4-FFF2-40B4-BE49-F238E27FC236}">
                  <a16:creationId xmlns:a16="http://schemas.microsoft.com/office/drawing/2014/main" id="{69A1482D-9446-474B-950E-B6688AECF809}"/>
                </a:ext>
              </a:extLst>
            </p:cNvPr>
            <p:cNvSpPr/>
            <p:nvPr/>
          </p:nvSpPr>
          <p:spPr>
            <a:xfrm>
              <a:off x="2214007" y="455387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9">
              <a:extLst>
                <a:ext uri="{FF2B5EF4-FFF2-40B4-BE49-F238E27FC236}">
                  <a16:creationId xmlns:a16="http://schemas.microsoft.com/office/drawing/2014/main" id="{218E57BE-801E-4D56-B7F0-F3192E565625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1564023" y="3591190"/>
              <a:ext cx="349505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8AFA3A73-B449-49FC-B2CA-D35C69BEB399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1913528" y="3549402"/>
              <a:ext cx="319497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8">
              <a:extLst>
                <a:ext uri="{FF2B5EF4-FFF2-40B4-BE49-F238E27FC236}">
                  <a16:creationId xmlns:a16="http://schemas.microsoft.com/office/drawing/2014/main" id="{A5C0594A-18DE-4994-B418-E73E6355B0A3}"/>
                </a:ext>
              </a:extLst>
            </p:cNvPr>
            <p:cNvCxnSpPr>
              <a:cxnSpLocks/>
              <a:stCxn id="16" idx="0"/>
              <a:endCxn id="13" idx="2"/>
            </p:cNvCxnSpPr>
            <p:nvPr/>
          </p:nvCxnSpPr>
          <p:spPr>
            <a:xfrm flipV="1">
              <a:off x="1354277" y="4265429"/>
              <a:ext cx="559251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0">
              <a:extLst>
                <a:ext uri="{FF2B5EF4-FFF2-40B4-BE49-F238E27FC236}">
                  <a16:creationId xmlns:a16="http://schemas.microsoft.com/office/drawing/2014/main" id="{A61BD101-C70C-4E6A-877E-EE233269A297}"/>
                </a:ext>
              </a:extLst>
            </p:cNvPr>
            <p:cNvCxnSpPr>
              <a:cxnSpLocks/>
              <a:stCxn id="17" idx="1"/>
              <a:endCxn id="13" idx="2"/>
            </p:cNvCxnSpPr>
            <p:nvPr/>
          </p:nvCxnSpPr>
          <p:spPr>
            <a:xfrm flipH="1" flipV="1">
              <a:off x="1913528" y="4265429"/>
              <a:ext cx="392580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3">
              <a:extLst>
                <a:ext uri="{FF2B5EF4-FFF2-40B4-BE49-F238E27FC236}">
                  <a16:creationId xmlns:a16="http://schemas.microsoft.com/office/drawing/2014/main" id="{1F01AC5F-841A-4BD0-89B7-838171F7D372}"/>
                </a:ext>
              </a:extLst>
            </p:cNvPr>
            <p:cNvSpPr/>
            <p:nvPr/>
          </p:nvSpPr>
          <p:spPr>
            <a:xfrm>
              <a:off x="1544941" y="4903728"/>
              <a:ext cx="73532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salary</a:t>
              </a:r>
            </a:p>
          </p:txBody>
        </p:sp>
        <p:cxnSp>
          <p:nvCxnSpPr>
            <p:cNvPr id="23" name="直接连接符 11">
              <a:extLst>
                <a:ext uri="{FF2B5EF4-FFF2-40B4-BE49-F238E27FC236}">
                  <a16:creationId xmlns:a16="http://schemas.microsoft.com/office/drawing/2014/main" id="{2366EEF2-8AE1-4156-82C0-BFD95CF1CE79}"/>
                </a:ext>
              </a:extLst>
            </p:cNvPr>
            <p:cNvCxnSpPr>
              <a:cxnSpLocks/>
              <a:stCxn id="22" idx="0"/>
              <a:endCxn id="13" idx="2"/>
            </p:cNvCxnSpPr>
            <p:nvPr/>
          </p:nvCxnSpPr>
          <p:spPr>
            <a:xfrm flipV="1">
              <a:off x="1912603" y="4265429"/>
              <a:ext cx="925" cy="638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7">
              <a:extLst>
                <a:ext uri="{FF2B5EF4-FFF2-40B4-BE49-F238E27FC236}">
                  <a16:creationId xmlns:a16="http://schemas.microsoft.com/office/drawing/2014/main" id="{6CF8A034-8A6B-448B-9863-DE5BD1DD397D}"/>
                </a:ext>
              </a:extLst>
            </p:cNvPr>
            <p:cNvSpPr/>
            <p:nvPr/>
          </p:nvSpPr>
          <p:spPr>
            <a:xfrm>
              <a:off x="163638" y="3934504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3AAAC5-576D-4AA0-8F71-F97563BD1C15}"/>
                </a:ext>
              </a:extLst>
            </p:cNvPr>
            <p:cNvCxnSpPr>
              <a:cxnSpLocks/>
              <a:stCxn id="35" idx="6"/>
              <a:endCxn id="13" idx="1"/>
            </p:cNvCxnSpPr>
            <p:nvPr/>
          </p:nvCxnSpPr>
          <p:spPr>
            <a:xfrm>
              <a:off x="981232" y="4111540"/>
              <a:ext cx="43002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8683C201-D9F4-4FD8-90A4-A4861CD0847C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836A37A8-F365-4F20-AB9D-D3695AC39ECD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97C9E330-0688-4BEB-8192-EB9C96AE15C4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5312BC37-9EA6-4E28-9C5E-5AAF4120ADD0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699-EC69-4DC3-8B1B-B96B0FDC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Attribute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43A45-88C5-42CA-A137-72992670F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600200"/>
                <a:ext cx="7886700" cy="43207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One may ask “why the course code is not selected as a key?”</a:t>
                </a:r>
              </a:p>
              <a:p>
                <a:r>
                  <a:rPr lang="en-US" dirty="0"/>
                  <a:t>The reason is that a course code is not </a:t>
                </a:r>
                <a:r>
                  <a:rPr lang="en-US" b="1" i="1" dirty="0"/>
                  <a:t>atomic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An attribute is atomic if each value of the attribute has only one unit of information.</a:t>
                </a:r>
              </a:p>
              <a:p>
                <a:r>
                  <a:rPr lang="en-US" dirty="0"/>
                  <a:t>If an attribute is not atomic, it is a </a:t>
                </a:r>
                <a:r>
                  <a:rPr lang="en-US" altLang="zh-CN" b="1" i="1" dirty="0"/>
                  <a:t>composite</a:t>
                </a:r>
                <a:r>
                  <a:rPr lang="en-US" altLang="zh-CN" dirty="0"/>
                  <a:t> </a:t>
                </a:r>
                <a:r>
                  <a:rPr lang="en-US" altLang="zh-CN" b="1" i="1" dirty="0"/>
                  <a:t>attribute</a:t>
                </a:r>
                <a:r>
                  <a:rPr lang="en-US" altLang="zh-CN" dirty="0"/>
                  <a:t>.</a:t>
                </a:r>
                <a:endParaRPr lang="en-US" dirty="0"/>
              </a:p>
              <a:p>
                <a:r>
                  <a:rPr lang="en-US" dirty="0"/>
                  <a:t>For example, the course code for this database course is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3013</m:t>
                    </m:r>
                  </m:oMath>
                </a14:m>
                <a:r>
                  <a:rPr lang="en-US" dirty="0"/>
                  <a:t>”. 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𝐶𝑂𝑀𝑃</m:t>
                    </m:r>
                  </m:oMath>
                </a14:m>
                <a:r>
                  <a:rPr lang="en-US" dirty="0"/>
                  <a:t>”: the course is in the domain computer science.</a:t>
                </a:r>
              </a:p>
              <a:p>
                <a:pPr lvl="1"/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3013</m:t>
                    </m:r>
                  </m:oMath>
                </a14:m>
                <a:r>
                  <a:rPr lang="en-US" dirty="0"/>
                  <a:t>”: the course number.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43A45-88C5-42CA-A137-72992670F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600200"/>
                <a:ext cx="7886700" cy="4320702"/>
              </a:xfrm>
              <a:blipFill>
                <a:blip r:embed="rId2"/>
                <a:stretch>
                  <a:fillRect l="-1159" t="-3249" r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01766366-9455-4BEE-B326-14F4FDF9D9CE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5C8E3225-1FD3-4198-9E9B-A1ADCB2628E1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77640F1A-67EA-465D-955C-18705025E13F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907CC847-8986-4520-9F7C-966B19AFF5BB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1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1899-19A4-45FF-B66D-3D366874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7501-5940-4B22-8823-A0B598A9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the attribute course code is decomposed into </a:t>
            </a:r>
            <a:r>
              <a:rPr lang="en-US" altLang="zh-CN" dirty="0"/>
              <a:t>offering unit</a:t>
            </a:r>
            <a:r>
              <a:rPr lang="en-US" dirty="0"/>
              <a:t> and course number.</a:t>
            </a:r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2D890-DE14-4D26-82FB-0C67BECE9782}"/>
              </a:ext>
            </a:extLst>
          </p:cNvPr>
          <p:cNvGrpSpPr/>
          <p:nvPr/>
        </p:nvGrpSpPr>
        <p:grpSpPr>
          <a:xfrm>
            <a:off x="4378708" y="3041668"/>
            <a:ext cx="3434584" cy="2216133"/>
            <a:chOff x="4042809" y="2461098"/>
            <a:chExt cx="3434584" cy="2216133"/>
          </a:xfrm>
        </p:grpSpPr>
        <p:sp>
          <p:nvSpPr>
            <p:cNvPr id="26" name="椭圆 26">
              <a:extLst>
                <a:ext uri="{FF2B5EF4-FFF2-40B4-BE49-F238E27FC236}">
                  <a16:creationId xmlns:a16="http://schemas.microsoft.com/office/drawing/2014/main" id="{2AA2B8B9-C1DE-4790-A598-C230C98F49C4}"/>
                </a:ext>
              </a:extLst>
            </p:cNvPr>
            <p:cNvSpPr/>
            <p:nvPr/>
          </p:nvSpPr>
          <p:spPr>
            <a:xfrm>
              <a:off x="4042809" y="4311838"/>
              <a:ext cx="144299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E96D01E-E6E8-4F0F-BF6D-AABA51421BC6}"/>
                </a:ext>
              </a:extLst>
            </p:cNvPr>
            <p:cNvSpPr/>
            <p:nvPr/>
          </p:nvSpPr>
          <p:spPr>
            <a:xfrm>
              <a:off x="5734727" y="4323159"/>
              <a:ext cx="174266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course_number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38">
              <a:extLst>
                <a:ext uri="{FF2B5EF4-FFF2-40B4-BE49-F238E27FC236}">
                  <a16:creationId xmlns:a16="http://schemas.microsoft.com/office/drawing/2014/main" id="{A494E30A-52DB-40D2-8A1A-7EC5F03B2CA8}"/>
                </a:ext>
              </a:extLst>
            </p:cNvPr>
            <p:cNvCxnSpPr>
              <a:cxnSpLocks/>
              <a:stCxn id="42" idx="4"/>
              <a:endCxn id="26" idx="7"/>
            </p:cNvCxnSpPr>
            <p:nvPr/>
          </p:nvCxnSpPr>
          <p:spPr>
            <a:xfrm flipH="1">
              <a:off x="5274481" y="4165631"/>
              <a:ext cx="370414" cy="1980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8">
              <a:extLst>
                <a:ext uri="{FF2B5EF4-FFF2-40B4-BE49-F238E27FC236}">
                  <a16:creationId xmlns:a16="http://schemas.microsoft.com/office/drawing/2014/main" id="{1D09C22C-C150-409B-8C60-B345A8A7FCAF}"/>
                </a:ext>
              </a:extLst>
            </p:cNvPr>
            <p:cNvCxnSpPr>
              <a:cxnSpLocks/>
              <a:stCxn id="42" idx="4"/>
              <a:endCxn id="27" idx="1"/>
            </p:cNvCxnSpPr>
            <p:nvPr/>
          </p:nvCxnSpPr>
          <p:spPr>
            <a:xfrm>
              <a:off x="5644895" y="4165631"/>
              <a:ext cx="345040" cy="2093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21">
              <a:extLst>
                <a:ext uri="{FF2B5EF4-FFF2-40B4-BE49-F238E27FC236}">
                  <a16:creationId xmlns:a16="http://schemas.microsoft.com/office/drawing/2014/main" id="{11EBBDC8-CFCD-419C-B554-25CF9F31B0E7}"/>
                </a:ext>
              </a:extLst>
            </p:cNvPr>
            <p:cNvSpPr/>
            <p:nvPr/>
          </p:nvSpPr>
          <p:spPr>
            <a:xfrm>
              <a:off x="5450323" y="3212784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25">
              <a:extLst>
                <a:ext uri="{FF2B5EF4-FFF2-40B4-BE49-F238E27FC236}">
                  <a16:creationId xmlns:a16="http://schemas.microsoft.com/office/drawing/2014/main" id="{8AF6444D-0FCE-449E-8FD6-743CD6ABFE0B}"/>
                </a:ext>
              </a:extLst>
            </p:cNvPr>
            <p:cNvSpPr/>
            <p:nvPr/>
          </p:nvSpPr>
          <p:spPr>
            <a:xfrm>
              <a:off x="4448006" y="2461098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椭圆 26">
              <a:extLst>
                <a:ext uri="{FF2B5EF4-FFF2-40B4-BE49-F238E27FC236}">
                  <a16:creationId xmlns:a16="http://schemas.microsoft.com/office/drawing/2014/main" id="{81850BAC-28FF-443C-8351-CDFE10623244}"/>
                </a:ext>
              </a:extLst>
            </p:cNvPr>
            <p:cNvSpPr/>
            <p:nvPr/>
          </p:nvSpPr>
          <p:spPr>
            <a:xfrm>
              <a:off x="4868350" y="3811559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36">
              <a:extLst>
                <a:ext uri="{FF2B5EF4-FFF2-40B4-BE49-F238E27FC236}">
                  <a16:creationId xmlns:a16="http://schemas.microsoft.com/office/drawing/2014/main" id="{C5F56E54-D074-4D6A-80A5-0A4430F683A9}"/>
                </a:ext>
              </a:extLst>
            </p:cNvPr>
            <p:cNvCxnSpPr>
              <a:cxnSpLocks/>
              <a:stCxn id="40" idx="0"/>
              <a:endCxn id="41" idx="4"/>
            </p:cNvCxnSpPr>
            <p:nvPr/>
          </p:nvCxnSpPr>
          <p:spPr>
            <a:xfrm flipH="1" flipV="1">
              <a:off x="5223849" y="2815170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8">
              <a:extLst>
                <a:ext uri="{FF2B5EF4-FFF2-40B4-BE49-F238E27FC236}">
                  <a16:creationId xmlns:a16="http://schemas.microsoft.com/office/drawing/2014/main" id="{E818DBFA-37EC-4FF1-8024-82CE2670FC3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5644895" y="3520561"/>
              <a:ext cx="166264" cy="290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26">
              <a:extLst>
                <a:ext uri="{FF2B5EF4-FFF2-40B4-BE49-F238E27FC236}">
                  <a16:creationId xmlns:a16="http://schemas.microsoft.com/office/drawing/2014/main" id="{5627BFF0-7211-4014-887D-108169F25B20}"/>
                </a:ext>
              </a:extLst>
            </p:cNvPr>
            <p:cNvSpPr/>
            <p:nvPr/>
          </p:nvSpPr>
          <p:spPr>
            <a:xfrm>
              <a:off x="6140777" y="2578126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38">
              <a:extLst>
                <a:ext uri="{FF2B5EF4-FFF2-40B4-BE49-F238E27FC236}">
                  <a16:creationId xmlns:a16="http://schemas.microsoft.com/office/drawing/2014/main" id="{29D80E31-A39F-4651-9A1B-9D56B2859925}"/>
                </a:ext>
              </a:extLst>
            </p:cNvPr>
            <p:cNvCxnSpPr>
              <a:cxnSpLocks/>
              <a:stCxn id="40" idx="0"/>
              <a:endCxn id="45" idx="3"/>
            </p:cNvCxnSpPr>
            <p:nvPr/>
          </p:nvCxnSpPr>
          <p:spPr>
            <a:xfrm flipV="1">
              <a:off x="5811159" y="2880345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5245531F-F175-4B6F-990D-D56EEF24663D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6945E1E1-CBA4-452D-ABE6-C5232FFF10C9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3361905F-E0AD-4255-A76B-2FD56F32D24E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E4E23A25-3DCF-4037-BB07-F109D28D2AB9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0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38D-31DD-7A68-F8C3-A3E2BD1E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133E-2B43-E92B-07C8-9D49C6C9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54090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Design Process</a:t>
            </a:r>
          </a:p>
          <a:p>
            <a:pPr lvl="1"/>
            <a:r>
              <a:rPr lang="en-US" altLang="zh-CN" dirty="0"/>
              <a:t>Conceptual-design -&gt; ER diagram</a:t>
            </a:r>
          </a:p>
          <a:p>
            <a:pPr lvl="1"/>
            <a:r>
              <a:rPr lang="en-US" altLang="zh-CN" dirty="0"/>
              <a:t>ER diagram Optimization -&gt; redundancies minimized</a:t>
            </a:r>
          </a:p>
          <a:p>
            <a:pPr lvl="1"/>
            <a:r>
              <a:rPr lang="en-US" altLang="zh-CN" dirty="0"/>
              <a:t>Logical-design -&gt; logical view</a:t>
            </a:r>
          </a:p>
          <a:p>
            <a:pPr lvl="1"/>
            <a:r>
              <a:rPr lang="en-US" altLang="zh-CN" dirty="0"/>
              <a:t>Physical-design -&gt; implementation</a:t>
            </a:r>
          </a:p>
          <a:p>
            <a:r>
              <a:rPr lang="en-US" altLang="zh-CN" dirty="0"/>
              <a:t>Entity Sets</a:t>
            </a:r>
          </a:p>
          <a:p>
            <a:pPr lvl="1"/>
            <a:r>
              <a:rPr lang="en-US" altLang="zh-CN" dirty="0"/>
              <a:t>Entity: A “thing” or “object” in the real world; how to describe? -&gt; attributes</a:t>
            </a:r>
          </a:p>
          <a:p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Attributes for different purposes can be different</a:t>
            </a:r>
          </a:p>
          <a:p>
            <a:pPr lvl="1"/>
            <a:r>
              <a:rPr lang="en-US" altLang="zh-CN" dirty="0"/>
              <a:t>Attribute value, domain</a:t>
            </a:r>
          </a:p>
          <a:p>
            <a:pPr lvl="1"/>
            <a:r>
              <a:rPr lang="en-US" altLang="zh-CN" dirty="0"/>
              <a:t>Key: the set of special attribute(s), can uniquely identify the entities</a:t>
            </a:r>
          </a:p>
          <a:p>
            <a:pPr lvl="1"/>
            <a:r>
              <a:rPr lang="en-US" altLang="zh-CN" dirty="0"/>
              <a:t>Basic ER Features</a:t>
            </a:r>
          </a:p>
          <a:p>
            <a:r>
              <a:rPr lang="en-US" altLang="zh-CN" dirty="0"/>
              <a:t>Relationship Sets</a:t>
            </a:r>
          </a:p>
          <a:p>
            <a:pPr lvl="1"/>
            <a:r>
              <a:rPr lang="en-US" altLang="zh-CN" dirty="0"/>
              <a:t>Relationship: association between entities</a:t>
            </a:r>
          </a:p>
          <a:p>
            <a:pPr lvl="1"/>
            <a:r>
              <a:rPr lang="en-US" altLang="zh-CN" dirty="0"/>
              <a:t>Relationship set: a set of relationships of the same type</a:t>
            </a:r>
          </a:p>
          <a:p>
            <a:r>
              <a:rPr lang="en-US" altLang="zh-CN" dirty="0"/>
              <a:t>Basic 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6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14F-CA6B-47C8-840E-451E8808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4259-4D92-4DD4-AB55-32824767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ER diagrams, a relationship set is denoted by a </a:t>
            </a:r>
            <a:r>
              <a:rPr lang="en-US" altLang="zh-CN" b="1" i="1" dirty="0"/>
              <a:t>diamond</a:t>
            </a:r>
            <a:r>
              <a:rPr lang="en-US" altLang="zh-CN" dirty="0"/>
              <a:t>.</a:t>
            </a:r>
            <a:endParaRPr lang="en-US" sz="2000" dirty="0"/>
          </a:p>
          <a:p>
            <a:r>
              <a:rPr lang="en-US" dirty="0"/>
              <a:t>The previous example “students borrow books” can be modeled as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6C6E94-582F-475C-A0DC-DE7EE1CB9E79}"/>
              </a:ext>
            </a:extLst>
          </p:cNvPr>
          <p:cNvGrpSpPr/>
          <p:nvPr/>
        </p:nvGrpSpPr>
        <p:grpSpPr>
          <a:xfrm>
            <a:off x="5687858" y="3582769"/>
            <a:ext cx="870670" cy="870670"/>
            <a:chOff x="3852000" y="4722469"/>
            <a:chExt cx="1116654" cy="1116655"/>
          </a:xfrm>
        </p:grpSpPr>
        <p:sp>
          <p:nvSpPr>
            <p:cNvPr id="22" name="菱形 4">
              <a:extLst>
                <a:ext uri="{FF2B5EF4-FFF2-40B4-BE49-F238E27FC236}">
                  <a16:creationId xmlns:a16="http://schemas.microsoft.com/office/drawing/2014/main" id="{47B5961C-7784-4781-AB23-1107D0734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4722469"/>
              <a:ext cx="1116654" cy="111665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9F51D4A7-73CC-4DB5-8889-9ADFEDBEA445}"/>
                </a:ext>
              </a:extLst>
            </p:cNvPr>
            <p:cNvSpPr txBox="1"/>
            <p:nvPr/>
          </p:nvSpPr>
          <p:spPr>
            <a:xfrm>
              <a:off x="3984399" y="5077614"/>
              <a:ext cx="937896" cy="394731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borrow</a:t>
              </a:r>
              <a:endParaRPr kumimoji="1" lang="zh-CN" alt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5BCBD0-C24B-4A1A-A30E-0DE44F063F3B}"/>
              </a:ext>
            </a:extLst>
          </p:cNvPr>
          <p:cNvGrpSpPr/>
          <p:nvPr/>
        </p:nvGrpSpPr>
        <p:grpSpPr>
          <a:xfrm>
            <a:off x="6998355" y="3116946"/>
            <a:ext cx="2208290" cy="1784847"/>
            <a:chOff x="6250393" y="3684462"/>
            <a:chExt cx="2208290" cy="1784847"/>
          </a:xfrm>
        </p:grpSpPr>
        <p:sp>
          <p:nvSpPr>
            <p:cNvPr id="41" name="矩形 21">
              <a:extLst>
                <a:ext uri="{FF2B5EF4-FFF2-40B4-BE49-F238E27FC236}">
                  <a16:creationId xmlns:a16="http://schemas.microsoft.com/office/drawing/2014/main" id="{52B1813C-9DE5-497C-9272-A6FD5613B1E2}"/>
                </a:ext>
              </a:extLst>
            </p:cNvPr>
            <p:cNvSpPr/>
            <p:nvPr/>
          </p:nvSpPr>
          <p:spPr>
            <a:xfrm>
              <a:off x="7299320" y="4430478"/>
              <a:ext cx="66236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椭圆 25">
              <a:extLst>
                <a:ext uri="{FF2B5EF4-FFF2-40B4-BE49-F238E27FC236}">
                  <a16:creationId xmlns:a16="http://schemas.microsoft.com/office/drawing/2014/main" id="{2D357BC7-B135-4079-8E61-A8484DFFC906}"/>
                </a:ext>
              </a:extLst>
            </p:cNvPr>
            <p:cNvSpPr/>
            <p:nvPr/>
          </p:nvSpPr>
          <p:spPr>
            <a:xfrm>
              <a:off x="7439984" y="3684462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ISBN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椭圆 26">
              <a:extLst>
                <a:ext uri="{FF2B5EF4-FFF2-40B4-BE49-F238E27FC236}">
                  <a16:creationId xmlns:a16="http://schemas.microsoft.com/office/drawing/2014/main" id="{5022A0DF-836D-4308-BFCC-F20110BD9474}"/>
                </a:ext>
              </a:extLst>
            </p:cNvPr>
            <p:cNvSpPr/>
            <p:nvPr/>
          </p:nvSpPr>
          <p:spPr>
            <a:xfrm>
              <a:off x="6250393" y="5007934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36">
              <a:extLst>
                <a:ext uri="{FF2B5EF4-FFF2-40B4-BE49-F238E27FC236}">
                  <a16:creationId xmlns:a16="http://schemas.microsoft.com/office/drawing/2014/main" id="{AB7DDA05-34C4-4AB3-A8B4-405A0A8B7B4A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630501" y="4038534"/>
              <a:ext cx="123934" cy="3919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38">
              <a:extLst>
                <a:ext uri="{FF2B5EF4-FFF2-40B4-BE49-F238E27FC236}">
                  <a16:creationId xmlns:a16="http://schemas.microsoft.com/office/drawing/2014/main" id="{DA556C2F-F755-4345-A1A7-5D27961E9612}"/>
                </a:ext>
              </a:extLst>
            </p:cNvPr>
            <p:cNvCxnSpPr>
              <a:cxnSpLocks/>
              <a:stCxn id="41" idx="2"/>
              <a:endCxn id="43" idx="7"/>
            </p:cNvCxnSpPr>
            <p:nvPr/>
          </p:nvCxnSpPr>
          <p:spPr>
            <a:xfrm flipH="1">
              <a:off x="7012146" y="4738255"/>
              <a:ext cx="618355" cy="3215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26">
              <a:extLst>
                <a:ext uri="{FF2B5EF4-FFF2-40B4-BE49-F238E27FC236}">
                  <a16:creationId xmlns:a16="http://schemas.microsoft.com/office/drawing/2014/main" id="{FC4194A9-6027-4FEC-BD3F-0945444C044D}"/>
                </a:ext>
              </a:extLst>
            </p:cNvPr>
            <p:cNvSpPr/>
            <p:nvPr/>
          </p:nvSpPr>
          <p:spPr>
            <a:xfrm>
              <a:off x="7566234" y="5115237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38">
              <a:extLst>
                <a:ext uri="{FF2B5EF4-FFF2-40B4-BE49-F238E27FC236}">
                  <a16:creationId xmlns:a16="http://schemas.microsoft.com/office/drawing/2014/main" id="{3D15327D-574F-46D2-9C03-673CB0A5ED21}"/>
                </a:ext>
              </a:extLst>
            </p:cNvPr>
            <p:cNvCxnSpPr>
              <a:cxnSpLocks/>
              <a:stCxn id="41" idx="2"/>
              <a:endCxn id="46" idx="0"/>
            </p:cNvCxnSpPr>
            <p:nvPr/>
          </p:nvCxnSpPr>
          <p:spPr>
            <a:xfrm>
              <a:off x="7630501" y="4738255"/>
              <a:ext cx="381958" cy="3769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7D2CA2-66B3-4F22-9D91-9C80B0AC1872}"/>
              </a:ext>
            </a:extLst>
          </p:cNvPr>
          <p:cNvCxnSpPr>
            <a:cxnSpLocks/>
            <a:stCxn id="56" idx="3"/>
            <a:endCxn id="22" idx="1"/>
          </p:cNvCxnSpPr>
          <p:nvPr/>
        </p:nvCxnSpPr>
        <p:spPr>
          <a:xfrm>
            <a:off x="4594464" y="4017956"/>
            <a:ext cx="1093394" cy="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2CF025-E0DA-4CF2-A28B-0A66FD5A5423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6558528" y="4016850"/>
            <a:ext cx="1488754" cy="12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FCD3834B-7F4B-4156-ADF1-2428C89EECF1}"/>
              </a:ext>
            </a:extLst>
          </p:cNvPr>
          <p:cNvSpPr/>
          <p:nvPr/>
        </p:nvSpPr>
        <p:spPr>
          <a:xfrm>
            <a:off x="1524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DC1840FE-C958-426F-BF25-FCB9A36FE55C}"/>
              </a:ext>
            </a:extLst>
          </p:cNvPr>
          <p:cNvSpPr/>
          <p:nvPr/>
        </p:nvSpPr>
        <p:spPr>
          <a:xfrm>
            <a:off x="8400000" y="1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2C2EE29F-3187-44FC-80E7-027B0BDE6BD9}"/>
              </a:ext>
            </a:extLst>
          </p:cNvPr>
          <p:cNvSpPr/>
          <p:nvPr/>
        </p:nvSpPr>
        <p:spPr>
          <a:xfrm>
            <a:off x="3792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02521689-FE54-46EE-B6B3-4F6E4EDB53F7}"/>
              </a:ext>
            </a:extLst>
          </p:cNvPr>
          <p:cNvSpPr/>
          <p:nvPr/>
        </p:nvSpPr>
        <p:spPr>
          <a:xfrm>
            <a:off x="6096000" y="1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CAF432-8866-460C-9709-AD75C83E8C83}"/>
              </a:ext>
            </a:extLst>
          </p:cNvPr>
          <p:cNvGrpSpPr/>
          <p:nvPr/>
        </p:nvGrpSpPr>
        <p:grpSpPr>
          <a:xfrm>
            <a:off x="2420739" y="3153598"/>
            <a:ext cx="2600836" cy="2014835"/>
            <a:chOff x="2855061" y="3907873"/>
            <a:chExt cx="2600836" cy="2014835"/>
          </a:xfrm>
        </p:grpSpPr>
        <p:sp>
          <p:nvSpPr>
            <p:cNvPr id="50" name="椭圆 7">
              <a:extLst>
                <a:ext uri="{FF2B5EF4-FFF2-40B4-BE49-F238E27FC236}">
                  <a16:creationId xmlns:a16="http://schemas.microsoft.com/office/drawing/2014/main" id="{D58E99B4-AB9F-47F4-8C98-F5ECB311ECE0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39BFA28-B665-4E06-AA02-322206160699}"/>
                </a:ext>
              </a:extLst>
            </p:cNvPr>
            <p:cNvCxnSpPr>
              <a:cxnSpLocks/>
              <a:stCxn id="50" idx="6"/>
              <a:endCxn id="56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3">
              <a:extLst>
                <a:ext uri="{FF2B5EF4-FFF2-40B4-BE49-F238E27FC236}">
                  <a16:creationId xmlns:a16="http://schemas.microsoft.com/office/drawing/2014/main" id="{B0EDD932-F331-4753-A223-13485E91BEAF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椭圆 7">
              <a:extLst>
                <a:ext uri="{FF2B5EF4-FFF2-40B4-BE49-F238E27FC236}">
                  <a16:creationId xmlns:a16="http://schemas.microsoft.com/office/drawing/2014/main" id="{1065D900-E32C-4157-ADE2-E645B73BE40A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椭圆 22">
              <a:extLst>
                <a:ext uri="{FF2B5EF4-FFF2-40B4-BE49-F238E27FC236}">
                  <a16:creationId xmlns:a16="http://schemas.microsoft.com/office/drawing/2014/main" id="{28B5E321-7A90-480E-AA2F-D682FD37C18F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椭圆 23">
              <a:extLst>
                <a:ext uri="{FF2B5EF4-FFF2-40B4-BE49-F238E27FC236}">
                  <a16:creationId xmlns:a16="http://schemas.microsoft.com/office/drawing/2014/main" id="{EA149A8A-9592-4C17-9F03-3CD45B74C006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椭圆 24">
              <a:extLst>
                <a:ext uri="{FF2B5EF4-FFF2-40B4-BE49-F238E27FC236}">
                  <a16:creationId xmlns:a16="http://schemas.microsoft.com/office/drawing/2014/main" id="{E077087E-46F2-485B-8DDB-8C8996A551E5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直接连接符 9">
              <a:extLst>
                <a:ext uri="{FF2B5EF4-FFF2-40B4-BE49-F238E27FC236}">
                  <a16:creationId xmlns:a16="http://schemas.microsoft.com/office/drawing/2014/main" id="{2057394D-97FB-4B4C-8B5D-760813FA5AC5}"/>
                </a:ext>
              </a:extLst>
            </p:cNvPr>
            <p:cNvCxnSpPr>
              <a:cxnSpLocks/>
              <a:stCxn id="57" idx="5"/>
              <a:endCxn id="56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11">
              <a:extLst>
                <a:ext uri="{FF2B5EF4-FFF2-40B4-BE49-F238E27FC236}">
                  <a16:creationId xmlns:a16="http://schemas.microsoft.com/office/drawing/2014/main" id="{7C882E8B-F81B-48A1-AF4E-210720D41F74}"/>
                </a:ext>
              </a:extLst>
            </p:cNvPr>
            <p:cNvCxnSpPr>
              <a:stCxn id="58" idx="3"/>
              <a:endCxn id="56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28">
              <a:extLst>
                <a:ext uri="{FF2B5EF4-FFF2-40B4-BE49-F238E27FC236}">
                  <a16:creationId xmlns:a16="http://schemas.microsoft.com/office/drawing/2014/main" id="{B040FE0E-F002-4BA2-B2DF-183D9D29E4D8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30">
              <a:extLst>
                <a:ext uri="{FF2B5EF4-FFF2-40B4-BE49-F238E27FC236}">
                  <a16:creationId xmlns:a16="http://schemas.microsoft.com/office/drawing/2014/main" id="{F00A3DC4-ACA5-4EB9-A051-CA91ED9F44BE}"/>
                </a:ext>
              </a:extLst>
            </p:cNvPr>
            <p:cNvCxnSpPr>
              <a:stCxn id="60" idx="1"/>
              <a:endCxn id="56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24">
              <a:extLst>
                <a:ext uri="{FF2B5EF4-FFF2-40B4-BE49-F238E27FC236}">
                  <a16:creationId xmlns:a16="http://schemas.microsoft.com/office/drawing/2014/main" id="{423D4873-BCD1-4DC9-B17B-9849825D6B40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30">
              <a:extLst>
                <a:ext uri="{FF2B5EF4-FFF2-40B4-BE49-F238E27FC236}">
                  <a16:creationId xmlns:a16="http://schemas.microsoft.com/office/drawing/2014/main" id="{A8E087D5-2E5A-4C83-A03B-ACCCEF183E12}"/>
                </a:ext>
              </a:extLst>
            </p:cNvPr>
            <p:cNvCxnSpPr>
              <a:cxnSpLocks/>
              <a:stCxn id="65" idx="0"/>
              <a:endCxn id="56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98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1696</Words>
  <Application>Microsoft Office PowerPoint</Application>
  <PresentationFormat>Widescreen</PresentationFormat>
  <Paragraphs>336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Consolas</vt:lpstr>
      <vt:lpstr>Office Theme</vt:lpstr>
      <vt:lpstr>COMP3013 Tutorial01</vt:lpstr>
      <vt:lpstr>Outline</vt:lpstr>
      <vt:lpstr>Basic ER Features</vt:lpstr>
      <vt:lpstr>Multi-valued Attribute</vt:lpstr>
      <vt:lpstr>Example</vt:lpstr>
      <vt:lpstr>Composite Attribute</vt:lpstr>
      <vt:lpstr>Composite Attribute</vt:lpstr>
      <vt:lpstr>Outline</vt:lpstr>
      <vt:lpstr>Relationship Set</vt:lpstr>
      <vt:lpstr>Multi-ary Relationship</vt:lpstr>
      <vt:lpstr>Multi-ary Relationship</vt:lpstr>
      <vt:lpstr>Outline</vt:lpstr>
      <vt:lpstr>Roles</vt:lpstr>
      <vt:lpstr>Outline</vt:lpstr>
      <vt:lpstr>Attributes for Relationship Sets</vt:lpstr>
      <vt:lpstr>Derived Attributes</vt:lpstr>
      <vt:lpstr>Example</vt:lpstr>
      <vt:lpstr>How did you do for the class exercise? (Q&amp;A)</vt:lpstr>
      <vt:lpstr>Outline</vt:lpstr>
      <vt:lpstr>Basic Query</vt:lpstr>
      <vt:lpstr>Basic Query</vt:lpstr>
      <vt:lpstr>Basic Query</vt:lpstr>
      <vt:lpstr>Example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COMP3013 Tutorial01</dc:title>
  <dc:creator>Lily Lin</dc:creator>
  <cp:lastModifiedBy>temp</cp:lastModifiedBy>
  <cp:revision>2</cp:revision>
  <dcterms:created xsi:type="dcterms:W3CDTF">2022-09-18T13:53:03Z</dcterms:created>
  <dcterms:modified xsi:type="dcterms:W3CDTF">2024-09-09T00:50:49Z</dcterms:modified>
</cp:coreProperties>
</file>