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1" Target="docProps/thumbnail.jpeg" Type="http://schemas.openxmlformats.org/package/2006/relationships/metadata/thumbnai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</p:sldMasterIdLst>
  <p:notesMasterIdLst>
    <p:notesMasterId r:id="rId6"/>
  </p:notesMasterIdLst>
  <p:handoutMasterIdLst>
    <p:handoutMasterId r:id="rId7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autoAdjust="0" sz="9396"/>
    <p:restoredTop sz="94660"/>
  </p:normalViewPr>
  <p:slideViewPr>
    <p:cSldViewPr snapToGrid="0">
      <p:cViewPr varScale="1">
        <p:scale>
          <a:sx d="100" n="105"/>
          <a:sy d="100" n="105"/>
        </p:scale>
        <p:origin x="1074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<Relationships xmlns="http://schemas.openxmlformats.org/package/2006/relationships"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9" Target="slides/slide2.xml" Type="http://schemas.openxmlformats.org/officeDocument/2006/relationships/slide"/><Relationship Id="rId10" Target="slides/slide3.xml" Type="http://schemas.openxmlformats.org/officeDocument/2006/relationships/slide"/><Relationship Id="rId8" Target="slides/slide1.xml" Type="http://schemas.openxmlformats.org/officeDocument/2006/relationships/slide"/><Relationship Id="rId7" Target="handoutMasters/handoutMaster1.xml" Type="http://schemas.openxmlformats.org/officeDocument/2006/relationships/handoutMaster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handoutMasters/_rels/handout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sz="quarter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FF583BE7-67CB-4BC0-ABC3-77A59C886D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2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3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C4C475DF-82F2-44A5-9BC4-9938493C7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4952"/>
      </p:ext>
    </p:extLst>
  </p:cSld>
  <p:clrMap accent1="accent1" accent2="accent2" accent3="accent3" accent4="accent4" accent5="accent5" accent6="accent6" bg1="lt1" bg2="lt2" folHlink="folHlink" hlink="hlink" tx1="dk1" tx2="dk2"/>
  <p:hf dt="0" ftr="0" hdr="0"/>
</p:handoutMaster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numCol="1" rIns="91440" rtlCol="0" tIns="45720" vert="horz"/>
          <a:lstStyle>
            <a:lvl1pPr algn="r">
              <a:defRPr sz="1200"/>
            </a:lvl1pPr>
          </a:lstStyle>
          <a:p>
            <a:fld id="{11D9FBDC-DA40-4C1D-BD84-D9B2858F1C6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numCol="1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numCol="1" rIns="91440" rtlCol="0" tIns="45720"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numCol="1" rIns="91440" rtlCol="0" tIns="45720" vert="horz"/>
          <a:lstStyle>
            <a:lvl1pPr algn="r">
              <a:defRPr sz="1200"/>
            </a:lvl1pPr>
          </a:lstStyle>
          <a:p>
            <a:fld id="{2A2474D1-4B83-4E2F-A02A-EC6B8BB3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68"/>
      </p:ext>
    </p:extLst>
  </p:cSld>
  <p:clrMap accent1="accent1" accent2="accent2" accent3="accent3" accent4="accent4" accent5="accent5" accent6="accent6" bg1="lt1" bg2="lt2" folHlink="folHlink" hlink="hlink" tx1="dk1" tx2="dk2"/>
  <p:hf dt="0" ftr="0" hdr="0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5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idx="1" type="body"/>
          </p:nvPr>
        </p:nvSpPr>
        <p:spPr/>
        <p:txBody>
          <a:bodyPr numCol="1"/>
          <a:lstStyle/>
          <a:p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0" sz="quarter" type="sldNum"/>
          </p:nvPr>
        </p:nvSpPr>
        <p:spPr/>
        <p:txBody>
          <a:bodyPr numCol="1"/>
          <a:lstStyle/>
          <a:p>
            <a:fld id="{2A2474D1-4B83-4E2F-A02A-EC6B8BB33F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347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485899" y="2983971"/>
            <a:ext cx="9144000" cy="1113896"/>
          </a:xfrm>
        </p:spPr>
        <p:txBody>
          <a:bodyPr numCol="1">
            <a:normAutofit/>
          </a:bodyPr>
          <a:lstStyle>
            <a:lvl1pPr algn="ctr" indent="0" marL="0">
              <a:buNone/>
              <a:defRPr sz="2000"/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dirty="0" lang="zh-CN" sz="1800">
                <a:latin charset="-128" panose="020B0400000000000000" pitchFamily="34" typeface="Adobe Heiti Std R"/>
                <a:ea charset="-128" panose="020B0400000000000000" pitchFamily="34" typeface="Adobe Heiti Std R"/>
              </a:rPr>
              <a:t>单击此处编辑母版作者信息样式</a:t>
            </a:r>
            <a:endParaRPr altLang="zh-CN" dirty="0" lang="en-US" sz="1800">
              <a:latin charset="-128" panose="020B0400000000000000" pitchFamily="34" typeface="Adobe Heiti Std R"/>
              <a:ea charset="-128" panose="020B0400000000000000" pitchFamily="34" typeface="Adobe Heiti Std R"/>
            </a:endParaRPr>
          </a:p>
          <a:p>
            <a:endParaRPr dirty="0" lang="zh-CN" sz="1800">
              <a:effectLst/>
              <a:latin charset="-128" panose="020B0400000000000000" pitchFamily="34" typeface="Adobe Heiti Std R"/>
              <a:ea charset="-128" panose="020B0400000000000000" pitchFamily="34" typeface="Adobe Heiti Std R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algn="tl" blurRad="50800" dir="6540000" dist="381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kumimoji="1" lang="zh-CN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 numCol="1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altLang="zh-CN" kumimoji="1" lang="en-US"/>
              <a:t>Click to edit Master title style</a:t>
            </a:r>
            <a:endParaRPr kumimoji="1" lang="zh-CN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kumimoji="1" lang="zh-CN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 numCol="1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altLang="zh-CN" dirty="0" kumimoji="1" lang="en-US"/>
              <a:t>Click to edit Master title style</a:t>
            </a:r>
            <a:endParaRPr dirty="0" kumimoji="1" lang="zh-CN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hasCustomPrompt="1" idx="1"/>
          </p:nvPr>
        </p:nvSpPr>
        <p:spPr>
          <a:xfrm>
            <a:off x="838200" y="1412078"/>
            <a:ext cx="10515600" cy="3260846"/>
          </a:xfrm>
        </p:spPr>
        <p:txBody>
          <a:bodyPr numCol="1"/>
          <a:lstStyle>
            <a:lvl1pPr indent="-273050" marL="273050">
              <a:buFont charset="0" panose="020B0604020202020204" pitchFamily="34" typeface="Arial"/>
              <a:buChar char="•"/>
              <a:tabLst/>
              <a:defRPr>
                <a:latin charset="0" panose="020B0604020202020204" pitchFamily="34" typeface="Arial"/>
                <a:cs charset="0" panose="020B0604020202020204" pitchFamily="34" typeface="Arial"/>
              </a:defRPr>
            </a:lvl1pPr>
          </a:lstStyle>
          <a:p>
            <a:pPr lvl="0"/>
            <a:r>
              <a:rPr dirty="0" kumimoji="1"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algn="tl" blurRad="50800" dir="6540000" dist="38100" rotWithShape="0" sx="101000" sy="10100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kumimoji="1" lang="zh-CN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 numCol="1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dirty="0" kumimoji="1" lang="zh-CN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anchor="ctr" bIns="45720" lIns="91440" numCol="1" rIns="91440" rtlCol="0" tIns="45720" vert="horz">
            <a:normAutofit/>
          </a:bodyPr>
          <a:lstStyle/>
          <a:p>
            <a:r>
              <a:rPr dirty="0" kumimoji="1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/>
          <a:p>
            <a:r>
              <a:rPr dirty="0" kumimoji="1" lang="zh-CN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zh-CN" dirty="0" kumimoji="1" lang="en-US" sz="1200">
                <a:solidFill>
                  <a:schemeClr val="bg1"/>
                </a:solidFill>
              </a:rPr>
              <a:t>COMP3013</a:t>
            </a:r>
            <a:endParaRPr dirty="0" kumimoji="1" lang="zh-CN" sz="120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altLang="zh-CN" dirty="0" kumimoji="1" lang="en-US" sz="1200">
                <a:solidFill>
                  <a:schemeClr val="bg1"/>
                </a:solidFill>
              </a:rPr>
              <a:t>Lab 01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endParaRPr dirty="0" kumimoji="1" lang="zh-CN" sz="120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defPPr>
              <a:defRPr lang="en-US"/>
            </a:defPPr>
            <a:lvl1pPr algn="l" defTabSz="457200" eaLnBrk="1" hangingPunct="1" latinLnBrk="0" marL="0" rtl="0">
              <a:defRPr kern="1200"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lang="en-US" sz="1000">
              <a:solidFill>
                <a:schemeClr val="bg1"/>
              </a:solidFill>
              <a:latin charset="-128" panose="020B0300000000000000" pitchFamily="34" typeface="Hiragino Sans GB W3"/>
              <a:ea charset="-128" panose="020B0300000000000000" pitchFamily="34" typeface="Hiragino Sans GB W3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anchor="ctr" bIns="45720" lIns="91440" numCol="1" rIns="91440" rtlCol="0" tIns="45720" vert="horz"/>
          <a:lstStyle>
            <a:defPPr>
              <a:defRPr lang="en-US"/>
            </a:defPPr>
            <a:lvl1pPr algn="l" defTabSz="457200" eaLnBrk="1" hangingPunct="1" latinLnBrk="0" marL="0" rtl="0">
              <a:defRPr kern="1200" sz="9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mtClean="0" sz="1000">
                <a:solidFill>
                  <a:schemeClr val="bg1"/>
                </a:solidFill>
                <a:latin charset="-128" panose="020B0300000000000000" pitchFamily="34" typeface="Hiragino Sans GB W3"/>
                <a:ea charset="-128" panose="020B0300000000000000" pitchFamily="34" typeface="Hiragino Sans GB W3"/>
              </a:rPr>
              <a:pPr/>
              <a:t>‹#›</a:t>
            </a:fld>
            <a:endParaRPr dirty="0" lang="en-US" sz="1000">
              <a:solidFill>
                <a:schemeClr val="bg1"/>
              </a:solidFill>
              <a:latin charset="-128" panose="020B0300000000000000" pitchFamily="34" typeface="Hiragino Sans GB W3"/>
              <a:ea charset="-128" panose="020B0300000000000000" pitchFamily="34"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</p:sldLayoutIdLst>
  <p:hf dt="0" hdr="0" sldNum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sz="3300">
          <a:solidFill>
            <a:schemeClr val="tx1"/>
          </a:solidFill>
          <a:latin charset="0" panose="020B0604020202020204" pitchFamily="34" typeface="Arial"/>
          <a:ea charset="-122" panose="020B0503020204020204" pitchFamily="34" typeface="Microsoft YaHei"/>
          <a:cs charset="0" panose="020B0604020202020204" pitchFamily="34" typeface="Arial"/>
        </a:defRPr>
      </a:lvl1pPr>
    </p:titleStyle>
    <p:bodyStyle>
      <a:lvl1pPr algn="l" defTabSz="685800" eaLnBrk="1" hangingPunct="1" indent="-273050" latinLnBrk="0" marL="273050" rtl="0">
        <a:lnSpc>
          <a:spcPct val="90000"/>
        </a:lnSpc>
        <a:spcBef>
          <a:spcPts val="750"/>
        </a:spcBef>
        <a:buClr>
          <a:schemeClr val="accent1"/>
        </a:buClr>
        <a:buFont charset="0" panose="020B0604020202020204" pitchFamily="34" typeface="Arial"/>
        <a:buChar char="•"/>
        <a:tabLst/>
        <a:defRPr kern="1200" sz="21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altLang="zh-CN" lang="zh-CN"/>
      </a:defPPr>
      <a:lvl1pPr algn="l" defTabSz="6858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2" Target="../notesSlides/notesSlide4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4" Target="../media/image2.png" Type="http://schemas.openxmlformats.org/officeDocument/2006/relationships/image"/><Relationship Id="rId3" Target="../media/image1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 numCol="1"/>
          <a:lstStyle/>
          <a:p>
            <a:r>
              <a:rPr altLang="zh-CN" dirty="0" lang="en-US">
                <a:latin charset="0" panose="020B0604020202020204" pitchFamily="34" typeface="Arial"/>
                <a:cs charset="0" panose="020B0604020202020204" pitchFamily="34" typeface="Arial"/>
              </a:rPr>
              <a:t>United International College</a:t>
            </a:r>
          </a:p>
          <a:p>
            <a:r>
              <a:rPr altLang="zh-CN" lang="en-US"/>
              <a:t>COMP3013 DBMS</a:t>
            </a:r>
            <a:endParaRPr dirty="0"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altLang="zh-CN" dirty="0" lang="en-US"/>
              <a:t>Lab 11 Advanced SQL 1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Cascading Actions in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10515600" cy="4882972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If a row in table </a:t>
            </a:r>
            <a:r>
              <a:rPr altLang="zh-CN" dirty="0" i="1" lang="en-US">
                <a:ea charset="-122" pitchFamily="2" typeface="宋体"/>
              </a:rPr>
              <a:t>program</a:t>
            </a:r>
            <a:r>
              <a:rPr altLang="zh-CN" dirty="0" lang="en-US">
                <a:ea charset="-122" pitchFamily="2" typeface="宋体"/>
              </a:rPr>
              <a:t> is deleted or updated, that might cause integrity problem in the table </a:t>
            </a:r>
            <a:r>
              <a:rPr altLang="zh-CN" dirty="0" i="1" lang="en-US">
                <a:ea charset="-122" pitchFamily="2" typeface="宋体"/>
              </a:rPr>
              <a:t>student</a:t>
            </a:r>
            <a:r>
              <a:rPr altLang="zh-CN" dirty="0" lang="en-US">
                <a:ea charset="-122" pitchFamily="2" typeface="宋体"/>
              </a:rPr>
              <a:t>.</a:t>
            </a: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To solve this problem, use </a:t>
            </a:r>
            <a:r>
              <a:rPr altLang="zh-CN" dirty="0" lang="en-US">
                <a:solidFill>
                  <a:srgbClr val="FF0000"/>
                </a:solidFill>
                <a:ea charset="-122" pitchFamily="2" typeface="宋体"/>
              </a:rPr>
              <a:t>cascade</a:t>
            </a:r>
            <a:r>
              <a:rPr altLang="zh-CN" dirty="0" lang="en-US">
                <a:ea charset="-122" pitchFamily="2" typeface="宋体"/>
              </a:rPr>
              <a:t> action.  When a change is made in the parent table program, the corresponding value in the child table student is also changed.</a:t>
            </a:r>
            <a:endParaRPr altLang="zh-CN" dirty="0" lang="en-US" sz="800">
              <a:latin typeface="+mn-lt"/>
              <a:ea charset="-122" pitchFamily="2" typeface="宋体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Again, because the table </a:t>
            </a:r>
            <a:r>
              <a:rPr altLang="zh-CN" dirty="0" i="1" lang="en-US">
                <a:ea charset="-122" pitchFamily="2" typeface="宋体"/>
              </a:rPr>
              <a:t>student </a:t>
            </a:r>
            <a:r>
              <a:rPr altLang="zh-CN" dirty="0" lang="en-US">
                <a:ea charset="-122" pitchFamily="2" typeface="宋体"/>
              </a:rPr>
              <a:t>already exists, we need to alter the table.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endParaRPr altLang="zh-CN" b="1" dirty="0" lang="en-US">
              <a:latin charset="0" panose="020B0609020204030204" pitchFamily="49" typeface="Consolas"/>
              <a:ea charset="-122" pitchFamily="2" typeface="宋体"/>
            </a:endParaRP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r>
              <a:rPr altLang="zh-CN" b="1" dirty="0" lang="en-US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ALTER TABLE 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student</a:t>
            </a:r>
            <a:endParaRPr altLang="zh-CN" b="1" dirty="0" lang="en-US" sz="2100">
              <a:latin charset="0" panose="020B0609020204030204" pitchFamily="49" typeface="Consolas"/>
              <a:ea charset="-122" pitchFamily="2" typeface="宋体"/>
            </a:endParaRP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	ADD CONSTRAINT </a:t>
            </a:r>
            <a:r>
              <a:rPr altLang="zh-CN" dirty="0" err="1" lang="en-US" sz="2100">
                <a:latin charset="0" panose="020B0609020204030204" pitchFamily="49" typeface="Consolas"/>
                <a:ea charset="-122" pitchFamily="2" typeface="宋体"/>
              </a:rPr>
              <a:t>student_program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 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		FOREIGN KEY 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(</a:t>
            </a:r>
            <a:r>
              <a:rPr altLang="zh-CN" dirty="0" err="1" lang="en-US" sz="21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) </a:t>
            </a: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REFERENCES 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program(</a:t>
            </a:r>
            <a:r>
              <a:rPr altLang="zh-CN" dirty="0" err="1" lang="en-US" sz="21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100">
                <a:latin charset="0" panose="020B0609020204030204" pitchFamily="49" typeface="Consolas"/>
                <a:ea charset="-122" pitchFamily="2" typeface="宋体"/>
              </a:rPr>
              <a:t>)</a:t>
            </a:r>
            <a:r>
              <a:rPr altLang="zh-CN" dirty="0" i="1" lang="en-US" sz="2100">
                <a:latin charset="0" panose="020B0609020204030204" pitchFamily="49" typeface="Consolas"/>
                <a:ea charset="-122" pitchFamily="2" typeface="宋体"/>
              </a:rPr>
              <a:t> 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r>
              <a:rPr altLang="zh-CN" b="1" dirty="0" i="1" lang="en-US" sz="21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ON DELETE CASCADE</a:t>
            </a:r>
            <a:r>
              <a:rPr altLang="zh-CN" b="1" dirty="0" i="1" lang="en-US" sz="2100">
                <a:latin charset="0" panose="020B0609020204030204" pitchFamily="49" typeface="Consolas"/>
                <a:ea charset="-122" pitchFamily="2" typeface="宋体"/>
              </a:rPr>
              <a:t> 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1257300"/>
              </a:tabLst>
            </a:pPr>
            <a:r>
              <a:rPr altLang="zh-CN" b="1" dirty="0" i="1" lang="en-US" sz="21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100">
                <a:latin charset="0" panose="020B0609020204030204" pitchFamily="49" typeface="Consolas"/>
                <a:ea charset="-122" pitchFamily="2" typeface="宋体"/>
              </a:rPr>
              <a:t>ON UPDATE CASCADE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2173288"/>
              </a:tabLst>
            </a:pPr>
            <a:r>
              <a:rPr altLang="zh-CN" b="1" dirty="0" i="1" lang="en-US">
                <a:ea charset="-122" pitchFamily="2" typeface="宋体"/>
              </a:rPr>
              <a:t>    </a:t>
            </a:r>
            <a:endParaRPr altLang="zh-CN" dirty="0" lang="en-US" sz="800">
              <a:ea charset="-122" pitchFamily="2" typeface="宋体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Alternative cascade actions can be: </a:t>
            </a:r>
            <a:r>
              <a:rPr altLang="zh-CN" b="1" dirty="0" lang="en-US">
                <a:ea charset="-122" pitchFamily="2" typeface="宋体"/>
              </a:rPr>
              <a:t>SET NULL </a:t>
            </a:r>
            <a:r>
              <a:rPr altLang="zh-CN" dirty="0" lang="en-US">
                <a:ea charset="-122" pitchFamily="2" typeface="宋体"/>
              </a:rPr>
              <a:t>and </a:t>
            </a:r>
            <a:r>
              <a:rPr altLang="zh-CN" b="1" dirty="0" lang="en-US">
                <a:ea charset="-122" pitchFamily="2" typeface="宋体"/>
              </a:rPr>
              <a:t>SET DEFAULT</a:t>
            </a:r>
            <a:r>
              <a:rPr altLang="zh-CN" dirty="0" lang="en-US">
                <a:ea charset="-122" pitchFamily="2" typeface="宋体"/>
              </a:rPr>
              <a:t>.</a:t>
            </a:r>
            <a:endParaRPr altLang="zh-CN" b="1" dirty="0" lang="en-US">
              <a:ea charset="-122" pitchFamily="2" typeface="宋体"/>
            </a:endParaRPr>
          </a:p>
          <a:p>
            <a:pPr lvl="1"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When the value in the parent is changed, the corresponding child value is set to null or the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1156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Cascading Actions in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10515600" cy="4882972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Before you add the cascade constraint in the last table, remove a student from the table student.</a:t>
            </a:r>
          </a:p>
          <a:p>
            <a:pPr lvl="1"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 sz="2000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You will get no error message.</a:t>
            </a:r>
          </a:p>
          <a:p>
            <a:pPr lvl="1">
              <a:spcBef>
                <a:spcPts val="0"/>
              </a:spcBef>
              <a:tabLst>
                <a:tab algn="l" pos="2173288"/>
              </a:tabLst>
            </a:pPr>
            <a:endParaRPr altLang="zh-CN" dirty="0" lang="en-US" sz="2000">
              <a:latin charset="0" panose="020B0604020202020204" pitchFamily="34" typeface="Arial"/>
              <a:ea charset="-122" pitchFamily="2" typeface="宋体"/>
              <a:cs charset="0" panose="020B0604020202020204" pitchFamily="34" typeface="Arial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Add back the student you’ve deleted.</a:t>
            </a:r>
          </a:p>
          <a:p>
            <a:pPr>
              <a:spcBef>
                <a:spcPts val="0"/>
              </a:spcBef>
              <a:tabLst>
                <a:tab algn="l" pos="2173288"/>
              </a:tabLst>
            </a:pPr>
            <a:endParaRPr altLang="zh-CN" dirty="0" lang="en-US">
              <a:ea charset="-122" pitchFamily="2" typeface="宋体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Run the cascade constraint in the last slide.</a:t>
            </a:r>
          </a:p>
          <a:p>
            <a:pPr lvl="1"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Don’t forget to add the back tic `</a:t>
            </a:r>
          </a:p>
          <a:p>
            <a:pPr>
              <a:spcBef>
                <a:spcPts val="0"/>
              </a:spcBef>
              <a:tabLst>
                <a:tab algn="l" pos="2173288"/>
              </a:tabLst>
            </a:pPr>
            <a:endParaRPr altLang="zh-CN" dirty="0" lang="en-US">
              <a:ea charset="-122" pitchFamily="2" typeface="宋体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Now delete a student and check the outcome in the table </a:t>
            </a:r>
            <a:r>
              <a:rPr altLang="zh-CN" dirty="0" i="1" lang="en-US">
                <a:ea charset="-122" pitchFamily="2" typeface="宋体"/>
              </a:rPr>
              <a:t>enroll</a:t>
            </a:r>
            <a:r>
              <a:rPr altLang="zh-CN" dirty="0" lang="en-US">
                <a:ea charset="-122" pitchFamily="2" typeface="宋体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69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712497"/>
          </a:xfrm>
        </p:spPr>
        <p:txBody>
          <a:bodyPr numCol="1">
            <a:normAutofit/>
          </a:bodyPr>
          <a:lstStyle/>
          <a:p>
            <a:pPr indent="0" marL="0">
              <a:buNone/>
            </a:pPr>
            <a:r>
              <a:rPr dirty="0" lang="en-US" sz="2400"/>
              <a:t>Using the UIC database, write a MySQL query to implement the following constraints.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z="2400"/>
              <a:t>The grade of each enrollment is one of A, A-, B+, B, B-, C+, C, C-, D, F.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z="2400"/>
              <a:t>The year of each student is between 1 and 4.</a:t>
            </a:r>
          </a:p>
          <a:p>
            <a:pPr indent="-457200" marL="457200">
              <a:buFont typeface="+mj-lt"/>
              <a:buAutoNum type="arabicPeriod"/>
            </a:pPr>
            <a:r>
              <a:rPr dirty="0" lang="en-US" sz="2400"/>
              <a:t>Recreate the foreign keys for each table except </a:t>
            </a:r>
            <a:r>
              <a:rPr dirty="0" i="1" lang="en-US" sz="2400"/>
              <a:t>borrow.id</a:t>
            </a:r>
            <a:r>
              <a:rPr dirty="0" lang="en-US" sz="2400"/>
              <a:t> (and </a:t>
            </a:r>
            <a:r>
              <a:rPr dirty="0" i="1" lang="en-US" sz="2400"/>
              <a:t>contact.id</a:t>
            </a:r>
            <a:r>
              <a:rPr dirty="0" lang="en-US" sz="2400"/>
              <a:t>)refereeing to </a:t>
            </a:r>
            <a:r>
              <a:rPr dirty="0" i="1" lang="en-US" sz="2400"/>
              <a:t>student.id </a:t>
            </a:r>
            <a:r>
              <a:rPr dirty="0" lang="en-US" sz="2400"/>
              <a:t>and </a:t>
            </a:r>
            <a:r>
              <a:rPr dirty="0" i="1" lang="en-US" sz="2400"/>
              <a:t>instructor.id</a:t>
            </a:r>
            <a:r>
              <a:rPr dirty="0" lang="en-US" sz="2400"/>
              <a:t>. </a:t>
            </a:r>
          </a:p>
          <a:p>
            <a:pPr indent="0" marL="442913">
              <a:buNone/>
            </a:pPr>
            <a:r>
              <a:rPr dirty="0" lang="en-US" sz="2400"/>
              <a:t>When one row in parent table is changed, the </a:t>
            </a:r>
            <a:r>
              <a:rPr altLang="zh-CN" dirty="0" lang="en-US" sz="2400"/>
              <a:t>corresponding row in the child table also should be </a:t>
            </a:r>
            <a:r>
              <a:rPr altLang="zh-CN" lang="en-US" sz="2400"/>
              <a:t>changed.</a:t>
            </a:r>
          </a:p>
          <a:p>
            <a:pPr indent="0" marL="442913">
              <a:buNone/>
            </a:pPr>
            <a:endParaRPr altLang="zh-CN" dirty="0" lang="en-US" sz="2400"/>
          </a:p>
          <a:p>
            <a:pPr indent="0" marL="0">
              <a:buNone/>
            </a:pPr>
            <a:r>
              <a:rPr dirty="0" lang="en-US" sz="2400"/>
              <a:t>Save your queries in a txt file. Rename it as “COMP3013 Lab11 ###.txt”, where “###” is your student ID. And submit it on iSpace. The DDL is 24 hours after the lab.</a:t>
            </a:r>
          </a:p>
          <a:p>
            <a:pPr indent="0" marL="0">
              <a:buNone/>
            </a:pPr>
            <a:endParaRPr dirty="0" lang="en-US" sz="2400"/>
          </a:p>
          <a:p>
            <a:pPr indent="-457200" marL="457200">
              <a:buFont typeface="+mj-lt"/>
              <a:buAutoNum startAt="3" type="arabicPeriod"/>
            </a:pPr>
            <a:endParaRPr dirty="0" lang="en-US" sz="2400"/>
          </a:p>
          <a:p>
            <a:pPr indent="-457200" marL="457200">
              <a:buFont typeface="+mj-lt"/>
              <a:buAutoNum type="arabicPeriod"/>
            </a:pPr>
            <a:endParaRPr dirty="0" lang="en-US" sz="2400"/>
          </a:p>
          <a:p>
            <a:pPr indent="-457200" marL="457200">
              <a:buFont typeface="+mj-lt"/>
              <a:buAutoNum type="arabicPeriod"/>
            </a:pPr>
            <a:endParaRPr dirty="0" lang="en-US" sz="2400"/>
          </a:p>
        </p:txBody>
      </p:sp>
    </p:spTree>
    <p:extLst>
      <p:ext uri="{BB962C8B-B14F-4D97-AF65-F5344CB8AC3E}">
        <p14:creationId xmlns:p14="http://schemas.microsoft.com/office/powerpoint/2010/main" val="343040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dirty="0" lang="en-US"/>
              <a:t>End of Lab 11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/>
          <a:lstStyle/>
          <a:p>
            <a:r>
              <a:rPr b="1" dirty="0" lang="en-US"/>
              <a:t>Constraints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Integrity Constraints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Check Clauses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Referential Integrity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Keys and Referential Integrity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Cascading actions in referential integrity</a:t>
            </a:r>
          </a:p>
          <a:p>
            <a:pPr lvl="1"/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Assertions </a:t>
            </a:r>
          </a:p>
          <a:p>
            <a:pPr indent="0" marL="0">
              <a:buNone/>
            </a:pP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2389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General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44192"/>
          </a:xfrm>
        </p:spPr>
        <p:txBody>
          <a:bodyPr numCol="1">
            <a:normAutofit/>
          </a:bodyPr>
          <a:lstStyle/>
          <a:p>
            <a:r>
              <a:rPr dirty="0" lang="en-US"/>
              <a:t>The references in this lab refer to </a:t>
            </a:r>
            <a:r>
              <a:rPr lang="en-US"/>
              <a:t>the 7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dirty="0" lang="en-US"/>
              <a:t>edition of the textbook.  Please see the referenced sections for more explanations.</a:t>
            </a:r>
          </a:p>
          <a:p>
            <a:r>
              <a:rPr dirty="0" lang="en-US"/>
              <a:t>For the examples and exercises, you are to alter the structures of tables in the </a:t>
            </a:r>
            <a:r>
              <a:rPr b="1" dirty="0" err="1" lang="en-US"/>
              <a:t>uic_without_foreign_keys.sql</a:t>
            </a:r>
            <a:r>
              <a:rPr dirty="0" lang="en-US"/>
              <a:t> database.</a:t>
            </a:r>
          </a:p>
          <a:p>
            <a:r>
              <a:rPr dirty="0" lang="en-US">
                <a:latin charset="0" panose="020B0604020202020204" pitchFamily="34" typeface="Arial"/>
                <a:cs charset="0" panose="020B0604020202020204" pitchFamily="34" typeface="Arial"/>
              </a:rPr>
              <a:t>This database is same as the sol</a:t>
            </a:r>
            <a:r>
              <a:rPr dirty="0" lang="en-US"/>
              <a:t>ution of lab 6 and 7, but without any foreign keys. We will recreate them today.</a:t>
            </a:r>
          </a:p>
          <a:p>
            <a:endParaRPr dirty="0" lang="en-US">
              <a:latin charset="0" panose="020B0604020202020204" pitchFamily="34" typeface="Arial"/>
              <a:cs charset="0" panose="020B0604020202020204" pitchFamily="34" typeface="Arial"/>
            </a:endParaRPr>
          </a:p>
          <a:p>
            <a:r>
              <a:rPr altLang="zh-CN" dirty="0" lang="en-US"/>
              <a:t>Download “</a:t>
            </a:r>
            <a:r>
              <a:rPr altLang="zh-CN" dirty="0" err="1" lang="en-US"/>
              <a:t>uic_without_foreign_keys.sql</a:t>
            </a:r>
            <a:r>
              <a:rPr altLang="zh-CN" dirty="0" lang="en-US"/>
              <a:t>” from iSpace and import it to MySQL.</a:t>
            </a:r>
            <a:endParaRPr dirty="0" lang="en-US">
              <a:latin charset="0" panose="020B0604020202020204" pitchFamily="34" typeface="Arial"/>
              <a:cs charset="0" panose="020B0604020202020204" pitchFamily="34"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79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10515600" cy="4726112"/>
          </a:xfrm>
        </p:spPr>
        <p:txBody>
          <a:bodyPr numCol="1">
            <a:normAutofit/>
          </a:bodyPr>
          <a:lstStyle/>
          <a:p>
            <a:r>
              <a:rPr altLang="zh-CN" dirty="0" lang="en-US">
                <a:ea charset="-122" pitchFamily="2" typeface="宋体"/>
              </a:rPr>
              <a:t>Reference [4.4] Integrity Constraints</a:t>
            </a:r>
          </a:p>
          <a:p>
            <a:r>
              <a:rPr altLang="zh-CN" dirty="0" lang="en-US">
                <a:ea charset="-122" pitchFamily="2" typeface="宋体"/>
              </a:rPr>
              <a:t>A database “lost its integrity” means it’s damaged and not functioning properly.</a:t>
            </a:r>
          </a:p>
          <a:p>
            <a:pPr lvl="1"/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Similarly a ship “lost its integrity” means it’s damages and cannot sail properly.</a:t>
            </a:r>
          </a:p>
          <a:p>
            <a:endParaRPr altLang="zh-CN" dirty="0" lang="en-US" sz="900">
              <a:ea charset="-122" pitchFamily="2" typeface="宋体"/>
            </a:endParaRPr>
          </a:p>
          <a:p>
            <a:r>
              <a:rPr altLang="zh-CN" dirty="0" lang="en-US">
                <a:ea charset="-122" pitchFamily="2" typeface="宋体"/>
              </a:rPr>
              <a:t>Integrity constraints guard against accidental damage to the database, by ensuring that authorized changes to the database do not result in a loss of data consistency.</a:t>
            </a:r>
          </a:p>
          <a:p>
            <a:r>
              <a:rPr altLang="zh-CN" dirty="0" lang="en-US">
                <a:ea charset="-122" pitchFamily="2" typeface="宋体"/>
              </a:rPr>
              <a:t>We declared these constraints in </a:t>
            </a:r>
            <a:r>
              <a:rPr altLang="zh-CN" dirty="0" i="1" lang="en-US">
                <a:ea charset="-122" pitchFamily="2" typeface="宋体"/>
              </a:rPr>
              <a:t>student</a:t>
            </a:r>
          </a:p>
          <a:p>
            <a:pPr indent="0" marL="0">
              <a:buNone/>
            </a:pPr>
            <a:r>
              <a:rPr altLang="zh-CN" dirty="0" lang="en-US">
                <a:ea charset="-122" pitchFamily="2" typeface="宋体"/>
              </a:rPr>
              <a:t>	</a:t>
            </a:r>
            <a:r>
              <a:rPr altLang="zh-CN" dirty="0" err="1" i="1" lang="en-US">
                <a:ea charset="-122" pitchFamily="2" typeface="宋体"/>
              </a:rPr>
              <a:t>gpa</a:t>
            </a:r>
            <a:r>
              <a:rPr altLang="zh-CN" dirty="0" lang="en-US">
                <a:ea charset="-122" pitchFamily="2" typeface="宋体"/>
              </a:rPr>
              <a:t> must be from 0.0 to 4.0</a:t>
            </a:r>
          </a:p>
        </p:txBody>
      </p:sp>
    </p:spTree>
    <p:extLst>
      <p:ext uri="{BB962C8B-B14F-4D97-AF65-F5344CB8AC3E}">
        <p14:creationId xmlns:p14="http://schemas.microsoft.com/office/powerpoint/2010/main" val="22490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B1806-B213-4DE1-8079-21F675E3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Check Clause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689B6-DF70-43B0-8F6D-6FC6D59D0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277522"/>
          </a:xfrm>
        </p:spPr>
        <p:txBody>
          <a:bodyPr numCol="1"/>
          <a:lstStyle/>
          <a:p>
            <a:r>
              <a:rPr dirty="0" lang="en-US"/>
              <a:t>Run this query with an illegal G</a:t>
            </a:r>
            <a:r>
              <a:rPr altLang="zh-CN" dirty="0" lang="en-US"/>
              <a:t>PA. What happens?</a:t>
            </a:r>
          </a:p>
          <a:p>
            <a:pPr indent="0" marL="0">
              <a:buNone/>
            </a:pPr>
            <a:r>
              <a:rPr dirty="0" lang="en-US"/>
              <a:t>			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			INSERT INTO student (id, </a:t>
            </a:r>
            <a:r>
              <a:rPr dirty="0" err="1" lang="en-US">
                <a:latin charset="0" panose="020B0609020204030204" pitchFamily="49" typeface="Consolas"/>
                <a:cs charset="0" panose="020F0502020204030204" pitchFamily="34" typeface="Calibri"/>
              </a:rPr>
              <a:t>s_name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, </a:t>
            </a:r>
            <a:r>
              <a:rPr dirty="0" err="1" lang="en-US">
                <a:latin charset="0" panose="020B0609020204030204" pitchFamily="49" typeface="Consolas"/>
                <a:cs charset="0" panose="020F0502020204030204" pitchFamily="34" typeface="Calibri"/>
              </a:rPr>
              <a:t>yr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, </a:t>
            </a:r>
            <a:r>
              <a:rPr dirty="0" err="1" lang="en-US">
                <a:latin charset="0" panose="020B0609020204030204" pitchFamily="49" typeface="Consolas"/>
                <a:cs charset="0" panose="020F0502020204030204" pitchFamily="34" typeface="Calibri"/>
              </a:rPr>
              <a:t>gpa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, </a:t>
            </a:r>
            <a:r>
              <a:rPr dirty="0" err="1" lang="en-US">
                <a:latin charset="0" panose="020B0609020204030204" pitchFamily="49" typeface="Consolas"/>
                <a:cs charset="0" panose="020F0502020204030204" pitchFamily="34" typeface="Calibri"/>
              </a:rPr>
              <a:t>p_code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)</a:t>
            </a:r>
          </a:p>
          <a:p>
            <a:pPr indent="0" marL="0">
              <a:buNone/>
            </a:pP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			VALUES (30010, 'Wonderland</a:t>
            </a:r>
            <a:r>
              <a:rPr dirty="0" lang="en-US"/>
              <a:t>'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, 3, </a:t>
            </a:r>
            <a:r>
              <a:rPr dirty="0" lang="en-US">
                <a:solidFill>
                  <a:srgbClr val="FF0000"/>
                </a:solidFill>
                <a:latin charset="0" panose="020B0609020204030204" pitchFamily="49" typeface="Consolas"/>
                <a:cs charset="0" panose="020F0502020204030204" pitchFamily="34" typeface="Calibri"/>
              </a:rPr>
              <a:t>5.00</a:t>
            </a:r>
            <a:r>
              <a:rPr dirty="0" lang="en-US">
                <a:latin charset="0" panose="020B0609020204030204" pitchFamily="49" typeface="Consolas"/>
                <a:cs charset="0" panose="020F0502020204030204" pitchFamily="34" typeface="Calibri"/>
              </a:rPr>
              <a:t>, 1003)</a:t>
            </a:r>
          </a:p>
          <a:p>
            <a:endParaRPr dirty="0" lang="en-US"/>
          </a:p>
          <a:p>
            <a:r>
              <a:rPr dirty="0" lang="en-US"/>
              <a:t>The tuple is inserted normally.</a:t>
            </a:r>
          </a:p>
          <a:p>
            <a:r>
              <a:rPr dirty="0" lang="en-US"/>
              <a:t>Delete this row with illegal value you’ve just created. We will create some constraints to ban the illegal insertions.</a:t>
            </a:r>
          </a:p>
        </p:txBody>
      </p:sp>
    </p:spTree>
    <p:extLst>
      <p:ext uri="{BB962C8B-B14F-4D97-AF65-F5344CB8AC3E}">
        <p14:creationId xmlns:p14="http://schemas.microsoft.com/office/powerpoint/2010/main" val="262669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Check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3"/>
            <a:ext cx="10515600" cy="5401532"/>
          </a:xfrm>
        </p:spPr>
        <p:txBody>
          <a:bodyPr numCol="1">
            <a:normAutofit/>
          </a:bodyPr>
          <a:lstStyle/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ea charset="-128" typeface="ＭＳ Ｐゴシック"/>
              </a:rPr>
              <a:t>The check clause has the form </a:t>
            </a:r>
            <a:r>
              <a:rPr altLang="zh-CN" dirty="0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  <a:cs charset="0" panose="020F0502020204030204" pitchFamily="34" typeface="Calibri"/>
              </a:rPr>
              <a:t>CHECK(P)</a:t>
            </a:r>
            <a:r>
              <a:rPr altLang="zh-CN" dirty="0" lang="en-US">
                <a:ea charset="-128" typeface="ＭＳ Ｐゴシック"/>
              </a:rPr>
              <a:t>, </a:t>
            </a:r>
            <a:r>
              <a:rPr altLang="zh-CN" dirty="0" lang="en-US" sz="2000">
                <a:ea charset="-128" typeface="ＭＳ Ｐゴシック"/>
              </a:rPr>
              <a:t>w</a:t>
            </a:r>
            <a:r>
              <a:rPr altLang="zh-CN" dirty="0" lang="en-US" sz="2000">
                <a:latin charset="0" panose="020B0604020202020204" pitchFamily="34" typeface="Arial"/>
                <a:ea charset="-128" typeface="ＭＳ Ｐゴシック"/>
                <a:cs charset="0" panose="020B0604020202020204" pitchFamily="34" typeface="Arial"/>
              </a:rPr>
              <a:t>here </a:t>
            </a:r>
            <a:r>
              <a:rPr altLang="zh-CN" dirty="0" lang="en-US" sz="2000">
                <a:latin charset="0" panose="020B0609020204030204" pitchFamily="49" typeface="Consolas"/>
                <a:ea charset="-128" typeface="ＭＳ Ｐゴシック"/>
              </a:rPr>
              <a:t>P</a:t>
            </a:r>
            <a:r>
              <a:rPr altLang="zh-CN" dirty="0" lang="en-US" sz="2000">
                <a:latin charset="0" panose="020B0604020202020204" pitchFamily="34" typeface="Arial"/>
                <a:ea charset="-128" typeface="ＭＳ Ｐゴシック"/>
                <a:cs charset="0" panose="020B0604020202020204" pitchFamily="34" typeface="Arial"/>
              </a:rPr>
              <a:t> is a predicate. </a:t>
            </a:r>
            <a:r>
              <a:rPr altLang="zh-CN" dirty="0" lang="en-US" sz="2000">
                <a:ea charset="-128" typeface="ＭＳ Ｐゴシック"/>
              </a:rPr>
              <a:t>The condition specified by the predicate must be held by the database.</a:t>
            </a:r>
            <a:endParaRPr altLang="zh-CN" dirty="0" lang="en-US" sz="2000">
              <a:latin charset="0" panose="020B0604020202020204" pitchFamily="34" typeface="Arial"/>
              <a:ea charset="-128" typeface="ＭＳ Ｐゴシック"/>
              <a:cs charset="0" panose="020B0604020202020204" pitchFamily="34" typeface="Arial"/>
            </a:endParaRP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ea charset="-128" typeface="ＭＳ Ｐゴシック"/>
              </a:rPr>
              <a:t>Example: ensure that the GPA of a student is between 0.00 and 4.00.</a:t>
            </a:r>
          </a:p>
          <a:p>
            <a:pPr indent="0" marL="0">
              <a:buNone/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latin charset="0" panose="020B0609020204030204" pitchFamily="49" typeface="Consolas"/>
                <a:ea charset="-128" typeface="ＭＳ Ｐゴシック"/>
              </a:rPr>
              <a:t>	</a:t>
            </a:r>
            <a:r>
              <a:rPr altLang="zh-CN" dirty="0" lang="en-US">
                <a:solidFill>
                  <a:schemeClr val="accent6">
                    <a:lumMod val="75000"/>
                  </a:schemeClr>
                </a:solidFill>
                <a:latin charset="0" panose="020B0609020204030204" pitchFamily="49" typeface="Consolas"/>
                <a:ea charset="-128" typeface="ＭＳ Ｐゴシック"/>
              </a:rPr>
              <a:t>ALTER TABLE student </a:t>
            </a:r>
          </a:p>
          <a:p>
            <a:pPr indent="0" marL="0">
              <a:buNone/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latin charset="0" panose="020B0609020204030204" pitchFamily="49" typeface="Consolas"/>
                <a:ea charset="-128" typeface="ＭＳ Ｐゴシック"/>
              </a:rPr>
              <a:t>	</a:t>
            </a:r>
            <a:r>
              <a:rPr altLang="zh-CN" dirty="0" lang="en-US">
                <a:solidFill>
                  <a:srgbClr val="0070C0"/>
                </a:solidFill>
                <a:latin charset="0" panose="020B0609020204030204" pitchFamily="49" typeface="Consolas"/>
                <a:ea charset="-128" typeface="ＭＳ Ｐゴシック"/>
              </a:rPr>
              <a:t>ADD CONSTRAINT </a:t>
            </a:r>
            <a:r>
              <a:rPr altLang="zh-CN" dirty="0" err="1" lang="en-US">
                <a:solidFill>
                  <a:srgbClr val="0070C0"/>
                </a:solidFill>
                <a:latin charset="0" panose="020B0609020204030204" pitchFamily="49" typeface="Consolas"/>
                <a:ea charset="-128" typeface="ＭＳ Ｐゴシック"/>
              </a:rPr>
              <a:t>gpa_domain</a:t>
            </a:r>
            <a:r>
              <a:rPr altLang="zh-CN" dirty="0" lang="en-US">
                <a:solidFill>
                  <a:srgbClr val="0070C0"/>
                </a:solidFill>
                <a:latin charset="0" panose="020B0609020204030204" pitchFamily="49" typeface="Consolas"/>
                <a:ea charset="-128" typeface="ＭＳ Ｐゴシック"/>
              </a:rPr>
              <a:t> </a:t>
            </a:r>
          </a:p>
          <a:p>
            <a:pPr indent="0" marL="0">
              <a:buNone/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latin charset="0" panose="020B0609020204030204" pitchFamily="49" typeface="Consolas"/>
                <a:ea charset="-128" typeface="ＭＳ Ｐゴシック"/>
              </a:rPr>
              <a:t>	</a:t>
            </a:r>
            <a:r>
              <a:rPr altLang="zh-CN" dirty="0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CHECK (</a:t>
            </a:r>
            <a:r>
              <a:rPr altLang="zh-CN" dirty="0" err="1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gpa</a:t>
            </a:r>
            <a:r>
              <a:rPr altLang="zh-CN" dirty="0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&gt;=0.00 AND </a:t>
            </a:r>
            <a:r>
              <a:rPr altLang="zh-CN" dirty="0" err="1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gpa</a:t>
            </a:r>
            <a:r>
              <a:rPr altLang="zh-CN" dirty="0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&lt;=4.00)</a:t>
            </a: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endParaRPr altLang="zh-CN" dirty="0" lang="en-US">
              <a:solidFill>
                <a:schemeClr val="accent6">
                  <a:lumMod val="75000"/>
                </a:schemeClr>
              </a:solidFill>
              <a:latin charset="0" panose="020B0609020204030204" pitchFamily="49" typeface="Consolas"/>
              <a:ea charset="-128" typeface="ＭＳ Ｐゴシック"/>
            </a:endParaRP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solidFill>
                  <a:schemeClr val="accent6">
                    <a:lumMod val="75000"/>
                  </a:schemeClr>
                </a:solidFill>
                <a:latin charset="0" panose="020B0609020204030204" pitchFamily="49" typeface="Consolas"/>
                <a:ea charset="-128" typeface="ＭＳ Ｐゴシック"/>
              </a:rPr>
              <a:t>ALTER TABLE</a:t>
            </a:r>
            <a:r>
              <a:rPr altLang="zh-CN" dirty="0" lang="en-US">
                <a:ea charset="-128" typeface="ＭＳ Ｐゴシック"/>
              </a:rPr>
              <a:t> is used to change the structure of an existing table.</a:t>
            </a: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solidFill>
                  <a:srgbClr val="0070C0"/>
                </a:solidFill>
                <a:latin charset="0" panose="020B0609020204030204" pitchFamily="49" typeface="Consolas"/>
                <a:ea charset="-128" typeface="ＭＳ Ｐゴシック"/>
              </a:rPr>
              <a:t>ADD CONSTRAINT</a:t>
            </a:r>
            <a:r>
              <a:rPr altLang="zh-CN" dirty="0" lang="en-US">
                <a:ea charset="-128" typeface="ＭＳ Ｐゴシック"/>
              </a:rPr>
              <a:t> is used to add a new constraint, followed by the constraint name, which user defined.</a:t>
            </a: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solidFill>
                  <a:srgbClr val="FF0000"/>
                </a:solidFill>
                <a:latin charset="0" panose="020B0609020204030204" pitchFamily="49" typeface="Consolas"/>
                <a:ea charset="-128" typeface="ＭＳ Ｐゴシック"/>
              </a:rPr>
              <a:t>CHECK (…) </a:t>
            </a:r>
            <a:r>
              <a:rPr altLang="zh-CN" dirty="0" lang="en-US">
                <a:ea charset="-128" typeface="ＭＳ Ｐゴシック"/>
              </a:rPr>
              <a:t>is the body of the constraint.</a:t>
            </a:r>
            <a:endParaRPr altLang="zh-CN" dirty="0" lang="en-US">
              <a:solidFill>
                <a:srgbClr val="FF0000"/>
              </a:solidFill>
              <a:ea charset="-128" typeface="ＭＳ Ｐゴシック"/>
            </a:endParaRP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ea charset="-128" typeface="ＭＳ Ｐゴシック"/>
              </a:rPr>
              <a:t>Try to insert a student of GPA higher than 4 after adding the constraint and see what will happen.</a:t>
            </a:r>
          </a:p>
        </p:txBody>
      </p:sp>
    </p:spTree>
    <p:extLst>
      <p:ext uri="{BB962C8B-B14F-4D97-AF65-F5344CB8AC3E}">
        <p14:creationId xmlns:p14="http://schemas.microsoft.com/office/powerpoint/2010/main" val="209309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The Check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439" y="1034089"/>
            <a:ext cx="5346538" cy="1403821"/>
          </a:xfrm>
        </p:spPr>
        <p:txBody>
          <a:bodyPr numCol="1">
            <a:normAutofit/>
          </a:bodyPr>
          <a:lstStyle/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ea charset="-128" typeface="ＭＳ Ｐゴシック"/>
              </a:rPr>
              <a:t>In In the DB navigation tree (above the databases) open </a:t>
            </a:r>
            <a:r>
              <a:rPr altLang="zh-CN" dirty="0" err="1" lang="en-US">
                <a:ea charset="-128" typeface="ＭＳ Ｐゴシック"/>
              </a:rPr>
              <a:t>information_schema</a:t>
            </a:r>
            <a:r>
              <a:rPr altLang="zh-CN" dirty="0" lang="en-US">
                <a:ea charset="-128" typeface="ＭＳ Ｐゴシック"/>
              </a:rPr>
              <a:t> &gt; CHECK_CONSTRAINTS.</a:t>
            </a: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r>
              <a:rPr altLang="zh-CN" dirty="0" lang="en-US">
                <a:ea charset="-128" typeface="ＭＳ Ｐゴシック"/>
              </a:rPr>
              <a:t>The constraint </a:t>
            </a:r>
            <a:r>
              <a:rPr altLang="zh-CN" dirty="0" err="1" lang="en-US">
                <a:ea charset="-128" typeface="ＭＳ Ｐゴシック"/>
              </a:rPr>
              <a:t>gpa_domain</a:t>
            </a:r>
            <a:r>
              <a:rPr altLang="zh-CN" dirty="0" lang="en-US">
                <a:ea charset="-128" typeface="ＭＳ Ｐゴシック"/>
              </a:rPr>
              <a:t> appears.</a:t>
            </a:r>
          </a:p>
          <a:p>
            <a:pPr>
              <a:tabLst>
                <a:tab algn="l" pos="1428750"/>
                <a:tab algn="l" pos="1711325"/>
                <a:tab algn="l" pos="3319463"/>
              </a:tabLst>
            </a:pPr>
            <a:endParaRPr altLang="zh-CN" dirty="0" lang="en-US">
              <a:solidFill>
                <a:srgbClr val="FF0000"/>
              </a:solidFill>
              <a:ea charset="-128"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40DCC-2A4D-44D4-BD98-AE2940321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37" y="1147733"/>
            <a:ext cx="2474381" cy="25469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037139" y="1388962"/>
            <a:ext cx="1469985" cy="347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462F7E-F20F-4C1C-A189-0119CE1FC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881" y="2551554"/>
            <a:ext cx="9305364" cy="11430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71830" y="4095846"/>
            <a:ext cx="9954671" cy="2056309"/>
          </a:xfrm>
          <a:prstGeom prst="rect">
            <a:avLst/>
          </a:prstGeom>
        </p:spPr>
        <p:txBody>
          <a:bodyPr bIns="45720" lIns="91440" numCol="1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Now run the ALTER TABLE query with the illegal value (from last slide).</a:t>
            </a:r>
          </a:p>
          <a:p>
            <a:pPr lvl="1"/>
            <a:r>
              <a:rPr dirty="0" lang="en-US" sz="1900">
                <a:latin charset="0" panose="020B0604020202020204" pitchFamily="34" typeface="Arial"/>
                <a:cs charset="0" panose="020B0604020202020204" pitchFamily="34" typeface="Arial"/>
              </a:rPr>
              <a:t>You should get an error message.</a:t>
            </a:r>
          </a:p>
          <a:p>
            <a:r>
              <a:rPr dirty="0" lang="en-US" sz="2100">
                <a:latin charset="0" panose="020B0604020202020204" pitchFamily="34" typeface="Arial"/>
                <a:cs charset="0" panose="020B0604020202020204" pitchFamily="34" typeface="Arial"/>
              </a:rPr>
              <a:t>If you need to remove the constraint, do</a:t>
            </a:r>
          </a:p>
          <a:p>
            <a:pPr indent="0" lvl="1" marL="457200">
              <a:buNone/>
            </a:pPr>
            <a:r>
              <a:rPr dirty="0" lang="en-US" sz="2100">
                <a:latin charset="0" panose="020B0609020204030204" pitchFamily="49" typeface="Consolas"/>
                <a:cs charset="0" panose="020B0604020202020204" pitchFamily="34" typeface="Arial"/>
              </a:rPr>
              <a:t>ALTER TABLE `student`</a:t>
            </a:r>
          </a:p>
          <a:p>
            <a:pPr indent="0" lvl="1" marL="457200">
              <a:buNone/>
            </a:pPr>
            <a:r>
              <a:rPr dirty="0" lang="en-US" sz="2100">
                <a:latin charset="0" panose="020B0609020204030204" pitchFamily="49" typeface="Consolas"/>
                <a:cs charset="0" panose="020B0604020202020204" pitchFamily="34" typeface="Arial"/>
              </a:rPr>
              <a:t>DROP </a:t>
            </a:r>
            <a:r>
              <a:rPr dirty="0" lang="en-US" sz="2100">
                <a:solidFill>
                  <a:srgbClr val="FF0000"/>
                </a:solidFill>
                <a:latin charset="0" panose="020B0609020204030204" pitchFamily="49" typeface="Consolas"/>
                <a:cs charset="0" panose="020B0604020202020204" pitchFamily="34" typeface="Arial"/>
              </a:rPr>
              <a:t>CONSTRAINT</a:t>
            </a:r>
            <a:r>
              <a:rPr dirty="0" lang="en-US" sz="2100">
                <a:latin charset="0" panose="020B0609020204030204" pitchFamily="49" typeface="Consolas"/>
                <a:cs charset="0" panose="020B0604020202020204" pitchFamily="34" typeface="Arial"/>
              </a:rPr>
              <a:t> `</a:t>
            </a:r>
            <a:r>
              <a:rPr dirty="0" err="1" lang="en-US" sz="2100">
                <a:latin charset="0" panose="020B0609020204030204" pitchFamily="49" typeface="Consolas"/>
                <a:cs charset="0" panose="020B0604020202020204" pitchFamily="34" typeface="Arial"/>
              </a:rPr>
              <a:t>gpa_domain</a:t>
            </a:r>
            <a:r>
              <a:rPr dirty="0" lang="en-US" sz="2100">
                <a:latin charset="0" panose="020B0609020204030204" pitchFamily="49" typeface="Consolas"/>
                <a:cs charset="0" panose="020B0604020202020204" pitchFamily="34" typeface="Arial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82241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4"/>
            <a:ext cx="10515600" cy="4726112"/>
          </a:xfrm>
        </p:spPr>
        <p:txBody>
          <a:bodyPr numCol="1">
            <a:normAutofit/>
          </a:bodyPr>
          <a:lstStyle/>
          <a:p>
            <a:r>
              <a:rPr altLang="zh-CN" dirty="0" lang="en-US">
                <a:ea charset="-122" pitchFamily="2" typeface="宋体"/>
              </a:rPr>
              <a:t>Reference [4.4.5] Referential Integrity, [1.4.2 p11] Data-Definition Language</a:t>
            </a:r>
          </a:p>
          <a:p>
            <a:endParaRPr altLang="zh-CN" dirty="0" lang="en-US" sz="800">
              <a:ea charset="-122" pitchFamily="2" typeface="宋体"/>
            </a:endParaRPr>
          </a:p>
          <a:p>
            <a:r>
              <a:rPr altLang="zh-CN" dirty="0" lang="en-US">
                <a:ea charset="-122" pitchFamily="2" typeface="宋体"/>
              </a:rPr>
              <a:t>Referential integrity ensures that a value that appears in one relation table for a given set of attributes must also appears in the corresponding set of attributes in the other relation table</a:t>
            </a:r>
          </a:p>
          <a:p>
            <a:pPr lvl="1"/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E.g. if </a:t>
            </a:r>
            <a:r>
              <a:rPr altLang="zh-CN" dirty="0" err="1" lang="en-US">
                <a:solidFill>
                  <a:srgbClr val="FF0000"/>
                </a:solidFill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p_code</a:t>
            </a: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 1001 is the program code for a row in table </a:t>
            </a:r>
            <a:r>
              <a:rPr altLang="zh-CN" dirty="0" i="1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student</a:t>
            </a: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, then there must be a tuple in the corresponding table </a:t>
            </a:r>
            <a:r>
              <a:rPr altLang="zh-CN" dirty="0" i="1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program</a:t>
            </a: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 for </a:t>
            </a:r>
            <a:r>
              <a:rPr altLang="zh-CN" dirty="0" err="1" lang="en-US">
                <a:solidFill>
                  <a:srgbClr val="FF0000"/>
                </a:solidFill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p_code</a:t>
            </a: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 1001. The structure of </a:t>
            </a:r>
            <a:r>
              <a:rPr altLang="zh-CN" dirty="0" i="1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program</a:t>
            </a:r>
            <a:r>
              <a:rPr altLang="zh-CN" dirty="0" lang="en-US">
                <a:latin charset="0" panose="020B0604020202020204" pitchFamily="34" typeface="Arial"/>
                <a:ea charset="-122" pitchFamily="2" typeface="宋体"/>
                <a:cs charset="0" panose="020B0604020202020204" pitchFamily="34" typeface="Arial"/>
              </a:rPr>
              <a:t> is as below.</a:t>
            </a:r>
          </a:p>
          <a:p>
            <a:pPr lvl="1"/>
            <a:endParaRPr altLang="zh-CN" dirty="0" lang="en-US" sz="800">
              <a:latin charset="0" panose="020B0604020202020204" pitchFamily="34" typeface="Arial"/>
              <a:ea charset="-122" pitchFamily="2" typeface="宋体"/>
              <a:cs charset="0" panose="020B0604020202020204" pitchFamily="34" typeface="Arial"/>
            </a:endParaRPr>
          </a:p>
          <a:p>
            <a:pPr indent="0" marL="0">
              <a:buNone/>
            </a:pPr>
            <a:r>
              <a:rPr altLang="zh-CN" b="1" dirty="0" lang="en-US" sz="2000">
                <a:ea charset="-122" pitchFamily="2" typeface="宋体"/>
              </a:rPr>
              <a:t>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CREATE TABLE 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program(</a:t>
            </a:r>
            <a:br>
              <a:rPr altLang="zh-CN" dirty="0" i="1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i="1" lang="en-US" sz="20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dirty="0" err="1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INT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(11)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 		NOT NULL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,</a:t>
            </a:r>
            <a:b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		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p_name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VARCHAR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(40) 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NOT NULL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,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		division	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VARCHAR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(40),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		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director_id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INT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(11), 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PRIMARY KEY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(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)</a:t>
            </a:r>
          </a:p>
          <a:p>
            <a:pPr indent="0" marL="0">
              <a:buNone/>
            </a:pP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)</a:t>
            </a:r>
            <a:endParaRPr altLang="zh-CN" dirty="0" lang="en-US">
              <a:latin charset="0" panose="020B0609020204030204" pitchFamily="49" typeface="Consolas"/>
              <a:ea charset="-128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814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Cascading Actions in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543"/>
            <a:ext cx="10515600" cy="5058631"/>
          </a:xfrm>
        </p:spPr>
        <p:txBody>
          <a:bodyPr numCol="1">
            <a:normAutofit/>
          </a:bodyPr>
          <a:lstStyle/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Reference [4.4.5 p133] Referential Integrity</a:t>
            </a:r>
          </a:p>
          <a:p>
            <a:pPr>
              <a:spcBef>
                <a:spcPts val="0"/>
              </a:spcBef>
              <a:tabLst>
                <a:tab algn="l" pos="2173288"/>
              </a:tabLst>
            </a:pPr>
            <a:endParaRPr altLang="zh-CN" dirty="0" lang="en-US">
              <a:ea charset="-122" pitchFamily="2" typeface="宋体"/>
            </a:endParaRPr>
          </a:p>
          <a:p>
            <a:pPr>
              <a:spcBef>
                <a:spcPts val="0"/>
              </a:spcBef>
              <a:tabLst>
                <a:tab algn="l" pos="2173288"/>
              </a:tabLst>
            </a:pPr>
            <a:r>
              <a:rPr altLang="zh-CN" dirty="0" lang="en-US">
                <a:ea charset="-122" pitchFamily="2" typeface="宋体"/>
              </a:rPr>
              <a:t>Consider the child table student, which references the parent table program</a:t>
            </a:r>
          </a:p>
          <a:p>
            <a:pPr>
              <a:spcBef>
                <a:spcPts val="0"/>
              </a:spcBef>
              <a:tabLst>
                <a:tab algn="l" pos="2173288"/>
              </a:tabLst>
            </a:pPr>
            <a:endParaRPr altLang="zh-CN" dirty="0" lang="en-US" sz="800">
              <a:ea charset="-122" pitchFamily="2" typeface="宋体"/>
            </a:endParaRPr>
          </a:p>
          <a:p>
            <a:pPr indent="0" lvl="1" marL="241300">
              <a:spcBef>
                <a:spcPts val="0"/>
              </a:spcBef>
              <a:buNone/>
              <a:tabLst>
                <a:tab algn="l" pos="2173288"/>
              </a:tabLst>
            </a:pPr>
            <a:endParaRPr altLang="zh-CN" b="1" dirty="0" lang="en-US" sz="2000">
              <a:ea charset="-122" pitchFamily="2" typeface="宋体"/>
            </a:endParaRP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CREATE TABLE 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student (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…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INT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(11),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b="1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FOREIGN KEY </a:t>
            </a:r>
            <a:r>
              <a:rPr altLang="zh-CN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(</a:t>
            </a:r>
            <a:r>
              <a:rPr altLang="zh-CN" dirty="0" err="1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) </a:t>
            </a:r>
            <a:r>
              <a:rPr altLang="zh-CN" b="1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REFERENCES </a:t>
            </a:r>
            <a:r>
              <a:rPr altLang="zh-CN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program(</a:t>
            </a:r>
            <a:r>
              <a:rPr altLang="zh-CN" dirty="0" err="1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solidFill>
                  <a:srgbClr val="FF0000"/>
                </a:solidFill>
                <a:latin charset="0" panose="020B0609020204030204" pitchFamily="49" typeface="Consolas"/>
                <a:ea charset="-122" pitchFamily="2" typeface="宋体"/>
              </a:rPr>
              <a:t>),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…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)</a:t>
            </a:r>
          </a:p>
          <a:p>
            <a:pPr>
              <a:spcBef>
                <a:spcPts val="0"/>
              </a:spcBef>
              <a:tabLst>
                <a:tab algn="l" pos="809625"/>
                <a:tab algn="l" pos="2173288"/>
              </a:tabLst>
            </a:pPr>
            <a:endParaRPr altLang="zh-CN" dirty="0" lang="en-US">
              <a:ea charset="-122" pitchFamily="2" typeface="宋体"/>
            </a:endParaRP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CREATE TABLE 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program (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	…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 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INT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(11) 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NOT NULL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,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	</a:t>
            </a: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PRIMARY KEY 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(</a:t>
            </a:r>
            <a:r>
              <a:rPr altLang="zh-CN" dirty="0" err="1" lang="en-US" sz="2000">
                <a:latin charset="0" panose="020B0609020204030204" pitchFamily="49" typeface="Consolas"/>
                <a:ea charset="-122" pitchFamily="2" typeface="宋体"/>
              </a:rPr>
              <a:t>p_code</a:t>
            </a: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),</a:t>
            </a:r>
          </a:p>
          <a:p>
            <a:pPr indent="0" lvl="1" marL="241300">
              <a:spcBef>
                <a:spcPts val="0"/>
              </a:spcBef>
              <a:buNone/>
              <a:tabLst>
                <a:tab algn="l" pos="809625"/>
                <a:tab algn="l" pos="2173288"/>
              </a:tabLst>
            </a:pPr>
            <a:r>
              <a:rPr altLang="zh-CN" b="1" dirty="0" lang="en-US" sz="2000">
                <a:latin charset="0" panose="020B0609020204030204" pitchFamily="49" typeface="Consolas"/>
                <a:ea charset="-122" pitchFamily="2" typeface="宋体"/>
              </a:rPr>
              <a:t>		…</a:t>
            </a:r>
            <a:b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</a:br>
            <a:r>
              <a:rPr altLang="zh-CN" dirty="0" lang="en-US" sz="2000">
                <a:latin charset="0" panose="020B0609020204030204" pitchFamily="49" typeface="Consolas"/>
                <a:ea charset="-122" pitchFamily="2" typeface="宋体"/>
              </a:rPr>
              <a:t>)</a:t>
            </a:r>
          </a:p>
          <a:p>
            <a:pPr indent="0" marL="0">
              <a:buNone/>
            </a:pPr>
            <a:endParaRPr altLang="zh-CN" dirty="0" lang="en-US">
              <a:ea charset="-128"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44389437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ctr" bIns="45720" lIns="91440" numCol="1" rIns="91440" rtlCol="0" tIns="45720" vert="horz">
        <a:normAutofit/>
      </a:bodyPr>
      <a:lstStyle>
        <a:defPPr algn="l">
          <a:defRPr dirty="0"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id="{C853DD06-80DD-4A92-985C-00F9462CBF3D}" name="DBMS latex" vid="{2DB0D723-8C41-4574-B925-747B267380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Company/>
  <Words>744</Words>
  <Paragraphs>111</Paragraphs>
  <Slides>13</Slides>
  <Notes>4</Notes>
  <TotalTime>4501</TotalTime>
  <HiddenSlides>0</HiddenSlides>
  <MMClips>0</MMClips>
  <ScaleCrop>false</ScaleCrop>
  <HeadingPairs>
    <vt:vector baseType="variant" size="6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baseType="lpstr" size="23">
      <vt:lpstr>Adobe Heiti Std R</vt:lpstr>
      <vt:lpstr>Hiragino Sans GB W3</vt:lpstr>
      <vt:lpstr>ＭＳ Ｐゴシック</vt:lpstr>
      <vt:lpstr>等线</vt:lpstr>
      <vt:lpstr>宋体</vt:lpstr>
      <vt:lpstr>Microsoft YaHei</vt:lpstr>
      <vt:lpstr>Arial</vt:lpstr>
      <vt:lpstr>Calibri</vt:lpstr>
      <vt:lpstr>Consolas</vt:lpstr>
      <vt:lpstr>DBMS latex</vt:lpstr>
      <vt:lpstr>Lab 11 Advanced SQL 1</vt:lpstr>
      <vt:lpstr>Outline</vt:lpstr>
      <vt:lpstr>General Remarks</vt:lpstr>
      <vt:lpstr>Integrity Constraints</vt:lpstr>
      <vt:lpstr>The Check Clause</vt:lpstr>
      <vt:lpstr>The Check Clause</vt:lpstr>
      <vt:lpstr>The Check Clause</vt:lpstr>
      <vt:lpstr>Referential Integrity</vt:lpstr>
      <vt:lpstr>Cascading Actions in Referential Integrity</vt:lpstr>
      <vt:lpstr>Cascading Actions in Referential Integrity</vt:lpstr>
      <vt:lpstr>Cascading Actions in Referential Integrity</vt:lpstr>
      <vt:lpstr>Exercises</vt:lpstr>
      <vt:lpstr>End of Lab 11</vt:lpstr>
    </vt:vector>
  </TitlesOfParts>
  <LinksUpToDate>false</LinksUpToDate>
  <SharedDoc>false</SharedDoc>
  <HyperlinksChanged>false</HyperlinksChanged>
  <Application>Microsoft Office PowerPoint</Application>
  <AppVersion>16.0000</AppVersion>
  <PresentationFormat>宽屏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2022-06-15T04:17:56Z</dcterms:created>
  <dc:creator>Zhiyuan Li</dc:creator>
  <cp:lastModifiedBy>Goliath Li</cp:lastModifiedBy>
  <dcterms:modified xsi:type="dcterms:W3CDTF">2024-11-27T05:58:24Z</dcterms:modified>
  <cp:revision>131</cp:revision>
  <dc:title>PowerPoint Presentation</dc:title>
</cp:coreProperties>
</file>