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404" r:id="rId3"/>
    <p:sldId id="395" r:id="rId4"/>
    <p:sldId id="396" r:id="rId5"/>
    <p:sldId id="403" r:id="rId6"/>
    <p:sldId id="372" r:id="rId7"/>
    <p:sldId id="40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F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1677" autoAdjust="0"/>
  </p:normalViewPr>
  <p:slideViewPr>
    <p:cSldViewPr snapToGrid="0">
      <p:cViewPr varScale="1">
        <p:scale>
          <a:sx n="55" d="100"/>
          <a:sy n="55" d="100"/>
        </p:scale>
        <p:origin x="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453279-6AA3-493C-8FBA-220F2985EB2E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A7CB6F-1EC6-4E88-BB90-B62A7FA4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64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486A001-FE84-4C5B-B3E9-3C29329806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CD1E335-4EC3-4A3A-9E8B-4384C429A5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ADECD76-81D7-4D58-BCE9-33A182AB3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413355F-4333-48BB-95A3-4EEDCC465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19DD9-A096-492C-A48C-C88315FD6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927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DCBB30-0797-434F-8E6E-A421CA392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472E0BF2-E02A-42B0-B9CB-173718401E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5B8C753-9D3D-49BD-8D74-BC2F5B9DE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77724DE-87C0-413B-B67D-A837CCDC9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36D589-9155-4C2E-8942-AF615EE2A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73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D3673F19-A04E-4776-8619-511326C12E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FFFCC09-AA24-4D7B-86F1-4A7F772CE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1092B3E-BFA6-4837-BDA1-AE6795F74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B4BAF76-A8F7-40CC-A8D0-B7C898BC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E2C672E-E66A-47F7-8501-F45DF1FF7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940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02C30F2-6F06-4771-AC5C-5DDD33D19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4F2D8F-C2AB-4793-9330-A160CE286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497422D-3C7C-4423-8BDD-1D140DE97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463F68-B0AE-4D03-841E-375203E49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D0D4527-9D93-44C5-8AD0-E76E456F3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917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D39D35-A2D8-404F-A5F1-D88CD145A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BD25F04-EC19-4ACA-977B-A719AAC9AF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9B345D-AB9F-4507-B822-0BA41D71C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BC4FC9A-9867-4767-A7D2-A3CC7AE9E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6E3F14-5BCC-4EBD-AD33-E2B19B04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49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5F4B32-4DB6-479A-B20F-A5AC0CDD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8F6D3A2-A5C4-470D-8714-8FBE511B50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FACC22-E511-4A38-A5FD-13552F64B0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C48FA871-0312-4F27-A57C-9E29718A0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1454EBB-0D74-449A-A7C5-BA059BAA0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F09558-ABC1-4FEA-933D-CA1A456BE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07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EBEB7F-80C8-43A4-8E90-807D9C192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6F12095-C5A7-485A-8A19-F6626E844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A4D4BE0-2314-41FE-90AC-EC9C0CFC4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4DB201EE-61BF-4BBB-842C-92D59F3B11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C812400-28B5-4E91-B313-A20FFEF38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30F5992E-8866-4E02-8D24-2E45E9C2B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175B223-56E9-4E30-9723-F562FA8F8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0A862E3-731F-41CF-BE1B-39A2A8CD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896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D635E3-DE09-49A7-B086-B26C480C3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3383F54-DEB1-4A0C-87FF-CA00CE7D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94AB68F9-1574-477F-8C95-C0D86FD5E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C65F340-694E-4B04-ACCE-4B4E86847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048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6834A5DF-AD09-493A-BDB6-6A3ECBCCA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5273B11-60BF-4722-9687-B40A4C5C9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34982CFE-7DCB-48BD-96BE-052456696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330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ABC3449-8D6B-4E3F-806C-04C7434F5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731AC0-6164-4577-9446-06D61E38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05B7FC0-674F-43C6-81B7-C72264B101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E576B59-C96E-4620-BAB4-BF8AA9551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8E78085-5A70-4CBE-A4E4-AC1D2EC9F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ABCDA0F-BD4D-4296-B409-A11C3E14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0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702F956-24AA-4791-A21F-1CBE73F22E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AC252DC7-DC1F-4C4A-9AB6-BF835622C3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07A006B-8C27-4B47-BA8D-4565E54037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9EAE1E30-9ED4-4CF1-A585-20FAF632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3559A66-D3C9-4497-BDDF-8E5A56126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67DCF1E-D835-4A58-8B96-9859ECE92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88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EEC936C3-81A7-445F-82C5-91B3DD3A5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3488614-3E35-49A0-BB95-C828ACF76D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EFADCF5-07DC-42CF-875E-D457C868EB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EEF71-2F7E-4DA6-BFF1-3D733D1E8A1F}" type="datetimeFigureOut">
              <a:rPr lang="en-US" smtClean="0"/>
              <a:t>11/23/2024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DAD226-64F2-4BAA-A906-44AA737B3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CF143C4-3B48-4E41-BA21-CFC407B6F0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8F9AF9-ADBC-4E76-AE1A-E514B28604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049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f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996809-512B-409C-B505-A3D06265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019959"/>
          </a:xfrm>
        </p:spPr>
        <p:txBody>
          <a:bodyPr>
            <a:normAutofit/>
          </a:bodyPr>
          <a:lstStyle/>
          <a:p>
            <a:r>
              <a:rPr lang="en-US" dirty="0"/>
              <a:t>Database Lab </a:t>
            </a:r>
            <a:r>
              <a:rPr lang="en-US" dirty="0" smtClean="0"/>
              <a:t>11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Constraints</a:t>
            </a:r>
            <a:br>
              <a:rPr lang="en-US" dirty="0" smtClean="0"/>
            </a:br>
            <a:r>
              <a:rPr lang="en-US" dirty="0" smtClean="0"/>
              <a:t>Addendum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49D31B0-1558-422C-B95B-13B1FAC75D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83512"/>
            <a:ext cx="9144000" cy="574287"/>
          </a:xfrm>
        </p:spPr>
        <p:txBody>
          <a:bodyPr>
            <a:normAutofit/>
          </a:bodyPr>
          <a:lstStyle/>
          <a:p>
            <a:r>
              <a:rPr lang="en-US" dirty="0"/>
              <a:t>Dr. </a:t>
            </a:r>
            <a:r>
              <a:rPr lang="en-US"/>
              <a:t>Jefferson Fong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1632A7C-EBF7-4E53-9EA9-2CC2DB727A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7696" y="3397165"/>
            <a:ext cx="3194304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4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95422"/>
            <a:ext cx="10515600" cy="57944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3 </a:t>
            </a:r>
          </a:p>
          <a:p>
            <a:r>
              <a:rPr lang="en-US" dirty="0"/>
              <a:t>The file </a:t>
            </a:r>
            <a:r>
              <a:rPr lang="en-US" dirty="0" err="1">
                <a:solidFill>
                  <a:srgbClr val="FF0000"/>
                </a:solidFill>
              </a:rPr>
              <a:t>uic_without_foreign_keys.sql</a:t>
            </a:r>
            <a:r>
              <a:rPr lang="en-US" dirty="0"/>
              <a:t> is the same as </a:t>
            </a:r>
            <a:r>
              <a:rPr lang="en-US" dirty="0" err="1">
                <a:solidFill>
                  <a:srgbClr val="FF0000"/>
                </a:solidFill>
              </a:rPr>
              <a:t>uic.sql</a:t>
            </a:r>
            <a:r>
              <a:rPr lang="en-US" dirty="0"/>
              <a:t> (the solution to Lab07) except the </a:t>
            </a:r>
            <a:r>
              <a:rPr lang="en-US" dirty="0" err="1"/>
              <a:t>uic_without_foreign_keys.sql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does not have foreign keys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Open the two files and compare; look for “foreign” in the files.</a:t>
            </a:r>
          </a:p>
          <a:p>
            <a:r>
              <a:rPr lang="en-US" dirty="0"/>
              <a:t>Create the database </a:t>
            </a:r>
            <a:r>
              <a:rPr lang="en-US" dirty="0" err="1"/>
              <a:t>uic_without_foreign_keys</a:t>
            </a:r>
            <a:r>
              <a:rPr lang="en-US" dirty="0"/>
              <a:t>.  Can do this 2 ways:</a:t>
            </a:r>
          </a:p>
          <a:p>
            <a:pPr marL="457200" lvl="1" indent="0">
              <a:buNone/>
            </a:pPr>
            <a:r>
              <a:rPr lang="en-US" dirty="0"/>
              <a:t>(A) Use the SQL in </a:t>
            </a:r>
            <a:r>
              <a:rPr lang="en-US" dirty="0" err="1"/>
              <a:t>uic_without_foreign_keys.sql</a:t>
            </a:r>
            <a:r>
              <a:rPr lang="en-US" dirty="0"/>
              <a:t>.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Copy</a:t>
            </a:r>
            <a:r>
              <a:rPr lang="en-US" dirty="0"/>
              <a:t> all the text in </a:t>
            </a:r>
            <a:r>
              <a:rPr lang="en-US" dirty="0" err="1"/>
              <a:t>uic_without_foreign_keys.sql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Notice near the top, we have</a:t>
            </a:r>
          </a:p>
          <a:p>
            <a:pPr marL="914400" lvl="2" indent="0">
              <a:buNone/>
            </a:pPr>
            <a:r>
              <a:rPr lang="en-US" dirty="0"/>
              <a:t>	CREATE DATABASE IF NOT EXISTS `</a:t>
            </a:r>
            <a:r>
              <a:rPr lang="en-US" dirty="0" err="1"/>
              <a:t>uic_without_foreign_keys</a:t>
            </a:r>
            <a:r>
              <a:rPr lang="en-US" dirty="0"/>
              <a:t>` …</a:t>
            </a:r>
          </a:p>
          <a:p>
            <a:pPr lvl="2"/>
            <a:r>
              <a:rPr lang="en-US" dirty="0"/>
              <a:t>You have done something similar in Lab 6.</a:t>
            </a:r>
          </a:p>
          <a:p>
            <a:pPr lvl="2"/>
            <a:r>
              <a:rPr lang="en-US" dirty="0"/>
              <a:t>In XAMPP, open a new database</a:t>
            </a:r>
          </a:p>
          <a:p>
            <a:pPr lvl="2"/>
            <a:r>
              <a:rPr lang="en-US" b="1" dirty="0">
                <a:solidFill>
                  <a:srgbClr val="00B050"/>
                </a:solidFill>
              </a:rPr>
              <a:t>Paste</a:t>
            </a:r>
            <a:r>
              <a:rPr lang="en-US" dirty="0"/>
              <a:t> the query in the SQL tab and run it. The database should appear in the navigation tab at the left hand side of XAMPP. </a:t>
            </a:r>
          </a:p>
          <a:p>
            <a:pPr marL="457200" lvl="1" indent="0">
              <a:buNone/>
            </a:pPr>
            <a:r>
              <a:rPr lang="en-US" dirty="0"/>
              <a:t>(B) Create the database manually. (See next slide.)</a:t>
            </a:r>
          </a:p>
          <a:p>
            <a:pPr lvl="2"/>
            <a:endParaRPr lang="en-US" sz="8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176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88516"/>
            <a:ext cx="3282863" cy="14404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1. Create a database </a:t>
            </a:r>
            <a:r>
              <a:rPr lang="en-US" dirty="0" err="1"/>
              <a:t>uic_NoForeignKey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Recall Lab 1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22" y="1828091"/>
            <a:ext cx="4808738" cy="227951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6926" y="1657613"/>
            <a:ext cx="5201737" cy="2620473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6976997" y="488516"/>
            <a:ext cx="4611666" cy="20292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2. Import the file </a:t>
            </a:r>
            <a:r>
              <a:rPr lang="en-US" dirty="0" err="1"/>
              <a:t>uic_without_foreign_keys.sql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326" y="4451027"/>
            <a:ext cx="2655311" cy="218057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="" xmlns:a16="http://schemas.microsoft.com/office/drawing/2014/main" id="{D70C8C86-AEAD-4614-8E0F-27FC035F0FF2}"/>
              </a:ext>
            </a:extLst>
          </p:cNvPr>
          <p:cNvSpPr txBox="1">
            <a:spLocks/>
          </p:cNvSpPr>
          <p:nvPr/>
        </p:nvSpPr>
        <p:spPr>
          <a:xfrm>
            <a:off x="1563559" y="4619362"/>
            <a:ext cx="4045801" cy="1440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3. Do this week’s examples and exercises in the </a:t>
            </a:r>
            <a:r>
              <a:rPr lang="en-US" dirty="0" err="1"/>
              <a:t>uic_noforeignkey</a:t>
            </a:r>
            <a:r>
              <a:rPr lang="en-US" dirty="0"/>
              <a:t> DB.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7605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570" y="494511"/>
            <a:ext cx="10515600" cy="11192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Slide 5</a:t>
            </a:r>
          </a:p>
          <a:p>
            <a:r>
              <a:rPr lang="en-US" dirty="0"/>
              <a:t>You might need to use the back tic ` in some version of MySQL: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32" y="1601591"/>
            <a:ext cx="10045276" cy="90011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3" name="Content Placeholder 2"/>
          <p:cNvSpPr txBox="1">
            <a:spLocks/>
          </p:cNvSpPr>
          <p:nvPr/>
        </p:nvSpPr>
        <p:spPr>
          <a:xfrm>
            <a:off x="775571" y="2960676"/>
            <a:ext cx="4821666" cy="2636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Slide 6</a:t>
            </a:r>
          </a:p>
          <a:p>
            <a:r>
              <a:rPr lang="en-US" dirty="0"/>
              <a:t>In some version of MySQL, you might </a:t>
            </a:r>
          </a:p>
          <a:p>
            <a:pPr lvl="1"/>
            <a:r>
              <a:rPr lang="en-US" dirty="0"/>
              <a:t>Ignore the red x warning.</a:t>
            </a:r>
          </a:p>
          <a:p>
            <a:pPr lvl="1"/>
            <a:r>
              <a:rPr lang="en-US" dirty="0"/>
              <a:t>Put in back tick `  in </a:t>
            </a:r>
            <a:r>
              <a:rPr lang="en-US" dirty="0" err="1"/>
              <a:t>gpa_domain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FDC9B7C0-3224-4250-BE45-2A5256028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777" y="2960676"/>
            <a:ext cx="5880048" cy="1438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031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A2330D5-327C-4788-B7B7-44C01E06F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735" y="476702"/>
            <a:ext cx="11628863" cy="2255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>
                <a:cs typeface="Arial" panose="020B0604020202020204" pitchFamily="34" charset="0"/>
              </a:rPr>
              <a:t>Exercise 1: (c.f. check </a:t>
            </a:r>
            <a:r>
              <a:rPr lang="en-US" altLang="zh-CN" dirty="0" err="1">
                <a:cs typeface="Arial" panose="020B0604020202020204" pitchFamily="34" charset="0"/>
              </a:rPr>
              <a:t>gpa</a:t>
            </a:r>
            <a:r>
              <a:rPr lang="en-US" altLang="zh-CN" dirty="0">
                <a:cs typeface="Arial" panose="020B0604020202020204" pitchFamily="34" charset="0"/>
              </a:rPr>
              <a:t> example in Slide 6)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ALTER TABLE enroll 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ADD CONSTRAINT </a:t>
            </a:r>
            <a:r>
              <a:rPr lang="en-US" altLang="zh-CN" dirty="0" err="1">
                <a:latin typeface="Consolas" panose="020B0609020204030204" pitchFamily="49" charset="0"/>
              </a:rPr>
              <a:t>grade_domain</a:t>
            </a:r>
            <a:r>
              <a:rPr lang="en-US" altLang="zh-CN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US" altLang="zh-CN" dirty="0">
                <a:latin typeface="Consolas" panose="020B0609020204030204" pitchFamily="49" charset="0"/>
              </a:rPr>
              <a:t>CHECK (grade IN ('A','A-','B+','B','B-','C+','C','C-','D','F'));</a:t>
            </a:r>
          </a:p>
          <a:p>
            <a:r>
              <a:rPr lang="en-US" altLang="zh-CN" dirty="0"/>
              <a:t>See W3 Schools SQL to find the syntax for IN (and other things).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AB8EBE39-F122-4652-AA45-80FE0CD83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484" y="2895470"/>
            <a:ext cx="2076740" cy="16861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64EE2448-B74B-4E5D-B212-8E9990FF4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54" y="2732011"/>
            <a:ext cx="3639976" cy="2013079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6A2330D5-327C-4788-B7B7-44C01E06F6D0}"/>
              </a:ext>
            </a:extLst>
          </p:cNvPr>
          <p:cNvSpPr txBox="1">
            <a:spLocks/>
          </p:cNvSpPr>
          <p:nvPr/>
        </p:nvSpPr>
        <p:spPr>
          <a:xfrm>
            <a:off x="213734" y="4987320"/>
            <a:ext cx="11628863" cy="1469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>
                <a:cs typeface="Arial" panose="020B0604020202020204" pitchFamily="34" charset="0"/>
              </a:rPr>
              <a:t>Exercise 3 has a lot of tables.  Do a few to convince yourself you know how to add foreign keys.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For more </a:t>
            </a:r>
            <a:r>
              <a:rPr lang="en-US" altLang="zh-CN">
                <a:cs typeface="Arial" panose="020B0604020202020204" pitchFamily="34" charset="0"/>
              </a:rPr>
              <a:t>examples, see </a:t>
            </a:r>
            <a:r>
              <a:rPr lang="en-US" altLang="zh-CN" dirty="0">
                <a:cs typeface="Arial" panose="020B0604020202020204" pitchFamily="34" charset="0"/>
              </a:rPr>
              <a:t>Lab 7 solution (</a:t>
            </a:r>
            <a:r>
              <a:rPr lang="en-US" altLang="zh-CN" dirty="0" err="1">
                <a:cs typeface="Arial" panose="020B0604020202020204" pitchFamily="34" charset="0"/>
              </a:rPr>
              <a:t>uic.sql</a:t>
            </a:r>
            <a:r>
              <a:rPr lang="en-US" altLang="zh-CN" dirty="0">
                <a:cs typeface="Arial" panose="020B0604020202020204" pitchFamily="34" charset="0"/>
              </a:rPr>
              <a:t>); look for “foreign key” there.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535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">
            <a:extLst>
              <a:ext uri="{FF2B5EF4-FFF2-40B4-BE49-F238E27FC236}">
                <a16:creationId xmlns="" xmlns:a16="http://schemas.microsoft.com/office/drawing/2014/main" id="{7185031B-8265-4F1B-A92F-819216077F64}"/>
              </a:ext>
            </a:extLst>
          </p:cNvPr>
          <p:cNvSpPr txBox="1">
            <a:spLocks/>
          </p:cNvSpPr>
          <p:nvPr/>
        </p:nvSpPr>
        <p:spPr>
          <a:xfrm>
            <a:off x="965486" y="464024"/>
            <a:ext cx="10483849" cy="5994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625" y="881062"/>
            <a:ext cx="9048750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17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9568"/>
          </a:xfrm>
        </p:spPr>
        <p:txBody>
          <a:bodyPr/>
          <a:lstStyle/>
          <a:p>
            <a:r>
              <a:rPr lang="en-US" dirty="0"/>
              <a:t>Heads-up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376D10-B1CB-4D04-B72D-809595BC3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473"/>
            <a:ext cx="10515600" cy="45934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Presentations</a:t>
            </a:r>
            <a:r>
              <a:rPr lang="en-US" dirty="0"/>
              <a:t> </a:t>
            </a:r>
            <a:r>
              <a:rPr lang="en-US" dirty="0" smtClean="0"/>
              <a:t>are </a:t>
            </a:r>
            <a:r>
              <a:rPr lang="en-US" dirty="0" smtClean="0"/>
              <a:t>scheduled</a:t>
            </a:r>
            <a:r>
              <a:rPr lang="en-US" dirty="0" smtClean="0"/>
              <a:t> </a:t>
            </a:r>
            <a:r>
              <a:rPr lang="en-US" dirty="0"/>
              <a:t>on </a:t>
            </a:r>
            <a:r>
              <a:rPr lang="en-US" dirty="0" smtClean="0">
                <a:solidFill>
                  <a:srgbClr val="FF0000"/>
                </a:solidFill>
              </a:rPr>
              <a:t>Thu 12 Dec and Mon 16 Dec</a:t>
            </a:r>
            <a:r>
              <a:rPr lang="en-US" dirty="0" smtClean="0"/>
              <a:t>.</a:t>
            </a:r>
            <a:endParaRPr lang="en-US" dirty="0"/>
          </a:p>
          <a:p>
            <a:pPr lvl="1"/>
            <a:r>
              <a:rPr lang="en-US" dirty="0" smtClean="0"/>
              <a:t>My experience is that students don’t want to present on Thu 12 Dec.</a:t>
            </a:r>
          </a:p>
          <a:p>
            <a:pPr lvl="1"/>
            <a:r>
              <a:rPr lang="en-US" dirty="0" smtClean="0"/>
              <a:t>So we </a:t>
            </a:r>
            <a:r>
              <a:rPr lang="en-US" smtClean="0"/>
              <a:t>have presentation </a:t>
            </a:r>
            <a:r>
              <a:rPr lang="en-US" dirty="0" smtClean="0">
                <a:solidFill>
                  <a:srgbClr val="FF0000"/>
                </a:solidFill>
              </a:rPr>
              <a:t>make-up</a:t>
            </a:r>
            <a:r>
              <a:rPr lang="en-US" dirty="0" smtClean="0"/>
              <a:t> date on </a:t>
            </a:r>
            <a:r>
              <a:rPr lang="en-US" dirty="0" smtClean="0">
                <a:solidFill>
                  <a:srgbClr val="FF0000"/>
                </a:solidFill>
              </a:rPr>
              <a:t>Sun 15 Dec </a:t>
            </a:r>
            <a:r>
              <a:rPr lang="en-US" dirty="0" smtClean="0"/>
              <a:t>instead of Thu 12 Dec.</a:t>
            </a:r>
          </a:p>
          <a:p>
            <a:pPr lvl="1"/>
            <a:r>
              <a:rPr lang="en-US" dirty="0" smtClean="0"/>
              <a:t>Sign </a:t>
            </a:r>
            <a:r>
              <a:rPr lang="en-US" dirty="0"/>
              <a:t>up for time slots next week.</a:t>
            </a:r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Assignment 3 </a:t>
            </a:r>
            <a:r>
              <a:rPr lang="en-US" dirty="0" smtClean="0"/>
              <a:t>will be </a:t>
            </a:r>
            <a:r>
              <a:rPr lang="en-US" dirty="0"/>
              <a:t>released; due date </a:t>
            </a:r>
            <a:r>
              <a:rPr lang="en-US" dirty="0">
                <a:solidFill>
                  <a:srgbClr val="FF0000"/>
                </a:solidFill>
              </a:rPr>
              <a:t>Dec </a:t>
            </a:r>
            <a:r>
              <a:rPr lang="en-US" dirty="0" smtClean="0"/>
              <a:t>____</a:t>
            </a:r>
            <a:endParaRPr lang="en-US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Final Exam </a:t>
            </a:r>
            <a:r>
              <a:rPr lang="en-US" dirty="0"/>
              <a:t>will be on </a:t>
            </a:r>
            <a:r>
              <a:rPr lang="en-US" dirty="0" smtClean="0">
                <a:solidFill>
                  <a:srgbClr val="FF0000"/>
                </a:solidFill>
              </a:rPr>
              <a:t>27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Dec 9:30-12:30, T7-203</a:t>
            </a:r>
            <a:r>
              <a:rPr lang="en-US" dirty="0" smtClean="0"/>
              <a:t>.</a:t>
            </a:r>
            <a:endParaRPr lang="en-US" sz="800" dirty="0"/>
          </a:p>
          <a:p>
            <a:pPr marL="0" indent="0">
              <a:buNone/>
            </a:pPr>
            <a:endParaRPr lang="en-US" sz="8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8565</TotalTime>
  <Words>325</Words>
  <Application>Microsoft Office PowerPoint</Application>
  <PresentationFormat>Widescreen</PresentationFormat>
  <Paragraphs>48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等线</vt:lpstr>
      <vt:lpstr>Arial</vt:lpstr>
      <vt:lpstr>Calibri</vt:lpstr>
      <vt:lpstr>Calibri Light</vt:lpstr>
      <vt:lpstr>Consolas</vt:lpstr>
      <vt:lpstr>Office Theme</vt:lpstr>
      <vt:lpstr>Database Lab 11 Constraints Addendum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Heads-up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Addendum Chapter 1</dc:title>
  <dc:creator>j f</dc:creator>
  <cp:lastModifiedBy>Microsoft account</cp:lastModifiedBy>
  <cp:revision>849</cp:revision>
  <dcterms:created xsi:type="dcterms:W3CDTF">2021-08-02T03:54:37Z</dcterms:created>
  <dcterms:modified xsi:type="dcterms:W3CDTF">2024-11-23T15:49:48Z</dcterms:modified>
</cp:coreProperties>
</file>