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  <p:sldId id="264" r:id="rId5"/>
    <p:sldId id="267" r:id="rId6"/>
    <p:sldId id="266" r:id="rId7"/>
    <p:sldId id="268" r:id="rId8"/>
    <p:sldId id="269" r:id="rId9"/>
    <p:sldId id="270" r:id="rId10"/>
    <p:sldId id="271" r:id="rId11"/>
    <p:sldId id="277" r:id="rId12"/>
    <p:sldId id="278" r:id="rId13"/>
    <p:sldId id="274" r:id="rId14"/>
    <p:sldId id="275" r:id="rId15"/>
    <p:sldId id="272" r:id="rId16"/>
    <p:sldId id="276" r:id="rId17"/>
    <p:sldId id="273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/>
        </p:nvSpPr>
        <p:spPr>
          <a:xfrm>
            <a:off x="812797" y="1402663"/>
            <a:ext cx="10521244" cy="1058334"/>
          </a:xfrm>
          <a:prstGeom prst="roundRect">
            <a:avLst/>
          </a:prstGeom>
          <a:solidFill>
            <a:srgbClr val="3138AC"/>
          </a:solidFill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507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/>
        </p:nvSpPr>
        <p:spPr>
          <a:xfrm>
            <a:off x="0" y="1"/>
            <a:ext cx="12192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91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dirty="0"/>
              <a:t>Click to edit Master title style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109224B-0794-E08D-6281-2C77DC2F62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12078"/>
            <a:ext cx="10515600" cy="3260846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736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/>
        </p:nvSpPr>
        <p:spPr>
          <a:xfrm>
            <a:off x="812797" y="1402663"/>
            <a:ext cx="10521244" cy="1058334"/>
          </a:xfrm>
          <a:prstGeom prst="roundRect">
            <a:avLst/>
          </a:prstGeom>
          <a:solidFill>
            <a:srgbClr val="3138AC"/>
          </a:solidFill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66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E4E0D4-0A9E-B44F-8E15-1D2F726BFCC2}"/>
              </a:ext>
            </a:extLst>
          </p:cNvPr>
          <p:cNvSpPr/>
          <p:nvPr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COMP3013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880C11-3EB2-7C44-915C-0A735C8415A3}"/>
              </a:ext>
            </a:extLst>
          </p:cNvPr>
          <p:cNvSpPr/>
          <p:nvPr/>
        </p:nvSpPr>
        <p:spPr>
          <a:xfrm>
            <a:off x="4044000" y="6637868"/>
            <a:ext cx="4080000" cy="220133"/>
          </a:xfrm>
          <a:prstGeom prst="rect">
            <a:avLst/>
          </a:prstGeom>
          <a:solidFill>
            <a:srgbClr val="212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Lab 02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F64495-06B2-9846-A8DD-066D25B765BE}"/>
              </a:ext>
            </a:extLst>
          </p:cNvPr>
          <p:cNvSpPr/>
          <p:nvPr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2B3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97BAED3B-53C8-7041-817F-696DE6D8D146}"/>
              </a:ext>
            </a:extLst>
          </p:cNvPr>
          <p:cNvSpPr txBox="1">
            <a:spLocks/>
          </p:cNvSpPr>
          <p:nvPr/>
        </p:nvSpPr>
        <p:spPr>
          <a:xfrm>
            <a:off x="9770773" y="6637866"/>
            <a:ext cx="1362187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57D2C8FA-DD5C-BF4B-BBB3-42D100B8A34B}"/>
              </a:ext>
            </a:extLst>
          </p:cNvPr>
          <p:cNvSpPr txBox="1">
            <a:spLocks/>
          </p:cNvSpPr>
          <p:nvPr/>
        </p:nvSpPr>
        <p:spPr>
          <a:xfrm>
            <a:off x="11353800" y="6637866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pPr/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514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EAA6743-3346-CC98-D269-622453F94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United International College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C4CC72-5680-51D7-FFFB-9A601CA1D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Lab 2 Basic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0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3777-5F1B-3801-C2B0-517F0DE2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Predicate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278B5-7DB7-699D-C574-63C968EB9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5131598"/>
          </a:xfrm>
        </p:spPr>
        <p:txBody>
          <a:bodyPr>
            <a:normAutofit/>
          </a:bodyPr>
          <a:lstStyle/>
          <a:p>
            <a:r>
              <a:rPr lang="en-US" dirty="0"/>
              <a:t>The predicate in the </a:t>
            </a:r>
            <a:r>
              <a:rPr lang="en-US" dirty="0">
                <a:latin typeface="Consolas" panose="020B0609020204030204" pitchFamily="49" charset="0"/>
              </a:rPr>
              <a:t>WEHER</a:t>
            </a:r>
            <a:r>
              <a:rPr lang="en-US" dirty="0"/>
              <a:t> clause is regarded as a logic test. The return value of a predicate is a Boolean, either 1 (True) or 0 (False).</a:t>
            </a:r>
          </a:p>
          <a:p>
            <a:r>
              <a:rPr lang="en-US" dirty="0"/>
              <a:t>Formally, </a:t>
            </a:r>
          </a:p>
          <a:p>
            <a:pPr lvl="1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suppose </a:t>
            </a:r>
            <a:r>
              <a:rPr lang="en-US" sz="2100" b="1" dirty="0">
                <a:latin typeface="Consolas" panose="020B0609020204030204" pitchFamily="49" charset="0"/>
                <a:cs typeface="Arial" panose="020B0604020202020204" pitchFamily="34" charset="0"/>
              </a:rPr>
              <a:t>op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is a relation operator, which can be </a:t>
            </a:r>
            <a:r>
              <a:rPr lang="en-US" sz="2100" dirty="0"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dirty="0">
                <a:latin typeface="Consolas" panose="020B0609020204030204" pitchFamily="49" charset="0"/>
                <a:cs typeface="Arial" panose="020B0604020202020204" pitchFamily="34" charset="0"/>
              </a:rPr>
              <a:t>&gt;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dirty="0">
                <a:latin typeface="Consolas" panose="020B0609020204030204" pitchFamily="49" charset="0"/>
                <a:cs typeface="Arial" panose="020B0604020202020204" pitchFamily="34" charset="0"/>
              </a:rPr>
              <a:t>&gt;=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dirty="0">
                <a:latin typeface="Consolas" panose="020B0609020204030204" pitchFamily="49" charset="0"/>
                <a:cs typeface="Arial" panose="020B0604020202020204" pitchFamily="34" charset="0"/>
              </a:rPr>
              <a:t>&lt;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dirty="0">
                <a:latin typeface="Consolas" panose="020B0609020204030204" pitchFamily="49" charset="0"/>
                <a:cs typeface="Arial" panose="020B0604020202020204" pitchFamily="34" charset="0"/>
              </a:rPr>
              <a:t>&lt;=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100" dirty="0">
                <a:latin typeface="Consolas" panose="020B0609020204030204" pitchFamily="49" charset="0"/>
                <a:cs typeface="Arial" panose="020B0604020202020204" pitchFamily="34" charset="0"/>
              </a:rPr>
              <a:t>&lt;&gt;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(not equal);</a:t>
            </a:r>
          </a:p>
          <a:p>
            <a:pPr lvl="1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 predicate can be a single term </a:t>
            </a:r>
          </a:p>
          <a:p>
            <a:pPr marL="714375" lvl="1" indent="0">
              <a:buNone/>
            </a:pP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					pred = term</a:t>
            </a:r>
          </a:p>
          <a:p>
            <a:pPr marL="714375" lvl="1" indent="0">
              <a:buNone/>
            </a:pP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					term = exp </a:t>
            </a:r>
            <a:r>
              <a:rPr lang="en-US" b="1" dirty="0">
                <a:latin typeface="Consolas" panose="020B0609020204030204" pitchFamily="49" charset="0"/>
                <a:cs typeface="Arial" panose="020B0604020202020204" pitchFamily="34" charset="0"/>
              </a:rPr>
              <a:t>op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exp</a:t>
            </a:r>
          </a:p>
          <a:p>
            <a:pPr marL="714375" lvl="1">
              <a:buNone/>
            </a:pPr>
            <a:r>
              <a:rPr lang="en-US" sz="2100" dirty="0">
                <a:latin typeface="Consolas" panose="020B0609020204030204" pitchFamily="49" charset="0"/>
                <a:cs typeface="Arial" panose="020B0604020202020204" pitchFamily="34" charset="0"/>
              </a:rPr>
              <a:t>“exp”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is an </a:t>
            </a:r>
            <a:r>
              <a:rPr lang="en-US" altLang="zh-CN" sz="2100" dirty="0">
                <a:latin typeface="Arial" panose="020B0604020202020204" pitchFamily="34" charset="0"/>
                <a:cs typeface="Arial" panose="020B0604020202020204" pitchFamily="34" charset="0"/>
              </a:rPr>
              <a:t>arithmetic expression which contains attributes and constants.</a:t>
            </a:r>
          </a:p>
          <a:p>
            <a:pPr marL="714375" lvl="1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2925" indent="-180975">
              <a:buClrTx/>
            </a:pPr>
            <a:r>
              <a:rPr lang="en-US" dirty="0"/>
              <a:t>For example, </a:t>
            </a:r>
          </a:p>
          <a:p>
            <a:pPr marL="784225" lvl="1" indent="-180975"/>
            <a:r>
              <a:rPr lang="en-US" dirty="0" err="1">
                <a:latin typeface="Consolas" panose="020B0609020204030204" pitchFamily="49" charset="0"/>
                <a:cs typeface="Arial" panose="020B0604020202020204" pitchFamily="34" charset="0"/>
              </a:rPr>
              <a:t>rental_rate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 &lt; 1</a:t>
            </a:r>
          </a:p>
        </p:txBody>
      </p:sp>
    </p:spTree>
    <p:extLst>
      <p:ext uri="{BB962C8B-B14F-4D97-AF65-F5344CB8AC3E}">
        <p14:creationId xmlns:p14="http://schemas.microsoft.com/office/powerpoint/2010/main" val="233071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E78C-F350-91E7-052F-7E988559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403EA-7F6E-65B2-C91F-988B74DDA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4864898"/>
          </a:xfrm>
        </p:spPr>
        <p:txBody>
          <a:bodyPr>
            <a:normAutofit/>
          </a:bodyPr>
          <a:lstStyle/>
          <a:p>
            <a:r>
              <a:rPr lang="en-US" dirty="0"/>
              <a:t>A predicate can also be a composition of terms.</a:t>
            </a:r>
          </a:p>
          <a:p>
            <a:pPr marL="0" indent="0">
              <a:buNone/>
            </a:pPr>
            <a:r>
              <a:rPr lang="en-US" dirty="0"/>
              <a:t>						</a:t>
            </a:r>
            <a:r>
              <a:rPr lang="en-US" sz="1800" dirty="0">
                <a:latin typeface="Consolas" panose="020B0609020204030204" pitchFamily="49" charset="0"/>
              </a:rPr>
              <a:t>pred = </a:t>
            </a:r>
            <a:r>
              <a:rPr lang="en-US" sz="1800" b="1" dirty="0">
                <a:latin typeface="Consolas" panose="020B0609020204030204" pitchFamily="49" charset="0"/>
              </a:rPr>
              <a:t>NOT</a:t>
            </a:r>
            <a:r>
              <a:rPr lang="en-US" sz="1800" dirty="0">
                <a:latin typeface="Consolas" panose="020B0609020204030204" pitchFamily="49" charset="0"/>
              </a:rPr>
              <a:t> pred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			pred = pred </a:t>
            </a:r>
            <a:r>
              <a:rPr lang="en-US" sz="1800" b="1" dirty="0">
                <a:latin typeface="Consolas" panose="020B0609020204030204" pitchFamily="49" charset="0"/>
              </a:rPr>
              <a:t>AND</a:t>
            </a:r>
            <a:r>
              <a:rPr lang="en-US" sz="1800" dirty="0">
                <a:latin typeface="Consolas" panose="020B0609020204030204" pitchFamily="49" charset="0"/>
              </a:rPr>
              <a:t> pred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			pred = pred </a:t>
            </a:r>
            <a:r>
              <a:rPr lang="en-US" sz="1800" b="1" dirty="0">
                <a:latin typeface="Consolas" panose="020B0609020204030204" pitchFamily="49" charset="0"/>
              </a:rPr>
              <a:t>OR</a:t>
            </a:r>
            <a:r>
              <a:rPr lang="en-US" sz="1800" dirty="0">
                <a:latin typeface="Consolas" panose="020B0609020204030204" pitchFamily="49" charset="0"/>
              </a:rPr>
              <a:t> pred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 are logical operators.</a:t>
            </a:r>
          </a:p>
          <a:p>
            <a:r>
              <a:rPr lang="en-US" dirty="0"/>
              <a:t>For example,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NOT </a:t>
            </a:r>
            <a:r>
              <a:rPr lang="en-US" dirty="0" err="1">
                <a:latin typeface="Consolas" panose="020B0609020204030204" pitchFamily="49" charset="0"/>
              </a:rPr>
              <a:t>rental_rate</a:t>
            </a:r>
            <a:r>
              <a:rPr lang="en-US" dirty="0">
                <a:latin typeface="Consolas" panose="020B0609020204030204" pitchFamily="49" charset="0"/>
              </a:rPr>
              <a:t> &lt; 1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(NOT </a:t>
            </a:r>
            <a:r>
              <a:rPr lang="en-US" dirty="0" err="1">
                <a:latin typeface="Consolas" panose="020B0609020204030204" pitchFamily="49" charset="0"/>
              </a:rPr>
              <a:t>rental_rate</a:t>
            </a:r>
            <a:r>
              <a:rPr lang="en-US" dirty="0">
                <a:latin typeface="Consolas" panose="020B0609020204030204" pitchFamily="49" charset="0"/>
              </a:rPr>
              <a:t> &lt; 1) AND </a:t>
            </a:r>
            <a:r>
              <a:rPr lang="en-US" dirty="0" err="1">
                <a:latin typeface="Consolas" panose="020B0609020204030204" pitchFamily="49" charset="0"/>
              </a:rPr>
              <a:t>release_year</a:t>
            </a:r>
            <a:r>
              <a:rPr lang="en-US" dirty="0">
                <a:latin typeface="Consolas" panose="020B0609020204030204" pitchFamily="49" charset="0"/>
              </a:rPr>
              <a:t> = 2006</a:t>
            </a:r>
          </a:p>
          <a:p>
            <a:endParaRPr lang="en-US" dirty="0"/>
          </a:p>
          <a:p>
            <a:r>
              <a:rPr lang="en-US" dirty="0"/>
              <a:t>Sometimes </a:t>
            </a:r>
            <a:r>
              <a:rPr lang="en-US" altLang="zh-CN" dirty="0"/>
              <a:t>brackets are used to indicate the precedence.</a:t>
            </a:r>
          </a:p>
          <a:p>
            <a:endParaRPr lang="en-US" dirty="0"/>
          </a:p>
          <a:p>
            <a:r>
              <a:rPr lang="en-US" dirty="0"/>
              <a:t>If the </a:t>
            </a:r>
            <a:r>
              <a:rPr lang="en-US" dirty="0">
                <a:latin typeface="Consolas" panose="020B0609020204030204" pitchFamily="49" charset="0"/>
              </a:rPr>
              <a:t>WHERE</a:t>
            </a:r>
            <a:r>
              <a:rPr lang="en-US" dirty="0"/>
              <a:t> clause does not return a Boolean, the query has a syntax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3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60E2-D4B1-DCD6-8EE4-3B0F8FF2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F6021F-C51E-C957-F256-9C8C26590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predicate is also called as a </a:t>
                </a:r>
                <a:r>
                  <a:rPr lang="en-US" b="1" dirty="0"/>
                  <a:t>propositional function</a:t>
                </a:r>
                <a:r>
                  <a:rPr lang="en-US" dirty="0"/>
                  <a:t>. Like other functions, it is defined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table (a set of tuples).</a:t>
                </a:r>
              </a:p>
              <a:p>
                <a:r>
                  <a:rPr lang="en-US" dirty="0"/>
                  <a:t>For more details about predicates, you are referred to MATH2003 Discrete Structures Lecture 3 (predicate logic).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F6021F-C51E-C957-F256-9C8C26590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2430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921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CCB4-9B1D-578D-266E-BFC74F02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E9B01-0D25-2A48-83F0-76AE6995D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constant in the </a:t>
            </a:r>
            <a:r>
              <a:rPr lang="en-US" altLang="zh-CN" dirty="0"/>
              <a:t>comparison can be a string, but it has to be quoted in the quotation marks.</a:t>
            </a:r>
          </a:p>
          <a:p>
            <a:r>
              <a:rPr lang="en-US" dirty="0"/>
              <a:t>For example,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</a:rPr>
              <a:t>SELECT * FROM film WHERE rating="PG-13"</a:t>
            </a:r>
            <a:endParaRPr lang="en-US" dirty="0"/>
          </a:p>
          <a:p>
            <a:endParaRPr lang="en-US" dirty="0"/>
          </a:p>
          <a:p>
            <a:r>
              <a:rPr lang="en-US" dirty="0"/>
              <a:t>Try this example and tell the meaning of the query.</a:t>
            </a:r>
          </a:p>
        </p:txBody>
      </p:sp>
    </p:spTree>
    <p:extLst>
      <p:ext uri="{BB962C8B-B14F-4D97-AF65-F5344CB8AC3E}">
        <p14:creationId xmlns:p14="http://schemas.microsoft.com/office/powerpoint/2010/main" val="48166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F354-6E60-0921-07AA-659114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insensitive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F37F3-EA0E-A201-CBD9-EA49DC57A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4617247"/>
          </a:xfrm>
        </p:spPr>
        <p:txBody>
          <a:bodyPr/>
          <a:lstStyle/>
          <a:p>
            <a:r>
              <a:rPr lang="en-US" dirty="0"/>
              <a:t>SQL is case </a:t>
            </a:r>
            <a:r>
              <a:rPr lang="en-US" altLang="zh-CN" dirty="0"/>
              <a:t>insensitive. </a:t>
            </a:r>
          </a:p>
          <a:p>
            <a:r>
              <a:rPr lang="en-US" dirty="0"/>
              <a:t>For example,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1800" dirty="0" err="1">
                <a:latin typeface="Consolas" panose="020B0609020204030204" pitchFamily="49" charset="0"/>
              </a:rPr>
              <a:t>SeLeCt</a:t>
            </a:r>
            <a:r>
              <a:rPr lang="en-US" sz="1800" dirty="0">
                <a:latin typeface="Consolas" panose="020B0609020204030204" pitchFamily="49" charset="0"/>
              </a:rPr>
              <a:t> * From Film </a:t>
            </a:r>
            <a:r>
              <a:rPr lang="en-US" sz="1800" dirty="0" err="1">
                <a:latin typeface="Consolas" panose="020B0609020204030204" pitchFamily="49" charset="0"/>
              </a:rPr>
              <a:t>wHERE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rAtIng</a:t>
            </a:r>
            <a:r>
              <a:rPr lang="en-US" sz="1800" dirty="0">
                <a:latin typeface="Consolas" panose="020B0609020204030204" pitchFamily="49" charset="0"/>
              </a:rPr>
              <a:t>="pg-13"</a:t>
            </a:r>
            <a:endParaRPr lang="en-US" sz="1800" dirty="0"/>
          </a:p>
          <a:p>
            <a:pPr marL="0" indent="266700">
              <a:buNone/>
            </a:pPr>
            <a:endParaRPr lang="en-US" dirty="0"/>
          </a:p>
          <a:p>
            <a:pPr marL="0" indent="266700">
              <a:buNone/>
            </a:pPr>
            <a:r>
              <a:rPr lang="en-US" dirty="0"/>
              <a:t>gives the same answer as the previous example.</a:t>
            </a:r>
          </a:p>
          <a:p>
            <a:endParaRPr lang="en-US" dirty="0"/>
          </a:p>
          <a:p>
            <a:r>
              <a:rPr lang="en-US" dirty="0"/>
              <a:t>However, to make query readable, we write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words (like 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etc.) in capital;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attributes and tables in lower cases; and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string constant in the original form.</a:t>
            </a:r>
          </a:p>
        </p:txBody>
      </p:sp>
    </p:spTree>
    <p:extLst>
      <p:ext uri="{BB962C8B-B14F-4D97-AF65-F5344CB8AC3E}">
        <p14:creationId xmlns:p14="http://schemas.microsoft.com/office/powerpoint/2010/main" val="324383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0BB3-5D48-2DC3-186E-7EEE9A29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268213-CAF2-D698-CC3E-94AEBC597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2077"/>
                <a:ext cx="10515600" cy="4788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general, a basic query is in the form</a:t>
                </a:r>
              </a:p>
              <a:p>
                <a:pPr marL="0" indent="0" algn="ctr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latin typeface="Consolas" panose="020B0609020204030204" pitchFamily="49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>
                    <a:latin typeface="Consolas" panose="020B0609020204030204" pitchFamily="49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  <a:tabLst>
                    <a:tab pos="266700" algn="l"/>
                  </a:tabLst>
                </a:pPr>
                <a:r>
                  <a:rPr lang="en-US" dirty="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attributes;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a table;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 predicate.</a:t>
                </a:r>
              </a:p>
              <a:p>
                <a:r>
                  <a:rPr lang="en-US" dirty="0"/>
                  <a:t>The query is understood as </a:t>
                </a:r>
              </a:p>
              <a:p>
                <a:pPr marL="0" indent="0">
                  <a:buNone/>
                </a:pPr>
                <a:endParaRPr lang="en-US" sz="1800" b="1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latin typeface="Consolas" panose="020B0609020204030204" pitchFamily="49" charset="0"/>
                  </a:rPr>
                  <a:t>				for</a:t>
                </a:r>
                <a:r>
                  <a:rPr lang="en-US" sz="1800" dirty="0">
                    <a:latin typeface="Consolas" panose="020B0609020204030204" pitchFamily="49" charset="0"/>
                  </a:rPr>
                  <a:t> each tuple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latin typeface="Consolas" panose="020B0609020204030204" pitchFamily="49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latin typeface="Consolas" panose="020B0609020204030204" pitchFamily="49" charset="0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				</a:t>
                </a:r>
                <a:r>
                  <a:rPr lang="en-US" sz="1800" b="1" dirty="0">
                    <a:latin typeface="Consolas" panose="020B0609020204030204" pitchFamily="49" charset="0"/>
                  </a:rPr>
                  <a:t>if</a:t>
                </a:r>
                <a:r>
                  <a:rPr lang="en-US" sz="18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latin typeface="Consolas" panose="020B0609020204030204" pitchFamily="49" charset="0"/>
                  </a:rPr>
                  <a:t>then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					print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				</a:t>
                </a:r>
                <a:r>
                  <a:rPr lang="en-US" sz="1800" b="1" dirty="0">
                    <a:latin typeface="Consolas" panose="020B0609020204030204" pitchFamily="49" charset="0"/>
                  </a:rPr>
                  <a:t>end if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			</a:t>
                </a:r>
                <a:r>
                  <a:rPr lang="en-US" sz="1800" b="1" dirty="0">
                    <a:latin typeface="Consolas" panose="020B0609020204030204" pitchFamily="49" charset="0"/>
                  </a:rPr>
                  <a:t>end for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case for multiple tables in the </a:t>
                </a:r>
                <a:r>
                  <a:rPr lang="en-US" dirty="0">
                    <a:latin typeface="Consolas" panose="020B0609020204030204" pitchFamily="49" charset="0"/>
                  </a:rPr>
                  <a:t>FROM</a:t>
                </a:r>
                <a:r>
                  <a:rPr lang="en-US" dirty="0"/>
                  <a:t> clause will be discussed in the next lab.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268213-CAF2-D698-CC3E-94AEBC597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2077"/>
                <a:ext cx="10515600" cy="4788698"/>
              </a:xfrm>
              <a:blipFill>
                <a:blip r:embed="rId2"/>
                <a:stretch>
                  <a:fillRect l="-580" t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5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BB35-A775-E57F-B182-F16BCB8F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F98F1-8A7F-B593-AB74-B0C84F401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5093498"/>
          </a:xfrm>
        </p:spPr>
        <p:txBody>
          <a:bodyPr/>
          <a:lstStyle/>
          <a:p>
            <a:r>
              <a:rPr lang="en-US" dirty="0"/>
              <a:t>To write a good query, you need to pay attention to three things.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used?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result?</a:t>
            </a:r>
          </a:p>
          <a:p>
            <a:r>
              <a:rPr lang="en-US" dirty="0"/>
              <a:t>For example, “Find the category ID for Sci-Fi movies”.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Table: category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Predicate: Sci-Fi movies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Attribute: category ID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Thus, the query is</a:t>
            </a:r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</a:rPr>
              <a:t>SELECT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category_id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FROM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category</a:t>
            </a:r>
            <a:r>
              <a:rPr lang="en-US" sz="1800" dirty="0">
                <a:latin typeface="Consolas" panose="020B0609020204030204" pitchFamily="49" charset="0"/>
              </a:rPr>
              <a:t> WHERE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name="Sci-Fi"</a:t>
            </a:r>
          </a:p>
          <a:p>
            <a:r>
              <a:rPr lang="en-US" dirty="0"/>
              <a:t>For this example, you need to know “Sci-Fi movies” is the attribute “name” of the category.</a:t>
            </a:r>
          </a:p>
        </p:txBody>
      </p:sp>
    </p:spTree>
    <p:extLst>
      <p:ext uri="{BB962C8B-B14F-4D97-AF65-F5344CB8AC3E}">
        <p14:creationId xmlns:p14="http://schemas.microsoft.com/office/powerpoint/2010/main" val="13443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E909-06F9-0331-17E0-830A99B4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54823-92D7-546F-3C23-A34D1B881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47393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SQLs for the following questions.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Find the information of actors whose first name is Russell.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Find the information of actors whose first name is Russell and last name is Close.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Find the email of customers whose first name is Harry and active is 0.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Find the full name of the actor whose id is 99.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Find the title and special features of the films whose replacement cost is lower than 20 and rental rate is higher than 4.0.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Find the customer id of the customers who have made a payment on 2005-05-25 but the amount </a:t>
            </a:r>
            <a:r>
              <a:rPr lang="en-US" altLang="zh-CN" sz="1800" dirty="0"/>
              <a:t>does not exceed 3.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Save your queries in a txt file. Rename it as “COMP3013 Lab2 ###.txt”, where “###” is your student ID. And submit it on iSpace. The DDL </a:t>
            </a:r>
            <a:r>
              <a:rPr lang="en-US" sz="1800"/>
              <a:t>is 24 </a:t>
            </a:r>
            <a:r>
              <a:rPr lang="en-US" sz="1800" dirty="0"/>
              <a:t>hours after the lab.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1672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CD73-9BC5-367A-588A-222F950B1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Lab 2</a:t>
            </a:r>
          </a:p>
        </p:txBody>
      </p:sp>
    </p:spTree>
    <p:extLst>
      <p:ext uri="{BB962C8B-B14F-4D97-AF65-F5344CB8AC3E}">
        <p14:creationId xmlns:p14="http://schemas.microsoft.com/office/powerpoint/2010/main" val="290592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7D2A-8F81-CD32-3AC8-547474B8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299E-9D73-D6C6-04E4-5A98211AD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Query</a:t>
            </a:r>
          </a:p>
          <a:p>
            <a:r>
              <a:rPr lang="en-US" dirty="0"/>
              <a:t>Predicate</a:t>
            </a:r>
          </a:p>
          <a:p>
            <a:r>
              <a:rPr lang="en-US" altLang="zh-CN" dirty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6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8AE8-076C-F469-1BD5-B5A2623A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76D31-9704-E940-A5DD-0B4AB52F6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3874817"/>
          </a:xfrm>
        </p:spPr>
        <p:txBody>
          <a:bodyPr/>
          <a:lstStyle/>
          <a:p>
            <a:r>
              <a:rPr lang="en-US" b="1" dirty="0"/>
              <a:t>IBM Sequel Language</a:t>
            </a:r>
            <a:r>
              <a:rPr lang="en-US" dirty="0"/>
              <a:t> was developed as a part of System R project to manage data in a relational database in the early 1970’s.</a:t>
            </a:r>
          </a:p>
          <a:p>
            <a:r>
              <a:rPr lang="en-US" dirty="0"/>
              <a:t>Later the language was renamed as </a:t>
            </a:r>
            <a:r>
              <a:rPr lang="en-US" b="1" dirty="0"/>
              <a:t>Structured Query Language</a:t>
            </a:r>
            <a:r>
              <a:rPr lang="en-US" dirty="0"/>
              <a:t>, aka SQL (reads “S-Q-L” or “sequel”).</a:t>
            </a:r>
          </a:p>
          <a:p>
            <a:r>
              <a:rPr lang="en-US" dirty="0"/>
              <a:t>SQL can </a:t>
            </a:r>
            <a:r>
              <a:rPr lang="en-US" b="1" dirty="0"/>
              <a:t>define</a:t>
            </a:r>
            <a:r>
              <a:rPr lang="en-US" dirty="0"/>
              <a:t> and </a:t>
            </a:r>
            <a:r>
              <a:rPr lang="en-US" altLang="zh-CN" b="1" dirty="0"/>
              <a:t>manipulate</a:t>
            </a:r>
            <a:r>
              <a:rPr lang="en-US" altLang="zh-CN" dirty="0"/>
              <a:t> data.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definition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used when a user wants to create new databases or tables. 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manipulation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querying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allows users search information from the database.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labs start from querying. Data</a:t>
            </a:r>
            <a:r>
              <a:rPr lang="en-US" dirty="0"/>
              <a:t> definitions will be introduced in Lab 6.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6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C2ED-A870-312C-5E68-0AD257D7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E8154-611E-5BF5-D2F2-9278AF391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query is a question asked by database users to </a:t>
            </a:r>
            <a:r>
              <a:rPr lang="en-US" altLang="zh-CN" dirty="0"/>
              <a:t>retrieve some data.</a:t>
            </a:r>
          </a:p>
          <a:p>
            <a:r>
              <a:rPr lang="en-US" dirty="0"/>
              <a:t>For example, “what are the students whose GPA is greater than 3.0?”</a:t>
            </a:r>
          </a:p>
          <a:p>
            <a:r>
              <a:rPr lang="en-US" dirty="0"/>
              <a:t>Database systems search for the students who </a:t>
            </a:r>
            <a:r>
              <a:rPr lang="en-US" altLang="zh-CN" dirty="0"/>
              <a:t>satisfy the condition.</a:t>
            </a:r>
          </a:p>
          <a:p>
            <a:r>
              <a:rPr lang="en-US" dirty="0"/>
              <a:t>The query language </a:t>
            </a:r>
            <a:r>
              <a:rPr lang="en-US" b="1" dirty="0"/>
              <a:t>cannot change</a:t>
            </a:r>
            <a:r>
              <a:rPr lang="en-US" dirty="0"/>
              <a:t> data in databases. Only data definition language can.</a:t>
            </a:r>
          </a:p>
          <a:p>
            <a:r>
              <a:rPr lang="en-US" dirty="0"/>
              <a:t>Thus, the answers to queries only </a:t>
            </a:r>
            <a:r>
              <a:rPr lang="en-US" altLang="zh-CN" b="1" dirty="0"/>
              <a:t>temporarily exist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2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CA75-7916-32CE-0A26-64784DAC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4BBC0-9A24-5FBB-7533-CFE6FED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8"/>
            <a:ext cx="10515600" cy="4556460"/>
          </a:xfrm>
        </p:spPr>
        <p:txBody>
          <a:bodyPr/>
          <a:lstStyle/>
          <a:p>
            <a:r>
              <a:rPr lang="en-US" altLang="zh-CN" dirty="0"/>
              <a:t>Execute XAMPP and launch Apache and MySQL servers.</a:t>
            </a:r>
          </a:p>
          <a:p>
            <a:r>
              <a:rPr lang="en-US" dirty="0"/>
              <a:t>Open phpMyAdmin.</a:t>
            </a:r>
          </a:p>
          <a:p>
            <a:r>
              <a:rPr lang="en-US" dirty="0"/>
              <a:t>(Suppose the database “</a:t>
            </a:r>
            <a:r>
              <a:rPr lang="en-US" dirty="0" err="1"/>
              <a:t>sakila</a:t>
            </a:r>
            <a:r>
              <a:rPr lang="en-US" dirty="0"/>
              <a:t>” is already imported.) Select “</a:t>
            </a:r>
            <a:r>
              <a:rPr lang="en-US" dirty="0" err="1"/>
              <a:t>sakila</a:t>
            </a:r>
            <a:r>
              <a:rPr lang="en-US" dirty="0"/>
              <a:t>” from the database list.</a:t>
            </a:r>
          </a:p>
          <a:p>
            <a:r>
              <a:rPr lang="en-US" dirty="0"/>
              <a:t>Click “</a:t>
            </a:r>
            <a:r>
              <a:rPr lang="en-US" b="1" dirty="0"/>
              <a:t>SQL</a:t>
            </a:r>
            <a:r>
              <a:rPr lang="en-US" dirty="0"/>
              <a:t>” from the menu bar.</a:t>
            </a:r>
          </a:p>
          <a:p>
            <a:r>
              <a:rPr lang="en-US" dirty="0"/>
              <a:t>Type in the query “</a:t>
            </a:r>
            <a:r>
              <a:rPr lang="en-US" dirty="0">
                <a:latin typeface="Consolas" panose="020B0609020204030204" pitchFamily="49" charset="0"/>
              </a:rPr>
              <a:t>SELECT * FROM actor WHERE 1</a:t>
            </a:r>
            <a:r>
              <a:rPr lang="en-US" dirty="0"/>
              <a:t>” and click “</a:t>
            </a:r>
            <a:r>
              <a:rPr lang="en-US" b="1" dirty="0"/>
              <a:t>Go</a:t>
            </a:r>
            <a:r>
              <a:rPr lang="en-US" dirty="0"/>
              <a:t>”.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3A6AD7-9226-A854-5401-17A46CCA4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3843337"/>
            <a:ext cx="48958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8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584B-7271-6593-C10C-C59CFC7E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AD96-BE6F-2C83-2500-FD13CB10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8"/>
            <a:ext cx="6648450" cy="3260846"/>
          </a:xfrm>
        </p:spPr>
        <p:txBody>
          <a:bodyPr/>
          <a:lstStyle/>
          <a:p>
            <a:r>
              <a:rPr lang="en-US" dirty="0"/>
              <a:t>A part of the answer is like this.</a:t>
            </a:r>
          </a:p>
          <a:p>
            <a:r>
              <a:rPr lang="en-US" dirty="0"/>
              <a:t>Same as selecting the table “actor” from the database list (what we have done in the last lab.)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C85CB-9E09-F031-C252-3F3DCBE03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2495550"/>
            <a:ext cx="39814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8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A0FE-8F86-0993-4D58-0DB6F0F9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C095E-9D96-71E4-B303-226658290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5169698"/>
          </a:xfrm>
        </p:spPr>
        <p:txBody>
          <a:bodyPr>
            <a:normAutofit/>
          </a:bodyPr>
          <a:lstStyle/>
          <a:p>
            <a:r>
              <a:rPr lang="en-US" dirty="0"/>
              <a:t>The basic query has three </a:t>
            </a:r>
            <a:r>
              <a:rPr lang="en-US" b="1" dirty="0"/>
              <a:t>clauses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SELECT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FROM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WHERE</a:t>
            </a:r>
            <a:r>
              <a:rPr lang="en-US" dirty="0"/>
              <a:t>.</a:t>
            </a:r>
          </a:p>
          <a:p>
            <a:r>
              <a:rPr lang="en-US" dirty="0">
                <a:latin typeface="Consolas" panose="020B0609020204030204" pitchFamily="49" charset="0"/>
              </a:rPr>
              <a:t>SELECT:</a:t>
            </a:r>
            <a:r>
              <a:rPr lang="en-US" dirty="0"/>
              <a:t> contains one or multiple </a:t>
            </a:r>
            <a:r>
              <a:rPr lang="en-US" b="1" dirty="0"/>
              <a:t>attributes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attributes are displayed in the result.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symbol “*” means all attributes.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FROM</a:t>
            </a:r>
            <a:r>
              <a:rPr lang="en-US" dirty="0"/>
              <a:t> clause contains one or more </a:t>
            </a:r>
            <a:r>
              <a:rPr lang="en-US" b="1" dirty="0"/>
              <a:t>tables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lab handles the one table case.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WHERE</a:t>
            </a:r>
            <a:r>
              <a:rPr lang="en-US" dirty="0"/>
              <a:t> clause contains a single </a:t>
            </a:r>
            <a:r>
              <a:rPr lang="en-US" b="1" dirty="0"/>
              <a:t>predicate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a logical test on every row of the table which returns true or false.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multiple queries are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executed at the same time, a semicolon “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” is used as a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delimiter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to split two queries.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A query is </a:t>
            </a:r>
            <a:r>
              <a:rPr lang="en-US" altLang="zh-CN" dirty="0"/>
              <a:t>executed as follows.</a:t>
            </a:r>
            <a:endParaRPr lang="en-US" dirty="0"/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system test the predicate on every tuple from the table in the </a:t>
            </a:r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clause.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 tuple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satisfies the predicate, show the values of the attributes in the </a:t>
            </a:r>
            <a:r>
              <a:rPr lang="en-US" altLang="zh-CN" dirty="0"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clause in the result.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24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92E4-F7E5-AC1B-B24A-F9A7F559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E1E355-122C-153F-30A0-A2B62A5ABB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2077"/>
                <a:ext cx="10515600" cy="4722023"/>
              </a:xfrm>
            </p:spPr>
            <p:txBody>
              <a:bodyPr/>
              <a:lstStyle/>
              <a:p>
                <a:r>
                  <a:rPr lang="en-US" dirty="0"/>
                  <a:t>The query “</a:t>
                </a:r>
                <a:r>
                  <a:rPr lang="en-US" dirty="0">
                    <a:latin typeface="Consolas" panose="020B0609020204030204" pitchFamily="49" charset="0"/>
                  </a:rPr>
                  <a:t>SELECT * FROM actor WHERE 1</a:t>
                </a:r>
                <a:r>
                  <a:rPr lang="en-US" dirty="0"/>
                  <a:t>” is understood as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</a:t>
                </a:r>
                <a:r>
                  <a:rPr lang="en-US" sz="1800" b="1" dirty="0">
                    <a:latin typeface="Consolas" panose="020B0609020204030204" pitchFamily="49" charset="0"/>
                  </a:rPr>
                  <a:t>for</a:t>
                </a:r>
                <a:r>
                  <a:rPr lang="en-US" sz="1800" dirty="0">
                    <a:latin typeface="Consolas" panose="020B0609020204030204" pitchFamily="49" charset="0"/>
                  </a:rPr>
                  <a:t> each tuple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latin typeface="Consolas" panose="020B0609020204030204" pitchFamily="49" charset="0"/>
                  </a:rPr>
                  <a:t> in the table actor </a:t>
                </a:r>
                <a:r>
                  <a:rPr lang="en-US" sz="1800" b="1" dirty="0">
                    <a:latin typeface="Consolas" panose="020B0609020204030204" pitchFamily="49" charset="0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	</a:t>
                </a:r>
                <a:r>
                  <a:rPr lang="en-US" sz="1800" b="1" dirty="0">
                    <a:latin typeface="Consolas" panose="020B0609020204030204" pitchFamily="49" charset="0"/>
                  </a:rPr>
                  <a:t>if</a:t>
                </a:r>
                <a:r>
                  <a:rPr lang="en-US" sz="1800" dirty="0">
                    <a:latin typeface="Consolas" panose="020B0609020204030204" pitchFamily="49" charset="0"/>
                  </a:rPr>
                  <a:t> 1 </a:t>
                </a:r>
                <a:r>
                  <a:rPr lang="en-US" sz="1800" b="1" dirty="0">
                    <a:latin typeface="Consolas" panose="020B0609020204030204" pitchFamily="49" charset="0"/>
                  </a:rPr>
                  <a:t>then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		print the values of all attributes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	</a:t>
                </a:r>
                <a:r>
                  <a:rPr lang="en-US" sz="1800" b="1" dirty="0">
                    <a:latin typeface="Consolas" panose="020B0609020204030204" pitchFamily="49" charset="0"/>
                  </a:rPr>
                  <a:t>end if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</a:t>
                </a:r>
                <a:r>
                  <a:rPr lang="en-US" sz="1800" b="1" dirty="0">
                    <a:latin typeface="Consolas" panose="020B0609020204030204" pitchFamily="49" charset="0"/>
                  </a:rPr>
                  <a:t>end for</a:t>
                </a:r>
              </a:p>
              <a:p>
                <a:endParaRPr lang="en-US" dirty="0"/>
              </a:p>
              <a:p>
                <a:r>
                  <a:rPr lang="en-US" dirty="0"/>
                  <a:t>Then, you can see the query simply print everything in the table “actor”.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E1E355-122C-153F-30A0-A2B62A5ABB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2077"/>
                <a:ext cx="10515600" cy="4722023"/>
              </a:xfrm>
              <a:blipFill>
                <a:blip r:embed="rId2"/>
                <a:stretch>
                  <a:fillRect l="-580" t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C6A010A-A385-AB12-B3E4-FA345F991AB9}"/>
              </a:ext>
            </a:extLst>
          </p:cNvPr>
          <p:cNvSpPr/>
          <p:nvPr/>
        </p:nvSpPr>
        <p:spPr>
          <a:xfrm>
            <a:off x="6296025" y="1431127"/>
            <a:ext cx="257175" cy="321473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FC5A4-AF87-593F-44CC-C9BF875742A7}"/>
              </a:ext>
            </a:extLst>
          </p:cNvPr>
          <p:cNvSpPr/>
          <p:nvPr/>
        </p:nvSpPr>
        <p:spPr>
          <a:xfrm>
            <a:off x="2600325" y="2536027"/>
            <a:ext cx="257175" cy="321473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CBBE1B-F527-81B4-F338-86057CDEDCB7}"/>
              </a:ext>
            </a:extLst>
          </p:cNvPr>
          <p:cNvSpPr/>
          <p:nvPr/>
        </p:nvSpPr>
        <p:spPr>
          <a:xfrm>
            <a:off x="4575175" y="1431127"/>
            <a:ext cx="790575" cy="321473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90FCE5-14D4-43D8-6267-32243D5BDB3B}"/>
              </a:ext>
            </a:extLst>
          </p:cNvPr>
          <p:cNvSpPr/>
          <p:nvPr/>
        </p:nvSpPr>
        <p:spPr>
          <a:xfrm>
            <a:off x="5295901" y="2208204"/>
            <a:ext cx="742950" cy="321473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8FB82A-DB3F-299D-5384-C81DAF5B07F1}"/>
              </a:ext>
            </a:extLst>
          </p:cNvPr>
          <p:cNvSpPr/>
          <p:nvPr/>
        </p:nvSpPr>
        <p:spPr>
          <a:xfrm>
            <a:off x="3522662" y="1412077"/>
            <a:ext cx="257175" cy="3214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34750-91E4-A00D-18B1-CEDF399E17A4}"/>
              </a:ext>
            </a:extLst>
          </p:cNvPr>
          <p:cNvSpPr/>
          <p:nvPr/>
        </p:nvSpPr>
        <p:spPr>
          <a:xfrm>
            <a:off x="5470525" y="2887399"/>
            <a:ext cx="1793875" cy="3214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0D32AF-4BBF-B9AC-FB24-7F33458E5063}"/>
              </a:ext>
            </a:extLst>
          </p:cNvPr>
          <p:cNvCxnSpPr/>
          <p:nvPr/>
        </p:nvCxnSpPr>
        <p:spPr>
          <a:xfrm>
            <a:off x="3779837" y="1733550"/>
            <a:ext cx="1690688" cy="1153849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D0A31C-34A4-202A-F701-E2DF894AA2D0}"/>
              </a:ext>
            </a:extLst>
          </p:cNvPr>
          <p:cNvCxnSpPr>
            <a:cxnSpLocks/>
          </p:cNvCxnSpPr>
          <p:nvPr/>
        </p:nvCxnSpPr>
        <p:spPr>
          <a:xfrm>
            <a:off x="5111750" y="1752600"/>
            <a:ext cx="358775" cy="455604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728FFF-6FA6-FC53-4E7F-B2C5C135147D}"/>
              </a:ext>
            </a:extLst>
          </p:cNvPr>
          <p:cNvCxnSpPr>
            <a:cxnSpLocks/>
          </p:cNvCxnSpPr>
          <p:nvPr/>
        </p:nvCxnSpPr>
        <p:spPr>
          <a:xfrm flipH="1">
            <a:off x="2857500" y="1752600"/>
            <a:ext cx="3438525" cy="777077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06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2BF1-BA3D-7930-BF4D-62F76114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AE859-7FD5-EB7B-B613-7F600971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another example.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</a:rPr>
              <a:t>SELECT </a:t>
            </a:r>
            <a:r>
              <a:rPr lang="en-US" sz="1800" dirty="0" err="1">
                <a:latin typeface="Consolas" panose="020B0609020204030204" pitchFamily="49" charset="0"/>
              </a:rPr>
              <a:t>title,release_year</a:t>
            </a:r>
            <a:r>
              <a:rPr lang="en-US" sz="1800" dirty="0">
                <a:latin typeface="Consolas" panose="020B0609020204030204" pitchFamily="49" charset="0"/>
              </a:rPr>
              <a:t> FROM film WHERE </a:t>
            </a:r>
            <a:r>
              <a:rPr lang="en-US" sz="1800" dirty="0" err="1">
                <a:latin typeface="Consolas" panose="020B0609020204030204" pitchFamily="49" charset="0"/>
              </a:rPr>
              <a:t>rental_rate</a:t>
            </a:r>
            <a:r>
              <a:rPr lang="en-US" sz="1800" dirty="0">
                <a:latin typeface="Consolas" panose="020B0609020204030204" pitchFamily="49" charset="0"/>
              </a:rPr>
              <a:t>&lt;1</a:t>
            </a:r>
          </a:p>
          <a:p>
            <a:endParaRPr lang="en-US" dirty="0"/>
          </a:p>
          <a:p>
            <a:r>
              <a:rPr lang="en-US" dirty="0"/>
              <a:t>Please try to </a:t>
            </a:r>
            <a:r>
              <a:rPr lang="en-US" altLang="zh-CN" dirty="0"/>
              <a:t>tell the meaning of this query.</a:t>
            </a:r>
          </a:p>
          <a:p>
            <a:r>
              <a:rPr lang="en-US" dirty="0"/>
              <a:t>And execute it in the system to check the outcome.</a:t>
            </a:r>
          </a:p>
        </p:txBody>
      </p:sp>
    </p:spTree>
    <p:extLst>
      <p:ext uri="{BB962C8B-B14F-4D97-AF65-F5344CB8AC3E}">
        <p14:creationId xmlns:p14="http://schemas.microsoft.com/office/powerpoint/2010/main" val="3967252491"/>
      </p:ext>
    </p:extLst>
  </p:cSld>
  <p:clrMapOvr>
    <a:masterClrMapping/>
  </p:clrMapOvr>
</p:sld>
</file>

<file path=ppt/theme/theme1.xml><?xml version="1.0" encoding="utf-8"?>
<a:theme xmlns:a="http://schemas.openxmlformats.org/drawingml/2006/main" name="DBMS latex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BMS latex" id="{C853DD06-80DD-4A92-985C-00F9462CBF3D}" vid="{2DB0D723-8C41-4574-B925-747B267380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DBMS latex</Template>
  <TotalTime>2660</TotalTime>
  <Words>981</Words>
  <Application>Microsoft Office PowerPoint</Application>
  <PresentationFormat>宽屏</PresentationFormat>
  <Paragraphs>141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Adobe Heiti Std R</vt:lpstr>
      <vt:lpstr>Hiragino Sans GB W3</vt:lpstr>
      <vt:lpstr>等线</vt:lpstr>
      <vt:lpstr>Microsoft YaHei</vt:lpstr>
      <vt:lpstr>Arial</vt:lpstr>
      <vt:lpstr>Cambria Math</vt:lpstr>
      <vt:lpstr>Consolas</vt:lpstr>
      <vt:lpstr>DBMS latex</vt:lpstr>
      <vt:lpstr>Lab 2 Basic SQL</vt:lpstr>
      <vt:lpstr>Outline</vt:lpstr>
      <vt:lpstr>Introduction</vt:lpstr>
      <vt:lpstr>Query</vt:lpstr>
      <vt:lpstr>Basic Query</vt:lpstr>
      <vt:lpstr>Basic Query</vt:lpstr>
      <vt:lpstr>Basic Query</vt:lpstr>
      <vt:lpstr>Basic Query</vt:lpstr>
      <vt:lpstr>Basic Query</vt:lpstr>
      <vt:lpstr>Predicate</vt:lpstr>
      <vt:lpstr>Predicate</vt:lpstr>
      <vt:lpstr>Predicate</vt:lpstr>
      <vt:lpstr>String constant</vt:lpstr>
      <vt:lpstr>Case insensitive</vt:lpstr>
      <vt:lpstr>Basic Query</vt:lpstr>
      <vt:lpstr>Example</vt:lpstr>
      <vt:lpstr>Exercises</vt:lpstr>
      <vt:lpstr>End of Lab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Zhiyuan Li</dc:creator>
  <cp:lastModifiedBy>Goliath Li</cp:lastModifiedBy>
  <cp:revision>20</cp:revision>
  <dcterms:created xsi:type="dcterms:W3CDTF">2022-06-15T04:17:56Z</dcterms:created>
  <dcterms:modified xsi:type="dcterms:W3CDTF">2023-09-15T05:58:07Z</dcterms:modified>
</cp:coreProperties>
</file>