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43" r:id="rId1"/>
  </p:sldMasterIdLst>
  <p:notesMasterIdLst>
    <p:notesMasterId r:id="rId34"/>
  </p:notesMasterIdLst>
  <p:handoutMasterIdLst>
    <p:handoutMasterId r:id="rId35"/>
  </p:handoutMasterIdLst>
  <p:sldIdLst>
    <p:sldId id="359" r:id="rId2"/>
    <p:sldId id="415" r:id="rId3"/>
    <p:sldId id="518" r:id="rId4"/>
    <p:sldId id="424" r:id="rId5"/>
    <p:sldId id="521" r:id="rId6"/>
    <p:sldId id="519" r:id="rId7"/>
    <p:sldId id="522" r:id="rId8"/>
    <p:sldId id="523" r:id="rId9"/>
    <p:sldId id="524" r:id="rId10"/>
    <p:sldId id="526" r:id="rId11"/>
    <p:sldId id="540" r:id="rId12"/>
    <p:sldId id="533" r:id="rId13"/>
    <p:sldId id="527" r:id="rId14"/>
    <p:sldId id="528" r:id="rId15"/>
    <p:sldId id="542" r:id="rId16"/>
    <p:sldId id="541" r:id="rId17"/>
    <p:sldId id="535" r:id="rId18"/>
    <p:sldId id="536" r:id="rId19"/>
    <p:sldId id="529" r:id="rId20"/>
    <p:sldId id="530" r:id="rId21"/>
    <p:sldId id="550" r:id="rId22"/>
    <p:sldId id="532" r:id="rId23"/>
    <p:sldId id="534" r:id="rId24"/>
    <p:sldId id="543" r:id="rId25"/>
    <p:sldId id="545" r:id="rId26"/>
    <p:sldId id="544" r:id="rId27"/>
    <p:sldId id="537" r:id="rId28"/>
    <p:sldId id="546" r:id="rId29"/>
    <p:sldId id="547" r:id="rId30"/>
    <p:sldId id="551" r:id="rId31"/>
    <p:sldId id="549" r:id="rId32"/>
    <p:sldId id="548" r:id="rId33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0D19B48-831F-4E6B-AF3B-4F992F4541F9}">
          <p14:sldIdLst>
            <p14:sldId id="359"/>
          </p14:sldIdLst>
        </p14:section>
        <p14:section name="Modeling" id="{5867252C-F863-4347-B3AA-F5528F01AC4D}">
          <p14:sldIdLst>
            <p14:sldId id="415"/>
            <p14:sldId id="518"/>
            <p14:sldId id="424"/>
            <p14:sldId id="521"/>
            <p14:sldId id="519"/>
            <p14:sldId id="522"/>
            <p14:sldId id="523"/>
            <p14:sldId id="524"/>
            <p14:sldId id="526"/>
            <p14:sldId id="540"/>
            <p14:sldId id="533"/>
            <p14:sldId id="527"/>
            <p14:sldId id="528"/>
            <p14:sldId id="542"/>
            <p14:sldId id="541"/>
            <p14:sldId id="535"/>
            <p14:sldId id="536"/>
            <p14:sldId id="529"/>
            <p14:sldId id="530"/>
            <p14:sldId id="550"/>
            <p14:sldId id="532"/>
            <p14:sldId id="534"/>
            <p14:sldId id="543"/>
            <p14:sldId id="545"/>
            <p14:sldId id="544"/>
            <p14:sldId id="537"/>
            <p14:sldId id="546"/>
            <p14:sldId id="547"/>
            <p14:sldId id="551"/>
            <p14:sldId id="549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70">
          <p15:clr>
            <a:srgbClr val="A4A3A4"/>
          </p15:clr>
        </p15:guide>
        <p15:guide id="2" pos="5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00FF00"/>
    <a:srgbClr val="0066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9" autoAdjust="0"/>
    <p:restoredTop sz="94660" autoAdjust="0"/>
  </p:normalViewPr>
  <p:slideViewPr>
    <p:cSldViewPr snapToGrid="0">
      <p:cViewPr varScale="1">
        <p:scale>
          <a:sx n="54" d="100"/>
          <a:sy n="54" d="100"/>
        </p:scale>
        <p:origin x="750" y="78"/>
      </p:cViewPr>
      <p:guideLst>
        <p:guide orient="horz" pos="770"/>
        <p:guide pos="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8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80538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6698023-D9D3-402A-A05D-A6BC1BC77B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017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36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691063"/>
            <a:ext cx="498792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2125"/>
            <a:ext cx="29464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>
              <a:defRPr sz="1300"/>
            </a:lvl1pPr>
          </a:lstStyle>
          <a:p>
            <a:pPr>
              <a:defRPr/>
            </a:pPr>
            <a:fld id="{5FBFA51E-237C-4FFD-AE50-83DCAB7B2F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315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31863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09473B1B-9752-4C70-9A68-EEEE781A15AF}" type="slidenum">
              <a:rPr lang="zh-CN" altLang="en-US" sz="1300" smtClean="0"/>
              <a:pPr/>
              <a:t>1</a:t>
            </a:fld>
            <a:endParaRPr lang="en-US" altLang="zh-CN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BFA51E-237C-4FFD-AE50-83DCAB7B2FE5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0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954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666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5327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600200"/>
            <a:ext cx="78867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08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542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43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0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810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262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219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874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ER Model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92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9.png"/><Relationship Id="rId7" Type="http://schemas.openxmlformats.org/officeDocument/2006/relationships/slide" Target="slide1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Lecture 2  Entity-Relationship Model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Modeling</a:t>
            </a:r>
          </a:p>
        </p:txBody>
      </p:sp>
      <p:sp>
        <p:nvSpPr>
          <p:cNvPr id="1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88D2D146-5119-4577-A4BC-340452CA9BEB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CC7D527B-337C-4C1D-9CAF-ECA6D0509A7E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BA267A4D-0AC2-4AB9-8EC8-FAF3E71BD85B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ACAF788F-C087-4CCE-A188-78E45523C966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C62-ABE3-437F-8E95-EBBF7BE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B0C8-ED78-471A-84A8-CE7340497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77882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Each entity has a </a:t>
                </a:r>
                <a:r>
                  <a:rPr lang="en-US" altLang="zh-CN" b="1" i="1" dirty="0"/>
                  <a:t>value </a:t>
                </a:r>
                <a:r>
                  <a:rPr lang="en-US" altLang="zh-CN" dirty="0"/>
                  <a:t>for each of its attributes.</a:t>
                </a:r>
              </a:p>
              <a:p>
                <a:r>
                  <a:rPr lang="en-US" altLang="zh-CN" dirty="0"/>
                  <a:t>A particular student entity can have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values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2079</m:t>
                    </m:r>
                  </m:oMath>
                </a14:m>
                <a:r>
                  <a:rPr lang="en-US" altLang="zh-CN" dirty="0"/>
                  <a:t> for ID,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𝐷𝑎𝑣𝑖𝑑</m:t>
                    </m:r>
                  </m:oMath>
                </a14:m>
                <a:r>
                  <a:rPr lang="en-US" altLang="zh-CN" dirty="0"/>
                  <a:t> for name,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for year,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𝐶𝑆𝑇</m:t>
                    </m:r>
                  </m:oMath>
                </a14:m>
                <a:r>
                  <a:rPr lang="en-US" altLang="zh-CN" dirty="0"/>
                  <a:t> for major.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</a:t>
                </a:r>
                <a:r>
                  <a:rPr lang="en-US" altLang="zh-CN" b="1" i="1" dirty="0"/>
                  <a:t>Domain</a:t>
                </a:r>
                <a:r>
                  <a:rPr lang="en-US" altLang="zh-CN" dirty="0"/>
                  <a:t> of an attribute is the set of all possible values of the attribute.</a:t>
                </a:r>
              </a:p>
              <a:p>
                <a:r>
                  <a:rPr lang="en-US" altLang="zh-CN" dirty="0"/>
                  <a:t>The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domain</a:t>
                </a:r>
                <a:r>
                  <a:rPr lang="en-US" altLang="zh-CN" dirty="0"/>
                  <a:t> of the attribute major consists of all majors in UIC (CST, FST, ACCT, etc.)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B0C8-ED78-471A-84A8-CE7340497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778829"/>
              </a:xfrm>
              <a:blipFill>
                <a:blip r:embed="rId2"/>
                <a:stretch>
                  <a:fillRect l="-773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3E254DC7-903E-4FC0-AC3B-F24124E40121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8D350346-9507-44C3-89DE-F52EB01ADA96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2D84B5D2-67FB-4844-BE35-E8FB36D54695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67E14158-284F-4C9F-9903-7EFDA9140A1F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8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2177-F0A7-4092-8AA4-98CC876C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ER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9B4E-C032-42A4-8857-1657D397C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ER diagrams,</a:t>
            </a:r>
          </a:p>
          <a:p>
            <a:pPr lvl="1"/>
            <a:r>
              <a:rPr lang="en-US" altLang="zh-CN" b="1" i="1" dirty="0"/>
              <a:t>rectangles </a:t>
            </a:r>
            <a:r>
              <a:rPr lang="en-US" altLang="zh-CN" dirty="0"/>
              <a:t>represent entity sets;</a:t>
            </a:r>
          </a:p>
          <a:p>
            <a:pPr lvl="1"/>
            <a:r>
              <a:rPr lang="en-US" b="1" i="1" dirty="0"/>
              <a:t>ellipses </a:t>
            </a:r>
            <a:r>
              <a:rPr lang="en-US" dirty="0"/>
              <a:t>represent attributes;</a:t>
            </a:r>
          </a:p>
          <a:p>
            <a:pPr lvl="1"/>
            <a:r>
              <a:rPr lang="en-US" b="1" i="1" dirty="0"/>
              <a:t>keys </a:t>
            </a:r>
            <a:r>
              <a:rPr lang="en-US" dirty="0"/>
              <a:t>are underlined; and</a:t>
            </a:r>
            <a:endParaRPr lang="en-US" b="1" i="1" dirty="0"/>
          </a:p>
          <a:p>
            <a:pPr lvl="1"/>
            <a:r>
              <a:rPr lang="en-US" b="1" i="1" dirty="0"/>
              <a:t>lines </a:t>
            </a:r>
            <a:r>
              <a:rPr lang="en-US" dirty="0"/>
              <a:t>link attributes to entity sets.</a:t>
            </a:r>
          </a:p>
          <a:p>
            <a:r>
              <a:rPr lang="en-US" dirty="0"/>
              <a:t>For example, the student entity set is modeled as follows.</a:t>
            </a:r>
          </a:p>
          <a:p>
            <a:pPr lvl="1"/>
            <a:endParaRPr lang="en-US" b="1" i="1" dirty="0"/>
          </a:p>
        </p:txBody>
      </p:sp>
      <p:sp>
        <p:nvSpPr>
          <p:cNvPr id="82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68BBCCE1-EDA1-4F84-BB42-B0A4C74F8694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1E4871C0-C99A-4C99-BE36-9EF83DA80438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831EBC5E-F4C8-41B7-9102-753A9C5A215E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F801F1B2-1822-452F-9CBC-A829B2948FDF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F0C8CB-E6DC-453A-BFC4-1A465EE85A1C}"/>
              </a:ext>
            </a:extLst>
          </p:cNvPr>
          <p:cNvGrpSpPr/>
          <p:nvPr/>
        </p:nvGrpSpPr>
        <p:grpSpPr>
          <a:xfrm>
            <a:off x="3688102" y="3907873"/>
            <a:ext cx="1767795" cy="2014835"/>
            <a:chOff x="3688102" y="3907873"/>
            <a:chExt cx="1767795" cy="2014835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51BD6D14-3C07-4C8F-9F16-256B020A4D5D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BE7A0DB-31A8-400A-A0C2-71874A40FE85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22">
              <a:extLst>
                <a:ext uri="{FF2B5EF4-FFF2-40B4-BE49-F238E27FC236}">
                  <a16:creationId xmlns:a16="http://schemas.microsoft.com/office/drawing/2014/main" id="{5A223F71-4F74-447C-B8E7-25DFD71AB070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23">
              <a:extLst>
                <a:ext uri="{FF2B5EF4-FFF2-40B4-BE49-F238E27FC236}">
                  <a16:creationId xmlns:a16="http://schemas.microsoft.com/office/drawing/2014/main" id="{6491E78E-716D-45AB-9392-CF6DD18B70A3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椭圆 24">
              <a:extLst>
                <a:ext uri="{FF2B5EF4-FFF2-40B4-BE49-F238E27FC236}">
                  <a16:creationId xmlns:a16="http://schemas.microsoft.com/office/drawing/2014/main" id="{7C237626-4820-4647-AA73-C37C81104DD1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接连接符 9">
              <a:extLst>
                <a:ext uri="{FF2B5EF4-FFF2-40B4-BE49-F238E27FC236}">
                  <a16:creationId xmlns:a16="http://schemas.microsoft.com/office/drawing/2014/main" id="{6B834AE3-6F7B-4AD7-8140-B385F57C12BE}"/>
                </a:ext>
              </a:extLst>
            </p:cNvPr>
            <p:cNvCxnSpPr>
              <a:cxnSpLocks/>
              <a:stCxn id="8" idx="5"/>
              <a:endCxn id="5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1">
              <a:extLst>
                <a:ext uri="{FF2B5EF4-FFF2-40B4-BE49-F238E27FC236}">
                  <a16:creationId xmlns:a16="http://schemas.microsoft.com/office/drawing/2014/main" id="{D45B6870-A7D9-4659-A459-0A0A7364F9EB}"/>
                </a:ext>
              </a:extLst>
            </p:cNvPr>
            <p:cNvCxnSpPr>
              <a:stCxn id="9" idx="3"/>
              <a:endCxn id="5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28">
              <a:extLst>
                <a:ext uri="{FF2B5EF4-FFF2-40B4-BE49-F238E27FC236}">
                  <a16:creationId xmlns:a16="http://schemas.microsoft.com/office/drawing/2014/main" id="{E1A627FD-121A-499C-95CF-4BE618C04CBB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30">
              <a:extLst>
                <a:ext uri="{FF2B5EF4-FFF2-40B4-BE49-F238E27FC236}">
                  <a16:creationId xmlns:a16="http://schemas.microsoft.com/office/drawing/2014/main" id="{5CB39746-2744-4BF8-AE48-FFC04C50ECB9}"/>
                </a:ext>
              </a:extLst>
            </p:cNvPr>
            <p:cNvCxnSpPr>
              <a:stCxn id="11" idx="1"/>
              <a:endCxn id="5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24">
              <a:extLst>
                <a:ext uri="{FF2B5EF4-FFF2-40B4-BE49-F238E27FC236}">
                  <a16:creationId xmlns:a16="http://schemas.microsoft.com/office/drawing/2014/main" id="{86F5946E-0674-47BF-B5BB-2EBFFD63A5CA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30">
              <a:extLst>
                <a:ext uri="{FF2B5EF4-FFF2-40B4-BE49-F238E27FC236}">
                  <a16:creationId xmlns:a16="http://schemas.microsoft.com/office/drawing/2014/main" id="{9DA4615C-CE01-4E7B-A4E3-16942CEA0762}"/>
                </a:ext>
              </a:extLst>
            </p:cNvPr>
            <p:cNvCxnSpPr>
              <a:cxnSpLocks/>
              <a:stCxn id="18" idx="0"/>
              <a:endCxn id="5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493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C62-ABE3-437F-8E95-EBBF7BE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B0C8-ED78-471A-84A8-CE7340497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77882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To distinguish two entities, we compare the values.</a:t>
                </a:r>
              </a:p>
              <a:p>
                <a:r>
                  <a:rPr lang="en-US" altLang="zh-CN" dirty="0"/>
                  <a:t>If two entities have different values for a same attribute, then they are different entities.</a:t>
                </a:r>
              </a:p>
              <a:p>
                <a:r>
                  <a:rPr lang="en-US" altLang="zh-CN" dirty="0"/>
                  <a:t>Equivalently, if two entities are identical, then they agree on the values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for all attributes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E.g. David and Goliath are both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𝐶𝑆𝑇</m:t>
                    </m:r>
                  </m:oMath>
                </a14:m>
                <a:r>
                  <a:rPr lang="en-US" altLang="zh-CN" dirty="0"/>
                  <a:t> students.</a:t>
                </a:r>
              </a:p>
              <a:p>
                <a:pPr lvl="1"/>
                <a:r>
                  <a:rPr lang="en-US" altLang="zh-CN" sz="2100" dirty="0"/>
                  <a:t>The same value for major attribute</a:t>
                </a:r>
              </a:p>
              <a:p>
                <a:pPr lvl="1"/>
                <a:r>
                  <a:rPr lang="en-US" altLang="zh-CN" sz="2100" dirty="0"/>
                  <a:t>Different values for name attribute</a:t>
                </a:r>
              </a:p>
              <a:p>
                <a:pPr lvl="1"/>
                <a:r>
                  <a:rPr lang="en-US" altLang="zh-CN" sz="2100" dirty="0"/>
                  <a:t>They are different students.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B0C8-ED78-471A-84A8-CE7340497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778829"/>
              </a:xfrm>
              <a:blipFill>
                <a:blip r:embed="rId2"/>
                <a:stretch>
                  <a:fillRect l="-773" t="-1660" r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6405226D-D4AF-4906-9BA6-5EAB4995DED9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F15C638C-835B-469D-9837-452308762961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1DFC5B89-8865-452B-8124-1715A081F0B1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AF5193F9-BCBB-4014-9B2D-7DAC71B6CA8C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4FA44288-E071-47C8-2F37-22EB3CE0AF47}"/>
              </a:ext>
            </a:extLst>
          </p:cNvPr>
          <p:cNvGrpSpPr/>
          <p:nvPr/>
        </p:nvGrpSpPr>
        <p:grpSpPr>
          <a:xfrm>
            <a:off x="5724000" y="4739918"/>
            <a:ext cx="3086100" cy="1257300"/>
            <a:chOff x="2111829" y="3735771"/>
            <a:chExt cx="4114800" cy="1676400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67430DBE-D37E-4692-4127-7E3B7F46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629" y="4878771"/>
              <a:ext cx="12192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799077B5-29DC-0A6D-761A-826C30E10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629" y="3735771"/>
              <a:ext cx="1447800" cy="685800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u="sng" dirty="0"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en-US" sz="1800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3D79259D-6ABE-1A72-06E3-1FE1ACC09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8829" y="3811971"/>
              <a:ext cx="1447800" cy="685800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12" name="Oval 16">
              <a:extLst>
                <a:ext uri="{FF2B5EF4-FFF2-40B4-BE49-F238E27FC236}">
                  <a16:creationId xmlns:a16="http://schemas.microsoft.com/office/drawing/2014/main" id="{E48C43B2-FA89-6040-DDE3-EBCFD1B8B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829" y="4345371"/>
              <a:ext cx="1447800" cy="685800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8">
              <a:extLst>
                <a:ext uri="{FF2B5EF4-FFF2-40B4-BE49-F238E27FC236}">
                  <a16:creationId xmlns:a16="http://schemas.microsoft.com/office/drawing/2014/main" id="{62D3EADF-6258-6819-1815-ED8C36139BC7}"/>
                </a:ext>
              </a:extLst>
            </p:cNvPr>
            <p:cNvCxnSpPr>
              <a:stCxn id="12" idx="5"/>
              <a:endCxn id="9" idx="1"/>
            </p:cNvCxnSpPr>
            <p:nvPr/>
          </p:nvCxnSpPr>
          <p:spPr bwMode="auto">
            <a:xfrm rot="16200000" flipH="1">
              <a:off x="3727251" y="4551091"/>
              <a:ext cx="214733" cy="9740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9">
              <a:extLst>
                <a:ext uri="{FF2B5EF4-FFF2-40B4-BE49-F238E27FC236}">
                  <a16:creationId xmlns:a16="http://schemas.microsoft.com/office/drawing/2014/main" id="{A3973D1C-AEF5-B7CA-4B8A-F0EF1C6B3E2A}"/>
                </a:ext>
              </a:extLst>
            </p:cNvPr>
            <p:cNvCxnSpPr>
              <a:stCxn id="10" idx="5"/>
              <a:endCxn id="9" idx="0"/>
            </p:cNvCxnSpPr>
            <p:nvPr/>
          </p:nvCxnSpPr>
          <p:spPr bwMode="auto">
            <a:xfrm rot="16200000" flipH="1">
              <a:off x="4394001" y="4341541"/>
              <a:ext cx="557633" cy="516826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0">
              <a:extLst>
                <a:ext uri="{FF2B5EF4-FFF2-40B4-BE49-F238E27FC236}">
                  <a16:creationId xmlns:a16="http://schemas.microsoft.com/office/drawing/2014/main" id="{51ECA6D6-D54B-F4F2-175D-D1E40E993514}"/>
                </a:ext>
              </a:extLst>
            </p:cNvPr>
            <p:cNvCxnSpPr>
              <a:stCxn id="11" idx="4"/>
              <a:endCxn id="9" idx="0"/>
            </p:cNvCxnSpPr>
            <p:nvPr/>
          </p:nvCxnSpPr>
          <p:spPr bwMode="auto">
            <a:xfrm rot="5400000">
              <a:off x="5026479" y="4402521"/>
              <a:ext cx="381000" cy="5715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5613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C62-ABE3-437F-8E95-EBBF7BE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B0C8-ED78-471A-84A8-CE734049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78829"/>
          </a:xfrm>
        </p:spPr>
        <p:txBody>
          <a:bodyPr/>
          <a:lstStyle/>
          <a:p>
            <a:r>
              <a:rPr lang="en-US" altLang="zh-CN" dirty="0"/>
              <a:t>To test if two entities are identical, we can check all attributes.</a:t>
            </a:r>
          </a:p>
          <a:p>
            <a:r>
              <a:rPr lang="en-US" altLang="zh-CN" dirty="0"/>
              <a:t>But this is not efficient.</a:t>
            </a:r>
          </a:p>
          <a:p>
            <a:r>
              <a:rPr lang="en-US" altLang="zh-CN" dirty="0"/>
              <a:t>In most cases, if two entities have the same value for one or some special attributes, then we can sufficiently claim that the two entities are the same.</a:t>
            </a:r>
          </a:p>
          <a:p>
            <a:r>
              <a:rPr lang="en-US" altLang="zh-CN" dirty="0"/>
              <a:t>The set of special attribute(s) is called </a:t>
            </a:r>
            <a:r>
              <a:rPr lang="en-US" altLang="zh-CN" b="1" i="1" dirty="0">
                <a:solidFill>
                  <a:srgbClr val="C00000"/>
                </a:solidFill>
              </a:rPr>
              <a:t>key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Formally, a key of an entity set is a set of attributes that can </a:t>
            </a:r>
            <a:r>
              <a:rPr lang="en-US" altLang="zh-CN" b="1" i="1" dirty="0"/>
              <a:t>uniquely identify</a:t>
            </a:r>
            <a:r>
              <a:rPr lang="en-US" altLang="zh-CN" dirty="0"/>
              <a:t> the entities.</a:t>
            </a:r>
          </a:p>
          <a:p>
            <a:r>
              <a:rPr lang="en-US" altLang="zh-CN" dirty="0"/>
              <a:t>Two entities are identical </a:t>
            </a:r>
            <a:r>
              <a:rPr lang="en-US" altLang="zh-CN" b="1" dirty="0">
                <a:solidFill>
                  <a:srgbClr val="C00000"/>
                </a:solidFill>
              </a:rPr>
              <a:t>if and only if </a:t>
            </a:r>
            <a:r>
              <a:rPr lang="en-US" altLang="zh-CN" dirty="0"/>
              <a:t>they have </a:t>
            </a:r>
            <a:r>
              <a:rPr lang="en-US" altLang="zh-CN" dirty="0">
                <a:solidFill>
                  <a:srgbClr val="C00000"/>
                </a:solidFill>
              </a:rPr>
              <a:t>the same value for the key</a:t>
            </a:r>
            <a:r>
              <a:rPr lang="en-US" altLang="zh-CN" dirty="0"/>
              <a:t>.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27BF203B-D529-4743-9FCB-63B111594C36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BBB87485-BAE8-431A-B95D-8210FE64C9C5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8795F772-7ED1-4DC1-8C01-1485A667191A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68639E57-24E2-4093-9788-A6D1C8E628B4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10">
            <a:extLst>
              <a:ext uri="{FF2B5EF4-FFF2-40B4-BE49-F238E27FC236}">
                <a16:creationId xmlns:a16="http://schemas.microsoft.com/office/drawing/2014/main" id="{58DD226B-E56F-4806-3588-6907E184D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000" y="4807185"/>
            <a:ext cx="1276528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3E68-A77B-4E2C-8DA4-48BE954A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76E7-4C0E-499A-AC2D-9C8A58E78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3762829"/>
          </a:xfrm>
        </p:spPr>
        <p:txBody>
          <a:bodyPr/>
          <a:lstStyle/>
          <a:p>
            <a:r>
              <a:rPr lang="en-US" dirty="0"/>
              <a:t>For example, each student is described by ID, name, year, major, and GPA.</a:t>
            </a:r>
          </a:p>
          <a:p>
            <a:r>
              <a:rPr lang="en-US" dirty="0"/>
              <a:t>In the real-world, two students may have the same name, year, major, and even GPA. But their student IDs have to be different.</a:t>
            </a:r>
          </a:p>
          <a:p>
            <a:r>
              <a:rPr lang="en-US" dirty="0"/>
              <a:t>The student ID can </a:t>
            </a:r>
            <a:r>
              <a:rPr lang="en-US" altLang="zh-CN" dirty="0"/>
              <a:t>distinguish different students.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A8A2974D-3AB0-4139-8974-732304B5DA5A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3EF76745-ACF5-40A2-950C-89A80A9305A7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11432C2F-53E3-40BF-AE19-CE9C93F47A8B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B91E630A-9579-41F9-AA50-85FC29EFA074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A83BDC-F7CB-FAD5-9A21-20CD6D1F36F3}"/>
              </a:ext>
            </a:extLst>
          </p:cNvPr>
          <p:cNvGrpSpPr/>
          <p:nvPr/>
        </p:nvGrpSpPr>
        <p:grpSpPr>
          <a:xfrm>
            <a:off x="2181070" y="4404864"/>
            <a:ext cx="5400907" cy="1795740"/>
            <a:chOff x="2181070" y="4404864"/>
            <a:chExt cx="5400907" cy="1795740"/>
          </a:xfrm>
        </p:grpSpPr>
        <p:grpSp>
          <p:nvGrpSpPr>
            <p:cNvPr id="8" name="Group 14">
              <a:extLst>
                <a:ext uri="{FF2B5EF4-FFF2-40B4-BE49-F238E27FC236}">
                  <a16:creationId xmlns:a16="http://schemas.microsoft.com/office/drawing/2014/main" id="{B4ED33CD-A27B-EEA9-3982-D57BFAE2926C}"/>
                </a:ext>
              </a:extLst>
            </p:cNvPr>
            <p:cNvGrpSpPr/>
            <p:nvPr/>
          </p:nvGrpSpPr>
          <p:grpSpPr>
            <a:xfrm>
              <a:off x="2368324" y="4404864"/>
              <a:ext cx="3937585" cy="1443846"/>
              <a:chOff x="2111829" y="3735771"/>
              <a:chExt cx="4114800" cy="1676400"/>
            </a:xfrm>
          </p:grpSpPr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6A32FBA6-9C93-3DF3-9C4C-144D4D8C9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1629" y="4878771"/>
                <a:ext cx="1219200" cy="533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Student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12">
                <a:extLst>
                  <a:ext uri="{FF2B5EF4-FFF2-40B4-BE49-F238E27FC236}">
                    <a16:creationId xmlns:a16="http://schemas.microsoft.com/office/drawing/2014/main" id="{05ACC2DE-F5C7-1CC5-3DD8-1593BDDF9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8629" y="3735771"/>
                <a:ext cx="1447800" cy="685800"/>
              </a:xfrm>
              <a:prstGeom prst="ellipse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u="sng" dirty="0"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en-US" sz="1800" u="sng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3">
                <a:extLst>
                  <a:ext uri="{FF2B5EF4-FFF2-40B4-BE49-F238E27FC236}">
                    <a16:creationId xmlns:a16="http://schemas.microsoft.com/office/drawing/2014/main" id="{62150517-F3DF-C738-9D02-B367F60C3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829" y="3811971"/>
                <a:ext cx="1447800" cy="685800"/>
              </a:xfrm>
              <a:prstGeom prst="ellipse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</a:p>
            </p:txBody>
          </p:sp>
          <p:sp>
            <p:nvSpPr>
              <p:cNvPr id="12" name="Oval 16">
                <a:extLst>
                  <a:ext uri="{FF2B5EF4-FFF2-40B4-BE49-F238E27FC236}">
                    <a16:creationId xmlns:a16="http://schemas.microsoft.com/office/drawing/2014/main" id="{B8F2F35B-F212-B7A5-50E8-459A1E5C8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1829" y="4345371"/>
                <a:ext cx="1447800" cy="685800"/>
              </a:xfrm>
              <a:prstGeom prst="ellipse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Connector 8">
                <a:extLst>
                  <a:ext uri="{FF2B5EF4-FFF2-40B4-BE49-F238E27FC236}">
                    <a16:creationId xmlns:a16="http://schemas.microsoft.com/office/drawing/2014/main" id="{1C3C8BC1-3F6F-9E30-C232-8D8267267276}"/>
                  </a:ext>
                </a:extLst>
              </p:cNvPr>
              <p:cNvCxnSpPr>
                <a:stCxn id="12" idx="5"/>
                <a:endCxn id="9" idx="1"/>
              </p:cNvCxnSpPr>
              <p:nvPr/>
            </p:nvCxnSpPr>
            <p:spPr bwMode="auto">
              <a:xfrm rot="16200000" flipH="1">
                <a:off x="3727251" y="4551091"/>
                <a:ext cx="214733" cy="9740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9">
                <a:extLst>
                  <a:ext uri="{FF2B5EF4-FFF2-40B4-BE49-F238E27FC236}">
                    <a16:creationId xmlns:a16="http://schemas.microsoft.com/office/drawing/2014/main" id="{F881ED47-833B-1A86-28CB-8C91CBC88F81}"/>
                  </a:ext>
                </a:extLst>
              </p:cNvPr>
              <p:cNvCxnSpPr>
                <a:stCxn id="10" idx="5"/>
                <a:endCxn id="9" idx="0"/>
              </p:cNvCxnSpPr>
              <p:nvPr/>
            </p:nvCxnSpPr>
            <p:spPr bwMode="auto">
              <a:xfrm rot="16200000" flipH="1">
                <a:off x="4394001" y="4341541"/>
                <a:ext cx="557633" cy="516826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0">
                <a:extLst>
                  <a:ext uri="{FF2B5EF4-FFF2-40B4-BE49-F238E27FC236}">
                    <a16:creationId xmlns:a16="http://schemas.microsoft.com/office/drawing/2014/main" id="{D1BB0F8C-B5DA-6D46-4C56-1A6E8C5EAF78}"/>
                  </a:ext>
                </a:extLst>
              </p:cNvPr>
              <p:cNvCxnSpPr>
                <a:stCxn id="11" idx="4"/>
                <a:endCxn id="9" idx="0"/>
              </p:cNvCxnSpPr>
              <p:nvPr/>
            </p:nvCxnSpPr>
            <p:spPr bwMode="auto">
              <a:xfrm rot="5400000">
                <a:off x="5026479" y="4402521"/>
                <a:ext cx="381000" cy="571500"/>
              </a:xfrm>
              <a:prstGeom prst="line">
                <a:avLst/>
              </a:prstGeom>
              <a:solidFill>
                <a:srgbClr val="C0C0C0">
                  <a:alpha val="50000"/>
                </a:srgbClr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16" name="Straight Connector 10">
              <a:extLst>
                <a:ext uri="{FF2B5EF4-FFF2-40B4-BE49-F238E27FC236}">
                  <a16:creationId xmlns:a16="http://schemas.microsoft.com/office/drawing/2014/main" id="{03E7CD60-76CA-A94F-9E90-62CDDAFBE887}"/>
                </a:ext>
              </a:extLst>
            </p:cNvPr>
            <p:cNvCxnSpPr/>
            <p:nvPr/>
          </p:nvCxnSpPr>
          <p:spPr bwMode="auto">
            <a:xfrm rot="5400000">
              <a:off x="5759015" y="5238566"/>
              <a:ext cx="328147" cy="546887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AB15BFC9-5B5D-50D0-627B-28E3CEFC6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6530" y="5019276"/>
              <a:ext cx="1385447" cy="590664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Straight Connector 8">
              <a:extLst>
                <a:ext uri="{FF2B5EF4-FFF2-40B4-BE49-F238E27FC236}">
                  <a16:creationId xmlns:a16="http://schemas.microsoft.com/office/drawing/2014/main" id="{C0FFE73F-0905-3751-627F-B1314E114BD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66515" y="5768555"/>
              <a:ext cx="915142" cy="9489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E4C9E558-500D-0733-FB92-F6A9351D3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070" y="5609940"/>
              <a:ext cx="1385447" cy="590664"/>
            </a:xfrm>
            <a:prstGeom prst="ellipse">
              <a:avLst/>
            </a:prstGeom>
            <a:solidFill>
              <a:srgbClr val="99FFCC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26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CB27-5DC0-4A74-ABBE-3CBB3EF77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Multi-valued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6D71-5C13-4D3A-BB3E-6D780AC2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we also want to model students’ phone number.</a:t>
            </a:r>
          </a:p>
          <a:p>
            <a:r>
              <a:rPr lang="en-US" dirty="0"/>
              <a:t>It is possible that one student may have multiple phone numbers.</a:t>
            </a:r>
          </a:p>
          <a:p>
            <a:r>
              <a:rPr lang="en-US" dirty="0"/>
              <a:t>Thus, the phone number of a student is a </a:t>
            </a:r>
            <a:r>
              <a:rPr lang="en-US" b="1" i="1" dirty="0"/>
              <a:t>multi-valued </a:t>
            </a:r>
            <a:r>
              <a:rPr lang="en-US" dirty="0"/>
              <a:t>attribute, denoted by </a:t>
            </a:r>
            <a:r>
              <a:rPr lang="en-US" b="1" i="1" dirty="0"/>
              <a:t>double ellipses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8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029081D2-1FE0-4131-B20E-73B8CF5FD561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E12FD12D-BADA-462F-A988-BE97EA0C8418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64CA31E0-7110-48ED-AF49-4D0E84D01F18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0D9260F1-F9D7-4387-B2F2-CB87BAE5AEAA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6E0ABA-D571-4E23-A5CE-5F731BAC7D83}"/>
              </a:ext>
            </a:extLst>
          </p:cNvPr>
          <p:cNvGrpSpPr/>
          <p:nvPr/>
        </p:nvGrpSpPr>
        <p:grpSpPr>
          <a:xfrm>
            <a:off x="2855061" y="3907873"/>
            <a:ext cx="2600836" cy="2014835"/>
            <a:chOff x="2855061" y="3907873"/>
            <a:chExt cx="2600836" cy="2014835"/>
          </a:xfrm>
        </p:grpSpPr>
        <p:sp>
          <p:nvSpPr>
            <p:cNvPr id="14" name="椭圆 7">
              <a:extLst>
                <a:ext uri="{FF2B5EF4-FFF2-40B4-BE49-F238E27FC236}">
                  <a16:creationId xmlns:a16="http://schemas.microsoft.com/office/drawing/2014/main" id="{884DCDFC-D7F5-4057-81D0-75AD92092E69}"/>
                </a:ext>
              </a:extLst>
            </p:cNvPr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69A6484-A351-4C24-A2A2-65F891256C7D}"/>
                </a:ext>
              </a:extLst>
            </p:cNvPr>
            <p:cNvCxnSpPr>
              <a:cxnSpLocks/>
              <a:stCxn id="14" idx="6"/>
              <a:endCxn id="23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3">
              <a:extLst>
                <a:ext uri="{FF2B5EF4-FFF2-40B4-BE49-F238E27FC236}">
                  <a16:creationId xmlns:a16="http://schemas.microsoft.com/office/drawing/2014/main" id="{299BE08F-37D2-4FC9-AF5A-BE79153EA678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椭圆 7">
              <a:extLst>
                <a:ext uri="{FF2B5EF4-FFF2-40B4-BE49-F238E27FC236}">
                  <a16:creationId xmlns:a16="http://schemas.microsoft.com/office/drawing/2014/main" id="{6CEC0CD6-FA65-48B6-9EBB-056DF843292E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椭圆 22">
              <a:extLst>
                <a:ext uri="{FF2B5EF4-FFF2-40B4-BE49-F238E27FC236}">
                  <a16:creationId xmlns:a16="http://schemas.microsoft.com/office/drawing/2014/main" id="{1E619488-EE63-46EE-9305-92CB4883B51E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3">
              <a:extLst>
                <a:ext uri="{FF2B5EF4-FFF2-40B4-BE49-F238E27FC236}">
                  <a16:creationId xmlns:a16="http://schemas.microsoft.com/office/drawing/2014/main" id="{B0C3E63E-1DCB-4E24-AFFC-9EACDAED645A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4">
              <a:extLst>
                <a:ext uri="{FF2B5EF4-FFF2-40B4-BE49-F238E27FC236}">
                  <a16:creationId xmlns:a16="http://schemas.microsoft.com/office/drawing/2014/main" id="{4A2D9C7A-C277-4F7F-AFE5-C599764C77A5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9">
              <a:extLst>
                <a:ext uri="{FF2B5EF4-FFF2-40B4-BE49-F238E27FC236}">
                  <a16:creationId xmlns:a16="http://schemas.microsoft.com/office/drawing/2014/main" id="{F3CAD60F-A5C9-47A2-BA23-0A6C9EDFFB51}"/>
                </a:ext>
              </a:extLst>
            </p:cNvPr>
            <p:cNvCxnSpPr>
              <a:cxnSpLocks/>
              <a:stCxn id="24" idx="5"/>
              <a:endCxn id="23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11">
              <a:extLst>
                <a:ext uri="{FF2B5EF4-FFF2-40B4-BE49-F238E27FC236}">
                  <a16:creationId xmlns:a16="http://schemas.microsoft.com/office/drawing/2014/main" id="{3D327367-2F63-4914-A630-8B4ED6100C31}"/>
                </a:ext>
              </a:extLst>
            </p:cNvPr>
            <p:cNvCxnSpPr>
              <a:stCxn id="25" idx="3"/>
              <a:endCxn id="23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8">
              <a:extLst>
                <a:ext uri="{FF2B5EF4-FFF2-40B4-BE49-F238E27FC236}">
                  <a16:creationId xmlns:a16="http://schemas.microsoft.com/office/drawing/2014/main" id="{CC23484A-C6F9-468D-9D98-0B3C1E463E17}"/>
                </a:ext>
              </a:extLst>
            </p:cNvPr>
            <p:cNvCxnSpPr>
              <a:cxnSpLocks/>
              <a:stCxn id="26" idx="0"/>
              <a:endCxn id="23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E756A08D-05A0-4F75-AB14-DA105C676C4B}"/>
                </a:ext>
              </a:extLst>
            </p:cNvPr>
            <p:cNvCxnSpPr>
              <a:stCxn id="27" idx="1"/>
              <a:endCxn id="23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24">
              <a:extLst>
                <a:ext uri="{FF2B5EF4-FFF2-40B4-BE49-F238E27FC236}">
                  <a16:creationId xmlns:a16="http://schemas.microsoft.com/office/drawing/2014/main" id="{B2EE231B-0FD2-4AA7-8034-868CCD1CDCCB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连接符 30">
              <a:extLst>
                <a:ext uri="{FF2B5EF4-FFF2-40B4-BE49-F238E27FC236}">
                  <a16:creationId xmlns:a16="http://schemas.microsoft.com/office/drawing/2014/main" id="{DDAC3F47-D7D4-4382-9A49-8946CA408973}"/>
                </a:ext>
              </a:extLst>
            </p:cNvPr>
            <p:cNvCxnSpPr>
              <a:cxnSpLocks/>
              <a:stCxn id="32" idx="0"/>
              <a:endCxn id="23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6823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101F-5582-4142-918F-EDB6D95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612DE-A776-4471-AE2E-C616527E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more examples, instructor, course, and book are modeled in the same way.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C09DD1-9946-4485-B920-33077AD5402E}"/>
              </a:ext>
            </a:extLst>
          </p:cNvPr>
          <p:cNvGrpSpPr/>
          <p:nvPr/>
        </p:nvGrpSpPr>
        <p:grpSpPr>
          <a:xfrm>
            <a:off x="6117043" y="3329932"/>
            <a:ext cx="2208290" cy="1784847"/>
            <a:chOff x="6250393" y="3684462"/>
            <a:chExt cx="2208290" cy="1784847"/>
          </a:xfrm>
        </p:grpSpPr>
        <p:sp>
          <p:nvSpPr>
            <p:cNvPr id="5" name="矩形 21">
              <a:extLst>
                <a:ext uri="{FF2B5EF4-FFF2-40B4-BE49-F238E27FC236}">
                  <a16:creationId xmlns:a16="http://schemas.microsoft.com/office/drawing/2014/main" id="{8CCCED90-2C3C-430C-8223-C2CA5D99B0F5}"/>
                </a:ext>
              </a:extLst>
            </p:cNvPr>
            <p:cNvSpPr/>
            <p:nvPr/>
          </p:nvSpPr>
          <p:spPr>
            <a:xfrm>
              <a:off x="7344204" y="4430478"/>
              <a:ext cx="5725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25">
              <a:extLst>
                <a:ext uri="{FF2B5EF4-FFF2-40B4-BE49-F238E27FC236}">
                  <a16:creationId xmlns:a16="http://schemas.microsoft.com/office/drawing/2014/main" id="{946DC17D-5957-4A37-9168-E47DE6021D95}"/>
                </a:ext>
              </a:extLst>
            </p:cNvPr>
            <p:cNvSpPr/>
            <p:nvPr/>
          </p:nvSpPr>
          <p:spPr>
            <a:xfrm>
              <a:off x="7439984" y="3684462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ISBN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26">
              <a:extLst>
                <a:ext uri="{FF2B5EF4-FFF2-40B4-BE49-F238E27FC236}">
                  <a16:creationId xmlns:a16="http://schemas.microsoft.com/office/drawing/2014/main" id="{C4E9FFB2-BFE6-4BDB-B21A-E2B804C2A04B}"/>
                </a:ext>
              </a:extLst>
            </p:cNvPr>
            <p:cNvSpPr/>
            <p:nvPr/>
          </p:nvSpPr>
          <p:spPr>
            <a:xfrm>
              <a:off x="6250393" y="5007934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36">
              <a:extLst>
                <a:ext uri="{FF2B5EF4-FFF2-40B4-BE49-F238E27FC236}">
                  <a16:creationId xmlns:a16="http://schemas.microsoft.com/office/drawing/2014/main" id="{901B282C-9EF8-41F6-BCCB-905CD6A757B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V="1">
              <a:off x="7630501" y="4038534"/>
              <a:ext cx="123934" cy="3919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38">
              <a:extLst>
                <a:ext uri="{FF2B5EF4-FFF2-40B4-BE49-F238E27FC236}">
                  <a16:creationId xmlns:a16="http://schemas.microsoft.com/office/drawing/2014/main" id="{D672DBD8-703A-443A-A443-77D3592DB311}"/>
                </a:ext>
              </a:extLst>
            </p:cNvPr>
            <p:cNvCxnSpPr>
              <a:cxnSpLocks/>
              <a:stCxn id="5" idx="2"/>
              <a:endCxn id="7" idx="7"/>
            </p:cNvCxnSpPr>
            <p:nvPr/>
          </p:nvCxnSpPr>
          <p:spPr>
            <a:xfrm flipH="1">
              <a:off x="7012146" y="4738255"/>
              <a:ext cx="618355" cy="3215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26">
              <a:extLst>
                <a:ext uri="{FF2B5EF4-FFF2-40B4-BE49-F238E27FC236}">
                  <a16:creationId xmlns:a16="http://schemas.microsoft.com/office/drawing/2014/main" id="{335FD015-A68A-4A71-A808-EA77F9BD678F}"/>
                </a:ext>
              </a:extLst>
            </p:cNvPr>
            <p:cNvSpPr/>
            <p:nvPr/>
          </p:nvSpPr>
          <p:spPr>
            <a:xfrm>
              <a:off x="7566234" y="5115237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38">
              <a:extLst>
                <a:ext uri="{FF2B5EF4-FFF2-40B4-BE49-F238E27FC236}">
                  <a16:creationId xmlns:a16="http://schemas.microsoft.com/office/drawing/2014/main" id="{A79ABEA1-3A35-4F58-B234-640BDC2E2B6B}"/>
                </a:ext>
              </a:extLst>
            </p:cNvPr>
            <p:cNvCxnSpPr>
              <a:cxnSpLocks/>
              <a:stCxn id="5" idx="2"/>
              <a:endCxn id="10" idx="0"/>
            </p:cNvCxnSpPr>
            <p:nvPr/>
          </p:nvCxnSpPr>
          <p:spPr>
            <a:xfrm>
              <a:off x="7630501" y="4738255"/>
              <a:ext cx="381958" cy="3769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365EF6-2824-4023-9F79-60FC9155C000}"/>
              </a:ext>
            </a:extLst>
          </p:cNvPr>
          <p:cNvGrpSpPr/>
          <p:nvPr/>
        </p:nvGrpSpPr>
        <p:grpSpPr>
          <a:xfrm>
            <a:off x="3660653" y="3329932"/>
            <a:ext cx="2585220" cy="1704533"/>
            <a:chOff x="4867683" y="4170446"/>
            <a:chExt cx="2585220" cy="1704533"/>
          </a:xfrm>
        </p:grpSpPr>
        <p:sp>
          <p:nvSpPr>
            <p:cNvPr id="25" name="矩形 21">
              <a:extLst>
                <a:ext uri="{FF2B5EF4-FFF2-40B4-BE49-F238E27FC236}">
                  <a16:creationId xmlns:a16="http://schemas.microsoft.com/office/drawing/2014/main" id="{13C7D116-4AB5-4B74-95BA-6DCB60E7CA22}"/>
                </a:ext>
              </a:extLst>
            </p:cNvPr>
            <p:cNvSpPr/>
            <p:nvPr/>
          </p:nvSpPr>
          <p:spPr>
            <a:xfrm>
              <a:off x="5870000" y="4922132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7B13ECE-7794-481A-9098-ED315FA82D3A}"/>
                </a:ext>
              </a:extLst>
            </p:cNvPr>
            <p:cNvSpPr/>
            <p:nvPr/>
          </p:nvSpPr>
          <p:spPr>
            <a:xfrm>
              <a:off x="4867683" y="4170446"/>
              <a:ext cx="155168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E17BAFD-D6CA-4300-B99F-D7B8A856B4E3}"/>
                </a:ext>
              </a:extLst>
            </p:cNvPr>
            <p:cNvSpPr/>
            <p:nvPr/>
          </p:nvSpPr>
          <p:spPr>
            <a:xfrm>
              <a:off x="5288027" y="5520907"/>
              <a:ext cx="15530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36">
              <a:extLst>
                <a:ext uri="{FF2B5EF4-FFF2-40B4-BE49-F238E27FC236}">
                  <a16:creationId xmlns:a16="http://schemas.microsoft.com/office/drawing/2014/main" id="{A70C0EFF-C05F-4612-BE86-56C0AD024555}"/>
                </a:ext>
              </a:extLst>
            </p:cNvPr>
            <p:cNvCxnSpPr>
              <a:cxnSpLocks/>
              <a:stCxn id="25" idx="0"/>
              <a:endCxn id="26" idx="4"/>
            </p:cNvCxnSpPr>
            <p:nvPr/>
          </p:nvCxnSpPr>
          <p:spPr>
            <a:xfrm flipH="1" flipV="1">
              <a:off x="5643526" y="4524518"/>
              <a:ext cx="587310" cy="3976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38">
              <a:extLst>
                <a:ext uri="{FF2B5EF4-FFF2-40B4-BE49-F238E27FC236}">
                  <a16:creationId xmlns:a16="http://schemas.microsoft.com/office/drawing/2014/main" id="{BB74E7B8-A18E-4AFB-BCBF-5E5A78A4282D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 flipH="1">
              <a:off x="6064572" y="5229909"/>
              <a:ext cx="166264" cy="290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6">
              <a:extLst>
                <a:ext uri="{FF2B5EF4-FFF2-40B4-BE49-F238E27FC236}">
                  <a16:creationId xmlns:a16="http://schemas.microsoft.com/office/drawing/2014/main" id="{D8D5DA84-3E14-42B8-BB25-B66F23976355}"/>
                </a:ext>
              </a:extLst>
            </p:cNvPr>
            <p:cNvSpPr/>
            <p:nvPr/>
          </p:nvSpPr>
          <p:spPr>
            <a:xfrm>
              <a:off x="6560454" y="4287474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连接符 38">
              <a:extLst>
                <a:ext uri="{FF2B5EF4-FFF2-40B4-BE49-F238E27FC236}">
                  <a16:creationId xmlns:a16="http://schemas.microsoft.com/office/drawing/2014/main" id="{E8C4B968-9D1C-4D02-80F5-3467D89CC99E}"/>
                </a:ext>
              </a:extLst>
            </p:cNvPr>
            <p:cNvCxnSpPr>
              <a:cxnSpLocks/>
              <a:stCxn id="25" idx="0"/>
              <a:endCxn id="30" idx="3"/>
            </p:cNvCxnSpPr>
            <p:nvPr/>
          </p:nvCxnSpPr>
          <p:spPr>
            <a:xfrm flipV="1">
              <a:off x="6230836" y="4589693"/>
              <a:ext cx="460314" cy="3324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C7E0F3-3F58-4160-8C56-3F7E9743D6F1}"/>
              </a:ext>
            </a:extLst>
          </p:cNvPr>
          <p:cNvGrpSpPr/>
          <p:nvPr/>
        </p:nvGrpSpPr>
        <p:grpSpPr>
          <a:xfrm>
            <a:off x="692245" y="3250990"/>
            <a:ext cx="2679271" cy="2010617"/>
            <a:chOff x="163638" y="3247183"/>
            <a:chExt cx="2679271" cy="2010617"/>
          </a:xfrm>
        </p:grpSpPr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8109CCCC-5EC0-40ED-8FDB-AF96A0F84868}"/>
                </a:ext>
              </a:extLst>
            </p:cNvPr>
            <p:cNvSpPr/>
            <p:nvPr/>
          </p:nvSpPr>
          <p:spPr>
            <a:xfrm>
              <a:off x="1411257" y="3957652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椭圆 7">
              <a:extLst>
                <a:ext uri="{FF2B5EF4-FFF2-40B4-BE49-F238E27FC236}">
                  <a16:creationId xmlns:a16="http://schemas.microsoft.com/office/drawing/2014/main" id="{3B065923-7BE9-4D7F-87FF-1D816300EC27}"/>
                </a:ext>
              </a:extLst>
            </p:cNvPr>
            <p:cNvSpPr/>
            <p:nvPr/>
          </p:nvSpPr>
          <p:spPr>
            <a:xfrm>
              <a:off x="1157283" y="328897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22">
              <a:extLst>
                <a:ext uri="{FF2B5EF4-FFF2-40B4-BE49-F238E27FC236}">
                  <a16:creationId xmlns:a16="http://schemas.microsoft.com/office/drawing/2014/main" id="{43A7E50B-3BFE-4C55-9B7B-6E2C35E6EC1A}"/>
                </a:ext>
              </a:extLst>
            </p:cNvPr>
            <p:cNvSpPr/>
            <p:nvPr/>
          </p:nvSpPr>
          <p:spPr>
            <a:xfrm>
              <a:off x="2140924" y="324718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椭圆 23">
              <a:extLst>
                <a:ext uri="{FF2B5EF4-FFF2-40B4-BE49-F238E27FC236}">
                  <a16:creationId xmlns:a16="http://schemas.microsoft.com/office/drawing/2014/main" id="{870AA8E1-746B-44AE-8BFE-4AF8F6FD0AFF}"/>
                </a:ext>
              </a:extLst>
            </p:cNvPr>
            <p:cNvSpPr/>
            <p:nvPr/>
          </p:nvSpPr>
          <p:spPr>
            <a:xfrm>
              <a:off x="1075114" y="453998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椭圆 24">
              <a:extLst>
                <a:ext uri="{FF2B5EF4-FFF2-40B4-BE49-F238E27FC236}">
                  <a16:creationId xmlns:a16="http://schemas.microsoft.com/office/drawing/2014/main" id="{69A1482D-9446-474B-950E-B6688AECF809}"/>
                </a:ext>
              </a:extLst>
            </p:cNvPr>
            <p:cNvSpPr/>
            <p:nvPr/>
          </p:nvSpPr>
          <p:spPr>
            <a:xfrm>
              <a:off x="2214007" y="455387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9">
              <a:extLst>
                <a:ext uri="{FF2B5EF4-FFF2-40B4-BE49-F238E27FC236}">
                  <a16:creationId xmlns:a16="http://schemas.microsoft.com/office/drawing/2014/main" id="{218E57BE-801E-4D56-B7F0-F3192E565625}"/>
                </a:ext>
              </a:extLst>
            </p:cNvPr>
            <p:cNvCxnSpPr>
              <a:cxnSpLocks/>
              <a:stCxn id="14" idx="5"/>
              <a:endCxn id="13" idx="0"/>
            </p:cNvCxnSpPr>
            <p:nvPr/>
          </p:nvCxnSpPr>
          <p:spPr>
            <a:xfrm>
              <a:off x="1564023" y="3591190"/>
              <a:ext cx="349505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1">
              <a:extLst>
                <a:ext uri="{FF2B5EF4-FFF2-40B4-BE49-F238E27FC236}">
                  <a16:creationId xmlns:a16="http://schemas.microsoft.com/office/drawing/2014/main" id="{8AFA3A73-B449-49FC-B2CA-D35C69BEB399}"/>
                </a:ext>
              </a:extLst>
            </p:cNvPr>
            <p:cNvCxnSpPr>
              <a:cxnSpLocks/>
              <a:stCxn id="15" idx="3"/>
              <a:endCxn id="13" idx="0"/>
            </p:cNvCxnSpPr>
            <p:nvPr/>
          </p:nvCxnSpPr>
          <p:spPr>
            <a:xfrm flipH="1">
              <a:off x="1913528" y="3549402"/>
              <a:ext cx="319497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28">
              <a:extLst>
                <a:ext uri="{FF2B5EF4-FFF2-40B4-BE49-F238E27FC236}">
                  <a16:creationId xmlns:a16="http://schemas.microsoft.com/office/drawing/2014/main" id="{A5C0594A-18DE-4994-B418-E73E6355B0A3}"/>
                </a:ext>
              </a:extLst>
            </p:cNvPr>
            <p:cNvCxnSpPr>
              <a:cxnSpLocks/>
              <a:stCxn id="16" idx="0"/>
              <a:endCxn id="13" idx="2"/>
            </p:cNvCxnSpPr>
            <p:nvPr/>
          </p:nvCxnSpPr>
          <p:spPr>
            <a:xfrm flipV="1">
              <a:off x="1354277" y="4265429"/>
              <a:ext cx="559251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30">
              <a:extLst>
                <a:ext uri="{FF2B5EF4-FFF2-40B4-BE49-F238E27FC236}">
                  <a16:creationId xmlns:a16="http://schemas.microsoft.com/office/drawing/2014/main" id="{A61BD101-C70C-4E6A-877E-EE233269A297}"/>
                </a:ext>
              </a:extLst>
            </p:cNvPr>
            <p:cNvCxnSpPr>
              <a:cxnSpLocks/>
              <a:stCxn id="17" idx="1"/>
              <a:endCxn id="13" idx="2"/>
            </p:cNvCxnSpPr>
            <p:nvPr/>
          </p:nvCxnSpPr>
          <p:spPr>
            <a:xfrm flipH="1" flipV="1">
              <a:off x="1913528" y="4265429"/>
              <a:ext cx="392580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3">
              <a:extLst>
                <a:ext uri="{FF2B5EF4-FFF2-40B4-BE49-F238E27FC236}">
                  <a16:creationId xmlns:a16="http://schemas.microsoft.com/office/drawing/2014/main" id="{1F01AC5F-841A-4BD0-89B7-838171F7D372}"/>
                </a:ext>
              </a:extLst>
            </p:cNvPr>
            <p:cNvSpPr/>
            <p:nvPr/>
          </p:nvSpPr>
          <p:spPr>
            <a:xfrm>
              <a:off x="1544941" y="4903728"/>
              <a:ext cx="73532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salary</a:t>
              </a:r>
            </a:p>
          </p:txBody>
        </p:sp>
        <p:cxnSp>
          <p:nvCxnSpPr>
            <p:cNvPr id="23" name="直接连接符 11">
              <a:extLst>
                <a:ext uri="{FF2B5EF4-FFF2-40B4-BE49-F238E27FC236}">
                  <a16:creationId xmlns:a16="http://schemas.microsoft.com/office/drawing/2014/main" id="{2366EEF2-8AE1-4156-82C0-BFD95CF1CE79}"/>
                </a:ext>
              </a:extLst>
            </p:cNvPr>
            <p:cNvCxnSpPr>
              <a:cxnSpLocks/>
              <a:stCxn id="22" idx="0"/>
              <a:endCxn id="13" idx="2"/>
            </p:cNvCxnSpPr>
            <p:nvPr/>
          </p:nvCxnSpPr>
          <p:spPr>
            <a:xfrm flipV="1">
              <a:off x="1912603" y="4265429"/>
              <a:ext cx="925" cy="638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7">
              <a:extLst>
                <a:ext uri="{FF2B5EF4-FFF2-40B4-BE49-F238E27FC236}">
                  <a16:creationId xmlns:a16="http://schemas.microsoft.com/office/drawing/2014/main" id="{6CF8A034-8A6B-448B-9863-DE5BD1DD397D}"/>
                </a:ext>
              </a:extLst>
            </p:cNvPr>
            <p:cNvSpPr/>
            <p:nvPr/>
          </p:nvSpPr>
          <p:spPr>
            <a:xfrm>
              <a:off x="163638" y="3934504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3AAAC5-576D-4AA0-8F71-F97563BD1C15}"/>
                </a:ext>
              </a:extLst>
            </p:cNvPr>
            <p:cNvCxnSpPr>
              <a:cxnSpLocks/>
              <a:stCxn id="35" idx="6"/>
              <a:endCxn id="13" idx="1"/>
            </p:cNvCxnSpPr>
            <p:nvPr/>
          </p:nvCxnSpPr>
          <p:spPr>
            <a:xfrm>
              <a:off x="981232" y="4111540"/>
              <a:ext cx="43002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8683C201-D9F4-4FD8-90A4-A4861CD0847C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836A37A8-F365-4F20-AB9D-D3695AC39ECD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97C9E330-0688-4BEB-8192-EB9C96AE15C4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5312BC37-9EA6-4E28-9C5E-5AAF4120ADD0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2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A699-EC69-4DC3-8B1B-B96B0FDC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Composite Attribute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43A45-88C5-42CA-A137-72992670F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320702"/>
              </a:xfrm>
            </p:spPr>
            <p:txBody>
              <a:bodyPr/>
              <a:lstStyle/>
              <a:p>
                <a:r>
                  <a:rPr lang="en-US" dirty="0"/>
                  <a:t>One may ask “why the course code is not selected as a key?”</a:t>
                </a:r>
              </a:p>
              <a:p>
                <a:r>
                  <a:rPr lang="en-US" dirty="0"/>
                  <a:t>The reason is that a course code is not </a:t>
                </a:r>
                <a:r>
                  <a:rPr lang="en-US" b="1" i="1" dirty="0"/>
                  <a:t>atomic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An attribute is atomic if each value of the attribute has only one unit of information.</a:t>
                </a:r>
              </a:p>
              <a:p>
                <a:r>
                  <a:rPr lang="en-US" dirty="0"/>
                  <a:t>If an attribute is not atomic, it is a </a:t>
                </a:r>
                <a:r>
                  <a:rPr lang="en-US" altLang="zh-CN" b="1" i="1" dirty="0"/>
                  <a:t>composite</a:t>
                </a:r>
                <a:r>
                  <a:rPr lang="en-US" altLang="zh-CN" dirty="0"/>
                  <a:t> </a:t>
                </a:r>
                <a:r>
                  <a:rPr lang="en-US" altLang="zh-CN" b="1" i="1" dirty="0"/>
                  <a:t>attribute</a:t>
                </a:r>
                <a:r>
                  <a:rPr lang="en-US" altLang="zh-CN" dirty="0"/>
                  <a:t>.</a:t>
                </a:r>
                <a:endParaRPr lang="en-US" dirty="0"/>
              </a:p>
              <a:p>
                <a:r>
                  <a:rPr lang="en-US" dirty="0"/>
                  <a:t>For example, the course code for this database course is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3013</m:t>
                    </m:r>
                  </m:oMath>
                </a14:m>
                <a:r>
                  <a:rPr lang="en-US" dirty="0"/>
                  <a:t>”. </a:t>
                </a:r>
              </a:p>
              <a:p>
                <a:pPr lvl="1"/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𝐶𝑂𝑀𝑃</m:t>
                    </m:r>
                  </m:oMath>
                </a14:m>
                <a:r>
                  <a:rPr lang="en-US" dirty="0"/>
                  <a:t>”: the course is in the domain computer science.</a:t>
                </a:r>
              </a:p>
              <a:p>
                <a:pPr lvl="1"/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3013</m:t>
                    </m:r>
                  </m:oMath>
                </a14:m>
                <a:r>
                  <a:rPr lang="en-US" dirty="0"/>
                  <a:t>”: the course number.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43A45-88C5-42CA-A137-72992670F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320702"/>
              </a:xfrm>
              <a:blipFill>
                <a:blip r:embed="rId2"/>
                <a:stretch>
                  <a:fillRect l="-773" t="-1836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01766366-9455-4BEE-B326-14F4FDF9D9CE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5C8E3225-1FD3-4198-9E9B-A1ADCB2628E1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77640F1A-67EA-465D-955C-18705025E13F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907CC847-8986-4520-9F7C-966B19AFF5BB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71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1899-19A4-45FF-B66D-3D3668748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7501-5940-4B22-8823-A0B598A9B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the attribute course code is decomposed into </a:t>
            </a:r>
            <a:r>
              <a:rPr lang="en-US" altLang="zh-CN" dirty="0"/>
              <a:t>domain (offering unit)</a:t>
            </a:r>
            <a:r>
              <a:rPr lang="en-US" dirty="0"/>
              <a:t> and course number.</a:t>
            </a:r>
          </a:p>
          <a:p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02D890-DE14-4D26-82FB-0C67BECE9782}"/>
              </a:ext>
            </a:extLst>
          </p:cNvPr>
          <p:cNvGrpSpPr/>
          <p:nvPr/>
        </p:nvGrpSpPr>
        <p:grpSpPr>
          <a:xfrm>
            <a:off x="2854708" y="3041667"/>
            <a:ext cx="3434584" cy="2216133"/>
            <a:chOff x="4042809" y="2461098"/>
            <a:chExt cx="3434584" cy="2216133"/>
          </a:xfrm>
        </p:grpSpPr>
        <p:sp>
          <p:nvSpPr>
            <p:cNvPr id="26" name="椭圆 26">
              <a:extLst>
                <a:ext uri="{FF2B5EF4-FFF2-40B4-BE49-F238E27FC236}">
                  <a16:creationId xmlns:a16="http://schemas.microsoft.com/office/drawing/2014/main" id="{2AA2B8B9-C1DE-4790-A598-C230C98F49C4}"/>
                </a:ext>
              </a:extLst>
            </p:cNvPr>
            <p:cNvSpPr/>
            <p:nvPr/>
          </p:nvSpPr>
          <p:spPr>
            <a:xfrm>
              <a:off x="4042809" y="4311838"/>
              <a:ext cx="144299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E96D01E-E6E8-4F0F-BF6D-AABA51421BC6}"/>
                </a:ext>
              </a:extLst>
            </p:cNvPr>
            <p:cNvSpPr/>
            <p:nvPr/>
          </p:nvSpPr>
          <p:spPr>
            <a:xfrm>
              <a:off x="5734727" y="4323159"/>
              <a:ext cx="174266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course_number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接连接符 38">
              <a:extLst>
                <a:ext uri="{FF2B5EF4-FFF2-40B4-BE49-F238E27FC236}">
                  <a16:creationId xmlns:a16="http://schemas.microsoft.com/office/drawing/2014/main" id="{A494E30A-52DB-40D2-8A1A-7EC5F03B2CA8}"/>
                </a:ext>
              </a:extLst>
            </p:cNvPr>
            <p:cNvCxnSpPr>
              <a:cxnSpLocks/>
              <a:stCxn id="42" idx="4"/>
              <a:endCxn id="26" idx="7"/>
            </p:cNvCxnSpPr>
            <p:nvPr/>
          </p:nvCxnSpPr>
          <p:spPr>
            <a:xfrm flipH="1">
              <a:off x="5274481" y="4165631"/>
              <a:ext cx="370414" cy="1980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8">
              <a:extLst>
                <a:ext uri="{FF2B5EF4-FFF2-40B4-BE49-F238E27FC236}">
                  <a16:creationId xmlns:a16="http://schemas.microsoft.com/office/drawing/2014/main" id="{1D09C22C-C150-409B-8C60-B345A8A7FCAF}"/>
                </a:ext>
              </a:extLst>
            </p:cNvPr>
            <p:cNvCxnSpPr>
              <a:cxnSpLocks/>
              <a:stCxn id="42" idx="4"/>
              <a:endCxn id="27" idx="1"/>
            </p:cNvCxnSpPr>
            <p:nvPr/>
          </p:nvCxnSpPr>
          <p:spPr>
            <a:xfrm>
              <a:off x="5644895" y="4165631"/>
              <a:ext cx="345040" cy="2093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21">
              <a:extLst>
                <a:ext uri="{FF2B5EF4-FFF2-40B4-BE49-F238E27FC236}">
                  <a16:creationId xmlns:a16="http://schemas.microsoft.com/office/drawing/2014/main" id="{11EBBDC8-CFCD-419C-B554-25CF9F31B0E7}"/>
                </a:ext>
              </a:extLst>
            </p:cNvPr>
            <p:cNvSpPr/>
            <p:nvPr/>
          </p:nvSpPr>
          <p:spPr>
            <a:xfrm>
              <a:off x="5450323" y="3212784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椭圆 25">
              <a:extLst>
                <a:ext uri="{FF2B5EF4-FFF2-40B4-BE49-F238E27FC236}">
                  <a16:creationId xmlns:a16="http://schemas.microsoft.com/office/drawing/2014/main" id="{8AF6444D-0FCE-449E-8FD6-743CD6ABFE0B}"/>
                </a:ext>
              </a:extLst>
            </p:cNvPr>
            <p:cNvSpPr/>
            <p:nvPr/>
          </p:nvSpPr>
          <p:spPr>
            <a:xfrm>
              <a:off x="4448006" y="2461098"/>
              <a:ext cx="155168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椭圆 26">
              <a:extLst>
                <a:ext uri="{FF2B5EF4-FFF2-40B4-BE49-F238E27FC236}">
                  <a16:creationId xmlns:a16="http://schemas.microsoft.com/office/drawing/2014/main" id="{81850BAC-28FF-443C-8351-CDFE10623244}"/>
                </a:ext>
              </a:extLst>
            </p:cNvPr>
            <p:cNvSpPr/>
            <p:nvPr/>
          </p:nvSpPr>
          <p:spPr>
            <a:xfrm>
              <a:off x="4868350" y="3811559"/>
              <a:ext cx="15530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直接连接符 36">
              <a:extLst>
                <a:ext uri="{FF2B5EF4-FFF2-40B4-BE49-F238E27FC236}">
                  <a16:creationId xmlns:a16="http://schemas.microsoft.com/office/drawing/2014/main" id="{C5F56E54-D074-4D6A-80A5-0A4430F683A9}"/>
                </a:ext>
              </a:extLst>
            </p:cNvPr>
            <p:cNvCxnSpPr>
              <a:cxnSpLocks/>
              <a:stCxn id="40" idx="0"/>
              <a:endCxn id="41" idx="4"/>
            </p:cNvCxnSpPr>
            <p:nvPr/>
          </p:nvCxnSpPr>
          <p:spPr>
            <a:xfrm flipH="1" flipV="1">
              <a:off x="5223849" y="2815170"/>
              <a:ext cx="587310" cy="3976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38">
              <a:extLst>
                <a:ext uri="{FF2B5EF4-FFF2-40B4-BE49-F238E27FC236}">
                  <a16:creationId xmlns:a16="http://schemas.microsoft.com/office/drawing/2014/main" id="{E818DBFA-37EC-4FF1-8024-82CE2670FC3E}"/>
                </a:ext>
              </a:extLst>
            </p:cNvPr>
            <p:cNvCxnSpPr>
              <a:cxnSpLocks/>
              <a:stCxn id="40" idx="2"/>
              <a:endCxn id="42" idx="0"/>
            </p:cNvCxnSpPr>
            <p:nvPr/>
          </p:nvCxnSpPr>
          <p:spPr>
            <a:xfrm flipH="1">
              <a:off x="5644895" y="3520561"/>
              <a:ext cx="166264" cy="290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26">
              <a:extLst>
                <a:ext uri="{FF2B5EF4-FFF2-40B4-BE49-F238E27FC236}">
                  <a16:creationId xmlns:a16="http://schemas.microsoft.com/office/drawing/2014/main" id="{5627BFF0-7211-4014-887D-108169F25B20}"/>
                </a:ext>
              </a:extLst>
            </p:cNvPr>
            <p:cNvSpPr/>
            <p:nvPr/>
          </p:nvSpPr>
          <p:spPr>
            <a:xfrm>
              <a:off x="6140777" y="2578126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" name="直接连接符 38">
              <a:extLst>
                <a:ext uri="{FF2B5EF4-FFF2-40B4-BE49-F238E27FC236}">
                  <a16:creationId xmlns:a16="http://schemas.microsoft.com/office/drawing/2014/main" id="{29D80E31-A39F-4651-9A1B-9D56B2859925}"/>
                </a:ext>
              </a:extLst>
            </p:cNvPr>
            <p:cNvCxnSpPr>
              <a:cxnSpLocks/>
              <a:stCxn id="40" idx="0"/>
              <a:endCxn id="45" idx="3"/>
            </p:cNvCxnSpPr>
            <p:nvPr/>
          </p:nvCxnSpPr>
          <p:spPr>
            <a:xfrm flipV="1">
              <a:off x="5811159" y="2880345"/>
              <a:ext cx="460314" cy="3324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5245531F-F175-4B6F-990D-D56EEF24663D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6945E1E1-CBA4-452D-ABE6-C5232FFF10C9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3361905F-E0AD-4255-A76B-2FD56F32D24E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E4E23A25-3DCF-4037-BB07-F109D28D2AB9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60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34E7-5576-4928-A0C8-EC61CC4C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1185E-A4B1-4FE7-AF6E-2326B3E7B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199"/>
                <a:ext cx="7886700" cy="477157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users of a database also want to model the </a:t>
                </a:r>
                <a:r>
                  <a:rPr lang="en-US" altLang="zh-CN" dirty="0"/>
                  <a:t>associations among multiple entities.</a:t>
                </a:r>
              </a:p>
              <a:p>
                <a:r>
                  <a:rPr lang="en-US" dirty="0"/>
                  <a:t>For example, the student </a:t>
                </a:r>
                <a:r>
                  <a:rPr lang="en-US" i="1" dirty="0"/>
                  <a:t>“David” </a:t>
                </a:r>
                <a:r>
                  <a:rPr lang="en-US" dirty="0"/>
                  <a:t>borrows the book </a:t>
                </a:r>
                <a:r>
                  <a:rPr lang="en-US" i="1" dirty="0"/>
                  <a:t>“</a:t>
                </a:r>
                <a:r>
                  <a:rPr lang="en-US" altLang="zh-CN" i="1" dirty="0"/>
                  <a:t>Three Body</a:t>
                </a:r>
                <a:r>
                  <a:rPr lang="en-US" i="1" dirty="0"/>
                  <a:t>”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student and the book are two entities. And “borrow” is an association between them.</a:t>
                </a:r>
              </a:p>
              <a:p>
                <a:r>
                  <a:rPr lang="en-US" dirty="0"/>
                  <a:t>The association is called </a:t>
                </a:r>
                <a:r>
                  <a:rPr lang="en-US" b="1" i="1" dirty="0"/>
                  <a:t>relationship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To present a relationship, we can put the entities which </a:t>
                </a:r>
                <a:r>
                  <a:rPr lang="en-US" altLang="zh-CN" dirty="0"/>
                  <a:t>participate the relationship as a tuple.</a:t>
                </a:r>
              </a:p>
              <a:p>
                <a:r>
                  <a:rPr lang="en-US" altLang="zh-CN" dirty="0"/>
                  <a:t>The above example can be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zh-CN" dirty="0"/>
                  <a:t>“</a:t>
                </a:r>
                <a:r>
                  <a:rPr lang="en-US" altLang="zh-CN" i="1" dirty="0"/>
                  <a:t>David</a:t>
                </a:r>
                <a:r>
                  <a:rPr lang="en-US" altLang="zh-CN" dirty="0"/>
                  <a:t>”, “</a:t>
                </a:r>
                <a:r>
                  <a:rPr lang="en-US" altLang="zh-CN" i="1" dirty="0"/>
                  <a:t>Three Body</a:t>
                </a:r>
                <a:r>
                  <a:rPr lang="en-US" altLang="zh-CN" dirty="0"/>
                  <a:t>”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Note that “</a:t>
                </a:r>
                <a:r>
                  <a:rPr lang="en-US" altLang="zh-CN" i="1" dirty="0"/>
                  <a:t>David</a:t>
                </a:r>
                <a:r>
                  <a:rPr lang="en-US" altLang="zh-CN" dirty="0"/>
                  <a:t>” and “</a:t>
                </a:r>
                <a:r>
                  <a:rPr lang="en-US" altLang="zh-CN" i="1" dirty="0"/>
                  <a:t>Three Body</a:t>
                </a:r>
                <a:r>
                  <a:rPr lang="en-US" altLang="zh-CN" dirty="0"/>
                  <a:t>” are not values of two attributes. They are two entities.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01185E-A4B1-4FE7-AF6E-2326B3E7B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199"/>
                <a:ext cx="7886700" cy="4771571"/>
              </a:xfrm>
              <a:blipFill>
                <a:blip r:embed="rId2"/>
                <a:stretch>
                  <a:fillRect l="-773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D5C51306-B593-48EA-8F2E-48A36C06E023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20C4624D-C356-43F6-B862-6970E6078F47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9E9FECCB-64BF-425E-B5EE-45BB4F974B94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4330DCE3-963A-4C28-A709-FF05A3D55397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40F5-F720-490F-80FB-2FD6E2F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294B-3791-470A-80CF-91F15D80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1045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Design Process</a:t>
            </a:r>
          </a:p>
          <a:p>
            <a:r>
              <a:rPr lang="en-US" altLang="zh-CN" dirty="0">
                <a:ea typeface="宋体" charset="-122"/>
              </a:rPr>
              <a:t>Entity Sets</a:t>
            </a:r>
          </a:p>
          <a:p>
            <a:r>
              <a:rPr lang="en-US" altLang="zh-CN" dirty="0">
                <a:ea typeface="宋体" charset="-122"/>
              </a:rPr>
              <a:t>Attributes</a:t>
            </a:r>
          </a:p>
          <a:p>
            <a:r>
              <a:rPr lang="en-US" altLang="zh-CN" dirty="0">
                <a:ea typeface="宋体" charset="-122"/>
              </a:rPr>
              <a:t>Relationship Sets</a:t>
            </a:r>
          </a:p>
        </p:txBody>
      </p:sp>
      <p:sp>
        <p:nvSpPr>
          <p:cNvPr id="22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29B7ECEA-86A5-44F5-99E4-4DA8C395DC13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90991480-8555-43AF-B23F-4EE39C292919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0394F179-AC86-420B-8FDD-BA15F4B1891E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65C706B6-2E4F-4B48-9F1C-44D436D64CC7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98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31DC-86C4-4EE3-9883-8AE0FC60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9F3A1-7380-4B5E-BE72-0E1B9D473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199"/>
            <a:ext cx="7886700" cy="510833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relationship set </a:t>
            </a:r>
            <a:r>
              <a:rPr lang="en-US" dirty="0"/>
              <a:t> is a set of relationships of the same type.</a:t>
            </a:r>
          </a:p>
          <a:p>
            <a:r>
              <a:rPr lang="en-US" dirty="0"/>
              <a:t>For example, the relationship set “borrow” describes which student borrows which book.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set of all links is the relationship set.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7C0269-301E-431D-99F9-E037F053D080}"/>
              </a:ext>
            </a:extLst>
          </p:cNvPr>
          <p:cNvGrpSpPr/>
          <p:nvPr/>
        </p:nvGrpSpPr>
        <p:grpSpPr>
          <a:xfrm>
            <a:off x="1537063" y="2633448"/>
            <a:ext cx="6069873" cy="2275735"/>
            <a:chOff x="967809" y="2699238"/>
            <a:chExt cx="7005038" cy="2626350"/>
          </a:xfrm>
        </p:grpSpPr>
        <p:pic>
          <p:nvPicPr>
            <p:cNvPr id="4" name="Picture 2" descr="37,557,457 Person Stock Photos, Pictures &amp;amp; Royalty-Free Images - iStock">
              <a:extLst>
                <a:ext uri="{FF2B5EF4-FFF2-40B4-BE49-F238E27FC236}">
                  <a16:creationId xmlns:a16="http://schemas.microsoft.com/office/drawing/2014/main" id="{393A5A96-DAAC-412D-9436-2822271C6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67" b="82026" l="18301" r="81536">
                          <a14:foregroundMark x1="54085" y1="40196" x2="54085" y2="40196"/>
                          <a14:foregroundMark x1="63889" y1="20915" x2="63889" y2="20915"/>
                          <a14:foregroundMark x1="80556" y1="41667" x2="80556" y2="41667"/>
                          <a14:foregroundMark x1="81699" y1="48856" x2="81699" y2="48856"/>
                          <a14:foregroundMark x1="56373" y1="19444" x2="56373" y2="19444"/>
                          <a14:foregroundMark x1="47549" y1="16993" x2="47549" y2="16993"/>
                          <a14:foregroundMark x1="20425" y1="37908" x2="20425" y2="37908"/>
                          <a14:foregroundMark x1="18464" y1="53431" x2="18464" y2="53431"/>
                          <a14:foregroundMark x1="43137" y1="79248" x2="43137" y2="79248"/>
                          <a14:foregroundMark x1="51961" y1="82026" x2="51961" y2="820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3" t="15460" r="15158" b="16063"/>
            <a:stretch/>
          </p:blipFill>
          <p:spPr bwMode="auto">
            <a:xfrm>
              <a:off x="2384014" y="2911054"/>
              <a:ext cx="404610" cy="40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CD2CCBC-3B49-4B4A-9ACB-CF2755D49CBB}"/>
                </a:ext>
              </a:extLst>
            </p:cNvPr>
            <p:cNvGrpSpPr/>
            <p:nvPr/>
          </p:nvGrpSpPr>
          <p:grpSpPr>
            <a:xfrm>
              <a:off x="6023793" y="2911054"/>
              <a:ext cx="339712" cy="489769"/>
              <a:chOff x="5198586" y="2911054"/>
              <a:chExt cx="646540" cy="93212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65DE50C-BA7C-4E9C-BC5F-1ABC4B7FE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8586" y="2911054"/>
                <a:ext cx="646540" cy="93212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5E7D80-B3B2-42CA-89EC-702DDD4F4149}"/>
                  </a:ext>
                </a:extLst>
              </p:cNvPr>
              <p:cNvSpPr/>
              <p:nvPr/>
            </p:nvSpPr>
            <p:spPr>
              <a:xfrm rot="20877435" flipV="1">
                <a:off x="5460868" y="3136053"/>
                <a:ext cx="321918" cy="917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D05D1F-3160-4ACE-9D5C-05CC97F89779}"/>
                </a:ext>
              </a:extLst>
            </p:cNvPr>
            <p:cNvSpPr txBox="1"/>
            <p:nvPr/>
          </p:nvSpPr>
          <p:spPr>
            <a:xfrm>
              <a:off x="2309640" y="3313889"/>
              <a:ext cx="553357" cy="3077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dirty="0"/>
                <a:t>Alice</a:t>
              </a:r>
              <a:endParaRPr kumimoji="1" lang="en-US" sz="1400" dirty="0"/>
            </a:p>
          </p:txBody>
        </p:sp>
        <p:pic>
          <p:nvPicPr>
            <p:cNvPr id="9" name="Picture 2" descr="37,557,457 Person Stock Photos, Pictures &amp;amp; Royalty-Free Images - iStock">
              <a:extLst>
                <a:ext uri="{FF2B5EF4-FFF2-40B4-BE49-F238E27FC236}">
                  <a16:creationId xmlns:a16="http://schemas.microsoft.com/office/drawing/2014/main" id="{E40DD72A-4E7F-451F-ACF6-99B32CF8571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67" b="82026" l="18301" r="81536">
                          <a14:foregroundMark x1="54085" y1="40196" x2="54085" y2="40196"/>
                          <a14:foregroundMark x1="63889" y1="20915" x2="63889" y2="20915"/>
                          <a14:foregroundMark x1="80556" y1="41667" x2="80556" y2="41667"/>
                          <a14:foregroundMark x1="81699" y1="48856" x2="81699" y2="48856"/>
                          <a14:foregroundMark x1="56373" y1="19444" x2="56373" y2="19444"/>
                          <a14:foregroundMark x1="47549" y1="16993" x2="47549" y2="16993"/>
                          <a14:foregroundMark x1="20425" y1="37908" x2="20425" y2="37908"/>
                          <a14:foregroundMark x1="18464" y1="53431" x2="18464" y2="53431"/>
                          <a14:foregroundMark x1="43137" y1="79248" x2="43137" y2="79248"/>
                          <a14:foregroundMark x1="51961" y1="82026" x2="51961" y2="820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3" t="15460" r="15158" b="16063"/>
            <a:stretch/>
          </p:blipFill>
          <p:spPr bwMode="auto">
            <a:xfrm>
              <a:off x="2947003" y="3457973"/>
              <a:ext cx="404610" cy="40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0C3E90-7E1D-45DA-9DF6-BA7FA7976703}"/>
                </a:ext>
              </a:extLst>
            </p:cNvPr>
            <p:cNvSpPr txBox="1"/>
            <p:nvPr/>
          </p:nvSpPr>
          <p:spPr>
            <a:xfrm>
              <a:off x="2903888" y="3860808"/>
              <a:ext cx="490840" cy="3077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dirty="0"/>
                <a:t>Bob</a:t>
              </a:r>
              <a:endParaRPr kumimoji="1" lang="en-US" sz="1400" dirty="0"/>
            </a:p>
          </p:txBody>
        </p:sp>
        <p:pic>
          <p:nvPicPr>
            <p:cNvPr id="11" name="Picture 2" descr="37,557,457 Person Stock Photos, Pictures &amp;amp; Royalty-Free Images - iStock">
              <a:extLst>
                <a:ext uri="{FF2B5EF4-FFF2-40B4-BE49-F238E27FC236}">
                  <a16:creationId xmlns:a16="http://schemas.microsoft.com/office/drawing/2014/main" id="{16CDE8CD-1B9A-49B1-BAA9-ADC36F595D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67" b="82026" l="18301" r="81536">
                          <a14:foregroundMark x1="54085" y1="40196" x2="54085" y2="40196"/>
                          <a14:foregroundMark x1="63889" y1="20915" x2="63889" y2="20915"/>
                          <a14:foregroundMark x1="80556" y1="41667" x2="80556" y2="41667"/>
                          <a14:foregroundMark x1="81699" y1="48856" x2="81699" y2="48856"/>
                          <a14:foregroundMark x1="56373" y1="19444" x2="56373" y2="19444"/>
                          <a14:foregroundMark x1="47549" y1="16993" x2="47549" y2="16993"/>
                          <a14:foregroundMark x1="20425" y1="37908" x2="20425" y2="37908"/>
                          <a14:foregroundMark x1="18464" y1="53431" x2="18464" y2="53431"/>
                          <a14:foregroundMark x1="43137" y1="79248" x2="43137" y2="79248"/>
                          <a14:foregroundMark x1="51961" y1="82026" x2="51961" y2="820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3" t="15460" r="15158" b="16063"/>
            <a:stretch/>
          </p:blipFill>
          <p:spPr bwMode="auto">
            <a:xfrm>
              <a:off x="2060164" y="3894270"/>
              <a:ext cx="404610" cy="40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4D3355-ED98-439D-9269-3219AB7849FA}"/>
                </a:ext>
              </a:extLst>
            </p:cNvPr>
            <p:cNvSpPr txBox="1"/>
            <p:nvPr/>
          </p:nvSpPr>
          <p:spPr>
            <a:xfrm>
              <a:off x="1954040" y="4297105"/>
              <a:ext cx="620683" cy="3077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dirty="0"/>
                <a:t>Cindy</a:t>
              </a:r>
              <a:endParaRPr kumimoji="1" lang="en-US" sz="1400" dirty="0"/>
            </a:p>
          </p:txBody>
        </p:sp>
        <p:pic>
          <p:nvPicPr>
            <p:cNvPr id="13" name="Picture 2" descr="37,557,457 Person Stock Photos, Pictures &amp;amp; Royalty-Free Images - iStock">
              <a:extLst>
                <a:ext uri="{FF2B5EF4-FFF2-40B4-BE49-F238E27FC236}">
                  <a16:creationId xmlns:a16="http://schemas.microsoft.com/office/drawing/2014/main" id="{59A69BA4-914C-438B-9B61-B219598CF9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67" b="82026" l="18301" r="81536">
                          <a14:foregroundMark x1="54085" y1="40196" x2="54085" y2="40196"/>
                          <a14:foregroundMark x1="63889" y1="20915" x2="63889" y2="20915"/>
                          <a14:foregroundMark x1="80556" y1="41667" x2="80556" y2="41667"/>
                          <a14:foregroundMark x1="81699" y1="48856" x2="81699" y2="48856"/>
                          <a14:foregroundMark x1="56373" y1="19444" x2="56373" y2="19444"/>
                          <a14:foregroundMark x1="47549" y1="16993" x2="47549" y2="16993"/>
                          <a14:foregroundMark x1="20425" y1="37908" x2="20425" y2="37908"/>
                          <a14:foregroundMark x1="18464" y1="53431" x2="18464" y2="53431"/>
                          <a14:foregroundMark x1="43137" y1="79248" x2="43137" y2="79248"/>
                          <a14:foregroundMark x1="51961" y1="82026" x2="51961" y2="820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3" t="15460" r="15158" b="16063"/>
            <a:stretch/>
          </p:blipFill>
          <p:spPr bwMode="auto">
            <a:xfrm>
              <a:off x="2862997" y="4308063"/>
              <a:ext cx="404610" cy="40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040DAB-BE46-4C09-91A8-661E31511A8B}"/>
                </a:ext>
              </a:extLst>
            </p:cNvPr>
            <p:cNvSpPr txBox="1"/>
            <p:nvPr/>
          </p:nvSpPr>
          <p:spPr>
            <a:xfrm>
              <a:off x="2759631" y="4710898"/>
              <a:ext cx="623889" cy="3077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dirty="0"/>
                <a:t>David</a:t>
              </a:r>
              <a:endParaRPr kumimoji="1" lang="en-US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9B7D7B-0704-49B0-9354-9CBE67613902}"/>
                </a:ext>
              </a:extLst>
            </p:cNvPr>
            <p:cNvSpPr txBox="1"/>
            <p:nvPr/>
          </p:nvSpPr>
          <p:spPr>
            <a:xfrm>
              <a:off x="6333921" y="2987794"/>
              <a:ext cx="995656" cy="35519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dirty="0"/>
                <a:t>MacBeth</a:t>
              </a:r>
              <a:endParaRPr kumimoji="1" lang="en-US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01E46BF-4BCB-44F8-A940-3B038FFCE51C}"/>
                </a:ext>
              </a:extLst>
            </p:cNvPr>
            <p:cNvGrpSpPr/>
            <p:nvPr/>
          </p:nvGrpSpPr>
          <p:grpSpPr>
            <a:xfrm>
              <a:off x="5808951" y="3718618"/>
              <a:ext cx="339712" cy="489769"/>
              <a:chOff x="5198586" y="2911054"/>
              <a:chExt cx="646540" cy="932129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DB80E21-1B43-4EC8-8581-3D7A1B143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8586" y="2911054"/>
                <a:ext cx="646540" cy="932129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2F38A4F-0DA9-4611-ADEB-A7C282CCC69C}"/>
                  </a:ext>
                </a:extLst>
              </p:cNvPr>
              <p:cNvSpPr/>
              <p:nvPr/>
            </p:nvSpPr>
            <p:spPr>
              <a:xfrm rot="20877435" flipV="1">
                <a:off x="5460868" y="3136053"/>
                <a:ext cx="321918" cy="917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90E1BC-9244-494E-888B-7EC39C8B82E4}"/>
                </a:ext>
              </a:extLst>
            </p:cNvPr>
            <p:cNvSpPr txBox="1"/>
            <p:nvPr/>
          </p:nvSpPr>
          <p:spPr>
            <a:xfrm>
              <a:off x="6119079" y="3819067"/>
              <a:ext cx="904415" cy="3077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sz="1400" dirty="0"/>
                <a:t>Database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30DF4B1-9E51-4B16-B540-7EF085EA5B34}"/>
                </a:ext>
              </a:extLst>
            </p:cNvPr>
            <p:cNvGrpSpPr/>
            <p:nvPr/>
          </p:nvGrpSpPr>
          <p:grpSpPr>
            <a:xfrm>
              <a:off x="6324295" y="4290750"/>
              <a:ext cx="339712" cy="489769"/>
              <a:chOff x="5198586" y="2911054"/>
              <a:chExt cx="646540" cy="932129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96436A51-6B75-4428-9E44-B1656FA06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98586" y="2911054"/>
                <a:ext cx="646540" cy="932129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343472-84C6-4A12-A697-135B562145BE}"/>
                  </a:ext>
                </a:extLst>
              </p:cNvPr>
              <p:cNvSpPr/>
              <p:nvPr/>
            </p:nvSpPr>
            <p:spPr>
              <a:xfrm rot="20877435" flipV="1">
                <a:off x="5460868" y="3136053"/>
                <a:ext cx="321918" cy="917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CFAF76-45D9-4A0A-879B-29D54B59BE56}"/>
                </a:ext>
              </a:extLst>
            </p:cNvPr>
            <p:cNvSpPr txBox="1"/>
            <p:nvPr/>
          </p:nvSpPr>
          <p:spPr>
            <a:xfrm>
              <a:off x="6634423" y="4367490"/>
              <a:ext cx="1226902" cy="35519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sz="1400" dirty="0"/>
                <a:t>Three Body</a:t>
              </a:r>
            </a:p>
          </p:txBody>
        </p:sp>
        <p:pic>
          <p:nvPicPr>
            <p:cNvPr id="24" name="Picture 2" descr="37,557,457 Person Stock Photos, Pictures &amp;amp; Royalty-Free Images - iStock">
              <a:extLst>
                <a:ext uri="{FF2B5EF4-FFF2-40B4-BE49-F238E27FC236}">
                  <a16:creationId xmlns:a16="http://schemas.microsoft.com/office/drawing/2014/main" id="{4A6E298B-0666-421A-AFDE-64C293E73C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667" b="82026" l="18301" r="81536">
                          <a14:foregroundMark x1="54085" y1="40196" x2="54085" y2="40196"/>
                          <a14:foregroundMark x1="63889" y1="20915" x2="63889" y2="20915"/>
                          <a14:foregroundMark x1="80556" y1="41667" x2="80556" y2="41667"/>
                          <a14:foregroundMark x1="81699" y1="48856" x2="81699" y2="48856"/>
                          <a14:foregroundMark x1="56373" y1="19444" x2="56373" y2="19444"/>
                          <a14:foregroundMark x1="47549" y1="16993" x2="47549" y2="16993"/>
                          <a14:foregroundMark x1="20425" y1="37908" x2="20425" y2="37908"/>
                          <a14:foregroundMark x1="18464" y1="53431" x2="18464" y2="53431"/>
                          <a14:foregroundMark x1="43137" y1="79248" x2="43137" y2="79248"/>
                          <a14:foregroundMark x1="51961" y1="82026" x2="51961" y2="820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063" t="15460" r="15158" b="16063"/>
            <a:stretch/>
          </p:blipFill>
          <p:spPr bwMode="auto">
            <a:xfrm>
              <a:off x="1512396" y="3256555"/>
              <a:ext cx="404610" cy="402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242577-5179-40BE-A6F2-600173C88A8D}"/>
                </a:ext>
              </a:extLst>
            </p:cNvPr>
            <p:cNvSpPr txBox="1"/>
            <p:nvPr/>
          </p:nvSpPr>
          <p:spPr>
            <a:xfrm>
              <a:off x="1444862" y="3659390"/>
              <a:ext cx="546944" cy="307777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dirty="0"/>
                <a:t>Ellen</a:t>
              </a:r>
              <a:endParaRPr kumimoji="1" lang="en-US" sz="14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9D5D2CA-BE0B-476A-87B3-87A2FFC2C8BB}"/>
                </a:ext>
              </a:extLst>
            </p:cNvPr>
            <p:cNvSpPr/>
            <p:nvPr/>
          </p:nvSpPr>
          <p:spPr>
            <a:xfrm>
              <a:off x="2773536" y="2822641"/>
              <a:ext cx="3251200" cy="276159"/>
            </a:xfrm>
            <a:custGeom>
              <a:avLst/>
              <a:gdLst>
                <a:gd name="connsiteX0" fmla="*/ 0 w 3251200"/>
                <a:gd name="connsiteY0" fmla="*/ 276159 h 276159"/>
                <a:gd name="connsiteX1" fmla="*/ 1778000 w 3251200"/>
                <a:gd name="connsiteY1" fmla="*/ 388 h 276159"/>
                <a:gd name="connsiteX2" fmla="*/ 3251200 w 3251200"/>
                <a:gd name="connsiteY2" fmla="*/ 210845 h 276159"/>
                <a:gd name="connsiteX3" fmla="*/ 3251200 w 3251200"/>
                <a:gd name="connsiteY3" fmla="*/ 210845 h 276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51200" h="276159" extrusionOk="0">
                  <a:moveTo>
                    <a:pt x="0" y="276159"/>
                  </a:moveTo>
                  <a:cubicBezTo>
                    <a:pt x="525781" y="86793"/>
                    <a:pt x="1222218" y="16496"/>
                    <a:pt x="1778000" y="388"/>
                  </a:cubicBezTo>
                  <a:cubicBezTo>
                    <a:pt x="2319868" y="-10498"/>
                    <a:pt x="3251199" y="210845"/>
                    <a:pt x="3251200" y="210845"/>
                  </a:cubicBezTo>
                  <a:lnTo>
                    <a:pt x="3251200" y="210845"/>
                  </a:ln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251200"/>
                        <a:gd name="connsiteY0" fmla="*/ 276159 h 276159"/>
                        <a:gd name="connsiteX1" fmla="*/ 1778000 w 3251200"/>
                        <a:gd name="connsiteY1" fmla="*/ 388 h 276159"/>
                        <a:gd name="connsiteX2" fmla="*/ 3251200 w 3251200"/>
                        <a:gd name="connsiteY2" fmla="*/ 210845 h 276159"/>
                        <a:gd name="connsiteX3" fmla="*/ 3251200 w 3251200"/>
                        <a:gd name="connsiteY3" fmla="*/ 210845 h 2761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251200" h="276159">
                          <a:moveTo>
                            <a:pt x="0" y="276159"/>
                          </a:moveTo>
                          <a:cubicBezTo>
                            <a:pt x="618066" y="143716"/>
                            <a:pt x="1236133" y="11274"/>
                            <a:pt x="1778000" y="388"/>
                          </a:cubicBezTo>
                          <a:cubicBezTo>
                            <a:pt x="2319867" y="-10498"/>
                            <a:pt x="3251200" y="210845"/>
                            <a:pt x="3251200" y="210845"/>
                          </a:cubicBezTo>
                          <a:lnTo>
                            <a:pt x="3251200" y="210845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3F6378C-0919-417F-AE78-E72744ACFA6D}"/>
                </a:ext>
              </a:extLst>
            </p:cNvPr>
            <p:cNvSpPr/>
            <p:nvPr/>
          </p:nvSpPr>
          <p:spPr>
            <a:xfrm>
              <a:off x="2459665" y="4018085"/>
              <a:ext cx="3358662" cy="251288"/>
            </a:xfrm>
            <a:custGeom>
              <a:avLst/>
              <a:gdLst>
                <a:gd name="connsiteX0" fmla="*/ 0 w 3358662"/>
                <a:gd name="connsiteY0" fmla="*/ 114300 h 251288"/>
                <a:gd name="connsiteX1" fmla="*/ 888023 w 3358662"/>
                <a:gd name="connsiteY1" fmla="*/ 246184 h 251288"/>
                <a:gd name="connsiteX2" fmla="*/ 2576146 w 3358662"/>
                <a:gd name="connsiteY2" fmla="*/ 202223 h 251288"/>
                <a:gd name="connsiteX3" fmla="*/ 3358662 w 3358662"/>
                <a:gd name="connsiteY3" fmla="*/ 0 h 25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8662" h="251288" extrusionOk="0">
                  <a:moveTo>
                    <a:pt x="0" y="114300"/>
                  </a:moveTo>
                  <a:cubicBezTo>
                    <a:pt x="219366" y="166768"/>
                    <a:pt x="450197" y="234708"/>
                    <a:pt x="888023" y="246184"/>
                  </a:cubicBezTo>
                  <a:cubicBezTo>
                    <a:pt x="1404205" y="279117"/>
                    <a:pt x="2065823" y="246388"/>
                    <a:pt x="2576146" y="202223"/>
                  </a:cubicBezTo>
                  <a:cubicBezTo>
                    <a:pt x="2971965" y="176772"/>
                    <a:pt x="3169614" y="100916"/>
                    <a:pt x="3358662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358662"/>
                        <a:gd name="connsiteY0" fmla="*/ 114300 h 251288"/>
                        <a:gd name="connsiteX1" fmla="*/ 888023 w 3358662"/>
                        <a:gd name="connsiteY1" fmla="*/ 246184 h 251288"/>
                        <a:gd name="connsiteX2" fmla="*/ 2576146 w 3358662"/>
                        <a:gd name="connsiteY2" fmla="*/ 202223 h 251288"/>
                        <a:gd name="connsiteX3" fmla="*/ 3358662 w 3358662"/>
                        <a:gd name="connsiteY3" fmla="*/ 0 h 2512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358662" h="251288">
                          <a:moveTo>
                            <a:pt x="0" y="114300"/>
                          </a:moveTo>
                          <a:cubicBezTo>
                            <a:pt x="229332" y="172915"/>
                            <a:pt x="458665" y="231530"/>
                            <a:pt x="888023" y="246184"/>
                          </a:cubicBezTo>
                          <a:cubicBezTo>
                            <a:pt x="1317381" y="260838"/>
                            <a:pt x="2164373" y="243254"/>
                            <a:pt x="2576146" y="202223"/>
                          </a:cubicBezTo>
                          <a:cubicBezTo>
                            <a:pt x="2987919" y="161192"/>
                            <a:pt x="3173290" y="80596"/>
                            <a:pt x="3358662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E8ECCC-2B97-4AB1-88EE-F03EECAAF98F}"/>
                </a:ext>
              </a:extLst>
            </p:cNvPr>
            <p:cNvSpPr/>
            <p:nvPr/>
          </p:nvSpPr>
          <p:spPr>
            <a:xfrm>
              <a:off x="3321311" y="3701562"/>
              <a:ext cx="3015762" cy="808892"/>
            </a:xfrm>
            <a:custGeom>
              <a:avLst/>
              <a:gdLst>
                <a:gd name="connsiteX0" fmla="*/ 0 w 3015762"/>
                <a:gd name="connsiteY0" fmla="*/ 0 h 808892"/>
                <a:gd name="connsiteX1" fmla="*/ 1890346 w 3015762"/>
                <a:gd name="connsiteY1" fmla="*/ 606669 h 808892"/>
                <a:gd name="connsiteX2" fmla="*/ 3015762 w 3015762"/>
                <a:gd name="connsiteY2" fmla="*/ 808892 h 80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15762" h="808892" extrusionOk="0">
                  <a:moveTo>
                    <a:pt x="0" y="0"/>
                  </a:moveTo>
                  <a:cubicBezTo>
                    <a:pt x="631286" y="197331"/>
                    <a:pt x="1324863" y="495445"/>
                    <a:pt x="1890346" y="606669"/>
                  </a:cubicBezTo>
                  <a:cubicBezTo>
                    <a:pt x="2416220" y="746378"/>
                    <a:pt x="2689001" y="775677"/>
                    <a:pt x="3015762" y="808892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015762"/>
                        <a:gd name="connsiteY0" fmla="*/ 0 h 808892"/>
                        <a:gd name="connsiteX1" fmla="*/ 1890346 w 3015762"/>
                        <a:gd name="connsiteY1" fmla="*/ 606669 h 808892"/>
                        <a:gd name="connsiteX2" fmla="*/ 3015762 w 3015762"/>
                        <a:gd name="connsiteY2" fmla="*/ 808892 h 8088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015762" h="808892">
                          <a:moveTo>
                            <a:pt x="0" y="0"/>
                          </a:moveTo>
                          <a:cubicBezTo>
                            <a:pt x="693859" y="235927"/>
                            <a:pt x="1387719" y="471854"/>
                            <a:pt x="1890346" y="606669"/>
                          </a:cubicBezTo>
                          <a:cubicBezTo>
                            <a:pt x="2392973" y="741484"/>
                            <a:pt x="2704367" y="775188"/>
                            <a:pt x="3015762" y="808892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E662C7D-3588-4510-A0AA-1604513E7294}"/>
                </a:ext>
              </a:extLst>
            </p:cNvPr>
            <p:cNvSpPr/>
            <p:nvPr/>
          </p:nvSpPr>
          <p:spPr>
            <a:xfrm>
              <a:off x="3267606" y="4554415"/>
              <a:ext cx="3069466" cy="246929"/>
            </a:xfrm>
            <a:custGeom>
              <a:avLst/>
              <a:gdLst>
                <a:gd name="connsiteX0" fmla="*/ 0 w 3069466"/>
                <a:gd name="connsiteY0" fmla="*/ 0 h 246929"/>
                <a:gd name="connsiteX1" fmla="*/ 1173875 w 3069466"/>
                <a:gd name="connsiteY1" fmla="*/ 246185 h 246929"/>
                <a:gd name="connsiteX2" fmla="*/ 3069466 w 3069466"/>
                <a:gd name="connsiteY2" fmla="*/ 61547 h 24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9466" h="246929" extrusionOk="0">
                  <a:moveTo>
                    <a:pt x="0" y="0"/>
                  </a:moveTo>
                  <a:cubicBezTo>
                    <a:pt x="292209" y="93945"/>
                    <a:pt x="599361" y="259548"/>
                    <a:pt x="1173875" y="246185"/>
                  </a:cubicBezTo>
                  <a:cubicBezTo>
                    <a:pt x="1749552" y="269937"/>
                    <a:pt x="2354416" y="159728"/>
                    <a:pt x="3069466" y="61547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103685"/>
                        <a:gd name="connsiteY0" fmla="*/ 0 h 246929"/>
                        <a:gd name="connsiteX1" fmla="*/ 1186962 w 3103685"/>
                        <a:gd name="connsiteY1" fmla="*/ 246185 h 246929"/>
                        <a:gd name="connsiteX2" fmla="*/ 3103685 w 3103685"/>
                        <a:gd name="connsiteY2" fmla="*/ 61547 h 24692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103685" h="246929">
                          <a:moveTo>
                            <a:pt x="0" y="0"/>
                          </a:moveTo>
                          <a:cubicBezTo>
                            <a:pt x="334840" y="117963"/>
                            <a:pt x="669681" y="235927"/>
                            <a:pt x="1186962" y="246185"/>
                          </a:cubicBezTo>
                          <a:cubicBezTo>
                            <a:pt x="1704243" y="256443"/>
                            <a:pt x="2403964" y="158995"/>
                            <a:pt x="3103685" y="61547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C269783-EF48-4B50-9988-29C449C3E255}"/>
                </a:ext>
              </a:extLst>
            </p:cNvPr>
            <p:cNvSpPr/>
            <p:nvPr/>
          </p:nvSpPr>
          <p:spPr>
            <a:xfrm>
              <a:off x="967809" y="2699238"/>
              <a:ext cx="2797505" cy="259156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251200"/>
                        <a:gd name="connsiteY0" fmla="*/ 276159 h 276159"/>
                        <a:gd name="connsiteX1" fmla="*/ 1778000 w 3251200"/>
                        <a:gd name="connsiteY1" fmla="*/ 388 h 276159"/>
                        <a:gd name="connsiteX2" fmla="*/ 3251200 w 3251200"/>
                        <a:gd name="connsiteY2" fmla="*/ 210845 h 276159"/>
                        <a:gd name="connsiteX3" fmla="*/ 3251200 w 3251200"/>
                        <a:gd name="connsiteY3" fmla="*/ 210845 h 2761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251200" h="276159" extrusionOk="0">
                          <a:moveTo>
                            <a:pt x="0" y="276159"/>
                          </a:moveTo>
                          <a:cubicBezTo>
                            <a:pt x="525781" y="86793"/>
                            <a:pt x="1222218" y="16496"/>
                            <a:pt x="1778000" y="388"/>
                          </a:cubicBezTo>
                          <a:cubicBezTo>
                            <a:pt x="2319868" y="-10498"/>
                            <a:pt x="3251199" y="210845"/>
                            <a:pt x="3251200" y="210845"/>
                          </a:cubicBezTo>
                          <a:lnTo>
                            <a:pt x="3251200" y="210845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7A57E33-42DA-4FE8-AEF4-DEA969973C1F}"/>
                </a:ext>
              </a:extLst>
            </p:cNvPr>
            <p:cNvSpPr/>
            <p:nvPr/>
          </p:nvSpPr>
          <p:spPr>
            <a:xfrm>
              <a:off x="5175342" y="2699238"/>
              <a:ext cx="2797505" cy="2591561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xmlns="" sd="1219033472">
                    <a:custGeom>
                      <a:avLst/>
                      <a:gdLst>
                        <a:gd name="connsiteX0" fmla="*/ 0 w 3251200"/>
                        <a:gd name="connsiteY0" fmla="*/ 276159 h 276159"/>
                        <a:gd name="connsiteX1" fmla="*/ 1778000 w 3251200"/>
                        <a:gd name="connsiteY1" fmla="*/ 388 h 276159"/>
                        <a:gd name="connsiteX2" fmla="*/ 3251200 w 3251200"/>
                        <a:gd name="connsiteY2" fmla="*/ 210845 h 276159"/>
                        <a:gd name="connsiteX3" fmla="*/ 3251200 w 3251200"/>
                        <a:gd name="connsiteY3" fmla="*/ 210845 h 2761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251200" h="276159" extrusionOk="0">
                          <a:moveTo>
                            <a:pt x="0" y="276159"/>
                          </a:moveTo>
                          <a:cubicBezTo>
                            <a:pt x="525781" y="86793"/>
                            <a:pt x="1222218" y="16496"/>
                            <a:pt x="1778000" y="388"/>
                          </a:cubicBezTo>
                          <a:cubicBezTo>
                            <a:pt x="2319868" y="-10498"/>
                            <a:pt x="3251199" y="210845"/>
                            <a:pt x="3251200" y="210845"/>
                          </a:cubicBezTo>
                          <a:lnTo>
                            <a:pt x="3251200" y="210845"/>
                          </a:lnTo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3C6096-3524-42C6-8DB5-9F58F0D77FD4}"/>
                </a:ext>
              </a:extLst>
            </p:cNvPr>
            <p:cNvSpPr txBox="1"/>
            <p:nvPr/>
          </p:nvSpPr>
          <p:spPr>
            <a:xfrm>
              <a:off x="967809" y="4970393"/>
              <a:ext cx="949406" cy="35519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b="1" dirty="0"/>
                <a:t>Student</a:t>
              </a:r>
              <a:endParaRPr kumimoji="1" lang="en-US" sz="1400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588987-032A-49AD-9D08-59E78EDA02F8}"/>
                </a:ext>
              </a:extLst>
            </p:cNvPr>
            <p:cNvSpPr txBox="1"/>
            <p:nvPr/>
          </p:nvSpPr>
          <p:spPr>
            <a:xfrm>
              <a:off x="7188089" y="4935603"/>
              <a:ext cx="695960" cy="355195"/>
            </a:xfrm>
            <a:prstGeom prst="rect">
              <a:avLst/>
            </a:prstGeom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sz="1400" b="1" dirty="0"/>
                <a:t>Book</a:t>
              </a:r>
            </a:p>
          </p:txBody>
        </p:sp>
      </p:grpSp>
      <p:sp>
        <p:nvSpPr>
          <p:cNvPr id="36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D4C713FB-093C-4236-9A79-53CB9C91B58E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12">
            <a:hlinkClick r:id="rId7" action="ppaction://hlinksldjump"/>
            <a:extLst>
              <a:ext uri="{FF2B5EF4-FFF2-40B4-BE49-F238E27FC236}">
                <a16:creationId xmlns:a16="http://schemas.microsoft.com/office/drawing/2014/main" id="{A1C09902-465E-44C6-8EDD-7BEAE40FC292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矩形 12">
            <a:hlinkClick r:id="rId8" action="ppaction://hlinksldjump"/>
            <a:extLst>
              <a:ext uri="{FF2B5EF4-FFF2-40B4-BE49-F238E27FC236}">
                <a16:creationId xmlns:a16="http://schemas.microsoft.com/office/drawing/2014/main" id="{D73CCAA2-20D3-4073-B398-5F26EBED4F77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12">
            <a:hlinkClick r:id="rId9" action="ppaction://hlinksldjump"/>
            <a:extLst>
              <a:ext uri="{FF2B5EF4-FFF2-40B4-BE49-F238E27FC236}">
                <a16:creationId xmlns:a16="http://schemas.microsoft.com/office/drawing/2014/main" id="{5855A2BB-97B4-489F-870A-549CAD8C2B79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52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20AC4-78F0-45F8-83EE-849F2414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FC532-605C-42BB-B051-21D44DCD35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343400"/>
              </a:xfrm>
            </p:spPr>
            <p:txBody>
              <a:bodyPr/>
              <a:lstStyle/>
              <a:p>
                <a:r>
                  <a:rPr lang="en-US" dirty="0"/>
                  <a:t>The above relationship set can also be presented as a set in </a:t>
                </a:r>
                <a:r>
                  <a:rPr lang="en-US" altLang="zh-CN" dirty="0"/>
                  <a:t>mathematics.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𝑏𝑜𝑟𝑟𝑜𝑤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𝐴𝑙𝑖𝑐𝑒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𝑀𝑎𝑐𝐵𝑒𝑡h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𝑇h𝑟𝑒𝑒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𝐵𝑜𝑑𝑦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𝐷𝑎𝑡𝑎𝑏𝑎𝑠𝑒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𝐷𝑎𝑣𝑖𝑑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in mathematics, sets do not allow </a:t>
                </a:r>
                <a:r>
                  <a:rPr lang="en-US" altLang="zh-CN" dirty="0"/>
                  <a:t>duplications. So, the “borrow” relationship set is same as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𝑏𝑜𝑟𝑟𝑜𝑤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𝐴𝑙𝑖𝑐𝑒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𝑀𝑎𝑐𝐵𝑒𝑡h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𝑇h𝑟𝑒𝑒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𝐵𝑜𝑑𝑦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𝐷𝑎𝑡𝑎𝑏𝑎𝑠𝑒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𝐷𝑎𝑣𝑖𝑑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𝐶𝑖𝑛𝑑𝑦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𝐷𝑎𝑡𝑎𝑏𝑎𝑠𝑒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𝐷𝑎𝑣𝑖𝑑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𝑇h𝑟𝑒𝑒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𝐵𝑜𝑑𝑦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also applied to entity sets.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3FC532-605C-42BB-B051-21D44DCD35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343400"/>
              </a:xfrm>
              <a:blipFill>
                <a:blip r:embed="rId2"/>
                <a:stretch>
                  <a:fillRect l="-773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D9E805FF-8481-4C66-86DE-3F8C736BABBF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EA7E7E56-DE4F-43D6-8D64-09457F068400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26D30E6F-D501-46C8-907E-9600CC2C57A9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2BE02857-CC58-4BAF-A2D3-C6CA40CB2854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9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14F-CA6B-47C8-840E-451E8808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4259-4D92-4DD4-AB55-328247674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ER diagrams, a relationship set is denoted by a </a:t>
            </a:r>
            <a:r>
              <a:rPr lang="en-US" altLang="zh-CN" b="1" i="1" dirty="0"/>
              <a:t>diamond</a:t>
            </a:r>
            <a:r>
              <a:rPr lang="en-US" altLang="zh-CN" dirty="0"/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The previous example “students borrow books” can be modeled as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6C6E94-582F-475C-A0DC-DE7EE1CB9E79}"/>
              </a:ext>
            </a:extLst>
          </p:cNvPr>
          <p:cNvGrpSpPr/>
          <p:nvPr/>
        </p:nvGrpSpPr>
        <p:grpSpPr>
          <a:xfrm>
            <a:off x="4163858" y="3582769"/>
            <a:ext cx="870670" cy="870670"/>
            <a:chOff x="3852000" y="4722469"/>
            <a:chExt cx="1116654" cy="1116655"/>
          </a:xfrm>
        </p:grpSpPr>
        <p:sp>
          <p:nvSpPr>
            <p:cNvPr id="22" name="菱形 4">
              <a:extLst>
                <a:ext uri="{FF2B5EF4-FFF2-40B4-BE49-F238E27FC236}">
                  <a16:creationId xmlns:a16="http://schemas.microsoft.com/office/drawing/2014/main" id="{47B5961C-7784-4781-AB23-1107D07349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000" y="4722469"/>
              <a:ext cx="1116654" cy="1116655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9F51D4A7-73CC-4DB5-8889-9ADFEDBEA445}"/>
                </a:ext>
              </a:extLst>
            </p:cNvPr>
            <p:cNvSpPr txBox="1"/>
            <p:nvPr/>
          </p:nvSpPr>
          <p:spPr>
            <a:xfrm>
              <a:off x="3984399" y="5109821"/>
              <a:ext cx="784847" cy="330318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borrow</a:t>
              </a:r>
              <a:endParaRPr kumimoji="1" lang="zh-CN" alt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5BCBD0-C24B-4A1A-A30E-0DE44F063F3B}"/>
              </a:ext>
            </a:extLst>
          </p:cNvPr>
          <p:cNvGrpSpPr/>
          <p:nvPr/>
        </p:nvGrpSpPr>
        <p:grpSpPr>
          <a:xfrm>
            <a:off x="5474355" y="3116945"/>
            <a:ext cx="2208290" cy="1784847"/>
            <a:chOff x="6250393" y="3684462"/>
            <a:chExt cx="2208290" cy="1784847"/>
          </a:xfrm>
        </p:grpSpPr>
        <p:sp>
          <p:nvSpPr>
            <p:cNvPr id="41" name="矩形 21">
              <a:extLst>
                <a:ext uri="{FF2B5EF4-FFF2-40B4-BE49-F238E27FC236}">
                  <a16:creationId xmlns:a16="http://schemas.microsoft.com/office/drawing/2014/main" id="{52B1813C-9DE5-497C-9272-A6FD5613B1E2}"/>
                </a:ext>
              </a:extLst>
            </p:cNvPr>
            <p:cNvSpPr/>
            <p:nvPr/>
          </p:nvSpPr>
          <p:spPr>
            <a:xfrm>
              <a:off x="7344204" y="4430478"/>
              <a:ext cx="5725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椭圆 25">
              <a:extLst>
                <a:ext uri="{FF2B5EF4-FFF2-40B4-BE49-F238E27FC236}">
                  <a16:creationId xmlns:a16="http://schemas.microsoft.com/office/drawing/2014/main" id="{2D357BC7-B135-4079-8E61-A8484DFFC906}"/>
                </a:ext>
              </a:extLst>
            </p:cNvPr>
            <p:cNvSpPr/>
            <p:nvPr/>
          </p:nvSpPr>
          <p:spPr>
            <a:xfrm>
              <a:off x="7439984" y="3684462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ISBN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椭圆 26">
              <a:extLst>
                <a:ext uri="{FF2B5EF4-FFF2-40B4-BE49-F238E27FC236}">
                  <a16:creationId xmlns:a16="http://schemas.microsoft.com/office/drawing/2014/main" id="{5022A0DF-836D-4308-BFCC-F20110BD9474}"/>
                </a:ext>
              </a:extLst>
            </p:cNvPr>
            <p:cNvSpPr/>
            <p:nvPr/>
          </p:nvSpPr>
          <p:spPr>
            <a:xfrm>
              <a:off x="6250393" y="5007934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36">
              <a:extLst>
                <a:ext uri="{FF2B5EF4-FFF2-40B4-BE49-F238E27FC236}">
                  <a16:creationId xmlns:a16="http://schemas.microsoft.com/office/drawing/2014/main" id="{AB7DDA05-34C4-4AB3-A8B4-405A0A8B7B4A}"/>
                </a:ext>
              </a:extLst>
            </p:cNvPr>
            <p:cNvCxnSpPr>
              <a:cxnSpLocks/>
              <a:stCxn id="41" idx="0"/>
              <a:endCxn id="42" idx="4"/>
            </p:cNvCxnSpPr>
            <p:nvPr/>
          </p:nvCxnSpPr>
          <p:spPr>
            <a:xfrm flipV="1">
              <a:off x="7630501" y="4038534"/>
              <a:ext cx="123934" cy="3919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38">
              <a:extLst>
                <a:ext uri="{FF2B5EF4-FFF2-40B4-BE49-F238E27FC236}">
                  <a16:creationId xmlns:a16="http://schemas.microsoft.com/office/drawing/2014/main" id="{DA556C2F-F755-4345-A1A7-5D27961E9612}"/>
                </a:ext>
              </a:extLst>
            </p:cNvPr>
            <p:cNvCxnSpPr>
              <a:cxnSpLocks/>
              <a:stCxn id="41" idx="2"/>
              <a:endCxn id="43" idx="7"/>
            </p:cNvCxnSpPr>
            <p:nvPr/>
          </p:nvCxnSpPr>
          <p:spPr>
            <a:xfrm flipH="1">
              <a:off x="7012146" y="4738255"/>
              <a:ext cx="618355" cy="3215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26">
              <a:extLst>
                <a:ext uri="{FF2B5EF4-FFF2-40B4-BE49-F238E27FC236}">
                  <a16:creationId xmlns:a16="http://schemas.microsoft.com/office/drawing/2014/main" id="{FC4194A9-6027-4FEC-BD3F-0945444C044D}"/>
                </a:ext>
              </a:extLst>
            </p:cNvPr>
            <p:cNvSpPr/>
            <p:nvPr/>
          </p:nvSpPr>
          <p:spPr>
            <a:xfrm>
              <a:off x="7566234" y="5115237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38">
              <a:extLst>
                <a:ext uri="{FF2B5EF4-FFF2-40B4-BE49-F238E27FC236}">
                  <a16:creationId xmlns:a16="http://schemas.microsoft.com/office/drawing/2014/main" id="{3D15327D-574F-46D2-9C03-673CB0A5ED21}"/>
                </a:ext>
              </a:extLst>
            </p:cNvPr>
            <p:cNvCxnSpPr>
              <a:cxnSpLocks/>
              <a:stCxn id="41" idx="2"/>
              <a:endCxn id="46" idx="0"/>
            </p:cNvCxnSpPr>
            <p:nvPr/>
          </p:nvCxnSpPr>
          <p:spPr>
            <a:xfrm>
              <a:off x="7630501" y="4738255"/>
              <a:ext cx="381958" cy="37698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7D2CA2-66B3-4F22-9D91-9C80B0AC1872}"/>
              </a:ext>
            </a:extLst>
          </p:cNvPr>
          <p:cNvCxnSpPr>
            <a:cxnSpLocks/>
            <a:stCxn id="56" idx="3"/>
            <a:endCxn id="22" idx="1"/>
          </p:cNvCxnSpPr>
          <p:nvPr/>
        </p:nvCxnSpPr>
        <p:spPr>
          <a:xfrm>
            <a:off x="3070464" y="4017955"/>
            <a:ext cx="1093394" cy="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2CF025-E0DA-4CF2-A28B-0A66FD5A5423}"/>
              </a:ext>
            </a:extLst>
          </p:cNvPr>
          <p:cNvCxnSpPr>
            <a:cxnSpLocks/>
            <a:stCxn id="22" idx="3"/>
            <a:endCxn id="41" idx="1"/>
          </p:cNvCxnSpPr>
          <p:nvPr/>
        </p:nvCxnSpPr>
        <p:spPr>
          <a:xfrm flipV="1">
            <a:off x="5034528" y="4016850"/>
            <a:ext cx="1533638" cy="125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FCD3834B-7F4B-4156-ADF1-2428C89EECF1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DC1840FE-C958-426F-BF25-FCB9A36FE55C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2C2EE29F-3187-44FC-80E7-027B0BDE6BD9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02521689-FE54-46EE-B6B3-4F6E4EDB53F7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CAF432-8866-460C-9709-AD75C83E8C83}"/>
              </a:ext>
            </a:extLst>
          </p:cNvPr>
          <p:cNvGrpSpPr/>
          <p:nvPr/>
        </p:nvGrpSpPr>
        <p:grpSpPr>
          <a:xfrm>
            <a:off x="896739" y="3153597"/>
            <a:ext cx="2600836" cy="2014835"/>
            <a:chOff x="2855061" y="3907873"/>
            <a:chExt cx="2600836" cy="2014835"/>
          </a:xfrm>
        </p:grpSpPr>
        <p:sp>
          <p:nvSpPr>
            <p:cNvPr id="50" name="椭圆 7">
              <a:extLst>
                <a:ext uri="{FF2B5EF4-FFF2-40B4-BE49-F238E27FC236}">
                  <a16:creationId xmlns:a16="http://schemas.microsoft.com/office/drawing/2014/main" id="{D58E99B4-AB9F-47F4-8C98-F5ECB311ECE0}"/>
                </a:ext>
              </a:extLst>
            </p:cNvPr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39BFA28-B665-4E06-AA02-322206160699}"/>
                </a:ext>
              </a:extLst>
            </p:cNvPr>
            <p:cNvCxnSpPr>
              <a:cxnSpLocks/>
              <a:stCxn id="50" idx="6"/>
              <a:endCxn id="56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3">
              <a:extLst>
                <a:ext uri="{FF2B5EF4-FFF2-40B4-BE49-F238E27FC236}">
                  <a16:creationId xmlns:a16="http://schemas.microsoft.com/office/drawing/2014/main" id="{B0EDD932-F331-4753-A223-13485E91BEAF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椭圆 7">
              <a:extLst>
                <a:ext uri="{FF2B5EF4-FFF2-40B4-BE49-F238E27FC236}">
                  <a16:creationId xmlns:a16="http://schemas.microsoft.com/office/drawing/2014/main" id="{1065D900-E32C-4157-ADE2-E645B73BE40A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椭圆 22">
              <a:extLst>
                <a:ext uri="{FF2B5EF4-FFF2-40B4-BE49-F238E27FC236}">
                  <a16:creationId xmlns:a16="http://schemas.microsoft.com/office/drawing/2014/main" id="{28B5E321-7A90-480E-AA2F-D682FD37C18F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椭圆 23">
              <a:extLst>
                <a:ext uri="{FF2B5EF4-FFF2-40B4-BE49-F238E27FC236}">
                  <a16:creationId xmlns:a16="http://schemas.microsoft.com/office/drawing/2014/main" id="{EA149A8A-9592-4C17-9F03-3CD45B74C006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椭圆 24">
              <a:extLst>
                <a:ext uri="{FF2B5EF4-FFF2-40B4-BE49-F238E27FC236}">
                  <a16:creationId xmlns:a16="http://schemas.microsoft.com/office/drawing/2014/main" id="{E077087E-46F2-485B-8DDB-8C8996A551E5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直接连接符 9">
              <a:extLst>
                <a:ext uri="{FF2B5EF4-FFF2-40B4-BE49-F238E27FC236}">
                  <a16:creationId xmlns:a16="http://schemas.microsoft.com/office/drawing/2014/main" id="{2057394D-97FB-4B4C-8B5D-760813FA5AC5}"/>
                </a:ext>
              </a:extLst>
            </p:cNvPr>
            <p:cNvCxnSpPr>
              <a:cxnSpLocks/>
              <a:stCxn id="57" idx="5"/>
              <a:endCxn id="56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11">
              <a:extLst>
                <a:ext uri="{FF2B5EF4-FFF2-40B4-BE49-F238E27FC236}">
                  <a16:creationId xmlns:a16="http://schemas.microsoft.com/office/drawing/2014/main" id="{7C882E8B-F81B-48A1-AF4E-210720D41F74}"/>
                </a:ext>
              </a:extLst>
            </p:cNvPr>
            <p:cNvCxnSpPr>
              <a:stCxn id="58" idx="3"/>
              <a:endCxn id="56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28">
              <a:extLst>
                <a:ext uri="{FF2B5EF4-FFF2-40B4-BE49-F238E27FC236}">
                  <a16:creationId xmlns:a16="http://schemas.microsoft.com/office/drawing/2014/main" id="{B040FE0E-F002-4BA2-B2DF-183D9D29E4D8}"/>
                </a:ext>
              </a:extLst>
            </p:cNvPr>
            <p:cNvCxnSpPr>
              <a:cxnSpLocks/>
              <a:stCxn id="59" idx="0"/>
              <a:endCxn id="56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30">
              <a:extLst>
                <a:ext uri="{FF2B5EF4-FFF2-40B4-BE49-F238E27FC236}">
                  <a16:creationId xmlns:a16="http://schemas.microsoft.com/office/drawing/2014/main" id="{F00A3DC4-ACA5-4EB9-A051-CA91ED9F44BE}"/>
                </a:ext>
              </a:extLst>
            </p:cNvPr>
            <p:cNvCxnSpPr>
              <a:stCxn id="60" idx="1"/>
              <a:endCxn id="56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24">
              <a:extLst>
                <a:ext uri="{FF2B5EF4-FFF2-40B4-BE49-F238E27FC236}">
                  <a16:creationId xmlns:a16="http://schemas.microsoft.com/office/drawing/2014/main" id="{423D4873-BCD1-4DC9-B17B-9849825D6B40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30">
              <a:extLst>
                <a:ext uri="{FF2B5EF4-FFF2-40B4-BE49-F238E27FC236}">
                  <a16:creationId xmlns:a16="http://schemas.microsoft.com/office/drawing/2014/main" id="{A8E087D5-2E5A-4C83-A03B-ACCCEF183E12}"/>
                </a:ext>
              </a:extLst>
            </p:cNvPr>
            <p:cNvCxnSpPr>
              <a:cxnSpLocks/>
              <a:stCxn id="65" idx="0"/>
              <a:endCxn id="56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1989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4428-85F7-4906-A4BC-09379296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E3CDE-8AB3-4F74-A35C-BAA9246C1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Here is another example. Suppose we want to model “Some students are enrolled in some courses.”</a:t>
            </a:r>
          </a:p>
          <a:p>
            <a:r>
              <a:rPr lang="en-US" dirty="0"/>
              <a:t>“Enroll” is the relationship </a:t>
            </a:r>
            <a:r>
              <a:rPr lang="en-US" altLang="zh-CN" dirty="0"/>
              <a:t>associating the two entity sets.</a:t>
            </a:r>
            <a:r>
              <a:rPr lang="en-US" dirty="0"/>
              <a:t>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D5452BD-3573-4995-8443-D6AF3F66B094}"/>
              </a:ext>
            </a:extLst>
          </p:cNvPr>
          <p:cNvGrpSpPr/>
          <p:nvPr/>
        </p:nvGrpSpPr>
        <p:grpSpPr>
          <a:xfrm>
            <a:off x="4551976" y="3801754"/>
            <a:ext cx="767080" cy="767080"/>
            <a:chOff x="3371232" y="4880441"/>
            <a:chExt cx="823259" cy="823260"/>
          </a:xfrm>
        </p:grpSpPr>
        <p:sp>
          <p:nvSpPr>
            <p:cNvPr id="24" name="菱形 4">
              <a:extLst>
                <a:ext uri="{FF2B5EF4-FFF2-40B4-BE49-F238E27FC236}">
                  <a16:creationId xmlns:a16="http://schemas.microsoft.com/office/drawing/2014/main" id="{F509B227-B50B-46EA-9BE2-45A31B3F4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1232" y="4880441"/>
              <a:ext cx="823259" cy="82326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5">
              <a:extLst>
                <a:ext uri="{FF2B5EF4-FFF2-40B4-BE49-F238E27FC236}">
                  <a16:creationId xmlns:a16="http://schemas.microsoft.com/office/drawing/2014/main" id="{B49C95E1-C4AA-4DED-A6B0-3A7DD3B328F6}"/>
                </a:ext>
              </a:extLst>
            </p:cNvPr>
            <p:cNvSpPr txBox="1"/>
            <p:nvPr/>
          </p:nvSpPr>
          <p:spPr>
            <a:xfrm>
              <a:off x="3448931" y="5115634"/>
              <a:ext cx="667861" cy="330318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enroll</a:t>
              </a:r>
              <a:endParaRPr kumimoji="1" lang="zh-CN" alt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81FAB6-42DB-47AA-A3CB-F50FD1772BB3}"/>
              </a:ext>
            </a:extLst>
          </p:cNvPr>
          <p:cNvCxnSpPr>
            <a:cxnSpLocks/>
            <a:stCxn id="51" idx="3"/>
            <a:endCxn id="24" idx="1"/>
          </p:cNvCxnSpPr>
          <p:nvPr/>
        </p:nvCxnSpPr>
        <p:spPr>
          <a:xfrm flipV="1">
            <a:off x="3279171" y="4185294"/>
            <a:ext cx="1272805" cy="211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177F42-70B5-4583-847E-4EB7035A2C7E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319056" y="4182742"/>
            <a:ext cx="1074714" cy="25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BE3023-EB52-43A8-96B2-4412E85742B6}"/>
              </a:ext>
            </a:extLst>
          </p:cNvPr>
          <p:cNvGrpSpPr/>
          <p:nvPr/>
        </p:nvGrpSpPr>
        <p:grpSpPr>
          <a:xfrm>
            <a:off x="4989775" y="3286631"/>
            <a:ext cx="3434584" cy="2216133"/>
            <a:chOff x="4042809" y="2461098"/>
            <a:chExt cx="3434584" cy="2216133"/>
          </a:xfrm>
        </p:grpSpPr>
        <p:sp>
          <p:nvSpPr>
            <p:cNvPr id="61" name="椭圆 26">
              <a:extLst>
                <a:ext uri="{FF2B5EF4-FFF2-40B4-BE49-F238E27FC236}">
                  <a16:creationId xmlns:a16="http://schemas.microsoft.com/office/drawing/2014/main" id="{61D38CA3-14C1-4581-95BE-50F6F38952A4}"/>
                </a:ext>
              </a:extLst>
            </p:cNvPr>
            <p:cNvSpPr/>
            <p:nvPr/>
          </p:nvSpPr>
          <p:spPr>
            <a:xfrm>
              <a:off x="4042809" y="4311838"/>
              <a:ext cx="144299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椭圆 26">
              <a:extLst>
                <a:ext uri="{FF2B5EF4-FFF2-40B4-BE49-F238E27FC236}">
                  <a16:creationId xmlns:a16="http://schemas.microsoft.com/office/drawing/2014/main" id="{1DE72A0D-B00A-4AEF-B9C1-921F114B10F4}"/>
                </a:ext>
              </a:extLst>
            </p:cNvPr>
            <p:cNvSpPr/>
            <p:nvPr/>
          </p:nvSpPr>
          <p:spPr>
            <a:xfrm>
              <a:off x="5734727" y="4323159"/>
              <a:ext cx="174266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course_number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3" name="直接连接符 38">
              <a:extLst>
                <a:ext uri="{FF2B5EF4-FFF2-40B4-BE49-F238E27FC236}">
                  <a16:creationId xmlns:a16="http://schemas.microsoft.com/office/drawing/2014/main" id="{9C7ABE04-8AA9-4BE9-82E5-415C69AD109A}"/>
                </a:ext>
              </a:extLst>
            </p:cNvPr>
            <p:cNvCxnSpPr>
              <a:cxnSpLocks/>
              <a:stCxn id="67" idx="4"/>
              <a:endCxn id="61" idx="7"/>
            </p:cNvCxnSpPr>
            <p:nvPr/>
          </p:nvCxnSpPr>
          <p:spPr>
            <a:xfrm flipH="1">
              <a:off x="5274481" y="4165631"/>
              <a:ext cx="370414" cy="1980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38">
              <a:extLst>
                <a:ext uri="{FF2B5EF4-FFF2-40B4-BE49-F238E27FC236}">
                  <a16:creationId xmlns:a16="http://schemas.microsoft.com/office/drawing/2014/main" id="{127B5EDE-ECEC-47CD-A067-0704B4B5DF5E}"/>
                </a:ext>
              </a:extLst>
            </p:cNvPr>
            <p:cNvCxnSpPr>
              <a:cxnSpLocks/>
              <a:stCxn id="67" idx="4"/>
              <a:endCxn id="62" idx="1"/>
            </p:cNvCxnSpPr>
            <p:nvPr/>
          </p:nvCxnSpPr>
          <p:spPr>
            <a:xfrm>
              <a:off x="5644895" y="4165631"/>
              <a:ext cx="345040" cy="2093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21">
              <a:extLst>
                <a:ext uri="{FF2B5EF4-FFF2-40B4-BE49-F238E27FC236}">
                  <a16:creationId xmlns:a16="http://schemas.microsoft.com/office/drawing/2014/main" id="{84F37BE2-68C2-43B1-91BA-611283A8921A}"/>
                </a:ext>
              </a:extLst>
            </p:cNvPr>
            <p:cNvSpPr/>
            <p:nvPr/>
          </p:nvSpPr>
          <p:spPr>
            <a:xfrm>
              <a:off x="5450323" y="3212784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椭圆 25">
              <a:extLst>
                <a:ext uri="{FF2B5EF4-FFF2-40B4-BE49-F238E27FC236}">
                  <a16:creationId xmlns:a16="http://schemas.microsoft.com/office/drawing/2014/main" id="{2183F03E-37B8-43D4-8D7D-6B63573E5F11}"/>
                </a:ext>
              </a:extLst>
            </p:cNvPr>
            <p:cNvSpPr/>
            <p:nvPr/>
          </p:nvSpPr>
          <p:spPr>
            <a:xfrm>
              <a:off x="4448006" y="2461098"/>
              <a:ext cx="155168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椭圆 26">
              <a:extLst>
                <a:ext uri="{FF2B5EF4-FFF2-40B4-BE49-F238E27FC236}">
                  <a16:creationId xmlns:a16="http://schemas.microsoft.com/office/drawing/2014/main" id="{E1AC2F5A-70F7-4484-A410-D18FD9B02EE5}"/>
                </a:ext>
              </a:extLst>
            </p:cNvPr>
            <p:cNvSpPr/>
            <p:nvPr/>
          </p:nvSpPr>
          <p:spPr>
            <a:xfrm>
              <a:off x="4868350" y="3811559"/>
              <a:ext cx="15530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直接连接符 36">
              <a:extLst>
                <a:ext uri="{FF2B5EF4-FFF2-40B4-BE49-F238E27FC236}">
                  <a16:creationId xmlns:a16="http://schemas.microsoft.com/office/drawing/2014/main" id="{2A3EA1C3-7811-4631-B11F-855995E2967F}"/>
                </a:ext>
              </a:extLst>
            </p:cNvPr>
            <p:cNvCxnSpPr>
              <a:cxnSpLocks/>
              <a:stCxn id="65" idx="0"/>
              <a:endCxn id="66" idx="4"/>
            </p:cNvCxnSpPr>
            <p:nvPr/>
          </p:nvCxnSpPr>
          <p:spPr>
            <a:xfrm flipH="1" flipV="1">
              <a:off x="5223849" y="2815170"/>
              <a:ext cx="587310" cy="3976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38">
              <a:extLst>
                <a:ext uri="{FF2B5EF4-FFF2-40B4-BE49-F238E27FC236}">
                  <a16:creationId xmlns:a16="http://schemas.microsoft.com/office/drawing/2014/main" id="{3AF88AF5-F096-4203-9A3F-85C136EB3D0A}"/>
                </a:ext>
              </a:extLst>
            </p:cNvPr>
            <p:cNvCxnSpPr>
              <a:cxnSpLocks/>
              <a:stCxn id="65" idx="2"/>
              <a:endCxn id="67" idx="0"/>
            </p:cNvCxnSpPr>
            <p:nvPr/>
          </p:nvCxnSpPr>
          <p:spPr>
            <a:xfrm flipH="1">
              <a:off x="5644895" y="3520561"/>
              <a:ext cx="166264" cy="2909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26">
              <a:extLst>
                <a:ext uri="{FF2B5EF4-FFF2-40B4-BE49-F238E27FC236}">
                  <a16:creationId xmlns:a16="http://schemas.microsoft.com/office/drawing/2014/main" id="{5D08C743-4105-41A9-B70B-1F4CC6DFE996}"/>
                </a:ext>
              </a:extLst>
            </p:cNvPr>
            <p:cNvSpPr/>
            <p:nvPr/>
          </p:nvSpPr>
          <p:spPr>
            <a:xfrm>
              <a:off x="6140777" y="2578126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接连接符 38">
              <a:extLst>
                <a:ext uri="{FF2B5EF4-FFF2-40B4-BE49-F238E27FC236}">
                  <a16:creationId xmlns:a16="http://schemas.microsoft.com/office/drawing/2014/main" id="{61E3CDCD-3E6B-435D-865F-F979B35B8DC0}"/>
                </a:ext>
              </a:extLst>
            </p:cNvPr>
            <p:cNvCxnSpPr>
              <a:cxnSpLocks/>
              <a:stCxn id="65" idx="0"/>
              <a:endCxn id="70" idx="3"/>
            </p:cNvCxnSpPr>
            <p:nvPr/>
          </p:nvCxnSpPr>
          <p:spPr>
            <a:xfrm flipV="1">
              <a:off x="5811159" y="2880345"/>
              <a:ext cx="460314" cy="3324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7D53837E-B0B4-4C79-A994-299A038AA3EF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011B6F5E-8A17-4027-8515-86FA04661FC0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E7DB254F-CFA9-4C54-978F-FA8EC727283B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D58DB696-E412-4A5D-AA5C-D2BD446DB11B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62D3EC-1CE2-49A9-9D1D-2C8AEEAEC163}"/>
              </a:ext>
            </a:extLst>
          </p:cNvPr>
          <p:cNvGrpSpPr/>
          <p:nvPr/>
        </p:nvGrpSpPr>
        <p:grpSpPr>
          <a:xfrm>
            <a:off x="1105446" y="3323046"/>
            <a:ext cx="2600836" cy="2014835"/>
            <a:chOff x="2855061" y="3907873"/>
            <a:chExt cx="2600836" cy="2014835"/>
          </a:xfrm>
        </p:grpSpPr>
        <p:sp>
          <p:nvSpPr>
            <p:cNvPr id="49" name="椭圆 7">
              <a:extLst>
                <a:ext uri="{FF2B5EF4-FFF2-40B4-BE49-F238E27FC236}">
                  <a16:creationId xmlns:a16="http://schemas.microsoft.com/office/drawing/2014/main" id="{6405CC65-BC93-401C-BC3C-9414DA0A760E}"/>
                </a:ext>
              </a:extLst>
            </p:cNvPr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3FD544F-9DD3-45E6-A198-763D1DEB9F73}"/>
                </a:ext>
              </a:extLst>
            </p:cNvPr>
            <p:cNvCxnSpPr>
              <a:cxnSpLocks/>
              <a:stCxn id="49" idx="6"/>
              <a:endCxn id="51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矩形 3">
              <a:extLst>
                <a:ext uri="{FF2B5EF4-FFF2-40B4-BE49-F238E27FC236}">
                  <a16:creationId xmlns:a16="http://schemas.microsoft.com/office/drawing/2014/main" id="{B96D80FE-7E17-4870-86EC-70EC663C118D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椭圆 7">
              <a:extLst>
                <a:ext uri="{FF2B5EF4-FFF2-40B4-BE49-F238E27FC236}">
                  <a16:creationId xmlns:a16="http://schemas.microsoft.com/office/drawing/2014/main" id="{EECD9C04-3847-44C4-A639-E5936CFECFB8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椭圆 22">
              <a:extLst>
                <a:ext uri="{FF2B5EF4-FFF2-40B4-BE49-F238E27FC236}">
                  <a16:creationId xmlns:a16="http://schemas.microsoft.com/office/drawing/2014/main" id="{E55F9781-02E9-4C9D-B737-96DB7155E048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椭圆 23">
              <a:extLst>
                <a:ext uri="{FF2B5EF4-FFF2-40B4-BE49-F238E27FC236}">
                  <a16:creationId xmlns:a16="http://schemas.microsoft.com/office/drawing/2014/main" id="{EED247EE-6C44-4D29-BC77-1D797CD6EE1D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椭圆 24">
              <a:extLst>
                <a:ext uri="{FF2B5EF4-FFF2-40B4-BE49-F238E27FC236}">
                  <a16:creationId xmlns:a16="http://schemas.microsoft.com/office/drawing/2014/main" id="{B8084019-69A5-42C8-8E4E-4CBE9B96339C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直接连接符 9">
              <a:extLst>
                <a:ext uri="{FF2B5EF4-FFF2-40B4-BE49-F238E27FC236}">
                  <a16:creationId xmlns:a16="http://schemas.microsoft.com/office/drawing/2014/main" id="{D1A4D12D-8D07-42E7-A65A-733F096A4B77}"/>
                </a:ext>
              </a:extLst>
            </p:cNvPr>
            <p:cNvCxnSpPr>
              <a:cxnSpLocks/>
              <a:stCxn id="52" idx="5"/>
              <a:endCxn id="51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11">
              <a:extLst>
                <a:ext uri="{FF2B5EF4-FFF2-40B4-BE49-F238E27FC236}">
                  <a16:creationId xmlns:a16="http://schemas.microsoft.com/office/drawing/2014/main" id="{48A6881E-2862-4FF5-85A4-89019C362DFD}"/>
                </a:ext>
              </a:extLst>
            </p:cNvPr>
            <p:cNvCxnSpPr>
              <a:stCxn id="53" idx="3"/>
              <a:endCxn id="51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28">
              <a:extLst>
                <a:ext uri="{FF2B5EF4-FFF2-40B4-BE49-F238E27FC236}">
                  <a16:creationId xmlns:a16="http://schemas.microsoft.com/office/drawing/2014/main" id="{5B8085BC-DC3C-4392-BC8E-A19FC28FF565}"/>
                </a:ext>
              </a:extLst>
            </p:cNvPr>
            <p:cNvCxnSpPr>
              <a:cxnSpLocks/>
              <a:stCxn id="54" idx="0"/>
              <a:endCxn id="51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30">
              <a:extLst>
                <a:ext uri="{FF2B5EF4-FFF2-40B4-BE49-F238E27FC236}">
                  <a16:creationId xmlns:a16="http://schemas.microsoft.com/office/drawing/2014/main" id="{E97B5199-5B5E-4E77-BF36-9B2CC4128FE1}"/>
                </a:ext>
              </a:extLst>
            </p:cNvPr>
            <p:cNvCxnSpPr>
              <a:stCxn id="55" idx="1"/>
              <a:endCxn id="51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24">
              <a:extLst>
                <a:ext uri="{FF2B5EF4-FFF2-40B4-BE49-F238E27FC236}">
                  <a16:creationId xmlns:a16="http://schemas.microsoft.com/office/drawing/2014/main" id="{7BD8FF2D-C783-4E99-9032-3BFFB016FBBD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接连接符 30">
              <a:extLst>
                <a:ext uri="{FF2B5EF4-FFF2-40B4-BE49-F238E27FC236}">
                  <a16:creationId xmlns:a16="http://schemas.microsoft.com/office/drawing/2014/main" id="{83104011-E224-4B09-AAAF-4437CDA186ED}"/>
                </a:ext>
              </a:extLst>
            </p:cNvPr>
            <p:cNvCxnSpPr>
              <a:cxnSpLocks/>
              <a:stCxn id="78" idx="0"/>
              <a:endCxn id="51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965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518-1E99-4019-A1C7-9902C78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ary</a:t>
            </a:r>
            <a:r>
              <a:rPr lang="en-US" dirty="0"/>
              <a:t> Relationship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C3E9A-873D-4F44-A75A-7D693A9F6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relationship </a:t>
                </a:r>
                <a:r>
                  <a:rPr lang="en-US" altLang="zh-CN" dirty="0"/>
                  <a:t>associates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entities, this relationship is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b="1" i="1" dirty="0"/>
                  <a:t>-</a:t>
                </a:r>
                <a:r>
                  <a:rPr lang="en-US" altLang="zh-CN" b="1" i="1" dirty="0" err="1"/>
                  <a:t>ary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the </a:t>
                </a:r>
                <a:r>
                  <a:rPr lang="en-US" altLang="zh-CN" b="1" i="1" dirty="0"/>
                  <a:t>degree</a:t>
                </a:r>
                <a:r>
                  <a:rPr lang="en-US" altLang="zh-CN" dirty="0"/>
                  <a:t> of the relationship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the relationship is </a:t>
                </a:r>
                <a:r>
                  <a:rPr lang="en-US" b="1" i="1" dirty="0"/>
                  <a:t>binary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the relationship is </a:t>
                </a:r>
                <a:r>
                  <a:rPr lang="en-US" altLang="zh-CN" b="1" i="1" dirty="0"/>
                  <a:t>ternary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Theoretically,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can be any positive integer. But i</a:t>
                </a:r>
                <a:r>
                  <a:rPr lang="en-US" dirty="0"/>
                  <a:t>n this course,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0C3E9A-873D-4F44-A75A-7D693A9F6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9" r="-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B6DD1254-0BAA-4A2F-84D8-A543A501BFC7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FF3C7B81-EF6E-4660-BCDC-50C3F8D9F839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3FC7FB9E-C999-480C-805C-502CF1C7FC51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67A229FF-A04A-4A1D-8C0E-99BB1F30A30E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23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E4518-1E99-4019-A1C7-9902C78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</a:t>
            </a:r>
            <a:r>
              <a:rPr lang="en-US" dirty="0" err="1"/>
              <a:t>ary</a:t>
            </a:r>
            <a:r>
              <a:rPr lang="en-US" dirty="0"/>
              <a:t>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3E9A-873D-4F44-A75A-7D693A9F6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following example, a ternary relationship is reasonable.</a:t>
            </a:r>
          </a:p>
          <a:p>
            <a:r>
              <a:rPr lang="en-US" dirty="0"/>
              <a:t>This example models that some students are enrolled in some courses which are instructed by some teachers.</a:t>
            </a:r>
          </a:p>
        </p:txBody>
      </p:sp>
      <p:grpSp>
        <p:nvGrpSpPr>
          <p:cNvPr id="4" name="组合 6">
            <a:extLst>
              <a:ext uri="{FF2B5EF4-FFF2-40B4-BE49-F238E27FC236}">
                <a16:creationId xmlns:a16="http://schemas.microsoft.com/office/drawing/2014/main" id="{64400616-DC80-4EEC-B21C-770075AC1AD9}"/>
              </a:ext>
            </a:extLst>
          </p:cNvPr>
          <p:cNvGrpSpPr/>
          <p:nvPr/>
        </p:nvGrpSpPr>
        <p:grpSpPr>
          <a:xfrm>
            <a:off x="4611705" y="3398520"/>
            <a:ext cx="767080" cy="767080"/>
            <a:chOff x="3371232" y="4880441"/>
            <a:chExt cx="823259" cy="823260"/>
          </a:xfrm>
        </p:grpSpPr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88FE5C3A-94FB-4204-8766-B524B42D2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1232" y="4880441"/>
              <a:ext cx="823259" cy="823260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50000"/>
                </a:lnSpc>
              </a:pP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00581DE-D823-4D53-8DFF-21DCE5460A99}"/>
                </a:ext>
              </a:extLst>
            </p:cNvPr>
            <p:cNvSpPr txBox="1"/>
            <p:nvPr/>
          </p:nvSpPr>
          <p:spPr>
            <a:xfrm>
              <a:off x="3448931" y="5115634"/>
              <a:ext cx="667861" cy="330318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enroll</a:t>
              </a:r>
              <a:endParaRPr kumimoji="1" lang="zh-CN" alt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73716F-5F2F-4646-A16E-4BED77C410D9}"/>
              </a:ext>
            </a:extLst>
          </p:cNvPr>
          <p:cNvCxnSpPr>
            <a:cxnSpLocks/>
            <a:stCxn id="77" idx="3"/>
            <a:endCxn id="5" idx="1"/>
          </p:cNvCxnSpPr>
          <p:nvPr/>
        </p:nvCxnSpPr>
        <p:spPr>
          <a:xfrm>
            <a:off x="3430840" y="3781647"/>
            <a:ext cx="1180865" cy="4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6A67AA-8468-4130-9004-D019104D0835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78785" y="3779508"/>
            <a:ext cx="1155659" cy="25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C1C846-81C6-4EB8-82ED-9FC53E8E9915}"/>
              </a:ext>
            </a:extLst>
          </p:cNvPr>
          <p:cNvGrpSpPr/>
          <p:nvPr/>
        </p:nvGrpSpPr>
        <p:grpSpPr>
          <a:xfrm>
            <a:off x="3243727" y="4043728"/>
            <a:ext cx="2679271" cy="2010617"/>
            <a:chOff x="163638" y="3247183"/>
            <a:chExt cx="2679271" cy="2010617"/>
          </a:xfrm>
        </p:grpSpPr>
        <p:sp>
          <p:nvSpPr>
            <p:cNvPr id="44" name="矩形 3">
              <a:extLst>
                <a:ext uri="{FF2B5EF4-FFF2-40B4-BE49-F238E27FC236}">
                  <a16:creationId xmlns:a16="http://schemas.microsoft.com/office/drawing/2014/main" id="{D43CCFAE-F698-4CBE-8429-F74B7A26C21E}"/>
                </a:ext>
              </a:extLst>
            </p:cNvPr>
            <p:cNvSpPr/>
            <p:nvPr/>
          </p:nvSpPr>
          <p:spPr>
            <a:xfrm>
              <a:off x="1411257" y="3957652"/>
              <a:ext cx="100454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椭圆 7">
              <a:extLst>
                <a:ext uri="{FF2B5EF4-FFF2-40B4-BE49-F238E27FC236}">
                  <a16:creationId xmlns:a16="http://schemas.microsoft.com/office/drawing/2014/main" id="{8BDA2430-AC9E-4CA6-9404-D4077DD74351}"/>
                </a:ext>
              </a:extLst>
            </p:cNvPr>
            <p:cNvSpPr/>
            <p:nvPr/>
          </p:nvSpPr>
          <p:spPr>
            <a:xfrm>
              <a:off x="1157283" y="328897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椭圆 22">
              <a:extLst>
                <a:ext uri="{FF2B5EF4-FFF2-40B4-BE49-F238E27FC236}">
                  <a16:creationId xmlns:a16="http://schemas.microsoft.com/office/drawing/2014/main" id="{04C612E6-3205-4A19-9F47-6D7D277B5B1C}"/>
                </a:ext>
              </a:extLst>
            </p:cNvPr>
            <p:cNvSpPr/>
            <p:nvPr/>
          </p:nvSpPr>
          <p:spPr>
            <a:xfrm>
              <a:off x="2140924" y="324718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椭圆 23">
              <a:extLst>
                <a:ext uri="{FF2B5EF4-FFF2-40B4-BE49-F238E27FC236}">
                  <a16:creationId xmlns:a16="http://schemas.microsoft.com/office/drawing/2014/main" id="{AE8C7EC6-213A-477D-B51A-FCEF86C6AA76}"/>
                </a:ext>
              </a:extLst>
            </p:cNvPr>
            <p:cNvSpPr/>
            <p:nvPr/>
          </p:nvSpPr>
          <p:spPr>
            <a:xfrm>
              <a:off x="1075114" y="453998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椭圆 24">
              <a:extLst>
                <a:ext uri="{FF2B5EF4-FFF2-40B4-BE49-F238E27FC236}">
                  <a16:creationId xmlns:a16="http://schemas.microsoft.com/office/drawing/2014/main" id="{04AEE36F-8BD8-4D8E-921B-9FE0C70C42BF}"/>
                </a:ext>
              </a:extLst>
            </p:cNvPr>
            <p:cNvSpPr/>
            <p:nvPr/>
          </p:nvSpPr>
          <p:spPr>
            <a:xfrm>
              <a:off x="2214007" y="455387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接连接符 9">
              <a:extLst>
                <a:ext uri="{FF2B5EF4-FFF2-40B4-BE49-F238E27FC236}">
                  <a16:creationId xmlns:a16="http://schemas.microsoft.com/office/drawing/2014/main" id="{0B58EF00-12D7-45D7-BFEF-72DFB7D871D0}"/>
                </a:ext>
              </a:extLst>
            </p:cNvPr>
            <p:cNvCxnSpPr>
              <a:cxnSpLocks/>
              <a:stCxn id="45" idx="5"/>
              <a:endCxn id="44" idx="0"/>
            </p:cNvCxnSpPr>
            <p:nvPr/>
          </p:nvCxnSpPr>
          <p:spPr>
            <a:xfrm>
              <a:off x="1564023" y="3591190"/>
              <a:ext cx="349505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11">
              <a:extLst>
                <a:ext uri="{FF2B5EF4-FFF2-40B4-BE49-F238E27FC236}">
                  <a16:creationId xmlns:a16="http://schemas.microsoft.com/office/drawing/2014/main" id="{8154626D-FC01-4A33-9F34-602E286A782A}"/>
                </a:ext>
              </a:extLst>
            </p:cNvPr>
            <p:cNvCxnSpPr>
              <a:cxnSpLocks/>
              <a:stCxn id="46" idx="3"/>
              <a:endCxn id="44" idx="0"/>
            </p:cNvCxnSpPr>
            <p:nvPr/>
          </p:nvCxnSpPr>
          <p:spPr>
            <a:xfrm flipH="1">
              <a:off x="1913528" y="3549402"/>
              <a:ext cx="319497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28">
              <a:extLst>
                <a:ext uri="{FF2B5EF4-FFF2-40B4-BE49-F238E27FC236}">
                  <a16:creationId xmlns:a16="http://schemas.microsoft.com/office/drawing/2014/main" id="{B6AC7216-B849-4B75-ABFF-F7DE4783DB4D}"/>
                </a:ext>
              </a:extLst>
            </p:cNvPr>
            <p:cNvCxnSpPr>
              <a:cxnSpLocks/>
              <a:stCxn id="47" idx="0"/>
              <a:endCxn id="44" idx="2"/>
            </p:cNvCxnSpPr>
            <p:nvPr/>
          </p:nvCxnSpPr>
          <p:spPr>
            <a:xfrm flipV="1">
              <a:off x="1354277" y="4265429"/>
              <a:ext cx="559251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30">
              <a:extLst>
                <a:ext uri="{FF2B5EF4-FFF2-40B4-BE49-F238E27FC236}">
                  <a16:creationId xmlns:a16="http://schemas.microsoft.com/office/drawing/2014/main" id="{7516EFDE-E27B-4CC3-9B1C-206AB3D424EE}"/>
                </a:ext>
              </a:extLst>
            </p:cNvPr>
            <p:cNvCxnSpPr>
              <a:cxnSpLocks/>
              <a:stCxn id="48" idx="1"/>
              <a:endCxn id="44" idx="2"/>
            </p:cNvCxnSpPr>
            <p:nvPr/>
          </p:nvCxnSpPr>
          <p:spPr>
            <a:xfrm flipH="1" flipV="1">
              <a:off x="1913528" y="4265429"/>
              <a:ext cx="392580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23">
              <a:extLst>
                <a:ext uri="{FF2B5EF4-FFF2-40B4-BE49-F238E27FC236}">
                  <a16:creationId xmlns:a16="http://schemas.microsoft.com/office/drawing/2014/main" id="{1002F8FC-FA47-4A1F-BBE3-C8377DC68625}"/>
                </a:ext>
              </a:extLst>
            </p:cNvPr>
            <p:cNvSpPr/>
            <p:nvPr/>
          </p:nvSpPr>
          <p:spPr>
            <a:xfrm>
              <a:off x="1544941" y="4903728"/>
              <a:ext cx="73532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salary</a:t>
              </a:r>
            </a:p>
          </p:txBody>
        </p:sp>
        <p:cxnSp>
          <p:nvCxnSpPr>
            <p:cNvPr id="54" name="直接连接符 11">
              <a:extLst>
                <a:ext uri="{FF2B5EF4-FFF2-40B4-BE49-F238E27FC236}">
                  <a16:creationId xmlns:a16="http://schemas.microsoft.com/office/drawing/2014/main" id="{F0B7D551-9322-4D38-A77F-0B7F94E70D49}"/>
                </a:ext>
              </a:extLst>
            </p:cNvPr>
            <p:cNvCxnSpPr>
              <a:cxnSpLocks/>
              <a:stCxn id="53" idx="0"/>
              <a:endCxn id="44" idx="2"/>
            </p:cNvCxnSpPr>
            <p:nvPr/>
          </p:nvCxnSpPr>
          <p:spPr>
            <a:xfrm flipV="1">
              <a:off x="1912603" y="4265429"/>
              <a:ext cx="925" cy="638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椭圆 7">
              <a:extLst>
                <a:ext uri="{FF2B5EF4-FFF2-40B4-BE49-F238E27FC236}">
                  <a16:creationId xmlns:a16="http://schemas.microsoft.com/office/drawing/2014/main" id="{F5AD423C-EE12-41F5-A635-C8DB11FBF188}"/>
                </a:ext>
              </a:extLst>
            </p:cNvPr>
            <p:cNvSpPr/>
            <p:nvPr/>
          </p:nvSpPr>
          <p:spPr>
            <a:xfrm>
              <a:off x="163638" y="3934504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C231486-E23F-4C23-8A8C-1342BB99B8EC}"/>
                </a:ext>
              </a:extLst>
            </p:cNvPr>
            <p:cNvCxnSpPr>
              <a:cxnSpLocks/>
              <a:stCxn id="55" idx="6"/>
              <a:endCxn id="44" idx="1"/>
            </p:cNvCxnSpPr>
            <p:nvPr/>
          </p:nvCxnSpPr>
          <p:spPr>
            <a:xfrm>
              <a:off x="981232" y="4111540"/>
              <a:ext cx="430025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114A462-F920-4FD6-AFB2-50AB0AAE149D}"/>
              </a:ext>
            </a:extLst>
          </p:cNvPr>
          <p:cNvCxnSpPr>
            <a:stCxn id="44" idx="0"/>
            <a:endCxn id="5" idx="2"/>
          </p:cNvCxnSpPr>
          <p:nvPr/>
        </p:nvCxnSpPr>
        <p:spPr>
          <a:xfrm flipV="1">
            <a:off x="4993617" y="4165600"/>
            <a:ext cx="1628" cy="5885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DE2B8B-74FB-4763-ADB5-0F2AEFC5105B}"/>
              </a:ext>
            </a:extLst>
          </p:cNvPr>
          <p:cNvGrpSpPr/>
          <p:nvPr/>
        </p:nvGrpSpPr>
        <p:grpSpPr>
          <a:xfrm>
            <a:off x="5542943" y="2868988"/>
            <a:ext cx="3294352" cy="2439721"/>
            <a:chOff x="4448006" y="2461098"/>
            <a:chExt cx="3294352" cy="2439721"/>
          </a:xfrm>
        </p:grpSpPr>
        <p:sp>
          <p:nvSpPr>
            <p:cNvPr id="59" name="椭圆 26">
              <a:extLst>
                <a:ext uri="{FF2B5EF4-FFF2-40B4-BE49-F238E27FC236}">
                  <a16:creationId xmlns:a16="http://schemas.microsoft.com/office/drawing/2014/main" id="{5E6DDDB0-D1FB-4E72-B13C-8BB2D89FDC07}"/>
                </a:ext>
              </a:extLst>
            </p:cNvPr>
            <p:cNvSpPr/>
            <p:nvPr/>
          </p:nvSpPr>
          <p:spPr>
            <a:xfrm>
              <a:off x="4873230" y="4160688"/>
              <a:ext cx="1442993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domain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椭圆 26">
              <a:extLst>
                <a:ext uri="{FF2B5EF4-FFF2-40B4-BE49-F238E27FC236}">
                  <a16:creationId xmlns:a16="http://schemas.microsoft.com/office/drawing/2014/main" id="{5A67A912-86DA-4FDF-9CE0-B236AE3CD127}"/>
                </a:ext>
              </a:extLst>
            </p:cNvPr>
            <p:cNvSpPr/>
            <p:nvPr/>
          </p:nvSpPr>
          <p:spPr>
            <a:xfrm>
              <a:off x="5999692" y="4546747"/>
              <a:ext cx="174266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course_number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1" name="直接连接符 38">
              <a:extLst>
                <a:ext uri="{FF2B5EF4-FFF2-40B4-BE49-F238E27FC236}">
                  <a16:creationId xmlns:a16="http://schemas.microsoft.com/office/drawing/2014/main" id="{806FE0AF-7842-437C-9FC9-4E1C9903B784}"/>
                </a:ext>
              </a:extLst>
            </p:cNvPr>
            <p:cNvCxnSpPr>
              <a:cxnSpLocks/>
              <a:stCxn id="65" idx="4"/>
              <a:endCxn id="59" idx="7"/>
            </p:cNvCxnSpPr>
            <p:nvPr/>
          </p:nvCxnSpPr>
          <p:spPr>
            <a:xfrm flipH="1">
              <a:off x="6104902" y="3975637"/>
              <a:ext cx="166571" cy="2369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38">
              <a:extLst>
                <a:ext uri="{FF2B5EF4-FFF2-40B4-BE49-F238E27FC236}">
                  <a16:creationId xmlns:a16="http://schemas.microsoft.com/office/drawing/2014/main" id="{209D7946-7C56-4FCE-8CE8-2FF012973CD7}"/>
                </a:ext>
              </a:extLst>
            </p:cNvPr>
            <p:cNvCxnSpPr>
              <a:cxnSpLocks/>
              <a:stCxn id="65" idx="4"/>
              <a:endCxn id="60" idx="0"/>
            </p:cNvCxnSpPr>
            <p:nvPr/>
          </p:nvCxnSpPr>
          <p:spPr>
            <a:xfrm>
              <a:off x="6271473" y="3975637"/>
              <a:ext cx="599552" cy="5711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21">
              <a:extLst>
                <a:ext uri="{FF2B5EF4-FFF2-40B4-BE49-F238E27FC236}">
                  <a16:creationId xmlns:a16="http://schemas.microsoft.com/office/drawing/2014/main" id="{73942569-2765-4E57-B031-60FDA607C8C9}"/>
                </a:ext>
              </a:extLst>
            </p:cNvPr>
            <p:cNvSpPr/>
            <p:nvPr/>
          </p:nvSpPr>
          <p:spPr>
            <a:xfrm>
              <a:off x="5450323" y="3212784"/>
              <a:ext cx="7216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椭圆 25">
              <a:extLst>
                <a:ext uri="{FF2B5EF4-FFF2-40B4-BE49-F238E27FC236}">
                  <a16:creationId xmlns:a16="http://schemas.microsoft.com/office/drawing/2014/main" id="{1318BB9E-7A53-455E-8C75-A55509FEDDA2}"/>
                </a:ext>
              </a:extLst>
            </p:cNvPr>
            <p:cNvSpPr/>
            <p:nvPr/>
          </p:nvSpPr>
          <p:spPr>
            <a:xfrm>
              <a:off x="4448006" y="2461098"/>
              <a:ext cx="155168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course_name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椭圆 26">
              <a:extLst>
                <a:ext uri="{FF2B5EF4-FFF2-40B4-BE49-F238E27FC236}">
                  <a16:creationId xmlns:a16="http://schemas.microsoft.com/office/drawing/2014/main" id="{0E613810-958D-4558-9857-8E500684D52B}"/>
                </a:ext>
              </a:extLst>
            </p:cNvPr>
            <p:cNvSpPr/>
            <p:nvPr/>
          </p:nvSpPr>
          <p:spPr>
            <a:xfrm>
              <a:off x="5494928" y="3621565"/>
              <a:ext cx="155308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course_code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36">
              <a:extLst>
                <a:ext uri="{FF2B5EF4-FFF2-40B4-BE49-F238E27FC236}">
                  <a16:creationId xmlns:a16="http://schemas.microsoft.com/office/drawing/2014/main" id="{CC86A099-D73D-4DBF-9397-46A9A193C20B}"/>
                </a:ext>
              </a:extLst>
            </p:cNvPr>
            <p:cNvCxnSpPr>
              <a:cxnSpLocks/>
              <a:stCxn id="63" idx="0"/>
              <a:endCxn id="64" idx="4"/>
            </p:cNvCxnSpPr>
            <p:nvPr/>
          </p:nvCxnSpPr>
          <p:spPr>
            <a:xfrm flipH="1" flipV="1">
              <a:off x="5223849" y="2815170"/>
              <a:ext cx="587310" cy="39761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38">
              <a:extLst>
                <a:ext uri="{FF2B5EF4-FFF2-40B4-BE49-F238E27FC236}">
                  <a16:creationId xmlns:a16="http://schemas.microsoft.com/office/drawing/2014/main" id="{883ABB20-E887-4F21-95FD-CC65BA2B0B06}"/>
                </a:ext>
              </a:extLst>
            </p:cNvPr>
            <p:cNvCxnSpPr>
              <a:cxnSpLocks/>
              <a:stCxn id="63" idx="2"/>
              <a:endCxn id="65" idx="0"/>
            </p:cNvCxnSpPr>
            <p:nvPr/>
          </p:nvCxnSpPr>
          <p:spPr>
            <a:xfrm>
              <a:off x="5811159" y="3520561"/>
              <a:ext cx="460314" cy="1010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椭圆 26">
              <a:extLst>
                <a:ext uri="{FF2B5EF4-FFF2-40B4-BE49-F238E27FC236}">
                  <a16:creationId xmlns:a16="http://schemas.microsoft.com/office/drawing/2014/main" id="{8B909D72-05CF-41A8-9D3A-D29255C276D3}"/>
                </a:ext>
              </a:extLst>
            </p:cNvPr>
            <p:cNvSpPr/>
            <p:nvPr/>
          </p:nvSpPr>
          <p:spPr>
            <a:xfrm>
              <a:off x="6140777" y="2578126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credits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接连接符 38">
              <a:extLst>
                <a:ext uri="{FF2B5EF4-FFF2-40B4-BE49-F238E27FC236}">
                  <a16:creationId xmlns:a16="http://schemas.microsoft.com/office/drawing/2014/main" id="{83F7CF40-D026-4E71-8684-B5193E1213AA}"/>
                </a:ext>
              </a:extLst>
            </p:cNvPr>
            <p:cNvCxnSpPr>
              <a:cxnSpLocks/>
              <a:stCxn id="63" idx="0"/>
              <a:endCxn id="68" idx="3"/>
            </p:cNvCxnSpPr>
            <p:nvPr/>
          </p:nvCxnSpPr>
          <p:spPr>
            <a:xfrm flipV="1">
              <a:off x="5811159" y="2880345"/>
              <a:ext cx="460314" cy="33243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BAD5FCDE-2FF3-4F2B-B075-A4AC2FB5646B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28036FDF-A534-475E-AC78-FAEE11491E79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1185D248-901D-460C-A479-B59ADD197815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E995AED7-FECD-4977-9C70-4DC71FBFA774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26528AB-ECE5-428F-9E36-1AC1B7CEDBF6}"/>
              </a:ext>
            </a:extLst>
          </p:cNvPr>
          <p:cNvGrpSpPr/>
          <p:nvPr/>
        </p:nvGrpSpPr>
        <p:grpSpPr>
          <a:xfrm>
            <a:off x="1257115" y="2917289"/>
            <a:ext cx="2600836" cy="2014835"/>
            <a:chOff x="2855061" y="3907873"/>
            <a:chExt cx="2600836" cy="2014835"/>
          </a:xfrm>
        </p:grpSpPr>
        <p:sp>
          <p:nvSpPr>
            <p:cNvPr id="75" name="椭圆 7">
              <a:extLst>
                <a:ext uri="{FF2B5EF4-FFF2-40B4-BE49-F238E27FC236}">
                  <a16:creationId xmlns:a16="http://schemas.microsoft.com/office/drawing/2014/main" id="{4BED6D82-B019-41B3-9D35-707E3B803DEE}"/>
                </a:ext>
              </a:extLst>
            </p:cNvPr>
            <p:cNvSpPr/>
            <p:nvPr/>
          </p:nvSpPr>
          <p:spPr>
            <a:xfrm>
              <a:off x="2855061" y="4595603"/>
              <a:ext cx="817594" cy="354072"/>
            </a:xfrm>
            <a:prstGeom prst="ellipse">
              <a:avLst/>
            </a:prstGeom>
            <a:noFill/>
            <a:ln w="31750" cmpd="dbl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phone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1405FEC-E8E5-4DC4-958D-D22885CA2AC4}"/>
                </a:ext>
              </a:extLst>
            </p:cNvPr>
            <p:cNvCxnSpPr>
              <a:cxnSpLocks/>
              <a:stCxn id="75" idx="6"/>
              <a:endCxn id="77" idx="1"/>
            </p:cNvCxnSpPr>
            <p:nvPr/>
          </p:nvCxnSpPr>
          <p:spPr>
            <a:xfrm flipV="1">
              <a:off x="3672655" y="4772231"/>
              <a:ext cx="425348" cy="4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矩形 3">
              <a:extLst>
                <a:ext uri="{FF2B5EF4-FFF2-40B4-BE49-F238E27FC236}">
                  <a16:creationId xmlns:a16="http://schemas.microsoft.com/office/drawing/2014/main" id="{6C4AFD64-BE64-4A21-9D30-0CBEC3C7EC37}"/>
                </a:ext>
              </a:extLst>
            </p:cNvPr>
            <p:cNvSpPr/>
            <p:nvPr/>
          </p:nvSpPr>
          <p:spPr>
            <a:xfrm>
              <a:off x="4098003" y="4618342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椭圆 7">
              <a:extLst>
                <a:ext uri="{FF2B5EF4-FFF2-40B4-BE49-F238E27FC236}">
                  <a16:creationId xmlns:a16="http://schemas.microsoft.com/office/drawing/2014/main" id="{277E4D50-DF37-4F09-AFA6-0770E2B0A433}"/>
                </a:ext>
              </a:extLst>
            </p:cNvPr>
            <p:cNvSpPr/>
            <p:nvPr/>
          </p:nvSpPr>
          <p:spPr>
            <a:xfrm>
              <a:off x="3770271" y="3949661"/>
              <a:ext cx="4765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椭圆 22">
              <a:extLst>
                <a:ext uri="{FF2B5EF4-FFF2-40B4-BE49-F238E27FC236}">
                  <a16:creationId xmlns:a16="http://schemas.microsoft.com/office/drawing/2014/main" id="{82250F3F-7304-45F8-B4CE-0C4FEB6C51FB}"/>
                </a:ext>
              </a:extLst>
            </p:cNvPr>
            <p:cNvSpPr/>
            <p:nvPr/>
          </p:nvSpPr>
          <p:spPr>
            <a:xfrm>
              <a:off x="4753912" y="3907873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椭圆 23">
              <a:extLst>
                <a:ext uri="{FF2B5EF4-FFF2-40B4-BE49-F238E27FC236}">
                  <a16:creationId xmlns:a16="http://schemas.microsoft.com/office/drawing/2014/main" id="{60FEA472-4ED9-4242-8869-08BC37B6A94A}"/>
                </a:ext>
              </a:extLst>
            </p:cNvPr>
            <p:cNvSpPr/>
            <p:nvPr/>
          </p:nvSpPr>
          <p:spPr>
            <a:xfrm>
              <a:off x="3688102" y="5200676"/>
              <a:ext cx="558326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椭圆 24">
              <a:extLst>
                <a:ext uri="{FF2B5EF4-FFF2-40B4-BE49-F238E27FC236}">
                  <a16:creationId xmlns:a16="http://schemas.microsoft.com/office/drawing/2014/main" id="{92138B95-963A-45C8-B1A6-4FDC56DE86F6}"/>
                </a:ext>
              </a:extLst>
            </p:cNvPr>
            <p:cNvSpPr/>
            <p:nvPr/>
          </p:nvSpPr>
          <p:spPr>
            <a:xfrm>
              <a:off x="4826995" y="521456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major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2" name="直接连接符 9">
              <a:extLst>
                <a:ext uri="{FF2B5EF4-FFF2-40B4-BE49-F238E27FC236}">
                  <a16:creationId xmlns:a16="http://schemas.microsoft.com/office/drawing/2014/main" id="{CFC0A2EB-2F90-4D76-918A-0334C4DE4695}"/>
                </a:ext>
              </a:extLst>
            </p:cNvPr>
            <p:cNvCxnSpPr>
              <a:cxnSpLocks/>
              <a:stCxn id="78" idx="5"/>
              <a:endCxn id="77" idx="0"/>
            </p:cNvCxnSpPr>
            <p:nvPr/>
          </p:nvCxnSpPr>
          <p:spPr>
            <a:xfrm>
              <a:off x="4177011" y="4251880"/>
              <a:ext cx="386384" cy="3664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11">
              <a:extLst>
                <a:ext uri="{FF2B5EF4-FFF2-40B4-BE49-F238E27FC236}">
                  <a16:creationId xmlns:a16="http://schemas.microsoft.com/office/drawing/2014/main" id="{E69326C3-A78F-42F4-BBBB-3B596DE42FCF}"/>
                </a:ext>
              </a:extLst>
            </p:cNvPr>
            <p:cNvCxnSpPr>
              <a:stCxn id="79" idx="3"/>
              <a:endCxn id="77" idx="0"/>
            </p:cNvCxnSpPr>
            <p:nvPr/>
          </p:nvCxnSpPr>
          <p:spPr>
            <a:xfrm flipH="1">
              <a:off x="4563395" y="4210092"/>
              <a:ext cx="282618" cy="40825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28">
              <a:extLst>
                <a:ext uri="{FF2B5EF4-FFF2-40B4-BE49-F238E27FC236}">
                  <a16:creationId xmlns:a16="http://schemas.microsoft.com/office/drawing/2014/main" id="{A71CDAF9-79AF-4ABB-9C36-C84DA9C6D58F}"/>
                </a:ext>
              </a:extLst>
            </p:cNvPr>
            <p:cNvCxnSpPr>
              <a:cxnSpLocks/>
              <a:stCxn id="80" idx="0"/>
              <a:endCxn id="77" idx="2"/>
            </p:cNvCxnSpPr>
            <p:nvPr/>
          </p:nvCxnSpPr>
          <p:spPr>
            <a:xfrm flipV="1">
              <a:off x="3967265" y="4926119"/>
              <a:ext cx="596130" cy="274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30">
              <a:extLst>
                <a:ext uri="{FF2B5EF4-FFF2-40B4-BE49-F238E27FC236}">
                  <a16:creationId xmlns:a16="http://schemas.microsoft.com/office/drawing/2014/main" id="{42618E24-98D5-42A1-B2F3-087FA5448CA4}"/>
                </a:ext>
              </a:extLst>
            </p:cNvPr>
            <p:cNvCxnSpPr>
              <a:stCxn id="81" idx="1"/>
              <a:endCxn id="77" idx="2"/>
            </p:cNvCxnSpPr>
            <p:nvPr/>
          </p:nvCxnSpPr>
          <p:spPr>
            <a:xfrm flipH="1" flipV="1">
              <a:off x="4563395" y="4926119"/>
              <a:ext cx="355701" cy="3402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24">
              <a:extLst>
                <a:ext uri="{FF2B5EF4-FFF2-40B4-BE49-F238E27FC236}">
                  <a16:creationId xmlns:a16="http://schemas.microsoft.com/office/drawing/2014/main" id="{3758FB0C-5D01-4602-A376-F8A52F71D1AE}"/>
                </a:ext>
              </a:extLst>
            </p:cNvPr>
            <p:cNvSpPr/>
            <p:nvPr/>
          </p:nvSpPr>
          <p:spPr>
            <a:xfrm>
              <a:off x="4229598" y="5568636"/>
              <a:ext cx="51547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GPA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接连接符 30">
              <a:extLst>
                <a:ext uri="{FF2B5EF4-FFF2-40B4-BE49-F238E27FC236}">
                  <a16:creationId xmlns:a16="http://schemas.microsoft.com/office/drawing/2014/main" id="{68F65B5D-2148-46B3-9429-E7FFEDD98954}"/>
                </a:ext>
              </a:extLst>
            </p:cNvPr>
            <p:cNvCxnSpPr>
              <a:cxnSpLocks/>
              <a:stCxn id="86" idx="0"/>
              <a:endCxn id="77" idx="2"/>
            </p:cNvCxnSpPr>
            <p:nvPr/>
          </p:nvCxnSpPr>
          <p:spPr>
            <a:xfrm flipV="1">
              <a:off x="4487335" y="4926119"/>
              <a:ext cx="76060" cy="64251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931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50A4-4AFE-4091-95E1-B5BA7E77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F8670-67D8-490E-BDB4-8153723F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191000"/>
          </a:xfrm>
        </p:spPr>
        <p:txBody>
          <a:bodyPr/>
          <a:lstStyle/>
          <a:p>
            <a:r>
              <a:rPr lang="en-US" dirty="0"/>
              <a:t>Sometimes multiple entities of the same type can </a:t>
            </a:r>
            <a:r>
              <a:rPr lang="en-US" altLang="zh-CN" dirty="0"/>
              <a:t>participate a same relationship.</a:t>
            </a:r>
          </a:p>
          <a:p>
            <a:r>
              <a:rPr lang="en-US" dirty="0"/>
              <a:t>Suppose we want to express “some courses are the </a:t>
            </a:r>
            <a:r>
              <a:rPr lang="en-US" altLang="zh-CN" dirty="0"/>
              <a:t>prerequisite of some other courses</a:t>
            </a:r>
            <a:r>
              <a:rPr lang="en-US" dirty="0"/>
              <a:t>”.</a:t>
            </a:r>
          </a:p>
          <a:p>
            <a:r>
              <a:rPr lang="en-US" dirty="0"/>
              <a:t>For example, before taking the database course, one must pass the C </a:t>
            </a:r>
            <a:r>
              <a:rPr lang="en-US" altLang="zh-CN" dirty="0"/>
              <a:t>program</a:t>
            </a:r>
            <a:r>
              <a:rPr lang="en-US" dirty="0"/>
              <a:t> course.</a:t>
            </a:r>
          </a:p>
          <a:p>
            <a:r>
              <a:rPr lang="en-US" dirty="0"/>
              <a:t>To model this example, ER diagram allows an entity set to link with a relationship set multiple times.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9ED25FE-55E8-48DF-8593-FFB64346B10A}"/>
              </a:ext>
            </a:extLst>
          </p:cNvPr>
          <p:cNvSpPr txBox="1">
            <a:spLocks/>
          </p:cNvSpPr>
          <p:nvPr/>
        </p:nvSpPr>
        <p:spPr>
          <a:xfrm>
            <a:off x="628650" y="4312085"/>
            <a:ext cx="3716324" cy="18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Roles are written in text, to express how the entities are participating the relationship.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7EE7A5-472C-4730-AA37-5E1E1159E222}"/>
              </a:ext>
            </a:extLst>
          </p:cNvPr>
          <p:cNvGrpSpPr/>
          <p:nvPr/>
        </p:nvGrpSpPr>
        <p:grpSpPr>
          <a:xfrm>
            <a:off x="4244853" y="4312641"/>
            <a:ext cx="4370619" cy="2216133"/>
            <a:chOff x="3850898" y="4275989"/>
            <a:chExt cx="4370619" cy="2216133"/>
          </a:xfrm>
        </p:grpSpPr>
        <p:grpSp>
          <p:nvGrpSpPr>
            <p:cNvPr id="14" name="组合 6">
              <a:extLst>
                <a:ext uri="{FF2B5EF4-FFF2-40B4-BE49-F238E27FC236}">
                  <a16:creationId xmlns:a16="http://schemas.microsoft.com/office/drawing/2014/main" id="{E81CDE97-7F4F-4121-958D-56FB7A27A9E2}"/>
                </a:ext>
              </a:extLst>
            </p:cNvPr>
            <p:cNvGrpSpPr/>
            <p:nvPr/>
          </p:nvGrpSpPr>
          <p:grpSpPr>
            <a:xfrm>
              <a:off x="7253780" y="4694778"/>
              <a:ext cx="967737" cy="967737"/>
              <a:chOff x="3371232" y="4880441"/>
              <a:chExt cx="823259" cy="823260"/>
            </a:xfrm>
          </p:grpSpPr>
          <p:sp>
            <p:nvSpPr>
              <p:cNvPr id="15" name="菱形 4">
                <a:extLst>
                  <a:ext uri="{FF2B5EF4-FFF2-40B4-BE49-F238E27FC236}">
                    <a16:creationId xmlns:a16="http://schemas.microsoft.com/office/drawing/2014/main" id="{E3B72A3F-A9A0-45EA-84A9-AB084DC7D3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1232" y="4880441"/>
                <a:ext cx="823259" cy="823260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5">
                <a:extLst>
                  <a:ext uri="{FF2B5EF4-FFF2-40B4-BE49-F238E27FC236}">
                    <a16:creationId xmlns:a16="http://schemas.microsoft.com/office/drawing/2014/main" id="{61C7C386-E2D3-447E-9CAC-28C9ED645FE8}"/>
                  </a:ext>
                </a:extLst>
              </p:cNvPr>
              <p:cNvSpPr txBox="1"/>
              <p:nvPr/>
            </p:nvSpPr>
            <p:spPr>
              <a:xfrm>
                <a:off x="3442485" y="5161156"/>
                <a:ext cx="680751" cy="26182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pre_req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1A1B39-206C-4FFF-8C00-19514146F7B9}"/>
                </a:ext>
              </a:extLst>
            </p:cNvPr>
            <p:cNvCxnSpPr>
              <a:cxnSpLocks/>
            </p:cNvCxnSpPr>
            <p:nvPr/>
          </p:nvCxnSpPr>
          <p:spPr>
            <a:xfrm>
              <a:off x="5987876" y="5265389"/>
              <a:ext cx="135016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3028F3D-1C1F-4AB7-84A9-13553F6D4971}"/>
                </a:ext>
              </a:extLst>
            </p:cNvPr>
            <p:cNvCxnSpPr>
              <a:cxnSpLocks/>
            </p:cNvCxnSpPr>
            <p:nvPr/>
          </p:nvCxnSpPr>
          <p:spPr>
            <a:xfrm>
              <a:off x="5987369" y="5093939"/>
              <a:ext cx="135016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5">
              <a:extLst>
                <a:ext uri="{FF2B5EF4-FFF2-40B4-BE49-F238E27FC236}">
                  <a16:creationId xmlns:a16="http://schemas.microsoft.com/office/drawing/2014/main" id="{BBF03D58-AB32-462F-9010-4B5DA768883B}"/>
                </a:ext>
              </a:extLst>
            </p:cNvPr>
            <p:cNvSpPr txBox="1"/>
            <p:nvPr/>
          </p:nvSpPr>
          <p:spPr>
            <a:xfrm>
              <a:off x="6148530" y="5232343"/>
              <a:ext cx="1027845" cy="27699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predecessor</a:t>
              </a:r>
              <a:endParaRPr kumimoji="1" lang="zh-CN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5">
              <a:extLst>
                <a:ext uri="{FF2B5EF4-FFF2-40B4-BE49-F238E27FC236}">
                  <a16:creationId xmlns:a16="http://schemas.microsoft.com/office/drawing/2014/main" id="{BAD5915B-9E0D-470B-A87F-02C7A3953F21}"/>
                </a:ext>
              </a:extLst>
            </p:cNvPr>
            <p:cNvSpPr txBox="1"/>
            <p:nvPr/>
          </p:nvSpPr>
          <p:spPr>
            <a:xfrm>
              <a:off x="6219160" y="4831297"/>
              <a:ext cx="875561" cy="276999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45720" rIns="91440" bIns="45720" rtlCol="0" anchor="ctr">
              <a:spAutoFit/>
            </a:bodyPr>
            <a:lstStyle/>
            <a:p>
              <a:pPr algn="l"/>
              <a:r>
                <a:rPr kumimoji="1" lang="en-US" altLang="zh-CN" sz="1200" i="1" dirty="0">
                  <a:latin typeface="Arial" panose="020B0604020202020204" pitchFamily="34" charset="0"/>
                  <a:cs typeface="Arial" panose="020B0604020202020204" pitchFamily="34" charset="0"/>
                </a:rPr>
                <a:t>successor</a:t>
              </a:r>
              <a:endParaRPr kumimoji="1" lang="zh-CN" altLang="en-US" sz="12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52A306-2D0B-44FB-9A2A-4BCF175A30C8}"/>
                </a:ext>
              </a:extLst>
            </p:cNvPr>
            <p:cNvGrpSpPr/>
            <p:nvPr/>
          </p:nvGrpSpPr>
          <p:grpSpPr>
            <a:xfrm>
              <a:off x="3850898" y="4275989"/>
              <a:ext cx="3434584" cy="2216133"/>
              <a:chOff x="4042809" y="2461098"/>
              <a:chExt cx="3434584" cy="2216133"/>
            </a:xfrm>
          </p:grpSpPr>
          <p:sp>
            <p:nvSpPr>
              <p:cNvPr id="26" name="椭圆 26">
                <a:extLst>
                  <a:ext uri="{FF2B5EF4-FFF2-40B4-BE49-F238E27FC236}">
                    <a16:creationId xmlns:a16="http://schemas.microsoft.com/office/drawing/2014/main" id="{FC286147-C37E-488B-83DD-664897F62CF7}"/>
                  </a:ext>
                </a:extLst>
              </p:cNvPr>
              <p:cNvSpPr/>
              <p:nvPr/>
            </p:nvSpPr>
            <p:spPr>
              <a:xfrm>
                <a:off x="4042809" y="4311838"/>
                <a:ext cx="1442993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domain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3CAA0003-6293-442C-932D-3C6B8DA3E012}"/>
                  </a:ext>
                </a:extLst>
              </p:cNvPr>
              <p:cNvSpPr/>
              <p:nvPr/>
            </p:nvSpPr>
            <p:spPr>
              <a:xfrm>
                <a:off x="5734727" y="4323159"/>
                <a:ext cx="174266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course_number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直接连接符 38">
                <a:extLst>
                  <a:ext uri="{FF2B5EF4-FFF2-40B4-BE49-F238E27FC236}">
                    <a16:creationId xmlns:a16="http://schemas.microsoft.com/office/drawing/2014/main" id="{D954F56E-DEDE-434A-B6C0-75AF28890869}"/>
                  </a:ext>
                </a:extLst>
              </p:cNvPr>
              <p:cNvCxnSpPr>
                <a:cxnSpLocks/>
                <a:stCxn id="32" idx="4"/>
                <a:endCxn id="26" idx="7"/>
              </p:cNvCxnSpPr>
              <p:nvPr/>
            </p:nvCxnSpPr>
            <p:spPr>
              <a:xfrm flipH="1">
                <a:off x="5274481" y="4165631"/>
                <a:ext cx="370414" cy="19806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38">
                <a:extLst>
                  <a:ext uri="{FF2B5EF4-FFF2-40B4-BE49-F238E27FC236}">
                    <a16:creationId xmlns:a16="http://schemas.microsoft.com/office/drawing/2014/main" id="{56AF26EC-DA03-450F-A513-228900622F45}"/>
                  </a:ext>
                </a:extLst>
              </p:cNvPr>
              <p:cNvCxnSpPr>
                <a:cxnSpLocks/>
                <a:stCxn id="32" idx="4"/>
                <a:endCxn id="27" idx="1"/>
              </p:cNvCxnSpPr>
              <p:nvPr/>
            </p:nvCxnSpPr>
            <p:spPr>
              <a:xfrm>
                <a:off x="5644895" y="4165631"/>
                <a:ext cx="345040" cy="20938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1">
                <a:extLst>
                  <a:ext uri="{FF2B5EF4-FFF2-40B4-BE49-F238E27FC236}">
                    <a16:creationId xmlns:a16="http://schemas.microsoft.com/office/drawing/2014/main" id="{7BB9714F-B2FB-40D7-A8A7-07BBEBCE2BB8}"/>
                  </a:ext>
                </a:extLst>
              </p:cNvPr>
              <p:cNvSpPr/>
              <p:nvPr/>
            </p:nvSpPr>
            <p:spPr>
              <a:xfrm>
                <a:off x="5450323" y="3212784"/>
                <a:ext cx="721672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椭圆 25">
                <a:extLst>
                  <a:ext uri="{FF2B5EF4-FFF2-40B4-BE49-F238E27FC236}">
                    <a16:creationId xmlns:a16="http://schemas.microsoft.com/office/drawing/2014/main" id="{0D7AE7B0-8155-43C8-B278-229EB33CBD26}"/>
                  </a:ext>
                </a:extLst>
              </p:cNvPr>
              <p:cNvSpPr/>
              <p:nvPr/>
            </p:nvSpPr>
            <p:spPr>
              <a:xfrm>
                <a:off x="4448006" y="2461098"/>
                <a:ext cx="155168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u="sng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course_name</a:t>
                </a:r>
                <a:endParaRPr lang="zh-CN" altLang="en-US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椭圆 26">
                <a:extLst>
                  <a:ext uri="{FF2B5EF4-FFF2-40B4-BE49-F238E27FC236}">
                    <a16:creationId xmlns:a16="http://schemas.microsoft.com/office/drawing/2014/main" id="{F80EFDE8-A39A-4600-BF98-5DA86FB58703}"/>
                  </a:ext>
                </a:extLst>
              </p:cNvPr>
              <p:cNvSpPr/>
              <p:nvPr/>
            </p:nvSpPr>
            <p:spPr>
              <a:xfrm>
                <a:off x="4868350" y="3811559"/>
                <a:ext cx="1553089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course_code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3" name="直接连接符 36">
                <a:extLst>
                  <a:ext uri="{FF2B5EF4-FFF2-40B4-BE49-F238E27FC236}">
                    <a16:creationId xmlns:a16="http://schemas.microsoft.com/office/drawing/2014/main" id="{49D05B72-0EA5-47A4-A8DA-73A34A4AA172}"/>
                  </a:ext>
                </a:extLst>
              </p:cNvPr>
              <p:cNvCxnSpPr>
                <a:cxnSpLocks/>
                <a:stCxn id="30" idx="0"/>
                <a:endCxn id="31" idx="4"/>
              </p:cNvCxnSpPr>
              <p:nvPr/>
            </p:nvCxnSpPr>
            <p:spPr>
              <a:xfrm flipH="1" flipV="1">
                <a:off x="5223849" y="2815170"/>
                <a:ext cx="587310" cy="39761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8">
                <a:extLst>
                  <a:ext uri="{FF2B5EF4-FFF2-40B4-BE49-F238E27FC236}">
                    <a16:creationId xmlns:a16="http://schemas.microsoft.com/office/drawing/2014/main" id="{F5B25A10-9408-4E96-9E5E-CD5FBF8ECFC0}"/>
                  </a:ext>
                </a:extLst>
              </p:cNvPr>
              <p:cNvCxnSpPr>
                <a:cxnSpLocks/>
                <a:stCxn id="30" idx="2"/>
                <a:endCxn id="32" idx="0"/>
              </p:cNvCxnSpPr>
              <p:nvPr/>
            </p:nvCxnSpPr>
            <p:spPr>
              <a:xfrm flipH="1">
                <a:off x="5644895" y="3520561"/>
                <a:ext cx="166264" cy="29099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椭圆 26">
                <a:extLst>
                  <a:ext uri="{FF2B5EF4-FFF2-40B4-BE49-F238E27FC236}">
                    <a16:creationId xmlns:a16="http://schemas.microsoft.com/office/drawing/2014/main" id="{E7332CB1-9AF3-4246-8937-BAB7EA1DCE78}"/>
                  </a:ext>
                </a:extLst>
              </p:cNvPr>
              <p:cNvSpPr/>
              <p:nvPr/>
            </p:nvSpPr>
            <p:spPr>
              <a:xfrm>
                <a:off x="6140777" y="2578126"/>
                <a:ext cx="892449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credits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直接连接符 38">
                <a:extLst>
                  <a:ext uri="{FF2B5EF4-FFF2-40B4-BE49-F238E27FC236}">
                    <a16:creationId xmlns:a16="http://schemas.microsoft.com/office/drawing/2014/main" id="{6BE5AD61-86D4-46CF-AC38-F22BE32DC35A}"/>
                  </a:ext>
                </a:extLst>
              </p:cNvPr>
              <p:cNvCxnSpPr>
                <a:cxnSpLocks/>
                <a:stCxn id="30" idx="0"/>
                <a:endCxn id="35" idx="3"/>
              </p:cNvCxnSpPr>
              <p:nvPr/>
            </p:nvCxnSpPr>
            <p:spPr>
              <a:xfrm flipV="1">
                <a:off x="5811159" y="2880345"/>
                <a:ext cx="460314" cy="33243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30B4D549-BDD6-4084-886B-CE99F9E0B7FA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35F6D184-633E-498F-9809-C5DF90BE0FD6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59F98ECC-D69E-4BCA-8DBC-C5C7A887BD79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CB4EE94E-CD86-4D37-9ECB-7FE40C7D096A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5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47E90-48AD-49F5-8FE8-49F8EA36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Attributes for Relationship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6E982-2DAB-4018-99C7-FDED44228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080753"/>
          </a:xfrm>
        </p:spPr>
        <p:txBody>
          <a:bodyPr/>
          <a:lstStyle/>
          <a:p>
            <a:r>
              <a:rPr lang="en-US" dirty="0"/>
              <a:t>Sometimes people are also interested in some information about relationships.</a:t>
            </a:r>
          </a:p>
          <a:p>
            <a:r>
              <a:rPr lang="en-US" dirty="0"/>
              <a:t>In the “students borrow books” example, we also want to know when the book is borrowed, when the book is returned, and how long the book is kept by the student.</a:t>
            </a:r>
          </a:p>
          <a:p>
            <a:r>
              <a:rPr lang="en-US" dirty="0"/>
              <a:t>This information does not belong to students or books. It is about the association.</a:t>
            </a:r>
          </a:p>
          <a:p>
            <a:r>
              <a:rPr lang="en-US" dirty="0"/>
              <a:t>Thus, in this case, the relationship set can also have some attributes.</a:t>
            </a:r>
          </a:p>
        </p:txBody>
      </p:sp>
      <p:sp>
        <p:nvSpPr>
          <p:cNvPr id="96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46465C73-541A-4D36-B0FA-18A52C00EC0C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A4062852-B8DE-4884-B5AF-301443B3E35F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EDB753A5-0453-456D-A6F0-9C440900929C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9F7DA466-AB85-4AF0-9485-173801C9347A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B38146-2ECB-15AC-89C5-A3A7F3F38FDB}"/>
              </a:ext>
            </a:extLst>
          </p:cNvPr>
          <p:cNvGrpSpPr/>
          <p:nvPr/>
        </p:nvGrpSpPr>
        <p:grpSpPr>
          <a:xfrm>
            <a:off x="700389" y="4510088"/>
            <a:ext cx="7410386" cy="2045159"/>
            <a:chOff x="700389" y="4510088"/>
            <a:chExt cx="7410386" cy="2045159"/>
          </a:xfrm>
        </p:grpSpPr>
        <p:sp>
          <p:nvSpPr>
            <p:cNvPr id="33" name="矩形 21">
              <a:extLst>
                <a:ext uri="{FF2B5EF4-FFF2-40B4-BE49-F238E27FC236}">
                  <a16:creationId xmlns:a16="http://schemas.microsoft.com/office/drawing/2014/main" id="{C924F216-6550-45B3-B76B-951A4B888A35}"/>
                </a:ext>
              </a:extLst>
            </p:cNvPr>
            <p:cNvSpPr/>
            <p:nvPr/>
          </p:nvSpPr>
          <p:spPr>
            <a:xfrm>
              <a:off x="6600849" y="5463188"/>
              <a:ext cx="5725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椭圆 25">
              <a:extLst>
                <a:ext uri="{FF2B5EF4-FFF2-40B4-BE49-F238E27FC236}">
                  <a16:creationId xmlns:a16="http://schemas.microsoft.com/office/drawing/2014/main" id="{50F25FD4-5E8D-481B-9C23-F26BD2856D64}"/>
                </a:ext>
              </a:extLst>
            </p:cNvPr>
            <p:cNvSpPr/>
            <p:nvPr/>
          </p:nvSpPr>
          <p:spPr>
            <a:xfrm>
              <a:off x="7156712" y="4751354"/>
              <a:ext cx="628902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ISBN</a:t>
              </a:r>
              <a:endParaRPr lang="zh-CN" altLang="en-US" sz="1400" i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椭圆 26">
              <a:extLst>
                <a:ext uri="{FF2B5EF4-FFF2-40B4-BE49-F238E27FC236}">
                  <a16:creationId xmlns:a16="http://schemas.microsoft.com/office/drawing/2014/main" id="{DF445DC1-DE52-4650-A322-3933DE1BF6C9}"/>
                </a:ext>
              </a:extLst>
            </p:cNvPr>
            <p:cNvSpPr/>
            <p:nvPr/>
          </p:nvSpPr>
          <p:spPr>
            <a:xfrm>
              <a:off x="6160287" y="6149863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32">
              <a:extLst>
                <a:ext uri="{FF2B5EF4-FFF2-40B4-BE49-F238E27FC236}">
                  <a16:creationId xmlns:a16="http://schemas.microsoft.com/office/drawing/2014/main" id="{8A190C70-AB9A-4520-BBE7-0123A7D3263B}"/>
                </a:ext>
              </a:extLst>
            </p:cNvPr>
            <p:cNvCxnSpPr>
              <a:cxnSpLocks/>
              <a:stCxn id="57" idx="3"/>
              <a:endCxn id="54" idx="1"/>
            </p:cNvCxnSpPr>
            <p:nvPr/>
          </p:nvCxnSpPr>
          <p:spPr>
            <a:xfrm>
              <a:off x="2874114" y="5615712"/>
              <a:ext cx="1396348" cy="13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34">
              <a:extLst>
                <a:ext uri="{FF2B5EF4-FFF2-40B4-BE49-F238E27FC236}">
                  <a16:creationId xmlns:a16="http://schemas.microsoft.com/office/drawing/2014/main" id="{7DEA0463-0D41-492F-B361-EEA11CBE8BE7}"/>
                </a:ext>
              </a:extLst>
            </p:cNvPr>
            <p:cNvCxnSpPr>
              <a:cxnSpLocks/>
              <a:stCxn id="54" idx="3"/>
              <a:endCxn id="33" idx="1"/>
            </p:cNvCxnSpPr>
            <p:nvPr/>
          </p:nvCxnSpPr>
          <p:spPr>
            <a:xfrm>
              <a:off x="5141132" y="5617075"/>
              <a:ext cx="1459717" cy="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36">
              <a:extLst>
                <a:ext uri="{FF2B5EF4-FFF2-40B4-BE49-F238E27FC236}">
                  <a16:creationId xmlns:a16="http://schemas.microsoft.com/office/drawing/2014/main" id="{05E99B1D-CA8B-40EE-A95A-23FE50288CE3}"/>
                </a:ext>
              </a:extLst>
            </p:cNvPr>
            <p:cNvCxnSpPr>
              <a:cxnSpLocks/>
              <a:stCxn id="33" idx="0"/>
              <a:endCxn id="39" idx="4"/>
            </p:cNvCxnSpPr>
            <p:nvPr/>
          </p:nvCxnSpPr>
          <p:spPr>
            <a:xfrm flipV="1">
              <a:off x="6887146" y="5105426"/>
              <a:ext cx="584017" cy="3577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38">
              <a:extLst>
                <a:ext uri="{FF2B5EF4-FFF2-40B4-BE49-F238E27FC236}">
                  <a16:creationId xmlns:a16="http://schemas.microsoft.com/office/drawing/2014/main" id="{3163F2E2-4479-4FE0-B43E-F84D4B97687C}"/>
                </a:ext>
              </a:extLst>
            </p:cNvPr>
            <p:cNvCxnSpPr>
              <a:stCxn id="33" idx="2"/>
              <a:endCxn id="40" idx="0"/>
            </p:cNvCxnSpPr>
            <p:nvPr/>
          </p:nvCxnSpPr>
          <p:spPr>
            <a:xfrm flipH="1">
              <a:off x="6606512" y="5770965"/>
              <a:ext cx="280634" cy="37889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26">
              <a:extLst>
                <a:ext uri="{FF2B5EF4-FFF2-40B4-BE49-F238E27FC236}">
                  <a16:creationId xmlns:a16="http://schemas.microsoft.com/office/drawing/2014/main" id="{7361DC54-1DF3-4D7D-8EF3-3A05BF06325C}"/>
                </a:ext>
              </a:extLst>
            </p:cNvPr>
            <p:cNvSpPr/>
            <p:nvPr/>
          </p:nvSpPr>
          <p:spPr>
            <a:xfrm>
              <a:off x="7218326" y="5961457"/>
              <a:ext cx="892449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author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直接连接符 38">
              <a:extLst>
                <a:ext uri="{FF2B5EF4-FFF2-40B4-BE49-F238E27FC236}">
                  <a16:creationId xmlns:a16="http://schemas.microsoft.com/office/drawing/2014/main" id="{84A1C188-E43B-4AB0-8340-7F9EB0926C59}"/>
                </a:ext>
              </a:extLst>
            </p:cNvPr>
            <p:cNvCxnSpPr>
              <a:cxnSpLocks/>
              <a:stCxn id="33" idx="2"/>
              <a:endCxn id="49" idx="0"/>
            </p:cNvCxnSpPr>
            <p:nvPr/>
          </p:nvCxnSpPr>
          <p:spPr>
            <a:xfrm>
              <a:off x="6887146" y="5770965"/>
              <a:ext cx="777405" cy="1904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椭圆 26">
              <a:extLst>
                <a:ext uri="{FF2B5EF4-FFF2-40B4-BE49-F238E27FC236}">
                  <a16:creationId xmlns:a16="http://schemas.microsoft.com/office/drawing/2014/main" id="{4CE36925-1079-44B9-96B0-0DA81B864136}"/>
                </a:ext>
              </a:extLst>
            </p:cNvPr>
            <p:cNvSpPr/>
            <p:nvPr/>
          </p:nvSpPr>
          <p:spPr>
            <a:xfrm>
              <a:off x="3010897" y="4510088"/>
              <a:ext cx="1753988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date_of_borrow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椭圆 26">
              <a:extLst>
                <a:ext uri="{FF2B5EF4-FFF2-40B4-BE49-F238E27FC236}">
                  <a16:creationId xmlns:a16="http://schemas.microsoft.com/office/drawing/2014/main" id="{3DCBA2F6-A2E8-413A-97D9-3A9080C3D9A0}"/>
                </a:ext>
              </a:extLst>
            </p:cNvPr>
            <p:cNvSpPr/>
            <p:nvPr/>
          </p:nvSpPr>
          <p:spPr>
            <a:xfrm>
              <a:off x="4992841" y="4525290"/>
              <a:ext cx="1753988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date_of_return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椭圆 26">
              <a:extLst>
                <a:ext uri="{FF2B5EF4-FFF2-40B4-BE49-F238E27FC236}">
                  <a16:creationId xmlns:a16="http://schemas.microsoft.com/office/drawing/2014/main" id="{26710B2C-33A6-42F0-A1DB-E2ABEE1F171F}"/>
                </a:ext>
              </a:extLst>
            </p:cNvPr>
            <p:cNvSpPr/>
            <p:nvPr/>
          </p:nvSpPr>
          <p:spPr>
            <a:xfrm>
              <a:off x="3379076" y="6201175"/>
              <a:ext cx="1040454" cy="354072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18000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直接连接符 11">
              <a:extLst>
                <a:ext uri="{FF2B5EF4-FFF2-40B4-BE49-F238E27FC236}">
                  <a16:creationId xmlns:a16="http://schemas.microsoft.com/office/drawing/2014/main" id="{6D56A1FD-3038-491E-8BC1-E0FD86D1FF43}"/>
                </a:ext>
              </a:extLst>
            </p:cNvPr>
            <p:cNvCxnSpPr>
              <a:cxnSpLocks/>
              <a:stCxn id="78" idx="5"/>
              <a:endCxn id="54" idx="0"/>
            </p:cNvCxnSpPr>
            <p:nvPr/>
          </p:nvCxnSpPr>
          <p:spPr>
            <a:xfrm>
              <a:off x="4508019" y="4812307"/>
              <a:ext cx="197778" cy="3694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11">
              <a:extLst>
                <a:ext uri="{FF2B5EF4-FFF2-40B4-BE49-F238E27FC236}">
                  <a16:creationId xmlns:a16="http://schemas.microsoft.com/office/drawing/2014/main" id="{322ACA2D-84A6-4682-8570-5BD594ACFAD8}"/>
                </a:ext>
              </a:extLst>
            </p:cNvPr>
            <p:cNvCxnSpPr>
              <a:cxnSpLocks/>
              <a:stCxn id="79" idx="3"/>
              <a:endCxn id="54" idx="0"/>
            </p:cNvCxnSpPr>
            <p:nvPr/>
          </p:nvCxnSpPr>
          <p:spPr>
            <a:xfrm flipH="1">
              <a:off x="4705797" y="4827509"/>
              <a:ext cx="543910" cy="35423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11">
              <a:extLst>
                <a:ext uri="{FF2B5EF4-FFF2-40B4-BE49-F238E27FC236}">
                  <a16:creationId xmlns:a16="http://schemas.microsoft.com/office/drawing/2014/main" id="{9285E8DC-8F58-4D61-A3A3-5BBA9E377570}"/>
                </a:ext>
              </a:extLst>
            </p:cNvPr>
            <p:cNvCxnSpPr>
              <a:cxnSpLocks/>
              <a:stCxn id="80" idx="7"/>
              <a:endCxn id="54" idx="2"/>
            </p:cNvCxnSpPr>
            <p:nvPr/>
          </p:nvCxnSpPr>
          <p:spPr>
            <a:xfrm flipV="1">
              <a:off x="4267159" y="6052410"/>
              <a:ext cx="438638" cy="20061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6">
              <a:extLst>
                <a:ext uri="{FF2B5EF4-FFF2-40B4-BE49-F238E27FC236}">
                  <a16:creationId xmlns:a16="http://schemas.microsoft.com/office/drawing/2014/main" id="{34DA2B6F-653D-4BCA-A5A2-A3B5B3518F91}"/>
                </a:ext>
              </a:extLst>
            </p:cNvPr>
            <p:cNvGrpSpPr/>
            <p:nvPr/>
          </p:nvGrpSpPr>
          <p:grpSpPr>
            <a:xfrm>
              <a:off x="4270462" y="5181740"/>
              <a:ext cx="870670" cy="870670"/>
              <a:chOff x="3852000" y="4722469"/>
              <a:chExt cx="1116654" cy="1116655"/>
            </a:xfrm>
          </p:grpSpPr>
          <p:sp>
            <p:nvSpPr>
              <p:cNvPr id="54" name="菱形 4">
                <a:extLst>
                  <a:ext uri="{FF2B5EF4-FFF2-40B4-BE49-F238E27FC236}">
                    <a16:creationId xmlns:a16="http://schemas.microsoft.com/office/drawing/2014/main" id="{DCE449D6-FBBD-4473-8757-96ED1ABDA7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2000" y="4722469"/>
                <a:ext cx="1116654" cy="111665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文本框 5">
                <a:extLst>
                  <a:ext uri="{FF2B5EF4-FFF2-40B4-BE49-F238E27FC236}">
                    <a16:creationId xmlns:a16="http://schemas.microsoft.com/office/drawing/2014/main" id="{06C66BED-0E2E-4243-BF1E-766E9269ED45}"/>
                  </a:ext>
                </a:extLst>
              </p:cNvPr>
              <p:cNvSpPr txBox="1"/>
              <p:nvPr/>
            </p:nvSpPr>
            <p:spPr>
              <a:xfrm>
                <a:off x="3984399" y="5109821"/>
                <a:ext cx="784847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borrow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721AC3-0BA4-4AB8-A178-A130145FF8F6}"/>
                </a:ext>
              </a:extLst>
            </p:cNvPr>
            <p:cNvGrpSpPr/>
            <p:nvPr/>
          </p:nvGrpSpPr>
          <p:grpSpPr>
            <a:xfrm>
              <a:off x="700389" y="4845134"/>
              <a:ext cx="2600836" cy="1577179"/>
              <a:chOff x="2855061" y="4001653"/>
              <a:chExt cx="2600836" cy="1577179"/>
            </a:xfrm>
          </p:grpSpPr>
          <p:sp>
            <p:nvSpPr>
              <p:cNvPr id="52" name="椭圆 7">
                <a:extLst>
                  <a:ext uri="{FF2B5EF4-FFF2-40B4-BE49-F238E27FC236}">
                    <a16:creationId xmlns:a16="http://schemas.microsoft.com/office/drawing/2014/main" id="{03D0301D-1BF2-40E4-9700-C060ED1670B3}"/>
                  </a:ext>
                </a:extLst>
              </p:cNvPr>
              <p:cNvSpPr/>
              <p:nvPr/>
            </p:nvSpPr>
            <p:spPr>
              <a:xfrm>
                <a:off x="2855061" y="4595603"/>
                <a:ext cx="817594" cy="354072"/>
              </a:xfrm>
              <a:prstGeom prst="ellipse">
                <a:avLst/>
              </a:prstGeom>
              <a:noFill/>
              <a:ln w="31750" cmpd="dbl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phone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4BEB9BCD-7CEB-423E-917C-E6EFA7FE9DD5}"/>
                  </a:ext>
                </a:extLst>
              </p:cNvPr>
              <p:cNvCxnSpPr>
                <a:cxnSpLocks/>
                <a:stCxn id="52" idx="6"/>
                <a:endCxn id="57" idx="1"/>
              </p:cNvCxnSpPr>
              <p:nvPr/>
            </p:nvCxnSpPr>
            <p:spPr>
              <a:xfrm flipV="1">
                <a:off x="3672655" y="4772231"/>
                <a:ext cx="425348" cy="4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矩形 3">
                <a:extLst>
                  <a:ext uri="{FF2B5EF4-FFF2-40B4-BE49-F238E27FC236}">
                    <a16:creationId xmlns:a16="http://schemas.microsoft.com/office/drawing/2014/main" id="{5834BCF0-7B4B-4697-93E7-A6980CF37FBC}"/>
                  </a:ext>
                </a:extLst>
              </p:cNvPr>
              <p:cNvSpPr/>
              <p:nvPr/>
            </p:nvSpPr>
            <p:spPr>
              <a:xfrm>
                <a:off x="4098003" y="4618342"/>
                <a:ext cx="930783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student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椭圆 7">
                <a:extLst>
                  <a:ext uri="{FF2B5EF4-FFF2-40B4-BE49-F238E27FC236}">
                    <a16:creationId xmlns:a16="http://schemas.microsoft.com/office/drawing/2014/main" id="{2451B1C7-1640-4790-B472-3925815DA5D6}"/>
                  </a:ext>
                </a:extLst>
              </p:cNvPr>
              <p:cNvSpPr/>
              <p:nvPr/>
            </p:nvSpPr>
            <p:spPr>
              <a:xfrm>
                <a:off x="3770271" y="4004366"/>
                <a:ext cx="4765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u="sng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id</a:t>
                </a:r>
                <a:endParaRPr lang="zh-CN" altLang="en-US" sz="1400" i="1" u="sng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22">
                <a:extLst>
                  <a:ext uri="{FF2B5EF4-FFF2-40B4-BE49-F238E27FC236}">
                    <a16:creationId xmlns:a16="http://schemas.microsoft.com/office/drawing/2014/main" id="{343E24DA-46AC-46F2-AE81-B7E20C6A2528}"/>
                  </a:ext>
                </a:extLst>
              </p:cNvPr>
              <p:cNvSpPr/>
              <p:nvPr/>
            </p:nvSpPr>
            <p:spPr>
              <a:xfrm>
                <a:off x="4753912" y="4001653"/>
                <a:ext cx="628902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name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0" name="椭圆 23">
                <a:extLst>
                  <a:ext uri="{FF2B5EF4-FFF2-40B4-BE49-F238E27FC236}">
                    <a16:creationId xmlns:a16="http://schemas.microsoft.com/office/drawing/2014/main" id="{C0C701E6-A1F8-491F-83FB-5E009EE48CD4}"/>
                  </a:ext>
                </a:extLst>
              </p:cNvPr>
              <p:cNvSpPr/>
              <p:nvPr/>
            </p:nvSpPr>
            <p:spPr>
              <a:xfrm>
                <a:off x="3469271" y="5005294"/>
                <a:ext cx="558326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year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椭圆 24">
                <a:extLst>
                  <a:ext uri="{FF2B5EF4-FFF2-40B4-BE49-F238E27FC236}">
                    <a16:creationId xmlns:a16="http://schemas.microsoft.com/office/drawing/2014/main" id="{F71CB15D-1208-40B3-80B1-5F3081B47593}"/>
                  </a:ext>
                </a:extLst>
              </p:cNvPr>
              <p:cNvSpPr/>
              <p:nvPr/>
            </p:nvSpPr>
            <p:spPr>
              <a:xfrm>
                <a:off x="4826995" y="4995732"/>
                <a:ext cx="628902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接连接符 9">
                <a:extLst>
                  <a:ext uri="{FF2B5EF4-FFF2-40B4-BE49-F238E27FC236}">
                    <a16:creationId xmlns:a16="http://schemas.microsoft.com/office/drawing/2014/main" id="{A1FC2912-7F72-409B-92CD-332D8330D9A6}"/>
                  </a:ext>
                </a:extLst>
              </p:cNvPr>
              <p:cNvCxnSpPr>
                <a:cxnSpLocks/>
                <a:stCxn id="58" idx="5"/>
                <a:endCxn id="57" idx="0"/>
              </p:cNvCxnSpPr>
              <p:nvPr/>
            </p:nvCxnSpPr>
            <p:spPr>
              <a:xfrm>
                <a:off x="4177011" y="4306585"/>
                <a:ext cx="386384" cy="3117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11">
                <a:extLst>
                  <a:ext uri="{FF2B5EF4-FFF2-40B4-BE49-F238E27FC236}">
                    <a16:creationId xmlns:a16="http://schemas.microsoft.com/office/drawing/2014/main" id="{4190067C-D7D4-4A21-9362-4BFD78E6574E}"/>
                  </a:ext>
                </a:extLst>
              </p:cNvPr>
              <p:cNvCxnSpPr>
                <a:stCxn id="59" idx="3"/>
                <a:endCxn id="57" idx="0"/>
              </p:cNvCxnSpPr>
              <p:nvPr/>
            </p:nvCxnSpPr>
            <p:spPr>
              <a:xfrm flipH="1">
                <a:off x="4563395" y="4303872"/>
                <a:ext cx="282618" cy="31447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28">
                <a:extLst>
                  <a:ext uri="{FF2B5EF4-FFF2-40B4-BE49-F238E27FC236}">
                    <a16:creationId xmlns:a16="http://schemas.microsoft.com/office/drawing/2014/main" id="{5471B5D3-C64F-467B-AD6D-8A286A80651B}"/>
                  </a:ext>
                </a:extLst>
              </p:cNvPr>
              <p:cNvCxnSpPr>
                <a:cxnSpLocks/>
                <a:stCxn id="60" idx="7"/>
                <a:endCxn id="57" idx="2"/>
              </p:cNvCxnSpPr>
              <p:nvPr/>
            </p:nvCxnSpPr>
            <p:spPr>
              <a:xfrm flipV="1">
                <a:off x="3945832" y="4926119"/>
                <a:ext cx="617563" cy="13102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30">
                <a:extLst>
                  <a:ext uri="{FF2B5EF4-FFF2-40B4-BE49-F238E27FC236}">
                    <a16:creationId xmlns:a16="http://schemas.microsoft.com/office/drawing/2014/main" id="{CCD1D7C6-F6D7-43DB-85DA-1CD7F033436F}"/>
                  </a:ext>
                </a:extLst>
              </p:cNvPr>
              <p:cNvCxnSpPr>
                <a:stCxn id="61" idx="1"/>
                <a:endCxn id="57" idx="2"/>
              </p:cNvCxnSpPr>
              <p:nvPr/>
            </p:nvCxnSpPr>
            <p:spPr>
              <a:xfrm flipH="1" flipV="1">
                <a:off x="4563395" y="4926119"/>
                <a:ext cx="355701" cy="121466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椭圆 24">
                <a:extLst>
                  <a:ext uri="{FF2B5EF4-FFF2-40B4-BE49-F238E27FC236}">
                    <a16:creationId xmlns:a16="http://schemas.microsoft.com/office/drawing/2014/main" id="{9E543667-2016-4DF4-B31F-9EE340CCCAD3}"/>
                  </a:ext>
                </a:extLst>
              </p:cNvPr>
              <p:cNvSpPr/>
              <p:nvPr/>
            </p:nvSpPr>
            <p:spPr>
              <a:xfrm>
                <a:off x="4206153" y="5224760"/>
                <a:ext cx="515474" cy="35407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18000" rtlCol="0" anchor="ctr">
                <a:spAutoFit/>
              </a:bodyPr>
              <a:lstStyle/>
              <a:p>
                <a:pPr algn="ctr"/>
                <a:r>
                  <a:rPr lang="en-US" altLang="zh-CN" sz="1400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GPA</a:t>
                </a: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7" name="直接连接符 30">
                <a:extLst>
                  <a:ext uri="{FF2B5EF4-FFF2-40B4-BE49-F238E27FC236}">
                    <a16:creationId xmlns:a16="http://schemas.microsoft.com/office/drawing/2014/main" id="{E6A8C129-4C18-460C-9ECB-8A3CFE54A05F}"/>
                  </a:ext>
                </a:extLst>
              </p:cNvPr>
              <p:cNvCxnSpPr>
                <a:cxnSpLocks/>
                <a:stCxn id="66" idx="0"/>
                <a:endCxn id="57" idx="2"/>
              </p:cNvCxnSpPr>
              <p:nvPr/>
            </p:nvCxnSpPr>
            <p:spPr>
              <a:xfrm flipV="1">
                <a:off x="4463890" y="4926119"/>
                <a:ext cx="99505" cy="29864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873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D3FA-E20D-4248-808D-36DCBBCF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Derived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69595-8656-4E70-A198-8FFB69704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example, the attribute duration is in a </a:t>
            </a:r>
            <a:r>
              <a:rPr lang="en-US" b="1" i="1" dirty="0"/>
              <a:t>dashed </a:t>
            </a:r>
            <a:r>
              <a:rPr lang="en-US" altLang="zh-CN" b="1" i="1" dirty="0"/>
              <a:t>ellipse</a:t>
            </a:r>
            <a:r>
              <a:rPr lang="en-US" altLang="zh-CN" dirty="0"/>
              <a:t> because it is a </a:t>
            </a:r>
            <a:r>
              <a:rPr lang="en-US" altLang="zh-CN" b="1" i="1" dirty="0"/>
              <a:t>derived attribute</a:t>
            </a:r>
            <a:r>
              <a:rPr lang="en-US" altLang="zh-CN" dirty="0"/>
              <a:t>. </a:t>
            </a:r>
          </a:p>
          <a:p>
            <a:r>
              <a:rPr lang="en-US" dirty="0"/>
              <a:t>If one knows the date of borrow and the date of return, then the duration can be calculated from the two values.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63E791B7-3050-47EA-ADC3-CF7EBA9969EF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FBE7D1AC-715E-4418-A3BE-FBDD95F09499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0415E076-1648-4BB2-95CF-54221A239F5C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AC4DB611-64B3-47DB-A24A-F995169E6097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04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8877-EEBB-4C5A-BC47-A78B8DCF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430E8-FB40-46D5-BFFE-0D7217C3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Summarizing the examples.</a:t>
            </a:r>
          </a:p>
          <a:p>
            <a:r>
              <a:rPr lang="en-US" dirty="0"/>
              <a:t>Sometimes designers have to reallocate the positions of some </a:t>
            </a:r>
            <a:r>
              <a:rPr lang="en-US" altLang="zh-CN" dirty="0"/>
              <a:t>components of the ER diagram to make it beautiful.</a:t>
            </a:r>
            <a:endParaRPr lang="en-US" dirty="0"/>
          </a:p>
        </p:txBody>
      </p:sp>
      <p:sp>
        <p:nvSpPr>
          <p:cNvPr id="196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3B6EDA5A-97E4-429B-A99E-BF81E1EC1E7A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497EDEA2-B902-49E9-96CD-69C75950F45D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BF21A14E-24D7-4F37-B7E7-DB8AE489F1D9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D07C34E7-1A3E-4D63-B909-69CD94A8B681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78553-FBDD-CD3A-FE1B-4A5B914CB0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447" y="2776152"/>
            <a:ext cx="6575106" cy="33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5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7758-E90F-4BF9-954B-27BF57AB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5918F-0A1B-48C7-BD86-D11A4E86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3724835"/>
          </a:xfrm>
        </p:spPr>
        <p:txBody>
          <a:bodyPr/>
          <a:lstStyle/>
          <a:p>
            <a:r>
              <a:rPr lang="en-US" dirty="0"/>
              <a:t>In general, the goal of </a:t>
            </a:r>
            <a:r>
              <a:rPr lang="en-US" altLang="zh-CN" dirty="0"/>
              <a:t>the</a:t>
            </a:r>
            <a:r>
              <a:rPr lang="en-US" dirty="0"/>
              <a:t> relational database design is to create a database in a </a:t>
            </a:r>
            <a:r>
              <a:rPr lang="en-US" altLang="zh-CN" dirty="0"/>
              <a:t>specific database management system</a:t>
            </a:r>
            <a:r>
              <a:rPr lang="en-US" dirty="0"/>
              <a:t> that allows us to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 all information that we want,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minimize unnecessary redundancies, and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 users search information easily.</a:t>
            </a:r>
          </a:p>
          <a:p>
            <a:r>
              <a:rPr lang="en-US" altLang="zh-CN" dirty="0">
                <a:ea typeface="宋体" charset="-122"/>
              </a:rPr>
              <a:t>However, database design for an application is a complex task.</a:t>
            </a:r>
          </a:p>
          <a:p>
            <a:r>
              <a:rPr lang="en-US" dirty="0"/>
              <a:t>It is split into multiple phases.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5127B4E1-A57C-4B3A-BC31-02E0AEC62180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050A0280-E34F-4D5E-8CD8-6A39B5232FA7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2011C5E3-290F-4C8D-AD41-22F7D03DA7CE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92CDC1D4-935E-4FD1-9A38-FB4D5CBF1CD8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696DFC-33F7-BBF1-B867-92E0763E39AF}"/>
              </a:ext>
            </a:extLst>
          </p:cNvPr>
          <p:cNvGrpSpPr/>
          <p:nvPr/>
        </p:nvGrpSpPr>
        <p:grpSpPr>
          <a:xfrm>
            <a:off x="386945" y="5074988"/>
            <a:ext cx="8370109" cy="358758"/>
            <a:chOff x="53244" y="5000087"/>
            <a:chExt cx="8370109" cy="358758"/>
          </a:xfrm>
        </p:grpSpPr>
        <p:sp>
          <p:nvSpPr>
            <p:cNvPr id="8" name="Chevron 14">
              <a:extLst>
                <a:ext uri="{FF2B5EF4-FFF2-40B4-BE49-F238E27FC236}">
                  <a16:creationId xmlns:a16="http://schemas.microsoft.com/office/drawing/2014/main" id="{0A7BF9D9-99D6-FE39-0561-0320DE25B55B}"/>
                </a:ext>
              </a:extLst>
            </p:cNvPr>
            <p:cNvSpPr/>
            <p:nvPr/>
          </p:nvSpPr>
          <p:spPr>
            <a:xfrm>
              <a:off x="2192534" y="5006954"/>
              <a:ext cx="2116916" cy="345631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rPr>
                <a:t>2. Logical Design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Chevron 14">
              <a:extLst>
                <a:ext uri="{FF2B5EF4-FFF2-40B4-BE49-F238E27FC236}">
                  <a16:creationId xmlns:a16="http://schemas.microsoft.com/office/drawing/2014/main" id="{06CF555C-A1E3-195F-7DE6-BB5727C03FC4}"/>
                </a:ext>
              </a:extLst>
            </p:cNvPr>
            <p:cNvSpPr/>
            <p:nvPr/>
          </p:nvSpPr>
          <p:spPr>
            <a:xfrm>
              <a:off x="4146495" y="5000087"/>
              <a:ext cx="2116916" cy="345631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 Optimization</a:t>
              </a:r>
            </a:p>
          </p:txBody>
        </p:sp>
        <p:sp>
          <p:nvSpPr>
            <p:cNvPr id="10" name="Pentagon 13">
              <a:extLst>
                <a:ext uri="{FF2B5EF4-FFF2-40B4-BE49-F238E27FC236}">
                  <a16:creationId xmlns:a16="http://schemas.microsoft.com/office/drawing/2014/main" id="{50D999C4-EE05-1EB4-7CDB-F91C36C26F80}"/>
                </a:ext>
              </a:extLst>
            </p:cNvPr>
            <p:cNvSpPr/>
            <p:nvPr/>
          </p:nvSpPr>
          <p:spPr>
            <a:xfrm>
              <a:off x="53244" y="5006954"/>
              <a:ext cx="2326956" cy="351891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</a:t>
              </a:r>
              <a:r>
                <a:rPr lang="en-US" altLang="zh-CN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Conceptual Design 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Chevron 14">
              <a:extLst>
                <a:ext uri="{FF2B5EF4-FFF2-40B4-BE49-F238E27FC236}">
                  <a16:creationId xmlns:a16="http://schemas.microsoft.com/office/drawing/2014/main" id="{2D298858-7B24-FA72-63EC-95CC4A53BCBB}"/>
                </a:ext>
              </a:extLst>
            </p:cNvPr>
            <p:cNvSpPr/>
            <p:nvPr/>
          </p:nvSpPr>
          <p:spPr>
            <a:xfrm>
              <a:off x="6096397" y="5006953"/>
              <a:ext cx="2326956" cy="345631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 Physical Design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8722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72177-F0A7-4092-8AA4-98CC876C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pic>
        <p:nvPicPr>
          <p:cNvPr id="20" name="Google Shape;147;p25">
            <a:extLst>
              <a:ext uri="{FF2B5EF4-FFF2-40B4-BE49-F238E27FC236}">
                <a16:creationId xmlns:a16="http://schemas.microsoft.com/office/drawing/2014/main" id="{CEA69B9F-276B-D1E6-A26E-2A6543E1E99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77276"/>
          <a:stretch/>
        </p:blipFill>
        <p:spPr>
          <a:xfrm>
            <a:off x="2366684" y="1708559"/>
            <a:ext cx="4644877" cy="132994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200025" dist="11430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1" name="Google Shape;148;p25">
            <a:extLst>
              <a:ext uri="{FF2B5EF4-FFF2-40B4-BE49-F238E27FC236}">
                <a16:creationId xmlns:a16="http://schemas.microsoft.com/office/drawing/2014/main" id="{65AEAD39-D176-DBE5-1F46-6453D8471B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7492"/>
          <a:stretch/>
        </p:blipFill>
        <p:spPr>
          <a:xfrm>
            <a:off x="2366684" y="3228026"/>
            <a:ext cx="4651632" cy="3237175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00025" dist="11430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3AC9CFC8-61DB-2646-B84E-693DFAAB349B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1ADA3F6A-EBA0-2264-FB78-A01B145F2A2B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43FA5957-2D88-D411-B1ED-482D978EEDBD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7357A09E-D310-C3CC-76E9-2A44C916D08F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2995520-F928-9728-6AAB-29E5C178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5080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5B4E-E2B7-407A-B824-260E25AF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7B3B6-FD6B-414E-80F8-9F7765497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ER diagram on page 29, model the following features.</a:t>
            </a:r>
          </a:p>
          <a:p>
            <a:pPr lvl="1"/>
            <a:r>
              <a:rPr lang="en-US" dirty="0"/>
              <a:t>Programs, which have program codes, program names, and the division that each program belongs to.</a:t>
            </a:r>
          </a:p>
          <a:p>
            <a:pPr lvl="1"/>
            <a:r>
              <a:rPr lang="en-US" dirty="0"/>
              <a:t>Students have majors.</a:t>
            </a:r>
          </a:p>
          <a:p>
            <a:pPr lvl="1"/>
            <a:r>
              <a:rPr lang="en-US" dirty="0"/>
              <a:t>Instructors work for some programs.</a:t>
            </a:r>
          </a:p>
          <a:p>
            <a:pPr lvl="1"/>
            <a:r>
              <a:rPr lang="en-US" dirty="0"/>
              <a:t>Every program has a program </a:t>
            </a:r>
            <a:r>
              <a:rPr lang="en-US" altLang="zh-CN" dirty="0"/>
              <a:t>director, who is also an instructor.</a:t>
            </a:r>
            <a:endParaRPr lang="en-US" dirty="0"/>
          </a:p>
          <a:p>
            <a:pPr lvl="1"/>
            <a:r>
              <a:rPr lang="en-US" dirty="0"/>
              <a:t>Courses are offered by programs.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16573ECD-ACD1-46D1-89E7-EE10509235BF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8DA10F2A-AFF0-423A-AED9-836EA4DF7845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BAAA8133-E0ED-4219-BAC5-CAC39BDD30A6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B2D231AD-5590-46C0-AFBE-AEBE891F7411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509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C92D0-2944-449E-881E-BE7E0F32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2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D90E2D1A-9673-4192-A8D6-44122B57B2F6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61F62DFF-D1D7-4717-8AC4-A4C6CDF3D0DC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20646EA5-7119-4717-90D4-9425981CF1FD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EF8FBA58-F45E-4070-983E-14ECE7D0625D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40F5-F720-490F-80FB-2FD6E2F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Design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294B-3791-470A-80CF-91F15D80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first phase of the design process is </a:t>
            </a:r>
            <a:r>
              <a:rPr lang="en-US" altLang="zh-CN" b="1" i="1" dirty="0">
                <a:ea typeface="宋体" charset="-122"/>
              </a:rPr>
              <a:t>conceptual-design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At this stage, designers focus on describing data and their relationships.</a:t>
            </a: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b="1" i="1" dirty="0">
                <a:ea typeface="宋体" charset="-122"/>
              </a:rPr>
              <a:t>entity-relationship model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(ER model) is introduced in this course.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 outcome of this phase is an </a:t>
            </a:r>
            <a:r>
              <a:rPr lang="en-US" altLang="zh-CN" b="1" i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ER diagram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It provides a graphic representation of the database design.</a:t>
            </a:r>
            <a:endParaRPr lang="en-US" altLang="zh-CN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</p:txBody>
      </p:sp>
      <p:sp>
        <p:nvSpPr>
          <p:cNvPr id="22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3E87A1F9-5E8D-43C9-9935-33DB8573B63C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7650E5F5-2866-4265-9504-8A639EFC2E32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FD01B69D-7C63-4764-B408-44345E32190F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56DC4F7B-450F-4341-92C1-26488FC026A4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0157BA72-8180-D413-57EA-32A747FAB086}"/>
              </a:ext>
            </a:extLst>
          </p:cNvPr>
          <p:cNvGrpSpPr/>
          <p:nvPr/>
        </p:nvGrpSpPr>
        <p:grpSpPr>
          <a:xfrm>
            <a:off x="1584804" y="4464792"/>
            <a:ext cx="5974392" cy="1757123"/>
            <a:chOff x="3408827" y="3320627"/>
            <a:chExt cx="5374343" cy="1402002"/>
          </a:xfrm>
        </p:grpSpPr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5BC99E99-968A-4296-E7D7-FD366FE74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432" y="4208562"/>
              <a:ext cx="1121602" cy="420601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Makes</a:t>
              </a:r>
            </a:p>
          </p:txBody>
        </p:sp>
        <p:sp>
          <p:nvSpPr>
            <p:cNvPr id="7" name="Rectangle 19">
              <a:extLst>
                <a:ext uri="{FF2B5EF4-FFF2-40B4-BE49-F238E27FC236}">
                  <a16:creationId xmlns:a16="http://schemas.microsoft.com/office/drawing/2014/main" id="{28CC0B0D-485B-B0FB-EA62-B168581FF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096" y="4255295"/>
              <a:ext cx="747735" cy="3271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Product</a:t>
              </a:r>
            </a:p>
          </p:txBody>
        </p:sp>
        <p:sp>
          <p:nvSpPr>
            <p:cNvPr id="8" name="Oval 12">
              <a:extLst>
                <a:ext uri="{FF2B5EF4-FFF2-40B4-BE49-F238E27FC236}">
                  <a16:creationId xmlns:a16="http://schemas.microsoft.com/office/drawing/2014/main" id="{FA8BE540-1103-8095-5852-3301F14C3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3095" y="3554294"/>
              <a:ext cx="887935" cy="420601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 dirty="0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sp>
          <p:nvSpPr>
            <p:cNvPr id="9" name="Oval 13">
              <a:extLst>
                <a:ext uri="{FF2B5EF4-FFF2-40B4-BE49-F238E27FC236}">
                  <a16:creationId xmlns:a16="http://schemas.microsoft.com/office/drawing/2014/main" id="{3C936136-3426-85D3-489A-BBF9C6E4A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4497" y="3601027"/>
              <a:ext cx="887935" cy="420601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category</a:t>
              </a: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9957E8DE-DD75-24A8-BABA-8CE4D4D01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827" y="3928161"/>
              <a:ext cx="887935" cy="420601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latin typeface="Arial" panose="020B0604020202020204" pitchFamily="34" charset="0"/>
                  <a:cs typeface="Arial" panose="020B0604020202020204" pitchFamily="34" charset="0"/>
                </a:rPr>
                <a:t>price</a:t>
              </a:r>
            </a:p>
          </p:txBody>
        </p:sp>
        <p:cxnSp>
          <p:nvCxnSpPr>
            <p:cNvPr id="11" name="Straight Connector 23">
              <a:extLst>
                <a:ext uri="{FF2B5EF4-FFF2-40B4-BE49-F238E27FC236}">
                  <a16:creationId xmlns:a16="http://schemas.microsoft.com/office/drawing/2014/main" id="{2DE0E53D-769A-E305-FD9A-B918983A1E50}"/>
                </a:ext>
              </a:extLst>
            </p:cNvPr>
            <p:cNvCxnSpPr>
              <a:stCxn id="15" idx="5"/>
              <a:endCxn id="12" idx="1"/>
            </p:cNvCxnSpPr>
            <p:nvPr/>
          </p:nvCxnSpPr>
          <p:spPr bwMode="auto">
            <a:xfrm rot="16200000" flipH="1">
              <a:off x="4399564" y="4054329"/>
              <a:ext cx="131696" cy="59737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24">
              <a:extLst>
                <a:ext uri="{FF2B5EF4-FFF2-40B4-BE49-F238E27FC236}">
                  <a16:creationId xmlns:a16="http://schemas.microsoft.com/office/drawing/2014/main" id="{D4BBD7AA-CAD7-0312-2471-4E617FB387DD}"/>
                </a:ext>
              </a:extLst>
            </p:cNvPr>
            <p:cNvCxnSpPr>
              <a:stCxn id="13" idx="5"/>
              <a:endCxn id="12" idx="0"/>
            </p:cNvCxnSpPr>
            <p:nvPr/>
          </p:nvCxnSpPr>
          <p:spPr bwMode="auto">
            <a:xfrm rot="16200000" flipH="1">
              <a:off x="4808482" y="3925812"/>
              <a:ext cx="341996" cy="316969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25">
              <a:extLst>
                <a:ext uri="{FF2B5EF4-FFF2-40B4-BE49-F238E27FC236}">
                  <a16:creationId xmlns:a16="http://schemas.microsoft.com/office/drawing/2014/main" id="{C7F29B06-50D9-1511-D2D4-AAFA8F713E26}"/>
                </a:ext>
              </a:extLst>
            </p:cNvPr>
            <p:cNvCxnSpPr>
              <a:stCxn id="14" idx="4"/>
              <a:endCxn id="12" idx="0"/>
            </p:cNvCxnSpPr>
            <p:nvPr/>
          </p:nvCxnSpPr>
          <p:spPr bwMode="auto">
            <a:xfrm rot="5400000">
              <a:off x="5196380" y="3963211"/>
              <a:ext cx="233667" cy="350501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Rectangle 10">
              <a:extLst>
                <a:ext uri="{FF2B5EF4-FFF2-40B4-BE49-F238E27FC236}">
                  <a16:creationId xmlns:a16="http://schemas.microsoft.com/office/drawing/2014/main" id="{10E7EB4E-9293-AC09-EEA7-868F6C442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01" y="4255295"/>
              <a:ext cx="1355269" cy="46733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Company</a:t>
              </a:r>
            </a:p>
          </p:txBody>
        </p:sp>
        <p:sp>
          <p:nvSpPr>
            <p:cNvPr id="15" name="Oval 12">
              <a:extLst>
                <a:ext uri="{FF2B5EF4-FFF2-40B4-BE49-F238E27FC236}">
                  <a16:creationId xmlns:a16="http://schemas.microsoft.com/office/drawing/2014/main" id="{7B8F33CF-DB2C-8585-F3FD-4D6BB9648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1568" y="3320627"/>
              <a:ext cx="887935" cy="420601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u="sng">
                  <a:latin typeface="Arial" panose="020B0604020202020204" pitchFamily="34" charset="0"/>
                  <a:cs typeface="Arial" panose="020B0604020202020204" pitchFamily="34" charset="0"/>
                </a:rPr>
                <a:t>name</a:t>
              </a:r>
            </a:p>
          </p:txBody>
        </p:sp>
        <p:cxnSp>
          <p:nvCxnSpPr>
            <p:cNvPr id="16" name="Straight Connector 28">
              <a:extLst>
                <a:ext uri="{FF2B5EF4-FFF2-40B4-BE49-F238E27FC236}">
                  <a16:creationId xmlns:a16="http://schemas.microsoft.com/office/drawing/2014/main" id="{4F26D310-AEF1-8EC8-F5B6-4A40CE6D2DD5}"/>
                </a:ext>
              </a:extLst>
            </p:cNvPr>
            <p:cNvCxnSpPr/>
            <p:nvPr/>
          </p:nvCxnSpPr>
          <p:spPr bwMode="auto">
            <a:xfrm rot="5400000">
              <a:off x="7974671" y="3810497"/>
              <a:ext cx="575663" cy="313932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29">
              <a:extLst>
                <a:ext uri="{FF2B5EF4-FFF2-40B4-BE49-F238E27FC236}">
                  <a16:creationId xmlns:a16="http://schemas.microsoft.com/office/drawing/2014/main" id="{21C11D9F-4203-FA8C-304B-E48D5F76C1A7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 bwMode="auto">
            <a:xfrm>
              <a:off x="5511831" y="4418862"/>
              <a:ext cx="420601" cy="974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30">
              <a:extLst>
                <a:ext uri="{FF2B5EF4-FFF2-40B4-BE49-F238E27FC236}">
                  <a16:creationId xmlns:a16="http://schemas.microsoft.com/office/drawing/2014/main" id="{1547EDB2-BF7C-5A77-3A4D-CED6AFA3EDFC}"/>
                </a:ext>
              </a:extLst>
            </p:cNvPr>
            <p:cNvCxnSpPr>
              <a:stCxn id="9" idx="3"/>
            </p:cNvCxnSpPr>
            <p:nvPr/>
          </p:nvCxnSpPr>
          <p:spPr bwMode="auto">
            <a:xfrm>
              <a:off x="7054034" y="4418862"/>
              <a:ext cx="373867" cy="70100"/>
            </a:xfrm>
            <a:prstGeom prst="line">
              <a:avLst/>
            </a:prstGeom>
            <a:solidFill>
              <a:srgbClr val="C0C0C0">
                <a:alpha val="5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007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40F5-F720-490F-80FB-2FD6E2F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Design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294B-3791-470A-80CF-91F15D80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The next phase is to convert an ER diagram to the implementation data model of the database system that will be used.</a:t>
            </a:r>
          </a:p>
          <a:p>
            <a:r>
              <a:rPr lang="en-US" altLang="zh-CN" dirty="0">
                <a:ea typeface="宋体" charset="-122"/>
              </a:rPr>
              <a:t>In this course, we will introduce the relational data model.</a:t>
            </a:r>
          </a:p>
          <a:p>
            <a:r>
              <a:rPr lang="en-US" altLang="zh-CN" dirty="0">
                <a:ea typeface="宋体" charset="-122"/>
              </a:rPr>
              <a:t>Thus, </a:t>
            </a:r>
            <a:r>
              <a:rPr lang="en-US" altLang="zh-CN" b="1" i="1" dirty="0">
                <a:ea typeface="宋体" charset="-122"/>
              </a:rPr>
              <a:t>relational schemas</a:t>
            </a:r>
            <a:r>
              <a:rPr lang="en-US" altLang="zh-CN" i="1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will be produced after this phase.</a:t>
            </a:r>
          </a:p>
          <a:p>
            <a:r>
              <a:rPr lang="en-US" altLang="zh-CN" dirty="0">
                <a:ea typeface="宋体" charset="-122"/>
              </a:rPr>
              <a:t>In general, relational schemas are some descriptions for the data which is modeled in an application.</a:t>
            </a:r>
          </a:p>
        </p:txBody>
      </p:sp>
      <p:sp>
        <p:nvSpPr>
          <p:cNvPr id="22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1162F4F8-0D45-45B5-AEBC-5EBE09725AE1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E92A5C2A-6B48-4683-91DA-7841D52F14B4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010B0D98-1D71-4924-9F75-FFE517A9584B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FCC7A98E-46BE-4AE9-BC87-CF781DC38AC4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23;p45">
            <a:extLst>
              <a:ext uri="{FF2B5EF4-FFF2-40B4-BE49-F238E27FC236}">
                <a16:creationId xmlns:a16="http://schemas.microsoft.com/office/drawing/2014/main" id="{5EB8E2A4-DD1A-580A-5017-D8B3C9D19EC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4143423"/>
            <a:ext cx="4084002" cy="2180816"/>
          </a:xfrm>
          <a:prstGeom prst="rect">
            <a:avLst/>
          </a:prstGeom>
          <a:noFill/>
          <a:ln>
            <a:noFill/>
          </a:ln>
          <a:effectLst>
            <a:outerShdw blurRad="200025" dist="66675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09EAA-C791-F928-9847-8A03DC141B86}"/>
              </a:ext>
            </a:extLst>
          </p:cNvPr>
          <p:cNvSpPr txBox="1"/>
          <p:nvPr/>
        </p:nvSpPr>
        <p:spPr>
          <a:xfrm>
            <a:off x="628650" y="4059199"/>
            <a:ext cx="3943350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 relational schemas of a database are called logical view.</a:t>
            </a:r>
          </a:p>
          <a:p>
            <a:pPr marL="265113" indent="-265113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So, this phase is the logical-design phase.</a:t>
            </a:r>
          </a:p>
        </p:txBody>
      </p:sp>
    </p:spTree>
    <p:extLst>
      <p:ext uri="{BB962C8B-B14F-4D97-AF65-F5344CB8AC3E}">
        <p14:creationId xmlns:p14="http://schemas.microsoft.com/office/powerpoint/2010/main" val="11665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740F5-F720-490F-80FB-2FD6E2FC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Design 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1294B-3791-470A-80CF-91F15D80B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49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After the second phase, the designer has several relational schemas.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However, the relational schemas may not be perfect and contain redundancies, because the ER diagram is very subjective.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Then, the next phase is optimizing the logical design using </a:t>
            </a:r>
            <a:r>
              <a:rPr lang="en-US" altLang="zh-CN" b="1" i="1" dirty="0">
                <a:ea typeface="宋体" charset="-122"/>
              </a:rPr>
              <a:t>functional dependencies </a:t>
            </a:r>
            <a:r>
              <a:rPr lang="en-US" altLang="zh-CN" dirty="0">
                <a:ea typeface="宋体" charset="-122"/>
              </a:rPr>
              <a:t>and</a:t>
            </a:r>
            <a:r>
              <a:rPr lang="en-US" altLang="zh-CN" b="1" i="1" dirty="0">
                <a:ea typeface="宋体" charset="-122"/>
              </a:rPr>
              <a:t> </a:t>
            </a:r>
            <a:r>
              <a:rPr lang="en-US" altLang="zh-CN" b="1" i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normal forms</a:t>
            </a:r>
            <a:r>
              <a:rPr lang="en-US" altLang="zh-CN" dirty="0">
                <a:ea typeface="宋体" charset="-122"/>
              </a:rPr>
              <a:t>. </a:t>
            </a:r>
            <a:endParaRPr lang="en-US" altLang="zh-CN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r>
              <a:rPr lang="en-US" altLang="zh-CN" dirty="0">
                <a:ea typeface="宋体" charset="-122"/>
              </a:rPr>
              <a:t>The optimization will be introduced in the chapter Database Design.</a:t>
            </a:r>
          </a:p>
        </p:txBody>
      </p:sp>
      <p:sp>
        <p:nvSpPr>
          <p:cNvPr id="22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EACBA3E2-DA1B-49FA-BBF9-B4A0A575C3B8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2248EA4F-E317-4E3A-8A44-C5A22387AA9D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41561573-F9DB-4027-A40F-DA03078B71F6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EEE0C4C7-E00A-47FD-AACF-EC0B2ED4EE04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2CE7C865-CB36-FE2D-DCB6-EA6978AB94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273" y="4729692"/>
            <a:ext cx="3843454" cy="10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1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94B6-E93B-464E-B343-69F31E19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42F1-9EE5-4188-B850-DF9A0544B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152207"/>
          </a:xfrm>
        </p:spPr>
        <p:txBody>
          <a:bodyPr>
            <a:normAutofit/>
          </a:bodyPr>
          <a:lstStyle/>
          <a:p>
            <a:r>
              <a:rPr lang="en-US" dirty="0"/>
              <a:t>The final phase will be the </a:t>
            </a:r>
            <a:r>
              <a:rPr lang="en-US" b="1" i="1" dirty="0"/>
              <a:t>physical-design phase</a:t>
            </a:r>
            <a:r>
              <a:rPr lang="en-US" dirty="0"/>
              <a:t>.</a:t>
            </a:r>
          </a:p>
          <a:p>
            <a:r>
              <a:rPr lang="en-US" dirty="0"/>
              <a:t>Designers will implement the optimized relational schemas in the database management system using a </a:t>
            </a:r>
            <a:r>
              <a:rPr lang="en-US" altLang="zh-CN" dirty="0"/>
              <a:t>particular </a:t>
            </a:r>
            <a:r>
              <a:rPr lang="en-US" altLang="zh-CN" b="1" i="1" dirty="0"/>
              <a:t>data definition language</a:t>
            </a:r>
            <a:r>
              <a:rPr lang="en-US" altLang="zh-CN" dirty="0"/>
              <a:t>. 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SQL </a:t>
            </a:r>
            <a:r>
              <a:rPr lang="en-US" altLang="zh-CN" dirty="0"/>
              <a:t>will be introduced in this course.</a:t>
            </a:r>
          </a:p>
          <a:p>
            <a:r>
              <a:rPr lang="en-US" altLang="zh-CN" dirty="0"/>
              <a:t>After the implementation, the design of a database is finished.</a:t>
            </a:r>
          </a:p>
          <a:p>
            <a:r>
              <a:rPr lang="en-US" altLang="zh-CN" dirty="0"/>
              <a:t>Users can load data into the database.</a:t>
            </a:r>
          </a:p>
          <a:p>
            <a:r>
              <a:rPr lang="en-US" altLang="zh-CN" dirty="0"/>
              <a:t>Then, users can manipulate data and develop database applications.</a:t>
            </a:r>
          </a:p>
          <a:p>
            <a:endParaRPr lang="en-US" dirty="0"/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4B760596-5F52-4930-94F0-7A57143F81D7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0FD635EA-5380-4E7D-BC36-FDE406145E32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4D480029-DBEF-4EB2-9EF5-39B364FD4499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DC6857D8-3ED4-4C55-8D89-6A3E18C12CCB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2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C62-ABE3-437F-8E95-EBBF7BE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B0C8-ED78-471A-84A8-CE73404972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778829"/>
              </a:xfrm>
            </p:spPr>
            <p:txBody>
              <a:bodyPr/>
              <a:lstStyle/>
              <a:p>
                <a:r>
                  <a:rPr lang="en-US" dirty="0"/>
                  <a:t>The entity-relationship model contains three basic concepts: </a:t>
                </a:r>
              </a:p>
              <a:p>
                <a:pPr lvl="1"/>
                <a:r>
                  <a:rPr lang="en-US" dirty="0"/>
                  <a:t>entity sets, </a:t>
                </a:r>
              </a:p>
              <a:p>
                <a:pPr lvl="1"/>
                <a:r>
                  <a:rPr lang="en-US" dirty="0"/>
                  <a:t>relationship sets, and </a:t>
                </a:r>
              </a:p>
              <a:p>
                <a:pPr lvl="1"/>
                <a:r>
                  <a:rPr lang="en-US" dirty="0"/>
                  <a:t>attributes.</a:t>
                </a:r>
              </a:p>
              <a:p>
                <a:r>
                  <a:rPr lang="en-US" dirty="0"/>
                  <a:t>An </a:t>
                </a:r>
                <a:r>
                  <a:rPr lang="en-US" b="1" i="1" dirty="0"/>
                  <a:t>entity</a:t>
                </a:r>
                <a:r>
                  <a:rPr lang="en-US" dirty="0"/>
                  <a:t> is a “thing” or “object” in the real world, which is distinguishable from all other objects. </a:t>
                </a:r>
              </a:p>
              <a:p>
                <a:pPr lvl="1"/>
                <a:r>
                  <a:rPr lang="en-US" dirty="0"/>
                  <a:t>E.g.: the STUDENT John Smith; the CST DEPARTMENT</a:t>
                </a:r>
              </a:p>
              <a:p>
                <a:r>
                  <a:rPr lang="en-US" dirty="0"/>
                  <a:t>An </a:t>
                </a:r>
                <a:r>
                  <a:rPr lang="en-US" b="1" i="1" dirty="0"/>
                  <a:t>entity set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rgbClr val="C00000"/>
                    </a:solidFill>
                  </a:rPr>
                  <a:t>class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rgbClr val="C00000"/>
                    </a:solidFill>
                  </a:rPr>
                  <a:t>type</a:t>
                </a:r>
                <a:r>
                  <a:rPr lang="en-US" dirty="0"/>
                  <a:t> of objects in our model.</a:t>
                </a:r>
              </a:p>
              <a:p>
                <a:r>
                  <a:rPr lang="en-US" dirty="0"/>
                  <a:t>For example,</a:t>
                </a:r>
              </a:p>
              <a:p>
                <a:pPr lvl="1"/>
                <a:r>
                  <a:rPr lang="en-US" dirty="0"/>
                  <a:t>The student David is an entity.</a:t>
                </a:r>
              </a:p>
              <a:p>
                <a:pPr lvl="1"/>
                <a:r>
                  <a:rPr lang="en-US" dirty="0"/>
                  <a:t>The student with ID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2079</m:t>
                    </m:r>
                  </m:oMath>
                </a14:m>
                <a:r>
                  <a:rPr lang="en-US" dirty="0"/>
                  <a:t> is another entity.</a:t>
                </a:r>
              </a:p>
              <a:p>
                <a:pPr lvl="1"/>
                <a:r>
                  <a:rPr lang="en-US" dirty="0"/>
                  <a:t>The entity set “student” contains all students.</a:t>
                </a:r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22B0C8-ED78-471A-84A8-CE7340497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778829"/>
              </a:xfrm>
              <a:blipFill>
                <a:blip r:embed="rId2"/>
                <a:stretch>
                  <a:fillRect l="-773" t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E746D9F1-F421-46FB-B876-A99EE94380F9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6631D3F9-6232-4439-943E-4F8429A2ABDB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6E984761-657B-4E5B-8B7F-852BA579FE24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6" action="ppaction://hlinksldjump"/>
            <a:extLst>
              <a:ext uri="{FF2B5EF4-FFF2-40B4-BE49-F238E27FC236}">
                <a16:creationId xmlns:a16="http://schemas.microsoft.com/office/drawing/2014/main" id="{283C2855-A182-4EF6-83BE-7FE81E333E29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1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4C62-ABE3-437F-8E95-EBBF7BE7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B0C8-ED78-471A-84A8-CE7340497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78829"/>
          </a:xfrm>
        </p:spPr>
        <p:txBody>
          <a:bodyPr/>
          <a:lstStyle/>
          <a:p>
            <a:r>
              <a:rPr lang="en-US" dirty="0"/>
              <a:t>An entity can be described by a set of </a:t>
            </a:r>
            <a:r>
              <a:rPr lang="en-US" dirty="0">
                <a:solidFill>
                  <a:srgbClr val="C00000"/>
                </a:solidFill>
              </a:rPr>
              <a:t>properties</a:t>
            </a:r>
            <a:r>
              <a:rPr lang="en-US" dirty="0"/>
              <a:t>. </a:t>
            </a:r>
          </a:p>
          <a:p>
            <a:r>
              <a:rPr lang="en-US" dirty="0"/>
              <a:t>Each property is an </a:t>
            </a:r>
            <a:r>
              <a:rPr lang="en-US" b="1" i="1" dirty="0"/>
              <a:t>attribute </a:t>
            </a:r>
            <a:r>
              <a:rPr lang="en-US" dirty="0"/>
              <a:t>of the entity. </a:t>
            </a:r>
          </a:p>
          <a:p>
            <a:r>
              <a:rPr lang="en-US" dirty="0"/>
              <a:t>A set of attributes describes and distinguishes the entities in the same entity set.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One entity can have different attributes in different models for different applications.</a:t>
            </a:r>
          </a:p>
          <a:p>
            <a:r>
              <a:rPr lang="en-US" altLang="zh-CN" dirty="0"/>
              <a:t>E.g. in SAO’s database, room number is an attribute for student, while AR database is more interested in his GPA instead.</a:t>
            </a:r>
          </a:p>
        </p:txBody>
      </p:sp>
      <p:sp>
        <p:nvSpPr>
          <p:cNvPr id="4" name="矩形 12">
            <a:hlinkClick r:id="rId2" action="ppaction://hlinksldjump"/>
            <a:extLst>
              <a:ext uri="{FF2B5EF4-FFF2-40B4-BE49-F238E27FC236}">
                <a16:creationId xmlns:a16="http://schemas.microsoft.com/office/drawing/2014/main" id="{AB78E11A-25F7-411D-9FF4-505CBCF814A9}"/>
              </a:ext>
            </a:extLst>
          </p:cNvPr>
          <p:cNvSpPr/>
          <p:nvPr/>
        </p:nvSpPr>
        <p:spPr>
          <a:xfrm>
            <a:off x="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12">
            <a:hlinkClick r:id="rId3" action="ppaction://hlinksldjump"/>
            <a:extLst>
              <a:ext uri="{FF2B5EF4-FFF2-40B4-BE49-F238E27FC236}">
                <a16:creationId xmlns:a16="http://schemas.microsoft.com/office/drawing/2014/main" id="{647FEC15-D46C-4199-AB51-DE6D4B507D5F}"/>
              </a:ext>
            </a:extLst>
          </p:cNvPr>
          <p:cNvSpPr/>
          <p:nvPr/>
        </p:nvSpPr>
        <p:spPr>
          <a:xfrm>
            <a:off x="6876000" y="0"/>
            <a:ext cx="2268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12">
            <a:hlinkClick r:id="rId4" action="ppaction://hlinksldjump"/>
            <a:extLst>
              <a:ext uri="{FF2B5EF4-FFF2-40B4-BE49-F238E27FC236}">
                <a16:creationId xmlns:a16="http://schemas.microsoft.com/office/drawing/2014/main" id="{E64CD222-2100-401D-8A6C-A4E64078B98B}"/>
              </a:ext>
            </a:extLst>
          </p:cNvPr>
          <p:cNvSpPr/>
          <p:nvPr/>
        </p:nvSpPr>
        <p:spPr>
          <a:xfrm>
            <a:off x="2268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12">
            <a:hlinkClick r:id="rId5" action="ppaction://hlinksldjump"/>
            <a:extLst>
              <a:ext uri="{FF2B5EF4-FFF2-40B4-BE49-F238E27FC236}">
                <a16:creationId xmlns:a16="http://schemas.microsoft.com/office/drawing/2014/main" id="{13285C87-C71D-4E22-AE9F-19FA692B94DD}"/>
              </a:ext>
            </a:extLst>
          </p:cNvPr>
          <p:cNvSpPr/>
          <p:nvPr/>
        </p:nvSpPr>
        <p:spPr>
          <a:xfrm>
            <a:off x="4572000" y="0"/>
            <a:ext cx="230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Google Shape;158;p26">
            <a:extLst>
              <a:ext uri="{FF2B5EF4-FFF2-40B4-BE49-F238E27FC236}">
                <a16:creationId xmlns:a16="http://schemas.microsoft.com/office/drawing/2014/main" id="{6E15DBA4-3E45-53C0-5D6D-A9E0DAD36EB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18822" y="3219544"/>
            <a:ext cx="4630375" cy="114540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outerShdw blurRad="100013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58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extLst>
            <a:ext uri="{C807C97D-BFC1-408E-A445-0C87EB9F89A2}">
              <ask:lineSketchStyleProps xmlns:ask="http://schemas.microsoft.com/office/drawing/2018/sketchyshapes" xmlns="" sd="1219033472">
                <a:custGeom>
                  <a:avLst/>
                  <a:gdLst>
                    <a:gd name="connsiteX0" fmla="*/ 0 w 3251200"/>
                    <a:gd name="connsiteY0" fmla="*/ 276159 h 276159"/>
                    <a:gd name="connsiteX1" fmla="*/ 1778000 w 3251200"/>
                    <a:gd name="connsiteY1" fmla="*/ 388 h 276159"/>
                    <a:gd name="connsiteX2" fmla="*/ 3251200 w 3251200"/>
                    <a:gd name="connsiteY2" fmla="*/ 210845 h 276159"/>
                    <a:gd name="connsiteX3" fmla="*/ 3251200 w 3251200"/>
                    <a:gd name="connsiteY3" fmla="*/ 210845 h 276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251200" h="276159" extrusionOk="0">
                      <a:moveTo>
                        <a:pt x="0" y="276159"/>
                      </a:moveTo>
                      <a:cubicBezTo>
                        <a:pt x="525781" y="86793"/>
                        <a:pt x="1222218" y="16496"/>
                        <a:pt x="1778000" y="388"/>
                      </a:cubicBezTo>
                      <a:cubicBezTo>
                        <a:pt x="2319868" y="-10498"/>
                        <a:pt x="3251199" y="210845"/>
                        <a:pt x="3251200" y="210845"/>
                      </a:cubicBezTo>
                      <a:lnTo>
                        <a:pt x="3251200" y="210845"/>
                      </a:lnTo>
                    </a:path>
                  </a:pathLst>
                </a:custGeom>
                <ask:type>
                  <ask:lineSketchNone/>
                </ask:type>
              </ask:lineSketchStyleProps>
            </a:ext>
          </a:extLst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mer_like" id="{20F149E5-FEF3-4710-82AE-E763CD58F1C4}" vid="{D2B214A1-1DDD-42F1-A099-CF5F8281926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30263</TotalTime>
  <Words>2082</Words>
  <Application>Microsoft Office PowerPoint</Application>
  <PresentationFormat>全屏显示(4:3)</PresentationFormat>
  <Paragraphs>445</Paragraphs>
  <Slides>32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Adobe Heiti Std R</vt:lpstr>
      <vt:lpstr>Hiragino Sans GB W3</vt:lpstr>
      <vt:lpstr>等线</vt:lpstr>
      <vt:lpstr>宋体</vt:lpstr>
      <vt:lpstr>Microsoft YaHei</vt:lpstr>
      <vt:lpstr>Arial</vt:lpstr>
      <vt:lpstr>Calibri</vt:lpstr>
      <vt:lpstr>Cambria Math</vt:lpstr>
      <vt:lpstr>Helvetica</vt:lpstr>
      <vt:lpstr>Times New Roman</vt:lpstr>
      <vt:lpstr>beamer_like</vt:lpstr>
      <vt:lpstr>Lecture 2  Entity-Relationship Model Modeling</vt:lpstr>
      <vt:lpstr>Outline</vt:lpstr>
      <vt:lpstr>Design Process</vt:lpstr>
      <vt:lpstr>Design Process</vt:lpstr>
      <vt:lpstr>Design Process</vt:lpstr>
      <vt:lpstr>Design Process</vt:lpstr>
      <vt:lpstr>Design Process</vt:lpstr>
      <vt:lpstr>Entity Set</vt:lpstr>
      <vt:lpstr>Attribute</vt:lpstr>
      <vt:lpstr>Attribute</vt:lpstr>
      <vt:lpstr>Basic ER Features</vt:lpstr>
      <vt:lpstr>Key</vt:lpstr>
      <vt:lpstr>Key</vt:lpstr>
      <vt:lpstr>Key</vt:lpstr>
      <vt:lpstr>Multi-valued Attribute</vt:lpstr>
      <vt:lpstr>Example</vt:lpstr>
      <vt:lpstr>Composite Attribute</vt:lpstr>
      <vt:lpstr>Composite Attribute</vt:lpstr>
      <vt:lpstr>Relationship</vt:lpstr>
      <vt:lpstr>Relationship Set</vt:lpstr>
      <vt:lpstr>Relationship Set</vt:lpstr>
      <vt:lpstr>Relationship Set</vt:lpstr>
      <vt:lpstr>Relationship Set</vt:lpstr>
      <vt:lpstr>Multi-ary Relationship</vt:lpstr>
      <vt:lpstr>Multi-ary Relationship</vt:lpstr>
      <vt:lpstr>Roles</vt:lpstr>
      <vt:lpstr>Attributes for Relationship Sets</vt:lpstr>
      <vt:lpstr>Derived Attributes</vt:lpstr>
      <vt:lpstr>Example</vt:lpstr>
      <vt:lpstr>Summary</vt:lpstr>
      <vt:lpstr>Exercises</vt:lpstr>
      <vt:lpstr>End of Lecture 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Goliath Li</cp:lastModifiedBy>
  <cp:revision>376</cp:revision>
  <cp:lastPrinted>1999-06-28T19:27:31Z</cp:lastPrinted>
  <dcterms:created xsi:type="dcterms:W3CDTF">1999-11-04T22:02:40Z</dcterms:created>
  <dcterms:modified xsi:type="dcterms:W3CDTF">2023-09-17T00:13:35Z</dcterms:modified>
</cp:coreProperties>
</file>