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92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1" r:id="rId16"/>
    <p:sldId id="258" r:id="rId17"/>
    <p:sldId id="262" r:id="rId18"/>
    <p:sldId id="260" r:id="rId19"/>
    <p:sldId id="264" r:id="rId20"/>
    <p:sldId id="265" r:id="rId21"/>
    <p:sldId id="267" r:id="rId22"/>
    <p:sldId id="266" r:id="rId23"/>
    <p:sldId id="263" r:id="rId24"/>
    <p:sldId id="268" r:id="rId25"/>
    <p:sldId id="269" r:id="rId26"/>
    <p:sldId id="275" r:id="rId27"/>
    <p:sldId id="277" r:id="rId28"/>
    <p:sldId id="276" r:id="rId29"/>
    <p:sldId id="279" r:id="rId30"/>
    <p:sldId id="27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E098-E2CC-D3F2-4819-EE4F28329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B8820-5CC6-4B20-ED6C-FB226D8A7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5C1A-A182-5EF0-18B4-4E531F00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453E-FB50-13FB-67E8-FFBDB33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2973-6CA3-85F4-38CD-6B4A40F8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6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4DD2-FA16-51ED-A799-E209CB30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D6D6-05B7-D648-CD56-95479388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D246-82DD-9FE6-9809-89FEB8F6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4B82-04F5-8D28-C42E-BA95837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BD9B-0885-A438-220D-BA61EC56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8F99A-6F19-2323-8DC7-F9458401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B8160-7C94-C612-801A-28C1433B9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F14C-2027-3CF4-FFE1-1DCBB86C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3B8B-7796-64BB-54B3-2B659AE4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FEA8-287F-D6F2-3C8E-A3F9F458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5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80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85B6-B83D-3E72-CE65-8BDD9EE6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DD6C-1CE9-7A64-4701-7209EE3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F004-91DE-7F82-6A95-2EB3EEEA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8C9-E4D0-CDC8-925C-842664A1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5F1F-9332-DC90-7B53-67F6E420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4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FE0D-3536-A239-0510-F9336598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6B44-1063-2BE0-A315-16F040A3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4B5F-C681-3B8F-BCE6-3029E0DF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9DBA-4BE1-5BAB-C8E8-9D6F0C28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09BD-7942-C36A-5798-720E5BB3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E2C4-B449-2660-FD71-5A0C722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1E77-462D-BB97-2B2B-FA7B3B097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812B-05CE-3BBE-7C27-9629930D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92EE-C325-F4C5-A4C0-155C3522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24AA-455C-6146-2496-126B9450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A1D09-4AB3-BFC6-BBA5-F9674F16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C566-A693-845C-A3BE-AD03A6DC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CFF30-8C3E-D9F8-DE24-D368AF15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AAD0-7FF9-0DE0-10EA-C5843C26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29F9A-D3D4-1085-BF52-C20DD80A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918F0-512D-47BD-5B7D-A6BA8B11F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8024-9CA5-87C6-EAFE-31798A70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906B4-6561-4833-2BEB-13E43E46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BF590-A1D2-73B2-E66D-12A4DA5A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7005-E121-DF5D-B211-27487D84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8CFD4-C6DD-30ED-B6DA-53E978A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7395-0D3A-A6D5-F33F-ECD70723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D6056-478F-840E-980B-834683AD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5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64A3F-69FD-F468-9623-8E554B7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C8247-11DB-C7E8-9A72-79EDDCD9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5725-B991-53A8-1252-4B0487A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2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620B-D2BF-D00A-C868-CD5BFCB5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CFC7-AEDE-87D5-E224-05520BC1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37760-7B3A-8289-79A7-45D0F8C9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8C5B1-E924-C989-60C9-C42D2104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9233B-CF3F-F7D8-3A0B-01CE85D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020BE-ED20-8F83-B8F1-E9E1E45F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3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E204-07A3-7579-A17F-52CB514A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16569-FD8A-3703-35ED-096F4D4BD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65A8-2845-5AC8-88BD-38EB8799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DDEC-4422-C755-C919-88301C39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BF0AE-742B-8598-A4FB-62A46A7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16AD-7FEE-2D36-D9D9-1086A99C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3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4B982-76D9-F8D6-B291-2A5B0C94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0C93-2A23-6DD0-86FF-5FE8D8C9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4A7D-D4B6-47C6-1CC2-E7E5DAC8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CFDC-4925-4606-A3D2-5679A7E6AF8B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D56F-6F69-B832-22ED-AC548E5C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42C4-F64D-1FC8-6EA6-1CED3B236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472A-F303-28A8-DE2C-941ED4C2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COMP3013 Tutorial02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4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A02F-84D1-4DBF-96D5-9588479B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6C75-5F49-4170-AE46-A13953FF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another example, the relationship set “program director”.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possible that an instructors is not a program director for any program.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every program has a program director.</a:t>
            </a:r>
          </a:p>
          <a:p>
            <a:r>
              <a:rPr lang="en-US" dirty="0"/>
              <a:t>Thus, “instructor” is on the partial side, while “program” is on the total side.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the cardinality constraints,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D790DD-CAF2-4DD3-83D4-7FA72D69A785}"/>
              </a:ext>
            </a:extLst>
          </p:cNvPr>
          <p:cNvGrpSpPr/>
          <p:nvPr/>
        </p:nvGrpSpPr>
        <p:grpSpPr>
          <a:xfrm>
            <a:off x="3626284" y="4463575"/>
            <a:ext cx="4939432" cy="1082401"/>
            <a:chOff x="2664737" y="2887799"/>
            <a:chExt cx="4939432" cy="1082401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28E10EFE-50FF-4ACF-BE96-4B922015992D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D6A4466D-A961-4299-9A54-ECDA6E42559B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04FD752-CF52-4B6F-8A1E-04FEEAACFA2B}"/>
                </a:ext>
              </a:extLst>
            </p:cNvPr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236B342A-82EA-4912-BA34-EE4CEACEB4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5A88743B-3D24-4D76-AF82-207F27144FE4}"/>
                  </a:ext>
                </a:extLst>
              </p:cNvPr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program </a:t>
                </a:r>
              </a:p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585A70-A518-4936-8F33-667BCD9D9E7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076769-7F91-49D6-8D99-A75C764107F2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7E40F1D6-A58C-4850-A906-CE5225E8D280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13B4DE3C-4578-4C68-BF7F-683A0A8150C7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CCFFB70A-188A-4D65-83F2-86DD7D84B1EE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DA3B-626B-48BC-B343-F2208BE7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7752E-3172-475B-A0A1-639500835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using lines and arrows, relationship constraints can be expressed by numbers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besides links.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minimum number of entities associated with.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maximum number of entities associated with.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means multiple.</a:t>
                </a:r>
              </a:p>
              <a:p>
                <a:r>
                  <a:rPr lang="en-US" dirty="0"/>
                  <a:t>For example,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7752E-3172-475B-A0A1-639500835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3CABCEE-E861-4E25-AB04-222BE0D78F3A}"/>
              </a:ext>
            </a:extLst>
          </p:cNvPr>
          <p:cNvGrpSpPr/>
          <p:nvPr/>
        </p:nvGrpSpPr>
        <p:grpSpPr>
          <a:xfrm>
            <a:off x="4185836" y="3908699"/>
            <a:ext cx="3820329" cy="768596"/>
            <a:chOff x="3160692" y="3044701"/>
            <a:chExt cx="3820329" cy="768596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7CB087E3-094E-4720-96BB-69803A67E5F2}"/>
                </a:ext>
              </a:extLst>
            </p:cNvPr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9D61DD98-4603-4623-B035-CB018A0AA4B3}"/>
                </a:ext>
              </a:extLst>
            </p:cNvPr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E541B9C-09E5-4A41-9BE2-CA35334F378D}"/>
                </a:ext>
              </a:extLst>
            </p:cNvPr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2C3380AA-8040-42BC-A5FE-40910D424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35640C0B-C7B3-4A38-A59A-99888E19C2D0}"/>
                  </a:ext>
                </a:extLst>
              </p:cNvPr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7DDD26-7A7A-4271-BAFC-220FF9393A81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48869A-7ECE-4F6E-9803-EFE0EB782D7F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597A6-4734-43D3-844C-CDCDFD0F35D9}"/>
              </a:ext>
            </a:extLst>
          </p:cNvPr>
          <p:cNvGrpSpPr/>
          <p:nvPr/>
        </p:nvGrpSpPr>
        <p:grpSpPr>
          <a:xfrm>
            <a:off x="3626284" y="5061594"/>
            <a:ext cx="4939432" cy="1082401"/>
            <a:chOff x="2664737" y="2887799"/>
            <a:chExt cx="4939432" cy="1082401"/>
          </a:xfrm>
        </p:grpSpPr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BBD26D38-4641-4050-BDBF-CC1BDA58DB7E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B99BC87C-E33F-474F-A1E4-4E5DACEA216D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6">
              <a:extLst>
                <a:ext uri="{FF2B5EF4-FFF2-40B4-BE49-F238E27FC236}">
                  <a16:creationId xmlns:a16="http://schemas.microsoft.com/office/drawing/2014/main" id="{E92F18AC-2C4F-4DE8-A60B-3567E74F67EE}"/>
                </a:ext>
              </a:extLst>
            </p:cNvPr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8" name="菱形 4">
                <a:extLst>
                  <a:ext uri="{FF2B5EF4-FFF2-40B4-BE49-F238E27FC236}">
                    <a16:creationId xmlns:a16="http://schemas.microsoft.com/office/drawing/2014/main" id="{CE8AEAFA-F405-42BB-8C43-5EDCD4F6F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5">
                <a:extLst>
                  <a:ext uri="{FF2B5EF4-FFF2-40B4-BE49-F238E27FC236}">
                    <a16:creationId xmlns:a16="http://schemas.microsoft.com/office/drawing/2014/main" id="{8901CB7E-E379-42A7-8E4B-BE6C145140EC}"/>
                  </a:ext>
                </a:extLst>
              </p:cNvPr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program </a:t>
                </a:r>
              </a:p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9EA2A1-7C8A-4308-8047-2AD3E1C122A0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9C154B-6140-4B5D-B1BD-268888493B1E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DD2BC5-7667-445C-84F0-81C6E08C0244}"/>
                  </a:ext>
                </a:extLst>
              </p:cNvPr>
              <p:cNvSpPr txBox="1"/>
              <p:nvPr/>
            </p:nvSpPr>
            <p:spPr>
              <a:xfrm>
                <a:off x="5133579" y="3975592"/>
                <a:ext cx="566758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1..1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DD2BC5-7667-445C-84F0-81C6E08C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79" y="3975592"/>
                <a:ext cx="5667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A702D-2D5E-4346-9920-7AEA153DD404}"/>
                  </a:ext>
                </a:extLst>
              </p:cNvPr>
              <p:cNvSpPr txBox="1"/>
              <p:nvPr/>
            </p:nvSpPr>
            <p:spPr>
              <a:xfrm>
                <a:off x="6499304" y="3991297"/>
                <a:ext cx="523990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1..∗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A702D-2D5E-4346-9920-7AEA153D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04" y="3991297"/>
                <a:ext cx="5239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4E775-3630-44CB-B071-875B061FBBEB}"/>
                  </a:ext>
                </a:extLst>
              </p:cNvPr>
              <p:cNvSpPr txBox="1"/>
              <p:nvPr/>
            </p:nvSpPr>
            <p:spPr>
              <a:xfrm>
                <a:off x="4832974" y="5303703"/>
                <a:ext cx="566758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0..1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4E775-3630-44CB-B071-875B061F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74" y="5303703"/>
                <a:ext cx="5667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D7E4CA-907F-49AA-A14D-290D79D2E21B}"/>
                  </a:ext>
                </a:extLst>
              </p:cNvPr>
              <p:cNvSpPr txBox="1"/>
              <p:nvPr/>
            </p:nvSpPr>
            <p:spPr>
              <a:xfrm>
                <a:off x="6877860" y="5291761"/>
                <a:ext cx="566758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1..1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D7E4CA-907F-49AA-A14D-290D79D2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60" y="5291761"/>
                <a:ext cx="5667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4">
            <a:hlinkClick r:id="rId6" action="ppaction://hlinksldjump"/>
            <a:extLst>
              <a:ext uri="{FF2B5EF4-FFF2-40B4-BE49-F238E27FC236}">
                <a16:creationId xmlns:a16="http://schemas.microsoft.com/office/drawing/2014/main" id="{8E99C65F-DBE6-47FD-9DCD-27654B548332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4">
            <a:hlinkClick r:id="rId7" action="ppaction://hlinksldjump"/>
            <a:extLst>
              <a:ext uri="{FF2B5EF4-FFF2-40B4-BE49-F238E27FC236}">
                <a16:creationId xmlns:a16="http://schemas.microsoft.com/office/drawing/2014/main" id="{2E247F90-E0BA-402C-9BA8-90DAB3A67C3C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4">
            <a:hlinkClick r:id="rId8" action="ppaction://hlinksldjump"/>
            <a:extLst>
              <a:ext uri="{FF2B5EF4-FFF2-40B4-BE49-F238E27FC236}">
                <a16:creationId xmlns:a16="http://schemas.microsoft.com/office/drawing/2014/main" id="{400C1032-CCC8-45E8-982B-1FA29B6B6AE9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000F0C-E9D1-E05E-F46A-CFC35892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Non-binary relationships with constrains is complex.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7102003-50A7-F1BA-653B-B270107E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suggested to use constrains on non-binary relationships(ambiguous)</a:t>
            </a:r>
          </a:p>
          <a:p>
            <a:r>
              <a:rPr lang="en-US" altLang="zh-CN" dirty="0"/>
              <a:t>See lecture: convert non-binary to binary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62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B4BE3-DB1A-70DF-54B9-5C8327EA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Lec</a:t>
            </a:r>
            <a:r>
              <a:rPr lang="en-US" altLang="zh-CN" dirty="0"/>
              <a:t> 03 exercise answer is on </a:t>
            </a:r>
            <a:r>
              <a:rPr lang="en-US" altLang="zh-CN" dirty="0" err="1"/>
              <a:t>lec</a:t>
            </a:r>
            <a:r>
              <a:rPr lang="en-US" altLang="zh-CN" dirty="0"/>
              <a:t> 4 slides.</a:t>
            </a:r>
            <a:endParaRPr lang="zh-CN" alt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F449CE97-1660-A969-6692-018E72F0F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649462"/>
            <a:ext cx="8299450" cy="4675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07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4A1E2-61AB-7EAF-C21A-5495347D2B0F}"/>
              </a:ext>
            </a:extLst>
          </p:cNvPr>
          <p:cNvSpPr txBox="1"/>
          <p:nvPr/>
        </p:nvSpPr>
        <p:spPr>
          <a:xfrm>
            <a:off x="3004458" y="2106083"/>
            <a:ext cx="6691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LAB REVIEW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8221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ADED-8AD4-DFD0-D905-99AC897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DCB1-42EF-8228-FFBC-F24AAC8C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crossing of tables is the cartesian product of them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2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61E3-4F4C-0724-F778-BF23EAC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33CDA-52C7-EF3C-9DC7-AC434345B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7352260" cy="4351338"/>
          </a:xfr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016BC5-6AB2-6638-585D-E127A28DC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56142"/>
              </p:ext>
            </p:extLst>
          </p:nvPr>
        </p:nvGraphicFramePr>
        <p:xfrm>
          <a:off x="6886575" y="1815066"/>
          <a:ext cx="26136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69">
                  <a:extLst>
                    <a:ext uri="{9D8B030D-6E8A-4147-A177-3AD203B41FA5}">
                      <a16:colId xmlns:a16="http://schemas.microsoft.com/office/drawing/2014/main" val="1488031652"/>
                    </a:ext>
                  </a:extLst>
                </a:gridCol>
                <a:gridCol w="741618">
                  <a:extLst>
                    <a:ext uri="{9D8B030D-6E8A-4147-A177-3AD203B41FA5}">
                      <a16:colId xmlns:a16="http://schemas.microsoft.com/office/drawing/2014/main" val="2450342177"/>
                    </a:ext>
                  </a:extLst>
                </a:gridCol>
                <a:gridCol w="1101995">
                  <a:extLst>
                    <a:ext uri="{9D8B030D-6E8A-4147-A177-3AD203B41FA5}">
                      <a16:colId xmlns:a16="http://schemas.microsoft.com/office/drawing/2014/main" val="1473597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8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3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957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C1788D9-2741-841B-48D7-7893841FD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04602"/>
              </p:ext>
            </p:extLst>
          </p:nvPr>
        </p:nvGraphicFramePr>
        <p:xfrm>
          <a:off x="9950600" y="1815066"/>
          <a:ext cx="20604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88">
                  <a:extLst>
                    <a:ext uri="{9D8B030D-6E8A-4147-A177-3AD203B41FA5}">
                      <a16:colId xmlns:a16="http://schemas.microsoft.com/office/drawing/2014/main" val="3463809945"/>
                    </a:ext>
                  </a:extLst>
                </a:gridCol>
                <a:gridCol w="900438">
                  <a:extLst>
                    <a:ext uri="{9D8B030D-6E8A-4147-A177-3AD203B41FA5}">
                      <a16:colId xmlns:a16="http://schemas.microsoft.com/office/drawing/2014/main" val="3975793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6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8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54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DA5DC-CC19-72BA-F3E8-EB941E4DE6BE}"/>
                  </a:ext>
                </a:extLst>
              </p:cNvPr>
              <p:cNvSpPr txBox="1"/>
              <p:nvPr/>
            </p:nvSpPr>
            <p:spPr>
              <a:xfrm>
                <a:off x="9519283" y="2106947"/>
                <a:ext cx="362600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DA5DC-CC19-72BA-F3E8-EB941E4DE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83" y="2106947"/>
                <a:ext cx="3626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ADCB39-4A8B-16EF-1B27-3DC272AE1785}"/>
                  </a:ext>
                </a:extLst>
              </p:cNvPr>
              <p:cNvSpPr txBox="1"/>
              <p:nvPr/>
            </p:nvSpPr>
            <p:spPr>
              <a:xfrm>
                <a:off x="7060487" y="4064972"/>
                <a:ext cx="369012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ADCB39-4A8B-16EF-1B27-3DC272AE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487" y="4064972"/>
                <a:ext cx="36901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6A09D8-0E2F-6442-9283-EBA34C956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54260"/>
              </p:ext>
            </p:extLst>
          </p:nvPr>
        </p:nvGraphicFramePr>
        <p:xfrm>
          <a:off x="7429499" y="3456859"/>
          <a:ext cx="458152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25">
                  <a:extLst>
                    <a:ext uri="{9D8B030D-6E8A-4147-A177-3AD203B41FA5}">
                      <a16:colId xmlns:a16="http://schemas.microsoft.com/office/drawing/2014/main" val="3236859037"/>
                    </a:ext>
                  </a:extLst>
                </a:gridCol>
                <a:gridCol w="743309">
                  <a:extLst>
                    <a:ext uri="{9D8B030D-6E8A-4147-A177-3AD203B41FA5}">
                      <a16:colId xmlns:a16="http://schemas.microsoft.com/office/drawing/2014/main" val="1587119526"/>
                    </a:ext>
                  </a:extLst>
                </a:gridCol>
                <a:gridCol w="1104510">
                  <a:extLst>
                    <a:ext uri="{9D8B030D-6E8A-4147-A177-3AD203B41FA5}">
                      <a16:colId xmlns:a16="http://schemas.microsoft.com/office/drawing/2014/main" val="472439691"/>
                    </a:ext>
                  </a:extLst>
                </a:gridCol>
                <a:gridCol w="1104510">
                  <a:extLst>
                    <a:ext uri="{9D8B030D-6E8A-4147-A177-3AD203B41FA5}">
                      <a16:colId xmlns:a16="http://schemas.microsoft.com/office/drawing/2014/main" val="2286210941"/>
                    </a:ext>
                  </a:extLst>
                </a:gridCol>
                <a:gridCol w="857373">
                  <a:extLst>
                    <a:ext uri="{9D8B030D-6E8A-4147-A177-3AD203B41FA5}">
                      <a16:colId xmlns:a16="http://schemas.microsoft.com/office/drawing/2014/main" val="945697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1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8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5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4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01955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54507F6-0E43-93BE-C63B-E4A0EA0F9E3F}"/>
              </a:ext>
            </a:extLst>
          </p:cNvPr>
          <p:cNvSpPr/>
          <p:nvPr/>
        </p:nvSpPr>
        <p:spPr>
          <a:xfrm rot="5400000">
            <a:off x="8649981" y="2043364"/>
            <a:ext cx="183491" cy="2643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FEE9-4F14-086D-C601-F5986E8CE416}"/>
              </a:ext>
            </a:extLst>
          </p:cNvPr>
          <p:cNvSpPr txBox="1"/>
          <p:nvPr/>
        </p:nvSpPr>
        <p:spPr>
          <a:xfrm>
            <a:off x="8410452" y="2981265"/>
            <a:ext cx="681597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city.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D237165-A612-E23D-0F81-5DE76AAA3442}"/>
              </a:ext>
            </a:extLst>
          </p:cNvPr>
          <p:cNvSpPr/>
          <p:nvPr/>
        </p:nvSpPr>
        <p:spPr>
          <a:xfrm rot="5400000">
            <a:off x="10964200" y="2382176"/>
            <a:ext cx="155629" cy="19380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E1F5A-B1D6-2034-C010-33B8CB172C83}"/>
              </a:ext>
            </a:extLst>
          </p:cNvPr>
          <p:cNvSpPr txBox="1"/>
          <p:nvPr/>
        </p:nvSpPr>
        <p:spPr>
          <a:xfrm>
            <a:off x="10552137" y="3033522"/>
            <a:ext cx="979755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altLang="zh-CN" sz="1400" dirty="0">
                <a:latin typeface="Consolas" panose="020B0609020204030204" pitchFamily="49" charset="0"/>
                <a:cs typeface="Arial" panose="020B0604020202020204" pitchFamily="34" charset="0"/>
              </a:rPr>
              <a:t>country</a:t>
            </a:r>
            <a:r>
              <a:rPr kumimoji="1"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F03EAAD-B7AF-ABC1-6665-EE2ADD6846EB}"/>
              </a:ext>
            </a:extLst>
          </p:cNvPr>
          <p:cNvSpPr/>
          <p:nvPr/>
        </p:nvSpPr>
        <p:spPr>
          <a:xfrm rot="5400000">
            <a:off x="8120721" y="419974"/>
            <a:ext cx="154913" cy="26041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F642E-7703-E404-04FE-A775B426C1AF}"/>
              </a:ext>
            </a:extLst>
          </p:cNvPr>
          <p:cNvSpPr txBox="1"/>
          <p:nvPr/>
        </p:nvSpPr>
        <p:spPr>
          <a:xfrm>
            <a:off x="7886577" y="1333440"/>
            <a:ext cx="582211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44B5FA5-D42D-1835-551A-945373C26226}"/>
              </a:ext>
            </a:extLst>
          </p:cNvPr>
          <p:cNvSpPr/>
          <p:nvPr/>
        </p:nvSpPr>
        <p:spPr>
          <a:xfrm rot="5400000">
            <a:off x="10905314" y="704886"/>
            <a:ext cx="140052" cy="20523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5C97F-AFAB-C52D-A236-2C356B790B27}"/>
              </a:ext>
            </a:extLst>
          </p:cNvPr>
          <p:cNvSpPr txBox="1"/>
          <p:nvPr/>
        </p:nvSpPr>
        <p:spPr>
          <a:xfrm>
            <a:off x="10576431" y="1325385"/>
            <a:ext cx="88036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altLang="zh-CN" sz="1400" dirty="0">
                <a:latin typeface="Consolas" panose="020B0609020204030204" pitchFamily="49" charset="0"/>
                <a:cs typeface="Arial" panose="020B0604020202020204" pitchFamily="34" charset="0"/>
              </a:rPr>
              <a:t>country</a:t>
            </a:r>
            <a:endParaRPr kumimoji="1"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61E3-4F4C-0724-F778-BF23EAC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33CDA-52C7-EF3C-9DC7-AC434345B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7352260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D1D1B-F15B-2D13-D55C-6240FBE3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22" y="23471"/>
            <a:ext cx="3571875" cy="2324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F582DB-913F-54C1-09D2-97AC71902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398" y="722936"/>
            <a:ext cx="3600450" cy="2314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968EA8-063F-5462-7D50-DE3FA228B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873" y="3047036"/>
            <a:ext cx="3990975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F444DE-A8AB-87FD-CF61-DA328D578FF7}"/>
                  </a:ext>
                </a:extLst>
              </p:cNvPr>
              <p:cNvSpPr txBox="1"/>
              <p:nvPr/>
            </p:nvSpPr>
            <p:spPr>
              <a:xfrm>
                <a:off x="8102873" y="5488733"/>
                <a:ext cx="4227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city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=600,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country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=109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country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=600×109=65400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F444DE-A8AB-87FD-CF61-DA328D57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73" y="5488733"/>
                <a:ext cx="4227504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8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9D22-7D73-7911-ABFF-28A56C9E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55F2-B218-2AB1-A36A-7B041372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phone number</a:t>
            </a:r>
            <a:r>
              <a:rPr lang="en-US" altLang="zh-CN" dirty="0"/>
              <a:t> of the customer </a:t>
            </a:r>
            <a:r>
              <a:rPr lang="en-US" altLang="zh-CN" dirty="0">
                <a:solidFill>
                  <a:srgbClr val="00B050"/>
                </a:solidFill>
              </a:rPr>
              <a:t>Lisa Anderson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customer, address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“Lisa”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“Anderson”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customer.address_id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address.address_id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phone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702E5-2530-55BF-28D0-7BE3E4438483}"/>
              </a:ext>
            </a:extLst>
          </p:cNvPr>
          <p:cNvGrpSpPr/>
          <p:nvPr/>
        </p:nvGrpSpPr>
        <p:grpSpPr>
          <a:xfrm>
            <a:off x="7374567" y="2475970"/>
            <a:ext cx="4718462" cy="3410480"/>
            <a:chOff x="7374567" y="2475970"/>
            <a:chExt cx="4718462" cy="34104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8BEA2D-70E4-4530-FE66-A88C12393754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10165168" y="3294857"/>
              <a:ext cx="614766" cy="153431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7A1286-CFD1-AE3D-40C9-459F287F1ACB}"/>
                </a:ext>
              </a:extLst>
            </p:cNvPr>
            <p:cNvGrpSpPr/>
            <p:nvPr/>
          </p:nvGrpSpPr>
          <p:grpSpPr>
            <a:xfrm>
              <a:off x="8832604" y="2475970"/>
              <a:ext cx="1608133" cy="3410480"/>
              <a:chOff x="6114804" y="2285470"/>
              <a:chExt cx="1608133" cy="34104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310C94A-1E48-69B1-CDF7-C5ABFFF0C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05550" y="2743200"/>
                <a:ext cx="1219200" cy="29527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6DF29-E4F1-A511-342F-5DF130048B90}"/>
                  </a:ext>
                </a:extLst>
              </p:cNvPr>
              <p:cNvSpPr txBox="1"/>
              <p:nvPr/>
            </p:nvSpPr>
            <p:spPr>
              <a:xfrm>
                <a:off x="6114804" y="2285470"/>
                <a:ext cx="1608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E76C9D-58E2-9DEF-818D-2AD3E3A9F889}"/>
                </a:ext>
              </a:extLst>
            </p:cNvPr>
            <p:cNvSpPr/>
            <p:nvPr/>
          </p:nvSpPr>
          <p:spPr>
            <a:xfrm>
              <a:off x="9031693" y="4686300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57E20C-A3E8-F0E9-08A4-25DDA1EB714B}"/>
                </a:ext>
              </a:extLst>
            </p:cNvPr>
            <p:cNvGrpSpPr/>
            <p:nvPr/>
          </p:nvGrpSpPr>
          <p:grpSpPr>
            <a:xfrm>
              <a:off x="10600313" y="2476615"/>
              <a:ext cx="1492716" cy="3105035"/>
              <a:chOff x="10600313" y="2476615"/>
              <a:chExt cx="1492716" cy="310503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1D85BF-6594-18D2-BF4B-46C42960C940}"/>
                  </a:ext>
                </a:extLst>
              </p:cNvPr>
              <p:cNvGrpSpPr/>
              <p:nvPr/>
            </p:nvGrpSpPr>
            <p:grpSpPr>
              <a:xfrm>
                <a:off x="10600313" y="2476615"/>
                <a:ext cx="1492716" cy="3105035"/>
                <a:chOff x="8126177" y="2286115"/>
                <a:chExt cx="1492716" cy="3105035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515FC9-5D49-CDF4-594C-548C81645320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4927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address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863BD22-294F-73C3-1B24-3DEB0732A4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05799" y="2743200"/>
                  <a:ext cx="1133475" cy="264795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64EC9F-9196-8B9F-9D82-890B9FBE36DB}"/>
                  </a:ext>
                </a:extLst>
              </p:cNvPr>
              <p:cNvSpPr/>
              <p:nvPr/>
            </p:nvSpPr>
            <p:spPr>
              <a:xfrm>
                <a:off x="10779935" y="497205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6EC900-3CFF-3462-FBEA-BAFB53914D1D}"/>
                  </a:ext>
                </a:extLst>
              </p:cNvPr>
              <p:cNvSpPr/>
              <p:nvPr/>
            </p:nvSpPr>
            <p:spPr>
              <a:xfrm>
                <a:off x="10779934" y="3151982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7B3826-1484-F5AE-B7B5-4A2BF5126563}"/>
                </a:ext>
              </a:extLst>
            </p:cNvPr>
            <p:cNvSpPr/>
            <p:nvPr/>
          </p:nvSpPr>
          <p:spPr>
            <a:xfrm>
              <a:off x="7374567" y="4972050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“Lisa”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EC240-38BF-5121-096D-40A187970536}"/>
                </a:ext>
              </a:extLst>
            </p:cNvPr>
            <p:cNvSpPr/>
            <p:nvPr/>
          </p:nvSpPr>
          <p:spPr>
            <a:xfrm>
              <a:off x="7374567" y="5453673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“Anderson”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Straight Connector 14">
              <a:extLst>
                <a:ext uri="{FF2B5EF4-FFF2-40B4-BE49-F238E27FC236}">
                  <a16:creationId xmlns:a16="http://schemas.microsoft.com/office/drawing/2014/main" id="{6B14F843-0599-2F4F-D9EF-D286934197B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 flipV="1">
              <a:off x="8443138" y="3915304"/>
              <a:ext cx="588555" cy="12300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DDF6A1-149C-0813-33D3-8D1864982A86}"/>
                </a:ext>
              </a:extLst>
            </p:cNvPr>
            <p:cNvSpPr/>
            <p:nvPr/>
          </p:nvSpPr>
          <p:spPr>
            <a:xfrm>
              <a:off x="9031693" y="4058179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A15543-9206-A039-18EF-CDDF15F9394E}"/>
                </a:ext>
              </a:extLst>
            </p:cNvPr>
            <p:cNvSpPr/>
            <p:nvPr/>
          </p:nvSpPr>
          <p:spPr>
            <a:xfrm>
              <a:off x="9031693" y="3772429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8578A689-4EB7-D54F-C4B6-0BB48E933B44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 flipV="1">
              <a:off x="8443138" y="4201054"/>
              <a:ext cx="588555" cy="1425962"/>
            </a:xfrm>
            <a:prstGeom prst="bentConnector3">
              <a:avLst>
                <a:gd name="adj1" fmla="val 730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6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9D22-7D73-7911-ABFF-28A56C9E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55F2-B218-2AB1-A36A-7B041372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language</a:t>
            </a:r>
            <a:r>
              <a:rPr lang="en-US" altLang="zh-CN" dirty="0"/>
              <a:t> of the film </a:t>
            </a:r>
            <a:r>
              <a:rPr lang="en-US" altLang="zh-CN" dirty="0">
                <a:solidFill>
                  <a:srgbClr val="00B050"/>
                </a:solidFill>
              </a:rPr>
              <a:t>“Angles Life”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film, language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title = “Angles Life”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film.language_id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language.language_id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name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2400AF-C6A1-374B-778D-FECCADBAF820}"/>
              </a:ext>
            </a:extLst>
          </p:cNvPr>
          <p:cNvGrpSpPr/>
          <p:nvPr/>
        </p:nvGrpSpPr>
        <p:grpSpPr>
          <a:xfrm>
            <a:off x="6629401" y="854563"/>
            <a:ext cx="5579560" cy="5128410"/>
            <a:chOff x="6629401" y="854563"/>
            <a:chExt cx="5579560" cy="51284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FB0DC2-CD68-8AE2-9F44-27DCD99A8628}"/>
                </a:ext>
              </a:extLst>
            </p:cNvPr>
            <p:cNvGrpSpPr/>
            <p:nvPr/>
          </p:nvGrpSpPr>
          <p:grpSpPr>
            <a:xfrm>
              <a:off x="8328325" y="1161520"/>
              <a:ext cx="3880636" cy="4821453"/>
              <a:chOff x="6114804" y="2285470"/>
              <a:chExt cx="3880636" cy="48214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17A1286-CFD1-AE3D-40C9-459F287F1ACB}"/>
                  </a:ext>
                </a:extLst>
              </p:cNvPr>
              <p:cNvGrpSpPr/>
              <p:nvPr/>
            </p:nvGrpSpPr>
            <p:grpSpPr>
              <a:xfrm>
                <a:off x="6114804" y="2285470"/>
                <a:ext cx="1645797" cy="4821453"/>
                <a:chOff x="6114804" y="2285470"/>
                <a:chExt cx="1645797" cy="4821453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310C94A-1E48-69B1-CDF7-C5ABFFF0C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41535" y="2624024"/>
                  <a:ext cx="1619066" cy="4482899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96DF29-E4F1-A511-342F-5DF130048B90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0823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1D85BF-6594-18D2-BF4B-46C42960C940}"/>
                  </a:ext>
                </a:extLst>
              </p:cNvPr>
              <p:cNvGrpSpPr/>
              <p:nvPr/>
            </p:nvGrpSpPr>
            <p:grpSpPr>
              <a:xfrm>
                <a:off x="8390513" y="2286115"/>
                <a:ext cx="1604927" cy="1398842"/>
                <a:chOff x="8126177" y="2286115"/>
                <a:chExt cx="1604927" cy="139884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515FC9-5D49-CDF4-594C-548C81645320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6049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language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863BD22-294F-73C3-1B24-3DEB0732A4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47294" y="2624024"/>
                  <a:ext cx="1133475" cy="1060933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7FC310-9437-C11F-F1F0-51AA538F7EA8}"/>
                  </a:ext>
                </a:extLst>
              </p:cNvPr>
              <p:cNvSpPr/>
              <p:nvPr/>
            </p:nvSpPr>
            <p:spPr>
              <a:xfrm>
                <a:off x="6149684" y="3931060"/>
                <a:ext cx="1133475" cy="28575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64EC9F-9196-8B9F-9D82-890B9FBE36DB}"/>
                  </a:ext>
                </a:extLst>
              </p:cNvPr>
              <p:cNvSpPr/>
              <p:nvPr/>
            </p:nvSpPr>
            <p:spPr>
              <a:xfrm>
                <a:off x="8418446" y="3112980"/>
                <a:ext cx="1133741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8BEA2D-70E4-4530-FE66-A88C12393754}"/>
                  </a:ext>
                </a:extLst>
              </p:cNvPr>
              <p:cNvCxnSpPr>
                <a:cxnSpLocks/>
                <a:stCxn id="12" idx="3"/>
                <a:endCxn id="17" idx="1"/>
              </p:cNvCxnSpPr>
              <p:nvPr/>
            </p:nvCxnSpPr>
            <p:spPr>
              <a:xfrm flipV="1">
                <a:off x="7283159" y="2962578"/>
                <a:ext cx="1128470" cy="111135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E76C9D-58E2-9DEF-818D-2AD3E3A9F889}"/>
                  </a:ext>
                </a:extLst>
              </p:cNvPr>
              <p:cNvSpPr/>
              <p:nvPr/>
            </p:nvSpPr>
            <p:spPr>
              <a:xfrm>
                <a:off x="6149684" y="307783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6EC900-3CFF-3462-FBEA-BAFB53914D1D}"/>
                  </a:ext>
                </a:extLst>
              </p:cNvPr>
              <p:cNvSpPr/>
              <p:nvPr/>
            </p:nvSpPr>
            <p:spPr>
              <a:xfrm>
                <a:off x="8411629" y="281970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98C293-94D4-4149-196A-580D97739CED}"/>
                </a:ext>
              </a:extLst>
            </p:cNvPr>
            <p:cNvSpPr/>
            <p:nvPr/>
          </p:nvSpPr>
          <p:spPr>
            <a:xfrm>
              <a:off x="6629401" y="854563"/>
              <a:ext cx="1221072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“Angles Life”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Connector 14">
              <a:extLst>
                <a:ext uri="{FF2B5EF4-FFF2-40B4-BE49-F238E27FC236}">
                  <a16:creationId xmlns:a16="http://schemas.microsoft.com/office/drawing/2014/main" id="{61472C82-13AE-D481-843A-A7AD9B9ED04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7850473" y="1027906"/>
              <a:ext cx="512732" cy="10688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07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ecture </a:t>
            </a:r>
            <a:r>
              <a:rPr lang="en-US" altLang="zh-CN" dirty="0" smtClean="0"/>
              <a:t>review</a:t>
            </a:r>
            <a:endParaRPr lang="en-US" altLang="zh-CN" dirty="0"/>
          </a:p>
          <a:p>
            <a:r>
              <a:rPr lang="en-US" dirty="0"/>
              <a:t>L</a:t>
            </a:r>
            <a:r>
              <a:rPr lang="en-US" altLang="zh-CN" dirty="0"/>
              <a:t>ab </a:t>
            </a:r>
            <a:r>
              <a:rPr lang="en-US" altLang="zh-CN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4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D48-AC4A-CFF1-6502-9376317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F04E04-A94E-C9C9-4A5F-43CBA68EF6B3}"/>
              </a:ext>
            </a:extLst>
          </p:cNvPr>
          <p:cNvGrpSpPr/>
          <p:nvPr/>
        </p:nvGrpSpPr>
        <p:grpSpPr>
          <a:xfrm>
            <a:off x="838200" y="1504420"/>
            <a:ext cx="6174625" cy="4821453"/>
            <a:chOff x="838200" y="1504420"/>
            <a:chExt cx="6174625" cy="48214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B481B6-D5BA-7CDB-6A45-DB1C651C5175}"/>
                </a:ext>
              </a:extLst>
            </p:cNvPr>
            <p:cNvGrpSpPr/>
            <p:nvPr/>
          </p:nvGrpSpPr>
          <p:grpSpPr>
            <a:xfrm>
              <a:off x="838200" y="1504420"/>
              <a:ext cx="1284347" cy="1989330"/>
              <a:chOff x="6114804" y="2285470"/>
              <a:chExt cx="1284347" cy="198933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4C4869C-374D-0201-EE5F-74B99E6F9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79951" y="2624024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D5F4D3-AF6D-C6E4-7955-4DE47EFAC3EE}"/>
                  </a:ext>
                </a:extLst>
              </p:cNvPr>
              <p:cNvSpPr txBox="1"/>
              <p:nvPr/>
            </p:nvSpPr>
            <p:spPr>
              <a:xfrm>
                <a:off x="6114804" y="2285470"/>
                <a:ext cx="1220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2B91F5-EE0A-6DF3-C7D1-09F1CF17A47D}"/>
                </a:ext>
              </a:extLst>
            </p:cNvPr>
            <p:cNvGrpSpPr/>
            <p:nvPr/>
          </p:nvGrpSpPr>
          <p:grpSpPr>
            <a:xfrm>
              <a:off x="3113909" y="1505065"/>
              <a:ext cx="1653017" cy="1553075"/>
              <a:chOff x="8126177" y="2286115"/>
              <a:chExt cx="1653017" cy="155307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9B9DB8-1091-5D45-BD6E-2D18215228F5}"/>
                  </a:ext>
                </a:extLst>
              </p:cNvPr>
              <p:cNvSpPr txBox="1"/>
              <p:nvPr/>
            </p:nvSpPr>
            <p:spPr>
              <a:xfrm>
                <a:off x="8126177" y="2286115"/>
                <a:ext cx="1653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film_actor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5425416-CABD-5C33-65E2-AD077B5BE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90318" y="2624024"/>
                <a:ext cx="1133475" cy="121516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71722-CDA5-1FAA-DD6A-CC44E196A75C}"/>
                </a:ext>
              </a:extLst>
            </p:cNvPr>
            <p:cNvSpPr/>
            <p:nvPr/>
          </p:nvSpPr>
          <p:spPr>
            <a:xfrm>
              <a:off x="892921" y="2088395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EB6484-DCF5-F310-8DCD-F8668F38E3D5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2112121" y="2231270"/>
              <a:ext cx="1076312" cy="2640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323E93-4F08-3949-689C-B89FC9CED2B3}"/>
                </a:ext>
              </a:extLst>
            </p:cNvPr>
            <p:cNvSpPr/>
            <p:nvPr/>
          </p:nvSpPr>
          <p:spPr>
            <a:xfrm>
              <a:off x="3188433" y="2382612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732A97-5C9E-71A4-F2DE-104DC1D715BE}"/>
                </a:ext>
              </a:extLst>
            </p:cNvPr>
            <p:cNvSpPr/>
            <p:nvPr/>
          </p:nvSpPr>
          <p:spPr>
            <a:xfrm>
              <a:off x="3188433" y="2088395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1553192-F114-292F-256B-EDE82985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3759" y="1842974"/>
              <a:ext cx="1619066" cy="44828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0783E3-51D4-A2F5-C243-19E7091C8BA9}"/>
                </a:ext>
              </a:extLst>
            </p:cNvPr>
            <p:cNvSpPr txBox="1"/>
            <p:nvPr/>
          </p:nvSpPr>
          <p:spPr>
            <a:xfrm>
              <a:off x="5367028" y="1504420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film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D9B61-A827-A5A6-1E7B-3E64FC1B0A92}"/>
                </a:ext>
              </a:extLst>
            </p:cNvPr>
            <p:cNvSpPr/>
            <p:nvPr/>
          </p:nvSpPr>
          <p:spPr>
            <a:xfrm>
              <a:off x="5393759" y="2014310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0A64A1-21A9-A424-DB90-2CA5CD081F08}"/>
                </a:ext>
              </a:extLst>
            </p:cNvPr>
            <p:cNvCxnSpPr>
              <a:cxnSpLocks/>
              <a:stCxn id="22" idx="3"/>
              <a:endCxn id="36" idx="1"/>
            </p:cNvCxnSpPr>
            <p:nvPr/>
          </p:nvCxnSpPr>
          <p:spPr>
            <a:xfrm flipV="1">
              <a:off x="4321908" y="2157185"/>
              <a:ext cx="1071851" cy="3683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386884-70A5-D8A3-A3B0-DB7F7E2E3497}"/>
                </a:ext>
              </a:extLst>
            </p:cNvPr>
            <p:cNvSpPr/>
            <p:nvPr/>
          </p:nvSpPr>
          <p:spPr>
            <a:xfrm>
              <a:off x="892020" y="2426950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F3FFDA-06F6-F009-EFE1-41ACD83E3503}"/>
                </a:ext>
              </a:extLst>
            </p:cNvPr>
            <p:cNvSpPr/>
            <p:nvPr/>
          </p:nvSpPr>
          <p:spPr>
            <a:xfrm>
              <a:off x="5393758" y="2300060"/>
              <a:ext cx="1133475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DCE27EDF-F057-2CD1-9DC2-DE222F27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609467" y="233363"/>
            <a:ext cx="3381375" cy="1038225"/>
          </a:xfr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5DB3611-E878-3582-D998-9A586D212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467" y="1281113"/>
            <a:ext cx="3838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D48-AC4A-CFF1-6502-9376317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F04E04-A94E-C9C9-4A5F-43CBA68EF6B3}"/>
              </a:ext>
            </a:extLst>
          </p:cNvPr>
          <p:cNvGrpSpPr/>
          <p:nvPr/>
        </p:nvGrpSpPr>
        <p:grpSpPr>
          <a:xfrm>
            <a:off x="5867400" y="365125"/>
            <a:ext cx="6174625" cy="4821453"/>
            <a:chOff x="838200" y="1504420"/>
            <a:chExt cx="6174625" cy="48214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B481B6-D5BA-7CDB-6A45-DB1C651C5175}"/>
                </a:ext>
              </a:extLst>
            </p:cNvPr>
            <p:cNvGrpSpPr/>
            <p:nvPr/>
          </p:nvGrpSpPr>
          <p:grpSpPr>
            <a:xfrm>
              <a:off x="838200" y="1504420"/>
              <a:ext cx="1284347" cy="1989330"/>
              <a:chOff x="6114804" y="2285470"/>
              <a:chExt cx="1284347" cy="198933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4C4869C-374D-0201-EE5F-74B99E6F9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79951" y="2624024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D5F4D3-AF6D-C6E4-7955-4DE47EFAC3EE}"/>
                  </a:ext>
                </a:extLst>
              </p:cNvPr>
              <p:cNvSpPr txBox="1"/>
              <p:nvPr/>
            </p:nvSpPr>
            <p:spPr>
              <a:xfrm>
                <a:off x="6114804" y="2285470"/>
                <a:ext cx="1220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2B91F5-EE0A-6DF3-C7D1-09F1CF17A47D}"/>
                </a:ext>
              </a:extLst>
            </p:cNvPr>
            <p:cNvGrpSpPr/>
            <p:nvPr/>
          </p:nvGrpSpPr>
          <p:grpSpPr>
            <a:xfrm>
              <a:off x="3113909" y="1505065"/>
              <a:ext cx="1653017" cy="1553075"/>
              <a:chOff x="8126177" y="2286115"/>
              <a:chExt cx="1653017" cy="155307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9B9DB8-1091-5D45-BD6E-2D18215228F5}"/>
                  </a:ext>
                </a:extLst>
              </p:cNvPr>
              <p:cNvSpPr txBox="1"/>
              <p:nvPr/>
            </p:nvSpPr>
            <p:spPr>
              <a:xfrm>
                <a:off x="8126177" y="2286115"/>
                <a:ext cx="1653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film_actor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5425416-CABD-5C33-65E2-AD077B5BE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90318" y="2624024"/>
                <a:ext cx="1133475" cy="121516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71722-CDA5-1FAA-DD6A-CC44E196A75C}"/>
                </a:ext>
              </a:extLst>
            </p:cNvPr>
            <p:cNvSpPr/>
            <p:nvPr/>
          </p:nvSpPr>
          <p:spPr>
            <a:xfrm>
              <a:off x="892921" y="2088395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EB6484-DCF5-F310-8DCD-F8668F38E3D5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2112121" y="2231270"/>
              <a:ext cx="1076312" cy="2640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323E93-4F08-3949-689C-B89FC9CED2B3}"/>
                </a:ext>
              </a:extLst>
            </p:cNvPr>
            <p:cNvSpPr/>
            <p:nvPr/>
          </p:nvSpPr>
          <p:spPr>
            <a:xfrm>
              <a:off x="3188433" y="2382612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732A97-5C9E-71A4-F2DE-104DC1D715BE}"/>
                </a:ext>
              </a:extLst>
            </p:cNvPr>
            <p:cNvSpPr/>
            <p:nvPr/>
          </p:nvSpPr>
          <p:spPr>
            <a:xfrm>
              <a:off x="3188433" y="2088395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1553192-F114-292F-256B-EDE82985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3759" y="1842974"/>
              <a:ext cx="1619066" cy="44828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0783E3-51D4-A2F5-C243-19E7091C8BA9}"/>
                </a:ext>
              </a:extLst>
            </p:cNvPr>
            <p:cNvSpPr txBox="1"/>
            <p:nvPr/>
          </p:nvSpPr>
          <p:spPr>
            <a:xfrm>
              <a:off x="5367028" y="1504420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film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D9B61-A827-A5A6-1E7B-3E64FC1B0A92}"/>
                </a:ext>
              </a:extLst>
            </p:cNvPr>
            <p:cNvSpPr/>
            <p:nvPr/>
          </p:nvSpPr>
          <p:spPr>
            <a:xfrm>
              <a:off x="5393759" y="2014310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0A64A1-21A9-A424-DB90-2CA5CD081F08}"/>
                </a:ext>
              </a:extLst>
            </p:cNvPr>
            <p:cNvCxnSpPr>
              <a:cxnSpLocks/>
              <a:stCxn id="22" idx="3"/>
              <a:endCxn id="36" idx="1"/>
            </p:cNvCxnSpPr>
            <p:nvPr/>
          </p:nvCxnSpPr>
          <p:spPr>
            <a:xfrm flipV="1">
              <a:off x="4321908" y="2157185"/>
              <a:ext cx="1071851" cy="3683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386884-70A5-D8A3-A3B0-DB7F7E2E3497}"/>
                </a:ext>
              </a:extLst>
            </p:cNvPr>
            <p:cNvSpPr/>
            <p:nvPr/>
          </p:nvSpPr>
          <p:spPr>
            <a:xfrm>
              <a:off x="892020" y="2426950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F3FFDA-06F6-F009-EFE1-41ACD83E3503}"/>
                </a:ext>
              </a:extLst>
            </p:cNvPr>
            <p:cNvSpPr/>
            <p:nvPr/>
          </p:nvSpPr>
          <p:spPr>
            <a:xfrm>
              <a:off x="5393758" y="2300060"/>
              <a:ext cx="1133475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6038D0-6E4B-E548-11BE-8692D204FC96}"/>
              </a:ext>
            </a:extLst>
          </p:cNvPr>
          <p:cNvGrpSpPr/>
          <p:nvPr/>
        </p:nvGrpSpPr>
        <p:grpSpPr>
          <a:xfrm>
            <a:off x="0" y="2645695"/>
            <a:ext cx="9515475" cy="5562600"/>
            <a:chOff x="0" y="2645695"/>
            <a:chExt cx="9515475" cy="556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86DAF5-8B09-4705-A24A-D93EE6B50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645695"/>
              <a:ext cx="9515475" cy="55626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6AB57-857F-7283-01C2-BE1F1756A91A}"/>
                </a:ext>
              </a:extLst>
            </p:cNvPr>
            <p:cNvSpPr/>
            <p:nvPr/>
          </p:nvSpPr>
          <p:spPr>
            <a:xfrm>
              <a:off x="2608" y="3010008"/>
              <a:ext cx="1133475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19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D48-AC4A-CFF1-6502-9376317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A6D6FD-A393-2424-A94A-A75E18E36DA0}"/>
              </a:ext>
            </a:extLst>
          </p:cNvPr>
          <p:cNvGrpSpPr/>
          <p:nvPr/>
        </p:nvGrpSpPr>
        <p:grpSpPr>
          <a:xfrm>
            <a:off x="5867400" y="365125"/>
            <a:ext cx="6174625" cy="4821453"/>
            <a:chOff x="5867400" y="365125"/>
            <a:chExt cx="6174625" cy="482145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2F04E04-A94E-C9C9-4A5F-43CBA68EF6B3}"/>
                </a:ext>
              </a:extLst>
            </p:cNvPr>
            <p:cNvGrpSpPr/>
            <p:nvPr/>
          </p:nvGrpSpPr>
          <p:grpSpPr>
            <a:xfrm>
              <a:off x="5867400" y="365125"/>
              <a:ext cx="6174625" cy="4821453"/>
              <a:chOff x="838200" y="1504420"/>
              <a:chExt cx="6174625" cy="48214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BB481B6-D5BA-7CDB-6A45-DB1C651C5175}"/>
                  </a:ext>
                </a:extLst>
              </p:cNvPr>
              <p:cNvGrpSpPr/>
              <p:nvPr/>
            </p:nvGrpSpPr>
            <p:grpSpPr>
              <a:xfrm>
                <a:off x="838200" y="1504420"/>
                <a:ext cx="1284347" cy="1989330"/>
                <a:chOff x="6114804" y="2285470"/>
                <a:chExt cx="1284347" cy="1989330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84C4869C-374D-0201-EE5F-74B99E6F90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79951" y="2624024"/>
                  <a:ext cx="1219200" cy="165077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D5F4D3-AF6D-C6E4-7955-4DE47EFAC3EE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2202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92B91F5-EE0A-6DF3-C7D1-09F1CF17A47D}"/>
                  </a:ext>
                </a:extLst>
              </p:cNvPr>
              <p:cNvGrpSpPr/>
              <p:nvPr/>
            </p:nvGrpSpPr>
            <p:grpSpPr>
              <a:xfrm>
                <a:off x="3113909" y="1505065"/>
                <a:ext cx="1653017" cy="1553075"/>
                <a:chOff x="8126177" y="2286115"/>
                <a:chExt cx="1653017" cy="155307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F9B9DB8-1091-5D45-BD6E-2D18215228F5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653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5425416-CABD-5C33-65E2-AD077B5BE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F71722-CDA5-1FAA-DD6A-CC44E196A75C}"/>
                  </a:ext>
                </a:extLst>
              </p:cNvPr>
              <p:cNvSpPr/>
              <p:nvPr/>
            </p:nvSpPr>
            <p:spPr>
              <a:xfrm>
                <a:off x="892921" y="2088395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EB6484-DCF5-F310-8DCD-F8668F38E3D5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2112121" y="2231270"/>
                <a:ext cx="1076312" cy="2640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A323E93-4F08-3949-689C-B89FC9CED2B3}"/>
                  </a:ext>
                </a:extLst>
              </p:cNvPr>
              <p:cNvSpPr/>
              <p:nvPr/>
            </p:nvSpPr>
            <p:spPr>
              <a:xfrm>
                <a:off x="3188433" y="2382612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732A97-5C9E-71A4-F2DE-104DC1D715BE}"/>
                  </a:ext>
                </a:extLst>
              </p:cNvPr>
              <p:cNvSpPr/>
              <p:nvPr/>
            </p:nvSpPr>
            <p:spPr>
              <a:xfrm>
                <a:off x="3188433" y="2088395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1553192-F114-292F-256B-EDE82985D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93759" y="1842974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0783E3-51D4-A2F5-C243-19E7091C8BA9}"/>
                  </a:ext>
                </a:extLst>
              </p:cNvPr>
              <p:cNvSpPr txBox="1"/>
              <p:nvPr/>
            </p:nvSpPr>
            <p:spPr>
              <a:xfrm>
                <a:off x="5367028" y="1504420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8D9B61-A827-A5A6-1E7B-3E64FC1B0A92}"/>
                  </a:ext>
                </a:extLst>
              </p:cNvPr>
              <p:cNvSpPr/>
              <p:nvPr/>
            </p:nvSpPr>
            <p:spPr>
              <a:xfrm>
                <a:off x="5393759" y="201431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D0A64A1-21A9-A424-DB90-2CA5CD081F08}"/>
                  </a:ext>
                </a:extLst>
              </p:cNvPr>
              <p:cNvCxnSpPr>
                <a:cxnSpLocks/>
                <a:stCxn id="22" idx="3"/>
                <a:endCxn id="36" idx="1"/>
              </p:cNvCxnSpPr>
              <p:nvPr/>
            </p:nvCxnSpPr>
            <p:spPr>
              <a:xfrm flipV="1">
                <a:off x="4321908" y="2157185"/>
                <a:ext cx="1071851" cy="36830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386884-70A5-D8A3-A3B0-DB7F7E2E3497}"/>
                  </a:ext>
                </a:extLst>
              </p:cNvPr>
              <p:cNvSpPr/>
              <p:nvPr/>
            </p:nvSpPr>
            <p:spPr>
              <a:xfrm>
                <a:off x="892020" y="2426950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F3FFDA-06F6-F009-EFE1-41ACD83E3503}"/>
                  </a:ext>
                </a:extLst>
              </p:cNvPr>
              <p:cNvSpPr/>
              <p:nvPr/>
            </p:nvSpPr>
            <p:spPr>
              <a:xfrm>
                <a:off x="5393758" y="230006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9122D-59C6-C43A-D3A1-5BA1C6D00027}"/>
                </a:ext>
              </a:extLst>
            </p:cNvPr>
            <p:cNvSpPr/>
            <p:nvPr/>
          </p:nvSpPr>
          <p:spPr>
            <a:xfrm>
              <a:off x="5897767" y="924416"/>
              <a:ext cx="1378641" cy="1072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EF667-605E-E8A3-3D14-647BFC36143D}"/>
              </a:ext>
            </a:extLst>
          </p:cNvPr>
          <p:cNvGrpSpPr/>
          <p:nvPr/>
        </p:nvGrpSpPr>
        <p:grpSpPr>
          <a:xfrm>
            <a:off x="149975" y="2497330"/>
            <a:ext cx="12042025" cy="4293795"/>
            <a:chOff x="149975" y="2497330"/>
            <a:chExt cx="12042025" cy="4293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EB431-294D-681E-37ED-383AB2C6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975" y="2497330"/>
              <a:ext cx="9086850" cy="30289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B9EC63-822A-8376-EF13-DAA4B21E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4675" y="3790750"/>
              <a:ext cx="9077325" cy="30003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C9EA70-369D-3AC9-CB3D-22F2F75DBB46}"/>
                </a:ext>
              </a:extLst>
            </p:cNvPr>
            <p:cNvSpPr/>
            <p:nvPr/>
          </p:nvSpPr>
          <p:spPr>
            <a:xfrm>
              <a:off x="149975" y="2875265"/>
              <a:ext cx="3688600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546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9D22-7D73-7911-ABFF-28A56C9E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 – self times</a:t>
            </a:r>
            <a:endParaRPr lang="zh-CN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545679-6CFB-9F4B-52CC-201173F98949}"/>
              </a:ext>
            </a:extLst>
          </p:cNvPr>
          <p:cNvGrpSpPr/>
          <p:nvPr/>
        </p:nvGrpSpPr>
        <p:grpSpPr>
          <a:xfrm>
            <a:off x="838199" y="1690688"/>
            <a:ext cx="5039420" cy="3649938"/>
            <a:chOff x="838199" y="1690688"/>
            <a:chExt cx="4287080" cy="31050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20D07-C048-2A84-4D1C-4AA8099B2599}"/>
                </a:ext>
              </a:extLst>
            </p:cNvPr>
            <p:cNvSpPr txBox="1"/>
            <p:nvPr/>
          </p:nvSpPr>
          <p:spPr>
            <a:xfrm>
              <a:off x="838199" y="1690688"/>
              <a:ext cx="2143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 as a1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BB642C-30ED-5300-58EA-5A78887B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822" y="2147773"/>
              <a:ext cx="1133475" cy="26479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A1222E-AA47-B44F-8625-D0EA023835BE}"/>
                </a:ext>
              </a:extLst>
            </p:cNvPr>
            <p:cNvSpPr/>
            <p:nvPr/>
          </p:nvSpPr>
          <p:spPr>
            <a:xfrm>
              <a:off x="1017822" y="3572003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52148D-8ECA-3EFC-162B-B52B97E1A6DE}"/>
                </a:ext>
              </a:extLst>
            </p:cNvPr>
            <p:cNvSpPr txBox="1"/>
            <p:nvPr/>
          </p:nvSpPr>
          <p:spPr>
            <a:xfrm>
              <a:off x="2981739" y="1690688"/>
              <a:ext cx="2143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 as a2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A0DEC3-96CF-2691-A477-B551BB73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62" y="2147773"/>
              <a:ext cx="1133475" cy="264795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E2D47A-B633-9E92-B1C7-E9169DA4EFBD}"/>
                </a:ext>
              </a:extLst>
            </p:cNvPr>
            <p:cNvSpPr/>
            <p:nvPr/>
          </p:nvSpPr>
          <p:spPr>
            <a:xfrm>
              <a:off x="3161361" y="3572003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06682-27A6-E6FE-E205-3EEEEF84D72F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2151297" y="3714878"/>
              <a:ext cx="101006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E64B8A-32AF-DA0D-BBF3-7B0C0AC497A7}"/>
                </a:ext>
              </a:extLst>
            </p:cNvPr>
            <p:cNvSpPr/>
            <p:nvPr/>
          </p:nvSpPr>
          <p:spPr>
            <a:xfrm>
              <a:off x="1017822" y="2371997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B21A6-7663-0407-622E-D156814210DF}"/>
                </a:ext>
              </a:extLst>
            </p:cNvPr>
            <p:cNvSpPr/>
            <p:nvPr/>
          </p:nvSpPr>
          <p:spPr>
            <a:xfrm>
              <a:off x="3161361" y="2371997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23E0DD-1516-BC98-2DF2-321A8894E8DC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151297" y="2514872"/>
              <a:ext cx="101006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D2938FA-43CB-F9FA-883A-164EE7D3B8BD}"/>
              </a:ext>
            </a:extLst>
          </p:cNvPr>
          <p:cNvSpPr txBox="1"/>
          <p:nvPr/>
        </p:nvSpPr>
        <p:spPr>
          <a:xfrm>
            <a:off x="5979087" y="169068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SELECT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a1.city_id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FROM 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address AS a1, address AS a2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WHERE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a1.city_id = a2.city_id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	a1.address_id &lt;&gt; a2.address_id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The two tables are renamed by “</a:t>
            </a:r>
            <a:r>
              <a:rPr lang="en-US" altLang="zh-CN" sz="1800" b="1" dirty="0">
                <a:latin typeface="Consolas" panose="020B0609020204030204" pitchFamily="49" charset="0"/>
              </a:rPr>
              <a:t>AS</a:t>
            </a:r>
            <a:r>
              <a:rPr lang="en-US" altLang="zh-CN" sz="1800" dirty="0"/>
              <a:t>”, to avoid ambiguous.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If two tuples agree on </a:t>
            </a:r>
            <a:r>
              <a:rPr lang="en-US" altLang="zh-CN" sz="1800" dirty="0" err="1">
                <a:latin typeface="Consolas" panose="020B0609020204030204" pitchFamily="49" charset="0"/>
              </a:rPr>
              <a:t>city_id</a:t>
            </a:r>
            <a:r>
              <a:rPr lang="en-US" altLang="zh-CN" sz="1800" dirty="0"/>
              <a:t> but have different </a:t>
            </a:r>
            <a:r>
              <a:rPr lang="en-US" altLang="zh-CN" sz="1800" dirty="0" err="1">
                <a:latin typeface="Consolas" panose="020B0609020204030204" pitchFamily="49" charset="0"/>
              </a:rPr>
              <a:t>address_id</a:t>
            </a:r>
            <a:r>
              <a:rPr lang="en-US" altLang="zh-CN" sz="1800" dirty="0"/>
              <a:t>, this </a:t>
            </a:r>
            <a:r>
              <a:rPr lang="en-US" altLang="zh-CN" sz="1800" dirty="0" err="1">
                <a:latin typeface="Consolas" panose="020B0609020204030204" pitchFamily="49" charset="0"/>
              </a:rPr>
              <a:t>city_id</a:t>
            </a:r>
            <a:r>
              <a:rPr lang="en-US" altLang="zh-CN" sz="1800" dirty="0"/>
              <a:t> has multiple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onsolas" panose="020B0609020204030204" pitchFamily="49" charset="0"/>
              </a:rPr>
              <a:t>&lt;&gt;</a:t>
            </a:r>
            <a:r>
              <a:rPr lang="en-US" altLang="zh-CN" sz="1800" dirty="0"/>
              <a:t> is not equal.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A67160-4194-D3CE-BF34-1C5A6F7AB868}"/>
              </a:ext>
            </a:extLst>
          </p:cNvPr>
          <p:cNvSpPr/>
          <p:nvPr/>
        </p:nvSpPr>
        <p:spPr>
          <a:xfrm>
            <a:off x="1006633" y="3862596"/>
            <a:ext cx="1484776" cy="497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1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4186-998F-C1F9-C10B-A33560EB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 – self times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C42A-FC71-F2AE-5152-77CABD82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" y="1693105"/>
            <a:ext cx="10515600" cy="4351338"/>
          </a:xfrm>
        </p:spPr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name (first and last)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0070C0"/>
                </a:solidFill>
              </a:rPr>
              <a:t>actors</a:t>
            </a:r>
            <a:r>
              <a:rPr lang="en-US" altLang="zh-CN" dirty="0"/>
              <a:t> who have a </a:t>
            </a:r>
            <a:r>
              <a:rPr lang="en-US" altLang="zh-CN" dirty="0">
                <a:solidFill>
                  <a:srgbClr val="00B050"/>
                </a:solidFill>
              </a:rPr>
              <a:t>same first name</a:t>
            </a:r>
            <a:r>
              <a:rPr lang="en-US" altLang="zh-CN" dirty="0"/>
              <a:t> with </a:t>
            </a:r>
            <a:r>
              <a:rPr lang="en-US" altLang="zh-CN" dirty="0">
                <a:solidFill>
                  <a:srgbClr val="00B050"/>
                </a:solidFill>
              </a:rPr>
              <a:t>other actors</a:t>
            </a:r>
            <a:r>
              <a:rPr lang="en-US" altLang="zh-CN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actor as a1, actor as a2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a1.first_name = a2.first_name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a1.actor_id &lt;&gt; a2.actor_id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		    a1.actor_id &lt;&gt; a2.actor_id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a1.first_name = a2.first_name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(Think about the order of predicate....)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a1.actor_id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a1.first_name, a1.last_name,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a2.actor_id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AEBDDD-3107-6068-5F88-4BE4868B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" y="5352738"/>
            <a:ext cx="8248650" cy="80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5C4F9B-8CB8-FF19-5944-11717A72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" y="6073727"/>
            <a:ext cx="8286750" cy="790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5D05B7-3493-71D6-D54E-19935C80B325}"/>
              </a:ext>
            </a:extLst>
          </p:cNvPr>
          <p:cNvSpPr/>
          <p:nvPr/>
        </p:nvSpPr>
        <p:spPr>
          <a:xfrm>
            <a:off x="2199024" y="2902176"/>
            <a:ext cx="4150975" cy="8001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D13820-BD00-7FB6-7D87-A30934E3E4C3}"/>
              </a:ext>
            </a:extLst>
          </p:cNvPr>
          <p:cNvSpPr/>
          <p:nvPr/>
        </p:nvSpPr>
        <p:spPr>
          <a:xfrm>
            <a:off x="2199023" y="3736923"/>
            <a:ext cx="4150975" cy="8001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EDC09E-9A2F-34E8-F7DF-2C29D84D07C6}"/>
              </a:ext>
            </a:extLst>
          </p:cNvPr>
          <p:cNvGrpSpPr/>
          <p:nvPr/>
        </p:nvGrpSpPr>
        <p:grpSpPr>
          <a:xfrm>
            <a:off x="7260996" y="2283099"/>
            <a:ext cx="4914441" cy="2623931"/>
            <a:chOff x="7260996" y="2283099"/>
            <a:chExt cx="4914441" cy="262393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56052D-71B8-D17D-7F7B-6139911C040B}"/>
                </a:ext>
              </a:extLst>
            </p:cNvPr>
            <p:cNvGrpSpPr/>
            <p:nvPr/>
          </p:nvGrpSpPr>
          <p:grpSpPr>
            <a:xfrm>
              <a:off x="7260996" y="2283099"/>
              <a:ext cx="4914441" cy="2623931"/>
              <a:chOff x="7351140" y="2585042"/>
              <a:chExt cx="3725877" cy="19893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D968382-E338-7D3C-2584-1D2EC1A86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6287" y="2923596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B6C2A-0027-EE64-A90B-3990900F7706}"/>
                  </a:ext>
                </a:extLst>
              </p:cNvPr>
              <p:cNvSpPr txBox="1"/>
              <p:nvPr/>
            </p:nvSpPr>
            <p:spPr>
              <a:xfrm>
                <a:off x="7351140" y="2585042"/>
                <a:ext cx="17796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 as a1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92F470-CAFF-D109-2105-7CD56A0403CC}"/>
                  </a:ext>
                </a:extLst>
              </p:cNvPr>
              <p:cNvSpPr/>
              <p:nvPr/>
            </p:nvSpPr>
            <p:spPr>
              <a:xfrm>
                <a:off x="7405861" y="3169017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9A2737-5B7A-F61D-D40D-B594156F2132}"/>
                  </a:ext>
                </a:extLst>
              </p:cNvPr>
              <p:cNvSpPr/>
              <p:nvPr/>
            </p:nvSpPr>
            <p:spPr>
              <a:xfrm>
                <a:off x="7404960" y="3507572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A5696E-55FD-F51A-C2F9-FAFC3EB34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698408" y="2923596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AEC29-FA8F-7C78-D31C-371AA6A5AF2E}"/>
                  </a:ext>
                </a:extLst>
              </p:cNvPr>
              <p:cNvSpPr txBox="1"/>
              <p:nvPr/>
            </p:nvSpPr>
            <p:spPr>
              <a:xfrm>
                <a:off x="9633261" y="2585042"/>
                <a:ext cx="1443756" cy="25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 as a2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37B044-9F11-2CB3-AE4C-0F3D215D7ED3}"/>
                  </a:ext>
                </a:extLst>
              </p:cNvPr>
              <p:cNvSpPr/>
              <p:nvPr/>
            </p:nvSpPr>
            <p:spPr>
              <a:xfrm>
                <a:off x="9687982" y="3169017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0F83BF-F415-E1F7-F9F7-3262E507245B}"/>
                  </a:ext>
                </a:extLst>
              </p:cNvPr>
              <p:cNvSpPr/>
              <p:nvPr/>
            </p:nvSpPr>
            <p:spPr>
              <a:xfrm>
                <a:off x="9687081" y="3507572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DA0EB23-775B-579E-9CA5-413987CB585D}"/>
                  </a:ext>
                </a:extLst>
              </p:cNvPr>
              <p:cNvCxnSpPr>
                <a:cxnSpLocks/>
                <a:stCxn id="7" idx="3"/>
                <a:endCxn id="11" idx="1"/>
              </p:cNvCxnSpPr>
              <p:nvPr/>
            </p:nvCxnSpPr>
            <p:spPr>
              <a:xfrm>
                <a:off x="8624160" y="3676850"/>
                <a:ext cx="106292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318BB9A-1F1B-85F9-A146-E659B82F1CA6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8625061" y="3338295"/>
                <a:ext cx="106292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EAC84B-5C4B-37E1-6A15-D0BAE69F3575}"/>
                </a:ext>
              </a:extLst>
            </p:cNvPr>
            <p:cNvSpPr/>
            <p:nvPr/>
          </p:nvSpPr>
          <p:spPr>
            <a:xfrm>
              <a:off x="7301204" y="3451172"/>
              <a:ext cx="1653848" cy="10192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21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7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7" y="1944892"/>
            <a:ext cx="10515600" cy="487864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Find the films (name) played by Zero Cage.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film,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film_actor.actor_id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actor.actor_id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“Zero”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“Cage”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title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altLang="zh-CN" dirty="0"/>
              <a:t>, </a:t>
            </a:r>
            <a:r>
              <a:rPr lang="en-US" altLang="zh-CN" dirty="0" err="1"/>
              <a:t>first_name</a:t>
            </a:r>
            <a:r>
              <a:rPr lang="en-US" altLang="zh-CN" dirty="0"/>
              <a:t>,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WHERE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film_actor.actor_id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actor.actor_id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“Zero”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“Cage”</a:t>
            </a:r>
            <a:endParaRPr lang="en-US" altLang="zh-CN" dirty="0"/>
          </a:p>
          <a:p>
            <a:pPr marL="0" indent="0">
              <a:buNone/>
            </a:pPr>
            <a:endParaRPr lang="en-US" altLang="zh-CN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6BB7D-C26C-BDF2-FD2C-2C9F02FC7340}"/>
              </a:ext>
            </a:extLst>
          </p:cNvPr>
          <p:cNvGrpSpPr/>
          <p:nvPr/>
        </p:nvGrpSpPr>
        <p:grpSpPr>
          <a:xfrm>
            <a:off x="6770910" y="8420"/>
            <a:ext cx="5421090" cy="4846854"/>
            <a:chOff x="6770910" y="8420"/>
            <a:chExt cx="5421090" cy="48468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AB1BEF-B713-FBAC-9AC6-B46D4C2CE90B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8044831" y="760671"/>
              <a:ext cx="669912" cy="100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1F8D58-91D3-C5A8-4961-D2A1AC752E9F}"/>
                </a:ext>
              </a:extLst>
            </p:cNvPr>
            <p:cNvGrpSpPr/>
            <p:nvPr/>
          </p:nvGrpSpPr>
          <p:grpSpPr>
            <a:xfrm>
              <a:off x="8640219" y="34466"/>
              <a:ext cx="1653017" cy="1553075"/>
              <a:chOff x="8293084" y="34466"/>
              <a:chExt cx="1653017" cy="155307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3BDB677-2E18-E722-5B81-9281792B0CE0}"/>
                  </a:ext>
                </a:extLst>
              </p:cNvPr>
              <p:cNvGrpSpPr/>
              <p:nvPr/>
            </p:nvGrpSpPr>
            <p:grpSpPr>
              <a:xfrm>
                <a:off x="8293084" y="34466"/>
                <a:ext cx="1653017" cy="1553075"/>
                <a:chOff x="8126177" y="2286115"/>
                <a:chExt cx="1653017" cy="155307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F051198-AEB1-F0CA-CD84-B25710AD9553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653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0E5B7D4-BFEE-64C8-7FA9-9AF4CDC6E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42247D-CD3B-BE2D-CA9F-BA8F855BBA23}"/>
                  </a:ext>
                </a:extLst>
              </p:cNvPr>
              <p:cNvSpPr/>
              <p:nvPr/>
            </p:nvSpPr>
            <p:spPr>
              <a:xfrm>
                <a:off x="8367608" y="91201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9F66CA-7695-ABA8-22AD-5F5C694E65A1}"/>
                  </a:ext>
                </a:extLst>
              </p:cNvPr>
              <p:cNvSpPr/>
              <p:nvPr/>
            </p:nvSpPr>
            <p:spPr>
              <a:xfrm>
                <a:off x="8367608" y="61779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7A4BE-4FD1-4251-8510-E3972F5A405A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9848218" y="686586"/>
              <a:ext cx="724716" cy="3683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82A477-B97F-5D60-702F-7086749173A9}"/>
                </a:ext>
              </a:extLst>
            </p:cNvPr>
            <p:cNvGrpSpPr/>
            <p:nvPr/>
          </p:nvGrpSpPr>
          <p:grpSpPr>
            <a:xfrm>
              <a:off x="10546203" y="33821"/>
              <a:ext cx="1645797" cy="4821453"/>
              <a:chOff x="10546203" y="33821"/>
              <a:chExt cx="1645797" cy="482145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0AA5EF2-82C8-BD4E-A266-D54709645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572934" y="372375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22D59C-9614-E0D5-25C8-DA0A552E8E56}"/>
                  </a:ext>
                </a:extLst>
              </p:cNvPr>
              <p:cNvSpPr txBox="1"/>
              <p:nvPr/>
            </p:nvSpPr>
            <p:spPr>
              <a:xfrm>
                <a:off x="10546203" y="33821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79FD3D-6C5A-5BC1-E8BB-2D8C88FD53EF}"/>
                  </a:ext>
                </a:extLst>
              </p:cNvPr>
              <p:cNvSpPr/>
              <p:nvPr/>
            </p:nvSpPr>
            <p:spPr>
              <a:xfrm>
                <a:off x="10572934" y="54371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1A025B-0EA8-3FAD-714B-52325EC23483}"/>
                  </a:ext>
                </a:extLst>
              </p:cNvPr>
              <p:cNvSpPr/>
              <p:nvPr/>
            </p:nvSpPr>
            <p:spPr>
              <a:xfrm>
                <a:off x="10572933" y="82946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42C5B-4414-9145-C5EF-85949BF707FD}"/>
                </a:ext>
              </a:extLst>
            </p:cNvPr>
            <p:cNvGrpSpPr/>
            <p:nvPr/>
          </p:nvGrpSpPr>
          <p:grpSpPr>
            <a:xfrm>
              <a:off x="6770910" y="8420"/>
              <a:ext cx="1284347" cy="1989330"/>
              <a:chOff x="6017375" y="33821"/>
              <a:chExt cx="1284347" cy="19893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FE15DDE-BEFF-6E65-C789-D1B483986A6B}"/>
                  </a:ext>
                </a:extLst>
              </p:cNvPr>
              <p:cNvGrpSpPr/>
              <p:nvPr/>
            </p:nvGrpSpPr>
            <p:grpSpPr>
              <a:xfrm>
                <a:off x="6017375" y="33821"/>
                <a:ext cx="1284347" cy="1989330"/>
                <a:chOff x="6114804" y="2285470"/>
                <a:chExt cx="1284347" cy="198933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4CA372B-C20C-4B7E-6C9D-EA474A2F6D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79951" y="2624024"/>
                  <a:ext cx="1219200" cy="1650776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15000-6D13-7025-E7DC-B10C7FDDE6C3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2202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023ECB-B4E6-03FB-7E95-BB273CA98394}"/>
                  </a:ext>
                </a:extLst>
              </p:cNvPr>
              <p:cNvSpPr/>
              <p:nvPr/>
            </p:nvSpPr>
            <p:spPr>
              <a:xfrm>
                <a:off x="6072096" y="617796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2613C6-397D-AD59-2BD8-0F9A95A335FC}"/>
                  </a:ext>
                </a:extLst>
              </p:cNvPr>
              <p:cNvSpPr/>
              <p:nvPr/>
            </p:nvSpPr>
            <p:spPr>
              <a:xfrm>
                <a:off x="6072096" y="979958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46D5FE-4835-4BD2-75FC-9100C93A6916}"/>
                  </a:ext>
                </a:extLst>
              </p:cNvPr>
              <p:cNvSpPr/>
              <p:nvPr/>
            </p:nvSpPr>
            <p:spPr>
              <a:xfrm>
                <a:off x="6072096" y="1325763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42F7AD-4FBD-0918-D011-E2D5F8775A30}"/>
                </a:ext>
              </a:extLst>
            </p:cNvPr>
            <p:cNvSpPr/>
            <p:nvPr/>
          </p:nvSpPr>
          <p:spPr>
            <a:xfrm>
              <a:off x="8747194" y="2194983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“Zero”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81F2F8-A201-FB81-4E5C-178049A4BBB2}"/>
                </a:ext>
              </a:extLst>
            </p:cNvPr>
            <p:cNvSpPr/>
            <p:nvPr/>
          </p:nvSpPr>
          <p:spPr>
            <a:xfrm>
              <a:off x="8737410" y="2697792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“Cage”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" name="Straight Connector 13">
              <a:extLst>
                <a:ext uri="{FF2B5EF4-FFF2-40B4-BE49-F238E27FC236}">
                  <a16:creationId xmlns:a16="http://schemas.microsoft.com/office/drawing/2014/main" id="{6C6A0E57-4CC9-358F-73C3-64D37D142855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8044831" y="1123835"/>
              <a:ext cx="702363" cy="1244491"/>
            </a:xfrm>
            <a:prstGeom prst="bentConnector3">
              <a:avLst>
                <a:gd name="adj1" fmla="val 5602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3">
              <a:extLst>
                <a:ext uri="{FF2B5EF4-FFF2-40B4-BE49-F238E27FC236}">
                  <a16:creationId xmlns:a16="http://schemas.microsoft.com/office/drawing/2014/main" id="{87D0AFAF-0971-178A-70E9-B76A05555D3E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>
              <a:off x="8044831" y="1469640"/>
              <a:ext cx="692579" cy="1401495"/>
            </a:xfrm>
            <a:prstGeom prst="bentConnector3">
              <a:avLst>
                <a:gd name="adj1" fmla="val 36553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49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7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7" y="1515911"/>
            <a:ext cx="10515600" cy="53420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2. Find the films (name) rented by George Linton.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film, inventory, rental, customer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inventory. inventory _id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rental.inventory_id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rental.customer_id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customer.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“George”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“Linton”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title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altLang="zh-CN" dirty="0"/>
              <a:t>, </a:t>
            </a:r>
            <a:r>
              <a:rPr lang="en-US" altLang="zh-CN" dirty="0" err="1"/>
              <a:t>first_name</a:t>
            </a:r>
            <a:r>
              <a:rPr lang="en-US" altLang="zh-CN" dirty="0"/>
              <a:t>,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film, inventory, rental, customer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WHERE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inventory. inventory _id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rental.inventory_id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rental.customer_id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customer.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“George”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“Linton”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CC6824-F275-D621-F55C-73A7BF4B6573}"/>
              </a:ext>
            </a:extLst>
          </p:cNvPr>
          <p:cNvGrpSpPr/>
          <p:nvPr/>
        </p:nvGrpSpPr>
        <p:grpSpPr>
          <a:xfrm>
            <a:off x="7144027" y="206750"/>
            <a:ext cx="4980631" cy="6272375"/>
            <a:chOff x="7144027" y="206750"/>
            <a:chExt cx="4980631" cy="627237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AB1BEF-B713-FBAC-9AC6-B46D4C2CE90B}"/>
                </a:ext>
              </a:extLst>
            </p:cNvPr>
            <p:cNvCxnSpPr>
              <a:cxnSpLocks/>
              <a:stCxn id="7" idx="3"/>
              <a:endCxn id="10" idx="3"/>
            </p:cNvCxnSpPr>
            <p:nvPr/>
          </p:nvCxnSpPr>
          <p:spPr>
            <a:xfrm flipH="1" flipV="1">
              <a:off x="8338294" y="1746821"/>
              <a:ext cx="79654" cy="2156982"/>
            </a:xfrm>
            <a:prstGeom prst="bentConnector3">
              <a:avLst>
                <a:gd name="adj1" fmla="val -403913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3004CE-3282-D567-345C-F24DB59FA011}"/>
                </a:ext>
              </a:extLst>
            </p:cNvPr>
            <p:cNvGrpSpPr/>
            <p:nvPr/>
          </p:nvGrpSpPr>
          <p:grpSpPr>
            <a:xfrm>
              <a:off x="7144027" y="209290"/>
              <a:ext cx="1276311" cy="2543178"/>
              <a:chOff x="8813596" y="3495603"/>
              <a:chExt cx="1276311" cy="254317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3BDB677-2E18-E722-5B81-9281792B0CE0}"/>
                  </a:ext>
                </a:extLst>
              </p:cNvPr>
              <p:cNvGrpSpPr/>
              <p:nvPr/>
            </p:nvGrpSpPr>
            <p:grpSpPr>
              <a:xfrm>
                <a:off x="8813596" y="3495603"/>
                <a:ext cx="1276311" cy="2543178"/>
                <a:chOff x="8126177" y="2286115"/>
                <a:chExt cx="1276311" cy="254317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F051198-AEB1-F0CA-CD84-B25710AD9553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276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rental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0E5B7D4-BFEE-64C8-7FA9-9AF4CDC6E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76972" y="2624022"/>
                  <a:ext cx="1143472" cy="2205271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42247D-CD3B-BE2D-CA9F-BA8F855BBA23}"/>
                  </a:ext>
                </a:extLst>
              </p:cNvPr>
              <p:cNvSpPr/>
              <p:nvPr/>
            </p:nvSpPr>
            <p:spPr>
              <a:xfrm>
                <a:off x="8876831" y="459893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9F66CA-7695-ABA8-22AD-5F5C694E65A1}"/>
                  </a:ext>
                </a:extLst>
              </p:cNvPr>
              <p:cNvSpPr/>
              <p:nvPr/>
            </p:nvSpPr>
            <p:spPr>
              <a:xfrm>
                <a:off x="8874388" y="4890259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7A4BE-4FD1-4251-8510-E3972F5A405A}"/>
                </a:ext>
              </a:extLst>
            </p:cNvPr>
            <p:cNvCxnSpPr>
              <a:cxnSpLocks/>
              <a:stCxn id="9" idx="3"/>
              <a:endCxn id="26" idx="1"/>
            </p:cNvCxnSpPr>
            <p:nvPr/>
          </p:nvCxnSpPr>
          <p:spPr>
            <a:xfrm flipV="1">
              <a:off x="8340737" y="907903"/>
              <a:ext cx="545480" cy="5475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0FED49-EAA7-7DA4-09F9-A01ACD077100}"/>
                </a:ext>
              </a:extLst>
            </p:cNvPr>
            <p:cNvGrpSpPr/>
            <p:nvPr/>
          </p:nvGrpSpPr>
          <p:grpSpPr>
            <a:xfrm>
              <a:off x="10478861" y="211565"/>
              <a:ext cx="1645797" cy="4821453"/>
              <a:chOff x="10489758" y="33821"/>
              <a:chExt cx="1645797" cy="482145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0AA5EF2-82C8-BD4E-A266-D54709645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516489" y="372375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22D59C-9614-E0D5-25C8-DA0A552E8E56}"/>
                  </a:ext>
                </a:extLst>
              </p:cNvPr>
              <p:cNvSpPr txBox="1"/>
              <p:nvPr/>
            </p:nvSpPr>
            <p:spPr>
              <a:xfrm>
                <a:off x="10489758" y="33821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79FD3D-6C5A-5BC1-E8BB-2D8C88FD53EF}"/>
                  </a:ext>
                </a:extLst>
              </p:cNvPr>
              <p:cNvSpPr/>
              <p:nvPr/>
            </p:nvSpPr>
            <p:spPr>
              <a:xfrm>
                <a:off x="10516489" y="54371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1A025B-0EA8-3FAD-714B-52325EC23483}"/>
                  </a:ext>
                </a:extLst>
              </p:cNvPr>
              <p:cNvSpPr/>
              <p:nvPr/>
            </p:nvSpPr>
            <p:spPr>
              <a:xfrm>
                <a:off x="10516488" y="82946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0FDC90-75B8-13D9-2C27-17AD264DDF00}"/>
                </a:ext>
              </a:extLst>
            </p:cNvPr>
            <p:cNvGrpSpPr/>
            <p:nvPr/>
          </p:nvGrpSpPr>
          <p:grpSpPr>
            <a:xfrm>
              <a:off x="8807196" y="206750"/>
              <a:ext cx="1729000" cy="1750149"/>
              <a:chOff x="8434661" y="689352"/>
              <a:chExt cx="1729000" cy="175014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8694D33-6ECD-6174-353B-B33FFE20C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516742" y="1053146"/>
                <a:ext cx="1141704" cy="13863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B83D5-E4C9-CE79-AB34-56D8C5712D66}"/>
                  </a:ext>
                </a:extLst>
              </p:cNvPr>
              <p:cNvSpPr txBox="1"/>
              <p:nvPr/>
            </p:nvSpPr>
            <p:spPr>
              <a:xfrm>
                <a:off x="8434661" y="689352"/>
                <a:ext cx="1729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inventory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892C46-DDD3-FF05-30D8-03805E83BD1F}"/>
                  </a:ext>
                </a:extLst>
              </p:cNvPr>
              <p:cNvSpPr/>
              <p:nvPr/>
            </p:nvSpPr>
            <p:spPr>
              <a:xfrm>
                <a:off x="8513682" y="124763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EC1DC1-030C-072E-8690-69FC578CDF72}"/>
                  </a:ext>
                </a:extLst>
              </p:cNvPr>
              <p:cNvSpPr/>
              <p:nvPr/>
            </p:nvSpPr>
            <p:spPr>
              <a:xfrm>
                <a:off x="8513682" y="153204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A8F352-5163-DAC6-A4D0-45768A9B5B5F}"/>
                </a:ext>
              </a:extLst>
            </p:cNvPr>
            <p:cNvCxnSpPr>
              <a:cxnSpLocks/>
              <a:stCxn id="30" idx="3"/>
              <a:endCxn id="13" idx="1"/>
            </p:cNvCxnSpPr>
            <p:nvPr/>
          </p:nvCxnSpPr>
          <p:spPr>
            <a:xfrm flipV="1">
              <a:off x="10019692" y="864330"/>
              <a:ext cx="485900" cy="3279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5D013E-5D5D-8426-651C-0F5474EAB3AD}"/>
                </a:ext>
              </a:extLst>
            </p:cNvPr>
            <p:cNvGrpSpPr/>
            <p:nvPr/>
          </p:nvGrpSpPr>
          <p:grpSpPr>
            <a:xfrm>
              <a:off x="7144027" y="3150550"/>
              <a:ext cx="2886954" cy="3328575"/>
              <a:chOff x="7144027" y="3150550"/>
              <a:chExt cx="2886954" cy="332857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AE8D937-C9F4-8EBC-AB87-C2D9EAB096AA}"/>
                  </a:ext>
                </a:extLst>
              </p:cNvPr>
              <p:cNvGrpSpPr/>
              <p:nvPr/>
            </p:nvGrpSpPr>
            <p:grpSpPr>
              <a:xfrm>
                <a:off x="7144027" y="3150550"/>
                <a:ext cx="1608133" cy="3328575"/>
                <a:chOff x="6695933" y="3494958"/>
                <a:chExt cx="1608133" cy="332857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DFE15DDE-BEFF-6E65-C789-D1B483986A6B}"/>
                    </a:ext>
                  </a:extLst>
                </p:cNvPr>
                <p:cNvGrpSpPr/>
                <p:nvPr/>
              </p:nvGrpSpPr>
              <p:grpSpPr>
                <a:xfrm>
                  <a:off x="6695933" y="3494958"/>
                  <a:ext cx="1608133" cy="3328575"/>
                  <a:chOff x="6114804" y="2285470"/>
                  <a:chExt cx="1608133" cy="3328575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4CA372B-C20C-4B7E-6C9D-EA474A2F6D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63602" y="2624024"/>
                    <a:ext cx="1211391" cy="2990021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015000-6D13-7025-E7DC-B10C7FDDE6C3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6081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Table: </a:t>
                    </a:r>
                    <a:r>
                      <a:rPr lang="en-US" altLang="zh-CN" sz="16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customer</a:t>
                    </a:r>
                    <a:endParaRPr lang="zh-CN" altLang="en-US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C023ECB-B4E6-03FB-7E95-BB273CA98394}"/>
                    </a:ext>
                  </a:extLst>
                </p:cNvPr>
                <p:cNvSpPr/>
                <p:nvPr/>
              </p:nvSpPr>
              <p:spPr>
                <a:xfrm>
                  <a:off x="6750654" y="4078933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2A5C70F-CE1C-D707-D42C-5CECD59C70A5}"/>
                    </a:ext>
                  </a:extLst>
                </p:cNvPr>
                <p:cNvSpPr/>
                <p:nvPr/>
              </p:nvSpPr>
              <p:spPr>
                <a:xfrm>
                  <a:off x="6742288" y="4611204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977B4-4C87-4B23-A0D3-059E1701C1D1}"/>
                    </a:ext>
                  </a:extLst>
                </p:cNvPr>
                <p:cNvSpPr/>
                <p:nvPr/>
              </p:nvSpPr>
              <p:spPr>
                <a:xfrm>
                  <a:off x="6742288" y="4957009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9D271DB-8AFE-461D-1C56-1FC3E88A92D5}"/>
                  </a:ext>
                </a:extLst>
              </p:cNvPr>
              <p:cNvSpPr/>
              <p:nvPr/>
            </p:nvSpPr>
            <p:spPr>
              <a:xfrm>
                <a:off x="8962410" y="5033018"/>
                <a:ext cx="1068571" cy="34668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B050"/>
                    </a:solidFill>
                  </a:rPr>
                  <a:t>“George”</a:t>
                </a:r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D74CF25-D5F2-92A9-6C14-7A6947ECE69C}"/>
                  </a:ext>
                </a:extLst>
              </p:cNvPr>
              <p:cNvSpPr/>
              <p:nvPr/>
            </p:nvSpPr>
            <p:spPr>
              <a:xfrm>
                <a:off x="8952626" y="5535827"/>
                <a:ext cx="1068571" cy="34668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B050"/>
                    </a:solidFill>
                  </a:rPr>
                  <a:t>“Linton”</a:t>
                </a:r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5" name="Straight Connector 7">
                <a:extLst>
                  <a:ext uri="{FF2B5EF4-FFF2-40B4-BE49-F238E27FC236}">
                    <a16:creationId xmlns:a16="http://schemas.microsoft.com/office/drawing/2014/main" id="{CD61A8F4-D6F8-9527-AECA-0F221E239679}"/>
                  </a:ext>
                </a:extLst>
              </p:cNvPr>
              <p:cNvCxnSpPr>
                <a:cxnSpLocks/>
                <a:stCxn id="32" idx="1"/>
                <a:endCxn id="4" idx="3"/>
              </p:cNvCxnSpPr>
              <p:nvPr/>
            </p:nvCxnSpPr>
            <p:spPr>
              <a:xfrm rot="10800000">
                <a:off x="8409582" y="4436075"/>
                <a:ext cx="552828" cy="770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7">
                <a:extLst>
                  <a:ext uri="{FF2B5EF4-FFF2-40B4-BE49-F238E27FC236}">
                    <a16:creationId xmlns:a16="http://schemas.microsoft.com/office/drawing/2014/main" id="{6061CCB4-B74A-594F-3727-A7840E727D69}"/>
                  </a:ext>
                </a:extLst>
              </p:cNvPr>
              <p:cNvCxnSpPr>
                <a:cxnSpLocks/>
                <a:stCxn id="33" idx="1"/>
                <a:endCxn id="15" idx="3"/>
              </p:cNvCxnSpPr>
              <p:nvPr/>
            </p:nvCxnSpPr>
            <p:spPr>
              <a:xfrm rot="10800000">
                <a:off x="8409582" y="4781880"/>
                <a:ext cx="543044" cy="927291"/>
              </a:xfrm>
              <a:prstGeom prst="bentConnector3">
                <a:avLst>
                  <a:gd name="adj1" fmla="val 64032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65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7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539" y="3654508"/>
            <a:ext cx="8466861" cy="3396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sz="2800" dirty="0"/>
              <a:t>. Find the customers (name) who have rented some action (category) films.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35F4F5-B485-4AB5-B5C0-7E9477FAEAA0}"/>
              </a:ext>
            </a:extLst>
          </p:cNvPr>
          <p:cNvSpPr/>
          <p:nvPr/>
        </p:nvSpPr>
        <p:spPr>
          <a:xfrm>
            <a:off x="8384856" y="2555649"/>
            <a:ext cx="1133475" cy="2857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F3CB4E-A781-44CF-8CEA-3A4CC22974A9}"/>
              </a:ext>
            </a:extLst>
          </p:cNvPr>
          <p:cNvGrpSpPr/>
          <p:nvPr/>
        </p:nvGrpSpPr>
        <p:grpSpPr>
          <a:xfrm>
            <a:off x="188847" y="1690688"/>
            <a:ext cx="11307783" cy="3328575"/>
            <a:chOff x="188847" y="1690688"/>
            <a:chExt cx="11307783" cy="33285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A88DB3-01B9-92FA-421C-8DD5818F37E5}"/>
                </a:ext>
              </a:extLst>
            </p:cNvPr>
            <p:cNvGrpSpPr/>
            <p:nvPr/>
          </p:nvGrpSpPr>
          <p:grpSpPr>
            <a:xfrm>
              <a:off x="188847" y="1690688"/>
              <a:ext cx="9721725" cy="3328575"/>
              <a:chOff x="2115301" y="365125"/>
              <a:chExt cx="9721725" cy="33285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D3776E1-598D-1A35-FA95-4D8705BFC662}"/>
                  </a:ext>
                </a:extLst>
              </p:cNvPr>
              <p:cNvGrpSpPr/>
              <p:nvPr/>
            </p:nvGrpSpPr>
            <p:grpSpPr>
              <a:xfrm>
                <a:off x="2115301" y="365125"/>
                <a:ext cx="1608133" cy="3328575"/>
                <a:chOff x="6114804" y="2285470"/>
                <a:chExt cx="1608133" cy="3328575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3185305C-DA80-AAE9-706D-A9018A1B3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63602" y="2624024"/>
                  <a:ext cx="1211391" cy="2990021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58C629-EB77-BC1A-6D53-69BD332045D1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608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customer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DD88801-BDB1-81C8-6407-63453C7BDC18}"/>
                  </a:ext>
                </a:extLst>
              </p:cNvPr>
              <p:cNvGrpSpPr/>
              <p:nvPr/>
            </p:nvGrpSpPr>
            <p:grpSpPr>
              <a:xfrm>
                <a:off x="4232964" y="365770"/>
                <a:ext cx="1276311" cy="2543178"/>
                <a:chOff x="8126177" y="2286115"/>
                <a:chExt cx="1276311" cy="254317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14BE14-6F5F-F2A5-F7E2-4588FDE0E6B3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276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rental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7D2C4217-E287-9F18-F50F-33A0B5B44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76972" y="2624022"/>
                  <a:ext cx="1143472" cy="2205271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D7EB1-6F26-041C-6AE9-4E371D82564C}"/>
                  </a:ext>
                </a:extLst>
              </p:cNvPr>
              <p:cNvSpPr/>
              <p:nvPr/>
            </p:nvSpPr>
            <p:spPr>
              <a:xfrm>
                <a:off x="2170022" y="949100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533E753-941B-FD2E-2058-0EA5A006F13B}"/>
                  </a:ext>
                </a:extLst>
              </p:cNvPr>
              <p:cNvCxnSpPr>
                <a:cxnSpLocks/>
                <a:stCxn id="24" idx="3"/>
                <a:endCxn id="28" idx="1"/>
              </p:cNvCxnSpPr>
              <p:nvPr/>
            </p:nvCxnSpPr>
            <p:spPr>
              <a:xfrm>
                <a:off x="3389222" y="1118378"/>
                <a:ext cx="904534" cy="78492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2AFD52-C8D5-B085-4723-42DCCCCB6A9C}"/>
                  </a:ext>
                </a:extLst>
              </p:cNvPr>
              <p:cNvSpPr/>
              <p:nvPr/>
            </p:nvSpPr>
            <p:spPr>
              <a:xfrm>
                <a:off x="4296199" y="1469097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D5D1E99-E529-953A-0EEC-2B05F597234B}"/>
                  </a:ext>
                </a:extLst>
              </p:cNvPr>
              <p:cNvSpPr/>
              <p:nvPr/>
            </p:nvSpPr>
            <p:spPr>
              <a:xfrm>
                <a:off x="4293756" y="176042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7C251E7-2E11-2315-0BE6-CD68FF4FDF57}"/>
                  </a:ext>
                </a:extLst>
              </p:cNvPr>
              <p:cNvGrpSpPr/>
              <p:nvPr/>
            </p:nvGrpSpPr>
            <p:grpSpPr>
              <a:xfrm>
                <a:off x="10286602" y="365125"/>
                <a:ext cx="1550424" cy="1425573"/>
                <a:chOff x="8275289" y="1846288"/>
                <a:chExt cx="1550424" cy="1425573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A387F67-BD84-4C21-DC74-CD21FB4293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299770" y="2184840"/>
                  <a:ext cx="1133475" cy="1087021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BFD4DB-5DD7-F2B2-5315-AF6AE0B553EA}"/>
                    </a:ext>
                  </a:extLst>
                </p:cNvPr>
                <p:cNvSpPr txBox="1"/>
                <p:nvPr/>
              </p:nvSpPr>
              <p:spPr>
                <a:xfrm>
                  <a:off x="8275289" y="1846288"/>
                  <a:ext cx="15504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category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9498675-4DF6-36EA-FD03-DA24FC845DB4}"/>
                    </a:ext>
                  </a:extLst>
                </p:cNvPr>
                <p:cNvSpPr/>
                <p:nvPr/>
              </p:nvSpPr>
              <p:spPr>
                <a:xfrm>
                  <a:off x="8302020" y="2398513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32" name="Straight Connector 13">
                <a:extLst>
                  <a:ext uri="{FF2B5EF4-FFF2-40B4-BE49-F238E27FC236}">
                    <a16:creationId xmlns:a16="http://schemas.microsoft.com/office/drawing/2014/main" id="{1C2518D9-DEA2-5D1A-C001-90BEE4E052FF}"/>
                  </a:ext>
                </a:extLst>
              </p:cNvPr>
              <p:cNvCxnSpPr>
                <a:cxnSpLocks/>
                <a:stCxn id="27" idx="3"/>
                <a:endCxn id="45" idx="1"/>
              </p:cNvCxnSpPr>
              <p:nvPr/>
            </p:nvCxnSpPr>
            <p:spPr>
              <a:xfrm flipV="1">
                <a:off x="5429674" y="1066278"/>
                <a:ext cx="718947" cy="5456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718FE7C-189C-B100-84CE-3A0AA273DA35}"/>
                  </a:ext>
                </a:extLst>
              </p:cNvPr>
              <p:cNvGrpSpPr/>
              <p:nvPr/>
            </p:nvGrpSpPr>
            <p:grpSpPr>
              <a:xfrm>
                <a:off x="6069600" y="365125"/>
                <a:ext cx="1729000" cy="1750149"/>
                <a:chOff x="4057521" y="1846288"/>
                <a:chExt cx="1729000" cy="1750149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47A9744-5D97-8528-1D8F-CC1ECF4AE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139602" y="2210082"/>
                  <a:ext cx="1141704" cy="1386355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CE12DE-4B7A-4F76-6CAD-AE5C229AF367}"/>
                    </a:ext>
                  </a:extLst>
                </p:cNvPr>
                <p:cNvSpPr txBox="1"/>
                <p:nvPr/>
              </p:nvSpPr>
              <p:spPr>
                <a:xfrm>
                  <a:off x="4057521" y="1846288"/>
                  <a:ext cx="1729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inventory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E2867E1-B62A-53A2-2C25-E03B5815DE7C}"/>
                    </a:ext>
                  </a:extLst>
                </p:cNvPr>
                <p:cNvSpPr/>
                <p:nvPr/>
              </p:nvSpPr>
              <p:spPr>
                <a:xfrm>
                  <a:off x="4136542" y="2404566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9F6F31-8A4A-1E1E-AC29-32CC18519613}"/>
                    </a:ext>
                  </a:extLst>
                </p:cNvPr>
                <p:cNvSpPr/>
                <p:nvPr/>
              </p:nvSpPr>
              <p:spPr>
                <a:xfrm>
                  <a:off x="4136542" y="2688976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70F5CE4-A14C-DFA9-536C-AB6AB68E620C}"/>
                  </a:ext>
                </a:extLst>
              </p:cNvPr>
              <p:cNvCxnSpPr>
                <a:cxnSpLocks/>
                <a:stCxn id="46" idx="3"/>
                <a:endCxn id="42" idx="1"/>
              </p:cNvCxnSpPr>
              <p:nvPr/>
            </p:nvCxnSpPr>
            <p:spPr>
              <a:xfrm flipV="1">
                <a:off x="7282096" y="1091330"/>
                <a:ext cx="807820" cy="25935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C8434FD-E689-0189-7213-F914F0546208}"/>
                  </a:ext>
                </a:extLst>
              </p:cNvPr>
              <p:cNvGrpSpPr/>
              <p:nvPr/>
            </p:nvGrpSpPr>
            <p:grpSpPr>
              <a:xfrm>
                <a:off x="8015392" y="365125"/>
                <a:ext cx="1983235" cy="1437385"/>
                <a:chOff x="6003313" y="1871528"/>
                <a:chExt cx="1983235" cy="143738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1BBB40-D3AA-2C10-A696-857348EBCF53}"/>
                    </a:ext>
                  </a:extLst>
                </p:cNvPr>
                <p:cNvSpPr txBox="1"/>
                <p:nvPr/>
              </p:nvSpPr>
              <p:spPr>
                <a:xfrm>
                  <a:off x="6003313" y="1871528"/>
                  <a:ext cx="19832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film_category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F5DBDAF-BA1F-68E3-ABF5-B18D06923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077837" y="2210082"/>
                  <a:ext cx="1311212" cy="1098831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69A5624-5893-C44D-1263-C4AB7816893C}"/>
                    </a:ext>
                  </a:extLst>
                </p:cNvPr>
                <p:cNvSpPr/>
                <p:nvPr/>
              </p:nvSpPr>
              <p:spPr>
                <a:xfrm>
                  <a:off x="6077837" y="2749075"/>
                  <a:ext cx="1304022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2A497E-E3A3-A08A-743C-6297B3BE6B47}"/>
                    </a:ext>
                  </a:extLst>
                </p:cNvPr>
                <p:cNvSpPr/>
                <p:nvPr/>
              </p:nvSpPr>
              <p:spPr>
                <a:xfrm>
                  <a:off x="6077837" y="2454858"/>
                  <a:ext cx="1304022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9A536B7-A6F8-3FE5-6F55-DC45177D81A9}"/>
                  </a:ext>
                </a:extLst>
              </p:cNvPr>
              <p:cNvCxnSpPr>
                <a:cxnSpLocks/>
                <a:stCxn id="41" idx="3"/>
                <a:endCxn id="49" idx="1"/>
              </p:cNvCxnSpPr>
              <p:nvPr/>
            </p:nvCxnSpPr>
            <p:spPr>
              <a:xfrm flipV="1">
                <a:off x="9393938" y="1060225"/>
                <a:ext cx="919395" cy="32532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165080-B273-2DCC-A8E1-FE7B7C1A3637}"/>
                  </a:ext>
                </a:extLst>
              </p:cNvPr>
              <p:cNvSpPr/>
              <p:nvPr/>
            </p:nvSpPr>
            <p:spPr>
              <a:xfrm>
                <a:off x="2163875" y="1513193"/>
                <a:ext cx="1219200" cy="6125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224ED7-9A05-4843-9A49-606DA10035BF}"/>
                </a:ext>
              </a:extLst>
            </p:cNvPr>
            <p:cNvSpPr/>
            <p:nvPr/>
          </p:nvSpPr>
          <p:spPr>
            <a:xfrm>
              <a:off x="10428059" y="2179384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“George”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55" name="Straight Connector 36">
              <a:extLst>
                <a:ext uri="{FF2B5EF4-FFF2-40B4-BE49-F238E27FC236}">
                  <a16:creationId xmlns:a16="http://schemas.microsoft.com/office/drawing/2014/main" id="{791B88AC-02F0-42CF-8DB9-84FF3F350939}"/>
                </a:ext>
              </a:extLst>
            </p:cNvPr>
            <p:cNvCxnSpPr>
              <a:cxnSpLocks/>
              <a:stCxn id="34" idx="3"/>
              <a:endCxn id="54" idx="1"/>
            </p:cNvCxnSpPr>
            <p:nvPr/>
          </p:nvCxnSpPr>
          <p:spPr>
            <a:xfrm flipV="1">
              <a:off x="9518331" y="2352727"/>
              <a:ext cx="909728" cy="3457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03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32CB4B94-50D5-FC17-1A31-5FAA2F7EBFC6}"/>
              </a:ext>
            </a:extLst>
          </p:cNvPr>
          <p:cNvSpPr txBox="1"/>
          <p:nvPr/>
        </p:nvSpPr>
        <p:spPr>
          <a:xfrm>
            <a:off x="235550" y="4741066"/>
            <a:ext cx="5774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4. Find the customers who live in China and have rented some Japanese films.</a:t>
            </a:r>
          </a:p>
          <a:p>
            <a:endParaRPr lang="en-US" altLang="zh-CN" dirty="0"/>
          </a:p>
          <a:p>
            <a:r>
              <a:rPr lang="en-US" altLang="zh-CN" dirty="0"/>
              <a:t>Find the customers who live in China</a:t>
            </a:r>
          </a:p>
          <a:p>
            <a:r>
              <a:rPr lang="en-US" altLang="zh-CN" dirty="0"/>
              <a:t>Find the customers who have rented some Japanese films.</a:t>
            </a:r>
            <a:endParaRPr lang="en-US" altLang="zh-CN" sz="18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E09410-4534-2B0B-3F66-E8051AC2BA37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5964662" y="1535499"/>
            <a:ext cx="616257" cy="32109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F08E101-E2DA-82CD-3C9F-E86614888EFA}"/>
              </a:ext>
            </a:extLst>
          </p:cNvPr>
          <p:cNvGrpSpPr/>
          <p:nvPr/>
        </p:nvGrpSpPr>
        <p:grpSpPr>
          <a:xfrm>
            <a:off x="6520127" y="-2032"/>
            <a:ext cx="1276311" cy="2543178"/>
            <a:chOff x="2295221" y="1136256"/>
            <a:chExt cx="1276311" cy="254317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387326-93A9-B19D-FB00-6587C4795EC0}"/>
                </a:ext>
              </a:extLst>
            </p:cNvPr>
            <p:cNvSpPr txBox="1"/>
            <p:nvPr/>
          </p:nvSpPr>
          <p:spPr>
            <a:xfrm>
              <a:off x="2295221" y="1136256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rental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D811E45-0A4D-1917-D9B2-35DF62587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46016" y="1474163"/>
              <a:ext cx="1143472" cy="2205271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E352D26-C24F-B137-E48E-734DCE8A1742}"/>
                </a:ext>
              </a:extLst>
            </p:cNvPr>
            <p:cNvSpPr/>
            <p:nvPr/>
          </p:nvSpPr>
          <p:spPr>
            <a:xfrm>
              <a:off x="2358456" y="2239583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AF5AE-FE4A-B7E8-796C-9FA86DD6BD75}"/>
                </a:ext>
              </a:extLst>
            </p:cNvPr>
            <p:cNvSpPr/>
            <p:nvPr/>
          </p:nvSpPr>
          <p:spPr>
            <a:xfrm>
              <a:off x="2356013" y="2530912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Straight Connector 13">
            <a:extLst>
              <a:ext uri="{FF2B5EF4-FFF2-40B4-BE49-F238E27FC236}">
                <a16:creationId xmlns:a16="http://schemas.microsoft.com/office/drawing/2014/main" id="{EED503F3-5A42-410E-BB68-CAA8B5F3FA24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 flipV="1">
            <a:off x="7716837" y="710212"/>
            <a:ext cx="516406" cy="53395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A711B4-39A7-95FF-1ADD-50D7690374A9}"/>
              </a:ext>
            </a:extLst>
          </p:cNvPr>
          <p:cNvGrpSpPr/>
          <p:nvPr/>
        </p:nvGrpSpPr>
        <p:grpSpPr>
          <a:xfrm>
            <a:off x="8154222" y="9059"/>
            <a:ext cx="1729000" cy="1750149"/>
            <a:chOff x="4057521" y="1846288"/>
            <a:chExt cx="1729000" cy="175014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CA8F972-C00B-8094-7D64-5C66A8C19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39602" y="2210082"/>
              <a:ext cx="1141704" cy="138635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20892E-3E88-5AD4-1C01-D26E501EEA43}"/>
                </a:ext>
              </a:extLst>
            </p:cNvPr>
            <p:cNvSpPr txBox="1"/>
            <p:nvPr/>
          </p:nvSpPr>
          <p:spPr>
            <a:xfrm>
              <a:off x="4057521" y="1846288"/>
              <a:ext cx="1729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inventory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5683AC9-0D6A-B5AB-72BA-4A59101CA2B4}"/>
                </a:ext>
              </a:extLst>
            </p:cNvPr>
            <p:cNvSpPr/>
            <p:nvPr/>
          </p:nvSpPr>
          <p:spPr>
            <a:xfrm>
              <a:off x="4136542" y="2404566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10185BE-3FF1-279E-858F-99E0C8D7C451}"/>
                </a:ext>
              </a:extLst>
            </p:cNvPr>
            <p:cNvSpPr/>
            <p:nvPr/>
          </p:nvSpPr>
          <p:spPr>
            <a:xfrm>
              <a:off x="4136542" y="2688976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2FB18E-27C2-54DD-4397-A02E26E8EB07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9366718" y="661824"/>
            <a:ext cx="543235" cy="33279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12D8A7-8B67-1B52-9FBD-B16D9197C622}"/>
              </a:ext>
            </a:extLst>
          </p:cNvPr>
          <p:cNvGrpSpPr/>
          <p:nvPr/>
        </p:nvGrpSpPr>
        <p:grpSpPr>
          <a:xfrm>
            <a:off x="6272790" y="2922918"/>
            <a:ext cx="1531235" cy="3453158"/>
            <a:chOff x="4493105" y="3358691"/>
            <a:chExt cx="1531235" cy="345315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CD44671-7E5E-F9FC-C806-67854CFE0D50}"/>
                </a:ext>
              </a:extLst>
            </p:cNvPr>
            <p:cNvSpPr txBox="1"/>
            <p:nvPr/>
          </p:nvSpPr>
          <p:spPr>
            <a:xfrm>
              <a:off x="4493105" y="3358691"/>
              <a:ext cx="153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51C156B-60FF-3F9F-1CF4-D854747E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3107" y="3699210"/>
              <a:ext cx="1332389" cy="3112639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2B6605-1B86-14AE-42DE-EE8659EF02E4}"/>
                </a:ext>
              </a:extLst>
            </p:cNvPr>
            <p:cNvSpPr/>
            <p:nvPr/>
          </p:nvSpPr>
          <p:spPr>
            <a:xfrm>
              <a:off x="4603107" y="5373378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F81557A-743D-93E7-9C60-C4E070AB0B95}"/>
                </a:ext>
              </a:extLst>
            </p:cNvPr>
            <p:cNvSpPr/>
            <p:nvPr/>
          </p:nvSpPr>
          <p:spPr>
            <a:xfrm>
              <a:off x="4603107" y="3962783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3445B9C-DF3E-6222-6313-2C66D9E7DA62}"/>
              </a:ext>
            </a:extLst>
          </p:cNvPr>
          <p:cNvGrpSpPr/>
          <p:nvPr/>
        </p:nvGrpSpPr>
        <p:grpSpPr>
          <a:xfrm>
            <a:off x="4690741" y="1103344"/>
            <a:ext cx="1608133" cy="3328575"/>
            <a:chOff x="1058092" y="1135611"/>
            <a:chExt cx="1608133" cy="332857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D23519C-60A4-A4F5-F739-993E93D077BB}"/>
                </a:ext>
              </a:extLst>
            </p:cNvPr>
            <p:cNvGrpSpPr/>
            <p:nvPr/>
          </p:nvGrpSpPr>
          <p:grpSpPr>
            <a:xfrm>
              <a:off x="1058092" y="1135611"/>
              <a:ext cx="1608133" cy="3328575"/>
              <a:chOff x="177558" y="1135611"/>
              <a:chExt cx="1608133" cy="3328575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7FE55C66-B1C1-E50E-F7AB-FDFC52B5A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6356" y="1474165"/>
                <a:ext cx="1211391" cy="2990021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B25EE2A-2657-F099-1C88-982B3F7B1BFC}"/>
                  </a:ext>
                </a:extLst>
              </p:cNvPr>
              <p:cNvSpPr txBox="1"/>
              <p:nvPr/>
            </p:nvSpPr>
            <p:spPr>
              <a:xfrm>
                <a:off x="177558" y="1135611"/>
                <a:ext cx="1608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45EDA56-FC92-8DB9-F480-8788DCCBAADA}"/>
                  </a:ext>
                </a:extLst>
              </p:cNvPr>
              <p:cNvSpPr/>
              <p:nvPr/>
            </p:nvSpPr>
            <p:spPr>
              <a:xfrm>
                <a:off x="232279" y="1719586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80E712C-6AB9-0587-0F57-D05AACBDCBCF}"/>
                  </a:ext>
                </a:extLst>
              </p:cNvPr>
              <p:cNvSpPr/>
              <p:nvPr/>
            </p:nvSpPr>
            <p:spPr>
              <a:xfrm>
                <a:off x="226132" y="2283679"/>
                <a:ext cx="1219200" cy="6125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5DC6A1-D4F5-5B12-D1AA-24915D2238F9}"/>
                </a:ext>
              </a:extLst>
            </p:cNvPr>
            <p:cNvSpPr/>
            <p:nvPr/>
          </p:nvSpPr>
          <p:spPr>
            <a:xfrm>
              <a:off x="1092470" y="3192416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19704B-02CA-50C5-19BE-0AEE61EB37B1}"/>
              </a:ext>
            </a:extLst>
          </p:cNvPr>
          <p:cNvCxnSpPr>
            <a:cxnSpLocks/>
            <a:stCxn id="94" idx="3"/>
            <a:endCxn id="112" idx="1"/>
          </p:cNvCxnSpPr>
          <p:nvPr/>
        </p:nvCxnSpPr>
        <p:spPr>
          <a:xfrm flipV="1">
            <a:off x="9387834" y="1788750"/>
            <a:ext cx="542982" cy="788183"/>
          </a:xfrm>
          <a:prstGeom prst="bentConnector3">
            <a:avLst>
              <a:gd name="adj1" fmla="val 68711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581A545-AED6-0BEE-CA7F-DFD0355F72F4}"/>
              </a:ext>
            </a:extLst>
          </p:cNvPr>
          <p:cNvGrpSpPr/>
          <p:nvPr/>
        </p:nvGrpSpPr>
        <p:grpSpPr>
          <a:xfrm>
            <a:off x="9883222" y="9059"/>
            <a:ext cx="1645797" cy="4821453"/>
            <a:chOff x="10313126" y="943698"/>
            <a:chExt cx="1645797" cy="48214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1DE290-3D0F-82D3-B37E-12D142C4458D}"/>
                </a:ext>
              </a:extLst>
            </p:cNvPr>
            <p:cNvGrpSpPr/>
            <p:nvPr/>
          </p:nvGrpSpPr>
          <p:grpSpPr>
            <a:xfrm>
              <a:off x="10313126" y="943698"/>
              <a:ext cx="1645797" cy="4821453"/>
              <a:chOff x="8275289" y="1846288"/>
              <a:chExt cx="1645797" cy="4821453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958E3185-49FC-1A27-2F7F-A1BEBCA8E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02020" y="2184842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B6C7FA-866C-9E1E-16EA-280893C11AD5}"/>
                  </a:ext>
                </a:extLst>
              </p:cNvPr>
              <p:cNvSpPr txBox="1"/>
              <p:nvPr/>
            </p:nvSpPr>
            <p:spPr>
              <a:xfrm>
                <a:off x="8275289" y="1846288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F8BF74E-6D76-9565-2441-38A0EF4BF8CD}"/>
                  </a:ext>
                </a:extLst>
              </p:cNvPr>
              <p:cNvSpPr/>
              <p:nvPr/>
            </p:nvSpPr>
            <p:spPr>
              <a:xfrm>
                <a:off x="8302020" y="2356178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0DCEB8-171E-897B-34CE-721BDB712965}"/>
                </a:ext>
              </a:extLst>
            </p:cNvPr>
            <p:cNvSpPr/>
            <p:nvPr/>
          </p:nvSpPr>
          <p:spPr>
            <a:xfrm>
              <a:off x="10360720" y="2580514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2AB449A-D9A2-D62F-A736-B0F8195CD844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5944319" y="3329427"/>
            <a:ext cx="438473" cy="3655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itle 1">
            <a:extLst>
              <a:ext uri="{FF2B5EF4-FFF2-40B4-BE49-F238E27FC236}">
                <a16:creationId xmlns:a16="http://schemas.microsoft.com/office/drawing/2014/main" id="{F17A867E-7CD0-9093-D886-9FD881578718}"/>
              </a:ext>
            </a:extLst>
          </p:cNvPr>
          <p:cNvSpPr txBox="1">
            <a:spLocks/>
          </p:cNvSpPr>
          <p:nvPr/>
        </p:nvSpPr>
        <p:spPr>
          <a:xfrm>
            <a:off x="188847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1E9054-8F70-9B95-0ED4-F2A460CB852D}"/>
              </a:ext>
            </a:extLst>
          </p:cNvPr>
          <p:cNvCxnSpPr>
            <a:cxnSpLocks/>
            <a:stCxn id="100" idx="3"/>
            <a:endCxn id="105" idx="1"/>
          </p:cNvCxnSpPr>
          <p:nvPr/>
        </p:nvCxnSpPr>
        <p:spPr>
          <a:xfrm flipV="1">
            <a:off x="7715181" y="4831582"/>
            <a:ext cx="540523" cy="27397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CFD2BB-E50A-E585-C63E-DB5655720757}"/>
              </a:ext>
            </a:extLst>
          </p:cNvPr>
          <p:cNvGrpSpPr/>
          <p:nvPr/>
        </p:nvGrpSpPr>
        <p:grpSpPr>
          <a:xfrm>
            <a:off x="8145702" y="4059542"/>
            <a:ext cx="1442391" cy="2078502"/>
            <a:chOff x="8869913" y="4164950"/>
            <a:chExt cx="1442391" cy="207850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88A1F1-CCFE-1884-5B84-6DF865AE9885}"/>
                </a:ext>
              </a:extLst>
            </p:cNvPr>
            <p:cNvGrpSpPr/>
            <p:nvPr/>
          </p:nvGrpSpPr>
          <p:grpSpPr>
            <a:xfrm>
              <a:off x="8869913" y="4164950"/>
              <a:ext cx="1442391" cy="2078502"/>
              <a:chOff x="6622326" y="3361694"/>
              <a:chExt cx="1442391" cy="2078502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8FDB0DF-0C9B-F96A-817F-DC2A98C259D3}"/>
                  </a:ext>
                </a:extLst>
              </p:cNvPr>
              <p:cNvSpPr txBox="1"/>
              <p:nvPr/>
            </p:nvSpPr>
            <p:spPr>
              <a:xfrm>
                <a:off x="6622326" y="3361694"/>
                <a:ext cx="1440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city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F7D2FC1C-D46E-C25D-3FC4-348DFDA5D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30245" y="3717280"/>
                <a:ext cx="1332389" cy="1722916"/>
              </a:xfrm>
              <a:prstGeom prst="rect">
                <a:avLst/>
              </a:prstGeom>
            </p:spPr>
          </p:pic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99F93BF-143E-F387-596B-F5F943D121B6}"/>
                  </a:ext>
                </a:extLst>
              </p:cNvPr>
              <p:cNvSpPr/>
              <p:nvPr/>
            </p:nvSpPr>
            <p:spPr>
              <a:xfrm>
                <a:off x="6732328" y="3965786"/>
                <a:ext cx="1332389" cy="3358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D15A885-5BB9-43CB-A80A-18EDDA07683C}"/>
                </a:ext>
              </a:extLst>
            </p:cNvPr>
            <p:cNvSpPr/>
            <p:nvPr/>
          </p:nvSpPr>
          <p:spPr>
            <a:xfrm>
              <a:off x="8977832" y="5497640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4DFEF2-D8CA-8697-43C0-7B0656DEAFD7}"/>
              </a:ext>
            </a:extLst>
          </p:cNvPr>
          <p:cNvGrpSpPr/>
          <p:nvPr/>
        </p:nvGrpSpPr>
        <p:grpSpPr>
          <a:xfrm>
            <a:off x="8233243" y="1900470"/>
            <a:ext cx="1604927" cy="1963139"/>
            <a:chOff x="8707377" y="2086737"/>
            <a:chExt cx="1604927" cy="196313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C1D461-99CD-3CEA-D716-D937B02E8C1C}"/>
                </a:ext>
              </a:extLst>
            </p:cNvPr>
            <p:cNvGrpSpPr/>
            <p:nvPr/>
          </p:nvGrpSpPr>
          <p:grpSpPr>
            <a:xfrm>
              <a:off x="8707377" y="2086737"/>
              <a:ext cx="1604927" cy="1398842"/>
              <a:chOff x="8311610" y="2723389"/>
              <a:chExt cx="1604927" cy="1398842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3C682E9-01F1-1E97-2B57-8AF2C5C2D145}"/>
                  </a:ext>
                </a:extLst>
              </p:cNvPr>
              <p:cNvGrpSpPr/>
              <p:nvPr/>
            </p:nvGrpSpPr>
            <p:grpSpPr>
              <a:xfrm>
                <a:off x="8311610" y="2723389"/>
                <a:ext cx="1604927" cy="1398842"/>
                <a:chOff x="10409515" y="1135609"/>
                <a:chExt cx="1604927" cy="13988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1659A29-EF91-4157-D65D-3840227719C8}"/>
                    </a:ext>
                  </a:extLst>
                </p:cNvPr>
                <p:cNvSpPr txBox="1"/>
                <p:nvPr/>
              </p:nvSpPr>
              <p:spPr>
                <a:xfrm>
                  <a:off x="10409515" y="1135609"/>
                  <a:ext cx="16049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language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328AFE45-A93F-8FB4-18DB-532B11ADF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430632" y="1473518"/>
                  <a:ext cx="1133475" cy="1060933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44D01DD-F708-F5B6-A92F-F4DF2F791BC5}"/>
                    </a:ext>
                  </a:extLst>
                </p:cNvPr>
                <p:cNvSpPr/>
                <p:nvPr/>
              </p:nvSpPr>
              <p:spPr>
                <a:xfrm>
                  <a:off x="10430631" y="1669197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9C9AB34-2756-3541-4642-080A6BABFBCB}"/>
                  </a:ext>
                </a:extLst>
              </p:cNvPr>
              <p:cNvSpPr/>
              <p:nvPr/>
            </p:nvSpPr>
            <p:spPr>
              <a:xfrm>
                <a:off x="8336016" y="3546729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CE68C3-18D1-BAD0-7D5D-06A81E733E76}"/>
                </a:ext>
              </a:extLst>
            </p:cNvPr>
            <p:cNvSpPr/>
            <p:nvPr/>
          </p:nvSpPr>
          <p:spPr>
            <a:xfrm>
              <a:off x="8739828" y="3703190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“Japanese”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Connector 13">
              <a:extLst>
                <a:ext uri="{FF2B5EF4-FFF2-40B4-BE49-F238E27FC236}">
                  <a16:creationId xmlns:a16="http://schemas.microsoft.com/office/drawing/2014/main" id="{ED8CFD59-351E-0B09-A3BF-C49BDB31B2F3}"/>
                </a:ext>
              </a:extLst>
            </p:cNvPr>
            <p:cNvCxnSpPr>
              <a:cxnSpLocks/>
              <a:stCxn id="14" idx="1"/>
              <a:endCxn id="116" idx="1"/>
            </p:cNvCxnSpPr>
            <p:nvPr/>
          </p:nvCxnSpPr>
          <p:spPr>
            <a:xfrm rot="10800000">
              <a:off x="8731784" y="3052953"/>
              <a:ext cx="8045" cy="823581"/>
            </a:xfrm>
            <a:prstGeom prst="bentConnector3">
              <a:avLst>
                <a:gd name="adj1" fmla="val 2941516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91382-15A9-1AD4-8B68-2C609EAAC61B}"/>
              </a:ext>
            </a:extLst>
          </p:cNvPr>
          <p:cNvSpPr/>
          <p:nvPr/>
        </p:nvSpPr>
        <p:spPr>
          <a:xfrm>
            <a:off x="8590754" y="6327938"/>
            <a:ext cx="1068571" cy="346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50"/>
                </a:solidFill>
              </a:rPr>
              <a:t>“Chinese”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350851-1C3D-3FC5-17EF-972F6A31B5D7}"/>
              </a:ext>
            </a:extLst>
          </p:cNvPr>
          <p:cNvGrpSpPr/>
          <p:nvPr/>
        </p:nvGrpSpPr>
        <p:grpSpPr>
          <a:xfrm>
            <a:off x="10060878" y="4922595"/>
            <a:ext cx="1442391" cy="1660692"/>
            <a:chOff x="8869913" y="4164950"/>
            <a:chExt cx="1442391" cy="166069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AF5168-0244-CD10-839E-49D178002230}"/>
                </a:ext>
              </a:extLst>
            </p:cNvPr>
            <p:cNvGrpSpPr/>
            <p:nvPr/>
          </p:nvGrpSpPr>
          <p:grpSpPr>
            <a:xfrm>
              <a:off x="8869913" y="4164950"/>
              <a:ext cx="1442391" cy="1660692"/>
              <a:chOff x="6622326" y="3361694"/>
              <a:chExt cx="1442391" cy="16606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317BBD-CA10-E9BE-9F2A-E8B004A18ADB}"/>
                  </a:ext>
                </a:extLst>
              </p:cNvPr>
              <p:cNvSpPr txBox="1"/>
              <p:nvPr/>
            </p:nvSpPr>
            <p:spPr>
              <a:xfrm>
                <a:off x="6622326" y="3361694"/>
                <a:ext cx="1440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country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36B3F95-B0A0-577F-2B2B-0486C171B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30244" y="3689997"/>
                <a:ext cx="1332389" cy="1332389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D72AA8-CB42-D601-D9E1-31ECFF3DBF1D}"/>
                  </a:ext>
                </a:extLst>
              </p:cNvPr>
              <p:cNvSpPr/>
              <p:nvPr/>
            </p:nvSpPr>
            <p:spPr>
              <a:xfrm>
                <a:off x="6732328" y="3965786"/>
                <a:ext cx="1332389" cy="3358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F71081-8659-328B-CFEA-0BCB7E06AAFA}"/>
                </a:ext>
              </a:extLst>
            </p:cNvPr>
            <p:cNvSpPr/>
            <p:nvPr/>
          </p:nvSpPr>
          <p:spPr>
            <a:xfrm>
              <a:off x="8977831" y="5122586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Straight Connector 122">
            <a:extLst>
              <a:ext uri="{FF2B5EF4-FFF2-40B4-BE49-F238E27FC236}">
                <a16:creationId xmlns:a16="http://schemas.microsoft.com/office/drawing/2014/main" id="{F2CC4729-294B-222D-FB82-8FDF1F01D2A6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>
            <a:off x="9586010" y="5560180"/>
            <a:ext cx="584870" cy="1344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22">
            <a:extLst>
              <a:ext uri="{FF2B5EF4-FFF2-40B4-BE49-F238E27FC236}">
                <a16:creationId xmlns:a16="http://schemas.microsoft.com/office/drawing/2014/main" id="{4AAD150D-BF38-3B20-EB5F-63E759573AA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9659325" y="6048179"/>
            <a:ext cx="509471" cy="45310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6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CAE5E16-1C73-9A49-997B-10832EB4DFAF}"/>
              </a:ext>
            </a:extLst>
          </p:cNvPr>
          <p:cNvGrpSpPr/>
          <p:nvPr/>
        </p:nvGrpSpPr>
        <p:grpSpPr>
          <a:xfrm>
            <a:off x="89948" y="168945"/>
            <a:ext cx="12021836" cy="5033736"/>
            <a:chOff x="89948" y="168945"/>
            <a:chExt cx="12021836" cy="503373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C4F6E6E-147D-D4E7-D6DE-67E3446000D4}"/>
                </a:ext>
              </a:extLst>
            </p:cNvPr>
            <p:cNvGrpSpPr/>
            <p:nvPr/>
          </p:nvGrpSpPr>
          <p:grpSpPr>
            <a:xfrm>
              <a:off x="8224734" y="168945"/>
              <a:ext cx="3887050" cy="5033736"/>
              <a:chOff x="6629397" y="168945"/>
              <a:chExt cx="3887050" cy="5033736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21AC1B2-39B2-2782-B152-A394479DD28A}"/>
                  </a:ext>
                </a:extLst>
              </p:cNvPr>
              <p:cNvSpPr txBox="1"/>
              <p:nvPr/>
            </p:nvSpPr>
            <p:spPr>
              <a:xfrm>
                <a:off x="6629397" y="168945"/>
                <a:ext cx="3849886" cy="503373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cxnSp>
            <p:nvCxnSpPr>
              <p:cNvPr id="45" name="Straight Connector 7">
                <a:extLst>
                  <a:ext uri="{FF2B5EF4-FFF2-40B4-BE49-F238E27FC236}">
                    <a16:creationId xmlns:a16="http://schemas.microsoft.com/office/drawing/2014/main" id="{2A3529C0-F8E2-C34D-AE19-00B8511B9A97}"/>
                  </a:ext>
                </a:extLst>
              </p:cNvPr>
              <p:cNvCxnSpPr>
                <a:cxnSpLocks/>
                <a:stCxn id="65" idx="3"/>
                <a:endCxn id="74" idx="1"/>
              </p:cNvCxnSpPr>
              <p:nvPr/>
            </p:nvCxnSpPr>
            <p:spPr>
              <a:xfrm>
                <a:off x="7976256" y="947942"/>
                <a:ext cx="692203" cy="277008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8CC499F-4EB2-7DF0-DA11-EC6D6C889A40}"/>
                  </a:ext>
                </a:extLst>
              </p:cNvPr>
              <p:cNvGrpSpPr/>
              <p:nvPr/>
            </p:nvGrpSpPr>
            <p:grpSpPr>
              <a:xfrm>
                <a:off x="8607667" y="2180495"/>
                <a:ext cx="1587294" cy="2543178"/>
                <a:chOff x="8813596" y="3495603"/>
                <a:chExt cx="1587294" cy="2543178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F71FC99-BE97-F5D3-D57D-2EBABD0242B2}"/>
                    </a:ext>
                  </a:extLst>
                </p:cNvPr>
                <p:cNvGrpSpPr/>
                <p:nvPr/>
              </p:nvGrpSpPr>
              <p:grpSpPr>
                <a:xfrm>
                  <a:off x="8813596" y="3495603"/>
                  <a:ext cx="1587294" cy="2543178"/>
                  <a:chOff x="8126177" y="2286115"/>
                  <a:chExt cx="1587294" cy="2543178"/>
                </a:xfrm>
              </p:grpSpPr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DF525A6-E8E8-F3A9-1BCB-78EAEEA3AE8A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177" y="2286115"/>
                    <a:ext cx="15872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rental as r1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454749B4-F1E7-5EDD-C891-14599079AE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8176972" y="2624022"/>
                    <a:ext cx="1143472" cy="22052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9205563-A9F1-A9B4-68A5-DD583301D920}"/>
                    </a:ext>
                  </a:extLst>
                </p:cNvPr>
                <p:cNvSpPr/>
                <p:nvPr/>
              </p:nvSpPr>
              <p:spPr>
                <a:xfrm>
                  <a:off x="8876831" y="45989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F9E373B-2B3A-C07B-AC22-F9261FFDA32A}"/>
                    </a:ext>
                  </a:extLst>
                </p:cNvPr>
                <p:cNvSpPr/>
                <p:nvPr/>
              </p:nvSpPr>
              <p:spPr>
                <a:xfrm>
                  <a:off x="8874388" y="4890259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8" name="Straight Connector 13">
                <a:extLst>
                  <a:ext uri="{FF2B5EF4-FFF2-40B4-BE49-F238E27FC236}">
                    <a16:creationId xmlns:a16="http://schemas.microsoft.com/office/drawing/2014/main" id="{5A3C8E59-DD21-7478-F6B3-D1A900224A87}"/>
                  </a:ext>
                </a:extLst>
              </p:cNvPr>
              <p:cNvCxnSpPr>
                <a:cxnSpLocks/>
                <a:stCxn id="73" idx="1"/>
                <a:endCxn id="62" idx="1"/>
              </p:cNvCxnSpPr>
              <p:nvPr/>
            </p:nvCxnSpPr>
            <p:spPr>
              <a:xfrm rot="10800000">
                <a:off x="8646844" y="895843"/>
                <a:ext cx="24059" cy="2530855"/>
              </a:xfrm>
              <a:prstGeom prst="bentConnector3">
                <a:avLst>
                  <a:gd name="adj1" fmla="val 1050164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221EB08-CD68-F14E-96E4-8F3ED1A52A93}"/>
                  </a:ext>
                </a:extLst>
              </p:cNvPr>
              <p:cNvGrpSpPr/>
              <p:nvPr/>
            </p:nvGrpSpPr>
            <p:grpSpPr>
              <a:xfrm>
                <a:off x="6702335" y="194689"/>
                <a:ext cx="1906291" cy="3328575"/>
                <a:chOff x="6695933" y="3494958"/>
                <a:chExt cx="1906291" cy="332857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C187656D-F6C1-50C9-7DF1-6B2BAFD92CEF}"/>
                    </a:ext>
                  </a:extLst>
                </p:cNvPr>
                <p:cNvGrpSpPr/>
                <p:nvPr/>
              </p:nvGrpSpPr>
              <p:grpSpPr>
                <a:xfrm>
                  <a:off x="6695933" y="3494958"/>
                  <a:ext cx="1906291" cy="3328575"/>
                  <a:chOff x="6114804" y="2285470"/>
                  <a:chExt cx="1906291" cy="3328575"/>
                </a:xfrm>
              </p:grpSpPr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F12AAC42-43A9-649D-13B6-C4CDC27C92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63602" y="2624024"/>
                    <a:ext cx="1211391" cy="2990021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427ACA6-AC00-BF82-2991-D67FB42714B7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9062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customer as c1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78F704B-26D1-1658-5EA5-360818236548}"/>
                    </a:ext>
                  </a:extLst>
                </p:cNvPr>
                <p:cNvSpPr/>
                <p:nvPr/>
              </p:nvSpPr>
              <p:spPr>
                <a:xfrm>
                  <a:off x="6750654" y="4078933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548CFDF-0CF2-964A-C2B0-37B7A5194ED7}"/>
                    </a:ext>
                  </a:extLst>
                </p:cNvPr>
                <p:cNvSpPr/>
                <p:nvPr/>
              </p:nvSpPr>
              <p:spPr>
                <a:xfrm>
                  <a:off x="6729513" y="4685769"/>
                  <a:ext cx="1211391" cy="56104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2988BD5-CBF9-7E80-04C6-A7A5B9E801CD}"/>
                  </a:ext>
                </a:extLst>
              </p:cNvPr>
              <p:cNvGrpSpPr/>
              <p:nvPr/>
            </p:nvGrpSpPr>
            <p:grpSpPr>
              <a:xfrm>
                <a:off x="8610156" y="194689"/>
                <a:ext cx="1906291" cy="1750149"/>
                <a:chOff x="8476995" y="689352"/>
                <a:chExt cx="1906291" cy="1750149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1B33E3B6-2CE5-3302-BE28-3F2072D14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516742" y="1053146"/>
                  <a:ext cx="1141704" cy="1386355"/>
                </a:xfrm>
                <a:prstGeom prst="rect">
                  <a:avLst/>
                </a:prstGeom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D8D57C-4BEA-50E7-4511-ABF2EE7FF932}"/>
                    </a:ext>
                  </a:extLst>
                </p:cNvPr>
                <p:cNvSpPr txBox="1"/>
                <p:nvPr/>
              </p:nvSpPr>
              <p:spPr>
                <a:xfrm>
                  <a:off x="8476995" y="689352"/>
                  <a:ext cx="1906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Table: </a:t>
                  </a:r>
                  <a:r>
                    <a:rPr lang="en-US" altLang="zh-CN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inventory as i1</a:t>
                  </a:r>
                  <a:endParaRPr lang="zh-CN" alt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11F7734-418F-510D-DCA5-02555BB0BF33}"/>
                    </a:ext>
                  </a:extLst>
                </p:cNvPr>
                <p:cNvSpPr/>
                <p:nvPr/>
              </p:nvSpPr>
              <p:spPr>
                <a:xfrm>
                  <a:off x="8513682" y="12476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2197210-7D3F-FCA4-EEED-9F6FD9AA8098}"/>
                    </a:ext>
                  </a:extLst>
                </p:cNvPr>
                <p:cNvSpPr/>
                <p:nvPr/>
              </p:nvSpPr>
              <p:spPr>
                <a:xfrm>
                  <a:off x="8513682" y="153204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467B1F-FCAA-F4CC-D4ED-1D65A353E6A8}"/>
                </a:ext>
              </a:extLst>
            </p:cNvPr>
            <p:cNvGrpSpPr/>
            <p:nvPr/>
          </p:nvGrpSpPr>
          <p:grpSpPr>
            <a:xfrm>
              <a:off x="89948" y="168945"/>
              <a:ext cx="4121463" cy="5033736"/>
              <a:chOff x="1712068" y="168945"/>
              <a:chExt cx="4121463" cy="503373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499CC14-B4B9-A550-8A03-0036D3661842}"/>
                  </a:ext>
                </a:extLst>
              </p:cNvPr>
              <p:cNvSpPr txBox="1"/>
              <p:nvPr/>
            </p:nvSpPr>
            <p:spPr>
              <a:xfrm>
                <a:off x="1712068" y="168945"/>
                <a:ext cx="4121463" cy="503373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cxnSp>
            <p:nvCxnSpPr>
              <p:cNvPr id="80" name="Straight Connector 7">
                <a:extLst>
                  <a:ext uri="{FF2B5EF4-FFF2-40B4-BE49-F238E27FC236}">
                    <a16:creationId xmlns:a16="http://schemas.microsoft.com/office/drawing/2014/main" id="{AEE0DFAD-9BD2-F0D8-0613-895008E7626D}"/>
                  </a:ext>
                </a:extLst>
              </p:cNvPr>
              <p:cNvCxnSpPr>
                <a:cxnSpLocks/>
                <a:stCxn id="92" idx="1"/>
                <a:endCxn id="101" idx="3"/>
              </p:cNvCxnSpPr>
              <p:nvPr/>
            </p:nvCxnSpPr>
            <p:spPr>
              <a:xfrm rot="10800000" flipV="1">
                <a:off x="3242438" y="953074"/>
                <a:ext cx="726900" cy="2764952"/>
              </a:xfrm>
              <a:prstGeom prst="bentConnector3">
                <a:avLst>
                  <a:gd name="adj1" fmla="val 33693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25A568F-EAD2-11B8-715B-B3EC634E2FF7}"/>
                  </a:ext>
                </a:extLst>
              </p:cNvPr>
              <p:cNvGrpSpPr/>
              <p:nvPr/>
            </p:nvGrpSpPr>
            <p:grpSpPr>
              <a:xfrm>
                <a:off x="2048171" y="2180495"/>
                <a:ext cx="1587294" cy="2543178"/>
                <a:chOff x="8813596" y="3495603"/>
                <a:chExt cx="1587294" cy="2543178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B761A72B-7269-8FB9-B047-FC1A1FA916E6}"/>
                    </a:ext>
                  </a:extLst>
                </p:cNvPr>
                <p:cNvGrpSpPr/>
                <p:nvPr/>
              </p:nvGrpSpPr>
              <p:grpSpPr>
                <a:xfrm>
                  <a:off x="8813596" y="3495603"/>
                  <a:ext cx="1587294" cy="2543178"/>
                  <a:chOff x="8126177" y="2286115"/>
                  <a:chExt cx="1587294" cy="2543178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BD06E545-B005-133F-2E7F-A95DC4A5E08D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177" y="2286115"/>
                    <a:ext cx="15872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rental as r2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0883F765-C21F-06A2-B044-21E073807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8176972" y="2624022"/>
                    <a:ext cx="1143472" cy="22052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E10E547-4276-AC7B-2446-BEA1ADD89F96}"/>
                    </a:ext>
                  </a:extLst>
                </p:cNvPr>
                <p:cNvSpPr/>
                <p:nvPr/>
              </p:nvSpPr>
              <p:spPr>
                <a:xfrm>
                  <a:off x="8876831" y="45989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824D2F-53CC-52C1-5246-FFE0975A83B4}"/>
                    </a:ext>
                  </a:extLst>
                </p:cNvPr>
                <p:cNvSpPr/>
                <p:nvPr/>
              </p:nvSpPr>
              <p:spPr>
                <a:xfrm>
                  <a:off x="8874388" y="4890259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3" name="Straight Connector 13">
                <a:extLst>
                  <a:ext uri="{FF2B5EF4-FFF2-40B4-BE49-F238E27FC236}">
                    <a16:creationId xmlns:a16="http://schemas.microsoft.com/office/drawing/2014/main" id="{4BF82CA0-AFF6-0724-F4D6-8B7524101F75}"/>
                  </a:ext>
                </a:extLst>
              </p:cNvPr>
              <p:cNvCxnSpPr>
                <a:cxnSpLocks/>
                <a:stCxn id="100" idx="3"/>
                <a:endCxn id="89" idx="3"/>
              </p:cNvCxnSpPr>
              <p:nvPr/>
            </p:nvCxnSpPr>
            <p:spPr>
              <a:xfrm flipH="1" flipV="1">
                <a:off x="3237942" y="888969"/>
                <a:ext cx="6939" cy="2537728"/>
              </a:xfrm>
              <a:prstGeom prst="bentConnector3">
                <a:avLst>
                  <a:gd name="adj1" fmla="val -5246678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B24FFCD-64E0-082F-1167-DF8E2C23EACE}"/>
                  </a:ext>
                </a:extLst>
              </p:cNvPr>
              <p:cNvGrpSpPr/>
              <p:nvPr/>
            </p:nvGrpSpPr>
            <p:grpSpPr>
              <a:xfrm>
                <a:off x="3914617" y="199821"/>
                <a:ext cx="1906291" cy="3328575"/>
                <a:chOff x="6695933" y="3494958"/>
                <a:chExt cx="1906291" cy="332857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74500CA-FD79-564E-EE9F-BB299F412DD3}"/>
                    </a:ext>
                  </a:extLst>
                </p:cNvPr>
                <p:cNvGrpSpPr/>
                <p:nvPr/>
              </p:nvGrpSpPr>
              <p:grpSpPr>
                <a:xfrm>
                  <a:off x="6695933" y="3494958"/>
                  <a:ext cx="1906291" cy="3328575"/>
                  <a:chOff x="6114804" y="2285470"/>
                  <a:chExt cx="1906291" cy="3328575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82DF4A8E-634E-A4BD-CEB6-A9DB4C85CA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63602" y="2624024"/>
                    <a:ext cx="1211391" cy="2990021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045DC98-1EF8-F26E-0361-53E371C6F8F9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9062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customer as c2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DEF082A-3AD9-392D-8D1B-23B22ADFB7C6}"/>
                    </a:ext>
                  </a:extLst>
                </p:cNvPr>
                <p:cNvSpPr/>
                <p:nvPr/>
              </p:nvSpPr>
              <p:spPr>
                <a:xfrm>
                  <a:off x="6750654" y="4078933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984AFB2-3C31-A1DB-4CD8-E4C18C9A5129}"/>
                    </a:ext>
                  </a:extLst>
                </p:cNvPr>
                <p:cNvSpPr/>
                <p:nvPr/>
              </p:nvSpPr>
              <p:spPr>
                <a:xfrm>
                  <a:off x="6729513" y="4685769"/>
                  <a:ext cx="1211391" cy="56104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20C9C4-270D-8297-B30F-A66FEC00CB07}"/>
                  </a:ext>
                </a:extLst>
              </p:cNvPr>
              <p:cNvGrpSpPr/>
              <p:nvPr/>
            </p:nvGrpSpPr>
            <p:grpSpPr>
              <a:xfrm>
                <a:off x="2067780" y="187816"/>
                <a:ext cx="1906291" cy="1750149"/>
                <a:chOff x="8476995" y="689352"/>
                <a:chExt cx="1906291" cy="1750149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C2D1E062-1608-6EE6-897E-A33B92B03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516742" y="1053146"/>
                  <a:ext cx="1141704" cy="1386355"/>
                </a:xfrm>
                <a:prstGeom prst="rect">
                  <a:avLst/>
                </a:prstGeom>
              </p:spPr>
            </p:pic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8CF41A4-B1C1-E1AE-5964-2BD22A464006}"/>
                    </a:ext>
                  </a:extLst>
                </p:cNvPr>
                <p:cNvSpPr txBox="1"/>
                <p:nvPr/>
              </p:nvSpPr>
              <p:spPr>
                <a:xfrm>
                  <a:off x="8476995" y="689352"/>
                  <a:ext cx="1906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Table: </a:t>
                  </a:r>
                  <a:r>
                    <a:rPr lang="en-US" altLang="zh-CN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inventory as i2</a:t>
                  </a:r>
                  <a:endParaRPr lang="zh-CN" alt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40E6CD9-37E4-2E52-509E-6CB88A387BFC}"/>
                    </a:ext>
                  </a:extLst>
                </p:cNvPr>
                <p:cNvSpPr/>
                <p:nvPr/>
              </p:nvSpPr>
              <p:spPr>
                <a:xfrm>
                  <a:off x="8513682" y="12476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A95856C-5195-CCDA-2478-63194D2A4B41}"/>
                    </a:ext>
                  </a:extLst>
                </p:cNvPr>
                <p:cNvSpPr/>
                <p:nvPr/>
              </p:nvSpPr>
              <p:spPr>
                <a:xfrm>
                  <a:off x="8513682" y="153204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8C8BE6-1B34-65E1-CBBF-2EA36FEF2864}"/>
                </a:ext>
              </a:extLst>
            </p:cNvPr>
            <p:cNvCxnSpPr>
              <a:cxnSpLocks/>
              <a:stCxn id="90" idx="1"/>
              <a:endCxn id="63" idx="3"/>
            </p:cNvCxnSpPr>
            <p:nvPr/>
          </p:nvCxnSpPr>
          <p:spPr>
            <a:xfrm rot="10800000" flipH="1" flipV="1">
              <a:off x="482347" y="1173378"/>
              <a:ext cx="10893308" cy="6873"/>
            </a:xfrm>
            <a:prstGeom prst="bentConnector5">
              <a:avLst>
                <a:gd name="adj1" fmla="val -2099"/>
                <a:gd name="adj2" fmla="val -16716048"/>
                <a:gd name="adj3" fmla="val 10549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7">
              <a:extLst>
                <a:ext uri="{FF2B5EF4-FFF2-40B4-BE49-F238E27FC236}">
                  <a16:creationId xmlns:a16="http://schemas.microsoft.com/office/drawing/2014/main" id="{4E514AED-E455-BDD2-8181-8281B11BF4EE}"/>
                </a:ext>
              </a:extLst>
            </p:cNvPr>
            <p:cNvCxnSpPr>
              <a:cxnSpLocks/>
              <a:stCxn id="92" idx="3"/>
              <a:endCxn id="65" idx="1"/>
            </p:cNvCxnSpPr>
            <p:nvPr/>
          </p:nvCxnSpPr>
          <p:spPr>
            <a:xfrm flipV="1">
              <a:off x="3566418" y="947942"/>
              <a:ext cx="4785975" cy="51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C603FB8A-4FFB-D106-87C2-81E8F775E937}"/>
              </a:ext>
            </a:extLst>
          </p:cNvPr>
          <p:cNvSpPr txBox="1">
            <a:spLocks/>
          </p:cNvSpPr>
          <p:nvPr/>
        </p:nvSpPr>
        <p:spPr>
          <a:xfrm>
            <a:off x="1642025" y="3819791"/>
            <a:ext cx="9386301" cy="325401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5. Find all pairs of customers (name) who have rented a same film.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Table: inventory as i1, rental as r1, customer as c1,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inventory as i2, rental as r2, customer as c2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Predicate: i1. inventory _id = r1.inventory_id, r1.customer_id = c1.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1143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i2. inventory _id = r2.inventory_id, r2.customer_id = c2.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1143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i1.film_id = i2.film_id</a:t>
            </a:r>
          </a:p>
          <a:p>
            <a:pPr marL="0" indent="-1143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c1.customer_id &lt;&gt; c2.customer_id</a:t>
            </a:r>
          </a:p>
          <a:p>
            <a:pPr marL="0" indent="-11430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c1.first_name, c1.last_name, c2.first_name, c2.last_name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36A142-B331-4091-76CC-CFFBF6221FD5}"/>
              </a:ext>
            </a:extLst>
          </p:cNvPr>
          <p:cNvSpPr/>
          <p:nvPr/>
        </p:nvSpPr>
        <p:spPr>
          <a:xfrm>
            <a:off x="3198887" y="4825438"/>
            <a:ext cx="7756659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420E8A6-BCB5-97CE-0056-A6852D7728E9}"/>
              </a:ext>
            </a:extLst>
          </p:cNvPr>
          <p:cNvSpPr/>
          <p:nvPr/>
        </p:nvSpPr>
        <p:spPr>
          <a:xfrm>
            <a:off x="3198887" y="5161178"/>
            <a:ext cx="7756659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94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4A1E2-61AB-7EAF-C21A-5495347D2B0F}"/>
              </a:ext>
            </a:extLst>
          </p:cNvPr>
          <p:cNvSpPr txBox="1"/>
          <p:nvPr/>
        </p:nvSpPr>
        <p:spPr>
          <a:xfrm>
            <a:off x="1436915" y="2120597"/>
            <a:ext cx="936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LECTURE REVIEW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23997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9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" y="1543403"/>
            <a:ext cx="7393239" cy="4150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en-US" altLang="zh-CN" sz="2800" dirty="0"/>
              <a:t>. Find the actors who have played a same film with Bolger (the last name of an actor)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actor as a1,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fa1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actor as a2,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fa2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fa1.actor_id = a1.actor_id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fa2.actor_id = a2.actor_id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fa1.film_id = fa2.film_id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a2.last_name = “Bolger”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a1.first_name, a1.last_name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5A80F731-9551-6293-2520-31B2C32DCF3A}"/>
              </a:ext>
            </a:extLst>
          </p:cNvPr>
          <p:cNvCxnSpPr>
            <a:cxnSpLocks/>
            <a:stCxn id="9" idx="3"/>
            <a:endCxn id="27" idx="3"/>
          </p:cNvCxnSpPr>
          <p:nvPr/>
        </p:nvCxnSpPr>
        <p:spPr>
          <a:xfrm>
            <a:off x="10754149" y="1495155"/>
            <a:ext cx="12700" cy="2825143"/>
          </a:xfrm>
          <a:prstGeom prst="bentConnector3">
            <a:avLst>
              <a:gd name="adj1" fmla="val 1020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52120-8E84-C29E-7AFB-9BF462AD8532}"/>
              </a:ext>
            </a:extLst>
          </p:cNvPr>
          <p:cNvGrpSpPr/>
          <p:nvPr/>
        </p:nvGrpSpPr>
        <p:grpSpPr>
          <a:xfrm>
            <a:off x="7662333" y="474087"/>
            <a:ext cx="4153990" cy="2077959"/>
            <a:chOff x="7662333" y="474087"/>
            <a:chExt cx="4153990" cy="20779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E6CC27-F5A4-B7EF-8284-7A2C2630C655}"/>
                </a:ext>
              </a:extLst>
            </p:cNvPr>
            <p:cNvGrpSpPr/>
            <p:nvPr/>
          </p:nvGrpSpPr>
          <p:grpSpPr>
            <a:xfrm>
              <a:off x="9546150" y="474733"/>
              <a:ext cx="2270173" cy="1553075"/>
              <a:chOff x="8267683" y="34466"/>
              <a:chExt cx="2270173" cy="155307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B2350A7-B528-79F0-A1A6-64CA2B09140B}"/>
                  </a:ext>
                </a:extLst>
              </p:cNvPr>
              <p:cNvGrpSpPr/>
              <p:nvPr/>
            </p:nvGrpSpPr>
            <p:grpSpPr>
              <a:xfrm>
                <a:off x="8267683" y="34466"/>
                <a:ext cx="2270173" cy="1553075"/>
                <a:chOff x="8126177" y="2286115"/>
                <a:chExt cx="2270173" cy="155307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9478FBB-813D-866E-8F25-E1C6C7A183D1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22701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as fa1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3EA270F-CBD6-08EF-0CBC-E2F3A816B5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3735B4-F73E-F30A-2B6B-FFD0569F7513}"/>
                  </a:ext>
                </a:extLst>
              </p:cNvPr>
              <p:cNvSpPr/>
              <p:nvPr/>
            </p:nvSpPr>
            <p:spPr>
              <a:xfrm>
                <a:off x="8342207" y="91201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A3FEB4-05D7-61BE-0E54-28C22D890B41}"/>
                  </a:ext>
                </a:extLst>
              </p:cNvPr>
              <p:cNvSpPr/>
              <p:nvPr/>
            </p:nvSpPr>
            <p:spPr>
              <a:xfrm>
                <a:off x="8342207" y="61779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8CF9111-DC51-1B8B-01C7-BD72A6F0334F}"/>
                </a:ext>
              </a:extLst>
            </p:cNvPr>
            <p:cNvGrpSpPr/>
            <p:nvPr/>
          </p:nvGrpSpPr>
          <p:grpSpPr>
            <a:xfrm>
              <a:off x="7736109" y="474088"/>
              <a:ext cx="1876098" cy="1989330"/>
              <a:chOff x="6940243" y="33821"/>
              <a:chExt cx="1876098" cy="19893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E43C71-C9DA-D2D4-DBE7-55DA4D39FDC5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 flipV="1">
                <a:off x="8214164" y="760671"/>
                <a:ext cx="602177" cy="2640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F8AFB12-B6AC-653C-6FE7-E90E12F0C88F}"/>
                  </a:ext>
                </a:extLst>
              </p:cNvPr>
              <p:cNvGrpSpPr/>
              <p:nvPr/>
            </p:nvGrpSpPr>
            <p:grpSpPr>
              <a:xfrm>
                <a:off x="6940243" y="33821"/>
                <a:ext cx="1779654" cy="1989330"/>
                <a:chOff x="5991974" y="33821"/>
                <a:chExt cx="1779654" cy="198933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4A30154-E8FF-2949-27FE-2C6F83BCD878}"/>
                    </a:ext>
                  </a:extLst>
                </p:cNvPr>
                <p:cNvGrpSpPr/>
                <p:nvPr/>
              </p:nvGrpSpPr>
              <p:grpSpPr>
                <a:xfrm>
                  <a:off x="5991974" y="33821"/>
                  <a:ext cx="1779654" cy="1989330"/>
                  <a:chOff x="6114804" y="2285470"/>
                  <a:chExt cx="1779654" cy="1989330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41FE514-126B-DBDB-C675-10C7A9038C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79951" y="2624024"/>
                    <a:ext cx="1219200" cy="165077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61C06FC-514C-E2D0-6867-D3666DDA4B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7796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Table: </a:t>
                    </a:r>
                    <a:r>
                      <a:rPr lang="en-US" altLang="zh-CN" sz="16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actor as a1</a:t>
                    </a:r>
                    <a:endParaRPr lang="zh-CN" altLang="en-US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5172C3B-82C8-33BD-3900-32BAA6AA84CE}"/>
                    </a:ext>
                  </a:extLst>
                </p:cNvPr>
                <p:cNvSpPr/>
                <p:nvPr/>
              </p:nvSpPr>
              <p:spPr>
                <a:xfrm>
                  <a:off x="6046695" y="617796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D875468-3371-6B29-77DE-9D76F580B207}"/>
                    </a:ext>
                  </a:extLst>
                </p:cNvPr>
                <p:cNvSpPr/>
                <p:nvPr/>
              </p:nvSpPr>
              <p:spPr>
                <a:xfrm>
                  <a:off x="6045794" y="1344002"/>
                  <a:ext cx="1219200" cy="346686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2DD861-07FD-7FB7-83F7-56ABC0AB4A4F}"/>
                  </a:ext>
                </a:extLst>
              </p:cNvPr>
              <p:cNvSpPr/>
              <p:nvPr/>
            </p:nvSpPr>
            <p:spPr>
              <a:xfrm>
                <a:off x="6971140" y="956350"/>
                <a:ext cx="1264418" cy="7783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393B27-5097-B8C3-6A7D-77518303E4CC}"/>
                </a:ext>
              </a:extLst>
            </p:cNvPr>
            <p:cNvSpPr/>
            <p:nvPr/>
          </p:nvSpPr>
          <p:spPr>
            <a:xfrm>
              <a:off x="7662333" y="474087"/>
              <a:ext cx="4153990" cy="207795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rgbClr val="0070C0"/>
                  </a:solidFill>
                </a:ln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89DCD7-7FAD-4A50-F23C-91A0B075F555}"/>
              </a:ext>
            </a:extLst>
          </p:cNvPr>
          <p:cNvGrpSpPr/>
          <p:nvPr/>
        </p:nvGrpSpPr>
        <p:grpSpPr>
          <a:xfrm>
            <a:off x="7662333" y="3294309"/>
            <a:ext cx="4153990" cy="2077959"/>
            <a:chOff x="7662333" y="3294309"/>
            <a:chExt cx="4153990" cy="20779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F96298-235C-CFDE-D1C6-118F75FD3554}"/>
                </a:ext>
              </a:extLst>
            </p:cNvPr>
            <p:cNvGrpSpPr/>
            <p:nvPr/>
          </p:nvGrpSpPr>
          <p:grpSpPr>
            <a:xfrm>
              <a:off x="9546150" y="3299876"/>
              <a:ext cx="2270173" cy="1553075"/>
              <a:chOff x="8267683" y="34466"/>
              <a:chExt cx="2270173" cy="155307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D486673-62BE-B7EB-D54B-B2E791778297}"/>
                  </a:ext>
                </a:extLst>
              </p:cNvPr>
              <p:cNvGrpSpPr/>
              <p:nvPr/>
            </p:nvGrpSpPr>
            <p:grpSpPr>
              <a:xfrm>
                <a:off x="8267683" y="34466"/>
                <a:ext cx="2270173" cy="1553075"/>
                <a:chOff x="8126177" y="2286115"/>
                <a:chExt cx="2270173" cy="155307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4F86BD-C769-1208-3447-46E8CFA763B4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22701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as fa2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8A66DAD4-9803-5AB3-5A66-5EFEDB521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9BC9FDF-FA99-6362-6049-0265B2E6F6AD}"/>
                  </a:ext>
                </a:extLst>
              </p:cNvPr>
              <p:cNvSpPr/>
              <p:nvPr/>
            </p:nvSpPr>
            <p:spPr>
              <a:xfrm>
                <a:off x="8342207" y="91201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E8B1BA-8E9B-820E-A7C5-474E4492C3C8}"/>
                  </a:ext>
                </a:extLst>
              </p:cNvPr>
              <p:cNvSpPr/>
              <p:nvPr/>
            </p:nvSpPr>
            <p:spPr>
              <a:xfrm>
                <a:off x="8342207" y="61779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8B6BB7-A725-DC07-0688-26350E24EF72}"/>
                </a:ext>
              </a:extLst>
            </p:cNvPr>
            <p:cNvGrpSpPr/>
            <p:nvPr/>
          </p:nvGrpSpPr>
          <p:grpSpPr>
            <a:xfrm>
              <a:off x="7736109" y="3299231"/>
              <a:ext cx="1884565" cy="1989330"/>
              <a:chOff x="6940243" y="33821"/>
              <a:chExt cx="1884565" cy="19893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6B8F640-01E7-2CA0-3D97-06C693682D3E}"/>
                  </a:ext>
                </a:extLst>
              </p:cNvPr>
              <p:cNvCxnSpPr>
                <a:cxnSpLocks/>
                <a:stCxn id="36" idx="3"/>
                <a:endCxn id="28" idx="1"/>
              </p:cNvCxnSpPr>
              <p:nvPr/>
            </p:nvCxnSpPr>
            <p:spPr>
              <a:xfrm flipV="1">
                <a:off x="8214164" y="760671"/>
                <a:ext cx="610644" cy="2640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B6460CA-4771-D9C8-BD9B-025A6A65EF4E}"/>
                  </a:ext>
                </a:extLst>
              </p:cNvPr>
              <p:cNvGrpSpPr/>
              <p:nvPr/>
            </p:nvGrpSpPr>
            <p:grpSpPr>
              <a:xfrm>
                <a:off x="6940243" y="33821"/>
                <a:ext cx="1779654" cy="1989330"/>
                <a:chOff x="5991974" y="33821"/>
                <a:chExt cx="1779654" cy="198933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7AEE605-47CB-C247-610F-E89F286DE836}"/>
                    </a:ext>
                  </a:extLst>
                </p:cNvPr>
                <p:cNvGrpSpPr/>
                <p:nvPr/>
              </p:nvGrpSpPr>
              <p:grpSpPr>
                <a:xfrm>
                  <a:off x="5991974" y="33821"/>
                  <a:ext cx="1779654" cy="1989330"/>
                  <a:chOff x="6114804" y="2285470"/>
                  <a:chExt cx="1779654" cy="1989330"/>
                </a:xfrm>
              </p:grpSpPr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0ADA8ECE-DD43-E6BA-73D4-FE01EA5311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79951" y="2624024"/>
                    <a:ext cx="1219200" cy="1650776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C60E159-ABC5-26C7-E5CC-5F893D15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7796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Table: </a:t>
                    </a:r>
                    <a:r>
                      <a:rPr lang="en-US" altLang="zh-CN" sz="16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actor as a2</a:t>
                    </a:r>
                    <a:endParaRPr lang="zh-CN" altLang="en-US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3289AB5-1B0B-5407-2A11-09C7A52B3C27}"/>
                    </a:ext>
                  </a:extLst>
                </p:cNvPr>
                <p:cNvSpPr/>
                <p:nvPr/>
              </p:nvSpPr>
              <p:spPr>
                <a:xfrm>
                  <a:off x="6046695" y="617796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092C956-1440-DAF7-2B49-EBA605F970EA}"/>
                    </a:ext>
                  </a:extLst>
                </p:cNvPr>
                <p:cNvSpPr/>
                <p:nvPr/>
              </p:nvSpPr>
              <p:spPr>
                <a:xfrm>
                  <a:off x="6045794" y="1344002"/>
                  <a:ext cx="1219200" cy="346686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C1070B-31E6-6B3C-1CCF-2936BD991174}"/>
                </a:ext>
              </a:extLst>
            </p:cNvPr>
            <p:cNvSpPr/>
            <p:nvPr/>
          </p:nvSpPr>
          <p:spPr>
            <a:xfrm>
              <a:off x="7662333" y="3294309"/>
              <a:ext cx="4153990" cy="207795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rgbClr val="0070C0"/>
                  </a:solidFill>
                </a:ln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13D106D-33E6-1A76-BC4E-DA090051837E}"/>
              </a:ext>
            </a:extLst>
          </p:cNvPr>
          <p:cNvSpPr/>
          <p:nvPr/>
        </p:nvSpPr>
        <p:spPr>
          <a:xfrm>
            <a:off x="9546150" y="4960812"/>
            <a:ext cx="783183" cy="346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“Bolger”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3">
            <a:extLst>
              <a:ext uri="{FF2B5EF4-FFF2-40B4-BE49-F238E27FC236}">
                <a16:creationId xmlns:a16="http://schemas.microsoft.com/office/drawing/2014/main" id="{4B843F93-8C6B-3777-C2CF-30ACAD00A472}"/>
              </a:ext>
            </a:extLst>
          </p:cNvPr>
          <p:cNvCxnSpPr>
            <a:cxnSpLocks/>
            <a:stCxn id="53" idx="1"/>
            <a:endCxn id="37" idx="3"/>
          </p:cNvCxnSpPr>
          <p:nvPr/>
        </p:nvCxnSpPr>
        <p:spPr>
          <a:xfrm rot="10800000">
            <a:off x="9009130" y="4782755"/>
            <a:ext cx="537021" cy="3514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AC4848F-FD38-0950-CB24-39D39E7DD6F5}"/>
              </a:ext>
            </a:extLst>
          </p:cNvPr>
          <p:cNvSpPr/>
          <p:nvPr/>
        </p:nvSpPr>
        <p:spPr>
          <a:xfrm>
            <a:off x="2241358" y="3211933"/>
            <a:ext cx="3572846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81AF51-19C3-606D-E132-F7155546CA9A}"/>
              </a:ext>
            </a:extLst>
          </p:cNvPr>
          <p:cNvSpPr/>
          <p:nvPr/>
        </p:nvSpPr>
        <p:spPr>
          <a:xfrm>
            <a:off x="2237643" y="3580833"/>
            <a:ext cx="3572846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501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AD60-3D0E-4A2B-BFD0-3153326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4569-EE54-4C5F-AE63-9FA1E68B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00200"/>
            <a:ext cx="7886700" cy="447675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To express the answers, ER diagrams have </a:t>
            </a:r>
            <a:r>
              <a:rPr lang="en-US" altLang="zh-CN" b="1" i="1" dirty="0">
                <a:ea typeface="宋体" charset="-122"/>
              </a:rPr>
              <a:t>constraints</a:t>
            </a:r>
            <a:r>
              <a:rPr lang="en-US" altLang="zh-CN" dirty="0">
                <a:ea typeface="宋体" charset="-122"/>
              </a:rPr>
              <a:t> on relationship sets.</a:t>
            </a:r>
          </a:p>
          <a:p>
            <a:r>
              <a:rPr lang="en-US" dirty="0"/>
              <a:t>Constraints indicate some conditions under the </a:t>
            </a:r>
            <a:r>
              <a:rPr lang="en-US" altLang="zh-CN" dirty="0"/>
              <a:t>context of the modeled problem.</a:t>
            </a:r>
          </a:p>
          <a:p>
            <a:r>
              <a:rPr lang="en-US" dirty="0"/>
              <a:t>Two types of constraints</a:t>
            </a:r>
          </a:p>
          <a:p>
            <a:pPr lvl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Cardinality constraints </a:t>
            </a:r>
            <a:r>
              <a:rPr lang="zh-CN" altLang="en-US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one-one/many-many/many-one, ….)</a:t>
            </a:r>
            <a:endParaRPr lang="en-US" b="1" i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Participation constraint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CN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all/ for some)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“Cardinality” is a term from set theory. It is the number of items in a set.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2AEACFD6-D988-456E-9E6C-4E32595FBDA5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4A3FE596-5674-4C22-8E2A-95180EAA3E30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6B9DDB0B-E6A6-495B-BE36-CD42E261058E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218-164F-44CE-9705-12B7A640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BE9C2-1191-4C20-AF53-DF7BE9455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600201"/>
                <a:ext cx="7886700" cy="47214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express the cardinality constraints, ER diagrams use an  </a:t>
                </a:r>
                <a:r>
                  <a:rPr lang="en-US" b="1" i="1" dirty="0"/>
                  <a:t>arrow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) pointing to the one side.</a:t>
                </a:r>
              </a:p>
              <a:p>
                <a:r>
                  <a:rPr lang="en-US" dirty="0"/>
                  <a:t>For the many side, the links simply have no arrow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en-US" altLang="zh-CN" b="1" i="1" dirty="0"/>
                  <a:t> one-to-many </a:t>
                </a:r>
                <a:r>
                  <a:rPr lang="en-US" altLang="zh-CN" dirty="0"/>
                  <a:t>relationship is the reverse of many-to-one.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BE9C2-1191-4C20-AF53-DF7BE9455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600201"/>
                <a:ext cx="7886700" cy="4721469"/>
              </a:xfrm>
              <a:blipFill>
                <a:blip r:embed="rId2"/>
                <a:stretch>
                  <a:fillRect l="-1159" t="-3747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6E8A8BC-C641-4517-AE3C-A93ECCF556F4}"/>
              </a:ext>
            </a:extLst>
          </p:cNvPr>
          <p:cNvGrpSpPr/>
          <p:nvPr/>
        </p:nvGrpSpPr>
        <p:grpSpPr>
          <a:xfrm>
            <a:off x="4185836" y="2784929"/>
            <a:ext cx="3820329" cy="768596"/>
            <a:chOff x="3160692" y="3044701"/>
            <a:chExt cx="3820329" cy="768596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3C8E0A47-1B7A-402B-B213-E43495654D1E}"/>
                </a:ext>
              </a:extLst>
            </p:cNvPr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87B0594-A57C-43FE-B979-FACE7A7159ED}"/>
                </a:ext>
              </a:extLst>
            </p:cNvPr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6">
              <a:extLst>
                <a:ext uri="{FF2B5EF4-FFF2-40B4-BE49-F238E27FC236}">
                  <a16:creationId xmlns:a16="http://schemas.microsoft.com/office/drawing/2014/main" id="{B0B3B059-A549-4C88-A247-0CE68E1343EF}"/>
                </a:ext>
              </a:extLst>
            </p:cNvPr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8" name="菱形 4">
                <a:extLst>
                  <a:ext uri="{FF2B5EF4-FFF2-40B4-BE49-F238E27FC236}">
                    <a16:creationId xmlns:a16="http://schemas.microsoft.com/office/drawing/2014/main" id="{EBC13D87-607B-4FDD-810E-0ACB4512FA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5">
                <a:extLst>
                  <a:ext uri="{FF2B5EF4-FFF2-40B4-BE49-F238E27FC236}">
                    <a16:creationId xmlns:a16="http://schemas.microsoft.com/office/drawing/2014/main" id="{AD414FAC-4697-4522-ADC3-9F1EC622FAB5}"/>
                  </a:ext>
                </a:extLst>
              </p:cNvPr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000051-F882-4822-8795-23496FDB1F7F}"/>
                </a:ext>
              </a:extLst>
            </p:cNvPr>
            <p:cNvCxnSpPr>
              <a:stCxn id="5" idx="3"/>
              <a:endCxn id="18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3BBD8F-E106-41A3-B935-C15774CDD081}"/>
                </a:ext>
              </a:extLst>
            </p:cNvPr>
            <p:cNvCxnSpPr>
              <a:stCxn id="18" idx="3"/>
              <a:endCxn id="1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29703196-9325-4F12-A034-3906E243AEFF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81E4690E-A06E-4E91-A576-08502F0FE5D7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4">
            <a:hlinkClick r:id="rId5" action="ppaction://hlinksldjump"/>
            <a:extLst>
              <a:ext uri="{FF2B5EF4-FFF2-40B4-BE49-F238E27FC236}">
                <a16:creationId xmlns:a16="http://schemas.microsoft.com/office/drawing/2014/main" id="{04F48326-35A3-4995-B6A8-1289BD395F3F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E4D-9241-4ED7-A637-69C81167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5FAA-4502-45D3-AEAB-C7362B51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One-to-one</a:t>
            </a:r>
            <a:r>
              <a:rPr lang="en-US" dirty="0"/>
              <a:t> relationship: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entity from one entity set is associated with at most one entity from the other entity set and vice versa.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one instructor can be the program director of at most one program, and one program has at most one program director.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538962-F6F1-4161-BF19-4338111E59F5}"/>
              </a:ext>
            </a:extLst>
          </p:cNvPr>
          <p:cNvGrpSpPr/>
          <p:nvPr/>
        </p:nvGrpSpPr>
        <p:grpSpPr>
          <a:xfrm>
            <a:off x="3626284" y="3655855"/>
            <a:ext cx="4939432" cy="1082401"/>
            <a:chOff x="2664737" y="2887799"/>
            <a:chExt cx="4939432" cy="1082401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55B5F51E-A16A-4FD8-BDDD-9E3C444B390B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DDC492EC-ADD8-4C55-87DB-7041B6C396A8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58145AF-2408-46DC-BC52-171D7397BEED}"/>
                </a:ext>
              </a:extLst>
            </p:cNvPr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6649B6AD-73CF-4FD5-9733-83455D66E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C5371685-D3E8-46FB-B95B-DAA2CD32D91B}"/>
                  </a:ext>
                </a:extLst>
              </p:cNvPr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program </a:t>
                </a:r>
              </a:p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E26075-040D-40AC-8F86-E530C2F63CBB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206215-A50B-4280-B4BF-801F510D375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23F83166-740D-4C00-A392-37740FFB8BCB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1DA04B9F-864A-4C1C-9EC4-73117BA58FC5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CB3F5AB5-D3CC-4919-A8E3-8FD728322048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E4D-9241-4ED7-A637-69C81167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5FAA-4502-45D3-AEAB-C7362B51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Many-to-many</a:t>
            </a:r>
            <a:r>
              <a:rPr lang="en-US" dirty="0"/>
              <a:t> relationship: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entity from one entity set can be associated with multiple entities from the other entity set and vice versa.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one student can borrow multiple books, and one book can be borrowed by multiple students.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538962-F6F1-4161-BF19-4338111E59F5}"/>
              </a:ext>
            </a:extLst>
          </p:cNvPr>
          <p:cNvGrpSpPr/>
          <p:nvPr/>
        </p:nvGrpSpPr>
        <p:grpSpPr>
          <a:xfrm>
            <a:off x="3626284" y="3700881"/>
            <a:ext cx="4939432" cy="992348"/>
            <a:chOff x="2664737" y="2932826"/>
            <a:chExt cx="4939432" cy="992348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55B5F51E-A16A-4FD8-BDDD-9E3C444B390B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DDC492EC-ADD8-4C55-87DB-7041B6C396A8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58145AF-2408-46DC-BC52-171D7397BEED}"/>
                </a:ext>
              </a:extLst>
            </p:cNvPr>
            <p:cNvGrpSpPr/>
            <p:nvPr/>
          </p:nvGrpSpPr>
          <p:grpSpPr>
            <a:xfrm>
              <a:off x="4640200" y="2932826"/>
              <a:ext cx="992348" cy="992348"/>
              <a:chOff x="3859019" y="4754175"/>
              <a:chExt cx="1065025" cy="1065025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6649B6AD-73CF-4FD5-9733-83455D66E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9" y="4754175"/>
                <a:ext cx="1065025" cy="106502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C5371685-D3E8-46FB-B95B-DAA2CD32D91B}"/>
                  </a:ext>
                </a:extLst>
              </p:cNvPr>
              <p:cNvSpPr txBox="1"/>
              <p:nvPr/>
            </p:nvSpPr>
            <p:spPr>
              <a:xfrm>
                <a:off x="3998421" y="5115635"/>
                <a:ext cx="784848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borrow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E26075-040D-40AC-8F86-E530C2F63CBB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206215-A50B-4280-B4BF-801F510D375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5632548" y="3429000"/>
              <a:ext cx="104083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B32E4434-D39F-48A3-960D-8F3F9427C726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80B086A8-DF80-45A8-B47C-F57DBDD13992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1CC262B2-831A-428A-9D4B-5986F69FD4F0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5A85-E42B-4FA9-A401-1E63F51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Participation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FA292-A81A-4ADC-93EE-5D2A92CD1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600200"/>
                <a:ext cx="7886700" cy="3962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express the answers to the other two questions: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Does every student have a major?	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every program the major for some students?</a:t>
                </a:r>
              </a:p>
              <a:p>
                <a:r>
                  <a:rPr lang="en-US" dirty="0"/>
                  <a:t>ER diagrams have </a:t>
                </a:r>
                <a:r>
                  <a:rPr lang="en-US" b="1" i="1" dirty="0"/>
                  <a:t>participation constraints</a:t>
                </a:r>
                <a:r>
                  <a:rPr lang="en-US" dirty="0"/>
                  <a:t>.</a:t>
                </a:r>
              </a:p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participation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entity participates a relationship.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link is a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double line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Partial participation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some entities do not participate any relationship.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link is a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 line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FA292-A81A-4ADC-93EE-5D2A92CD1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600200"/>
                <a:ext cx="7886700" cy="3962400"/>
              </a:xfrm>
              <a:blipFill>
                <a:blip r:embed="rId2"/>
                <a:stretch>
                  <a:fillRect l="-1159" t="-4462" b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277B52A6-6B04-4E85-A25F-250507034FD5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C5A24C5F-F9A4-4859-B8DF-AA7D71DBA7D4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4">
            <a:hlinkClick r:id="rId5" action="ppaction://hlinksldjump"/>
            <a:extLst>
              <a:ext uri="{FF2B5EF4-FFF2-40B4-BE49-F238E27FC236}">
                <a16:creationId xmlns:a16="http://schemas.microsoft.com/office/drawing/2014/main" id="{1108D5F7-33BF-4558-9F33-9A73C2CD8D75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FB6-B3F1-4D1C-906C-B1C77D04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E3B5-7363-459E-B317-C22ED595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the example,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student has a major. (Students totally participate in the relationship set.)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program is the major for some students. (Programs also totally participate.)</a:t>
            </a:r>
          </a:p>
          <a:p>
            <a:r>
              <a:rPr lang="en-US" altLang="zh-CN" dirty="0"/>
              <a:t>Combining the cardinality constraints,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01AA7-8A49-4B5F-925F-BDCF5C65D831}"/>
              </a:ext>
            </a:extLst>
          </p:cNvPr>
          <p:cNvGrpSpPr/>
          <p:nvPr/>
        </p:nvGrpSpPr>
        <p:grpSpPr>
          <a:xfrm>
            <a:off x="4185836" y="3969659"/>
            <a:ext cx="3820329" cy="768596"/>
            <a:chOff x="3160692" y="3044701"/>
            <a:chExt cx="3820329" cy="768596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761ECB5-9750-4937-B2D0-F2B9DB80FC7A}"/>
                </a:ext>
              </a:extLst>
            </p:cNvPr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17768714-CE86-4DC2-9D6C-042043C8544B}"/>
                </a:ext>
              </a:extLst>
            </p:cNvPr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88DF001-CA09-44B1-AC00-DF8E2253B2DF}"/>
                </a:ext>
              </a:extLst>
            </p:cNvPr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82F05A57-DE07-4A57-A0DB-06E0D90547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08A0329E-E715-4459-9E16-58951CC171C8}"/>
                  </a:ext>
                </a:extLst>
              </p:cNvPr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5F7163-C5CD-4A1D-BDF3-98105515CACA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9E277F-2179-4F32-9134-DB5DC8EB1AEC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D8CC8F30-5798-430F-A3C6-8A1C717F1858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B11E13B1-AFEE-4A61-B29C-F286BEA7F0D4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B60CC6BA-B1F0-47D2-AD14-B20B4658AFC7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0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1514</Words>
  <Application>Microsoft Office PowerPoint</Application>
  <PresentationFormat>Widescreen</PresentationFormat>
  <Paragraphs>319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等线</vt:lpstr>
      <vt:lpstr>等线 Light</vt:lpstr>
      <vt:lpstr>宋体</vt:lpstr>
      <vt:lpstr>Arial</vt:lpstr>
      <vt:lpstr>Cambria Math</vt:lpstr>
      <vt:lpstr>Consolas</vt:lpstr>
      <vt:lpstr>Office Theme</vt:lpstr>
      <vt:lpstr>COMP3013 Tutorial02</vt:lpstr>
      <vt:lpstr>Outlines</vt:lpstr>
      <vt:lpstr>PowerPoint Presentation</vt:lpstr>
      <vt:lpstr>Relationship Constraints</vt:lpstr>
      <vt:lpstr>Cardinality Constraints</vt:lpstr>
      <vt:lpstr>Cardinality Constraints</vt:lpstr>
      <vt:lpstr>Cardinality Constraints</vt:lpstr>
      <vt:lpstr>Participation Constraints</vt:lpstr>
      <vt:lpstr>Participation Constraints</vt:lpstr>
      <vt:lpstr>Participation Constraints</vt:lpstr>
      <vt:lpstr>Alternative Notations</vt:lpstr>
      <vt:lpstr>Non-binary relationships with constrains is complex.</vt:lpstr>
      <vt:lpstr>Lec 03 exercise answer is on lec 4 slides.</vt:lpstr>
      <vt:lpstr>PowerPoint Presentation</vt:lpstr>
      <vt:lpstr>Cross Table</vt:lpstr>
      <vt:lpstr>Cross Table</vt:lpstr>
      <vt:lpstr>Cross Table</vt:lpstr>
      <vt:lpstr>Cross Table</vt:lpstr>
      <vt:lpstr>Cross Table</vt:lpstr>
      <vt:lpstr>Cross Table</vt:lpstr>
      <vt:lpstr>Cross Table</vt:lpstr>
      <vt:lpstr>Cross Table</vt:lpstr>
      <vt:lpstr>Cross Table – self times</vt:lpstr>
      <vt:lpstr>Cross Table – self times</vt:lpstr>
      <vt:lpstr>Cross Table - Exercise</vt:lpstr>
      <vt:lpstr>Cross Table - Exercise</vt:lpstr>
      <vt:lpstr>Cross Table - Exercise</vt:lpstr>
      <vt:lpstr>PowerPoint Presentation</vt:lpstr>
      <vt:lpstr>PowerPoint Presentation</vt:lpstr>
      <vt:lpstr>Cross Table -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COMP3013 Tutorial02</dc:title>
  <dc:creator>Lily Lin</dc:creator>
  <cp:lastModifiedBy>temp</cp:lastModifiedBy>
  <cp:revision>104</cp:revision>
  <dcterms:created xsi:type="dcterms:W3CDTF">2022-09-25T13:23:10Z</dcterms:created>
  <dcterms:modified xsi:type="dcterms:W3CDTF">2024-09-09T00:52:30Z</dcterms:modified>
</cp:coreProperties>
</file>