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359" r:id="rId3"/>
    <p:sldId id="416" r:id="rId5"/>
    <p:sldId id="432" r:id="rId6"/>
    <p:sldId id="529" r:id="rId7"/>
    <p:sldId id="519" r:id="rId8"/>
    <p:sldId id="520" r:id="rId9"/>
    <p:sldId id="521" r:id="rId10"/>
    <p:sldId id="522" r:id="rId11"/>
    <p:sldId id="524" r:id="rId12"/>
    <p:sldId id="525" r:id="rId13"/>
    <p:sldId id="526" r:id="rId14"/>
    <p:sldId id="527" r:id="rId15"/>
    <p:sldId id="528" r:id="rId16"/>
    <p:sldId id="530" r:id="rId17"/>
    <p:sldId id="531" r:id="rId18"/>
    <p:sldId id="477" r:id="rId19"/>
    <p:sldId id="532" r:id="rId20"/>
    <p:sldId id="540" r:id="rId21"/>
    <p:sldId id="533" r:id="rId22"/>
    <p:sldId id="534" r:id="rId23"/>
    <p:sldId id="535" r:id="rId24"/>
    <p:sldId id="536" r:id="rId25"/>
    <p:sldId id="537" r:id="rId26"/>
    <p:sldId id="538" r:id="rId27"/>
    <p:sldId id="517" r:id="rId28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19B48-831F-4E6B-AF3B-4F992F4541F9}">
          <p14:sldIdLst>
            <p14:sldId id="359"/>
            <p14:sldId id="416"/>
            <p14:sldId id="432"/>
            <p14:sldId id="529"/>
            <p14:sldId id="519"/>
            <p14:sldId id="520"/>
            <p14:sldId id="521"/>
            <p14:sldId id="522"/>
            <p14:sldId id="524"/>
            <p14:sldId id="525"/>
            <p14:sldId id="526"/>
            <p14:sldId id="527"/>
            <p14:sldId id="528"/>
            <p14:sldId id="530"/>
            <p14:sldId id="531"/>
            <p14:sldId id="477"/>
            <p14:sldId id="532"/>
            <p14:sldId id="540"/>
            <p14:sldId id="533"/>
            <p14:sldId id="534"/>
            <p14:sldId id="535"/>
            <p14:sldId id="536"/>
            <p14:sldId id="537"/>
            <p14:sldId id="538"/>
            <p14:sldId id="5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2190" y="96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t" anchorCtr="0" compatLnSpc="1"/>
          <a:lstStyle>
            <a:lvl1pPr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14:cpLocks xmlns:a14="http://schemas.microsoft.com/office/drawing/2010/main"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t" anchorCtr="0" compatLnSpc="1"/>
          <a:lstStyle>
            <a:lvl1pPr algn="r"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14:cpLocks xmlns:a14="http://schemas.microsoft.com/office/drawing/2010/main"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b" anchorCtr="0" compatLnSpc="1"/>
          <a:lstStyle>
            <a:lvl1pPr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14:cpLocks xmlns:a14="http://schemas.microsoft.com/office/drawing/2010/main"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b" anchorCtr="0" compatLnSpc="1"/>
          <a:lstStyle>
            <a:lvl1pPr algn="r"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6698023-D9D3-402A-A05D-A6BC1BC77B9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47250.000000 50600.000000,'0.000000'-100.000000,"-50.000000"100.000000,0.000000 0.000000,0.000000 150.000000,0.000000 0.000000,-25.000000 50.000000,0.000000 0.000000,50.000000 50.000000,0.000000 0.000000,0.000000 0.000000,0.000000 0.000000,25.000000 25.000000,0.000000 0.000000,0.000000-75.000000,0.000000 0.000000,0.000000 0.000000,0.000000 0.000000,0.000000-50.000000,0.000000 0.000000,0.000000-125.000000,0.000000 0.000000,0.000000-50.000000</inkml:trace>
</inkml:ink>
</file>

<file path=ppt/ink/ink1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51000.000000 54250.000000,'0.000000'-50.000000,"0.000000"-25.000000,0.000000 0.000000,0.000000-25.000000,0.000000 0.000000,50.000000 0.000000,0.000000 0.000000,25.000000-25.000000,0.000000 0.000000,0.000000 0.000000,0.000000 0.000000,-25.000000 75.000000,0.000000 0.000000,0.000000 50.000000,0.000000 0.000000,-50.000000 125.000000,0.000000 0.000000,-75.000000 100.000000,0.000000 0.000000,0.000000-25.000000,0.000000 0.000000,0.000000-50.000000,0.000000 0.000000,0.000000-125.000000,0.000000 0.000000,125.000000-100.000000,0.000000 0.000000,25.000000 0.000000,0.000000 0.000000,50.000000 25.000000,0.000000 0.000000,-100.000000 25.000000</inkml:trace>
</inkml:ink>
</file>

<file path=ppt/ink/ink1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56100.000000 50400.000000,'0.000000'-50.000000,"-25.000000"25.000000,0.000000 0.000000,0.000000 0.000000,0.000000 0.000000,0.000000 125.000000,0.000000 0.000000,-50.000000 75.000000,0.000000 0.000000,25.000000-50.000000,0.000000 0.000000,0.000000 0.000000,0.000000 0.000000,100.000000-125.000000,0.000000 0.000000,25.000000-125.000000,0.000000 0.000000,25.000000 25.000000,0.000000 0.000000,25.000000 25.000000,0.000000 0.000000,-25.000000 25.000000,0.000000 0.000000,0.000000 25.000000,0.000000 0.000000,-50.000000 25.000000,0.000000 0.000000,-50.000000 50.000000,0.000000 0.000000,0.000000 0.000000</inkml:trace>
</inkml:ink>
</file>

<file path=ppt/ink/ink1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55850.000000 52200.000000,'-100.000000'0.000000,"175.000000"-25.000000,0.000000 0.000000,25.000000-50.000000,0.000000 0.000000,25.000000-25.000000,0.000000 0.000000,0.000000 25.000000,0.000000 0.000000,-75.000000 25.000000,0.000000 0.000000,0.000000 25.000000</inkml:trace>
</inkml:ink>
</file>

<file path=ppt/ink/ink1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56450.000000 51500.000000,'-50.000000'50.000000,"-50.000000"75.000000,0.000000 0.000000,50.000000 25.000000,0.000000 0.000000,0.000000 0.000000,0.000000 0.000000,50.000000-75.000000,0.000000 0.000000,50.000000-100.000000,0.000000 0.000000,25.000000-25.000000,0.000000 0.000000,-50.000000 25.000000,0.000000 0.000000,0.000000 25.000000,0.000000 0.000000,-25.000000 75.000000,0.000000 0.000000,-25.000000 0.000000,0.000000 0.000000,0.000000 0.000000,0.000000 0.000000,25.000000-50.000000,0.000000 0.000000,25.000000-25.000000,0.000000 0.000000,25.000000 0.000000,0.000000 0.000000,-25.000000 0.000000,0.000000 0.000000,0.000000 25.000000,0.000000 0.000000,-50.000000 50.000000,0.000000 0.000000,-50.000000 25.000000,0.000000 0.000000,50.000000-50.000000,0.000000 0.000000,25.000000 0.000000,0.000000 0.000000,-25.000000-50.000000,0.000000 0.000000,25.000000 25.000000,0.000000 0.000000,-25.000000 25.000000,0.000000 0.000000,-25.000000 50.000000,0.000000 0.000000,0.000000-25.000000,0.000000 0.000000,50.000000-50.000000</inkml:trace>
</inkml:ink>
</file>

<file path=ppt/ink/ink1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58150.000000 51100.000000,'-50.000000'-150.000000,"0.000000"175.000000,0.000000 0.000000,0.000000 175.000000,0.000000 0.000000,25.000000-25.000000,0.000000 0.000000,25.000000-50.000000,0.000000 0.000000,50.000000-75.000000,0.000000 0.000000,25.000000 0.000000,0.000000 0.000000,0.000000-25.000000,0.000000 0.000000,-50.000000 25.000000,0.000000 0.000000,0.000000 75.000000,0.000000 0.000000,-25.000000 50.000000,0.000000 0.000000,-75.000000 25.000000,0.000000 0.000000,0.000000-75.000000,0.000000 0.000000,-25.000000-100.000000,0.000000 0.000000,75.000000-75.000000</inkml:trace>
</inkml:ink>
</file>

<file path=ppt/ink/ink1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58050.000000 51250.000000,'50.000000'-200.000000,"-50.000000"175.000000,0.000000 0.000000,50.000000 50.000000,0.000000 0.000000,-25.000000 0.000000</inkml:trace>
</inkml:ink>
</file>

<file path=ppt/ink/ink1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57450.000000 53150.000000,'-100.000000'50.000000,"150.000000"-50.000000,0.000000 0.000000,50.000000-75.000000,0.000000 0.000000,0.000000 0.000000,0.000000 0.000000,-75.000000 25.000000</inkml:trace>
</inkml:ink>
</file>

<file path=ppt/ink/ink1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57800.000000 53400.000000,'-50.000000'0.000000,"0.000000"25.000000,0.000000 0.000000,75.000000-25.000000,0.000000 0.000000,0.000000-25.000000,0.000000 0.000000,25.000000-25.000000</inkml:trace>
</inkml:ink>
</file>

<file path=ppt/ink/ink1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39150.000000 45220.000000,'39.000000'0.000000,"-28.000000"0.000000,-1.000000 0.000000,30.000000 0.000000,-1.000000 0.000000,11.000000 0.000000,0.000000 0.000000,11.000000 0.000000,-1.000000 0.000000,0.000000 0.000000,-1.000000 0.000000,-9.000000-20.000000,0.000000 0.000000,-20.000000-10.000000,0.000000 0.000000,-19.000000 20.000000,-1.000000 0.000000,-10.000000-10.000000</inkml:trace>
</inkml:ink>
</file>

<file path=ppt/ink/ink1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4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39689.000000 44660.000000,'-19.000000'20.000000,"-11.000000"0.000000,0.000000 0.000000,20.000000 39.000000,-1.000000 2.000000,-8.000000 28.000000,-1.000000 2.000000,9.000000 29.000000,1.000000 0.000000,-10.000000 0.000000,0.000000 0.000000,1.000000-20.000000,-1.000000 0.000000,-10.000000-10.000000,-1.000000 0.000000,1.000000-10.000000,0.000000 0.000000,10.000000-50.000000,0.000000 0.000000,20.000000-10.000000,0.000000 0.000000,0.000000-10.000000,0.000000 0.000000,20.000000-10.000000,0.000000 0.000000,1.000000 0.000000,-1.000000 0.000000,0.000000 0.000000,0.000000 0.000000,-1.000000-10.000000,2.000000 0.000000,8.000000-10.000000,2.000000 0.000000,-1.000000-20.000000,0.000000 0.000000,-10.000000 20.000000</inkml:trace>
</inkml:ink>
</file>

<file path=ppt/ink/ink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47300.000000 52700.000000,'200.000000'-300.000000,"-75.000000"150.000000,0.000000 0.000000,25.000000 0.000000,0.000000 0.000000,25.000000 0.000000,0.000000 0.000000,-50.000000 50.000000,0.000000 0.000000,-75.000000 75.000000,0.000000 0.000000,-75.000000 175.000000,0.000000 0.000000,-100.000000 125.000000,0.000000 0.000000,-50.000000 0.000000,0.000000 0.000000,0.000000-25.000000,0.000000 0.000000,50.000000-75.000000,0.000000 0.000000,25.000000-150.000000,0.000000 0.000000,50.000000-175.000000,0.000000 0.000000,50.000000-25.000000,0.000000 0.000000,25.000000 50.000000,0.000000 0.000000,75.000000 25.000000,0.000000 0.000000,50.000000 75.000000,0.000000 0.000000,25.000000 50.000000,0.000000 0.000000,50.000000 100.000000,0.000000 0.000000,-25.000000 0.000000,0.000000 0.000000,-25.000000-25.000000,0.000000 0.000000,-125.000000-100.000000</inkml:trace>
</inkml:ink>
</file>

<file path=ppt/ink/ink2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40070.000000 45500.000000,'-41.000000'100.000000,"32.000000"-50.000000,-1.000000 0.000000,10.000000 0.000000,0.000000 0.000000,30.000000-40.000000,0.000000 0.000000,29.000000-70.000000,1.000000 0.000000,-10.000000-10.000000,0.000000 0.000000,-30.000000 40.000000</inkml:trace>
</inkml:ink>
</file>

<file path=ppt/ink/ink2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40629.000000 45220.000000,'21.000000'0.000000,"-1.000000"9.000000,-1.000000 2.000000,12.000000 9.000000,-1.000000 0.000000,-1.000000 10.000000,2.000000 0.000000,9.000000-10.000000,-1.000000 0.000000,1.000000-20.000000,1.000000 0.000000,-21.000000-10.000000,0.000000 0.000000,-10.000000-10.000000</inkml:trace>
</inkml:ink>
</file>

<file path=ppt/ink/ink2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40950.000000 44960.000000,'-21.000000'20.000000,"-19.000000"10.000000,1.000000 0.000000,18.000000 20.000000,2.000000 0.000000,-12.000000 20.000000,2.000000 0.000000,-1.000000 30.000000,-1.000000 0.000000,1.000000 10.000000,0.000000 0.000000,21.000000-10.000000,-1.000000 0.000000,0.000000-30.000000,-1.000000 0.000000,11.000000-60.000000,0.000000 0.000000,11.000000 0.000000,-1.000000 0.000000,9.000000-10.000000,2.000000 0.000000,18.000000-20.000000,1.000000 0.000000,10.000000-10.000000,0.000000 0.000000,-20.000000 0.000000,0.000000 0.000000,-10.000000 0.000000</inkml:trace>
</inkml:ink>
</file>

<file path=ppt/ink/ink2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41429.000000 45440.000000,'-19.000000'60.000000,"-1.000000"0.000000,0.000000 0.000000,0.000000 30.000000,-1.000000 0.000000,12.000000-20.000000,-1.000000 0.000000,20.000000-60.000000,-1.000000 0.000000,32.000000-50.000000,-1.000000 0.000000,-10.000000-60.000000,0.000000 0.000000,10.000000 0.000000,0.000000 0.000000,-20.000000 30.000000,-1.000000 0.000000,-8.000000 50.000000</inkml:trace>
</inkml:ink>
</file>

<file path=ppt/ink/ink2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42150.000000 44640.000000,'0.000000'-20.000000,"-11.000000"20.000000,1.000000 0.000000,-19.000000 70.000000,-1.000000 0.000000,-20.000000 110.000000,0.000000 0.000000,-20.000000 70.000000,-1.000000 0.000000,31.000000-70.000000,1.000000 0.000000,39.000000-80.000000,0.000000 0.000000,39.000000-70.000000,1.000000 0.000000,31.000000-60.000000,-1.000000 0.000000,-30.000000-10.000000,0.000000 0.000000,-11.000000 10.000000</inkml:trace>
</inkml:ink>
</file>

<file path=ppt/ink/ink2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41570.000000 45420.000000,'-20.000000'0.000000,"9.000000"9.000000,1.000000 2.000000,1.000000 19.000000,-1.000000 0.000000,10.000000 40.000000,0.000000 0.000000,0.000000 19.000000,0.000000 2.000000,19.000000-1.000000,2.000000 0.000000,-21.000000-70.000000</inkml:trace>
</inkml:ink>
</file>

<file path=ppt/ink/ink2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2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43189.000000 45100.000000,'0.000000'-20.000000,"0.000000"100.000000,0.000000 0.000000,-19.000000 130.000000,-1.000000 0.000000,-10.000000 80.000000,-1.000000 0.000000,12.000000-130.000000,-1.000000 0.000000,20.000000-130.000000,0.000000 0.000000,-11.000000-21.000000</inkml:trace>
</inkml:ink>
</file>

<file path=ppt/ink/ink2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43350.000000 44800.000000,'20.000000'-40.000000,"10.000000"20.000000,-1.000000 0.000000,1.000000 20.000000,0.000000 0.000000,10.000000 9.000000,1.000000 2.000000,-1.000000 19.000000,0.000000 0.000000,-20.000000 20.000000,-1.000000 0.000000,-29.000000 20.000000,1.000000 0.000000,-51.000000 10.000000,0.000000 0.000000,-20.000000-20.000000,-1.000000 0.000000,1.000000-20.000000,0.000000 0.000000,51.000000-40.000000</inkml:trace>
</inkml:ink>
</file>

<file path=ppt/ink/ink2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44189.000000 45120.000000,'-19.000000'-20.000000,"-11.000000"10.000000,0.000000 0.000000,-1.000000 10.000000,2.000000 0.000000,-1.000000 30.000000,-1.000000 0.000000,12.000000 30.000000,-1.000000 0.000000,9.000000 30.000000,1.000000 0.000000,10.000000-1.000000,0.000000 2.000000,10.000000-32.000000,1.000000 2.000000,18.000000-61.000000,2.000000 0.000000,9.000000-61.000000,-1.000000 2.000000,1.000000-21.000000,1.000000 0.000000,-1.000000 30.000000,0.000000 0.000000,-11.000000 30.000000,2.000000 0.000000,-21.000000 60.000000,-1.000000 0.000000,-9.000000-20.000000</inkml:trace>
</inkml:ink>
</file>

<file path=ppt/ink/ink2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44629.000000 45240.000000,'0.000000'40.000000,"-9.000000"0.000000,-1.000000 0.000000,0.000000 0.000000,-1.000000 0.000000,22.000000-30.000000,-1.000000 0.000000,20.000000-30.000000,0.000000 0.000000,40.000000-50.000000,0.000000 0.000000,-40.000000 10.000000,0.000000 0.000000,0.000000 30.000000</inkml:trace>
</inkml:ink>
</file>

<file path=ppt/ink/ink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51050.000000 50600.000000,'50.000000'-100.000000,"-50.000000"50.000000,0.000000 0.000000,0.000000 75.000000,0.000000 0.000000,-50.000000 100.000000,0.000000 0.000000,0.000000 25.000000,0.000000 0.000000,0.000000-75.000000,0.000000 0.000000,0.000000-25.000000,0.000000 0.000000,75.000000-25.000000,0.000000 0.000000,-25.000000 100.000000,0.000000 0.000000,-25.000000-25.000000,0.000000 0.000000,0.000000-25.000000,0.000000 0.000000,0.000000-75.000000,0.000000 0.000000,100.000000-75.000000,0.000000 0.000000,75.000000-100.000000,0.000000 0.000000,25.000000-25.000000,0.000000 0.000000,0.000000 25.000000,0.000000 0.000000,-50.000000 75.000000,0.000000 0.000000,-100.000000 100.000000,0.000000 0.000000,0.000000-25.000000</inkml:trace>
</inkml:ink>
</file>

<file path=ppt/ink/ink3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45270.000000 44880.000000,'0.000000'40.000000,"0.000000"-20.000000,0.000000 0.000000,0.000000 0.000000,0.000000 0.000000,30.000000-20.000000,-1.000000 0.000000,12.000000-20.000000,-1.000000 0.000000,0.000000-10.000000,-1.000000 0.000000,-19.000000 10.000000</inkml:trace>
</inkml:ink>
</file>

<file path=ppt/ink/ink3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9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45629.000000 44540.000000,'-19.000000'20.000000,"-31.000000"40.000000,0.000000 0.000000,-20.000000 120.000000,0.000000 0.000000,0.000000 20.000000,-1.000000 0.000000,51.000000-90.000000,0.000000 0.000000,70.000000-80.000000,0.000000 0.000000,50.000000-60.000000,0.000000 0.000000,20.000000-50.000000,0.000000 0.000000,-90.000000 60.000000</inkml:trace>
</inkml:ink>
</file>

<file path=ppt/ink/ink3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54627.000000 24314.000000,'91.000000'0.000000,"-23.000000"-23.000000,0.000000 0.000000,23.000000 23.000000,0.000000 0.000000,68.000000-22.000000,-1.000000-1.000000,92.000000 0.000000,-1.000000 0.000000,23.000000 23.000000,1.000000 0.000000,-47.000000 0.000000,1.000000 0.000000,-45.000000 0.000000,-1.000000 0.000000,23.000000 0.000000,0.000000 0.000000,69.000000 0.000000,-1.000000 0.000000,0.000000-45.000000,0.000000 0.000000,-90.000000 45.000000,-1.000000 0.000000,0.000000 22.000000,1.000000 1.000000,67.000000 0.000000,1.000000-1.000000,-1.000000 1.000000,1.000000 0.000000,-23.000000-23.000000,-1.000000 0.000000,-44.000000 0.000000,-1.000000 0.000000,46.000000 0.000000,0.000000 0.000000,45.000000 0.000000,0.000000 0.000000,-22.000000 23.000000,-1.000000-1.000000,-90.000000 1.000000,0.000000 0.000000,45.000000-1.000000,0.000000 1.000000,68.000000-23.000000,0.000000 0.000000,-45.000000 0.000000,0.000000 0.000000,-23.000000 0.000000,0.000000 0.000000,-22.000000 0.000000,-1.000000 0.000000,46.000000 45.000000,0.000000 1.000000,22.000000-24.000000,1.000000 1.000000,-1.000000-23.000000,1.000000 0.000000,-69.000000 0.000000,1.000000 0.000000,22.000000-45.000000,0.000000-1.000000,113.000000 46.000000,1.000000 0.000000,-69.000000 0.000000,1.000000 0.000000,-69.000000 0.000000,1.000000 0.000000,22.000000 0.000000,0.000000 0.000000,-22.000000 0.000000,-1.000000 0.000000,23.000000 0.000000,0.000000 0.000000,-45.000000 0.000000,0.000000 0.000000,-23.000000 0.000000,0.000000 0.000000,-23.000000 0.000000,1.000000 0.000000,22.000000 68.000000,0.000000 0.000000,-23.000000-45.000000,1.000000 0.000000,-1.000000-23.000000,1.000000 0.000000,-24.000000 0.000000,1.000000 0.000000,-46.000000 22.000000</inkml:trace>
</inkml:ink>
</file>

<file path=ppt/ink/ink3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62021.000000 18643.000000,'46.000000'0.000000,"-46.000000"-22.000000,0.000000-1.000000,-23.000000 68.000000,0.000000 1.000000,23.000000 67.000000,0.000000 0.000000,0.000000-67.000000,0.000000-1.000000,0.000000 1.000000</inkml:trace>
</inkml:ink>
</file>

<file path=ppt/ink/ink3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62520.000000 18689.000000,'-45.000000'0.000000,"22.000000"22.000000,1.000000 1.000000,22.000000 45.000000,0.000000 0.000000,0.000000-23.000000,0.000000 1.000000,22.000000-23.000000</inkml:trace>
</inkml:ink>
</file>

<file path=ppt/ink/ink3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64199.000000 19006.000000,'-182.000000'46.000000,"114.000000"-24.000000,0.000000 1.000000,46.000000 0.000000,-1.000000-1.000000,68.000000-22.000000,1.000000 0.000000,67.000000 0.000000,1.000000 0.000000,44.000000 0.000000,1.000000 0.000000,-23.000000-22.000000,0.000000-1.000000,0.000000 0.000000,0.000000 1.000000,0.000000-1.000000,1.000000 0.000000,-24.000000 1.000000,0.000000-1.000000,1.000000 0.000000,-1.000000 0.000000,-90.000000 23.000000,0.000000 0.000000,-1.000000 23.000000</inkml:trace>
</inkml:ink>
</file>

<file path=ppt/ink/ink3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64017.000000 20004.000000,'-90.000000'0.000000,"44.000000"0.000000,1.000000 0.000000,136.000000 0.000000,-1.000000 0.000000,47.000000 0.000000,-1.000000 0.000000,45.000000 23.000000,0.000000 0.000000,-44.000000-23.000000,-1.000000 0.000000,22.000000 22.000000,1.000000 1.000000,23.000000-23.000000,-1.000000 0.000000,-158.000000-23.000000,-1.000000 1.000000,24.000000-1.000000</inkml:trace>
</inkml:ink>
</file>

<file path=ppt/ink/ink3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66739.000000 18462.000000,'-45.000000'0.000000,"22.000000"23.000000,0.000000-1.000000,-22.000000 24.000000,0.000000-1.000000,45.000000 0.000000</inkml:trace>
</inkml:ink>
</file>

<file path=ppt/ink/ink3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67147.000000 18553.000000,'0.000000'45.000000,"0.000000"0.000000,0.000000 1.000000,-22.000000 44.000000,-1.000000 1.000000,-22.000000-46.000000</inkml:trace>
</inkml:ink>
</file>

<file path=ppt/ink/ink3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20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53750.000000 24950.000000,'-100.000000'-50.000000,"50.000000"25.000000,0.000000 0.000000,25.000000 0.000000,0.000000 0.000000,50.000000 0.000000,0.000000 0.000000,50.000000 25.000000,0.000000 0.000000,50.000000 0.000000,0.000000 0.000000,0.000000 25.000000,0.000000 0.000000,25.000000-25.000000,0.000000 0.000000,50.000000-25.000000,0.000000 0.000000,-25.000000 0.000000,0.000000 0.000000,25.000000 0.000000,0.000000 0.000000,-50.000000 25.000000,0.000000 0.000000,-50.000000 0.000000,0.000000 0.000000,0.000000 0.000000,0.000000 0.000000,25.000000 0.000000,0.000000 0.000000,50.000000 0.000000,0.000000 0.000000,25.000000 0.000000,0.000000 0.000000,0.000000 0.000000,0.000000 0.000000,-25.000000 0.000000,0.000000 0.000000,-25.000000-25.000000,0.000000 0.000000,0.000000 25.000000,0.000000 0.000000,50.000000 0.000000,0.000000 0.000000,25.000000 0.000000,0.000000 0.000000,-25.000000 25.000000,0.000000 0.000000,-25.000000-25.000000,0.000000 0.000000,-25.000000 25.000000,0.000000 0.000000,0.000000-25.000000,0.000000 0.000000,25.000000 0.000000,0.000000 0.000000,50.000000 25.000000,0.000000 0.000000,0.000000-25.000000,0.000000 0.000000,-75.000000 0.000000,0.000000 0.000000,0.000000 0.000000,0.000000 0.000000,-25.000000 25.000000,0.000000 0.000000,25.000000-25.000000,0.000000 0.000000,25.000000 0.000000,0.000000 0.000000,0.000000 0.000000,0.000000 0.000000,-25.000000 0.000000,0.000000 0.000000,-25.000000 0.000000,0.000000 0.000000,-25.000000 0.000000,0.000000 0.000000,0.000000-25.000000,0.000000 0.000000,-25.000000 25.000000,0.000000 0.000000,0.000000-25.000000,0.000000 0.000000,0.000000 25.000000,0.000000 0.000000,25.000000 0.000000,0.000000 0.000000,25.000000 0.000000,0.000000 0.000000,0.000000 0.000000,0.000000 0.000000,-25.000000 0.000000,0.000000 0.000000,0.000000 25.000000,0.000000 0.000000,-25.000000-25.000000,0.000000 0.000000,-25.000000 25.000000,0.000000 0.000000,-25.000000-50.000000,0.000000 0.000000,-25.000000-25.000000</inkml:trace>
</inkml:ink>
</file>

<file path=ppt/ink/ink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51450.000000 51450.000000,'-150.000000'250.000000,"125.000000"-150.000000,0.000000 0.000000,25.000000-75.000000,0.000000 0.000000,50.000000-50.000000,0.000000 0.000000,50.000000-100.000000,0.000000 0.000000,-50.000000 50.000000,0.000000 0.000000,-25.000000 25.000000,0.000000 0.000000,0.000000 50.000000,0.000000 0.000000,-25.000000 100.000000,0.000000 0.000000,-25.000000 50.000000,0.000000 0.000000,-25.000000 0.000000,0.000000 0.000000,25.000000-100.000000</inkml:trace>
</inkml:ink>
</file>

<file path=ppt/ink/ink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51250.000000 53500.000000,'-50.000000'0.000000,"0.000000"0.000000,0.000000 0.000000,0.000000 0.000000,0.000000 0.000000,50.000000-50.000000,0.000000 0.000000,25.000000-25.000000,0.000000 0.000000,75.000000-75.000000,0.000000 0.000000,25.000000-50.000000,0.000000 0.000000,0.000000 0.000000,0.000000 0.000000,25.000000 50.000000,0.000000 0.000000,-25.000000 75.000000,0.000000 0.000000,-25.000000 50.000000,0.000000 0.000000,-25.000000 25.000000,0.000000 0.000000,-25.000000 0.000000,0.000000 0.000000,0.000000-25.000000,0.000000 0.000000,-50.000000 0.000000,0.000000 0.000000,0.000000 0.000000,0.000000 0.000000,-25.000000 25.000000,0.000000 0.000000,0.000000 0.000000</inkml:trace>
</inkml:ink>
</file>

<file path=ppt/ink/ink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52550.000000 51850.000000,'0.000000'150.000000,"-75.000000"-25.000000,0.000000 0.000000,0.000000 100.000000,0.000000 0.000000,0.000000 125.000000,0.000000 0.000000,25.000000 0.000000,0.000000 0.000000,50.000000-200.000000,0.000000 0.000000,0.000000-125.000000</inkml:trace>
</inkml:ink>
</file>

<file path=ppt/ink/ink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7:59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54050.000000 50900.000000,'0.000000'-100.000000,"-50.000000"75.000000,0.000000 0.000000,-25.000000 125.000000,0.000000 0.000000,25.000000 75.000000,0.000000 0.000000,0.000000-50.000000,0.000000 0.000000,50.000000-75.000000,0.000000 0.000000,25.000000-50.000000,0.000000 0.000000,50.000000-75.000000,0.000000 0.000000,25.000000-25.000000,0.000000 0.000000,-25.000000 25.000000,0.000000 0.000000,25.000000 50.000000,0.000000 0.000000,-75.000000 25.000000</inkml:trace>
</inkml:ink>
</file>

<file path=ppt/ink/ink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53800.000000 52800.000000,'50.000000'-100.000000,"-25.000000"50.000000,0.000000 0.000000,50.000000 0.000000,0.000000 0.000000,0.000000 25.000000,0.000000 0.000000,-25.000000 150.000000,0.000000 0.000000,-50.000000 100.000000,0.000000 0.000000,-25.000000 75.000000,0.000000 0.000000,-50.000000-100.000000,0.000000 0.000000,0.000000-150.000000,0.000000 0.000000,50.000000-100.000000,0.000000 0.000000,0.000000 0.000000</inkml:trace>
</inkml:ink>
</file>

<file path=ppt/ink/ink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23T02:18:00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53800.000000 53050.000000,'-50.000000'50.000000,"-25.000000"150.000000,0.000000 0.000000,-50.000000 175.000000,0.000000 0.000000,-50.000000-50.000000,0.000000 0.000000,100.000000-225.000000,0.000000 0.000000,25.000000-75.000000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t" anchorCtr="0" compatLnSpc="1"/>
          <a:lstStyle>
            <a:lvl1pPr defTabSz="9315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t" anchorCtr="0" compatLnSpc="1"/>
          <a:lstStyle>
            <a:lvl1pPr algn="r" defTabSz="9315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7925" cy="4441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78854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b" anchorCtr="0" compatLnSpc="1"/>
          <a:lstStyle>
            <a:lvl1pPr defTabSz="9315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51275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b" anchorCtr="0" compatLnSpc="1"/>
          <a:lstStyle>
            <a:lvl1pPr algn="r" defTabSz="931545">
              <a:defRPr sz="1300"/>
            </a:lvl1pPr>
          </a:lstStyle>
          <a:p>
            <a:pPr>
              <a:defRPr/>
            </a:pPr>
            <a:fld id="{5FBFA51E-237C-4FFD-AE50-83DCAB7B2FE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9473B1B-9752-4C70-9A68-EEEE781A15AF}" type="slidenum">
              <a:rPr lang="zh-CN" altLang="en-US" sz="1300" smtClean="0"/>
            </a:fld>
            <a:endParaRPr lang="en-US" altLang="zh-CN" sz="1300"/>
          </a:p>
        </p:txBody>
      </p:sp>
      <p:sp>
        <p:nvSpPr>
          <p:cNvPr id="9933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9933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itchFamily="34" charset="-128"/>
                <a:ea typeface="Adobe Heiti Std R" pitchFamily="34" charset="-128"/>
              </a:rPr>
              <a:t>单击此处编辑母版作者信息样式</a:t>
            </a:r>
            <a:endParaRPr lang="en-US" altLang="zh-CN" sz="1800" dirty="0">
              <a:latin typeface="Adobe Heiti Std R" pitchFamily="34" charset="-128"/>
              <a:ea typeface="Adobe Heiti Std R" pitchFamily="34" charset="-128"/>
            </a:endParaRPr>
          </a:p>
          <a:p>
            <a:endParaRPr lang="zh-CN" altLang="en-US" sz="1800" dirty="0">
              <a:effectLst/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 defTabSz="-635">
              <a:buFont typeface="Arial" charset="0"/>
              <a:buChar char="•"/>
              <a:defRPr>
                <a:latin typeface="Arial" charset="0"/>
                <a:cs typeface="Arial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 dirty="0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9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 defTabSz="-635">
              <a:buFont typeface="Arial" charset="0"/>
              <a:buChar char="•"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ER 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/>
          <p:cNvSpPr txBox="1"/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itchFamily="34" charset="-128"/>
                <a:ea typeface="Hiragino Sans GB W3" pitchFamily="34" charset="-128"/>
              </a:rPr>
            </a:fld>
            <a:endParaRPr lang="en-US" sz="1000" dirty="0">
              <a:solidFill>
                <a:schemeClr val="bg1"/>
              </a:solidFill>
              <a:latin typeface="Hiragino Sans GB W3" pitchFamily="34" charset="-128"/>
              <a:ea typeface="Hiragino Sans GB W3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charset="0"/>
          <a:ea typeface="Microsoft YaHei" pitchFamily="34" charset="-122"/>
          <a:cs typeface="Arial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charset="0"/>
        <a:buChar char="•"/>
        <a:defRPr sz="2100" kern="1200">
          <a:solidFill>
            <a:schemeClr val="tx1"/>
          </a:solidFill>
          <a:latin typeface="Arial" charset="0"/>
          <a:ea typeface="+mn-ea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.xml"/><Relationship Id="rId8" Type="http://schemas.openxmlformats.org/officeDocument/2006/relationships/customXml" Target="../ink/ink22.xml"/><Relationship Id="rId7" Type="http://schemas.openxmlformats.org/officeDocument/2006/relationships/customXml" Target="../ink/ink21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customXml" Target="../ink/ink18.xml"/><Relationship Id="rId3" Type="http://schemas.openxmlformats.org/officeDocument/2006/relationships/slide" Target="slide9.xml"/><Relationship Id="rId25" Type="http://schemas.openxmlformats.org/officeDocument/2006/relationships/slideLayout" Target="../slideLayouts/slideLayout2.xml"/><Relationship Id="rId24" Type="http://schemas.openxmlformats.org/officeDocument/2006/relationships/customXml" Target="../ink/ink38.xml"/><Relationship Id="rId23" Type="http://schemas.openxmlformats.org/officeDocument/2006/relationships/customXml" Target="../ink/ink37.xml"/><Relationship Id="rId22" Type="http://schemas.openxmlformats.org/officeDocument/2006/relationships/customXml" Target="../ink/ink36.xml"/><Relationship Id="rId21" Type="http://schemas.openxmlformats.org/officeDocument/2006/relationships/customXml" Target="../ink/ink35.xml"/><Relationship Id="rId20" Type="http://schemas.openxmlformats.org/officeDocument/2006/relationships/customXml" Target="../ink/ink34.xml"/><Relationship Id="rId2" Type="http://schemas.openxmlformats.org/officeDocument/2006/relationships/slide" Target="slide13.xml"/><Relationship Id="rId19" Type="http://schemas.openxmlformats.org/officeDocument/2006/relationships/customXml" Target="../ink/ink33.xml"/><Relationship Id="rId18" Type="http://schemas.openxmlformats.org/officeDocument/2006/relationships/customXml" Target="../ink/ink32.xml"/><Relationship Id="rId17" Type="http://schemas.openxmlformats.org/officeDocument/2006/relationships/customXml" Target="../ink/ink31.xml"/><Relationship Id="rId16" Type="http://schemas.openxmlformats.org/officeDocument/2006/relationships/customXml" Target="../ink/ink30.xml"/><Relationship Id="rId15" Type="http://schemas.openxmlformats.org/officeDocument/2006/relationships/customXml" Target="../ink/ink29.xml"/><Relationship Id="rId14" Type="http://schemas.openxmlformats.org/officeDocument/2006/relationships/customXml" Target="../ink/ink28.xml"/><Relationship Id="rId13" Type="http://schemas.openxmlformats.org/officeDocument/2006/relationships/customXml" Target="../ink/ink27.xml"/><Relationship Id="rId12" Type="http://schemas.openxmlformats.org/officeDocument/2006/relationships/customXml" Target="../ink/ink26.xml"/><Relationship Id="rId11" Type="http://schemas.openxmlformats.org/officeDocument/2006/relationships/customXml" Target="../ink/ink25.xml"/><Relationship Id="rId10" Type="http://schemas.openxmlformats.org/officeDocument/2006/relationships/customXml" Target="../ink/ink24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customXml" Target="../ink/ink39.xml"/><Relationship Id="rId7" Type="http://schemas.openxmlformats.org/officeDocument/2006/relationships/slide" Target="slide9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13.xml"/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9.xml"/><Relationship Id="rId7" Type="http://schemas.openxmlformats.org/officeDocument/2006/relationships/slide" Target="slide13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9.xml"/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slide" Target="slide9.xml"/><Relationship Id="rId3" Type="http://schemas.openxmlformats.org/officeDocument/2006/relationships/slide" Target="slide13.xml"/><Relationship Id="rId2" Type="http://schemas.openxmlformats.org/officeDocument/2006/relationships/slide" Target="slide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9.xml"/><Relationship Id="rId7" Type="http://schemas.openxmlformats.org/officeDocument/2006/relationships/slide" Target="slide13.xml"/><Relationship Id="rId6" Type="http://schemas.openxmlformats.org/officeDocument/2006/relationships/slide" Target="slide3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13.xml"/><Relationship Id="rId4" Type="http://schemas.openxmlformats.org/officeDocument/2006/relationships/slide" Target="slide3.xml"/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slide" Target="slide9.xml"/><Relationship Id="rId6" Type="http://schemas.openxmlformats.org/officeDocument/2006/relationships/slide" Target="slide13.xml"/><Relationship Id="rId5" Type="http://schemas.openxmlformats.org/officeDocument/2006/relationships/slide" Target="slide3.xml"/><Relationship Id="rId4" Type="http://schemas.openxmlformats.org/officeDocument/2006/relationships/image" Target="../media/image9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9.xml"/><Relationship Id="rId3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customXml" Target="../ink/ink4.xml"/><Relationship Id="rId7" Type="http://schemas.openxmlformats.org/officeDocument/2006/relationships/customXml" Target="../ink/ink3.xml"/><Relationship Id="rId6" Type="http://schemas.openxmlformats.org/officeDocument/2006/relationships/customXml" Target="../ink/ink2.xml"/><Relationship Id="rId5" Type="http://schemas.openxmlformats.org/officeDocument/2006/relationships/customXml" Target="../ink/ink1.xml"/><Relationship Id="rId4" Type="http://schemas.openxmlformats.org/officeDocument/2006/relationships/slide" Target="slide9.xml"/><Relationship Id="rId3" Type="http://schemas.openxmlformats.org/officeDocument/2006/relationships/slide" Target="slide13.xml"/><Relationship Id="rId22" Type="http://schemas.openxmlformats.org/officeDocument/2006/relationships/slideLayout" Target="../slideLayouts/slideLayout2.xml"/><Relationship Id="rId21" Type="http://schemas.openxmlformats.org/officeDocument/2006/relationships/customXml" Target="../ink/ink17.xml"/><Relationship Id="rId20" Type="http://schemas.openxmlformats.org/officeDocument/2006/relationships/customXml" Target="../ink/ink16.xml"/><Relationship Id="rId2" Type="http://schemas.openxmlformats.org/officeDocument/2006/relationships/slide" Target="slide3.xml"/><Relationship Id="rId19" Type="http://schemas.openxmlformats.org/officeDocument/2006/relationships/customXml" Target="../ink/ink15.xml"/><Relationship Id="rId18" Type="http://schemas.openxmlformats.org/officeDocument/2006/relationships/customXml" Target="../ink/ink14.xml"/><Relationship Id="rId17" Type="http://schemas.openxmlformats.org/officeDocument/2006/relationships/customXml" Target="../ink/ink13.xml"/><Relationship Id="rId16" Type="http://schemas.openxmlformats.org/officeDocument/2006/relationships/customXml" Target="../ink/ink12.xml"/><Relationship Id="rId15" Type="http://schemas.openxmlformats.org/officeDocument/2006/relationships/customXml" Target="../ink/ink11.xml"/><Relationship Id="rId14" Type="http://schemas.openxmlformats.org/officeDocument/2006/relationships/customXml" Target="../ink/ink10.xml"/><Relationship Id="rId13" Type="http://schemas.openxmlformats.org/officeDocument/2006/relationships/customXml" Target="../ink/ink9.xml"/><Relationship Id="rId12" Type="http://schemas.openxmlformats.org/officeDocument/2006/relationships/customXml" Target="../ink/ink8.xml"/><Relationship Id="rId11" Type="http://schemas.openxmlformats.org/officeDocument/2006/relationships/customXml" Target="../ink/ink7.xml"/><Relationship Id="rId10" Type="http://schemas.openxmlformats.org/officeDocument/2006/relationships/customXml" Target="../ink/ink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14:cpLocks xmlns:a14="http://schemas.microsoft.com/office/drawing/2010/main"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Lecture 3  Entity-Relationship Model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Constraints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example,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Every student has a major. (Students totally participate in the relationship set.)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Every program is the major for some students. (Programs also totally participate.)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altLang="zh-CN" dirty="0"/>
              <a:t>Combining the cardinality constraints,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1835" y="3969659"/>
            <a:ext cx="3820329" cy="768596"/>
            <a:chOff x="3160692" y="3044701"/>
            <a:chExt cx="3820329" cy="768596"/>
          </a:xfrm>
        </p:grpSpPr>
        <p:sp>
          <p:nvSpPr>
            <p:cNvPr id="5" name="矩形 3"/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major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8" name="Straight Connector 7"/>
            <p:cNvCxnSpPr>
              <a:stCxn id="5" idx="3"/>
              <a:endCxn id="10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3"/>
              <a:endCxn id="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5" name="墨迹 14"/>
              <p14:cNvContentPartPr/>
              <p14:nvPr/>
            </p14:nvContentPartPr>
            <p14:xfrm>
              <a:off x="3627027" y="4177819"/>
              <a:ext cx="61145" cy="12975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3627027" y="4177819"/>
                <a:ext cx="61145" cy="12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6" name="墨迹 15"/>
              <p14:cNvContentPartPr/>
              <p14:nvPr/>
            </p14:nvContentPartPr>
            <p14:xfrm>
              <a:off x="3639997" y="4138895"/>
              <a:ext cx="37058" cy="139014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3639997" y="4138895"/>
                <a:ext cx="37058" cy="1390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7" name="墨迹 16"/>
              <p14:cNvContentPartPr/>
              <p14:nvPr/>
            </p14:nvContentPartPr>
            <p14:xfrm>
              <a:off x="3706701" y="4216743"/>
              <a:ext cx="27793" cy="29656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3706701" y="4216743"/>
                <a:ext cx="27793" cy="296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8" name="墨迹 17"/>
              <p14:cNvContentPartPr/>
              <p14:nvPr/>
            </p14:nvContentPartPr>
            <p14:xfrm>
              <a:off x="3764141" y="4190794"/>
              <a:ext cx="36131" cy="14828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3764141" y="4190794"/>
                <a:ext cx="36131" cy="1482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9" name="墨迹 18"/>
              <p14:cNvContentPartPr/>
              <p14:nvPr/>
            </p14:nvContentPartPr>
            <p14:xfrm>
              <a:off x="3760435" y="4166698"/>
              <a:ext cx="33352" cy="103796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3760435" y="4166698"/>
                <a:ext cx="33352" cy="1037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0" name="墨迹 19"/>
              <p14:cNvContentPartPr/>
              <p14:nvPr/>
            </p14:nvContentPartPr>
            <p14:xfrm>
              <a:off x="3827139" y="4200061"/>
              <a:ext cx="26866" cy="59313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3827139" y="4200061"/>
                <a:ext cx="26866" cy="593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1" name="墨迹 20"/>
              <p14:cNvContentPartPr/>
              <p14:nvPr/>
            </p14:nvContentPartPr>
            <p14:xfrm>
              <a:off x="3867902" y="4135188"/>
              <a:ext cx="37058" cy="150135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3867902" y="4135188"/>
                <a:ext cx="37058" cy="1501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2" name="墨迹 21"/>
              <p14:cNvContentPartPr/>
              <p14:nvPr/>
            </p14:nvContentPartPr>
            <p14:xfrm>
              <a:off x="3845668" y="4209329"/>
              <a:ext cx="5558" cy="55605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3845668" y="4209329"/>
                <a:ext cx="5558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3" name="墨迹 22"/>
              <p14:cNvContentPartPr/>
              <p14:nvPr/>
            </p14:nvContentPartPr>
            <p14:xfrm>
              <a:off x="3987413" y="4177819"/>
              <a:ext cx="13897" cy="143647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3987413" y="4177819"/>
                <a:ext cx="13897" cy="1436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4" name="墨迹 23"/>
              <p14:cNvContentPartPr/>
              <p14:nvPr/>
            </p14:nvContentPartPr>
            <p14:xfrm>
              <a:off x="4002236" y="4144456"/>
              <a:ext cx="45396" cy="63019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4002236" y="4144456"/>
                <a:ext cx="45396" cy="630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5" name="墨迹 24"/>
              <p14:cNvContentPartPr/>
              <p14:nvPr/>
            </p14:nvContentPartPr>
            <p14:xfrm>
              <a:off x="4069867" y="4177819"/>
              <a:ext cx="37058" cy="61166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4069867" y="4177819"/>
                <a:ext cx="37058" cy="611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6" name="墨迹 25"/>
              <p14:cNvContentPartPr/>
              <p14:nvPr/>
            </p14:nvContentPartPr>
            <p14:xfrm>
              <a:off x="4131012" y="4182453"/>
              <a:ext cx="28720" cy="3058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4131012" y="4182453"/>
                <a:ext cx="28720" cy="305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7" name="墨迹 26"/>
              <p14:cNvContentPartPr/>
              <p14:nvPr/>
            </p14:nvContentPartPr>
            <p14:xfrm>
              <a:off x="4194010" y="4159284"/>
              <a:ext cx="22235" cy="11121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4194010" y="4159284"/>
                <a:ext cx="22235" cy="11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8" name="墨迹 27"/>
              <p14:cNvContentPartPr/>
              <p14:nvPr/>
            </p14:nvContentPartPr>
            <p14:xfrm>
              <a:off x="4186599" y="4127774"/>
              <a:ext cx="52807" cy="109358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4186599" y="4127774"/>
                <a:ext cx="52807" cy="1093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9" name="墨迹 28"/>
              <p14:cNvContentPartPr/>
              <p14:nvPr/>
            </p14:nvContentPartPr>
            <p14:xfrm>
              <a:off x="5060975" y="2232300"/>
              <a:ext cx="1601167" cy="48346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060975" y="2232300"/>
                <a:ext cx="1601167" cy="483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30" name="墨迹 29"/>
              <p14:cNvContentPartPr/>
              <p14:nvPr/>
            </p14:nvContentPartPr>
            <p14:xfrm>
              <a:off x="5745989" y="1723622"/>
              <a:ext cx="4202" cy="42039"/>
            </p14:xfrm>
          </p:contentPart>
        </mc:Choice>
        <mc:Fallback xmlns="">
          <p:pic>
            <p:nvPicPr>
              <p:cNvPr id="30" name="墨迹 29"/>
            </p:nvPicPr>
            <p:blipFill>
              <a:blip/>
            </p:blipFill>
            <p:spPr>
              <a:xfrm>
                <a:off x="5745989" y="1723622"/>
                <a:ext cx="4202" cy="4203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1" name="墨迹 30"/>
              <p14:cNvContentPartPr/>
              <p14:nvPr/>
            </p14:nvContentPartPr>
            <p14:xfrm>
              <a:off x="5783811" y="1732029"/>
              <a:ext cx="8405" cy="27326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783811" y="1732029"/>
                <a:ext cx="8405" cy="2732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32" name="墨迹 31"/>
              <p14:cNvContentPartPr/>
              <p14:nvPr/>
            </p14:nvContentPartPr>
            <p14:xfrm>
              <a:off x="5914090" y="1753049"/>
              <a:ext cx="182811" cy="21020"/>
            </p14:xfrm>
          </p:contentPart>
        </mc:Choice>
        <mc:Fallback xmlns="">
          <p:pic>
            <p:nvPicPr>
              <p:cNvPr id="32" name="墨迹 31"/>
            </p:nvPicPr>
            <p:blipFill>
              <a:blip/>
            </p:blipFill>
            <p:spPr>
              <a:xfrm>
                <a:off x="5914090" y="1753049"/>
                <a:ext cx="182811" cy="21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3" name="墨迹 32"/>
              <p14:cNvContentPartPr/>
              <p14:nvPr/>
            </p14:nvContentPartPr>
            <p14:xfrm>
              <a:off x="5914090" y="1853944"/>
              <a:ext cx="172304" cy="8408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914090" y="1853944"/>
                <a:ext cx="172304" cy="8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34" name="墨迹 33"/>
              <p14:cNvContentPartPr/>
              <p14:nvPr/>
            </p14:nvContentPartPr>
            <p14:xfrm>
              <a:off x="6166243" y="1711010"/>
              <a:ext cx="16810" cy="16816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6166243" y="1711010"/>
                <a:ext cx="16810" cy="1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5" name="墨迹 34"/>
              <p14:cNvContentPartPr/>
              <p14:nvPr/>
            </p14:nvContentPartPr>
            <p14:xfrm>
              <a:off x="6212471" y="1719418"/>
              <a:ext cx="8405" cy="33631"/>
            </p14:xfrm>
          </p:contentPart>
        </mc:Choice>
        <mc:Fallback xmlns="">
          <p:pic>
            <p:nvPicPr>
              <p:cNvPr id="35" name="墨迹 34"/>
            </p:nvPicPr>
            <p:blipFill>
              <a:blip/>
            </p:blipFill>
            <p:spPr>
              <a:xfrm>
                <a:off x="6212471" y="1719418"/>
                <a:ext cx="8405" cy="33631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another example, the relationship set “program director”.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It’s possible that an instructors is not a program director for any program.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But every program has a program director.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Thus, “instructor” is on the partial side, while “program” is on the total side.</a:t>
            </a:r>
            <a:endParaRPr lang="en-US" dirty="0"/>
          </a:p>
          <a:p>
            <a:r>
              <a:rPr lang="en-US" dirty="0">
                <a:latin typeface="Arial" charset="0"/>
                <a:cs typeface="Arial" charset="0"/>
              </a:rPr>
              <a:t>Combining the cardinality constraints,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02284" y="4463574"/>
            <a:ext cx="4939432" cy="1082401"/>
            <a:chOff x="2664737" y="2887799"/>
            <a:chExt cx="4939432" cy="1082401"/>
          </a:xfrm>
        </p:grpSpPr>
        <p:sp>
          <p:nvSpPr>
            <p:cNvPr id="5" name="矩形 3"/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program </a:t>
                </a:r>
                <a:endParaRPr kumimoji="1" lang="en-US" altLang="zh-CN" sz="1400" i="1" dirty="0">
                  <a:latin typeface="Arial" charset="0"/>
                  <a:cs typeface="Arial" charset="0"/>
                </a:endParaRPr>
              </a:p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director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8" name="Straight Connector 7"/>
            <p:cNvCxnSpPr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3"/>
              <a:endCxn id="6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Notations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73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661835" y="3908699"/>
            <a:ext cx="3820329" cy="768596"/>
            <a:chOff x="3160692" y="3044701"/>
            <a:chExt cx="3820329" cy="768596"/>
          </a:xfrm>
        </p:grpSpPr>
        <p:sp>
          <p:nvSpPr>
            <p:cNvPr id="5" name="矩形 3"/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major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8" name="Straight Connector 7"/>
            <p:cNvCxnSpPr>
              <a:stCxn id="5" idx="3"/>
              <a:endCxn id="10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3"/>
              <a:endCxn id="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102284" y="5061593"/>
            <a:ext cx="4939432" cy="1082401"/>
            <a:chOff x="2664737" y="2887799"/>
            <a:chExt cx="4939432" cy="1082401"/>
          </a:xfrm>
        </p:grpSpPr>
        <p:sp>
          <p:nvSpPr>
            <p:cNvPr id="13" name="矩形 3"/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矩形 3"/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" name="组合 6"/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8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文本框 5"/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program </a:t>
                </a:r>
                <a:endParaRPr kumimoji="1" lang="en-US" altLang="zh-CN" sz="1400" i="1" dirty="0">
                  <a:latin typeface="Arial" charset="0"/>
                  <a:cs typeface="Arial" charset="0"/>
                </a:endParaRPr>
              </a:p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director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16" name="Straight Connector 15"/>
            <p:cNvCxnSpPr>
              <a:stCxn id="13" idx="3"/>
              <a:endCxn id="18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8" idx="3"/>
              <a:endCxn id="14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609579" y="3975591"/>
                <a:ext cx="56675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609579" y="3975591"/>
                <a:ext cx="56675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975304" y="3991296"/>
                <a:ext cx="52399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975304" y="3991296"/>
                <a:ext cx="523990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308974" y="5303702"/>
                <a:ext cx="56675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308974" y="5303702"/>
                <a:ext cx="566758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53860" y="5291760"/>
                <a:ext cx="56675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53860" y="5291760"/>
                <a:ext cx="566758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2" name="矩形 4">
            <a:hlinkClick r:id="rId5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矩形 4">
            <a:hlinkClick r:id="rId6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矩形 4">
            <a:hlinkClick r:id="rId7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1" name="墨迹 20"/>
              <p14:cNvContentPartPr/>
              <p14:nvPr/>
            </p14:nvContentPartPr>
            <p14:xfrm>
              <a:off x="4956474" y="2279821"/>
              <a:ext cx="1232170" cy="32437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4956474" y="2279821"/>
                <a:ext cx="1232170" cy="32437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Constraints for Ternary Relationship Sets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Constraints for ternary relationship sets are not easy.</a:t>
            </a:r>
            <a:endParaRPr lang="en-US" dirty="0"/>
          </a:p>
          <a:p>
            <a:r>
              <a:rPr lang="en-US" dirty="0"/>
              <a:t>They easily creates </a:t>
            </a:r>
            <a:r>
              <a:rPr lang="en-US" altLang="zh-CN" dirty="0"/>
              <a:t>ambiguous, meaning that an ER diagram can be understood in different ways.</a:t>
            </a:r>
            <a:endParaRPr lang="en-US" altLang="zh-CN" dirty="0"/>
          </a:p>
          <a:p>
            <a:r>
              <a:rPr lang="en-US" altLang="zh-CN" dirty="0"/>
              <a:t>Thus, we </a:t>
            </a:r>
            <a:r>
              <a:rPr lang="en-US" altLang="zh-CN" dirty="0">
                <a:solidFill>
                  <a:srgbClr val="C00000"/>
                </a:solidFill>
              </a:rPr>
              <a:t>usually avoid using constraints </a:t>
            </a:r>
            <a:r>
              <a:rPr lang="en-US" altLang="zh-CN" dirty="0"/>
              <a:t>on ternary relationship sets.</a:t>
            </a:r>
            <a:endParaRPr lang="en-US" altLang="zh-CN" dirty="0"/>
          </a:p>
          <a:p>
            <a:r>
              <a:rPr lang="en-US" altLang="zh-CN" dirty="0"/>
              <a:t>If expressing constraints is important, ternary relationship sets can always be converted into several binary ones.</a:t>
            </a:r>
            <a:endParaRPr lang="en-US" dirty="0"/>
          </a:p>
        </p:txBody>
      </p:sp>
      <p:sp>
        <p:nvSpPr>
          <p:cNvPr id="4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Ternary Relationship Sets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ternary relationship “enroll” associating “student”, “instructor”, and “course”.</a:t>
            </a:r>
            <a:endParaRPr lang="en-US" dirty="0"/>
          </a:p>
          <a:p>
            <a:r>
              <a:rPr lang="en-US" dirty="0"/>
              <a:t>Assume we want to express that 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one course is instructed by at most one instructor; and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one instructor instructs at most one course at a time. (Let’s just assume this for the example </a:t>
            </a:r>
            <a:r>
              <a:rPr lang="en-US" altLang="zh-CN" dirty="0">
                <a:latin typeface="Arial" charset="0"/>
                <a:cs typeface="Arial" charset="0"/>
              </a:rPr>
              <a:t>purpose. Even it is not the real case.</a:t>
            </a:r>
            <a:r>
              <a:rPr lang="en-US" dirty="0">
                <a:latin typeface="Arial" charset="0"/>
                <a:cs typeface="Arial" charset="0"/>
              </a:rPr>
              <a:t>)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So, both of </a:t>
            </a:r>
            <a:r>
              <a:rPr lang="en-US" dirty="0"/>
              <a:t>“instructor” and “course” are pointed by arrows.</a:t>
            </a:r>
            <a:endParaRPr lang="en-US" dirty="0"/>
          </a:p>
          <a:p>
            <a:r>
              <a:rPr lang="en-US" dirty="0"/>
              <a:t>One </a:t>
            </a:r>
            <a:r>
              <a:rPr lang="en-US" altLang="zh-CN" dirty="0"/>
              <a:t>may draw the ER diagram naively as follows.</a:t>
            </a:r>
            <a:endParaRPr lang="en-US" altLang="zh-CN" dirty="0"/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661835" y="4546103"/>
            <a:ext cx="3820329" cy="1306782"/>
            <a:chOff x="2661835" y="2122218"/>
            <a:chExt cx="3820329" cy="1306782"/>
          </a:xfrm>
        </p:grpSpPr>
        <p:grpSp>
          <p:nvGrpSpPr>
            <p:cNvPr id="18" name="Group 17"/>
            <p:cNvGrpSpPr/>
            <p:nvPr/>
          </p:nvGrpSpPr>
          <p:grpSpPr>
            <a:xfrm>
              <a:off x="2661835" y="2122218"/>
              <a:ext cx="3820329" cy="768596"/>
              <a:chOff x="3160692" y="3044701"/>
              <a:chExt cx="3820329" cy="768596"/>
            </a:xfrm>
          </p:grpSpPr>
          <p:sp>
            <p:nvSpPr>
              <p:cNvPr id="21" name="矩形 3"/>
              <p:cNvSpPr/>
              <p:nvPr/>
            </p:nvSpPr>
            <p:spPr>
              <a:xfrm>
                <a:off x="3160692" y="327511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矩形 3"/>
              <p:cNvSpPr/>
              <p:nvPr/>
            </p:nvSpPr>
            <p:spPr>
              <a:xfrm>
                <a:off x="6050238" y="327511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3" name="组合 6"/>
              <p:cNvGrpSpPr/>
              <p:nvPr/>
            </p:nvGrpSpPr>
            <p:grpSpPr>
              <a:xfrm>
                <a:off x="4697923" y="3044701"/>
                <a:ext cx="768596" cy="768596"/>
                <a:chOff x="3920969" y="4874243"/>
                <a:chExt cx="824886" cy="824886"/>
              </a:xfrm>
            </p:grpSpPr>
            <p:sp>
              <p:nvSpPr>
                <p:cNvPr id="26" name="菱形 4"/>
                <p:cNvSpPr>
                  <a14:cpLocks xmlns:a14="http://schemas.microsoft.com/office/drawing/2010/main" noChangeAspect="1"/>
                </p:cNvSpPr>
                <p:nvPr/>
              </p:nvSpPr>
              <p:spPr>
                <a:xfrm>
                  <a:off x="3920969" y="4874243"/>
                  <a:ext cx="824886" cy="824886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endParaRPr lang="zh-CN" altLang="en-US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7" name="文本框 5"/>
                <p:cNvSpPr txBox="1"/>
                <p:nvPr/>
              </p:nvSpPr>
              <p:spPr>
                <a:xfrm>
                  <a:off x="3998421" y="5115634"/>
                  <a:ext cx="667861" cy="33031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 anchor="ctr">
                  <a:spAutoFit/>
                </a:bodyPr>
                <a:lstStyle/>
                <a:p>
                  <a:pPr algn="l"/>
                  <a:r>
                    <a:rPr kumimoji="1" lang="en-US" altLang="zh-CN" sz="1400" i="1" dirty="0">
                      <a:latin typeface="Arial" charset="0"/>
                      <a:cs typeface="Arial" charset="0"/>
                    </a:rPr>
                    <a:t>enroll</a:t>
                  </a:r>
                  <a:endParaRPr kumimoji="1" lang="zh-CN" altLang="en-US" sz="1400" i="1" dirty="0">
                    <a:latin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24" name="Straight Connector 23"/>
              <p:cNvCxnSpPr>
                <a:stCxn id="21" idx="3"/>
                <a:endCxn id="26" idx="1"/>
              </p:cNvCxnSpPr>
              <p:nvPr/>
            </p:nvCxnSpPr>
            <p:spPr>
              <a:xfrm flipV="1">
                <a:off x="4091475" y="3428999"/>
                <a:ext cx="606448" cy="1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6" idx="3"/>
                <a:endCxn id="22" idx="1"/>
              </p:cNvCxnSpPr>
              <p:nvPr/>
            </p:nvCxnSpPr>
            <p:spPr>
              <a:xfrm>
                <a:off x="5466519" y="3428999"/>
                <a:ext cx="583719" cy="1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3"/>
            <p:cNvSpPr/>
            <p:nvPr/>
          </p:nvSpPr>
          <p:spPr>
            <a:xfrm>
              <a:off x="4076348" y="3121223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0" name="Straight Connector 19"/>
            <p:cNvCxnSpPr>
              <a:stCxn id="26" idx="2"/>
              <a:endCxn id="19" idx="0"/>
            </p:cNvCxnSpPr>
            <p:nvPr/>
          </p:nvCxnSpPr>
          <p:spPr>
            <a:xfrm>
              <a:off x="4583364" y="2890814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9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0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Ternary Relationship Sets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291374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charset="0"/>
                <a:cs typeface="Arial" charset="0"/>
              </a:rPr>
              <a:t>However, this ER diagram can be understood in different ways.</a:t>
            </a:r>
            <a:endParaRPr lang="en-US" altLang="zh-CN" dirty="0">
              <a:latin typeface="Arial" charset="0"/>
              <a:cs typeface="Arial" charset="0"/>
            </a:endParaRPr>
          </a:p>
          <a:p>
            <a:r>
              <a:rPr lang="en-US" altLang="zh-CN" dirty="0"/>
              <a:t>Meaning 1:</a:t>
            </a:r>
            <a:endParaRPr lang="en-US" altLang="zh-CN" dirty="0"/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student is only associated with one combination of a course and an instructor. But, no constraints is between course and instructor.</a:t>
            </a:r>
            <a:endParaRPr lang="en-US" dirty="0">
              <a:latin typeface="Arial" charset="0"/>
              <a:cs typeface="Arial" charset="0"/>
            </a:endParaRPr>
          </a:p>
          <a:p>
            <a:pPr marL="268605" indent="-268605"/>
            <a:r>
              <a:rPr lang="en-US" dirty="0"/>
              <a:t>Meaning 2:</a:t>
            </a:r>
            <a:endParaRPr lang="en-US" dirty="0"/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course is instructed by at most one instructor. 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instructor can instruct at most one </a:t>
            </a:r>
            <a:r>
              <a:rPr lang="en-US" altLang="zh-CN" dirty="0">
                <a:latin typeface="Arial" charset="0"/>
                <a:cs typeface="Arial" charset="0"/>
              </a:rPr>
              <a:t>course</a:t>
            </a:r>
            <a:r>
              <a:rPr lang="en-US" dirty="0">
                <a:latin typeface="Arial" charset="0"/>
                <a:cs typeface="Arial" charset="0"/>
              </a:rPr>
              <a:t>. 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But there is no </a:t>
            </a:r>
            <a:r>
              <a:rPr lang="en-US" altLang="zh-CN" dirty="0">
                <a:latin typeface="Arial" charset="0"/>
                <a:cs typeface="Arial" charset="0"/>
              </a:rPr>
              <a:t>constraints on students.</a:t>
            </a:r>
            <a:endParaRPr lang="en-US" altLang="zh-CN" dirty="0">
              <a:latin typeface="Arial" charset="0"/>
              <a:cs typeface="Arial" charset="0"/>
            </a:endParaRPr>
          </a:p>
          <a:p>
            <a:endParaRPr lang="en-US" altLang="zh-CN" dirty="0">
              <a:latin typeface="Arial" charset="0"/>
              <a:cs typeface="Arial" charset="0"/>
            </a:endParaRPr>
          </a:p>
        </p:txBody>
      </p: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172345" y="4332514"/>
          <a:ext cx="3606165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125855"/>
                <a:gridCol w="112585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Relationships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Meaning 1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Meaning 2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450" t="-102041" r="-168919" b="-5081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450" t="-202041" r="-168919" b="-4081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450" t="-308333" r="-168919" b="-3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450" t="-400000" r="-168919" b="-2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450" t="-500000" r="-168919" b="-1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1"/>
                      <a:stretch>
                        <a:fillRect l="-450" t="-600000" r="-168919" b="-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043715" y="4332514"/>
                <a:ext cx="3471635" cy="1850572"/>
              </a:xfrm>
              <a:prstGeom prst="rect">
                <a:avLst/>
              </a:prstGeom>
              <a:blipFill rotWithShape="1">
                <a:blip r:embed="rId2"/>
                <a:stretch>
                  <a:fillRect l="-1053" t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19" name="Content Placeholder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043715" y="4332514"/>
                <a:ext cx="3471635" cy="1850572"/>
              </a:xfrm>
              <a:prstGeom prst="rect">
                <a:avLst/>
              </a:prstGeom>
              <a:blipFill rotWithShape="1">
                <a:blip r:embed="rId2"/>
                <a:stretch>
                  <a:fillRect l="-1053" t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20" name="矩形 4">
            <a:hlinkClick r:id="rId3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矩形 4">
            <a:hlinkClick r:id="rId4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矩形 4">
            <a:hlinkClick r:id="rId5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043715" y="5160824"/>
            <a:ext cx="3820329" cy="1306782"/>
            <a:chOff x="2661835" y="2122218"/>
            <a:chExt cx="3820329" cy="1306782"/>
          </a:xfrm>
        </p:grpSpPr>
        <p:grpSp>
          <p:nvGrpSpPr>
            <p:cNvPr id="5" name="Group 4"/>
            <p:cNvGrpSpPr/>
            <p:nvPr/>
          </p:nvGrpSpPr>
          <p:grpSpPr>
            <a:xfrm>
              <a:off x="2661835" y="2122218"/>
              <a:ext cx="3820329" cy="768596"/>
              <a:chOff x="3160692" y="3044701"/>
              <a:chExt cx="3820329" cy="768596"/>
            </a:xfrm>
          </p:grpSpPr>
          <p:sp>
            <p:nvSpPr>
              <p:cNvPr id="8" name="矩形 3"/>
              <p:cNvSpPr/>
              <p:nvPr/>
            </p:nvSpPr>
            <p:spPr>
              <a:xfrm>
                <a:off x="3160692" y="327511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矩形 3"/>
              <p:cNvSpPr/>
              <p:nvPr/>
            </p:nvSpPr>
            <p:spPr>
              <a:xfrm>
                <a:off x="6050238" y="327511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0" name="组合 6"/>
              <p:cNvGrpSpPr/>
              <p:nvPr/>
            </p:nvGrpSpPr>
            <p:grpSpPr>
              <a:xfrm>
                <a:off x="4697923" y="3044701"/>
                <a:ext cx="768596" cy="768596"/>
                <a:chOff x="3920969" y="4874243"/>
                <a:chExt cx="824886" cy="824886"/>
              </a:xfrm>
            </p:grpSpPr>
            <p:sp>
              <p:nvSpPr>
                <p:cNvPr id="13" name="菱形 4"/>
                <p:cNvSpPr>
                  <a14:cpLocks xmlns:a14="http://schemas.microsoft.com/office/drawing/2010/main" noChangeAspect="1"/>
                </p:cNvSpPr>
                <p:nvPr/>
              </p:nvSpPr>
              <p:spPr>
                <a:xfrm>
                  <a:off x="3920969" y="4874243"/>
                  <a:ext cx="824886" cy="824886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endParaRPr lang="zh-CN" altLang="en-US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4" name="文本框 5"/>
                <p:cNvSpPr txBox="1"/>
                <p:nvPr/>
              </p:nvSpPr>
              <p:spPr>
                <a:xfrm>
                  <a:off x="3998421" y="5115634"/>
                  <a:ext cx="667861" cy="33031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 anchor="ctr">
                  <a:spAutoFit/>
                </a:bodyPr>
                <a:lstStyle/>
                <a:p>
                  <a:pPr algn="l"/>
                  <a:r>
                    <a:rPr kumimoji="1" lang="en-US" altLang="zh-CN" sz="1400" i="1" dirty="0">
                      <a:latin typeface="Arial" charset="0"/>
                      <a:cs typeface="Arial" charset="0"/>
                    </a:rPr>
                    <a:t>enroll</a:t>
                  </a:r>
                  <a:endParaRPr kumimoji="1" lang="zh-CN" altLang="en-US" sz="1400" i="1" dirty="0">
                    <a:latin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1" name="Straight Connector 10"/>
              <p:cNvCxnSpPr>
                <a:stCxn id="8" idx="3"/>
                <a:endCxn id="13" idx="1"/>
              </p:cNvCxnSpPr>
              <p:nvPr/>
            </p:nvCxnSpPr>
            <p:spPr>
              <a:xfrm flipV="1">
                <a:off x="4091475" y="3428999"/>
                <a:ext cx="606448" cy="1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3" idx="3"/>
                <a:endCxn id="9" idx="1"/>
              </p:cNvCxnSpPr>
              <p:nvPr/>
            </p:nvCxnSpPr>
            <p:spPr>
              <a:xfrm>
                <a:off x="5466519" y="3428999"/>
                <a:ext cx="583719" cy="1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3"/>
            <p:cNvSpPr/>
            <p:nvPr/>
          </p:nvSpPr>
          <p:spPr>
            <a:xfrm>
              <a:off x="4076348" y="3121223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>
              <a:stCxn id="13" idx="2"/>
              <a:endCxn id="6" idx="0"/>
            </p:cNvCxnSpPr>
            <p:nvPr/>
          </p:nvCxnSpPr>
          <p:spPr>
            <a:xfrm>
              <a:off x="4583364" y="2890814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zh-CN" altLang="en-US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2636811"/>
          </a:xfrm>
        </p:spPr>
        <p:txBody>
          <a:bodyPr>
            <a:normAutofit/>
          </a:bodyPr>
          <a:lstStyle/>
          <a:p>
            <a:r>
              <a:rPr lang="en-US" altLang="zh-CN" dirty="0"/>
              <a:t>To express complex constraints on a ternary relationship, one can always convert the ternary relationship to binary ones by introducing artificial entity sets and relationship sets.</a:t>
            </a:r>
            <a:endParaRPr lang="en-US" altLang="zh-CN" dirty="0"/>
          </a:p>
          <a:p>
            <a:r>
              <a:rPr lang="en-US" altLang="zh-CN" dirty="0"/>
              <a:t>For meaning 1, one entity is associated with at most one combination of two entities.</a:t>
            </a:r>
            <a:endParaRPr lang="en-US" altLang="zh-CN" dirty="0"/>
          </a:p>
          <a:p>
            <a:r>
              <a:rPr lang="en-US" altLang="zh-CN" dirty="0"/>
              <a:t>This type of many-to-one constraints (the many side is a combination of entities) can be converted into</a:t>
            </a:r>
            <a:br>
              <a:rPr lang="en-US" altLang="zh-CN" dirty="0"/>
            </a:br>
            <a:endParaRPr lang="en-US" altLang="zh-CN" dirty="0">
              <a:latin typeface="Arial" charset="0"/>
              <a:ea typeface="宋体" charset="-122"/>
              <a:cs typeface="Arial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873326" y="4237011"/>
            <a:ext cx="4174924" cy="1666070"/>
            <a:chOff x="1971279" y="4237011"/>
            <a:chExt cx="4174924" cy="1666070"/>
          </a:xfrm>
        </p:grpSpPr>
        <p:sp>
          <p:nvSpPr>
            <p:cNvPr id="57" name="矩形 3"/>
            <p:cNvSpPr/>
            <p:nvPr/>
          </p:nvSpPr>
          <p:spPr>
            <a:xfrm>
              <a:off x="1971279" y="434947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" name="矩形 3"/>
            <p:cNvSpPr/>
            <p:nvPr/>
          </p:nvSpPr>
          <p:spPr>
            <a:xfrm>
              <a:off x="5215420" y="4349469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59" name="组合 6"/>
            <p:cNvGrpSpPr/>
            <p:nvPr/>
          </p:nvGrpSpPr>
          <p:grpSpPr>
            <a:xfrm>
              <a:off x="3154946" y="4237011"/>
              <a:ext cx="532695" cy="532695"/>
              <a:chOff x="3920969" y="4956154"/>
              <a:chExt cx="571708" cy="571708"/>
            </a:xfrm>
          </p:grpSpPr>
          <p:sp>
            <p:nvSpPr>
              <p:cNvPr id="62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6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60" name="Straight Connector 59"/>
            <p:cNvCxnSpPr>
              <a:stCxn id="57" idx="3"/>
              <a:endCxn id="62" idx="1"/>
            </p:cNvCxnSpPr>
            <p:nvPr/>
          </p:nvCxnSpPr>
          <p:spPr>
            <a:xfrm flipV="1">
              <a:off x="2902062" y="4503359"/>
              <a:ext cx="252884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3"/>
            <p:cNvSpPr/>
            <p:nvPr/>
          </p:nvSpPr>
          <p:spPr>
            <a:xfrm>
              <a:off x="3538025" y="5595304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Choice>
          <mc:Fallback>
            <p:sp>
              <p:nvSpPr>
                <p:cNvPr id="64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grpSp>
          <p:nvGrpSpPr>
            <p:cNvPr id="65" name="组合 6"/>
            <p:cNvGrpSpPr/>
            <p:nvPr/>
          </p:nvGrpSpPr>
          <p:grpSpPr>
            <a:xfrm>
              <a:off x="4420954" y="4237011"/>
              <a:ext cx="532695" cy="532695"/>
              <a:chOff x="3845481" y="4956154"/>
              <a:chExt cx="571708" cy="571708"/>
            </a:xfrm>
          </p:grpSpPr>
          <p:sp>
            <p:nvSpPr>
              <p:cNvPr id="66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45481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6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68" name="组合 6"/>
            <p:cNvGrpSpPr/>
            <p:nvPr/>
          </p:nvGrpSpPr>
          <p:grpSpPr>
            <a:xfrm>
              <a:off x="3778693" y="4869558"/>
              <a:ext cx="532695" cy="532695"/>
              <a:chOff x="3920969" y="4956154"/>
              <a:chExt cx="571708" cy="571708"/>
            </a:xfrm>
          </p:grpSpPr>
          <p:sp>
            <p:nvSpPr>
              <p:cNvPr id="69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7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71" name="Straight Connector 70"/>
            <p:cNvCxnSpPr>
              <a:stCxn id="55" idx="0"/>
              <a:endCxn id="69" idx="2"/>
            </p:cNvCxnSpPr>
            <p:nvPr/>
          </p:nvCxnSpPr>
          <p:spPr>
            <a:xfrm flipV="1">
              <a:off x="4045041" y="5402253"/>
              <a:ext cx="0" cy="19305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4" idx="1"/>
              <a:endCxn id="62" idx="3"/>
            </p:cNvCxnSpPr>
            <p:nvPr/>
          </p:nvCxnSpPr>
          <p:spPr>
            <a:xfrm flipH="1">
              <a:off x="3687641" y="4503359"/>
              <a:ext cx="218114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4" idx="2"/>
              <a:endCxn id="69" idx="0"/>
            </p:cNvCxnSpPr>
            <p:nvPr/>
          </p:nvCxnSpPr>
          <p:spPr>
            <a:xfrm>
              <a:off x="4045041" y="4657247"/>
              <a:ext cx="0" cy="21231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4" idx="3"/>
              <a:endCxn id="66" idx="1"/>
            </p:cNvCxnSpPr>
            <p:nvPr/>
          </p:nvCxnSpPr>
          <p:spPr>
            <a:xfrm>
              <a:off x="4184327" y="4503359"/>
              <a:ext cx="236627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58" idx="1"/>
              <a:endCxn id="66" idx="3"/>
            </p:cNvCxnSpPr>
            <p:nvPr/>
          </p:nvCxnSpPr>
          <p:spPr>
            <a:xfrm flipH="1">
              <a:off x="4953649" y="4503358"/>
              <a:ext cx="261771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ontent Placeholder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536439" y="4218840"/>
                <a:ext cx="2992662" cy="1850572"/>
              </a:xfrm>
              <a:prstGeom prst="rect">
                <a:avLst/>
              </a:prstGeom>
              <a:blipFill rotWithShape="1">
                <a:blip r:embed="rId5"/>
                <a:stretch>
                  <a:fillRect l="-1222" t="-2961" r="-3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91" name="Content Placeholder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536439" y="4218840"/>
                <a:ext cx="2992662" cy="1850572"/>
              </a:xfrm>
              <a:prstGeom prst="rect">
                <a:avLst/>
              </a:prstGeom>
              <a:blipFill rotWithShape="1">
                <a:blip r:embed="rId5"/>
                <a:stretch>
                  <a:fillRect l="-1222" t="-2961" r="-3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92" name="矩形 4">
            <a:hlinkClick r:id="rId6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93" name="矩形 4">
            <a:hlinkClick r:id="rId7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4" name="矩形 4">
            <a:hlinkClick r:id="rId8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378569"/>
              </a:xfrm>
              <a:blipFill rotWithShape="1">
                <a:blip r:embed="rId1"/>
                <a:stretch>
                  <a:fillRect l="-773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378569"/>
              </a:xfrm>
              <a:blipFill rotWithShape="1">
                <a:blip r:embed="rId1"/>
                <a:stretch>
                  <a:fillRect l="-773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4">
            <a:hlinkClick r:id="rId2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4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84538" y="3789484"/>
            <a:ext cx="4174924" cy="1666070"/>
            <a:chOff x="1971279" y="4237011"/>
            <a:chExt cx="4174924" cy="1666070"/>
          </a:xfrm>
        </p:grpSpPr>
        <p:sp>
          <p:nvSpPr>
            <p:cNvPr id="8" name="矩形 3"/>
            <p:cNvSpPr/>
            <p:nvPr/>
          </p:nvSpPr>
          <p:spPr>
            <a:xfrm>
              <a:off x="1971279" y="434947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矩形 3"/>
            <p:cNvSpPr/>
            <p:nvPr/>
          </p:nvSpPr>
          <p:spPr>
            <a:xfrm>
              <a:off x="5215420" y="4349469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0" name="组合 6"/>
            <p:cNvGrpSpPr/>
            <p:nvPr/>
          </p:nvGrpSpPr>
          <p:grpSpPr>
            <a:xfrm>
              <a:off x="3154946" y="4237011"/>
              <a:ext cx="532695" cy="532695"/>
              <a:chOff x="3920969" y="4956154"/>
              <a:chExt cx="571708" cy="571708"/>
            </a:xfrm>
          </p:grpSpPr>
          <p:sp>
            <p:nvSpPr>
              <p:cNvPr id="25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6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11" name="Straight Connector 10"/>
            <p:cNvCxnSpPr>
              <a:stCxn id="8" idx="3"/>
              <a:endCxn id="25" idx="1"/>
            </p:cNvCxnSpPr>
            <p:nvPr/>
          </p:nvCxnSpPr>
          <p:spPr>
            <a:xfrm flipV="1">
              <a:off x="2902062" y="4503359"/>
              <a:ext cx="252884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3"/>
            <p:cNvSpPr/>
            <p:nvPr/>
          </p:nvSpPr>
          <p:spPr>
            <a:xfrm>
              <a:off x="3538025" y="5595304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Choice>
          <mc:Fallback>
            <p:sp>
              <p:nvSpPr>
                <p:cNvPr id="64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grpSp>
          <p:nvGrpSpPr>
            <p:cNvPr id="14" name="组合 6"/>
            <p:cNvGrpSpPr/>
            <p:nvPr/>
          </p:nvGrpSpPr>
          <p:grpSpPr>
            <a:xfrm>
              <a:off x="4420954" y="4237011"/>
              <a:ext cx="532695" cy="532695"/>
              <a:chOff x="3845481" y="4956154"/>
              <a:chExt cx="571708" cy="571708"/>
            </a:xfrm>
          </p:grpSpPr>
          <p:sp>
            <p:nvSpPr>
              <p:cNvPr id="23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45481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6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5" name="组合 6"/>
            <p:cNvGrpSpPr/>
            <p:nvPr/>
          </p:nvGrpSpPr>
          <p:grpSpPr>
            <a:xfrm>
              <a:off x="3778693" y="4869558"/>
              <a:ext cx="532695" cy="532695"/>
              <a:chOff x="3920969" y="4956154"/>
              <a:chExt cx="571708" cy="571708"/>
            </a:xfrm>
          </p:grpSpPr>
          <p:sp>
            <p:nvSpPr>
              <p:cNvPr id="21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7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16" name="Straight Connector 15"/>
            <p:cNvCxnSpPr>
              <a:stCxn id="12" idx="0"/>
              <a:endCxn id="21" idx="2"/>
            </p:cNvCxnSpPr>
            <p:nvPr/>
          </p:nvCxnSpPr>
          <p:spPr>
            <a:xfrm flipV="1">
              <a:off x="4045041" y="5402253"/>
              <a:ext cx="0" cy="19305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1"/>
              <a:endCxn id="25" idx="3"/>
            </p:cNvCxnSpPr>
            <p:nvPr/>
          </p:nvCxnSpPr>
          <p:spPr>
            <a:xfrm flipH="1">
              <a:off x="3687641" y="4503359"/>
              <a:ext cx="218114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2"/>
              <a:endCxn id="21" idx="0"/>
            </p:cNvCxnSpPr>
            <p:nvPr/>
          </p:nvCxnSpPr>
          <p:spPr>
            <a:xfrm>
              <a:off x="4045041" y="4657247"/>
              <a:ext cx="0" cy="21231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3"/>
              <a:endCxn id="23" idx="1"/>
            </p:cNvCxnSpPr>
            <p:nvPr/>
          </p:nvCxnSpPr>
          <p:spPr>
            <a:xfrm>
              <a:off x="4184327" y="4503359"/>
              <a:ext cx="236627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1"/>
              <a:endCxn id="23" idx="3"/>
            </p:cNvCxnSpPr>
            <p:nvPr/>
          </p:nvCxnSpPr>
          <p:spPr>
            <a:xfrm flipH="1">
              <a:off x="4953649" y="4503358"/>
              <a:ext cx="261771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378569"/>
              </a:xfrm>
              <a:blipFill rotWithShape="1">
                <a:blip r:embed="rId1"/>
                <a:stretch>
                  <a:fillRect l="-773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378569"/>
              </a:xfrm>
              <a:blipFill rotWithShape="1">
                <a:blip r:embed="rId1"/>
                <a:stretch>
                  <a:fillRect l="-773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4">
            <a:hlinkClick r:id="rId2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4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7" name="Table 18"/>
          <p:cNvGraphicFramePr>
            <a:graphicFrameLocks noGrp="1"/>
          </p:cNvGraphicFramePr>
          <p:nvPr/>
        </p:nvGraphicFramePr>
        <p:xfrm>
          <a:off x="6120002" y="1600200"/>
          <a:ext cx="248031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12585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Relationships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Meaning 1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5"/>
                      <a:stretch>
                        <a:fillRect l="-448" t="-102041" r="-84753" b="-5081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5"/>
                      <a:stretch>
                        <a:fillRect l="-448" t="-202041" r="-84753" b="-4081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5"/>
                      <a:stretch>
                        <a:fillRect l="-448" t="-308333" r="-84753" b="-3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5"/>
                      <a:stretch>
                        <a:fillRect l="-448" t="-400000" r="-84753" b="-2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strike="sngStrike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5"/>
                      <a:stretch>
                        <a:fillRect l="-448" t="-500000" r="-84753" b="-1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strike="sngStrike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5"/>
                      <a:stretch>
                        <a:fillRect l="-448" t="-600000" r="-84753" b="-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484538" y="4838640"/>
            <a:ext cx="4174924" cy="1666070"/>
            <a:chOff x="1971279" y="4237011"/>
            <a:chExt cx="4174924" cy="1666070"/>
          </a:xfrm>
        </p:grpSpPr>
        <p:sp>
          <p:nvSpPr>
            <p:cNvPr id="29" name="矩形 3"/>
            <p:cNvSpPr/>
            <p:nvPr/>
          </p:nvSpPr>
          <p:spPr>
            <a:xfrm>
              <a:off x="1971279" y="434947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" name="矩形 3"/>
            <p:cNvSpPr/>
            <p:nvPr/>
          </p:nvSpPr>
          <p:spPr>
            <a:xfrm>
              <a:off x="5215420" y="4349469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1" name="组合 6"/>
            <p:cNvGrpSpPr/>
            <p:nvPr/>
          </p:nvGrpSpPr>
          <p:grpSpPr>
            <a:xfrm>
              <a:off x="3154946" y="4237011"/>
              <a:ext cx="532695" cy="532695"/>
              <a:chOff x="3920969" y="4956154"/>
              <a:chExt cx="571708" cy="571708"/>
            </a:xfrm>
          </p:grpSpPr>
          <p:sp>
            <p:nvSpPr>
              <p:cNvPr id="46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6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>
              <a:stCxn id="29" idx="3"/>
              <a:endCxn id="46" idx="1"/>
            </p:cNvCxnSpPr>
            <p:nvPr/>
          </p:nvCxnSpPr>
          <p:spPr>
            <a:xfrm flipV="1">
              <a:off x="2902062" y="4503359"/>
              <a:ext cx="252884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"/>
            <p:cNvSpPr/>
            <p:nvPr/>
          </p:nvSpPr>
          <p:spPr>
            <a:xfrm>
              <a:off x="3538025" y="5595304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Choice>
          <mc:Fallback>
            <p:sp>
              <p:nvSpPr>
                <p:cNvPr id="64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grpSp>
          <p:nvGrpSpPr>
            <p:cNvPr id="35" name="组合 6"/>
            <p:cNvGrpSpPr/>
            <p:nvPr/>
          </p:nvGrpSpPr>
          <p:grpSpPr>
            <a:xfrm>
              <a:off x="4420954" y="4237011"/>
              <a:ext cx="532695" cy="532695"/>
              <a:chOff x="3845481" y="4956154"/>
              <a:chExt cx="571708" cy="571708"/>
            </a:xfrm>
          </p:grpSpPr>
          <p:sp>
            <p:nvSpPr>
              <p:cNvPr id="44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45481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6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36" name="组合 6"/>
            <p:cNvGrpSpPr/>
            <p:nvPr/>
          </p:nvGrpSpPr>
          <p:grpSpPr>
            <a:xfrm>
              <a:off x="3778693" y="4869558"/>
              <a:ext cx="532695" cy="532695"/>
              <a:chOff x="3920969" y="4956154"/>
              <a:chExt cx="571708" cy="571708"/>
            </a:xfrm>
          </p:grpSpPr>
          <p:sp>
            <p:nvSpPr>
              <p:cNvPr id="42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7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37" name="Straight Connector 36"/>
            <p:cNvCxnSpPr>
              <a:stCxn id="33" idx="0"/>
              <a:endCxn id="42" idx="2"/>
            </p:cNvCxnSpPr>
            <p:nvPr/>
          </p:nvCxnSpPr>
          <p:spPr>
            <a:xfrm flipV="1">
              <a:off x="4045041" y="5402253"/>
              <a:ext cx="0" cy="19305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4" idx="1"/>
              <a:endCxn id="46" idx="3"/>
            </p:cNvCxnSpPr>
            <p:nvPr/>
          </p:nvCxnSpPr>
          <p:spPr>
            <a:xfrm flipH="1">
              <a:off x="3687641" y="4503359"/>
              <a:ext cx="218114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2"/>
              <a:endCxn id="42" idx="0"/>
            </p:cNvCxnSpPr>
            <p:nvPr/>
          </p:nvCxnSpPr>
          <p:spPr>
            <a:xfrm>
              <a:off x="4045041" y="4657247"/>
              <a:ext cx="0" cy="21231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3"/>
              <a:endCxn id="44" idx="1"/>
            </p:cNvCxnSpPr>
            <p:nvPr/>
          </p:nvCxnSpPr>
          <p:spPr>
            <a:xfrm>
              <a:off x="4184327" y="4503359"/>
              <a:ext cx="236627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1"/>
              <a:endCxn id="44" idx="3"/>
            </p:cNvCxnSpPr>
            <p:nvPr/>
          </p:nvCxnSpPr>
          <p:spPr>
            <a:xfrm flipH="1">
              <a:off x="4953649" y="4503358"/>
              <a:ext cx="261771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199"/>
                <a:ext cx="7886700" cy="4589585"/>
              </a:xfrm>
              <a:blipFill rotWithShape="1">
                <a:blip r:embed="rId1"/>
                <a:stretch>
                  <a:fillRect l="-773" t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199"/>
                <a:ext cx="7886700" cy="4589585"/>
              </a:xfrm>
              <a:blipFill rotWithShape="1">
                <a:blip r:embed="rId1"/>
                <a:stretch>
                  <a:fillRect l="-773" t="-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484538" y="2012557"/>
            <a:ext cx="4174924" cy="1666070"/>
            <a:chOff x="1971279" y="4237011"/>
            <a:chExt cx="4174924" cy="1666070"/>
          </a:xfrm>
        </p:grpSpPr>
        <p:sp>
          <p:nvSpPr>
            <p:cNvPr id="5" name="矩形 3"/>
            <p:cNvSpPr/>
            <p:nvPr/>
          </p:nvSpPr>
          <p:spPr>
            <a:xfrm>
              <a:off x="1971279" y="434947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5215420" y="4349469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154946" y="4237011"/>
              <a:ext cx="532695" cy="532695"/>
              <a:chOff x="3920969" y="4956154"/>
              <a:chExt cx="571708" cy="571708"/>
            </a:xfrm>
          </p:grpSpPr>
          <p:sp>
            <p:nvSpPr>
              <p:cNvPr id="22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3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4737" cy="330318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8" name="Straight Connector 7"/>
            <p:cNvCxnSpPr>
              <a:stCxn id="5" idx="3"/>
              <a:endCxn id="22" idx="1"/>
            </p:cNvCxnSpPr>
            <p:nvPr/>
          </p:nvCxnSpPr>
          <p:spPr>
            <a:xfrm flipV="1">
              <a:off x="2902062" y="4503359"/>
              <a:ext cx="252884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3"/>
            <p:cNvSpPr/>
            <p:nvPr/>
          </p:nvSpPr>
          <p:spPr>
            <a:xfrm>
              <a:off x="3538025" y="5595304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Choice>
          <mc:Fallback>
            <p:sp>
              <p:nvSpPr>
                <p:cNvPr id="10" name="矩形 3"/>
                <p:cNvSpPr>
                  <a14:cpLocks xmlns:a14="http://schemas.microsoft.com/office/drawing/2010/main" noRot="1" noChangeAspect="1" noMove="1" noResize="1" noEditPoints="1" noAdjustHandles="1" noChangeArrowheads="1" noChangeShapeType="1"/>
                </p:cNvSpPr>
                <p:nvPr/>
              </p:nvSpPr>
              <p:spPr>
                <a:xfrm>
                  <a:off x="3905755" y="4349470"/>
                  <a:ext cx="278572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  <a:endParaRPr lang="en-US">
                    <a:noFill/>
                  </a:endParaRPr>
                </a:p>
              </p:txBody>
            </p:sp>
          </mc:Fallback>
        </mc:AlternateContent>
        <p:grpSp>
          <p:nvGrpSpPr>
            <p:cNvPr id="11" name="组合 6"/>
            <p:cNvGrpSpPr/>
            <p:nvPr/>
          </p:nvGrpSpPr>
          <p:grpSpPr>
            <a:xfrm>
              <a:off x="4420954" y="4237011"/>
              <a:ext cx="532695" cy="532695"/>
              <a:chOff x="3845481" y="4956154"/>
              <a:chExt cx="571708" cy="571708"/>
            </a:xfrm>
          </p:grpSpPr>
          <p:sp>
            <p:nvSpPr>
              <p:cNvPr id="2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45481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1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18810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2" name="组合 6"/>
            <p:cNvGrpSpPr/>
            <p:nvPr/>
          </p:nvGrpSpPr>
          <p:grpSpPr>
            <a:xfrm>
              <a:off x="3778693" y="4869558"/>
              <a:ext cx="532695" cy="532695"/>
              <a:chOff x="3920969" y="4956154"/>
              <a:chExt cx="571708" cy="571708"/>
            </a:xfrm>
          </p:grpSpPr>
          <p:sp>
            <p:nvSpPr>
              <p:cNvPr id="18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956154"/>
                <a:ext cx="571708" cy="571708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19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994298" y="5076848"/>
                    <a:ext cx="459209" cy="33031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13" name="Straight Connector 12"/>
            <p:cNvCxnSpPr>
              <a:stCxn id="9" idx="0"/>
              <a:endCxn id="18" idx="2"/>
            </p:cNvCxnSpPr>
            <p:nvPr/>
          </p:nvCxnSpPr>
          <p:spPr>
            <a:xfrm flipV="1">
              <a:off x="4045041" y="5402253"/>
              <a:ext cx="0" cy="19305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1"/>
              <a:endCxn id="22" idx="3"/>
            </p:cNvCxnSpPr>
            <p:nvPr/>
          </p:nvCxnSpPr>
          <p:spPr>
            <a:xfrm flipH="1">
              <a:off x="3687641" y="4503359"/>
              <a:ext cx="218114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18" idx="0"/>
            </p:cNvCxnSpPr>
            <p:nvPr/>
          </p:nvCxnSpPr>
          <p:spPr>
            <a:xfrm>
              <a:off x="4045041" y="4657247"/>
              <a:ext cx="0" cy="21231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3"/>
              <a:endCxn id="20" idx="1"/>
            </p:cNvCxnSpPr>
            <p:nvPr/>
          </p:nvCxnSpPr>
          <p:spPr>
            <a:xfrm>
              <a:off x="4184327" y="4503359"/>
              <a:ext cx="236627" cy="0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1"/>
              <a:endCxn id="20" idx="3"/>
            </p:cNvCxnSpPr>
            <p:nvPr/>
          </p:nvCxnSpPr>
          <p:spPr>
            <a:xfrm flipH="1">
              <a:off x="4953649" y="4503358"/>
              <a:ext cx="261771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4">
            <a:hlinkClick r:id="rId6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矩形 4">
            <a:hlinkClick r:id="rId7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矩形 4">
            <a:hlinkClick r:id="rId8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41045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Cardinality Constraints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Participation Constraints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Constraints for Ternary Relationship Sets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2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pPr marL="268605" indent="-268605"/>
            <a:r>
              <a:rPr lang="en-US" dirty="0"/>
              <a:t>Next, we move on to the meaning 2.</a:t>
            </a:r>
            <a:endParaRPr lang="en-US" dirty="0"/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course is instructed by at most one instructor. 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instructor can instruct at most one course. 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But there is no </a:t>
            </a:r>
            <a:r>
              <a:rPr lang="en-US" altLang="zh-CN" dirty="0">
                <a:latin typeface="Arial" charset="0"/>
                <a:cs typeface="Arial" charset="0"/>
              </a:rPr>
              <a:t>constraints on students.</a:t>
            </a:r>
            <a:endParaRPr lang="en-US" altLang="zh-CN" dirty="0">
              <a:latin typeface="Arial" charset="0"/>
              <a:cs typeface="Arial" charset="0"/>
            </a:endParaRPr>
          </a:p>
          <a:p>
            <a:r>
              <a:rPr lang="en-US" dirty="0"/>
              <a:t>However, the above construction does not work for this case. (Please have a try.)</a:t>
            </a:r>
            <a:endParaRPr lang="en-US" dirty="0"/>
          </a:p>
          <a:p>
            <a:r>
              <a:rPr lang="en-US" dirty="0"/>
              <a:t>This constraint is between two entity sets and free from other entity sets.</a:t>
            </a:r>
            <a:endParaRPr lang="en-US" dirty="0"/>
          </a:p>
          <a:p>
            <a:r>
              <a:rPr lang="en-US" dirty="0"/>
              <a:t>For this type of constraints, the structure is like this.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973711" y="4856205"/>
            <a:ext cx="3099361" cy="1301290"/>
            <a:chOff x="2661835" y="4856205"/>
            <a:chExt cx="3099361" cy="1301290"/>
          </a:xfrm>
        </p:grpSpPr>
        <p:sp>
          <p:nvSpPr>
            <p:cNvPr id="8" name="矩形 3"/>
            <p:cNvSpPr/>
            <p:nvPr/>
          </p:nvSpPr>
          <p:spPr>
            <a:xfrm>
              <a:off x="2661835" y="4968665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矩形 3"/>
            <p:cNvSpPr/>
            <p:nvPr/>
          </p:nvSpPr>
          <p:spPr>
            <a:xfrm>
              <a:off x="4830413" y="4968665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/>
            <p:cNvCxnSpPr>
              <a:stCxn id="8" idx="3"/>
              <a:endCxn id="16" idx="1"/>
            </p:cNvCxnSpPr>
            <p:nvPr/>
          </p:nvCxnSpPr>
          <p:spPr>
            <a:xfrm flipV="1">
              <a:off x="3592618" y="5122553"/>
              <a:ext cx="337535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6" idx="3"/>
              <a:endCxn id="9" idx="1"/>
            </p:cNvCxnSpPr>
            <p:nvPr/>
          </p:nvCxnSpPr>
          <p:spPr>
            <a:xfrm>
              <a:off x="4462848" y="5122553"/>
              <a:ext cx="367565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"/>
            <p:cNvSpPr/>
            <p:nvPr/>
          </p:nvSpPr>
          <p:spPr>
            <a:xfrm>
              <a:off x="3689485" y="5737260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930153" y="4856205"/>
              <a:ext cx="532695" cy="532695"/>
              <a:chOff x="3668205" y="2012557"/>
              <a:chExt cx="532695" cy="532695"/>
            </a:xfrm>
          </p:grpSpPr>
          <p:sp>
            <p:nvSpPr>
              <p:cNvPr id="16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668205" y="2012557"/>
                <a:ext cx="532695" cy="5326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17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5029456" y="5624800"/>
              <a:ext cx="532695" cy="532695"/>
              <a:chOff x="3668205" y="2012557"/>
              <a:chExt cx="532695" cy="532695"/>
            </a:xfrm>
          </p:grpSpPr>
          <p:sp>
            <p:nvSpPr>
              <p:cNvPr id="2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668205" y="2012557"/>
                <a:ext cx="532695" cy="5326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1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2860882" y="5624800"/>
              <a:ext cx="532695" cy="532695"/>
              <a:chOff x="3668205" y="2012557"/>
              <a:chExt cx="532695" cy="532695"/>
            </a:xfrm>
          </p:grpSpPr>
          <p:sp>
            <p:nvSpPr>
              <p:cNvPr id="23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668205" y="2012557"/>
                <a:ext cx="532695" cy="5326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3706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4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3706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27" name="Straight Connector 26"/>
            <p:cNvCxnSpPr>
              <a:stCxn id="8" idx="2"/>
              <a:endCxn id="23" idx="0"/>
            </p:cNvCxnSpPr>
            <p:nvPr/>
          </p:nvCxnSpPr>
          <p:spPr>
            <a:xfrm>
              <a:off x="3127227" y="5276442"/>
              <a:ext cx="3" cy="348358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3"/>
              <a:endCxn id="6" idx="1"/>
            </p:cNvCxnSpPr>
            <p:nvPr/>
          </p:nvCxnSpPr>
          <p:spPr>
            <a:xfrm>
              <a:off x="3393577" y="5891148"/>
              <a:ext cx="29590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3"/>
              <a:endCxn id="20" idx="1"/>
            </p:cNvCxnSpPr>
            <p:nvPr/>
          </p:nvCxnSpPr>
          <p:spPr>
            <a:xfrm flipV="1">
              <a:off x="4703517" y="5891148"/>
              <a:ext cx="325939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0" idx="0"/>
              <a:endCxn id="9" idx="2"/>
            </p:cNvCxnSpPr>
            <p:nvPr/>
          </p:nvCxnSpPr>
          <p:spPr>
            <a:xfrm flipV="1">
              <a:off x="5295804" y="5276442"/>
              <a:ext cx="1" cy="348358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Content Placeholder 2"/>
          <p:cNvSpPr txBox="1"/>
          <p:nvPr/>
        </p:nvSpPr>
        <p:spPr>
          <a:xfrm>
            <a:off x="4872947" y="4856205"/>
            <a:ext cx="2992662" cy="881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Only three relationship sets are added.</a:t>
            </a:r>
            <a:endParaRPr lang="en-US" altLang="zh-CN" sz="1800" dirty="0"/>
          </a:p>
        </p:txBody>
      </p:sp>
      <p:sp>
        <p:nvSpPr>
          <p:cNvPr id="41" name="矩形 4">
            <a:hlinkClick r:id="rId4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42" name="矩形 4">
            <a:hlinkClick r:id="rId5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3" name="矩形 4">
            <a:hlinkClick r:id="rId6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394200"/>
              </a:xfrm>
              <a:blipFill rotWithShape="1">
                <a:blip r:embed="rId1"/>
                <a:stretch>
                  <a:fillRect l="-773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394200"/>
              </a:xfrm>
              <a:blipFill rotWithShape="1">
                <a:blip r:embed="rId1"/>
                <a:stretch>
                  <a:fillRect l="-773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20641" y="5118753"/>
            <a:ext cx="3099361" cy="1301290"/>
            <a:chOff x="2661835" y="4856205"/>
            <a:chExt cx="3099361" cy="1301290"/>
          </a:xfrm>
        </p:grpSpPr>
        <p:sp>
          <p:nvSpPr>
            <p:cNvPr id="5" name="矩形 3"/>
            <p:cNvSpPr/>
            <p:nvPr/>
          </p:nvSpPr>
          <p:spPr>
            <a:xfrm>
              <a:off x="2661835" y="4968665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4830413" y="4968665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>
              <a:stCxn id="5" idx="3"/>
              <a:endCxn id="21" idx="1"/>
            </p:cNvCxnSpPr>
            <p:nvPr/>
          </p:nvCxnSpPr>
          <p:spPr>
            <a:xfrm flipV="1">
              <a:off x="3592618" y="5122553"/>
              <a:ext cx="337535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1" idx="3"/>
              <a:endCxn id="6" idx="1"/>
            </p:cNvCxnSpPr>
            <p:nvPr/>
          </p:nvCxnSpPr>
          <p:spPr>
            <a:xfrm>
              <a:off x="4462848" y="5122553"/>
              <a:ext cx="367565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3"/>
            <p:cNvSpPr/>
            <p:nvPr/>
          </p:nvSpPr>
          <p:spPr>
            <a:xfrm>
              <a:off x="3689485" y="5737260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930153" y="4856205"/>
              <a:ext cx="532695" cy="532695"/>
              <a:chOff x="3668205" y="2012557"/>
              <a:chExt cx="532695" cy="532695"/>
            </a:xfrm>
          </p:grpSpPr>
          <p:sp>
            <p:nvSpPr>
              <p:cNvPr id="21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668205" y="2012557"/>
                <a:ext cx="532695" cy="5326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2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029456" y="5624800"/>
              <a:ext cx="532695" cy="532695"/>
              <a:chOff x="3668205" y="2012557"/>
              <a:chExt cx="532695" cy="532695"/>
            </a:xfrm>
          </p:grpSpPr>
          <p:sp>
            <p:nvSpPr>
              <p:cNvPr id="19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668205" y="2012557"/>
                <a:ext cx="532695" cy="5326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20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7873" cy="30777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2860882" y="5624800"/>
              <a:ext cx="532695" cy="532695"/>
              <a:chOff x="3668205" y="2012557"/>
              <a:chExt cx="532695" cy="532695"/>
            </a:xfrm>
          </p:grpSpPr>
          <p:sp>
            <p:nvSpPr>
              <p:cNvPr id="17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668205" y="2012557"/>
                <a:ext cx="532695" cy="53269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3706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Choice>
            <mc:Fallback>
              <p:sp>
                <p:nvSpPr>
                  <p:cNvPr id="18" name="文本框 5"/>
                  <p:cNvSpPr txBox="1">
                    <a14:cpLocks xmlns:a14="http://schemas.microsoft.com/office/drawing/2010/main" noRot="1" noChangeAspec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3736530" y="2125015"/>
                    <a:ext cx="423706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  <a:endParaRPr lang="en-US">
                      <a:noFill/>
                    </a:endParaRPr>
                  </a:p>
                </p:txBody>
              </p:sp>
            </mc:Fallback>
          </mc:AlternateContent>
        </p:grpSp>
        <p:cxnSp>
          <p:nvCxnSpPr>
            <p:cNvPr id="13" name="Straight Connector 12"/>
            <p:cNvCxnSpPr>
              <a:stCxn id="5" idx="2"/>
              <a:endCxn id="17" idx="0"/>
            </p:cNvCxnSpPr>
            <p:nvPr/>
          </p:nvCxnSpPr>
          <p:spPr>
            <a:xfrm>
              <a:off x="3127227" y="5276442"/>
              <a:ext cx="3" cy="348358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3"/>
              <a:endCxn id="9" idx="1"/>
            </p:cNvCxnSpPr>
            <p:nvPr/>
          </p:nvCxnSpPr>
          <p:spPr>
            <a:xfrm>
              <a:off x="3393577" y="5891148"/>
              <a:ext cx="29590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3"/>
              <a:endCxn id="19" idx="1"/>
            </p:cNvCxnSpPr>
            <p:nvPr/>
          </p:nvCxnSpPr>
          <p:spPr>
            <a:xfrm flipV="1">
              <a:off x="4703517" y="5891148"/>
              <a:ext cx="325939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9" idx="0"/>
              <a:endCxn id="6" idx="2"/>
            </p:cNvCxnSpPr>
            <p:nvPr/>
          </p:nvCxnSpPr>
          <p:spPr>
            <a:xfrm flipV="1">
              <a:off x="5295804" y="5276442"/>
              <a:ext cx="1" cy="348358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4">
            <a:hlinkClick r:id="rId5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矩形 4">
            <a:hlinkClick r:id="rId6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矩形 4">
            <a:hlinkClick r:id="rId7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27" name="Table 18"/>
          <p:cNvGraphicFramePr>
            <a:graphicFrameLocks noGrp="1"/>
          </p:cNvGraphicFramePr>
          <p:nvPr/>
        </p:nvGraphicFramePr>
        <p:xfrm>
          <a:off x="6030714" y="1606549"/>
          <a:ext cx="248031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455"/>
                <a:gridCol w="112585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Relationships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charset="0"/>
                          <a:cs typeface="Arial" charset="0"/>
                        </a:rPr>
                        <a:t>Meaning 2</a:t>
                      </a: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8"/>
                      <a:stretch>
                        <a:fillRect l="-448" t="-102041" r="-84753" b="-5081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8"/>
                      <a:stretch>
                        <a:fillRect l="-448" t="-202041" r="-84753" b="-40816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trike="sngStrike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strike="sngStrike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8"/>
                      <a:stretch>
                        <a:fillRect l="-448" t="-308333" r="-84753" b="-316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trike="sngStrike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strike="sngStrike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8"/>
                      <a:stretch>
                        <a:fillRect l="-448" t="-400000" r="-84753" b="-2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trike="sngStrike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strike="sngStrike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8"/>
                      <a:stretch>
                        <a:fillRect l="-448" t="-500000" r="-84753" b="-1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trike="sngStrike" dirty="0">
                          <a:latin typeface="Arial" charset="0"/>
                          <a:cs typeface="Arial" charset="0"/>
                        </a:rPr>
                        <a:t>Not allowed</a:t>
                      </a:r>
                      <a:endParaRPr lang="en-US" strike="sngStrike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2971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>
                      <a:blip r:embed="rId8"/>
                      <a:stretch>
                        <a:fillRect l="-448" t="-600000" r="-84753" b="-1020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>
                        <a:latin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Converting Non-binary to Binary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255477"/>
          </a:xfrm>
        </p:spPr>
        <p:txBody>
          <a:bodyPr>
            <a:normAutofit/>
          </a:bodyPr>
          <a:lstStyle/>
          <a:p>
            <a:r>
              <a:rPr lang="en-US" dirty="0"/>
              <a:t>Sometimes more complex constraints is possible in the applications.</a:t>
            </a:r>
            <a:endParaRPr lang="en-US" dirty="0"/>
          </a:p>
          <a:p>
            <a:r>
              <a:rPr lang="en-US" dirty="0"/>
              <a:t>For example, combining Meaning 1 and 2,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course is instructed by at most one instructor. 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instructor can instruct at most one course.</a:t>
            </a:r>
            <a:endParaRPr lang="en-US" dirty="0">
              <a:latin typeface="Arial" charset="0"/>
              <a:cs typeface="Arial" charset="0"/>
            </a:endParaRPr>
          </a:p>
          <a:p>
            <a:pPr marL="536575" lvl="1" indent="-193675"/>
            <a:r>
              <a:rPr lang="en-US" dirty="0">
                <a:latin typeface="Arial" charset="0"/>
                <a:cs typeface="Arial" charset="0"/>
              </a:rPr>
              <a:t>One student is associated with at most one combination of instructors and courses.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The previous </a:t>
            </a:r>
            <a:r>
              <a:rPr lang="en-US" altLang="zh-CN" dirty="0"/>
              <a:t>conversion cannot work. (Please also have a try)</a:t>
            </a:r>
            <a:endParaRPr lang="en-US" dirty="0"/>
          </a:p>
          <a:p>
            <a:r>
              <a:rPr lang="en-US" dirty="0"/>
              <a:t>To handle this case, some </a:t>
            </a:r>
            <a:r>
              <a:rPr lang="en-US" altLang="zh-CN" dirty="0"/>
              <a:t>extended</a:t>
            </a:r>
            <a:r>
              <a:rPr lang="en-US" dirty="0"/>
              <a:t> features will be introduced in the next lecture.</a:t>
            </a:r>
            <a:endParaRPr lang="en-US" dirty="0"/>
          </a:p>
          <a:p>
            <a:r>
              <a:rPr lang="en-US" dirty="0"/>
              <a:t>We have only discussed cardinality constraints for ternary relationship sets. Participation constraints are actually the same.</a:t>
            </a:r>
            <a:endParaRPr lang="en-US" dirty="0"/>
          </a:p>
        </p:txBody>
      </p:sp>
      <p:sp>
        <p:nvSpPr>
          <p:cNvPr id="4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Combining the constraints that we have discussed.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Try to make reasonable constraints on the relationship sets “major” and “PD”.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Add a new entity set “transcript”.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Model some reasonable relationship sets among “student”, “transcript”, and “course”.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US" dirty="0"/>
          </a:p>
        </p:txBody>
      </p:sp>
      <p:sp>
        <p:nvSpPr>
          <p:cNvPr id="4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73" y="1413887"/>
            <a:ext cx="8618053" cy="48577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End of Lecture 3</a:t>
            </a:r>
            <a:endParaRPr lang="zh-CN" altLang="en-US" dirty="0"/>
          </a:p>
        </p:txBody>
      </p:sp>
      <p:sp>
        <p:nvSpPr>
          <p:cNvPr id="13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Relationship Constraints</a:t>
            </a:r>
            <a:endParaRPr lang="zh-CN" altLang="en-US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8387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In most cases, database designers want to include some additional information about relationship sets to answer the questions like: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“how many entities can be associated with one entity at most (or at least)?”</a:t>
            </a:r>
            <a:endParaRPr lang="en-US" altLang="zh-CN" dirty="0">
              <a:latin typeface="Arial" charset="0"/>
              <a:ea typeface="宋体" charset="-122"/>
              <a:cs typeface="Arial" charset="0"/>
            </a:endParaRPr>
          </a:p>
          <a:p>
            <a:r>
              <a:rPr lang="en-US" dirty="0"/>
              <a:t>For example, we add the relationship set “major” to model “students have majors” in the exercise of the last lecture.</a:t>
            </a:r>
            <a:endParaRPr lang="en-US" dirty="0"/>
          </a:p>
          <a:p>
            <a:r>
              <a:rPr lang="en-US" dirty="0"/>
              <a:t>But the </a:t>
            </a:r>
            <a:r>
              <a:rPr lang="en-US" altLang="zh-CN" dirty="0"/>
              <a:t>description is not accurate. 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Can one student have multiple majors? 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Can one program have multiple students?</a:t>
            </a:r>
            <a:endParaRPr lang="en-US" altLang="zh-CN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Does every student have a major?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Is every program the major for some students?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2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4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Constraints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340614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To express the answers, ER diagrams have </a:t>
            </a:r>
            <a:r>
              <a:rPr lang="en-US" altLang="zh-CN" b="1" i="1" dirty="0">
                <a:ea typeface="宋体" charset="-122"/>
              </a:rPr>
              <a:t>constraints</a:t>
            </a:r>
            <a:r>
              <a:rPr lang="en-US" altLang="zh-CN" dirty="0">
                <a:ea typeface="宋体" charset="-122"/>
              </a:rPr>
              <a:t> on relationship sets.</a:t>
            </a:r>
            <a:endParaRPr lang="en-US" altLang="zh-CN" dirty="0">
              <a:ea typeface="宋体" charset="-122"/>
            </a:endParaRPr>
          </a:p>
          <a:p>
            <a:r>
              <a:rPr lang="en-US" dirty="0"/>
              <a:t>Constraints indicate some conditions under the </a:t>
            </a:r>
            <a:r>
              <a:rPr lang="en-US" altLang="zh-CN" dirty="0"/>
              <a:t>context of the modeled problem.</a:t>
            </a:r>
            <a:endParaRPr lang="en-US" altLang="zh-CN" dirty="0"/>
          </a:p>
          <a:p>
            <a:r>
              <a:rPr lang="en-US" dirty="0"/>
              <a:t>Two types of constraints</a:t>
            </a:r>
            <a:endParaRPr lang="en-US" dirty="0"/>
          </a:p>
          <a:p>
            <a:pPr lvl="1"/>
            <a:r>
              <a:rPr lang="en-US" b="1" i="1" dirty="0">
                <a:latin typeface="Arial" charset="0"/>
                <a:cs typeface="Arial" charset="0"/>
              </a:rPr>
              <a:t>Cardinality constraints</a:t>
            </a:r>
            <a:endParaRPr lang="en-US" b="1" i="1" dirty="0">
              <a:latin typeface="Arial" charset="0"/>
              <a:cs typeface="Arial" charset="0"/>
            </a:endParaRPr>
          </a:p>
          <a:p>
            <a:pPr lvl="1"/>
            <a:r>
              <a:rPr lang="en-US" b="1" i="1" dirty="0">
                <a:latin typeface="Arial" charset="0"/>
                <a:cs typeface="Arial" charset="0"/>
              </a:rPr>
              <a:t>Participation constraints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“Cardinality” is a term from set theory. It is the number of items in a set.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270829"/>
          </a:xfrm>
        </p:spPr>
        <p:txBody>
          <a:bodyPr/>
          <a:lstStyle/>
          <a:p>
            <a:r>
              <a:rPr lang="en-US" dirty="0"/>
              <a:t>First, let’s consider the questions: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Can one student have multiple majors? 		</a:t>
            </a:r>
            <a:endParaRPr lang="en-US" altLang="zh-CN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No, one student can only associate with at most one program as his/her major.	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Can one major program have multiple students?		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Yes, one major program can have many students.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This “major” relationship set is a </a:t>
            </a:r>
            <a:r>
              <a:rPr lang="en-US" b="1" i="1" dirty="0"/>
              <a:t>many-to-one</a:t>
            </a:r>
            <a:r>
              <a:rPr lang="en-US" dirty="0"/>
              <a:t> relationship set.</a:t>
            </a:r>
            <a:endParaRPr lang="en-US" dirty="0"/>
          </a:p>
          <a:p>
            <a:r>
              <a:rPr lang="en-US" dirty="0"/>
              <a:t>The entity set “student” is on the many side, while the entity set “program” is on the one side.</a:t>
            </a:r>
            <a:endParaRPr lang="en-US" dirty="0"/>
          </a:p>
          <a:p>
            <a:r>
              <a:rPr lang="en-US" altLang="zh-CN" dirty="0"/>
              <a:t>This type of constraints is called </a:t>
            </a:r>
            <a:r>
              <a:rPr lang="en-US" altLang="zh-CN" b="1" i="1" dirty="0"/>
              <a:t>cardinality constraint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4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721469"/>
              </a:xfrm>
              <a:blipFill rotWithShape="1">
                <a:blip r:embed="rId1"/>
                <a:stretch>
                  <a:fillRect l="-773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4721469"/>
              </a:xfrm>
              <a:blipFill rotWithShape="1">
                <a:blip r:embed="rId1"/>
                <a:stretch>
                  <a:fillRect l="-773" t="-1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661835" y="2784929"/>
            <a:ext cx="3820329" cy="768596"/>
            <a:chOff x="3160692" y="3044701"/>
            <a:chExt cx="3820329" cy="768596"/>
          </a:xfrm>
        </p:grpSpPr>
        <p:sp>
          <p:nvSpPr>
            <p:cNvPr id="5" name="矩形 3"/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矩形 3"/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" name="组合 6"/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8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文本框 5"/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major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1" name="Straight Connector 20"/>
            <p:cNvCxnSpPr>
              <a:stCxn id="5" idx="3"/>
              <a:endCxn id="18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3"/>
              <a:endCxn id="1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4">
            <a:hlinkClick r:id="rId2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矩形 4">
            <a:hlinkClick r:id="rId3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矩形 4">
            <a:hlinkClick r:id="rId4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One-to-one</a:t>
            </a:r>
            <a:r>
              <a:rPr lang="en-US" dirty="0"/>
              <a:t> relationship: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One entity from one entity set is associated with at most one entity from the other entity set and vice versa.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example, one instructor can be the program director of at most one program, and one program has at most one program director.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02284" y="3655854"/>
            <a:ext cx="4939432" cy="1082401"/>
            <a:chOff x="2664737" y="2887799"/>
            <a:chExt cx="4939432" cy="1082401"/>
          </a:xfrm>
        </p:grpSpPr>
        <p:sp>
          <p:nvSpPr>
            <p:cNvPr id="5" name="矩形 3"/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program </a:t>
                </a:r>
                <a:endParaRPr kumimoji="1" lang="en-US" altLang="zh-CN" sz="1400" i="1" dirty="0">
                  <a:latin typeface="Arial" charset="0"/>
                  <a:cs typeface="Arial" charset="0"/>
                </a:endParaRPr>
              </a:p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director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8" name="Straight Connector 7"/>
            <p:cNvCxnSpPr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3"/>
              <a:endCxn id="6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Many-to-many</a:t>
            </a:r>
            <a:r>
              <a:rPr lang="en-US" dirty="0"/>
              <a:t> relationship: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One entity from one entity set can be associated with multiple entities from the other entity set and vice versa.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example, one student can borrow multiple books, and one book can be borrowed by multiple students.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02284" y="3700881"/>
            <a:ext cx="4939432" cy="992348"/>
            <a:chOff x="2664737" y="2932826"/>
            <a:chExt cx="4939432" cy="992348"/>
          </a:xfrm>
        </p:grpSpPr>
        <p:sp>
          <p:nvSpPr>
            <p:cNvPr id="5" name="矩形 3"/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" name="矩形 3"/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book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640200" y="2932826"/>
              <a:ext cx="992348" cy="992348"/>
              <a:chOff x="3859019" y="4754175"/>
              <a:chExt cx="1065025" cy="1065025"/>
            </a:xfrm>
          </p:grpSpPr>
          <p:sp>
            <p:nvSpPr>
              <p:cNvPr id="1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859019" y="4754175"/>
                <a:ext cx="1065025" cy="106502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文本框 5"/>
              <p:cNvSpPr txBox="1"/>
              <p:nvPr/>
            </p:nvSpPr>
            <p:spPr>
              <a:xfrm>
                <a:off x="3998421" y="5115635"/>
                <a:ext cx="784848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borrow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8" name="Straight Connector 7"/>
            <p:cNvCxnSpPr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3"/>
              <a:endCxn id="6" idx="1"/>
            </p:cNvCxnSpPr>
            <p:nvPr/>
          </p:nvCxnSpPr>
          <p:spPr>
            <a:xfrm>
              <a:off x="5632548" y="3429000"/>
              <a:ext cx="104083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4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9" name="矩形 4">
            <a:hlinkClick r:id="rId2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矩形 4">
            <a:hlinkClick r:id="rId3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Participation Constraints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3962400"/>
              </a:xfrm>
              <a:blipFill rotWithShape="1">
                <a:blip r:embed="rId1"/>
                <a:stretch>
                  <a:fillRect l="-77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14:cpLocks xmlns:a14="http://schemas.microsoft.com/office/drawing/2010/main" noGrp="1" noRot="1" noChangeAspect="1" noMove="1" noResize="1" noEditPoints="1" noAdjustHandles="1" noChangeArrowheads="1" noChangeShapeType="1"/>
              </p:cNvSpPr>
              <p:nvPr>
                <p:ph idx="1"/>
              </p:nvPr>
            </p:nvSpPr>
            <p:spPr>
              <a:xfrm>
                <a:off x="628650" y="1600200"/>
                <a:ext cx="7886700" cy="3962400"/>
              </a:xfrm>
              <a:blipFill rotWithShape="1">
                <a:blip r:embed="rId1"/>
                <a:stretch>
                  <a:fillRect l="-77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矩形 4">
            <a:hlinkClick r:id="rId2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4">
            <a:hlinkClick r:id="rId3" action="ppaction://hlinksldjump"/>
          </p:cNvPr>
          <p:cNvSpPr/>
          <p:nvPr/>
        </p:nvSpPr>
        <p:spPr>
          <a:xfrm>
            <a:off x="6120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4">
            <a:hlinkClick r:id="rId4" action="ppaction://hlinksldjump"/>
          </p:cNvPr>
          <p:cNvSpPr/>
          <p:nvPr/>
        </p:nvSpPr>
        <p:spPr>
          <a:xfrm>
            <a:off x="3023999" y="0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335756" y="4680121"/>
              <a:ext cx="41690" cy="315098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4335756" y="4680121"/>
                <a:ext cx="41690" cy="3150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372814" y="4749628"/>
              <a:ext cx="199186" cy="213154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4372814" y="4749628"/>
                <a:ext cx="199186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4687805" y="4670854"/>
              <a:ext cx="136650" cy="139013"/>
            </p14:xfrm>
          </p:contentPart>
        </mc:Choice>
        <mc:Fallback xmlns="">
          <p:pic>
            <p:nvPicPr>
              <p:cNvPr id="9" name="墨迹 8"/>
            </p:nvPicPr>
            <p:blipFill>
              <a:blip/>
            </p:blipFill>
            <p:spPr>
              <a:xfrm>
                <a:off x="4687805" y="4670854"/>
                <a:ext cx="136650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748024" y="4763529"/>
              <a:ext cx="46322" cy="78775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4748024" y="4763529"/>
                <a:ext cx="46322" cy="787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4724863" y="4772797"/>
              <a:ext cx="171392" cy="185351"/>
            </p14:xfrm>
          </p:contentPart>
        </mc:Choice>
        <mc:Fallback xmlns="">
          <p:pic>
            <p:nvPicPr>
              <p:cNvPr id="11" name="墨迹 10"/>
            </p:nvPicPr>
            <p:blipFill>
              <a:blip/>
            </p:blipFill>
            <p:spPr>
              <a:xfrm>
                <a:off x="4724863" y="4772797"/>
                <a:ext cx="171392" cy="1853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2" name="墨迹 11"/>
              <p14:cNvContentPartPr/>
              <p14:nvPr/>
            </p14:nvContentPartPr>
            <p14:xfrm>
              <a:off x="4817507" y="4805233"/>
              <a:ext cx="50954" cy="238640"/>
            </p14:xfrm>
          </p:contentPart>
        </mc:Choice>
        <mc:Fallback xmlns="">
          <p:pic>
            <p:nvPicPr>
              <p:cNvPr id="12" name="墨迹 11"/>
            </p:nvPicPr>
            <p:blipFill>
              <a:blip/>
            </p:blipFill>
            <p:spPr>
              <a:xfrm>
                <a:off x="4817507" y="4805233"/>
                <a:ext cx="50954" cy="23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4965738" y="4703290"/>
              <a:ext cx="71799" cy="83408"/>
            </p14:xfrm>
          </p:contentPart>
        </mc:Choice>
        <mc:Fallback xmlns="">
          <p:pic>
            <p:nvPicPr>
              <p:cNvPr id="13" name="墨迹 12"/>
            </p:nvPicPr>
            <p:blipFill>
              <a:blip/>
            </p:blipFill>
            <p:spPr>
              <a:xfrm>
                <a:off x="4965738" y="4703290"/>
                <a:ext cx="71799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4" name="墨迹 13"/>
              <p14:cNvContentPartPr/>
              <p14:nvPr/>
            </p14:nvContentPartPr>
            <p14:xfrm>
              <a:off x="4984267" y="4860839"/>
              <a:ext cx="46322" cy="166816"/>
            </p14:xfrm>
          </p:contentPart>
        </mc:Choice>
        <mc:Fallback xmlns="">
          <p:pic>
            <p:nvPicPr>
              <p:cNvPr id="14" name="墨迹 13"/>
            </p:nvPicPr>
            <p:blipFill>
              <a:blip/>
            </p:blipFill>
            <p:spPr>
              <a:xfrm>
                <a:off x="4984267" y="4860839"/>
                <a:ext cx="46322" cy="166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5" name="墨迹 14"/>
              <p14:cNvContentPartPr/>
              <p14:nvPr/>
            </p14:nvContentPartPr>
            <p14:xfrm>
              <a:off x="4891622" y="4916444"/>
              <a:ext cx="92645" cy="192302"/>
            </p14:xfrm>
          </p:contentPart>
        </mc:Choice>
        <mc:Fallback xmlns="">
          <p:pic>
            <p:nvPicPr>
              <p:cNvPr id="15" name="墨迹 14"/>
            </p:nvPicPr>
            <p:blipFill>
              <a:blip/>
            </p:blipFill>
            <p:spPr>
              <a:xfrm>
                <a:off x="4891622" y="4916444"/>
                <a:ext cx="92645" cy="1923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6" name="墨迹 15"/>
              <p14:cNvContentPartPr/>
              <p14:nvPr/>
            </p14:nvContentPartPr>
            <p14:xfrm>
              <a:off x="4724863" y="4916444"/>
              <a:ext cx="55586" cy="134380"/>
            </p14:xfrm>
          </p:contentPart>
        </mc:Choice>
        <mc:Fallback xmlns="">
          <p:pic>
            <p:nvPicPr>
              <p:cNvPr id="16" name="墨迹 15"/>
            </p:nvPicPr>
            <p:blipFill>
              <a:blip/>
            </p:blipFill>
            <p:spPr>
              <a:xfrm>
                <a:off x="4724863" y="4916444"/>
                <a:ext cx="55586" cy="134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7" name="墨迹 16"/>
              <p14:cNvContentPartPr/>
              <p14:nvPr/>
            </p14:nvContentPartPr>
            <p14:xfrm>
              <a:off x="5151027" y="4656952"/>
              <a:ext cx="111173" cy="97310"/>
            </p14:xfrm>
          </p:contentPart>
        </mc:Choice>
        <mc:Fallback xmlns="">
          <p:pic>
            <p:nvPicPr>
              <p:cNvPr id="17" name="墨迹 16"/>
            </p:nvPicPr>
            <p:blipFill>
              <a:blip/>
            </p:blipFill>
            <p:spPr>
              <a:xfrm>
                <a:off x="5151027" y="4656952"/>
                <a:ext cx="111173" cy="9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8" name="墨迹 17"/>
              <p14:cNvContentPartPr/>
              <p14:nvPr/>
            </p14:nvContentPartPr>
            <p14:xfrm>
              <a:off x="5164924" y="4775114"/>
              <a:ext cx="92644" cy="62556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5164924" y="4775114"/>
                <a:ext cx="92644" cy="625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9" name="墨迹 18"/>
              <p14:cNvContentPartPr/>
              <p14:nvPr/>
            </p14:nvContentPartPr>
            <p14:xfrm>
              <a:off x="5183452" y="4772797"/>
              <a:ext cx="50955" cy="229372"/>
            </p14:xfrm>
          </p:contentPart>
        </mc:Choice>
        <mc:Fallback xmlns="">
          <p:pic>
            <p:nvPicPr>
              <p:cNvPr id="19" name="墨迹 18"/>
            </p:nvPicPr>
            <p:blipFill>
              <a:blip/>
            </p:blipFill>
            <p:spPr>
              <a:xfrm>
                <a:off x="5183452" y="4772797"/>
                <a:ext cx="50955" cy="2293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0" name="墨迹 19"/>
              <p14:cNvContentPartPr/>
              <p14:nvPr/>
            </p14:nvContentPartPr>
            <p14:xfrm>
              <a:off x="5357161" y="4721825"/>
              <a:ext cx="48638" cy="250225"/>
            </p14:xfrm>
          </p:contentPart>
        </mc:Choice>
        <mc:Fallback xmlns="">
          <p:pic>
            <p:nvPicPr>
              <p:cNvPr id="20" name="墨迹 19"/>
            </p:nvPicPr>
            <p:blipFill>
              <a:blip/>
            </p:blipFill>
            <p:spPr>
              <a:xfrm>
                <a:off x="5357161" y="4721825"/>
                <a:ext cx="48638" cy="250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1" name="墨迹 20"/>
              <p14:cNvContentPartPr/>
              <p14:nvPr/>
            </p14:nvContentPartPr>
            <p14:xfrm>
              <a:off x="5378005" y="4726459"/>
              <a:ext cx="16213" cy="23169"/>
            </p14:xfrm>
          </p:contentPart>
        </mc:Choice>
        <mc:Fallback xmlns="">
          <p:pic>
            <p:nvPicPr>
              <p:cNvPr id="21" name="墨迹 20"/>
            </p:nvPicPr>
            <p:blipFill>
              <a:blip/>
            </p:blipFill>
            <p:spPr>
              <a:xfrm>
                <a:off x="5378005" y="4726459"/>
                <a:ext cx="16213" cy="231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2" name="墨迹 21"/>
              <p14:cNvContentPartPr/>
              <p14:nvPr/>
            </p14:nvContentPartPr>
            <p14:xfrm>
              <a:off x="5313154" y="4897909"/>
              <a:ext cx="48639" cy="32436"/>
            </p14:xfrm>
          </p:contentPart>
        </mc:Choice>
        <mc:Fallback xmlns="">
          <p:pic>
            <p:nvPicPr>
              <p:cNvPr id="22" name="墨迹 21"/>
            </p:nvPicPr>
            <p:blipFill>
              <a:blip/>
            </p:blipFill>
            <p:spPr>
              <a:xfrm>
                <a:off x="5313154" y="4897909"/>
                <a:ext cx="48639" cy="324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23" name="墨迹 22"/>
              <p14:cNvContentPartPr/>
              <p14:nvPr/>
            </p14:nvContentPartPr>
            <p14:xfrm>
              <a:off x="5340948" y="4944247"/>
              <a:ext cx="13897" cy="9268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340948" y="4944247"/>
                <a:ext cx="13897" cy="926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0</TotalTime>
  <Words>0</Words>
  <Application/>
  <PresentationFormat>全屏显示(4:3)</PresentationFormat>
  <Paragraphs>351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Hiragino Sans GB W3</vt:lpstr>
      <vt:lpstr>Microsoft YaHei</vt:lpstr>
      <vt:lpstr>Adobe Heiti Std R</vt:lpstr>
      <vt:lpstr>Times New Roman</vt:lpstr>
      <vt:lpstr>Helvetica</vt:lpstr>
      <vt:lpstr>等线</vt:lpstr>
      <vt:lpstr>Calibri</vt:lpstr>
      <vt:lpstr>beamer_like</vt:lpstr>
      <vt:lpstr>Lecture 3  Entity-Relationship Model Constraints</vt:lpstr>
      <vt:lpstr>Outline</vt:lpstr>
      <vt:lpstr>Relationship Constraints</vt:lpstr>
      <vt:lpstr>Relationship Constraints</vt:lpstr>
      <vt:lpstr>Cardinality Constraints</vt:lpstr>
      <vt:lpstr>Cardinality Constraints</vt:lpstr>
      <vt:lpstr>Cardinality Constraints</vt:lpstr>
      <vt:lpstr>Cardinality Constraints</vt:lpstr>
      <vt:lpstr>Participation Constraints</vt:lpstr>
      <vt:lpstr>Participation Constraints</vt:lpstr>
      <vt:lpstr>Participation Constraints</vt:lpstr>
      <vt:lpstr>Alternative Notations</vt:lpstr>
      <vt:lpstr>Constraints for Ternary Relationship Sets</vt:lpstr>
      <vt:lpstr>Constraints for Ternary Relationship Sets</vt:lpstr>
      <vt:lpstr>Constraints for Ternary Relationship Sets</vt:lpstr>
      <vt:lpstr>Converting Non-binary to Binary</vt:lpstr>
      <vt:lpstr>Converting Non-binary to Binary</vt:lpstr>
      <vt:lpstr>Converting Non-binary to Binary</vt:lpstr>
      <vt:lpstr>Converting Non-binary to Binary</vt:lpstr>
      <vt:lpstr>Converting Non-binary to Binary</vt:lpstr>
      <vt:lpstr>Converting Non-binary to Binary</vt:lpstr>
      <vt:lpstr>Converting Non-binary to Binary</vt:lpstr>
      <vt:lpstr>Exercises</vt:lpstr>
      <vt:lpstr>Exercises</vt:lpstr>
      <vt:lpstr>End of Lecture 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iPad</cp:lastModifiedBy>
  <cp:revision>362</cp:revision>
  <cp:lastPrinted>1900-01-01T00:00:00Z</cp:lastPrinted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74166B813BC8481E2BD3F066E971F189_32</vt:lpwstr>
  </property>
  <property fmtid="{D5CDD505-2E9C-101B-9397-08002B2CF9AE}" pid="3" name="KSOProductBuildVer">
    <vt:lpwstr>2052-12.16.1</vt:lpwstr>
  </property>
</Properties>
</file>