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419" r:id="rId4"/>
    <p:sldId id="361" r:id="rId5"/>
    <p:sldId id="410" r:id="rId6"/>
    <p:sldId id="411" r:id="rId7"/>
    <p:sldId id="416" r:id="rId8"/>
    <p:sldId id="417" r:id="rId9"/>
    <p:sldId id="407" r:id="rId10"/>
    <p:sldId id="409" r:id="rId11"/>
    <p:sldId id="378" r:id="rId12"/>
    <p:sldId id="41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 autoAdjust="0"/>
    <p:restoredTop sz="94843" autoAdjust="0"/>
  </p:normalViewPr>
  <p:slideViewPr>
    <p:cSldViewPr snapToGrid="0">
      <p:cViewPr varScale="1">
        <p:scale>
          <a:sx n="52" d="100"/>
          <a:sy n="52" d="100"/>
        </p:scale>
        <p:origin x="5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53279-6AA3-493C-8FBA-220F2985EB2E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7CB6F-1EC6-4E88-BB90-B62A7FA4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64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86A001-FE84-4C5B-B3E9-3C2932980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CD1E335-4EC3-4A3A-9E8B-4384C429A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DECD76-81D7-4D58-BCE9-33A182AB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13355F-4333-48BB-95A3-4EEDCC46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D19DD9-A096-492C-A48C-C88315FD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2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DCBB30-0797-434F-8E6E-A421CA39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72E0BF2-E02A-42B0-B9CB-17371840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B8C753-9D3D-49BD-8D74-BC2F5B9D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7724DE-87C0-413B-B67D-A837CCDC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36D589-9155-4C2E-8942-AF615EE2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7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3673F19-A04E-4776-8619-511326C12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FFFCC09-AA24-4D7B-86F1-4A7F772CE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092B3E-BFA6-4837-BDA1-AE6795F7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4BAF76-A8F7-40CC-A8D0-B7C898BC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2C672E-E66A-47F7-8501-F45DF1FF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0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xmlns="" id="{C18AEC02-5D85-474A-AEAD-FDF12F6D499A}"/>
              </a:ext>
            </a:extLst>
          </p:cNvPr>
          <p:cNvSpPr/>
          <p:nvPr/>
        </p:nvSpPr>
        <p:spPr>
          <a:xfrm>
            <a:off x="812797" y="1402663"/>
            <a:ext cx="10521244" cy="1058334"/>
          </a:xfrm>
          <a:prstGeom prst="roundRect">
            <a:avLst/>
          </a:prstGeom>
          <a:solidFill>
            <a:srgbClr val="3138AC"/>
          </a:solidFill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kumimoji="1"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50139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033FA9A1-7B88-294E-B1D1-5AC0DD001314}"/>
              </a:ext>
            </a:extLst>
          </p:cNvPr>
          <p:cNvSpPr/>
          <p:nvPr/>
        </p:nvSpPr>
        <p:spPr>
          <a:xfrm>
            <a:off x="0" y="304801"/>
            <a:ext cx="12192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kumimoji="1" lang="zh-CN" altLang="en-US" sz="1800">
              <a:solidFill>
                <a:srgbClr val="FFFFFF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291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1"/>
            <a:ext cx="10515600" cy="3138055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0350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13499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F0BD946-B5BA-504F-80A8-C6749F61BBD3}"/>
              </a:ext>
            </a:extLst>
          </p:cNvPr>
          <p:cNvSpPr/>
          <p:nvPr/>
        </p:nvSpPr>
        <p:spPr>
          <a:xfrm>
            <a:off x="0" y="1"/>
            <a:ext cx="12192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kumimoji="1" lang="zh-CN" altLang="en-US" sz="180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/>
              <a:t>单击此处编辑母版文本样式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91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030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0B626A19-E0EE-3344-BECF-578F6B3691A1}"/>
              </a:ext>
            </a:extLst>
          </p:cNvPr>
          <p:cNvSpPr/>
          <p:nvPr/>
        </p:nvSpPr>
        <p:spPr>
          <a:xfrm>
            <a:off x="0" y="1"/>
            <a:ext cx="12192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kumimoji="1" lang="zh-CN" altLang="en-US" sz="1800">
              <a:solidFill>
                <a:srgbClr val="FFFFFF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/>
              <a:t>单击此处编辑母版文本样式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xmlns="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91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64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4EFF11A6-A4E9-FC40-BA49-5AB35E591369}"/>
              </a:ext>
            </a:extLst>
          </p:cNvPr>
          <p:cNvSpPr/>
          <p:nvPr/>
        </p:nvSpPr>
        <p:spPr>
          <a:xfrm>
            <a:off x="0" y="1"/>
            <a:ext cx="12192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kumimoji="1" lang="zh-CN" altLang="en-US" sz="1800">
              <a:solidFill>
                <a:srgbClr val="FFFFFF"/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91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8540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7048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4964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2C30F2-6F06-4771-AC5C-5DDD33D1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4F2D8F-C2AB-4793-9330-A160CE286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97422D-3C7C-4423-8BDD-1D140DE97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463F68-B0AE-4D03-841E-375203E4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0D4527-9D93-44C5-8AD0-E76E456F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172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857704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193801"/>
            <a:ext cx="10515600" cy="4983163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D296C5C-EBD2-D143-AC4F-0DB23C2C0559}"/>
              </a:ext>
            </a:extLst>
          </p:cNvPr>
          <p:cNvSpPr/>
          <p:nvPr/>
        </p:nvSpPr>
        <p:spPr>
          <a:xfrm>
            <a:off x="0" y="1"/>
            <a:ext cx="12192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kumimoji="1" lang="zh-CN" altLang="en-US" sz="1800">
              <a:solidFill>
                <a:srgbClr val="FFFFFF"/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xmlns="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91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4154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4945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D39D35-A2D8-404F-A5F1-D88CD145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D25F04-EC19-4ACA-977B-A719AAC9A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9B345D-AB9F-4507-B822-0BA41D71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C4FC9A-9867-4767-A7D2-A3CC7AE9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6E3F14-5BCC-4EBD-AD33-E2B19B04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4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5F4B32-4DB6-479A-B20F-A5AC0CDD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F6D3A2-A5C4-470D-8714-8FBE511B5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FACC22-E511-4A38-A5FD-13552F64B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48FA871-0312-4F27-A57C-9E29718A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1454EBB-0D74-449A-A7C5-BA059BAA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F09558-ABC1-4FEA-933D-CA1A456B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EBEB7F-80C8-43A4-8E90-807D9C19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6F12095-C5A7-485A-8A19-F6626E844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4D4BE0-2314-41FE-90AC-EC9C0CFC4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DB201EE-61BF-4BBB-842C-92D59F3B1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C812400-28B5-4E91-B313-A20FFEF38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0F5992E-8866-4E02-8D24-2E45E9C2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175B223-56E9-4E30-9723-F562FA8F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0A862E3-731F-41CF-BE1B-39A2A8CD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9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D635E3-DE09-49A7-B086-B26C480C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3383F54-DEB1-4A0C-87FF-CA00CE7D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4AB68F9-1574-477F-8C95-C0D86FD5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C65F340-694E-4B04-ACCE-4B4E8684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4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834A5DF-AD09-493A-BDB6-6A3ECBCC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5273B11-60BF-4722-9687-B40A4C5C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4982CFE-7DCB-48BD-96BE-05245669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3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BC3449-8D6B-4E3F-806C-04C7434F5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731AC0-6164-4577-9446-06D61E38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05B7FC0-674F-43C6-81B7-C72264B10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E576B59-C96E-4620-BAB4-BF8AA955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8E78085-5A70-4CBE-A4E4-AC1D2EC9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BCDA0F-BD4D-4296-B409-A11C3E14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02F956-24AA-4791-A21F-1CBE73F2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C252DC7-DC1F-4C4A-9AB6-BF835622C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07A006B-8C27-4B47-BA8D-4565E5403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EAE1E30-9ED4-4CF1-A585-20FAF632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3559A66-D3C9-4497-BDDF-8E5A5612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67DCF1E-D835-4A58-8B96-9859ECE9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8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EC936C3-81A7-445F-82C5-91B3DD3A5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488614-3E35-49A0-BB95-C828ACF76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FADCF5-07DC-42CF-875E-D457C868E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EEF71-2F7E-4DA6-BFF1-3D733D1E8A1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AD226-64F2-4BAA-A906-44AA737B3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F143C4-3B48-4E41-BA21-CFC407B6F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4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DFE4E0D4-0A9E-B44F-8E15-1D2F726BFCC2}"/>
              </a:ext>
            </a:extLst>
          </p:cNvPr>
          <p:cNvSpPr/>
          <p:nvPr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kumimoji="1" lang="en-US" altLang="zh-CN" sz="1200" dirty="0">
                <a:solidFill>
                  <a:srgbClr val="FFFFFF"/>
                </a:solidFill>
              </a:rPr>
              <a:t>COMP3013</a:t>
            </a:r>
            <a:endParaRPr kumimoji="1"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00880C11-3EB2-7C44-915C-0A735C8415A3}"/>
              </a:ext>
            </a:extLst>
          </p:cNvPr>
          <p:cNvSpPr/>
          <p:nvPr/>
        </p:nvSpPr>
        <p:spPr>
          <a:xfrm>
            <a:off x="4044000" y="6637868"/>
            <a:ext cx="4080000" cy="220133"/>
          </a:xfrm>
          <a:prstGeom prst="rect">
            <a:avLst/>
          </a:prstGeom>
          <a:solidFill>
            <a:srgbClr val="212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kumimoji="1" lang="en-US" altLang="zh-CN" sz="1200" dirty="0">
                <a:solidFill>
                  <a:srgbClr val="FFFFFF"/>
                </a:solidFill>
              </a:rPr>
              <a:t>ER Model</a:t>
            </a:r>
            <a:endParaRPr kumimoji="1"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00F64495-06B2-9846-A8DD-066D25B765BE}"/>
              </a:ext>
            </a:extLst>
          </p:cNvPr>
          <p:cNvSpPr/>
          <p:nvPr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2B3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kumimoji="1"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16" name="日期占位符 3">
            <a:extLst>
              <a:ext uri="{FF2B5EF4-FFF2-40B4-BE49-F238E27FC236}">
                <a16:creationId xmlns:a16="http://schemas.microsoft.com/office/drawing/2014/main" xmlns="" id="{57D2C8FA-DD5C-BF4B-BBB3-42D100B8A34B}"/>
              </a:ext>
            </a:extLst>
          </p:cNvPr>
          <p:cNvSpPr txBox="1">
            <a:spLocks/>
          </p:cNvSpPr>
          <p:nvPr/>
        </p:nvSpPr>
        <p:spPr>
          <a:xfrm>
            <a:off x="11353800" y="6637866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FFFFFF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pPr/>
              <a:t>‹#›</a:t>
            </a:fld>
            <a:endParaRPr lang="en-US" sz="1000" dirty="0">
              <a:solidFill>
                <a:srgbClr val="FFFFFF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316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996809-512B-409C-B505-A3D062650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Lecture 3</a:t>
            </a:r>
            <a:br>
              <a:rPr lang="en-US" dirty="0"/>
            </a:br>
            <a:r>
              <a:rPr lang="en-US" dirty="0"/>
              <a:t>Entity-Relationship  Model, Constraints</a:t>
            </a:r>
            <a:br>
              <a:rPr lang="en-US" dirty="0"/>
            </a:br>
            <a:r>
              <a:rPr lang="en-US" dirty="0"/>
              <a:t>Addendum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49D31B0-1558-422C-B95B-13B1FAC75D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Jefferson Fong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1632A7C-EBF7-4E53-9EA9-2CC2DB727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696" y="3397165"/>
            <a:ext cx="3194304" cy="240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42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CF740F5-F720-490F-80FB-2FD6E2FC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Summary of ER Diagram Design</a:t>
            </a:r>
            <a:endParaRPr lang="zh-CN" altLang="en-US" dirty="0"/>
          </a:p>
        </p:txBody>
      </p:sp>
      <p:sp>
        <p:nvSpPr>
          <p:cNvPr id="13" name="矩形 12">
            <a:hlinkClick r:id="" action="ppaction://noaction"/>
            <a:extLst>
              <a:ext uri="{FF2B5EF4-FFF2-40B4-BE49-F238E27FC236}">
                <a16:creationId xmlns:a16="http://schemas.microsoft.com/office/drawing/2014/main" xmlns="" id="{7AF88F3A-D700-427E-BAE4-7C8331FFB359}"/>
              </a:ext>
            </a:extLst>
          </p:cNvPr>
          <p:cNvSpPr/>
          <p:nvPr/>
        </p:nvSpPr>
        <p:spPr>
          <a:xfrm>
            <a:off x="1524000" y="1"/>
            <a:ext cx="100965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altLang="zh-CN" sz="1000" dirty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lang="zh-CN" altLang="en-US" sz="1000" dirty="0">
              <a:solidFill>
                <a:srgbClr val="FFFFFF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>
            <a:hlinkClick r:id="" action="ppaction://noaction"/>
            <a:extLst>
              <a:ext uri="{FF2B5EF4-FFF2-40B4-BE49-F238E27FC236}">
                <a16:creationId xmlns:a16="http://schemas.microsoft.com/office/drawing/2014/main" xmlns="" id="{F9E20F86-8C42-4B3B-ACDB-EA5FD16F71A3}"/>
              </a:ext>
            </a:extLst>
          </p:cNvPr>
          <p:cNvSpPr/>
          <p:nvPr/>
        </p:nvSpPr>
        <p:spPr>
          <a:xfrm>
            <a:off x="2533650" y="-1"/>
            <a:ext cx="100965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altLang="zh-CN" sz="1000" dirty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endParaRPr lang="zh-CN" altLang="en-US" sz="1000" dirty="0">
              <a:solidFill>
                <a:srgbClr val="FFFFFF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hlinkClick r:id="" action="ppaction://noaction"/>
            <a:extLst>
              <a:ext uri="{FF2B5EF4-FFF2-40B4-BE49-F238E27FC236}">
                <a16:creationId xmlns:a16="http://schemas.microsoft.com/office/drawing/2014/main" xmlns="" id="{F136C49E-85D2-45B7-BB18-D140A07D0A34}"/>
              </a:ext>
            </a:extLst>
          </p:cNvPr>
          <p:cNvSpPr/>
          <p:nvPr/>
        </p:nvSpPr>
        <p:spPr>
          <a:xfrm>
            <a:off x="3543300" y="1"/>
            <a:ext cx="100965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altLang="zh-CN" sz="1000" dirty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Model</a:t>
            </a:r>
            <a:endParaRPr lang="zh-CN" altLang="en-US" sz="1000" dirty="0">
              <a:solidFill>
                <a:srgbClr val="FFFFFF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hlinkClick r:id="" action="ppaction://noaction"/>
            <a:extLst>
              <a:ext uri="{FF2B5EF4-FFF2-40B4-BE49-F238E27FC236}">
                <a16:creationId xmlns:a16="http://schemas.microsoft.com/office/drawing/2014/main" xmlns="" id="{68783B5D-D60F-4C53-ABC8-ED661E890E51}"/>
              </a:ext>
            </a:extLst>
          </p:cNvPr>
          <p:cNvSpPr/>
          <p:nvPr/>
        </p:nvSpPr>
        <p:spPr>
          <a:xfrm>
            <a:off x="4552950" y="-1"/>
            <a:ext cx="100965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altLang="zh-CN" sz="1000" dirty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 Entity</a:t>
            </a:r>
            <a:endParaRPr lang="zh-CN" altLang="en-US" sz="1000" dirty="0">
              <a:solidFill>
                <a:srgbClr val="FFFFFF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hlinkClick r:id="" action="ppaction://noaction"/>
            <a:extLst>
              <a:ext uri="{FF2B5EF4-FFF2-40B4-BE49-F238E27FC236}">
                <a16:creationId xmlns:a16="http://schemas.microsoft.com/office/drawing/2014/main" xmlns="" id="{A6F9743A-3816-4A03-B0E4-03A0E8757B07}"/>
              </a:ext>
            </a:extLst>
          </p:cNvPr>
          <p:cNvSpPr/>
          <p:nvPr/>
        </p:nvSpPr>
        <p:spPr>
          <a:xfrm>
            <a:off x="5562600" y="2"/>
            <a:ext cx="100965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altLang="zh-CN" sz="1000" dirty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Extended</a:t>
            </a:r>
            <a:endParaRPr lang="zh-CN" altLang="en-US" sz="1000" dirty="0">
              <a:solidFill>
                <a:srgbClr val="FFFFFF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hlinkClick r:id="" action="ppaction://noaction"/>
            <a:extLst>
              <a:ext uri="{FF2B5EF4-FFF2-40B4-BE49-F238E27FC236}">
                <a16:creationId xmlns:a16="http://schemas.microsoft.com/office/drawing/2014/main" xmlns="" id="{6592AE57-2C68-4265-971F-22D741F1ADDC}"/>
              </a:ext>
            </a:extLst>
          </p:cNvPr>
          <p:cNvSpPr/>
          <p:nvPr/>
        </p:nvSpPr>
        <p:spPr>
          <a:xfrm>
            <a:off x="6572250" y="1"/>
            <a:ext cx="100965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altLang="zh-CN" sz="1000" dirty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Issue</a:t>
            </a:r>
            <a:endParaRPr lang="zh-CN" altLang="en-US" sz="1000" dirty="0">
              <a:solidFill>
                <a:srgbClr val="FFFFFF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hlinkClick r:id="" action="ppaction://noaction"/>
            <a:extLst>
              <a:ext uri="{FF2B5EF4-FFF2-40B4-BE49-F238E27FC236}">
                <a16:creationId xmlns:a16="http://schemas.microsoft.com/office/drawing/2014/main" xmlns="" id="{1B96678A-2BC9-4412-92CE-E06D003359C9}"/>
              </a:ext>
            </a:extLst>
          </p:cNvPr>
          <p:cNvSpPr/>
          <p:nvPr/>
        </p:nvSpPr>
        <p:spPr>
          <a:xfrm>
            <a:off x="7581900" y="2"/>
            <a:ext cx="100965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altLang="zh-CN" sz="1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Tech</a:t>
            </a:r>
            <a:endParaRPr lang="zh-CN" altLang="en-US" sz="1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hlinkClick r:id="" action="ppaction://noaction"/>
            <a:extLst>
              <a:ext uri="{FF2B5EF4-FFF2-40B4-BE49-F238E27FC236}">
                <a16:creationId xmlns:a16="http://schemas.microsoft.com/office/drawing/2014/main" xmlns="" id="{6C3CC5FB-D3FC-4D93-A811-84F4D70AD59F}"/>
              </a:ext>
            </a:extLst>
          </p:cNvPr>
          <p:cNvSpPr/>
          <p:nvPr/>
        </p:nvSpPr>
        <p:spPr>
          <a:xfrm>
            <a:off x="8591550" y="1"/>
            <a:ext cx="100965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altLang="zh-CN" sz="1000" dirty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</a:t>
            </a:r>
            <a:endParaRPr lang="zh-CN" altLang="en-US" sz="1000" dirty="0">
              <a:solidFill>
                <a:srgbClr val="FFFFFF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hlinkClick r:id="" action="ppaction://noaction"/>
            <a:extLst>
              <a:ext uri="{FF2B5EF4-FFF2-40B4-BE49-F238E27FC236}">
                <a16:creationId xmlns:a16="http://schemas.microsoft.com/office/drawing/2014/main" xmlns="" id="{C5331E20-40E2-448C-94B6-A40A27BA0294}"/>
              </a:ext>
            </a:extLst>
          </p:cNvPr>
          <p:cNvSpPr/>
          <p:nvPr/>
        </p:nvSpPr>
        <p:spPr>
          <a:xfrm>
            <a:off x="9601200" y="-2"/>
            <a:ext cx="10668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altLang="zh-CN" sz="1000" dirty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Schema</a:t>
            </a:r>
            <a:endParaRPr lang="zh-CN" altLang="en-US" sz="1000" dirty="0">
              <a:solidFill>
                <a:srgbClr val="FFFFFF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93DA26BE-5D13-4CBD-BB27-CD213C46EF7F}"/>
              </a:ext>
            </a:extLst>
          </p:cNvPr>
          <p:cNvSpPr/>
          <p:nvPr/>
        </p:nvSpPr>
        <p:spPr>
          <a:xfrm>
            <a:off x="2619595" y="1588553"/>
            <a:ext cx="3743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defTabSz="457200"/>
            <a:r>
              <a:rPr lang="en-US" altLang="zh-CN" sz="1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zh-CN" altLang="en-US" sz="14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6D351283-F7CC-402F-A7BD-FA7AFD519189}"/>
              </a:ext>
            </a:extLst>
          </p:cNvPr>
          <p:cNvGrpSpPr/>
          <p:nvPr/>
        </p:nvGrpSpPr>
        <p:grpSpPr>
          <a:xfrm>
            <a:off x="5130424" y="1463892"/>
            <a:ext cx="550463" cy="550463"/>
            <a:chOff x="5578646" y="5157139"/>
            <a:chExt cx="1040454" cy="1040454"/>
          </a:xfrm>
        </p:grpSpPr>
        <p:sp>
          <p:nvSpPr>
            <p:cNvPr id="26" name="菱形 25">
              <a:extLst>
                <a:ext uri="{FF2B5EF4-FFF2-40B4-BE49-F238E27FC236}">
                  <a16:creationId xmlns:a16="http://schemas.microsoft.com/office/drawing/2014/main" xmlns="" id="{C0DC76B3-58D4-491A-BC14-C0A83F8EAF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78646" y="5157139"/>
              <a:ext cx="1040454" cy="1040454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 defTabSz="457200">
                <a:lnSpc>
                  <a:spcPct val="50000"/>
                </a:lnSpc>
              </a:pPr>
              <a:endParaRPr lang="zh-CN" altLang="en-US" sz="1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xmlns="" id="{8F21A4CA-B9C1-4D26-AD3B-30DC2B3DBA42}"/>
                </a:ext>
              </a:extLst>
            </p:cNvPr>
            <p:cNvSpPr txBox="1"/>
            <p:nvPr/>
          </p:nvSpPr>
          <p:spPr>
            <a:xfrm>
              <a:off x="5820008" y="5406593"/>
              <a:ext cx="594469" cy="581743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pPr defTabSz="457200"/>
              <a:r>
                <a:rPr kumimoji="1" lang="en-US" altLang="zh-CN" sz="1400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kumimoji="1" lang="zh-CN" altLang="en-US" sz="1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C917966D-0057-4D42-B1D5-75FFCFBB751D}"/>
              </a:ext>
            </a:extLst>
          </p:cNvPr>
          <p:cNvSpPr txBox="1"/>
          <p:nvPr/>
        </p:nvSpPr>
        <p:spPr>
          <a:xfrm>
            <a:off x="3614098" y="1588553"/>
            <a:ext cx="901209" cy="307777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defTabSz="457200"/>
            <a:r>
              <a:rPr kumimoji="1"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</a:t>
            </a:r>
            <a:endParaRPr kumimoji="1" lang="zh-CN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xmlns="" id="{6DFD521B-09D2-4382-B8F6-5857EE963CB3}"/>
              </a:ext>
            </a:extLst>
          </p:cNvPr>
          <p:cNvSpPr/>
          <p:nvPr/>
        </p:nvSpPr>
        <p:spPr>
          <a:xfrm>
            <a:off x="7824030" y="1572067"/>
            <a:ext cx="374343" cy="3540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>
            <a:spAutoFit/>
          </a:bodyPr>
          <a:lstStyle/>
          <a:p>
            <a:pPr algn="ctr" defTabSz="457200"/>
            <a:r>
              <a:rPr lang="en-US" altLang="zh-CN" sz="1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14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BC0C16E6-49E6-4A40-BBB7-4EBC7893807F}"/>
              </a:ext>
            </a:extLst>
          </p:cNvPr>
          <p:cNvSpPr txBox="1"/>
          <p:nvPr/>
        </p:nvSpPr>
        <p:spPr>
          <a:xfrm>
            <a:off x="5981810" y="1585234"/>
            <a:ext cx="1388522" cy="307777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defTabSz="457200"/>
            <a:r>
              <a:rPr kumimoji="1"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</a:t>
            </a:r>
            <a:endParaRPr kumimoji="1" lang="zh-CN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277F3B9F-F74E-4AD3-9507-53E1C262AABF}"/>
              </a:ext>
            </a:extLst>
          </p:cNvPr>
          <p:cNvSpPr/>
          <p:nvPr/>
        </p:nvSpPr>
        <p:spPr>
          <a:xfrm>
            <a:off x="2612938" y="2280989"/>
            <a:ext cx="374343" cy="307777"/>
          </a:xfrm>
          <a:prstGeom prst="rect">
            <a:avLst/>
          </a:prstGeom>
          <a:noFill/>
          <a:ln w="3492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 defTabSz="457200"/>
            <a:r>
              <a:rPr lang="en-US" altLang="zh-CN" sz="1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zh-CN" altLang="en-US" sz="14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784A8C81-E56A-46AB-8A2C-EFFB8E45D4DA}"/>
              </a:ext>
            </a:extLst>
          </p:cNvPr>
          <p:cNvSpPr txBox="1"/>
          <p:nvPr/>
        </p:nvSpPr>
        <p:spPr>
          <a:xfrm>
            <a:off x="3607440" y="2280989"/>
            <a:ext cx="1369286" cy="307777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defTabSz="457200"/>
            <a:r>
              <a:rPr kumimoji="1"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 entity set</a:t>
            </a:r>
            <a:endParaRPr kumimoji="1" lang="zh-CN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E3106681-CD66-45D5-B94D-46069BF0A0EF}"/>
              </a:ext>
            </a:extLst>
          </p:cNvPr>
          <p:cNvGrpSpPr/>
          <p:nvPr/>
        </p:nvGrpSpPr>
        <p:grpSpPr>
          <a:xfrm>
            <a:off x="5130424" y="2191284"/>
            <a:ext cx="550463" cy="550463"/>
            <a:chOff x="5578646" y="5157139"/>
            <a:chExt cx="1040454" cy="1040454"/>
          </a:xfrm>
        </p:grpSpPr>
        <p:sp>
          <p:nvSpPr>
            <p:cNvPr id="41" name="菱形 40">
              <a:extLst>
                <a:ext uri="{FF2B5EF4-FFF2-40B4-BE49-F238E27FC236}">
                  <a16:creationId xmlns:a16="http://schemas.microsoft.com/office/drawing/2014/main" xmlns="" id="{BC780BFB-CF05-4A86-AE58-13F643CEC5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78646" y="5157139"/>
              <a:ext cx="1040454" cy="1040454"/>
            </a:xfrm>
            <a:prstGeom prst="diamond">
              <a:avLst/>
            </a:pr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 defTabSz="457200">
                <a:lnSpc>
                  <a:spcPct val="50000"/>
                </a:lnSpc>
              </a:pPr>
              <a:endParaRPr lang="zh-CN" altLang="en-US" sz="1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xmlns="" id="{CE05839E-4DDC-462A-A40C-B9F0D3AEEA26}"/>
                </a:ext>
              </a:extLst>
            </p:cNvPr>
            <p:cNvSpPr txBox="1"/>
            <p:nvPr/>
          </p:nvSpPr>
          <p:spPr>
            <a:xfrm>
              <a:off x="5820008" y="5406593"/>
              <a:ext cx="594469" cy="581743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pPr defTabSz="457200"/>
              <a:r>
                <a:rPr kumimoji="1" lang="en-US" altLang="zh-CN" sz="1400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kumimoji="1" lang="zh-CN" altLang="en-US" sz="1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EBE1C928-94BC-4AF3-BDEF-BD837C05B612}"/>
              </a:ext>
            </a:extLst>
          </p:cNvPr>
          <p:cNvSpPr txBox="1"/>
          <p:nvPr/>
        </p:nvSpPr>
        <p:spPr>
          <a:xfrm>
            <a:off x="5981810" y="2204904"/>
            <a:ext cx="1388522" cy="523220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defTabSz="457200"/>
            <a:r>
              <a:rPr kumimoji="1"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identifying</a:t>
            </a:r>
          </a:p>
          <a:p>
            <a:pPr defTabSz="457200"/>
            <a:r>
              <a:rPr kumimoji="1"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</a:t>
            </a:r>
            <a:endParaRPr kumimoji="1" lang="zh-CN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4BD2FEE4-3A1E-4385-91B2-16839A93BB23}"/>
              </a:ext>
            </a:extLst>
          </p:cNvPr>
          <p:cNvSpPr txBox="1"/>
          <p:nvPr/>
        </p:nvSpPr>
        <p:spPr>
          <a:xfrm>
            <a:off x="8627256" y="1588553"/>
            <a:ext cx="830677" cy="307777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defTabSz="457200"/>
            <a:r>
              <a:rPr kumimoji="1"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endParaRPr kumimoji="1" lang="zh-CN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xmlns="" id="{82B5BF29-9DD7-4BB4-BFD5-7EDC2E21E2E8}"/>
              </a:ext>
            </a:extLst>
          </p:cNvPr>
          <p:cNvSpPr/>
          <p:nvPr/>
        </p:nvSpPr>
        <p:spPr>
          <a:xfrm>
            <a:off x="7824030" y="2282519"/>
            <a:ext cx="374343" cy="354072"/>
          </a:xfrm>
          <a:prstGeom prst="ellipse">
            <a:avLst/>
          </a:prstGeom>
          <a:noFill/>
          <a:ln w="3492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>
            <a:spAutoFit/>
          </a:bodyPr>
          <a:lstStyle/>
          <a:p>
            <a:pPr algn="ctr" defTabSz="457200"/>
            <a:r>
              <a:rPr lang="en-US" altLang="zh-CN" sz="1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14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0163EE33-288C-4A6A-9BFC-0C605C0D873B}"/>
              </a:ext>
            </a:extLst>
          </p:cNvPr>
          <p:cNvSpPr txBox="1"/>
          <p:nvPr/>
        </p:nvSpPr>
        <p:spPr>
          <a:xfrm>
            <a:off x="8627256" y="2191283"/>
            <a:ext cx="1090363" cy="523220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defTabSz="457200"/>
            <a:r>
              <a:rPr kumimoji="1"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multivalued</a:t>
            </a:r>
          </a:p>
          <a:p>
            <a:pPr defTabSz="457200"/>
            <a:r>
              <a:rPr kumimoji="1"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endParaRPr kumimoji="1" lang="zh-CN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xmlns="" id="{1618D895-47BD-4611-9984-45029BDE7E13}"/>
              </a:ext>
            </a:extLst>
          </p:cNvPr>
          <p:cNvSpPr/>
          <p:nvPr/>
        </p:nvSpPr>
        <p:spPr>
          <a:xfrm>
            <a:off x="7824030" y="3070883"/>
            <a:ext cx="374343" cy="35407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>
            <a:spAutoFit/>
          </a:bodyPr>
          <a:lstStyle/>
          <a:p>
            <a:pPr algn="ctr" defTabSz="457200"/>
            <a:r>
              <a:rPr lang="en-US" altLang="zh-CN" sz="1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14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xmlns="" id="{5B1D5A68-950D-4DEF-835D-7B6FFC9490FC}"/>
              </a:ext>
            </a:extLst>
          </p:cNvPr>
          <p:cNvSpPr txBox="1"/>
          <p:nvPr/>
        </p:nvSpPr>
        <p:spPr>
          <a:xfrm>
            <a:off x="8627256" y="2979647"/>
            <a:ext cx="830677" cy="523220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defTabSz="457200"/>
            <a:r>
              <a:rPr kumimoji="1"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derived </a:t>
            </a:r>
          </a:p>
          <a:p>
            <a:pPr defTabSz="457200"/>
            <a:r>
              <a:rPr kumimoji="1"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  <a:endParaRPr kumimoji="1" lang="zh-CN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xmlns="" id="{01D9302B-F524-4DE1-A4B9-5057EBABB21D}"/>
              </a:ext>
            </a:extLst>
          </p:cNvPr>
          <p:cNvSpPr/>
          <p:nvPr/>
        </p:nvSpPr>
        <p:spPr>
          <a:xfrm>
            <a:off x="7824030" y="3859247"/>
            <a:ext cx="374343" cy="354072"/>
          </a:xfrm>
          <a:prstGeom prst="ellipse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>
            <a:spAutoFit/>
          </a:bodyPr>
          <a:lstStyle/>
          <a:p>
            <a:pPr algn="ctr" defTabSz="457200"/>
            <a:r>
              <a:rPr lang="en-US" altLang="zh-CN" sz="1400" i="1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1400" i="1" u="sng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xmlns="" id="{C74F44A6-59D6-4747-B872-AF0C2D34131A}"/>
              </a:ext>
            </a:extLst>
          </p:cNvPr>
          <p:cNvSpPr txBox="1"/>
          <p:nvPr/>
        </p:nvSpPr>
        <p:spPr>
          <a:xfrm>
            <a:off x="8627256" y="3875733"/>
            <a:ext cx="1109599" cy="307777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defTabSz="457200"/>
            <a:r>
              <a:rPr kumimoji="1"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key</a:t>
            </a:r>
            <a:endParaRPr kumimoji="1" lang="zh-CN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xmlns="" id="{C3901E6C-82EC-4D10-992A-B038E46E6BFB}"/>
              </a:ext>
            </a:extLst>
          </p:cNvPr>
          <p:cNvSpPr/>
          <p:nvPr/>
        </p:nvSpPr>
        <p:spPr>
          <a:xfrm>
            <a:off x="7824030" y="4539690"/>
            <a:ext cx="374343" cy="354072"/>
          </a:xfrm>
          <a:prstGeom prst="ellipse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>
            <a:spAutoFit/>
          </a:bodyPr>
          <a:lstStyle/>
          <a:p>
            <a:pPr algn="ctr" defTabSz="457200"/>
            <a:r>
              <a:rPr lang="en-US" altLang="zh-CN" sz="1400" i="1" u="dashLo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endParaRPr lang="zh-CN" altLang="en-US" sz="1400" i="1" u="dashLong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xmlns="" id="{12F1E923-CE3C-47C5-94F7-6406C90666BE}"/>
              </a:ext>
            </a:extLst>
          </p:cNvPr>
          <p:cNvSpPr txBox="1"/>
          <p:nvPr/>
        </p:nvSpPr>
        <p:spPr>
          <a:xfrm>
            <a:off x="8627256" y="4556176"/>
            <a:ext cx="1199367" cy="307777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defTabSz="457200"/>
            <a:r>
              <a:rPr kumimoji="1"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discriminator</a:t>
            </a:r>
            <a:endParaRPr kumimoji="1" lang="zh-CN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xmlns="" id="{8B03DC5F-76FF-4D5C-848F-1083E22D4E62}"/>
              </a:ext>
            </a:extLst>
          </p:cNvPr>
          <p:cNvGrpSpPr/>
          <p:nvPr/>
        </p:nvGrpSpPr>
        <p:grpSpPr>
          <a:xfrm>
            <a:off x="5130424" y="2968530"/>
            <a:ext cx="550463" cy="550463"/>
            <a:chOff x="5578646" y="5157139"/>
            <a:chExt cx="1040454" cy="1040454"/>
          </a:xfrm>
        </p:grpSpPr>
        <p:sp>
          <p:nvSpPr>
            <p:cNvPr id="54" name="菱形 53">
              <a:extLst>
                <a:ext uri="{FF2B5EF4-FFF2-40B4-BE49-F238E27FC236}">
                  <a16:creationId xmlns:a16="http://schemas.microsoft.com/office/drawing/2014/main" xmlns="" id="{60240726-CE61-4A2B-A07E-7D4AE3FCE2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78646" y="5157139"/>
              <a:ext cx="1040454" cy="1040454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 defTabSz="457200">
                <a:lnSpc>
                  <a:spcPct val="50000"/>
                </a:lnSpc>
              </a:pPr>
              <a:endParaRPr lang="zh-CN" altLang="en-US" sz="1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xmlns="" id="{0F8A008E-0D61-450F-8F8B-A720F28A4927}"/>
                </a:ext>
              </a:extLst>
            </p:cNvPr>
            <p:cNvSpPr txBox="1"/>
            <p:nvPr/>
          </p:nvSpPr>
          <p:spPr>
            <a:xfrm>
              <a:off x="5820008" y="5406593"/>
              <a:ext cx="594469" cy="581743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pPr defTabSz="457200"/>
              <a:r>
                <a:rPr kumimoji="1" lang="en-US" altLang="zh-CN" sz="1400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kumimoji="1" lang="zh-CN" altLang="en-US" sz="1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1190F6B9-630D-46C5-A967-4B75C93CEF2C}"/>
              </a:ext>
            </a:extLst>
          </p:cNvPr>
          <p:cNvCxnSpPr>
            <a:stCxn id="54" idx="1"/>
          </p:cNvCxnSpPr>
          <p:nvPr/>
        </p:nvCxnSpPr>
        <p:spPr>
          <a:xfrm flipH="1" flipV="1">
            <a:off x="4910239" y="3241257"/>
            <a:ext cx="220185" cy="2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xmlns="" id="{0F85651A-D720-4143-AF04-2163E0EF33C8}"/>
              </a:ext>
            </a:extLst>
          </p:cNvPr>
          <p:cNvCxnSpPr/>
          <p:nvPr/>
        </p:nvCxnSpPr>
        <p:spPr>
          <a:xfrm flipH="1" flipV="1">
            <a:off x="5680887" y="3245415"/>
            <a:ext cx="220185" cy="2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xmlns="" id="{E5AD3D0F-02D8-4675-9A35-23F5D5F1C56B}"/>
              </a:ext>
            </a:extLst>
          </p:cNvPr>
          <p:cNvSpPr txBox="1"/>
          <p:nvPr/>
        </p:nvSpPr>
        <p:spPr>
          <a:xfrm>
            <a:off x="5981810" y="2963418"/>
            <a:ext cx="1388522" cy="523220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defTabSz="457200"/>
            <a:r>
              <a:rPr kumimoji="1"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many-to-many </a:t>
            </a:r>
          </a:p>
          <a:p>
            <a:pPr defTabSz="457200"/>
            <a:r>
              <a:rPr kumimoji="1"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kumimoji="1" lang="zh-CN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xmlns="" id="{ED71C711-B3EE-456D-834B-2238101B2FB4}"/>
              </a:ext>
            </a:extLst>
          </p:cNvPr>
          <p:cNvGrpSpPr/>
          <p:nvPr/>
        </p:nvGrpSpPr>
        <p:grpSpPr>
          <a:xfrm>
            <a:off x="5130424" y="3721933"/>
            <a:ext cx="550463" cy="550463"/>
            <a:chOff x="5578646" y="5157139"/>
            <a:chExt cx="1040454" cy="1040454"/>
          </a:xfrm>
        </p:grpSpPr>
        <p:sp>
          <p:nvSpPr>
            <p:cNvPr id="59" name="菱形 58">
              <a:extLst>
                <a:ext uri="{FF2B5EF4-FFF2-40B4-BE49-F238E27FC236}">
                  <a16:creationId xmlns:a16="http://schemas.microsoft.com/office/drawing/2014/main" xmlns="" id="{68E12798-C6FD-4A3E-AFE5-0A20AD212B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78646" y="5157139"/>
              <a:ext cx="1040454" cy="1040454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 defTabSz="457200">
                <a:lnSpc>
                  <a:spcPct val="50000"/>
                </a:lnSpc>
              </a:pPr>
              <a:endParaRPr lang="zh-CN" altLang="en-US" sz="1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xmlns="" id="{174A9C71-FD4C-4257-B64E-3B4F647DDB74}"/>
                </a:ext>
              </a:extLst>
            </p:cNvPr>
            <p:cNvSpPr txBox="1"/>
            <p:nvPr/>
          </p:nvSpPr>
          <p:spPr>
            <a:xfrm>
              <a:off x="5820008" y="5406593"/>
              <a:ext cx="594469" cy="581743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pPr defTabSz="457200"/>
              <a:r>
                <a:rPr kumimoji="1" lang="en-US" altLang="zh-CN" sz="1400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kumimoji="1" lang="zh-CN" altLang="en-US" sz="1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xmlns="" id="{3B0452D8-F5F9-4A83-A719-9A23AE54CCCC}"/>
              </a:ext>
            </a:extLst>
          </p:cNvPr>
          <p:cNvCxnSpPr>
            <a:stCxn id="59" idx="1"/>
          </p:cNvCxnSpPr>
          <p:nvPr/>
        </p:nvCxnSpPr>
        <p:spPr>
          <a:xfrm flipH="1" flipV="1">
            <a:off x="4910239" y="3994660"/>
            <a:ext cx="220185" cy="2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xmlns="" id="{5617342A-E310-4F3A-97AF-B61763083D1D}"/>
              </a:ext>
            </a:extLst>
          </p:cNvPr>
          <p:cNvCxnSpPr/>
          <p:nvPr/>
        </p:nvCxnSpPr>
        <p:spPr>
          <a:xfrm flipH="1" flipV="1">
            <a:off x="5680887" y="3998818"/>
            <a:ext cx="220185" cy="2504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xmlns="" id="{FD55059F-4A23-4E38-B608-8D66D3E2CD51}"/>
              </a:ext>
            </a:extLst>
          </p:cNvPr>
          <p:cNvSpPr txBox="1"/>
          <p:nvPr/>
        </p:nvSpPr>
        <p:spPr>
          <a:xfrm>
            <a:off x="5981811" y="3716821"/>
            <a:ext cx="1237839" cy="523220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defTabSz="457200"/>
            <a:r>
              <a:rPr kumimoji="1"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many-to-one </a:t>
            </a:r>
          </a:p>
          <a:p>
            <a:pPr defTabSz="457200"/>
            <a:r>
              <a:rPr kumimoji="1"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kumimoji="1" lang="zh-CN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xmlns="" id="{A3AFB0AC-0781-44C5-B204-856BFD5B72A9}"/>
              </a:ext>
            </a:extLst>
          </p:cNvPr>
          <p:cNvGrpSpPr/>
          <p:nvPr/>
        </p:nvGrpSpPr>
        <p:grpSpPr>
          <a:xfrm>
            <a:off x="5130424" y="4425470"/>
            <a:ext cx="550463" cy="550463"/>
            <a:chOff x="5578646" y="5157139"/>
            <a:chExt cx="1040454" cy="1040454"/>
          </a:xfrm>
        </p:grpSpPr>
        <p:sp>
          <p:nvSpPr>
            <p:cNvPr id="65" name="菱形 64">
              <a:extLst>
                <a:ext uri="{FF2B5EF4-FFF2-40B4-BE49-F238E27FC236}">
                  <a16:creationId xmlns:a16="http://schemas.microsoft.com/office/drawing/2014/main" xmlns="" id="{CC48A84E-E51D-4659-A946-97B400611C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78646" y="5157139"/>
              <a:ext cx="1040454" cy="1040454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 defTabSz="457200">
                <a:lnSpc>
                  <a:spcPct val="50000"/>
                </a:lnSpc>
              </a:pPr>
              <a:endParaRPr lang="zh-CN" altLang="en-US" sz="1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xmlns="" id="{9FC0C16E-0FB8-43F6-B02E-243BAE8737D2}"/>
                </a:ext>
              </a:extLst>
            </p:cNvPr>
            <p:cNvSpPr txBox="1"/>
            <p:nvPr/>
          </p:nvSpPr>
          <p:spPr>
            <a:xfrm>
              <a:off x="5820008" y="5406593"/>
              <a:ext cx="594469" cy="581743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pPr defTabSz="457200"/>
              <a:r>
                <a:rPr kumimoji="1" lang="en-US" altLang="zh-CN" sz="1400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kumimoji="1" lang="zh-CN" altLang="en-US" sz="1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xmlns="" id="{05F7BD41-4153-46AC-AA3B-93BE08286DA0}"/>
              </a:ext>
            </a:extLst>
          </p:cNvPr>
          <p:cNvCxnSpPr>
            <a:stCxn id="65" idx="1"/>
          </p:cNvCxnSpPr>
          <p:nvPr/>
        </p:nvCxnSpPr>
        <p:spPr>
          <a:xfrm flipH="1" flipV="1">
            <a:off x="4910239" y="4698197"/>
            <a:ext cx="220185" cy="2504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xmlns="" id="{BC7885A4-8AE5-48D4-9DC1-EEF8F6BB9FA7}"/>
              </a:ext>
            </a:extLst>
          </p:cNvPr>
          <p:cNvCxnSpPr/>
          <p:nvPr/>
        </p:nvCxnSpPr>
        <p:spPr>
          <a:xfrm flipH="1" flipV="1">
            <a:off x="5680887" y="4702355"/>
            <a:ext cx="220185" cy="2504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xmlns="" id="{8FC57332-0080-463E-96A4-EBA76E3E2450}"/>
              </a:ext>
            </a:extLst>
          </p:cNvPr>
          <p:cNvSpPr txBox="1"/>
          <p:nvPr/>
        </p:nvSpPr>
        <p:spPr>
          <a:xfrm>
            <a:off x="5981811" y="4420358"/>
            <a:ext cx="1099981" cy="523220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defTabSz="457200"/>
            <a:r>
              <a:rPr kumimoji="1"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one-to-one </a:t>
            </a:r>
          </a:p>
          <a:p>
            <a:pPr defTabSz="457200"/>
            <a:r>
              <a:rPr kumimoji="1"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kumimoji="1" lang="zh-CN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xmlns="" id="{3772424F-3156-47CC-BD55-DB846C8D5842}"/>
              </a:ext>
            </a:extLst>
          </p:cNvPr>
          <p:cNvGrpSpPr/>
          <p:nvPr/>
        </p:nvGrpSpPr>
        <p:grpSpPr>
          <a:xfrm>
            <a:off x="1994520" y="2936176"/>
            <a:ext cx="1504017" cy="550463"/>
            <a:chOff x="470519" y="2936175"/>
            <a:chExt cx="1504017" cy="550463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xmlns="" id="{B545A23B-E9FD-487A-B920-D4D184B7B21E}"/>
                </a:ext>
              </a:extLst>
            </p:cNvPr>
            <p:cNvGrpSpPr/>
            <p:nvPr/>
          </p:nvGrpSpPr>
          <p:grpSpPr>
            <a:xfrm>
              <a:off x="470519" y="2936175"/>
              <a:ext cx="550463" cy="550463"/>
              <a:chOff x="5578646" y="5157139"/>
              <a:chExt cx="1040454" cy="1040454"/>
            </a:xfrm>
          </p:grpSpPr>
          <p:sp>
            <p:nvSpPr>
              <p:cNvPr id="71" name="菱形 70">
                <a:extLst>
                  <a:ext uri="{FF2B5EF4-FFF2-40B4-BE49-F238E27FC236}">
                    <a16:creationId xmlns:a16="http://schemas.microsoft.com/office/drawing/2014/main" xmlns="" id="{829C6498-0410-4028-BEC6-539C6371A2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8646" y="5157139"/>
                <a:ext cx="1040454" cy="1040454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457200">
                  <a:lnSpc>
                    <a:spcPct val="50000"/>
                  </a:lnSpc>
                </a:pPr>
                <a:endParaRPr lang="zh-CN" altLang="en-US" sz="1400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xmlns="" id="{C2776C50-FBBA-43A1-B2D4-F2F82A65C064}"/>
                  </a:ext>
                </a:extLst>
              </p:cNvPr>
              <p:cNvSpPr txBox="1"/>
              <p:nvPr/>
            </p:nvSpPr>
            <p:spPr>
              <a:xfrm>
                <a:off x="5820008" y="5406593"/>
                <a:ext cx="594469" cy="581743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defTabSz="457200"/>
                <a:r>
                  <a:rPr kumimoji="1" lang="en-US" altLang="zh-CN" sz="1400" i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endParaRPr kumimoji="1" lang="zh-CN" altLang="en-US" sz="1400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xmlns="" id="{C9FE82DB-B258-4703-A236-E73A96A84F51}"/>
                </a:ext>
              </a:extLst>
            </p:cNvPr>
            <p:cNvCxnSpPr>
              <a:cxnSpLocks/>
              <a:stCxn id="75" idx="1"/>
              <a:endCxn id="71" idx="3"/>
            </p:cNvCxnSpPr>
            <p:nvPr/>
          </p:nvCxnSpPr>
          <p:spPr>
            <a:xfrm flipH="1">
              <a:off x="1020982" y="3211406"/>
              <a:ext cx="579211" cy="1"/>
            </a:xfrm>
            <a:prstGeom prst="line">
              <a:avLst/>
            </a:prstGeom>
            <a:ln w="34925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xmlns="" id="{256B4B5E-D11F-416D-AA6C-5051CEA11D15}"/>
                </a:ext>
              </a:extLst>
            </p:cNvPr>
            <p:cNvSpPr/>
            <p:nvPr/>
          </p:nvSpPr>
          <p:spPr>
            <a:xfrm>
              <a:off x="1600193" y="3057517"/>
              <a:ext cx="3743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 defTabSz="457200"/>
              <a:r>
                <a:rPr lang="en-US" altLang="zh-CN" sz="1400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sz="1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9" name="文本框 78">
            <a:extLst>
              <a:ext uri="{FF2B5EF4-FFF2-40B4-BE49-F238E27FC236}">
                <a16:creationId xmlns:a16="http://schemas.microsoft.com/office/drawing/2014/main" xmlns="" id="{DE4230CE-3A25-4EEC-B4C5-BEA3D07AB368}"/>
              </a:ext>
            </a:extLst>
          </p:cNvPr>
          <p:cNvSpPr txBox="1"/>
          <p:nvPr/>
        </p:nvSpPr>
        <p:spPr>
          <a:xfrm>
            <a:off x="3610323" y="2963162"/>
            <a:ext cx="1149674" cy="523220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defTabSz="457200"/>
            <a:r>
              <a:rPr kumimoji="1"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</a:t>
            </a:r>
          </a:p>
          <a:p>
            <a:pPr defTabSz="457200"/>
            <a:r>
              <a:rPr kumimoji="1"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participation</a:t>
            </a:r>
            <a:endParaRPr kumimoji="1" lang="zh-CN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xmlns="" id="{0EA7E2B6-ABE0-4A1A-B0BD-50E9EDA07CCE}"/>
              </a:ext>
            </a:extLst>
          </p:cNvPr>
          <p:cNvSpPr txBox="1"/>
          <p:nvPr/>
        </p:nvSpPr>
        <p:spPr>
          <a:xfrm>
            <a:off x="3609654" y="3743808"/>
            <a:ext cx="990977" cy="523220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defTabSz="457200"/>
            <a:r>
              <a:rPr kumimoji="1"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cardinality</a:t>
            </a:r>
          </a:p>
          <a:p>
            <a:pPr defTabSz="457200"/>
            <a:r>
              <a:rPr kumimoji="1"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limits</a:t>
            </a:r>
            <a:endParaRPr kumimoji="1" lang="zh-CN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xmlns="" id="{C9820585-E054-4676-ABDE-DDAAADD974DA}"/>
              </a:ext>
            </a:extLst>
          </p:cNvPr>
          <p:cNvSpPr txBox="1"/>
          <p:nvPr/>
        </p:nvSpPr>
        <p:spPr>
          <a:xfrm>
            <a:off x="3613979" y="4443096"/>
            <a:ext cx="861133" cy="523220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defTabSz="457200"/>
            <a:r>
              <a:rPr kumimoji="1"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 </a:t>
            </a:r>
          </a:p>
          <a:p>
            <a:pPr defTabSz="457200"/>
            <a:r>
              <a:rPr kumimoji="1"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indicator</a:t>
            </a:r>
            <a:endParaRPr kumimoji="1" lang="zh-CN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xmlns="" id="{3AB51E85-4F13-45D0-9ECD-846FAE1CBFC1}"/>
              </a:ext>
            </a:extLst>
          </p:cNvPr>
          <p:cNvGrpSpPr/>
          <p:nvPr/>
        </p:nvGrpSpPr>
        <p:grpSpPr>
          <a:xfrm>
            <a:off x="1993850" y="3716822"/>
            <a:ext cx="1504017" cy="550463"/>
            <a:chOff x="469849" y="3716821"/>
            <a:chExt cx="1504017" cy="550463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xmlns="" id="{AC7FDC5A-3F65-4A2D-BC28-004AAC96D2EB}"/>
                </a:ext>
              </a:extLst>
            </p:cNvPr>
            <p:cNvGrpSpPr/>
            <p:nvPr/>
          </p:nvGrpSpPr>
          <p:grpSpPr>
            <a:xfrm>
              <a:off x="469849" y="3716821"/>
              <a:ext cx="550463" cy="550463"/>
              <a:chOff x="5578646" y="5157139"/>
              <a:chExt cx="1040454" cy="1040454"/>
            </a:xfrm>
          </p:grpSpPr>
          <p:sp>
            <p:nvSpPr>
              <p:cNvPr id="84" name="菱形 83">
                <a:extLst>
                  <a:ext uri="{FF2B5EF4-FFF2-40B4-BE49-F238E27FC236}">
                    <a16:creationId xmlns:a16="http://schemas.microsoft.com/office/drawing/2014/main" xmlns="" id="{252AD122-0FB9-4192-A9F2-050DE2DD9B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8646" y="5157139"/>
                <a:ext cx="1040454" cy="1040454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457200">
                  <a:lnSpc>
                    <a:spcPct val="50000"/>
                  </a:lnSpc>
                </a:pPr>
                <a:endParaRPr lang="zh-CN" altLang="en-US" sz="1400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xmlns="" id="{A3CE1C1C-E682-407C-86CD-186F7DBEF81C}"/>
                  </a:ext>
                </a:extLst>
              </p:cNvPr>
              <p:cNvSpPr txBox="1"/>
              <p:nvPr/>
            </p:nvSpPr>
            <p:spPr>
              <a:xfrm>
                <a:off x="5820008" y="5406593"/>
                <a:ext cx="594469" cy="581743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defTabSz="457200"/>
                <a:r>
                  <a:rPr kumimoji="1" lang="en-US" altLang="zh-CN" sz="1400" i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endParaRPr kumimoji="1" lang="zh-CN" altLang="en-US" sz="1400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xmlns="" id="{13C0AD70-2235-43D5-BD20-380BDCA01C92}"/>
                </a:ext>
              </a:extLst>
            </p:cNvPr>
            <p:cNvCxnSpPr>
              <a:cxnSpLocks/>
              <a:stCxn id="83" idx="1"/>
              <a:endCxn id="84" idx="3"/>
            </p:cNvCxnSpPr>
            <p:nvPr/>
          </p:nvCxnSpPr>
          <p:spPr>
            <a:xfrm flipH="1">
              <a:off x="1020312" y="3992052"/>
              <a:ext cx="579211" cy="1"/>
            </a:xfrm>
            <a:prstGeom prst="line">
              <a:avLst/>
            </a:prstGeom>
            <a:ln w="63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xmlns="" id="{DC8CC880-3589-4054-937F-9F22733505FB}"/>
                </a:ext>
              </a:extLst>
            </p:cNvPr>
            <p:cNvSpPr/>
            <p:nvPr/>
          </p:nvSpPr>
          <p:spPr>
            <a:xfrm>
              <a:off x="1599523" y="3838163"/>
              <a:ext cx="3743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 defTabSz="457200"/>
              <a:r>
                <a:rPr lang="en-US" altLang="zh-CN" sz="1400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sz="1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xmlns="" id="{54E89B1A-765C-48F8-8585-8AE89CDD20AE}"/>
                </a:ext>
              </a:extLst>
            </p:cNvPr>
            <p:cNvSpPr txBox="1"/>
            <p:nvPr/>
          </p:nvSpPr>
          <p:spPr>
            <a:xfrm>
              <a:off x="1027718" y="3721843"/>
              <a:ext cx="482824" cy="307777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pPr defTabSz="457200"/>
              <a:r>
                <a:rPr kumimoji="1"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1..h</a:t>
              </a:r>
              <a:endParaRPr kumimoji="1" lang="zh-CN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xmlns="" id="{6F468FCB-4963-4B81-A788-40DEA991E837}"/>
              </a:ext>
            </a:extLst>
          </p:cNvPr>
          <p:cNvGrpSpPr/>
          <p:nvPr/>
        </p:nvGrpSpPr>
        <p:grpSpPr>
          <a:xfrm>
            <a:off x="1998175" y="4416050"/>
            <a:ext cx="1504017" cy="550523"/>
            <a:chOff x="474174" y="4416049"/>
            <a:chExt cx="1504017" cy="550523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xmlns="" id="{1353819A-FB42-4952-88B5-5FE07FF2DFD3}"/>
                </a:ext>
              </a:extLst>
            </p:cNvPr>
            <p:cNvGrpSpPr/>
            <p:nvPr/>
          </p:nvGrpSpPr>
          <p:grpSpPr>
            <a:xfrm>
              <a:off x="474174" y="4416109"/>
              <a:ext cx="550463" cy="550463"/>
              <a:chOff x="5578646" y="5157139"/>
              <a:chExt cx="1040454" cy="1040454"/>
            </a:xfrm>
          </p:grpSpPr>
          <p:sp>
            <p:nvSpPr>
              <p:cNvPr id="91" name="菱形 90">
                <a:extLst>
                  <a:ext uri="{FF2B5EF4-FFF2-40B4-BE49-F238E27FC236}">
                    <a16:creationId xmlns:a16="http://schemas.microsoft.com/office/drawing/2014/main" xmlns="" id="{A9D89F97-FE6B-415D-BB16-51572E9E59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78646" y="5157139"/>
                <a:ext cx="1040454" cy="1040454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 defTabSz="457200">
                  <a:lnSpc>
                    <a:spcPct val="50000"/>
                  </a:lnSpc>
                </a:pPr>
                <a:endParaRPr lang="zh-CN" altLang="en-US" sz="1400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xmlns="" id="{B97EC29E-E5ED-4CD0-8216-30883A4F1675}"/>
                  </a:ext>
                </a:extLst>
              </p:cNvPr>
              <p:cNvSpPr txBox="1"/>
              <p:nvPr/>
            </p:nvSpPr>
            <p:spPr>
              <a:xfrm>
                <a:off x="5820008" y="5406593"/>
                <a:ext cx="594469" cy="581743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defTabSz="457200"/>
                <a:r>
                  <a:rPr kumimoji="1" lang="en-US" altLang="zh-CN" sz="1400" i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endParaRPr kumimoji="1" lang="zh-CN" altLang="en-US" sz="1400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xmlns="" id="{DDBC077D-A282-4B2A-A0CA-193880130457}"/>
                </a:ext>
              </a:extLst>
            </p:cNvPr>
            <p:cNvCxnSpPr>
              <a:cxnSpLocks/>
              <a:stCxn id="90" idx="1"/>
              <a:endCxn id="91" idx="3"/>
            </p:cNvCxnSpPr>
            <p:nvPr/>
          </p:nvCxnSpPr>
          <p:spPr>
            <a:xfrm flipH="1">
              <a:off x="1024637" y="4691340"/>
              <a:ext cx="579211" cy="1"/>
            </a:xfrm>
            <a:prstGeom prst="line">
              <a:avLst/>
            </a:prstGeom>
            <a:ln w="63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xmlns="" id="{F768F09F-F1F8-4A05-9C61-6809B3927E14}"/>
                </a:ext>
              </a:extLst>
            </p:cNvPr>
            <p:cNvSpPr/>
            <p:nvPr/>
          </p:nvSpPr>
          <p:spPr>
            <a:xfrm>
              <a:off x="1603848" y="4537451"/>
              <a:ext cx="3743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 defTabSz="457200"/>
              <a:r>
                <a:rPr lang="en-US" altLang="zh-CN" sz="1400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sz="1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xmlns="" id="{27FCB26B-90F6-4407-BC2A-0B884E94CDCF}"/>
                </a:ext>
              </a:extLst>
            </p:cNvPr>
            <p:cNvSpPr txBox="1"/>
            <p:nvPr/>
          </p:nvSpPr>
          <p:spPr>
            <a:xfrm>
              <a:off x="1010464" y="4416049"/>
              <a:ext cx="631904" cy="523220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pPr defTabSz="457200"/>
              <a:r>
                <a:rPr kumimoji="1"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role </a:t>
              </a:r>
            </a:p>
            <a:p>
              <a:pPr defTabSz="457200"/>
              <a:r>
                <a:rPr kumimoji="1" lang="en-US" altLang="zh-CN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kumimoji="1" lang="zh-CN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xmlns="" id="{4F8413C2-F62D-49B7-A244-26326F13A5C4}"/>
              </a:ext>
            </a:extLst>
          </p:cNvPr>
          <p:cNvGrpSpPr/>
          <p:nvPr/>
        </p:nvGrpSpPr>
        <p:grpSpPr>
          <a:xfrm>
            <a:off x="2469637" y="5186393"/>
            <a:ext cx="667081" cy="1047774"/>
            <a:chOff x="945636" y="5186393"/>
            <a:chExt cx="667081" cy="1047774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xmlns="" id="{CC72B9CB-62F7-4356-AF67-4C083DAB592A}"/>
                </a:ext>
              </a:extLst>
            </p:cNvPr>
            <p:cNvGrpSpPr/>
            <p:nvPr/>
          </p:nvGrpSpPr>
          <p:grpSpPr>
            <a:xfrm>
              <a:off x="945636" y="5415586"/>
              <a:ext cx="667081" cy="575070"/>
              <a:chOff x="6193357" y="3368102"/>
              <a:chExt cx="667081" cy="575070"/>
            </a:xfrm>
          </p:grpSpPr>
          <p:sp>
            <p:nvSpPr>
              <p:cNvPr id="100" name="等腰三角形 99">
                <a:extLst>
                  <a:ext uri="{FF2B5EF4-FFF2-40B4-BE49-F238E27FC236}">
                    <a16:creationId xmlns:a16="http://schemas.microsoft.com/office/drawing/2014/main" xmlns="" id="{D7324F69-4DE0-4754-BE0E-E037438D93A8}"/>
                  </a:ext>
                </a:extLst>
              </p:cNvPr>
              <p:cNvSpPr/>
              <p:nvPr/>
            </p:nvSpPr>
            <p:spPr>
              <a:xfrm flipV="1">
                <a:off x="6193357" y="3368102"/>
                <a:ext cx="667081" cy="57507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xmlns="" id="{A6497611-B308-4EC2-B129-024559660C94}"/>
                  </a:ext>
                </a:extLst>
              </p:cNvPr>
              <p:cNvSpPr txBox="1"/>
              <p:nvPr/>
            </p:nvSpPr>
            <p:spPr>
              <a:xfrm>
                <a:off x="6294643" y="3387152"/>
                <a:ext cx="474810" cy="307777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defTabSz="457200"/>
                <a:r>
                  <a:rPr kumimoji="1"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ISA</a:t>
                </a:r>
                <a:endParaRPr kumimoji="1" lang="zh-CN" altLang="en-US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xmlns="" id="{F162D8EB-7B4F-4C81-A446-C80DFFE60630}"/>
                </a:ext>
              </a:extLst>
            </p:cNvPr>
            <p:cNvCxnSpPr>
              <a:cxnSpLocks/>
              <a:stCxn id="100" idx="3"/>
            </p:cNvCxnSpPr>
            <p:nvPr/>
          </p:nvCxnSpPr>
          <p:spPr>
            <a:xfrm flipV="1">
              <a:off x="1279177" y="5186393"/>
              <a:ext cx="0" cy="2291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xmlns="" id="{76BC99FB-2CF4-4104-9B90-E7ADC8C06F2F}"/>
                </a:ext>
              </a:extLst>
            </p:cNvPr>
            <p:cNvCxnSpPr>
              <a:cxnSpLocks/>
              <a:endCxn id="100" idx="0"/>
            </p:cNvCxnSpPr>
            <p:nvPr/>
          </p:nvCxnSpPr>
          <p:spPr>
            <a:xfrm flipH="1" flipV="1">
              <a:off x="1279177" y="5990656"/>
              <a:ext cx="3588" cy="243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文本框 110">
            <a:extLst>
              <a:ext uri="{FF2B5EF4-FFF2-40B4-BE49-F238E27FC236}">
                <a16:creationId xmlns:a16="http://schemas.microsoft.com/office/drawing/2014/main" xmlns="" id="{E6A5210B-DADD-4D8C-A0A0-4A63BE15FB4A}"/>
              </a:ext>
            </a:extLst>
          </p:cNvPr>
          <p:cNvSpPr txBox="1"/>
          <p:nvPr/>
        </p:nvSpPr>
        <p:spPr>
          <a:xfrm>
            <a:off x="3613978" y="5434636"/>
            <a:ext cx="474810" cy="307777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defTabSz="457200"/>
            <a:r>
              <a:rPr kumimoji="1"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</a:t>
            </a: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xmlns="" id="{93BB2242-5BC9-4044-99AC-85ED9CD9C658}"/>
              </a:ext>
            </a:extLst>
          </p:cNvPr>
          <p:cNvGrpSpPr/>
          <p:nvPr/>
        </p:nvGrpSpPr>
        <p:grpSpPr>
          <a:xfrm>
            <a:off x="5090973" y="5184663"/>
            <a:ext cx="667081" cy="1047774"/>
            <a:chOff x="945636" y="5186393"/>
            <a:chExt cx="667081" cy="1047774"/>
          </a:xfrm>
        </p:grpSpPr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xmlns="" id="{C2BE8B48-3CBF-4804-92A7-B3AA37F48D3E}"/>
                </a:ext>
              </a:extLst>
            </p:cNvPr>
            <p:cNvGrpSpPr/>
            <p:nvPr/>
          </p:nvGrpSpPr>
          <p:grpSpPr>
            <a:xfrm>
              <a:off x="945636" y="5415586"/>
              <a:ext cx="667081" cy="575070"/>
              <a:chOff x="6193357" y="3368102"/>
              <a:chExt cx="667081" cy="575070"/>
            </a:xfrm>
          </p:grpSpPr>
          <p:sp>
            <p:nvSpPr>
              <p:cNvPr id="117" name="等腰三角形 116">
                <a:extLst>
                  <a:ext uri="{FF2B5EF4-FFF2-40B4-BE49-F238E27FC236}">
                    <a16:creationId xmlns:a16="http://schemas.microsoft.com/office/drawing/2014/main" xmlns="" id="{72B9A6C3-F2D9-4F3F-9527-E75DF4B28BA4}"/>
                  </a:ext>
                </a:extLst>
              </p:cNvPr>
              <p:cNvSpPr/>
              <p:nvPr/>
            </p:nvSpPr>
            <p:spPr>
              <a:xfrm flipV="1">
                <a:off x="6193357" y="3368102"/>
                <a:ext cx="667081" cy="57507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xmlns="" id="{EFC754B4-7081-464A-AB11-0DF76196929C}"/>
                  </a:ext>
                </a:extLst>
              </p:cNvPr>
              <p:cNvSpPr txBox="1"/>
              <p:nvPr/>
            </p:nvSpPr>
            <p:spPr>
              <a:xfrm>
                <a:off x="6294643" y="3387152"/>
                <a:ext cx="474810" cy="307777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defTabSz="457200"/>
                <a:r>
                  <a:rPr kumimoji="1"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ISA</a:t>
                </a:r>
                <a:endParaRPr kumimoji="1" lang="zh-CN" altLang="en-US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xmlns="" id="{D0ADB96B-5A80-4B18-B28A-FF47A76BB781}"/>
                </a:ext>
              </a:extLst>
            </p:cNvPr>
            <p:cNvCxnSpPr>
              <a:cxnSpLocks/>
              <a:stCxn id="117" idx="3"/>
            </p:cNvCxnSpPr>
            <p:nvPr/>
          </p:nvCxnSpPr>
          <p:spPr>
            <a:xfrm flipV="1">
              <a:off x="1279177" y="5186393"/>
              <a:ext cx="0" cy="229193"/>
            </a:xfrm>
            <a:prstGeom prst="line">
              <a:avLst/>
            </a:prstGeom>
            <a:ln w="34925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xmlns="" id="{F3415765-35E3-4F2C-8EDA-3AD8B218F994}"/>
                </a:ext>
              </a:extLst>
            </p:cNvPr>
            <p:cNvCxnSpPr>
              <a:cxnSpLocks/>
              <a:endCxn id="117" idx="0"/>
            </p:cNvCxnSpPr>
            <p:nvPr/>
          </p:nvCxnSpPr>
          <p:spPr>
            <a:xfrm flipH="1" flipV="1">
              <a:off x="1279177" y="5990656"/>
              <a:ext cx="3588" cy="243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文本框 118">
            <a:extLst>
              <a:ext uri="{FF2B5EF4-FFF2-40B4-BE49-F238E27FC236}">
                <a16:creationId xmlns:a16="http://schemas.microsoft.com/office/drawing/2014/main" xmlns="" id="{BE4CCC2B-7E99-4F0B-B60B-2DC020B0AFE0}"/>
              </a:ext>
            </a:extLst>
          </p:cNvPr>
          <p:cNvSpPr txBox="1"/>
          <p:nvPr/>
        </p:nvSpPr>
        <p:spPr>
          <a:xfrm>
            <a:off x="6096001" y="5332651"/>
            <a:ext cx="1298753" cy="523220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defTabSz="457200"/>
            <a:r>
              <a:rPr kumimoji="1"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</a:t>
            </a:r>
          </a:p>
          <a:p>
            <a:pPr defTabSz="457200"/>
            <a:r>
              <a:rPr kumimoji="1"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generalization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xmlns="" id="{C0086FC3-28C4-4E51-8E5F-1D87530419DE}"/>
              </a:ext>
            </a:extLst>
          </p:cNvPr>
          <p:cNvGrpSpPr/>
          <p:nvPr/>
        </p:nvGrpSpPr>
        <p:grpSpPr>
          <a:xfrm>
            <a:off x="7708721" y="5180380"/>
            <a:ext cx="667081" cy="1047774"/>
            <a:chOff x="945636" y="5186393"/>
            <a:chExt cx="667081" cy="1047774"/>
          </a:xfrm>
        </p:grpSpPr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xmlns="" id="{5781F809-5AC4-4756-96D5-45C99005401D}"/>
                </a:ext>
              </a:extLst>
            </p:cNvPr>
            <p:cNvGrpSpPr/>
            <p:nvPr/>
          </p:nvGrpSpPr>
          <p:grpSpPr>
            <a:xfrm>
              <a:off x="945636" y="5415586"/>
              <a:ext cx="667081" cy="575070"/>
              <a:chOff x="6193357" y="3368102"/>
              <a:chExt cx="667081" cy="575070"/>
            </a:xfrm>
          </p:grpSpPr>
          <p:sp>
            <p:nvSpPr>
              <p:cNvPr id="124" name="等腰三角形 123">
                <a:extLst>
                  <a:ext uri="{FF2B5EF4-FFF2-40B4-BE49-F238E27FC236}">
                    <a16:creationId xmlns:a16="http://schemas.microsoft.com/office/drawing/2014/main" xmlns="" id="{44BB9C81-9E16-40B4-838A-3BDD8AE62CE9}"/>
                  </a:ext>
                </a:extLst>
              </p:cNvPr>
              <p:cNvSpPr/>
              <p:nvPr/>
            </p:nvSpPr>
            <p:spPr>
              <a:xfrm flipV="1">
                <a:off x="6193357" y="3368102"/>
                <a:ext cx="667081" cy="57507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xmlns="" id="{DC4CBF89-F46C-4753-A113-B63C06E92C3A}"/>
                  </a:ext>
                </a:extLst>
              </p:cNvPr>
              <p:cNvSpPr txBox="1"/>
              <p:nvPr/>
            </p:nvSpPr>
            <p:spPr>
              <a:xfrm>
                <a:off x="6294643" y="3387152"/>
                <a:ext cx="474810" cy="307777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defTabSz="457200"/>
                <a:r>
                  <a:rPr kumimoji="1" lang="en-US" altLang="zh-CN" sz="1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ISA</a:t>
                </a:r>
                <a:endParaRPr kumimoji="1" lang="zh-CN" altLang="en-US" sz="1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xmlns="" id="{D1B52413-C371-4E5E-ACD8-B0547F856D8B}"/>
                </a:ext>
              </a:extLst>
            </p:cNvPr>
            <p:cNvCxnSpPr>
              <a:cxnSpLocks/>
              <a:stCxn id="124" idx="3"/>
            </p:cNvCxnSpPr>
            <p:nvPr/>
          </p:nvCxnSpPr>
          <p:spPr>
            <a:xfrm flipV="1">
              <a:off x="1279177" y="5186393"/>
              <a:ext cx="0" cy="229193"/>
            </a:xfrm>
            <a:prstGeom prst="line">
              <a:avLst/>
            </a:prstGeom>
            <a:ln w="9525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xmlns="" id="{48809180-C992-43B5-BCE2-3BAC7351B221}"/>
                </a:ext>
              </a:extLst>
            </p:cNvPr>
            <p:cNvCxnSpPr>
              <a:cxnSpLocks/>
              <a:endCxn id="124" idx="0"/>
            </p:cNvCxnSpPr>
            <p:nvPr/>
          </p:nvCxnSpPr>
          <p:spPr>
            <a:xfrm flipH="1" flipV="1">
              <a:off x="1279177" y="5990656"/>
              <a:ext cx="3588" cy="243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文本框 125">
            <a:extLst>
              <a:ext uri="{FF2B5EF4-FFF2-40B4-BE49-F238E27FC236}">
                <a16:creationId xmlns:a16="http://schemas.microsoft.com/office/drawing/2014/main" xmlns="" id="{7773FDEF-FF95-43F3-8C52-9537FE125BA5}"/>
              </a:ext>
            </a:extLst>
          </p:cNvPr>
          <p:cNvSpPr txBox="1"/>
          <p:nvPr/>
        </p:nvSpPr>
        <p:spPr>
          <a:xfrm>
            <a:off x="8629979" y="5328368"/>
            <a:ext cx="1298753" cy="523220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defTabSz="457200"/>
            <a:r>
              <a:rPr kumimoji="1"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disjoint </a:t>
            </a:r>
          </a:p>
          <a:p>
            <a:pPr defTabSz="457200"/>
            <a:r>
              <a:rPr kumimoji="1"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generalization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xmlns="" id="{A69A0EDB-6C51-4756-8B10-769FB49FB72F}"/>
              </a:ext>
            </a:extLst>
          </p:cNvPr>
          <p:cNvSpPr txBox="1"/>
          <p:nvPr/>
        </p:nvSpPr>
        <p:spPr>
          <a:xfrm>
            <a:off x="8011201" y="5928191"/>
            <a:ext cx="742511" cy="307777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defTabSz="457200"/>
            <a:r>
              <a:rPr kumimoji="1"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disjoint</a:t>
            </a:r>
          </a:p>
        </p:txBody>
      </p:sp>
    </p:spTree>
    <p:extLst>
      <p:ext uri="{BB962C8B-B14F-4D97-AF65-F5344CB8AC3E}">
        <p14:creationId xmlns:p14="http://schemas.microsoft.com/office/powerpoint/2010/main" val="414672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Lecture from </a:t>
            </a:r>
            <a:r>
              <a:rPr lang="en-US" dirty="0" smtClean="0"/>
              <a:t>Lab </a:t>
            </a:r>
            <a:r>
              <a:rPr lang="en-US" smtClean="0"/>
              <a:t>4 addendum.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3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264"/>
          </a:xfrm>
        </p:spPr>
        <p:txBody>
          <a:bodyPr/>
          <a:lstStyle/>
          <a:p>
            <a:r>
              <a:rPr lang="en-US" dirty="0" smtClean="0"/>
              <a:t>Exercise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2811"/>
            <a:ext cx="10515600" cy="469415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Lecture exercises </a:t>
            </a:r>
            <a:r>
              <a:rPr lang="en-US" dirty="0" smtClean="0"/>
              <a:t>solutions are in the following week’s lecture notes.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Lab exercises </a:t>
            </a:r>
            <a:r>
              <a:rPr lang="en-US" dirty="0" smtClean="0"/>
              <a:t>solutions are in iSpace beneath the lab submission links, available after the submission deadline </a:t>
            </a:r>
            <a:r>
              <a:rPr lang="en-US" smtClean="0"/>
              <a:t>for that lab.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0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7185031B-8265-4F1B-A92F-819216077F64}"/>
              </a:ext>
            </a:extLst>
          </p:cNvPr>
          <p:cNvSpPr txBox="1">
            <a:spLocks/>
          </p:cNvSpPr>
          <p:nvPr/>
        </p:nvSpPr>
        <p:spPr>
          <a:xfrm>
            <a:off x="869951" y="304800"/>
            <a:ext cx="10483849" cy="6049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sym typeface="Symbol" panose="05050102010706020507" pitchFamily="18" charset="2"/>
              </a:rPr>
              <a:t>Reference:	[6.4 Mapping Cardinalities]</a:t>
            </a:r>
          </a:p>
          <a:p>
            <a:pPr marL="0" indent="0">
              <a:buNone/>
            </a:pPr>
            <a:endParaRPr lang="en-US" sz="800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ea typeface="+mj-ea"/>
                <a:cs typeface="+mj-cs"/>
              </a:rPr>
              <a:t>Slide 5</a:t>
            </a:r>
          </a:p>
          <a:p>
            <a:r>
              <a:rPr lang="en-US" strike="sngStrike" dirty="0" smtClean="0">
                <a:solidFill>
                  <a:prstClr val="black"/>
                </a:solidFill>
                <a:ea typeface="+mj-ea"/>
                <a:cs typeface="+mj-cs"/>
                <a:sym typeface="Symbol" panose="05050102010706020507" pitchFamily="18" charset="2"/>
              </a:rPr>
              <a:t>“One student can have many majors”; </a:t>
            </a:r>
            <a:r>
              <a:rPr lang="en-US" dirty="0" smtClean="0">
                <a:solidFill>
                  <a:prstClr val="black"/>
                </a:solidFill>
                <a:ea typeface="+mj-ea"/>
                <a:cs typeface="+mj-cs"/>
                <a:sym typeface="Symbol" panose="05050102010706020507" pitchFamily="18" charset="2"/>
              </a:rPr>
              <a:t>not true in UIC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  <a:ea typeface="+mj-ea"/>
                <a:cs typeface="+mj-cs"/>
                <a:sym typeface="Symbol" panose="05050102010706020507" pitchFamily="18" charset="2"/>
              </a:rPr>
              <a:t>So we don’t model that in our database.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“</a:t>
            </a:r>
            <a:r>
              <a:rPr lang="en-US" b="1" dirty="0" smtClean="0">
                <a:solidFill>
                  <a:srgbClr val="00B050"/>
                </a:solidFill>
                <a:sym typeface="Symbol" panose="05050102010706020507" pitchFamily="18" charset="2"/>
              </a:rPr>
              <a:t>One program </a:t>
            </a:r>
            <a:r>
              <a:rPr lang="en-US" dirty="0" smtClean="0">
                <a:sym typeface="Symbol" panose="05050102010706020507" pitchFamily="18" charset="2"/>
              </a:rPr>
              <a:t>can have </a:t>
            </a:r>
            <a:r>
              <a:rPr lang="en-US" b="1" dirty="0" smtClean="0">
                <a:solidFill>
                  <a:srgbClr val="00B050"/>
                </a:solidFill>
                <a:sym typeface="Symbol" panose="05050102010706020507" pitchFamily="18" charset="2"/>
              </a:rPr>
              <a:t>many students</a:t>
            </a:r>
            <a:r>
              <a:rPr lang="en-US" dirty="0" smtClean="0">
                <a:sym typeface="Symbol" panose="05050102010706020507" pitchFamily="18" charset="2"/>
              </a:rPr>
              <a:t>”, and “</a:t>
            </a:r>
            <a:r>
              <a:rPr lang="en-US" b="1" dirty="0" smtClean="0">
                <a:solidFill>
                  <a:srgbClr val="00B050"/>
                </a:solidFill>
                <a:sym typeface="Symbol" panose="05050102010706020507" pitchFamily="18" charset="2"/>
              </a:rPr>
              <a:t>many students </a:t>
            </a:r>
            <a:r>
              <a:rPr lang="en-US" dirty="0" smtClean="0">
                <a:sym typeface="Symbol" panose="05050102010706020507" pitchFamily="18" charset="2"/>
              </a:rPr>
              <a:t>can be in </a:t>
            </a:r>
            <a:r>
              <a:rPr lang="en-US" b="1" dirty="0" smtClean="0">
                <a:solidFill>
                  <a:srgbClr val="00B050"/>
                </a:solidFill>
                <a:sym typeface="Symbol" panose="05050102010706020507" pitchFamily="18" charset="2"/>
              </a:rPr>
              <a:t>one program</a:t>
            </a:r>
            <a:r>
              <a:rPr lang="en-US" dirty="0" smtClean="0">
                <a:sym typeface="Symbol" panose="05050102010706020507" pitchFamily="18" charset="2"/>
              </a:rPr>
              <a:t>”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“Program” is on the “one” side, and “student” is on the “many” side.</a:t>
            </a:r>
          </a:p>
          <a:p>
            <a:pPr marL="0" indent="0">
              <a:buNone/>
            </a:pPr>
            <a:endParaRPr lang="en-US" sz="800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Slide </a:t>
            </a:r>
            <a:r>
              <a:rPr lang="en-US" dirty="0">
                <a:sym typeface="Symbol" panose="05050102010706020507" pitchFamily="18" charset="2"/>
              </a:rPr>
              <a:t>6 </a:t>
            </a:r>
          </a:p>
          <a:p>
            <a:r>
              <a:rPr lang="en-US" dirty="0" smtClean="0">
                <a:sym typeface="Symbol" panose="05050102010706020507" pitchFamily="18" charset="2"/>
              </a:rPr>
              <a:t>In many-to-one and one-to-many cardinality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The </a:t>
            </a:r>
            <a:r>
              <a:rPr lang="en-US" dirty="0">
                <a:sym typeface="Symbol" panose="05050102010706020507" pitchFamily="18" charset="2"/>
              </a:rPr>
              <a:t>arrow points to “one”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(Point “</a:t>
            </a:r>
            <a:r>
              <a:rPr lang="en-US" b="1" dirty="0">
                <a:solidFill>
                  <a:srgbClr val="00B050"/>
                </a:solidFill>
                <a:sym typeface="Symbol" panose="05050102010706020507" pitchFamily="18" charset="2"/>
              </a:rPr>
              <a:t>you’re the one</a:t>
            </a:r>
            <a:r>
              <a:rPr lang="en-US" dirty="0" smtClean="0">
                <a:sym typeface="Symbol" panose="05050102010706020507" pitchFamily="18" charset="2"/>
              </a:rPr>
              <a:t>”)</a:t>
            </a:r>
          </a:p>
          <a:p>
            <a:endParaRPr lang="en-US" dirty="0" smtClean="0">
              <a:sym typeface="Symbol" panose="05050102010706020507" pitchFamily="18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012" y="4842344"/>
            <a:ext cx="1154648" cy="87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7185031B-8265-4F1B-A92F-819216077F64}"/>
              </a:ext>
            </a:extLst>
          </p:cNvPr>
          <p:cNvSpPr txBox="1">
            <a:spLocks/>
          </p:cNvSpPr>
          <p:nvPr/>
        </p:nvSpPr>
        <p:spPr>
          <a:xfrm>
            <a:off x="869951" y="203200"/>
            <a:ext cx="10483849" cy="62899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  <a:ea typeface="+mj-ea"/>
                <a:cs typeface="+mj-cs"/>
              </a:rPr>
              <a:t>Slide 11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b="1" dirty="0" smtClean="0">
                <a:solidFill>
                  <a:srgbClr val="00B050"/>
                </a:solidFill>
                <a:sym typeface="Symbol" panose="05050102010706020507" pitchFamily="18" charset="2"/>
              </a:rPr>
              <a:t>Not every </a:t>
            </a:r>
            <a:r>
              <a:rPr lang="en-US" dirty="0" smtClean="0">
                <a:sym typeface="Symbol" panose="05050102010706020507" pitchFamily="18" charset="2"/>
              </a:rPr>
              <a:t>instructor is a program director.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So “instructor” is </a:t>
            </a:r>
            <a:r>
              <a:rPr lang="en-US" dirty="0">
                <a:sym typeface="Symbol" panose="05050102010706020507" pitchFamily="18" charset="2"/>
              </a:rPr>
              <a:t>p</a:t>
            </a:r>
            <a:r>
              <a:rPr lang="en-US" dirty="0" smtClean="0">
                <a:sym typeface="Symbol" panose="05050102010706020507" pitchFamily="18" charset="2"/>
              </a:rPr>
              <a:t>artial participation.</a:t>
            </a:r>
            <a:endParaRPr lang="en-US" sz="800" dirty="0" smtClean="0">
              <a:sym typeface="Symbol" panose="05050102010706020507" pitchFamily="18" charset="2"/>
            </a:endParaRPr>
          </a:p>
          <a:p>
            <a:r>
              <a:rPr lang="en-US" b="1" dirty="0" smtClean="0">
                <a:solidFill>
                  <a:srgbClr val="00B050"/>
                </a:solidFill>
                <a:sym typeface="Symbol" panose="05050102010706020507" pitchFamily="18" charset="2"/>
              </a:rPr>
              <a:t>Every </a:t>
            </a:r>
            <a:r>
              <a:rPr lang="en-US" dirty="0" smtClean="0">
                <a:sym typeface="Symbol" panose="05050102010706020507" pitchFamily="18" charset="2"/>
              </a:rPr>
              <a:t>program has a program director.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So “program” is total participation.</a:t>
            </a:r>
            <a:endParaRPr lang="en-US" dirty="0">
              <a:sym typeface="Symbol" panose="05050102010706020507" pitchFamily="18" charset="2"/>
            </a:endParaRPr>
          </a:p>
          <a:p>
            <a:endParaRPr lang="en-US" sz="900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Slide 12 Alternative Notation for Cardinality Limits</a:t>
            </a:r>
          </a:p>
          <a:p>
            <a:r>
              <a:rPr lang="en-US" dirty="0">
                <a:sym typeface="Symbol" panose="05050102010706020507" pitchFamily="18" charset="2"/>
              </a:rPr>
              <a:t>* actually means 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any</a:t>
            </a:r>
            <a:r>
              <a:rPr lang="en-US" dirty="0">
                <a:sym typeface="Symbol" panose="05050102010706020507" pitchFamily="18" charset="2"/>
              </a:rPr>
              <a:t> permissible value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dirty="0">
                <a:sym typeface="Symbol" panose="05050102010706020507" pitchFamily="18" charset="2"/>
              </a:rPr>
              <a:t>including 0.</a:t>
            </a:r>
          </a:p>
          <a:p>
            <a:r>
              <a:rPr lang="en-US" dirty="0">
                <a:sym typeface="Symbol" panose="05050102010706020507" pitchFamily="18" charset="2"/>
              </a:rPr>
              <a:t>1..1 means min of 1 to max of 1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A student can major </a:t>
            </a:r>
            <a:r>
              <a:rPr lang="en-US" dirty="0" smtClean="0">
                <a:sym typeface="Symbol" panose="05050102010706020507" pitchFamily="18" charset="2"/>
              </a:rPr>
              <a:t>in exactly </a:t>
            </a:r>
            <a:r>
              <a:rPr lang="en-US" dirty="0">
                <a:sym typeface="Symbol" panose="05050102010706020507" pitchFamily="18" charset="2"/>
              </a:rPr>
              <a:t>1 program</a:t>
            </a:r>
          </a:p>
          <a:p>
            <a:r>
              <a:rPr lang="en-US" dirty="0">
                <a:sym typeface="Symbol" panose="05050102010706020507" pitchFamily="18" charset="2"/>
              </a:rPr>
              <a:t>1..* means min of 1 to max of any number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A program can have any number of students (minimum of 1).</a:t>
            </a:r>
          </a:p>
          <a:p>
            <a:r>
              <a:rPr lang="en-US" dirty="0">
                <a:sym typeface="Symbol" panose="05050102010706020507" pitchFamily="18" charset="2"/>
              </a:rPr>
              <a:t>Bottom example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An instructor can be program director in 0 or 1 program.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A program can have 1 instructor as program director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6610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7185031B-8265-4F1B-A92F-819216077F64}"/>
              </a:ext>
            </a:extLst>
          </p:cNvPr>
          <p:cNvSpPr txBox="1">
            <a:spLocks/>
          </p:cNvSpPr>
          <p:nvPr/>
        </p:nvSpPr>
        <p:spPr>
          <a:xfrm>
            <a:off x="833055" y="367862"/>
            <a:ext cx="10044834" cy="6043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Slide </a:t>
            </a:r>
            <a:r>
              <a:rPr lang="en-US" dirty="0">
                <a:sym typeface="Symbol" panose="05050102010706020507" pitchFamily="18" charset="2"/>
              </a:rPr>
              <a:t>15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Meaning 1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constraints: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student can enroll 1 course.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student can enroll 1 instructor.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No constraint between course and instructor.</a:t>
            </a:r>
          </a:p>
          <a:p>
            <a:r>
              <a:rPr lang="en-US" dirty="0" smtClean="0">
                <a:sym typeface="Symbol" panose="05050102010706020507" pitchFamily="18" charset="2"/>
              </a:rPr>
              <a:t>Meaning 2 constraints: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course is taught by 1 instructor.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instructor teaches 1 course.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No constraints on students</a:t>
            </a:r>
          </a:p>
          <a:p>
            <a:r>
              <a:rPr lang="en-US" dirty="0" smtClean="0">
                <a:sym typeface="Symbol" panose="05050102010706020507" pitchFamily="18" charset="2"/>
              </a:rPr>
              <a:t>In row 1, </a:t>
            </a:r>
            <a:r>
              <a:rPr lang="en-US" dirty="0">
                <a:sym typeface="Symbol" panose="05050102010706020507" pitchFamily="18" charset="2"/>
              </a:rPr>
              <a:t>we enroll the ternary relationship </a:t>
            </a:r>
            <a:r>
              <a:rPr lang="en-US" dirty="0"/>
              <a:t>(𝑠</a:t>
            </a:r>
            <a:r>
              <a:rPr lang="en-US" baseline="-25000" dirty="0"/>
              <a:t>1</a:t>
            </a:r>
            <a:r>
              <a:rPr lang="en-US" dirty="0"/>
              <a:t>,𝑖</a:t>
            </a:r>
            <a:r>
              <a:rPr lang="en-US" baseline="-25000" dirty="0"/>
              <a:t>1</a:t>
            </a:r>
            <a:r>
              <a:rPr lang="en-US" dirty="0"/>
              <a:t>,𝑐</a:t>
            </a:r>
            <a:r>
              <a:rPr lang="en-US" baseline="-25000" dirty="0"/>
              <a:t>1</a:t>
            </a:r>
            <a:r>
              <a:rPr lang="en-US" dirty="0"/>
              <a:t>) for student 1, instructor 1 and course 1.</a:t>
            </a:r>
          </a:p>
          <a:p>
            <a:pPr lvl="1"/>
            <a:r>
              <a:rPr lang="en-US" dirty="0" smtClean="0"/>
              <a:t>OK for both meanings.</a:t>
            </a:r>
          </a:p>
          <a:p>
            <a:r>
              <a:rPr lang="en-US" dirty="0"/>
              <a:t>In row 2, we try to enroll (𝑠</a:t>
            </a:r>
            <a:r>
              <a:rPr lang="en-US" baseline="-25000" dirty="0"/>
              <a:t>2</a:t>
            </a:r>
            <a:r>
              <a:rPr lang="en-US" dirty="0"/>
              <a:t>,𝑖</a:t>
            </a:r>
            <a:r>
              <a:rPr lang="en-US" baseline="-25000" dirty="0"/>
              <a:t>2</a:t>
            </a:r>
            <a:r>
              <a:rPr lang="en-US" dirty="0"/>
              <a:t>,𝑐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Meaning 1 is OK; each of students 𝑠</a:t>
            </a:r>
            <a:r>
              <a:rPr lang="en-US" baseline="-25000" dirty="0"/>
              <a:t>1</a:t>
            </a:r>
            <a:r>
              <a:rPr lang="en-US" dirty="0"/>
              <a:t> and 𝑠</a:t>
            </a:r>
            <a:r>
              <a:rPr lang="en-US" baseline="-25000" dirty="0"/>
              <a:t>2</a:t>
            </a:r>
            <a:r>
              <a:rPr lang="en-US" dirty="0"/>
              <a:t> enroll in only 1 course taught by 1 instructor.</a:t>
            </a:r>
          </a:p>
          <a:p>
            <a:pPr lvl="1"/>
            <a:r>
              <a:rPr lang="en-US" dirty="0"/>
              <a:t>Meaning 2 is violated; 𝑐</a:t>
            </a:r>
            <a:r>
              <a:rPr lang="en-US" baseline="-25000" dirty="0"/>
              <a:t>1</a:t>
            </a:r>
            <a:r>
              <a:rPr lang="en-US" dirty="0"/>
              <a:t> is taught by 2 different instructors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45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7185031B-8265-4F1B-A92F-819216077F64}"/>
              </a:ext>
            </a:extLst>
          </p:cNvPr>
          <p:cNvSpPr txBox="1">
            <a:spLocks/>
          </p:cNvSpPr>
          <p:nvPr/>
        </p:nvSpPr>
        <p:spPr>
          <a:xfrm>
            <a:off x="854076" y="591127"/>
            <a:ext cx="10483849" cy="5809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Slide 15 (continue)</a:t>
            </a:r>
          </a:p>
          <a:p>
            <a:r>
              <a:rPr lang="en-US" dirty="0" smtClean="0"/>
              <a:t>In row 3, </a:t>
            </a:r>
            <a:r>
              <a:rPr lang="en-US" dirty="0"/>
              <a:t>we try to enroll (𝑠</a:t>
            </a:r>
            <a:r>
              <a:rPr lang="en-US" baseline="-25000" dirty="0"/>
              <a:t>3</a:t>
            </a:r>
            <a:r>
              <a:rPr lang="en-US" dirty="0"/>
              <a:t>,𝑖</a:t>
            </a:r>
            <a:r>
              <a:rPr lang="en-US" baseline="-25000" dirty="0"/>
              <a:t>1</a:t>
            </a:r>
            <a:r>
              <a:rPr lang="en-US" dirty="0"/>
              <a:t>,𝑐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Meaning 1 is OK; each of the 3 students enroll in only 1 course taught by 1 instructor.</a:t>
            </a:r>
          </a:p>
          <a:p>
            <a:pPr lvl="1"/>
            <a:r>
              <a:rPr lang="en-US" dirty="0"/>
              <a:t>Meaning 2 is violated; </a:t>
            </a:r>
            <a:r>
              <a:rPr lang="en-US" i="1" dirty="0"/>
              <a:t>i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teaches </a:t>
            </a:r>
            <a:r>
              <a:rPr lang="en-US" dirty="0"/>
              <a:t>𝑐</a:t>
            </a:r>
            <a:r>
              <a:rPr lang="en-US" baseline="-25000" dirty="0"/>
              <a:t>1</a:t>
            </a:r>
            <a:r>
              <a:rPr lang="en-US" dirty="0"/>
              <a:t> and 𝑐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  <a:p>
            <a:r>
              <a:rPr lang="en-US" dirty="0" smtClean="0"/>
              <a:t>In row 4, </a:t>
            </a:r>
            <a:r>
              <a:rPr lang="en-US" dirty="0"/>
              <a:t>we try to enroll (𝑠</a:t>
            </a:r>
            <a:r>
              <a:rPr lang="en-US" baseline="-25000" dirty="0"/>
              <a:t>1</a:t>
            </a:r>
            <a:r>
              <a:rPr lang="en-US" dirty="0"/>
              <a:t>,𝑖</a:t>
            </a:r>
            <a:r>
              <a:rPr lang="en-US" baseline="-25000" dirty="0"/>
              <a:t>2</a:t>
            </a:r>
            <a:r>
              <a:rPr lang="en-US" dirty="0"/>
              <a:t>,𝑐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Meaning 1 is violated; 𝑠</a:t>
            </a:r>
            <a:r>
              <a:rPr lang="en-US" baseline="-25000" dirty="0"/>
              <a:t>1 </a:t>
            </a:r>
            <a:r>
              <a:rPr lang="en-US" dirty="0"/>
              <a:t>is taking two </a:t>
            </a:r>
            <a:r>
              <a:rPr lang="en-US" dirty="0" smtClean="0"/>
              <a:t>courses.</a:t>
            </a:r>
          </a:p>
          <a:p>
            <a:pPr lvl="1"/>
            <a:endParaRPr lang="en-US" sz="900" dirty="0"/>
          </a:p>
          <a:p>
            <a:pPr marL="0" indent="0">
              <a:buNone/>
            </a:pPr>
            <a:r>
              <a:rPr lang="en-US" dirty="0"/>
              <a:t>Slide </a:t>
            </a:r>
            <a:r>
              <a:rPr lang="en-US" dirty="0" smtClean="0"/>
              <a:t>16 (to Slide 19)</a:t>
            </a:r>
            <a:endParaRPr lang="en-US" dirty="0"/>
          </a:p>
          <a:p>
            <a:r>
              <a:rPr lang="en-US" dirty="0"/>
              <a:t>Convert ternary diagram to binary relations for Meaning 1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Add artificial entities E and artificial relationships R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, R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, R</a:t>
            </a:r>
            <a:r>
              <a:rPr lang="en-US" baseline="-25000" dirty="0">
                <a:sym typeface="Symbol" panose="05050102010706020507" pitchFamily="18" charset="2"/>
              </a:rPr>
              <a:t>3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3729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7185031B-8265-4F1B-A92F-819216077F64}"/>
              </a:ext>
            </a:extLst>
          </p:cNvPr>
          <p:cNvSpPr txBox="1">
            <a:spLocks/>
          </p:cNvSpPr>
          <p:nvPr/>
        </p:nvSpPr>
        <p:spPr>
          <a:xfrm>
            <a:off x="854076" y="452583"/>
            <a:ext cx="10483849" cy="5948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Slide </a:t>
            </a:r>
            <a:r>
              <a:rPr lang="en-US" dirty="0">
                <a:sym typeface="Symbol" panose="05050102010706020507" pitchFamily="18" charset="2"/>
              </a:rPr>
              <a:t>18</a:t>
            </a:r>
          </a:p>
          <a:p>
            <a:r>
              <a:rPr lang="en-US" dirty="0">
                <a:sym typeface="Symbol" panose="05050102010706020507" pitchFamily="18" charset="2"/>
              </a:rPr>
              <a:t>E </a:t>
            </a:r>
            <a:r>
              <a:rPr lang="en-US" dirty="0" smtClean="0">
                <a:sym typeface="Symbol" panose="05050102010706020507" pitchFamily="18" charset="2"/>
              </a:rPr>
              <a:t>contains </a:t>
            </a:r>
            <a:r>
              <a:rPr lang="en-US" dirty="0">
                <a:sym typeface="Symbol" panose="05050102010706020507" pitchFamily="18" charset="2"/>
              </a:rPr>
              <a:t>the 4 allowable enrolls from the table at top right, which is from the table in Slide 15.</a:t>
            </a:r>
          </a:p>
          <a:p>
            <a:r>
              <a:rPr lang="en-US" dirty="0">
                <a:sym typeface="Symbol" panose="05050102010706020507" pitchFamily="18" charset="2"/>
              </a:rPr>
              <a:t>R1 </a:t>
            </a:r>
            <a:r>
              <a:rPr lang="en-US" dirty="0" smtClean="0">
                <a:sym typeface="Symbol" panose="05050102010706020507" pitchFamily="18" charset="2"/>
              </a:rPr>
              <a:t>enrolls student, </a:t>
            </a:r>
            <a:r>
              <a:rPr lang="en-US" dirty="0">
                <a:sym typeface="Symbol" panose="05050102010706020507" pitchFamily="18" charset="2"/>
              </a:rPr>
              <a:t>R2 enrolls </a:t>
            </a:r>
            <a:r>
              <a:rPr lang="en-US" dirty="0" smtClean="0">
                <a:sym typeface="Symbol" panose="05050102010706020507" pitchFamily="18" charset="2"/>
              </a:rPr>
              <a:t>instructor, </a:t>
            </a:r>
            <a:r>
              <a:rPr lang="en-US" dirty="0">
                <a:sym typeface="Symbol" panose="05050102010706020507" pitchFamily="18" charset="2"/>
              </a:rPr>
              <a:t>R3 </a:t>
            </a:r>
            <a:r>
              <a:rPr lang="en-US" dirty="0" smtClean="0">
                <a:sym typeface="Symbol" panose="05050102010706020507" pitchFamily="18" charset="2"/>
              </a:rPr>
              <a:t>enrolls </a:t>
            </a:r>
            <a:r>
              <a:rPr lang="en-US" dirty="0">
                <a:sym typeface="Symbol" panose="05050102010706020507" pitchFamily="18" charset="2"/>
              </a:rPr>
              <a:t>course</a:t>
            </a:r>
            <a:r>
              <a:rPr lang="en-US">
                <a:sym typeface="Symbol" panose="05050102010706020507" pitchFamily="18" charset="2"/>
              </a:rPr>
              <a:t>, </a:t>
            </a:r>
            <a:r>
              <a:rPr lang="en-US" smtClean="0">
                <a:sym typeface="Symbol" panose="05050102010706020507" pitchFamily="18" charset="2"/>
              </a:rPr>
              <a:t>separately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In </a:t>
            </a:r>
            <a:r>
              <a:rPr lang="en-US" i="1" dirty="0">
                <a:sym typeface="Symbol" panose="05050102010706020507" pitchFamily="18" charset="2"/>
              </a:rPr>
              <a:t>R</a:t>
            </a:r>
            <a:r>
              <a:rPr lang="en-US" i="1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/>
              <a:t>(𝑠</a:t>
            </a:r>
            <a:r>
              <a:rPr lang="en-US" baseline="-25000" dirty="0" smtClean="0"/>
              <a:t>1</a:t>
            </a:r>
            <a:r>
              <a:rPr lang="en-US" dirty="0" smtClean="0"/>
              <a:t>,e</a:t>
            </a:r>
            <a:r>
              <a:rPr lang="en-US" baseline="-25000" dirty="0" smtClean="0"/>
              <a:t>1</a:t>
            </a:r>
            <a:r>
              <a:rPr lang="en-US" dirty="0" smtClean="0"/>
              <a:t>) </a:t>
            </a:r>
            <a:r>
              <a:rPr lang="en-US" dirty="0"/>
              <a:t>is from row 1; (𝑠</a:t>
            </a:r>
            <a:r>
              <a:rPr lang="en-US" baseline="-25000" dirty="0"/>
              <a:t>2</a:t>
            </a:r>
            <a:r>
              <a:rPr lang="en-US" dirty="0"/>
              <a:t>,e</a:t>
            </a:r>
            <a:r>
              <a:rPr lang="en-US" baseline="-25000" dirty="0"/>
              <a:t>2</a:t>
            </a:r>
            <a:r>
              <a:rPr lang="en-US" dirty="0"/>
              <a:t>) is from row 2; (𝑠</a:t>
            </a:r>
            <a:r>
              <a:rPr lang="en-US" baseline="-25000" dirty="0"/>
              <a:t>3</a:t>
            </a:r>
            <a:r>
              <a:rPr lang="en-US" dirty="0"/>
              <a:t>,e</a:t>
            </a:r>
            <a:r>
              <a:rPr lang="en-US" baseline="-25000" dirty="0"/>
              <a:t>3</a:t>
            </a:r>
            <a:r>
              <a:rPr lang="en-US" dirty="0"/>
              <a:t>) is from row 3; and (𝑠</a:t>
            </a:r>
            <a:r>
              <a:rPr lang="en-US" baseline="-25000" dirty="0" smtClean="0"/>
              <a:t>4</a:t>
            </a:r>
            <a:r>
              <a:rPr lang="en-US" dirty="0" smtClean="0"/>
              <a:t>,e</a:t>
            </a:r>
            <a:r>
              <a:rPr lang="en-US" baseline="-25000" dirty="0" smtClean="0"/>
              <a:t>6</a:t>
            </a:r>
            <a:r>
              <a:rPr lang="en-US" dirty="0" smtClean="0"/>
              <a:t>) </a:t>
            </a:r>
            <a:r>
              <a:rPr lang="en-US" dirty="0"/>
              <a:t>is </a:t>
            </a:r>
            <a:r>
              <a:rPr lang="en-US" dirty="0" smtClean="0"/>
              <a:t>from row 6 of the table at right. </a:t>
            </a:r>
          </a:p>
          <a:p>
            <a:r>
              <a:rPr lang="en-US" i="1" dirty="0">
                <a:sym typeface="Symbol" panose="05050102010706020507" pitchFamily="18" charset="2"/>
              </a:rPr>
              <a:t>R</a:t>
            </a:r>
            <a:r>
              <a:rPr lang="en-US" i="1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is an one-to-many </a:t>
            </a:r>
            <a:r>
              <a:rPr lang="en-US" dirty="0">
                <a:sym typeface="Symbol" panose="05050102010706020507" pitchFamily="18" charset="2"/>
              </a:rPr>
              <a:t>relationship because instructor </a:t>
            </a:r>
            <a:r>
              <a:rPr lang="en-US" i="1" dirty="0"/>
              <a:t>i</a:t>
            </a:r>
            <a:r>
              <a:rPr lang="en-US" baseline="-25000" dirty="0"/>
              <a:t>1 </a:t>
            </a:r>
            <a:r>
              <a:rPr lang="en-US" dirty="0"/>
              <a:t>is associated with e</a:t>
            </a:r>
            <a:r>
              <a:rPr lang="en-US" baseline="-25000" dirty="0"/>
              <a:t>1</a:t>
            </a:r>
            <a:r>
              <a:rPr lang="en-US" dirty="0"/>
              <a:t>, e</a:t>
            </a:r>
            <a:r>
              <a:rPr lang="en-US" baseline="-25000" dirty="0"/>
              <a:t>3</a:t>
            </a:r>
            <a:r>
              <a:rPr lang="en-US" dirty="0"/>
              <a:t> and </a:t>
            </a:r>
            <a:r>
              <a:rPr lang="en-US" dirty="0" smtClean="0"/>
              <a:t>e</a:t>
            </a:r>
            <a:r>
              <a:rPr lang="en-US" baseline="-25000" dirty="0" smtClean="0"/>
              <a:t>6</a:t>
            </a:r>
            <a:r>
              <a:rPr lang="en-US" dirty="0" smtClean="0"/>
              <a:t>.</a:t>
            </a:r>
          </a:p>
          <a:p>
            <a:r>
              <a:rPr lang="en-US" i="1" dirty="0">
                <a:sym typeface="Symbol" panose="05050102010706020507" pitchFamily="18" charset="2"/>
              </a:rPr>
              <a:t>R</a:t>
            </a:r>
            <a:r>
              <a:rPr lang="en-US" i="1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is </a:t>
            </a:r>
            <a:r>
              <a:rPr lang="en-US" dirty="0" smtClean="0">
                <a:sym typeface="Symbol" panose="05050102010706020507" pitchFamily="18" charset="2"/>
              </a:rPr>
              <a:t>an </a:t>
            </a:r>
            <a:r>
              <a:rPr lang="en-US" dirty="0">
                <a:sym typeface="Symbol" panose="05050102010706020507" pitchFamily="18" charset="2"/>
              </a:rPr>
              <a:t>one-to-one relationship; each </a:t>
            </a:r>
            <a:r>
              <a:rPr lang="en-US" i="1" dirty="0">
                <a:sym typeface="Symbol" panose="05050102010706020507" pitchFamily="18" charset="2"/>
              </a:rPr>
              <a:t>s</a:t>
            </a:r>
            <a:r>
              <a:rPr lang="en-US" dirty="0">
                <a:sym typeface="Symbol" panose="05050102010706020507" pitchFamily="18" charset="2"/>
              </a:rPr>
              <a:t> is mapped to a different </a:t>
            </a:r>
            <a:r>
              <a:rPr lang="en-US" i="1" dirty="0">
                <a:sym typeface="Symbol" panose="05050102010706020507" pitchFamily="18" charset="2"/>
              </a:rPr>
              <a:t>e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95658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7185031B-8265-4F1B-A92F-819216077F64}"/>
              </a:ext>
            </a:extLst>
          </p:cNvPr>
          <p:cNvSpPr txBox="1">
            <a:spLocks/>
          </p:cNvSpPr>
          <p:nvPr/>
        </p:nvSpPr>
        <p:spPr>
          <a:xfrm>
            <a:off x="854076" y="577049"/>
            <a:ext cx="10483849" cy="58237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Slide 20-21</a:t>
            </a:r>
          </a:p>
          <a:p>
            <a:r>
              <a:rPr lang="en-US" dirty="0"/>
              <a:t>Convert to binary relations for Meaning 2.</a:t>
            </a:r>
          </a:p>
          <a:p>
            <a:endParaRPr lang="en-US" sz="800" dirty="0"/>
          </a:p>
          <a:p>
            <a:pPr marL="0" indent="0">
              <a:buNone/>
            </a:pPr>
            <a:r>
              <a:rPr lang="en-US" dirty="0"/>
              <a:t>Slide 20</a:t>
            </a:r>
          </a:p>
          <a:p>
            <a:r>
              <a:rPr lang="en-US" dirty="0"/>
              <a:t>The diagram for Meaning 1 in </a:t>
            </a:r>
            <a:r>
              <a:rPr lang="en-US" dirty="0" smtClean="0"/>
              <a:t>Slides 16-19 </a:t>
            </a:r>
            <a:r>
              <a:rPr lang="en-US" dirty="0"/>
              <a:t>violates “there is no constraints on students”. </a:t>
            </a:r>
          </a:p>
          <a:p>
            <a:r>
              <a:rPr lang="en-US" dirty="0"/>
              <a:t>“One course is instructed by (at most) one instructor” suggests we need a relationship between entity course and entity instructor.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So we add an artificial relationships </a:t>
            </a:r>
            <a:r>
              <a:rPr lang="en-US" i="1" dirty="0">
                <a:sym typeface="Symbol" panose="05050102010706020507" pitchFamily="18" charset="2"/>
              </a:rPr>
              <a:t>R</a:t>
            </a:r>
            <a:r>
              <a:rPr lang="en-US" i="1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between entities course and instructor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</a:p>
          <a:p>
            <a:pPr lvl="1"/>
            <a:endParaRPr lang="en-US" sz="8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/>
              <a:t>Slide 21</a:t>
            </a:r>
          </a:p>
          <a:p>
            <a:r>
              <a:rPr lang="en-US" dirty="0"/>
              <a:t>Table at top right are the allowable enrollments from Slide 15 table.</a:t>
            </a:r>
          </a:p>
          <a:p>
            <a:r>
              <a:rPr lang="en-US" dirty="0"/>
              <a:t>Specify elements in </a:t>
            </a:r>
            <a:r>
              <a:rPr lang="en-US" dirty="0">
                <a:sym typeface="Symbol" panose="05050102010706020507" pitchFamily="18" charset="2"/>
              </a:rPr>
              <a:t>R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, R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, R</a:t>
            </a:r>
            <a:r>
              <a:rPr lang="en-US" baseline="-25000" dirty="0">
                <a:sym typeface="Symbol" panose="05050102010706020507" pitchFamily="18" charset="2"/>
              </a:rPr>
              <a:t>3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similar to what we did in </a:t>
            </a:r>
            <a:r>
              <a:rPr lang="en-US" dirty="0">
                <a:sym typeface="Symbol" panose="05050102010706020507" pitchFamily="18" charset="2"/>
              </a:rPr>
              <a:t>Slide 18 for Meaning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65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xmlns="" id="{7185031B-8265-4F1B-A92F-819216077F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4076" y="577049"/>
                <a:ext cx="10483849" cy="58237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Slide 21 (continue)</a:t>
                </a:r>
                <a:endParaRPr lang="en-US" dirty="0">
                  <a:sym typeface="Symbol" panose="05050102010706020507" pitchFamily="18" charset="2"/>
                </a:endParaRP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For </a:t>
                </a:r>
                <a:r>
                  <a:rPr lang="en-US" i="1" dirty="0">
                    <a:sym typeface="Symbol" panose="05050102010706020507" pitchFamily="18" charset="2"/>
                  </a:rPr>
                  <a:t>R</a:t>
                </a:r>
                <a:r>
                  <a:rPr lang="en-US" baseline="-25000" dirty="0">
                    <a:sym typeface="Symbol" panose="05050102010706020507" pitchFamily="18" charset="2"/>
                  </a:rPr>
                  <a:t>1</a:t>
                </a:r>
                <a:endParaRPr lang="en-US" dirty="0" smtClean="0">
                  <a:sym typeface="Symbol" panose="05050102010706020507" pitchFamily="18" charset="2"/>
                </a:endParaRPr>
              </a:p>
              <a:p>
                <a:pPr lvl="1"/>
                <a:r>
                  <a:rPr lang="en-US" dirty="0" smtClean="0">
                    <a:sym typeface="Symbol" panose="05050102010706020507" pitchFamily="18" charset="2"/>
                  </a:rPr>
                  <a:t>From the diagram, we see </a:t>
                </a:r>
                <a:r>
                  <a:rPr lang="en-US" i="1" dirty="0" smtClean="0">
                    <a:sym typeface="Symbol" panose="05050102010706020507" pitchFamily="18" charset="2"/>
                  </a:rPr>
                  <a:t>R</a:t>
                </a:r>
                <a:r>
                  <a:rPr lang="en-US" baseline="-25000" dirty="0" smtClean="0">
                    <a:sym typeface="Symbol" panose="05050102010706020507" pitchFamily="18" charset="2"/>
                  </a:rPr>
                  <a:t>1</a:t>
                </a:r>
                <a:r>
                  <a:rPr lang="en-US" dirty="0" smtClean="0">
                    <a:sym typeface="Symbol" panose="05050102010706020507" pitchFamily="18" charset="2"/>
                  </a:rPr>
                  <a:t> is between instructor and student.</a:t>
                </a:r>
              </a:p>
              <a:p>
                <a:pPr lvl="1"/>
                <a:r>
                  <a:rPr lang="en-US" dirty="0" smtClean="0">
                    <a:sym typeface="Symbol" panose="05050102010706020507" pitchFamily="18" charset="2"/>
                  </a:rPr>
                  <a:t>From allowable relationship at the top right table, we have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) and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ym typeface="Symbol" panose="05050102010706020507" pitchFamily="18" charset="2"/>
                  </a:rPr>
                  <a:t>)</a:t>
                </a:r>
              </a:p>
              <a:p>
                <a:pPr lvl="1"/>
                <a:endParaRPr lang="en-US" sz="8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dirty="0"/>
                  <a:t>Slide 22</a:t>
                </a:r>
              </a:p>
              <a:p>
                <a:r>
                  <a:rPr lang="en-US" dirty="0"/>
                  <a:t>First 2 requirements are from meaning 2, and last </a:t>
                </a:r>
                <a:r>
                  <a:rPr lang="en-US" dirty="0" smtClean="0"/>
                  <a:t>requirement </a:t>
                </a:r>
                <a:r>
                  <a:rPr lang="en-US" dirty="0"/>
                  <a:t>is from </a:t>
                </a:r>
                <a:r>
                  <a:rPr lang="en-US" dirty="0" smtClean="0"/>
                  <a:t>meaning </a:t>
                </a:r>
                <a:r>
                  <a:rPr lang="en-US" dirty="0"/>
                  <a:t>1.</a:t>
                </a:r>
              </a:p>
              <a:p>
                <a:r>
                  <a:rPr lang="en-US" dirty="0"/>
                  <a:t>Later we will learn about weak entities to solve this problem</a:t>
                </a:r>
                <a:r>
                  <a:rPr lang="en-US" dirty="0" smtClean="0"/>
                  <a:t>.</a:t>
                </a:r>
              </a:p>
              <a:p>
                <a:endParaRPr lang="en-US" sz="800" dirty="0"/>
              </a:p>
              <a:p>
                <a:pPr marL="0" indent="0">
                  <a:buNone/>
                </a:pPr>
                <a:r>
                  <a:rPr lang="en-US" dirty="0" smtClean="0"/>
                  <a:t>Slide 23-24 Exercise</a:t>
                </a:r>
                <a:endParaRPr lang="en-US" dirty="0"/>
              </a:p>
              <a:p>
                <a:r>
                  <a:rPr lang="en-US" dirty="0" smtClean="0"/>
                  <a:t>Slide 24 is the solution to last week’s exercise.</a:t>
                </a:r>
              </a:p>
              <a:p>
                <a:pPr lvl="1"/>
                <a:r>
                  <a:rPr lang="en-US" dirty="0" smtClean="0"/>
                  <a:t>For relationship “major” (top left of Slide 24), see Slide10.</a:t>
                </a:r>
                <a:endParaRPr lang="en-US" dirty="0"/>
              </a:p>
              <a:p>
                <a:pPr lvl="1"/>
                <a:r>
                  <a:rPr lang="en-US" dirty="0" smtClean="0"/>
                  <a:t>For relationship “PD” (far right of Slide 24), see Slide 11.</a:t>
                </a:r>
                <a:endParaRPr lang="en-US" dirty="0"/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185031B-8265-4F1B-A92F-819216077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076" y="577049"/>
                <a:ext cx="10483849" cy="5823751"/>
              </a:xfrm>
              <a:prstGeom prst="rect">
                <a:avLst/>
              </a:prstGeom>
              <a:blipFill rotWithShape="0">
                <a:blip r:embed="rId2"/>
                <a:stretch>
                  <a:fillRect l="-1163" t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84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amer_like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eamer_like" id="{20F149E5-FEF3-4710-82AE-E763CD58F1C4}" vid="{D2B214A1-1DDD-42F1-A099-CF5F8281926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7648</TotalTime>
  <Words>752</Words>
  <Application>Microsoft Office PowerPoint</Application>
  <PresentationFormat>Widescreen</PresentationFormat>
  <Paragraphs>152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Adobe Heiti Std R</vt:lpstr>
      <vt:lpstr>等线</vt:lpstr>
      <vt:lpstr>Hiragino Sans GB W3</vt:lpstr>
      <vt:lpstr>Microsoft YaHei</vt:lpstr>
      <vt:lpstr>宋体</vt:lpstr>
      <vt:lpstr>Arial</vt:lpstr>
      <vt:lpstr>Calibri</vt:lpstr>
      <vt:lpstr>Calibri Light</vt:lpstr>
      <vt:lpstr>Cambria Math</vt:lpstr>
      <vt:lpstr>Symbol</vt:lpstr>
      <vt:lpstr>Office Theme</vt:lpstr>
      <vt:lpstr>beamer_like</vt:lpstr>
      <vt:lpstr>Database Lecture 3 Entity-Relationship  Model, Constraints Addendum</vt:lpstr>
      <vt:lpstr>Exercise Solutions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ER Diagram Design</vt:lpstr>
      <vt:lpstr>Lab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Addendum Chapter 1</dc:title>
  <dc:creator>j f</dc:creator>
  <cp:lastModifiedBy>Microsoft account</cp:lastModifiedBy>
  <cp:revision>709</cp:revision>
  <dcterms:created xsi:type="dcterms:W3CDTF">2021-08-02T03:54:37Z</dcterms:created>
  <dcterms:modified xsi:type="dcterms:W3CDTF">2024-09-22T13:04:26Z</dcterms:modified>
</cp:coreProperties>
</file>