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74" r:id="rId3"/>
    <p:sldId id="275" r:id="rId4"/>
    <p:sldId id="276" r:id="rId5"/>
    <p:sldId id="277" r:id="rId6"/>
    <p:sldId id="281" r:id="rId7"/>
    <p:sldId id="278" r:id="rId8"/>
    <p:sldId id="279" r:id="rId9"/>
    <p:sldId id="282" r:id="rId10"/>
    <p:sldId id="280" r:id="rId11"/>
    <p:sldId id="273" r:id="rId12"/>
    <p:sldId id="25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1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F9612BDE-E61E-8D40-84CC-20E6FC2B203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85899" y="2983971"/>
            <a:ext cx="9144000" cy="1113896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z="1800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单击此处编辑母版作者信息样式</a:t>
            </a:r>
            <a:endParaRPr lang="en-US" altLang="zh-CN" sz="1800" dirty="0"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  <a:p>
            <a:endParaRPr lang="zh-CN" altLang="en-US" sz="1800" dirty="0">
              <a:effectLst/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sp>
        <p:nvSpPr>
          <p:cNvPr id="7" name="圆角矩形 6">
            <a:extLst>
              <a:ext uri="{FF2B5EF4-FFF2-40B4-BE49-F238E27FC236}">
                <a16:creationId xmlns:a16="http://schemas.microsoft.com/office/drawing/2014/main" id="{C18AEC02-5D85-474A-AEAD-FDF12F6D499A}"/>
              </a:ext>
            </a:extLst>
          </p:cNvPr>
          <p:cNvSpPr/>
          <p:nvPr/>
        </p:nvSpPr>
        <p:spPr>
          <a:xfrm>
            <a:off x="812797" y="1402663"/>
            <a:ext cx="10521244" cy="1058334"/>
          </a:xfrm>
          <a:prstGeom prst="roundRect">
            <a:avLst/>
          </a:prstGeom>
          <a:solidFill>
            <a:srgbClr val="3138AC"/>
          </a:solidFill>
          <a:effectLst>
            <a:outerShdw blurRad="50800" dist="38100" dir="6540000" sx="101000" sy="101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255DDCC-95E7-C241-8F16-FF95178C85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79813"/>
            <a:ext cx="9144000" cy="848376"/>
          </a:xfrm>
        </p:spPr>
        <p:txBody>
          <a:bodyPr anchor="ctr">
            <a:normAutofit/>
          </a:bodyPr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r>
              <a:rPr kumimoji="1" lang="en-US" altLang="zh-CN"/>
              <a:t>Click to edit Master title style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95079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4EFF11A6-A4E9-FC40-BA49-5AB35E591369}"/>
              </a:ext>
            </a:extLst>
          </p:cNvPr>
          <p:cNvSpPr/>
          <p:nvPr/>
        </p:nvSpPr>
        <p:spPr>
          <a:xfrm>
            <a:off x="0" y="1"/>
            <a:ext cx="12192000" cy="942109"/>
          </a:xfrm>
          <a:prstGeom prst="rect">
            <a:avLst/>
          </a:prstGeom>
          <a:gradFill flip="none" rotWithShape="1">
            <a:gsLst>
              <a:gs pos="40000">
                <a:srgbClr val="2C2DA9"/>
              </a:gs>
              <a:gs pos="13000">
                <a:srgbClr val="2C2DA9"/>
              </a:gs>
              <a:gs pos="0">
                <a:schemeClr val="bg1"/>
              </a:gs>
            </a:gsLst>
            <a:lin ang="16200000" scaled="1"/>
            <a:tileRect/>
          </a:gra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D4E12615-0D3B-D24B-BE3C-E10640151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491"/>
            <a:ext cx="105156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kumimoji="1" lang="en-US" altLang="zh-CN" dirty="0"/>
              <a:t>Click to edit Master title style</a:t>
            </a:r>
            <a:endParaRPr kumimoji="1" lang="zh-CN" altLang="en-US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C109224B-0794-E08D-6281-2C77DC2F62F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412078"/>
            <a:ext cx="10515600" cy="3260846"/>
          </a:xfrm>
        </p:spPr>
        <p:txBody>
          <a:bodyPr/>
          <a:lstStyle>
            <a:lvl1pPr marL="273050" indent="-273050">
              <a:buFont typeface="Arial" panose="020B0604020202020204" pitchFamily="34" charset="0"/>
              <a:buChar char="•"/>
              <a:tabLst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207369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6">
            <a:extLst>
              <a:ext uri="{FF2B5EF4-FFF2-40B4-BE49-F238E27FC236}">
                <a16:creationId xmlns:a16="http://schemas.microsoft.com/office/drawing/2014/main" id="{C18AEC02-5D85-474A-AEAD-FDF12F6D499A}"/>
              </a:ext>
            </a:extLst>
          </p:cNvPr>
          <p:cNvSpPr/>
          <p:nvPr/>
        </p:nvSpPr>
        <p:spPr>
          <a:xfrm>
            <a:off x="812797" y="1402663"/>
            <a:ext cx="10521244" cy="1058334"/>
          </a:xfrm>
          <a:prstGeom prst="roundRect">
            <a:avLst/>
          </a:prstGeom>
          <a:solidFill>
            <a:srgbClr val="3138AC"/>
          </a:solidFill>
          <a:effectLst>
            <a:outerShdw blurRad="50800" dist="38100" dir="6540000" sx="101000" sy="101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255DDCC-95E7-C241-8F16-FF95178C85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79813"/>
            <a:ext cx="9144000" cy="848376"/>
          </a:xfrm>
        </p:spPr>
        <p:txBody>
          <a:bodyPr anchor="ctr">
            <a:normAutofit/>
          </a:bodyPr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0660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95F5D26-44A1-CA4B-894C-E92F940BE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C3252C-A6BE-3D4F-B214-1E438BBDB4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 dirty="0"/>
              <a:t>编辑母版文本样式
第二级
第三级
第四级
第五级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FE4E0D4-0A9E-B44F-8E15-1D2F726BFCC2}"/>
              </a:ext>
            </a:extLst>
          </p:cNvPr>
          <p:cNvSpPr/>
          <p:nvPr/>
        </p:nvSpPr>
        <p:spPr>
          <a:xfrm>
            <a:off x="0" y="6637866"/>
            <a:ext cx="4080000" cy="220134"/>
          </a:xfrm>
          <a:prstGeom prst="rect">
            <a:avLst/>
          </a:prstGeom>
          <a:solidFill>
            <a:srgbClr val="1619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bg1"/>
                </a:solidFill>
              </a:rPr>
              <a:t>COMP3013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0880C11-3EB2-7C44-915C-0A735C8415A3}"/>
              </a:ext>
            </a:extLst>
          </p:cNvPr>
          <p:cNvSpPr/>
          <p:nvPr/>
        </p:nvSpPr>
        <p:spPr>
          <a:xfrm>
            <a:off x="4044000" y="6637868"/>
            <a:ext cx="4080000" cy="220133"/>
          </a:xfrm>
          <a:prstGeom prst="rect">
            <a:avLst/>
          </a:prstGeom>
          <a:solidFill>
            <a:srgbClr val="2125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bg1"/>
                </a:solidFill>
              </a:rPr>
              <a:t>Lab 04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0F64495-06B2-9846-A8DD-066D25B765BE}"/>
              </a:ext>
            </a:extLst>
          </p:cNvPr>
          <p:cNvSpPr/>
          <p:nvPr/>
        </p:nvSpPr>
        <p:spPr>
          <a:xfrm>
            <a:off x="8112000" y="6637866"/>
            <a:ext cx="4080000" cy="220134"/>
          </a:xfrm>
          <a:prstGeom prst="rect">
            <a:avLst/>
          </a:prstGeom>
          <a:solidFill>
            <a:srgbClr val="2B32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日期占位符 3">
            <a:extLst>
              <a:ext uri="{FF2B5EF4-FFF2-40B4-BE49-F238E27FC236}">
                <a16:creationId xmlns:a16="http://schemas.microsoft.com/office/drawing/2014/main" id="{97BAED3B-53C8-7041-817F-696DE6D8D146}"/>
              </a:ext>
            </a:extLst>
          </p:cNvPr>
          <p:cNvSpPr txBox="1">
            <a:spLocks/>
          </p:cNvSpPr>
          <p:nvPr/>
        </p:nvSpPr>
        <p:spPr>
          <a:xfrm>
            <a:off x="9770773" y="6637866"/>
            <a:ext cx="1362187" cy="2201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00" dirty="0">
              <a:solidFill>
                <a:schemeClr val="bg1"/>
              </a:solidFill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</p:txBody>
      </p:sp>
      <p:sp>
        <p:nvSpPr>
          <p:cNvPr id="16" name="日期占位符 3">
            <a:extLst>
              <a:ext uri="{FF2B5EF4-FFF2-40B4-BE49-F238E27FC236}">
                <a16:creationId xmlns:a16="http://schemas.microsoft.com/office/drawing/2014/main" id="{57D2C8FA-DD5C-BF4B-BBB3-42D100B8A34B}"/>
              </a:ext>
            </a:extLst>
          </p:cNvPr>
          <p:cNvSpPr txBox="1">
            <a:spLocks/>
          </p:cNvSpPr>
          <p:nvPr/>
        </p:nvSpPr>
        <p:spPr>
          <a:xfrm>
            <a:off x="11353800" y="6637866"/>
            <a:ext cx="728507" cy="220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F42B4B9-4F4F-DC40-8BF5-0036F3636617}" type="slidenum">
              <a:rPr lang="en-US" sz="1000" smtClean="0">
                <a:solidFill>
                  <a:schemeClr val="bg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pPr/>
              <a:t>‹#›</a:t>
            </a:fld>
            <a:endParaRPr lang="en-US" sz="1000" dirty="0">
              <a:solidFill>
                <a:schemeClr val="bg1"/>
              </a:solidFill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15141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6" r:id="rId2"/>
    <p:sldLayoutId id="2147483667" r:id="rId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Arial" panose="020B0604020202020204" pitchFamily="34" charset="0"/>
          <a:ea typeface="Microsoft YaHei" panose="020B0503020204020204" pitchFamily="34" charset="-122"/>
          <a:cs typeface="Arial" panose="020B0604020202020204" pitchFamily="34" charset="0"/>
        </a:defRPr>
      </a:lvl1pPr>
    </p:titleStyle>
    <p:bodyStyle>
      <a:lvl1pPr marL="273050" indent="-273050" algn="l" defTabSz="685800" rtl="0" eaLnBrk="1" latinLnBrk="0" hangingPunct="1">
        <a:lnSpc>
          <a:spcPct val="90000"/>
        </a:lnSpc>
        <a:spcBef>
          <a:spcPts val="750"/>
        </a:spcBef>
        <a:buClr>
          <a:schemeClr val="accent1"/>
        </a:buClr>
        <a:buFont typeface="Arial" panose="020B0604020202020204" pitchFamily="34" charset="0"/>
        <a:buChar char="•"/>
        <a:tabLst/>
        <a:defRPr sz="21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FEAA6743-3346-CC98-D269-622453F94A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United International College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5C4CC72-5680-51D7-FFFB-9A601CA1D4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Lab 4 Join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5061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69B0D-720A-1628-DE55-3F0E524C7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30C6E-9E76-E86A-EF91-A5C44E4E1E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each of the address, find the customer who lives there. Display all addresses, even for the address that nobody lives.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6415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8E909-06F9-0331-17E0-830A99B48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454823-92D7-546F-3C23-A34D1B8815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2077"/>
            <a:ext cx="10515600" cy="473934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Write SQLs for the following questions. </a:t>
            </a:r>
            <a:r>
              <a:rPr lang="en-US" b="1" dirty="0"/>
              <a:t>You have to use </a:t>
            </a:r>
            <a:r>
              <a:rPr lang="en-US" b="1" dirty="0">
                <a:latin typeface="Consolas" panose="020B0609020204030204" pitchFamily="49" charset="0"/>
              </a:rPr>
              <a:t>JOIN</a:t>
            </a:r>
            <a:r>
              <a:rPr lang="en-US" b="1" dirty="0"/>
              <a:t> for each of the query</a:t>
            </a:r>
            <a:r>
              <a:rPr lang="en-US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Find the films (title) played by Zero Cage.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Find the films (title) rented by George Linton. The join condition is </a:t>
            </a:r>
            <a:r>
              <a:rPr lang="en-US" sz="1800" dirty="0">
                <a:latin typeface="Consolas" panose="020B0609020204030204" pitchFamily="49" charset="0"/>
              </a:rPr>
              <a:t>ON</a:t>
            </a:r>
            <a:r>
              <a:rPr lang="en-US" sz="180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Find the customers (name) who have rented some action (category) films. The join condition is </a:t>
            </a:r>
            <a:r>
              <a:rPr lang="en-US" sz="1800" dirty="0">
                <a:latin typeface="Consolas" panose="020B0609020204030204" pitchFamily="49" charset="0"/>
              </a:rPr>
              <a:t>USING</a:t>
            </a:r>
            <a:r>
              <a:rPr lang="en-US" sz="180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Join the tables </a:t>
            </a:r>
            <a:r>
              <a:rPr lang="en-US" sz="1800" dirty="0">
                <a:latin typeface="Consolas" panose="020B0609020204030204" pitchFamily="49" charset="0"/>
              </a:rPr>
              <a:t>film</a:t>
            </a:r>
            <a:r>
              <a:rPr lang="en-US" sz="1800" dirty="0"/>
              <a:t>, </a:t>
            </a:r>
            <a:r>
              <a:rPr lang="en-US" sz="1800" dirty="0" err="1">
                <a:latin typeface="Consolas" panose="020B0609020204030204" pitchFamily="49" charset="0"/>
              </a:rPr>
              <a:t>film_category</a:t>
            </a:r>
            <a:r>
              <a:rPr lang="en-US" sz="1800" dirty="0"/>
              <a:t>, and </a:t>
            </a:r>
            <a:r>
              <a:rPr lang="en-US" sz="1800" dirty="0">
                <a:latin typeface="Consolas" panose="020B0609020204030204" pitchFamily="49" charset="0"/>
              </a:rPr>
              <a:t>category</a:t>
            </a:r>
            <a:r>
              <a:rPr lang="en-US" sz="1800" dirty="0"/>
              <a:t>, using both conditions </a:t>
            </a:r>
            <a:r>
              <a:rPr lang="en-US" sz="1800" dirty="0">
                <a:latin typeface="Consolas" panose="020B0609020204030204" pitchFamily="49" charset="0"/>
              </a:rPr>
              <a:t>ON</a:t>
            </a:r>
            <a:r>
              <a:rPr lang="en-US" sz="1800" dirty="0"/>
              <a:t> and </a:t>
            </a:r>
            <a:r>
              <a:rPr lang="en-US" sz="1800" dirty="0">
                <a:latin typeface="Consolas" panose="020B0609020204030204" pitchFamily="49" charset="0"/>
              </a:rPr>
              <a:t>USING</a:t>
            </a:r>
            <a:r>
              <a:rPr lang="en-US" sz="180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Find all pairs of customers (name) who have rented a same film. Any join condition is fine.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Find the films rented by each customer. If a customer has not rented any film, give it a NULL value.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Save your queries in a txt file. Rename it as “COMP3013 Lab4 ###.txt”, where “###” is your student ID. And submit it on iSpace. The DDL </a:t>
            </a:r>
            <a:r>
              <a:rPr lang="en-US" sz="1800"/>
              <a:t>is 24 </a:t>
            </a:r>
            <a:r>
              <a:rPr lang="en-US" sz="1800" dirty="0"/>
              <a:t>hours after the lab.</a:t>
            </a:r>
          </a:p>
          <a:p>
            <a:pPr marL="457200" indent="-457200">
              <a:buFont typeface="+mj-lt"/>
              <a:buAutoNum type="arabicPeriod"/>
            </a:pPr>
            <a:endParaRPr lang="en-US" sz="1800" dirty="0"/>
          </a:p>
          <a:p>
            <a:pPr marL="457200" indent="-457200">
              <a:buFont typeface="+mj-lt"/>
              <a:buAutoNum type="arabicPeriod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5416725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3CD73-9BC5-367A-588A-222F950B1F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End of Lab 4</a:t>
            </a:r>
          </a:p>
        </p:txBody>
      </p:sp>
    </p:spTree>
    <p:extLst>
      <p:ext uri="{BB962C8B-B14F-4D97-AF65-F5344CB8AC3E}">
        <p14:creationId xmlns:p14="http://schemas.microsoft.com/office/powerpoint/2010/main" val="2905926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E3FB4-6B52-5063-E9D4-B5FAEB87A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Motivation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41B35-40AA-AAFF-6F59-D2D13D6340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2077"/>
            <a:ext cx="10515600" cy="5221479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Are you tired of condition checking in cross table queries?</a:t>
            </a:r>
          </a:p>
          <a:p>
            <a:r>
              <a:rPr lang="en-US" dirty="0"/>
              <a:t>The </a:t>
            </a:r>
            <a:r>
              <a:rPr lang="en-US" b="1" dirty="0">
                <a:latin typeface="Consolas" panose="020B0609020204030204" pitchFamily="49" charset="0"/>
              </a:rPr>
              <a:t>NATURAL JOIN </a:t>
            </a:r>
            <a:r>
              <a:rPr lang="en-US" dirty="0"/>
              <a:t>operator associates two tables by the common attributes.</a:t>
            </a:r>
          </a:p>
          <a:p>
            <a:r>
              <a:rPr lang="en-US" dirty="0"/>
              <a:t>After </a:t>
            </a:r>
            <a:r>
              <a:rPr lang="en-US" b="1" dirty="0">
                <a:latin typeface="Consolas" panose="020B0609020204030204" pitchFamily="49" charset="0"/>
              </a:rPr>
              <a:t>NATURAL JOIN</a:t>
            </a:r>
            <a:r>
              <a:rPr lang="en-US" dirty="0"/>
              <a:t>, the duplicated attributes are omitted.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For example,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			</a:t>
            </a:r>
            <a:r>
              <a:rPr lang="en-US" sz="1800" dirty="0">
                <a:latin typeface="Consolas" panose="020B0609020204030204" pitchFamily="49" charset="0"/>
              </a:rPr>
              <a:t>SELECT * FROM city NATURAL JOIN country</a:t>
            </a:r>
          </a:p>
          <a:p>
            <a:pPr marL="266700" indent="-26670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is implemented as</a:t>
            </a:r>
          </a:p>
          <a:p>
            <a:pPr marL="266700" indent="-26670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66700" indent="-266700">
              <a:buNone/>
            </a:pPr>
            <a:r>
              <a:rPr lang="en-US" dirty="0">
                <a:latin typeface="Consolas" panose="020B0609020204030204" pitchFamily="49" charset="0"/>
              </a:rPr>
              <a:t>		</a:t>
            </a:r>
            <a:r>
              <a:rPr lang="en-US" sz="1800" dirty="0">
                <a:latin typeface="Consolas" panose="020B0609020204030204" pitchFamily="49" charset="0"/>
              </a:rPr>
              <a:t>SELECT </a:t>
            </a:r>
            <a:r>
              <a:rPr lang="en-US" sz="1800" dirty="0" err="1">
                <a:latin typeface="Consolas" panose="020B0609020204030204" pitchFamily="49" charset="0"/>
              </a:rPr>
              <a:t>city.country_id</a:t>
            </a:r>
            <a:r>
              <a:rPr lang="en-US" sz="1800" dirty="0">
                <a:latin typeface="Consolas" panose="020B0609020204030204" pitchFamily="49" charset="0"/>
              </a:rPr>
              <a:t>, </a:t>
            </a:r>
            <a:r>
              <a:rPr lang="en-US" sz="1800" dirty="0" err="1">
                <a:latin typeface="Consolas" panose="020B0609020204030204" pitchFamily="49" charset="0"/>
              </a:rPr>
              <a:t>city.last_update</a:t>
            </a:r>
            <a:r>
              <a:rPr lang="en-US" sz="1800" dirty="0">
                <a:latin typeface="Consolas" panose="020B0609020204030204" pitchFamily="49" charset="0"/>
              </a:rPr>
              <a:t>, </a:t>
            </a:r>
            <a:r>
              <a:rPr lang="en-US" sz="1800" dirty="0" err="1">
                <a:latin typeface="Consolas" panose="020B0609020204030204" pitchFamily="49" charset="0"/>
              </a:rPr>
              <a:t>city_id</a:t>
            </a:r>
            <a:r>
              <a:rPr lang="en-US" sz="1800" dirty="0">
                <a:latin typeface="Consolas" panose="020B0609020204030204" pitchFamily="49" charset="0"/>
              </a:rPr>
              <a:t>, city, country</a:t>
            </a:r>
          </a:p>
          <a:p>
            <a:pPr marL="266700" indent="-266700">
              <a:buNone/>
            </a:pPr>
            <a:r>
              <a:rPr lang="en-US" sz="1800" dirty="0">
                <a:latin typeface="Consolas" panose="020B0609020204030204" pitchFamily="49" charset="0"/>
              </a:rPr>
              <a:t>		FROM city, country</a:t>
            </a:r>
          </a:p>
          <a:p>
            <a:pPr marL="266700" indent="-266700">
              <a:buNone/>
            </a:pPr>
            <a:r>
              <a:rPr lang="en-US" sz="1800" dirty="0">
                <a:latin typeface="Consolas" panose="020B0609020204030204" pitchFamily="49" charset="0"/>
              </a:rPr>
              <a:t>		WHERE </a:t>
            </a:r>
            <a:r>
              <a:rPr lang="en-US" sz="1800" dirty="0" err="1">
                <a:latin typeface="Consolas" panose="020B0609020204030204" pitchFamily="49" charset="0"/>
              </a:rPr>
              <a:t>city.country_id</a:t>
            </a:r>
            <a:r>
              <a:rPr lang="en-US" sz="1800" dirty="0">
                <a:latin typeface="Consolas" panose="020B0609020204030204" pitchFamily="49" charset="0"/>
              </a:rPr>
              <a:t> = </a:t>
            </a:r>
            <a:r>
              <a:rPr lang="en-US" sz="1800" dirty="0" err="1">
                <a:latin typeface="Consolas" panose="020B0609020204030204" pitchFamily="49" charset="0"/>
              </a:rPr>
              <a:t>country.country_id</a:t>
            </a:r>
            <a:r>
              <a:rPr lang="en-US" sz="1800" dirty="0">
                <a:latin typeface="Consolas" panose="020B0609020204030204" pitchFamily="49" charset="0"/>
              </a:rPr>
              <a:t> AND</a:t>
            </a:r>
          </a:p>
          <a:p>
            <a:pPr marL="266700" indent="-266700">
              <a:buNone/>
            </a:pPr>
            <a:r>
              <a:rPr lang="en-US" sz="1800" dirty="0">
                <a:latin typeface="Consolas" panose="020B0609020204030204" pitchFamily="49" charset="0"/>
              </a:rPr>
              <a:t>				</a:t>
            </a:r>
            <a:r>
              <a:rPr lang="en-US" sz="1800" dirty="0" err="1">
                <a:latin typeface="Consolas" panose="020B0609020204030204" pitchFamily="49" charset="0"/>
              </a:rPr>
              <a:t>city.last_update</a:t>
            </a:r>
            <a:r>
              <a:rPr lang="en-US" sz="1800" dirty="0">
                <a:latin typeface="Consolas" panose="020B0609020204030204" pitchFamily="49" charset="0"/>
              </a:rPr>
              <a:t> = </a:t>
            </a:r>
            <a:r>
              <a:rPr lang="en-US" sz="1800" dirty="0" err="1">
                <a:latin typeface="Consolas" panose="020B0609020204030204" pitchFamily="49" charset="0"/>
              </a:rPr>
              <a:t>country.last_update</a:t>
            </a:r>
            <a:endParaRPr lang="en-US" sz="1800" dirty="0">
              <a:latin typeface="Consolas" panose="020B0609020204030204" pitchFamily="49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4566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6C1B5-FC1A-2A84-0D33-EFB6BA79B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C1C755-1B85-CE04-EBFF-74BE2D94C3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the address for each customer, show the customer name, street, district, and postal code.</a:t>
            </a:r>
          </a:p>
        </p:txBody>
      </p:sp>
    </p:spTree>
    <p:extLst>
      <p:ext uri="{BB962C8B-B14F-4D97-AF65-F5344CB8AC3E}">
        <p14:creationId xmlns:p14="http://schemas.microsoft.com/office/powerpoint/2010/main" val="2137388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15A27-D1E7-A51C-0DDC-C90A83D35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Condition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1B1F8-5A00-5503-8BCD-BCF6555979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2077"/>
            <a:ext cx="10515600" cy="5006652"/>
          </a:xfrm>
        </p:spPr>
        <p:txBody>
          <a:bodyPr/>
          <a:lstStyle/>
          <a:p>
            <a:r>
              <a:rPr lang="en-US" dirty="0"/>
              <a:t>Why does the following query not work?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	SELECT </a:t>
            </a:r>
            <a:r>
              <a:rPr lang="en-US" sz="1800" dirty="0" err="1">
                <a:latin typeface="Consolas" panose="020B0609020204030204" pitchFamily="49" charset="0"/>
              </a:rPr>
              <a:t>first_name</a:t>
            </a:r>
            <a:r>
              <a:rPr lang="en-US" sz="1800" dirty="0">
                <a:latin typeface="Consolas" panose="020B0609020204030204" pitchFamily="49" charset="0"/>
              </a:rPr>
              <a:t>, </a:t>
            </a:r>
            <a:r>
              <a:rPr lang="en-US" sz="1800" dirty="0" err="1">
                <a:latin typeface="Consolas" panose="020B0609020204030204" pitchFamily="49" charset="0"/>
              </a:rPr>
              <a:t>last_name</a:t>
            </a:r>
            <a:r>
              <a:rPr lang="en-US" sz="1800" dirty="0">
                <a:latin typeface="Consolas" panose="020B0609020204030204" pitchFamily="49" charset="0"/>
              </a:rPr>
              <a:t>, address, district, </a:t>
            </a:r>
            <a:r>
              <a:rPr lang="en-US" sz="1800" dirty="0" err="1">
                <a:latin typeface="Consolas" panose="020B0609020204030204" pitchFamily="49" charset="0"/>
              </a:rPr>
              <a:t>postal_code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	FROM customer NATURAL JOIN address</a:t>
            </a: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r>
              <a:rPr lang="en-US" dirty="0"/>
              <a:t>It is </a:t>
            </a:r>
            <a:r>
              <a:rPr lang="en-US" altLang="zh-CN" dirty="0"/>
              <a:t>equivalent to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	</a:t>
            </a:r>
            <a:r>
              <a:rPr lang="en-US" sz="1800" dirty="0">
                <a:latin typeface="Consolas" panose="020B0609020204030204" pitchFamily="49" charset="0"/>
              </a:rPr>
              <a:t>SELECT </a:t>
            </a:r>
            <a:r>
              <a:rPr lang="en-US" sz="1800" dirty="0" err="1">
                <a:latin typeface="Consolas" panose="020B0609020204030204" pitchFamily="49" charset="0"/>
              </a:rPr>
              <a:t>first_name</a:t>
            </a:r>
            <a:r>
              <a:rPr lang="en-US" sz="1800" dirty="0">
                <a:latin typeface="Consolas" panose="020B0609020204030204" pitchFamily="49" charset="0"/>
              </a:rPr>
              <a:t>, </a:t>
            </a:r>
            <a:r>
              <a:rPr lang="en-US" sz="1800" dirty="0" err="1">
                <a:latin typeface="Consolas" panose="020B0609020204030204" pitchFamily="49" charset="0"/>
              </a:rPr>
              <a:t>last_name</a:t>
            </a:r>
            <a:r>
              <a:rPr lang="en-US" sz="1800" dirty="0">
                <a:latin typeface="Consolas" panose="020B0609020204030204" pitchFamily="49" charset="0"/>
              </a:rPr>
              <a:t>, address, district, </a:t>
            </a:r>
            <a:r>
              <a:rPr lang="en-US" sz="1800" dirty="0" err="1">
                <a:latin typeface="Consolas" panose="020B0609020204030204" pitchFamily="49" charset="0"/>
              </a:rPr>
              <a:t>postal_code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	FROM customer, address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	WHERE </a:t>
            </a:r>
            <a:r>
              <a:rPr lang="en-US" sz="1800" dirty="0" err="1">
                <a:latin typeface="Consolas" panose="020B0609020204030204" pitchFamily="49" charset="0"/>
              </a:rPr>
              <a:t>customer.address_id</a:t>
            </a:r>
            <a:r>
              <a:rPr lang="en-US" sz="1800" dirty="0">
                <a:latin typeface="Consolas" panose="020B0609020204030204" pitchFamily="49" charset="0"/>
              </a:rPr>
              <a:t> = </a:t>
            </a:r>
            <a:r>
              <a:rPr lang="en-US" sz="1800" dirty="0" err="1">
                <a:latin typeface="Consolas" panose="020B0609020204030204" pitchFamily="49" charset="0"/>
              </a:rPr>
              <a:t>address.address_id</a:t>
            </a:r>
            <a:r>
              <a:rPr lang="en-US" sz="1800" dirty="0">
                <a:latin typeface="Consolas" panose="020B0609020204030204" pitchFamily="49" charset="0"/>
              </a:rPr>
              <a:t> AND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		</a:t>
            </a:r>
            <a:r>
              <a:rPr lang="en-US" sz="1800" dirty="0" err="1">
                <a:latin typeface="Consolas" panose="020B0609020204030204" pitchFamily="49" charset="0"/>
              </a:rPr>
              <a:t>customer.last_update</a:t>
            </a:r>
            <a:r>
              <a:rPr lang="en-US" sz="1800" dirty="0">
                <a:latin typeface="Consolas" panose="020B0609020204030204" pitchFamily="49" charset="0"/>
              </a:rPr>
              <a:t> = </a:t>
            </a:r>
            <a:r>
              <a:rPr lang="en-US" sz="1800" dirty="0" err="1">
                <a:latin typeface="Consolas" panose="020B0609020204030204" pitchFamily="49" charset="0"/>
              </a:rPr>
              <a:t>address.last_update</a:t>
            </a:r>
            <a:endParaRPr lang="en-US" dirty="0"/>
          </a:p>
          <a:p>
            <a:endParaRPr lang="en-US" dirty="0"/>
          </a:p>
          <a:p>
            <a:r>
              <a:rPr lang="en-US" dirty="0" err="1">
                <a:latin typeface="Consolas" panose="020B0609020204030204" pitchFamily="49" charset="0"/>
              </a:rPr>
              <a:t>last_update</a:t>
            </a:r>
            <a:r>
              <a:rPr lang="en-US" dirty="0"/>
              <a:t> is also checked because it is a common attribute.</a:t>
            </a:r>
          </a:p>
          <a:p>
            <a:r>
              <a:rPr lang="en-US" dirty="0"/>
              <a:t>If customers and addresses are not updated at the same time, </a:t>
            </a:r>
            <a:r>
              <a:rPr lang="en-US" dirty="0" err="1">
                <a:latin typeface="Consolas" panose="020B0609020204030204" pitchFamily="49" charset="0"/>
              </a:rPr>
              <a:t>last_update</a:t>
            </a:r>
            <a:r>
              <a:rPr lang="en-US" dirty="0"/>
              <a:t> is not equal. Then, the predicate is always false.</a:t>
            </a:r>
          </a:p>
        </p:txBody>
      </p:sp>
    </p:spTree>
    <p:extLst>
      <p:ext uri="{BB962C8B-B14F-4D97-AF65-F5344CB8AC3E}">
        <p14:creationId xmlns:p14="http://schemas.microsoft.com/office/powerpoint/2010/main" val="1273651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F5ACB-0380-E93E-6A02-95ADEB46B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Condition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44CB09C-2D8A-3C5A-04EC-6779B60BBE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12078"/>
                <a:ext cx="10515600" cy="4988722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Join conditions define in which condition the tuples are associated.</a:t>
                </a:r>
              </a:p>
              <a:p>
                <a:r>
                  <a:rPr lang="en-US" dirty="0"/>
                  <a:t>Two tuples are associated if</a:t>
                </a:r>
              </a:p>
              <a:p>
                <a:pPr lvl="1"/>
                <a:r>
                  <a:rPr lang="en-US" b="1" dirty="0">
                    <a:latin typeface="Consolas" panose="020B0609020204030204" pitchFamily="49" charset="0"/>
                    <a:cs typeface="Arial" panose="020B0604020202020204" pitchFamily="34" charset="0"/>
                  </a:rPr>
                  <a:t>NATURAL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: all common attributes have the same value.</a:t>
                </a:r>
              </a:p>
              <a:p>
                <a:pPr lvl="1"/>
                <a:r>
                  <a:rPr lang="en-US" b="1" dirty="0">
                    <a:latin typeface="Consolas" panose="020B0609020204030204" pitchFamily="49" charset="0"/>
                    <a:cs typeface="Arial" panose="020B0604020202020204" pitchFamily="34" charset="0"/>
                  </a:rPr>
                  <a:t>ON &lt;predicate&gt;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: the predicate is evaluated to be true.</a:t>
                </a:r>
              </a:p>
              <a:p>
                <a:pPr lvl="1"/>
                <a:r>
                  <a:rPr lang="en-US" b="1" dirty="0">
                    <a:latin typeface="Consolas" panose="020B0609020204030204" pitchFamily="49" charset="0"/>
                    <a:cs typeface="Arial" panose="020B0604020202020204" pitchFamily="34" charset="0"/>
                  </a:rPr>
                  <a:t>USING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b="1" dirty="0">
                    <a:latin typeface="Consolas" panose="020B0609020204030204" pitchFamily="49" charset="0"/>
                    <a:cs typeface="Arial" panose="020B0604020202020204" pitchFamily="34" charset="0"/>
                  </a:rPr>
                  <a:t>)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: the common attributes in list have the same value.</a:t>
                </a:r>
              </a:p>
              <a:p>
                <a:r>
                  <a:rPr lang="en-US" dirty="0"/>
                  <a:t>For example, these queries are equivalent.</a:t>
                </a:r>
              </a:p>
              <a:p>
                <a:endParaRPr lang="en-US" sz="1800" dirty="0"/>
              </a:p>
              <a:p>
                <a:pPr marL="533400" lvl="1" indent="-190500"/>
                <a:r>
                  <a:rPr lang="en-US" dirty="0">
                    <a:latin typeface="Consolas" panose="020B0609020204030204" pitchFamily="49" charset="0"/>
                  </a:rPr>
                  <a:t>SELECT </a:t>
                </a:r>
                <a:r>
                  <a:rPr lang="en-US" dirty="0" err="1">
                    <a:latin typeface="Consolas" panose="020B0609020204030204" pitchFamily="49" charset="0"/>
                  </a:rPr>
                  <a:t>first_name</a:t>
                </a:r>
                <a:r>
                  <a:rPr lang="en-US" dirty="0">
                    <a:latin typeface="Consolas" panose="020B0609020204030204" pitchFamily="49" charset="0"/>
                  </a:rPr>
                  <a:t>, </a:t>
                </a:r>
                <a:r>
                  <a:rPr lang="en-US" dirty="0" err="1">
                    <a:latin typeface="Consolas" panose="020B0609020204030204" pitchFamily="49" charset="0"/>
                  </a:rPr>
                  <a:t>last_name</a:t>
                </a:r>
                <a:r>
                  <a:rPr lang="en-US" dirty="0">
                    <a:latin typeface="Consolas" panose="020B0609020204030204" pitchFamily="49" charset="0"/>
                  </a:rPr>
                  <a:t>, address, district, </a:t>
                </a:r>
                <a:r>
                  <a:rPr lang="en-US" dirty="0" err="1">
                    <a:latin typeface="Consolas" panose="020B0609020204030204" pitchFamily="49" charset="0"/>
                  </a:rPr>
                  <a:t>postal_code</a:t>
                </a:r>
                <a:r>
                  <a:rPr lang="en-US" dirty="0">
                    <a:latin typeface="Consolas" panose="020B0609020204030204" pitchFamily="49" charset="0"/>
                  </a:rPr>
                  <a:t> </a:t>
                </a:r>
              </a:p>
              <a:p>
                <a:pPr marL="533400" lvl="1" indent="0">
                  <a:buNone/>
                </a:pPr>
                <a:r>
                  <a:rPr lang="en-US" sz="1800" dirty="0">
                    <a:latin typeface="Consolas" panose="020B0609020204030204" pitchFamily="49" charset="0"/>
                  </a:rPr>
                  <a:t>FROM customer </a:t>
                </a:r>
                <a:r>
                  <a:rPr lang="en-US" sz="1800" b="1" dirty="0">
                    <a:latin typeface="Consolas" panose="020B0609020204030204" pitchFamily="49" charset="0"/>
                  </a:rPr>
                  <a:t>NATURAL JOIN </a:t>
                </a:r>
                <a:r>
                  <a:rPr lang="en-US" sz="1800" dirty="0">
                    <a:latin typeface="Consolas" panose="020B0609020204030204" pitchFamily="49" charset="0"/>
                  </a:rPr>
                  <a:t>address</a:t>
                </a:r>
              </a:p>
              <a:p>
                <a:pPr marL="533400" lvl="1" indent="0">
                  <a:buNone/>
                </a:pPr>
                <a:endParaRPr lang="en-US" sz="1800" dirty="0">
                  <a:latin typeface="Consolas" panose="020B0609020204030204" pitchFamily="49" charset="0"/>
                </a:endParaRPr>
              </a:p>
              <a:p>
                <a:pPr marL="533400" lvl="1" indent="-190500"/>
                <a:r>
                  <a:rPr lang="en-US" dirty="0">
                    <a:latin typeface="Consolas" panose="020B0609020204030204" pitchFamily="49" charset="0"/>
                  </a:rPr>
                  <a:t>SELECT </a:t>
                </a:r>
                <a:r>
                  <a:rPr lang="en-US" dirty="0" err="1">
                    <a:latin typeface="Consolas" panose="020B0609020204030204" pitchFamily="49" charset="0"/>
                  </a:rPr>
                  <a:t>first_name</a:t>
                </a:r>
                <a:r>
                  <a:rPr lang="en-US" dirty="0">
                    <a:latin typeface="Consolas" panose="020B0609020204030204" pitchFamily="49" charset="0"/>
                  </a:rPr>
                  <a:t>, </a:t>
                </a:r>
                <a:r>
                  <a:rPr lang="en-US" dirty="0" err="1">
                    <a:latin typeface="Consolas" panose="020B0609020204030204" pitchFamily="49" charset="0"/>
                  </a:rPr>
                  <a:t>last_name</a:t>
                </a:r>
                <a:r>
                  <a:rPr lang="en-US" dirty="0">
                    <a:latin typeface="Consolas" panose="020B0609020204030204" pitchFamily="49" charset="0"/>
                  </a:rPr>
                  <a:t>, address, district, </a:t>
                </a:r>
                <a:r>
                  <a:rPr lang="en-US" dirty="0" err="1">
                    <a:latin typeface="Consolas" panose="020B0609020204030204" pitchFamily="49" charset="0"/>
                  </a:rPr>
                  <a:t>postal_code</a:t>
                </a:r>
                <a:endParaRPr lang="en-US" dirty="0">
                  <a:latin typeface="Consolas" panose="020B0609020204030204" pitchFamily="49" charset="0"/>
                </a:endParaRPr>
              </a:p>
              <a:p>
                <a:pPr marL="533400" lvl="1" indent="0">
                  <a:buNone/>
                </a:pPr>
                <a:r>
                  <a:rPr lang="en-US" dirty="0">
                    <a:latin typeface="Consolas" panose="020B0609020204030204" pitchFamily="49" charset="0"/>
                  </a:rPr>
                  <a:t>FROM customer JOIN address </a:t>
                </a:r>
                <a:r>
                  <a:rPr lang="en-US" b="1" dirty="0">
                    <a:latin typeface="Consolas" panose="020B0609020204030204" pitchFamily="49" charset="0"/>
                  </a:rPr>
                  <a:t>ON </a:t>
                </a:r>
                <a:r>
                  <a:rPr lang="en-US" b="1" dirty="0" err="1">
                    <a:latin typeface="Consolas" panose="020B0609020204030204" pitchFamily="49" charset="0"/>
                  </a:rPr>
                  <a:t>customer.address_id</a:t>
                </a:r>
                <a:r>
                  <a:rPr lang="en-US" b="1" dirty="0">
                    <a:latin typeface="Consolas" panose="020B0609020204030204" pitchFamily="49" charset="0"/>
                  </a:rPr>
                  <a:t> = </a:t>
                </a:r>
                <a:r>
                  <a:rPr lang="en-US" b="1" dirty="0" err="1">
                    <a:latin typeface="Consolas" panose="020B0609020204030204" pitchFamily="49" charset="0"/>
                  </a:rPr>
                  <a:t>address.address_id</a:t>
                </a:r>
                <a:r>
                  <a:rPr lang="en-US" b="1" dirty="0">
                    <a:latin typeface="Consolas" panose="020B0609020204030204" pitchFamily="49" charset="0"/>
                  </a:rPr>
                  <a:t> AND </a:t>
                </a:r>
                <a:r>
                  <a:rPr lang="en-US" b="1" dirty="0" err="1">
                    <a:latin typeface="Consolas" panose="020B0609020204030204" pitchFamily="49" charset="0"/>
                  </a:rPr>
                  <a:t>customer.last_update</a:t>
                </a:r>
                <a:r>
                  <a:rPr lang="en-US" b="1" dirty="0">
                    <a:latin typeface="Consolas" panose="020B0609020204030204" pitchFamily="49" charset="0"/>
                  </a:rPr>
                  <a:t> = </a:t>
                </a:r>
                <a:r>
                  <a:rPr lang="en-US" b="1" dirty="0" err="1">
                    <a:latin typeface="Consolas" panose="020B0609020204030204" pitchFamily="49" charset="0"/>
                  </a:rPr>
                  <a:t>address.last_update</a:t>
                </a:r>
                <a:endParaRPr lang="en-US" b="1" dirty="0">
                  <a:latin typeface="Consolas" panose="020B0609020204030204" pitchFamily="49" charset="0"/>
                </a:endParaRPr>
              </a:p>
              <a:p>
                <a:pPr marL="533400" lvl="1" indent="0">
                  <a:buNone/>
                </a:pPr>
                <a:endParaRPr lang="en-US" b="1" dirty="0">
                  <a:latin typeface="Consolas" panose="020B0609020204030204" pitchFamily="49" charset="0"/>
                </a:endParaRPr>
              </a:p>
              <a:p>
                <a:pPr marL="533400" lvl="1" indent="-190500"/>
                <a:r>
                  <a:rPr lang="en-US" dirty="0">
                    <a:latin typeface="Consolas" panose="020B0609020204030204" pitchFamily="49" charset="0"/>
                  </a:rPr>
                  <a:t>SELECT </a:t>
                </a:r>
                <a:r>
                  <a:rPr lang="en-US" dirty="0" err="1">
                    <a:latin typeface="Consolas" panose="020B0609020204030204" pitchFamily="49" charset="0"/>
                  </a:rPr>
                  <a:t>first_name</a:t>
                </a:r>
                <a:r>
                  <a:rPr lang="en-US" dirty="0">
                    <a:latin typeface="Consolas" panose="020B0609020204030204" pitchFamily="49" charset="0"/>
                  </a:rPr>
                  <a:t>, </a:t>
                </a:r>
                <a:r>
                  <a:rPr lang="en-US" dirty="0" err="1">
                    <a:latin typeface="Consolas" panose="020B0609020204030204" pitchFamily="49" charset="0"/>
                  </a:rPr>
                  <a:t>last_name</a:t>
                </a:r>
                <a:r>
                  <a:rPr lang="en-US" dirty="0">
                    <a:latin typeface="Consolas" panose="020B0609020204030204" pitchFamily="49" charset="0"/>
                  </a:rPr>
                  <a:t>, address, district, </a:t>
                </a:r>
                <a:r>
                  <a:rPr lang="en-US" dirty="0" err="1">
                    <a:latin typeface="Consolas" panose="020B0609020204030204" pitchFamily="49" charset="0"/>
                  </a:rPr>
                  <a:t>postal_code</a:t>
                </a:r>
                <a:endParaRPr lang="en-US" dirty="0">
                  <a:latin typeface="Consolas" panose="020B0609020204030204" pitchFamily="49" charset="0"/>
                </a:endParaRPr>
              </a:p>
              <a:p>
                <a:pPr marL="533400" lvl="1" indent="0">
                  <a:buNone/>
                </a:pPr>
                <a:r>
                  <a:rPr lang="en-US" dirty="0">
                    <a:latin typeface="Consolas" panose="020B0609020204030204" pitchFamily="49" charset="0"/>
                  </a:rPr>
                  <a:t>FROM customer JOIN address </a:t>
                </a:r>
                <a:r>
                  <a:rPr lang="en-US" b="1" dirty="0">
                    <a:latin typeface="Consolas" panose="020B0609020204030204" pitchFamily="49" charset="0"/>
                  </a:rPr>
                  <a:t>USING (</a:t>
                </a:r>
                <a:r>
                  <a:rPr lang="en-US" b="1" dirty="0" err="1">
                    <a:latin typeface="Consolas" panose="020B0609020204030204" pitchFamily="49" charset="0"/>
                  </a:rPr>
                  <a:t>address_id</a:t>
                </a:r>
                <a:r>
                  <a:rPr lang="en-US" b="1" dirty="0">
                    <a:latin typeface="Consolas" panose="020B0609020204030204" pitchFamily="49" charset="0"/>
                  </a:rPr>
                  <a:t>, </a:t>
                </a:r>
                <a:r>
                  <a:rPr lang="en-US" b="1" dirty="0" err="1">
                    <a:latin typeface="Consolas" panose="020B0609020204030204" pitchFamily="49" charset="0"/>
                  </a:rPr>
                  <a:t>last_update</a:t>
                </a:r>
                <a:r>
                  <a:rPr lang="en-US" b="1" dirty="0">
                    <a:latin typeface="Consolas" panose="020B0609020204030204" pitchFamily="49" charset="0"/>
                  </a:rPr>
                  <a:t>)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44CB09C-2D8A-3C5A-04EC-6779B60BBE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12078"/>
                <a:ext cx="10515600" cy="4988722"/>
              </a:xfrm>
              <a:blipFill>
                <a:blip r:embed="rId2"/>
                <a:stretch>
                  <a:fillRect l="-580" t="-22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8044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F250F-1914-D0AE-D95A-C55A315F0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Condition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3235D-5CBC-6464-2F86-7C062F536E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2077"/>
            <a:ext cx="10515600" cy="4836323"/>
          </a:xfrm>
        </p:spPr>
        <p:txBody>
          <a:bodyPr/>
          <a:lstStyle/>
          <a:p>
            <a:r>
              <a:rPr lang="en-US" dirty="0"/>
              <a:t>A JOIN without any condition is same as a cartesian product.</a:t>
            </a:r>
          </a:p>
          <a:p>
            <a:r>
              <a:rPr lang="en-US" altLang="zh-CN" dirty="0"/>
              <a:t>Compare the outcome of these queries.</a:t>
            </a: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					</a:t>
            </a:r>
            <a:r>
              <a:rPr lang="en-US" sz="1800" dirty="0">
                <a:latin typeface="Consolas" panose="020B0609020204030204" pitchFamily="49" charset="0"/>
              </a:rPr>
              <a:t>SELECT * FROM staff, store</a:t>
            </a: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					SELECT * FROM staff JOIN store</a:t>
            </a:r>
          </a:p>
          <a:p>
            <a:endParaRPr lang="en-US" altLang="zh-CN" dirty="0"/>
          </a:p>
          <a:p>
            <a:r>
              <a:rPr lang="en-US" altLang="zh-CN" dirty="0"/>
              <a:t>Sometimes more than two tables are joined together.</a:t>
            </a:r>
          </a:p>
          <a:p>
            <a:pPr marL="0" indent="0">
              <a:buNone/>
            </a:pPr>
            <a:r>
              <a:rPr lang="en-US" altLang="zh-CN" dirty="0"/>
              <a:t>		</a:t>
            </a:r>
            <a:r>
              <a:rPr lang="en-US" altLang="zh-CN" sz="1800" dirty="0">
                <a:latin typeface="Consolas" panose="020B0609020204030204" pitchFamily="49" charset="0"/>
              </a:rPr>
              <a:t>SELECT * FROM table1 </a:t>
            </a:r>
            <a:r>
              <a:rPr lang="en-US" altLang="zh-CN" sz="1800" dirty="0">
                <a:solidFill>
                  <a:srgbClr val="FF0000"/>
                </a:solidFill>
                <a:latin typeface="Consolas" panose="020B0609020204030204" pitchFamily="49" charset="0"/>
              </a:rPr>
              <a:t>NATURAL JOIN</a:t>
            </a:r>
            <a:r>
              <a:rPr lang="en-US" altLang="zh-CN" sz="1800" dirty="0">
                <a:latin typeface="Consolas" panose="020B0609020204030204" pitchFamily="49" charset="0"/>
              </a:rPr>
              <a:t> table2 </a:t>
            </a:r>
            <a:r>
              <a:rPr lang="en-US" altLang="zh-CN" sz="1800" dirty="0">
                <a:solidFill>
                  <a:srgbClr val="00B0F0"/>
                </a:solidFill>
                <a:latin typeface="Consolas" panose="020B0609020204030204" pitchFamily="49" charset="0"/>
              </a:rPr>
              <a:t>NATURAL JOIN </a:t>
            </a:r>
            <a:r>
              <a:rPr lang="en-US" altLang="zh-CN" sz="1800" dirty="0">
                <a:latin typeface="Consolas" panose="020B0609020204030204" pitchFamily="49" charset="0"/>
              </a:rPr>
              <a:t>table3</a:t>
            </a:r>
            <a:endParaRPr lang="en-US" altLang="zh-CN" dirty="0"/>
          </a:p>
          <a:p>
            <a:r>
              <a:rPr lang="en-US" altLang="zh-CN" dirty="0"/>
              <a:t>The query is understood as</a:t>
            </a:r>
          </a:p>
          <a:p>
            <a:pPr marL="0" indent="0">
              <a:buNone/>
            </a:pPr>
            <a:r>
              <a:rPr lang="en-US" altLang="zh-CN" dirty="0"/>
              <a:t>		</a:t>
            </a:r>
            <a:r>
              <a:rPr lang="en-US" altLang="zh-CN" sz="1800" dirty="0">
                <a:latin typeface="Consolas" panose="020B0609020204030204" pitchFamily="49" charset="0"/>
              </a:rPr>
              <a:t>SELECT * FROM </a:t>
            </a:r>
            <a:r>
              <a:rPr lang="en-US" altLang="zh-CN" sz="1800" dirty="0">
                <a:solidFill>
                  <a:srgbClr val="FF0000"/>
                </a:solidFill>
                <a:latin typeface="Consolas" panose="020B0609020204030204" pitchFamily="49" charset="0"/>
              </a:rPr>
              <a:t>(table1 NATURAL JOIN table2)</a:t>
            </a:r>
            <a:r>
              <a:rPr lang="en-US" altLang="zh-CN" sz="1800" dirty="0">
                <a:latin typeface="Consolas" panose="020B0609020204030204" pitchFamily="49" charset="0"/>
              </a:rPr>
              <a:t> </a:t>
            </a:r>
            <a:r>
              <a:rPr lang="en-US" altLang="zh-CN" sz="1800" dirty="0">
                <a:solidFill>
                  <a:srgbClr val="00B0F0"/>
                </a:solidFill>
                <a:latin typeface="Consolas" panose="020B0609020204030204" pitchFamily="49" charset="0"/>
              </a:rPr>
              <a:t>NATURAL JOIN table3</a:t>
            </a:r>
            <a:endParaRPr lang="en-US" altLang="zh-CN" dirty="0">
              <a:solidFill>
                <a:srgbClr val="00B0F0"/>
              </a:solidFill>
            </a:endParaRPr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21193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6E7DE-6A3A-5DC2-74A9-54E399AF4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2FA7B-A215-950B-ECCE-1735D98995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2077"/>
            <a:ext cx="10515600" cy="4228231"/>
          </a:xfrm>
        </p:spPr>
        <p:txBody>
          <a:bodyPr/>
          <a:lstStyle/>
          <a:p>
            <a:r>
              <a:rPr lang="en-US" dirty="0"/>
              <a:t>Fix the problem caused by the common attribute </a:t>
            </a:r>
            <a:r>
              <a:rPr lang="en-US" dirty="0" err="1">
                <a:latin typeface="Consolas" panose="020B0609020204030204" pitchFamily="49" charset="0"/>
              </a:rPr>
              <a:t>last_update</a:t>
            </a:r>
            <a:r>
              <a:rPr lang="en-US" dirty="0"/>
              <a:t> on page 4.</a:t>
            </a:r>
          </a:p>
          <a:p>
            <a:r>
              <a:rPr lang="en-US" dirty="0"/>
              <a:t>Find the name of the manager of each store. You have to use </a:t>
            </a:r>
            <a:r>
              <a:rPr lang="en-US" dirty="0">
                <a:latin typeface="Consolas" panose="020B0609020204030204" pitchFamily="49" charset="0"/>
              </a:rPr>
              <a:t>JOIN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Notes:</a:t>
            </a:r>
          </a:p>
          <a:p>
            <a:r>
              <a:rPr lang="en-US" dirty="0"/>
              <a:t>The predicate in the </a:t>
            </a:r>
            <a:r>
              <a:rPr lang="en-US" dirty="0">
                <a:latin typeface="Consolas" panose="020B0609020204030204" pitchFamily="49" charset="0"/>
              </a:rPr>
              <a:t>ON</a:t>
            </a:r>
            <a:r>
              <a:rPr lang="en-US" dirty="0"/>
              <a:t> clause is user defined, which is very </a:t>
            </a:r>
            <a:r>
              <a:rPr lang="en-US" altLang="zh-CN" dirty="0"/>
              <a:t>flexible.</a:t>
            </a:r>
          </a:p>
          <a:p>
            <a:r>
              <a:rPr lang="en-US" dirty="0">
                <a:latin typeface="Consolas" panose="020B0609020204030204" pitchFamily="49" charset="0"/>
              </a:rPr>
              <a:t>NATURAL</a:t>
            </a:r>
            <a:r>
              <a:rPr lang="en-US" dirty="0"/>
              <a:t> and </a:t>
            </a:r>
            <a:r>
              <a:rPr lang="en-US" dirty="0">
                <a:latin typeface="Consolas" panose="020B0609020204030204" pitchFamily="49" charset="0"/>
              </a:rPr>
              <a:t>USING </a:t>
            </a:r>
            <a:r>
              <a:rPr lang="en-US" dirty="0"/>
              <a:t>combine the common attributes. But </a:t>
            </a:r>
            <a:r>
              <a:rPr lang="en-US" dirty="0">
                <a:latin typeface="Consolas" panose="020B0609020204030204" pitchFamily="49" charset="0"/>
              </a:rPr>
              <a:t>ON</a:t>
            </a:r>
            <a:r>
              <a:rPr lang="en-US" dirty="0"/>
              <a:t> duplicates common attributes.</a:t>
            </a:r>
            <a:endParaRPr lang="en-US" dirty="0"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353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53889-4969-2FF0-C7D9-83141CADC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10D061-CA3F-0007-011C-3324194ED2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2077"/>
            <a:ext cx="10515600" cy="4898188"/>
          </a:xfrm>
        </p:spPr>
        <p:txBody>
          <a:bodyPr>
            <a:normAutofit/>
          </a:bodyPr>
          <a:lstStyle/>
          <a:p>
            <a:r>
              <a:rPr lang="en-US" dirty="0"/>
              <a:t>Sometimes users want to keep the unmatched tuples after joining two tables.</a:t>
            </a:r>
          </a:p>
          <a:p>
            <a:r>
              <a:rPr lang="en-US" b="1" dirty="0">
                <a:latin typeface="Consolas" panose="020B0609020204030204" pitchFamily="49" charset="0"/>
              </a:rPr>
              <a:t>OUTER JOIN</a:t>
            </a:r>
            <a:r>
              <a:rPr lang="en-US" dirty="0"/>
              <a:t> can handle it.</a:t>
            </a:r>
          </a:p>
          <a:p>
            <a:pPr lvl="1"/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table1 NATURAL 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LEFT OUTER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JOIN table2</a:t>
            </a:r>
            <a:endParaRPr lang="en-US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33400" lvl="1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All tuples in table1 are in the result. For the unmatched tuples, the values of the attributes from table2 are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NULL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meaning “unknown”. (NULL values will be introduced in following labs.)</a:t>
            </a:r>
          </a:p>
          <a:p>
            <a:pPr marL="533400" lvl="1" indent="0">
              <a:buNone/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table1 NATURAL 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RIGHT OUTER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JOIN table2</a:t>
            </a:r>
          </a:p>
          <a:p>
            <a:pPr marL="533400" lvl="1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unmatched tuples from table2 are kept.</a:t>
            </a:r>
          </a:p>
          <a:p>
            <a:pPr marL="533400" lvl="1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table1 NATURAL 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FULL OUTER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JOIN table2</a:t>
            </a:r>
          </a:p>
          <a:p>
            <a:pPr marL="533400" lvl="1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All tuples (from both table1 and table2) are kept.</a:t>
            </a:r>
          </a:p>
          <a:p>
            <a:pPr marL="533400" lvl="2" indent="-190500"/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33400" lvl="2" indent="-190500"/>
            <a:r>
              <a:rPr lang="en-US" sz="1800" dirty="0">
                <a:latin typeface="Consolas" panose="020B0609020204030204" pitchFamily="49" charset="0"/>
                <a:cs typeface="Arial" panose="020B0604020202020204" pitchFamily="34" charset="0"/>
              </a:rPr>
              <a:t>NATURAL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is the join condition.</a:t>
            </a:r>
          </a:p>
          <a:p>
            <a:pPr marL="533400" lvl="2" indent="-190500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On the </a:t>
            </a: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opposite of </a:t>
            </a:r>
            <a:r>
              <a:rPr lang="en-US" altLang="zh-CN" sz="1800" b="1" dirty="0">
                <a:latin typeface="Consolas" panose="020B0609020204030204" pitchFamily="49" charset="0"/>
                <a:cs typeface="Arial" panose="020B0604020202020204" pitchFamily="34" charset="0"/>
              </a:rPr>
              <a:t>OUTER</a:t>
            </a: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CN" sz="1800" b="1" dirty="0">
                <a:latin typeface="Consolas" panose="020B0609020204030204" pitchFamily="49" charset="0"/>
                <a:cs typeface="Arial" panose="020B0604020202020204" pitchFamily="34" charset="0"/>
              </a:rPr>
              <a:t>INNER JOIN</a:t>
            </a: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 does not keep the unmatched tuples.</a:t>
            </a:r>
          </a:p>
          <a:p>
            <a:pPr marL="533400" lvl="2" indent="-190500"/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 Same as </a:t>
            </a:r>
            <a:r>
              <a:rPr lang="en-US" altLang="zh-CN" sz="1800" dirty="0">
                <a:latin typeface="Consolas" panose="020B0609020204030204" pitchFamily="49" charset="0"/>
                <a:cs typeface="Arial" panose="020B0604020202020204" pitchFamily="34" charset="0"/>
              </a:rPr>
              <a:t>JOIN</a:t>
            </a: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. “</a:t>
            </a:r>
            <a:r>
              <a:rPr lang="en-US" altLang="zh-CN" sz="1800" dirty="0">
                <a:latin typeface="Consolas" panose="020B0609020204030204" pitchFamily="49" charset="0"/>
                <a:cs typeface="Arial" panose="020B0604020202020204" pitchFamily="34" charset="0"/>
              </a:rPr>
              <a:t>INNER</a:t>
            </a:r>
            <a:r>
              <a:rPr lang="en-US" altLang="zh-CN" sz="1800" dirty="0">
                <a:latin typeface="Arial" panose="020B0604020202020204" pitchFamily="34" charset="0"/>
                <a:cs typeface="Arial" panose="020B0604020202020204" pitchFamily="34" charset="0"/>
              </a:rPr>
              <a:t>” is usually omitted.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5228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29AB6-DF9D-DB65-D3DA-9A4CEB31E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OUTER JOIN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490C4-18D4-9164-C731-30AD01E117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2078"/>
            <a:ext cx="10515600" cy="4771906"/>
          </a:xfrm>
        </p:spPr>
        <p:txBody>
          <a:bodyPr/>
          <a:lstStyle/>
          <a:p>
            <a:r>
              <a:rPr lang="en-US" dirty="0"/>
              <a:t>Suppose we try to join the two tables.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latin typeface="Consolas" panose="020B0609020204030204" pitchFamily="49" charset="0"/>
              </a:rPr>
              <a:t>SELECT * </a:t>
            </a:r>
          </a:p>
          <a:p>
            <a:pPr marL="263525" indent="0">
              <a:buNone/>
            </a:pPr>
            <a:r>
              <a:rPr lang="en-US" dirty="0">
                <a:latin typeface="Consolas" panose="020B0609020204030204" pitchFamily="49" charset="0"/>
              </a:rPr>
              <a:t>FROM person NATURAL LEFT OUTER JOIN address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SELECT * </a:t>
            </a:r>
          </a:p>
          <a:p>
            <a:pPr marL="0" indent="263525">
              <a:buNone/>
            </a:pPr>
            <a:r>
              <a:rPr lang="en-US" dirty="0">
                <a:latin typeface="Consolas" panose="020B0609020204030204" pitchFamily="49" charset="0"/>
              </a:rPr>
              <a:t>FROM person NATURAL RIGHT OUTER JOIN address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SELECT *</a:t>
            </a:r>
          </a:p>
          <a:p>
            <a:pPr marL="0" indent="263525">
              <a:buNone/>
            </a:pPr>
            <a:r>
              <a:rPr lang="en-US" dirty="0">
                <a:latin typeface="Consolas" panose="020B0609020204030204" pitchFamily="49" charset="0"/>
              </a:rPr>
              <a:t>FROM person NATURAL FULL OUTER JOIN address</a:t>
            </a:r>
          </a:p>
          <a:p>
            <a:endParaRPr lang="en-US" dirty="0">
              <a:latin typeface="Consolas" panose="020B0609020204030204" pitchFamily="49" charset="0"/>
            </a:endParaRPr>
          </a:p>
        </p:txBody>
      </p:sp>
      <p:graphicFrame>
        <p:nvGraphicFramePr>
          <p:cNvPr id="4" name="Table 18">
            <a:extLst>
              <a:ext uri="{FF2B5EF4-FFF2-40B4-BE49-F238E27FC236}">
                <a16:creationId xmlns:a16="http://schemas.microsoft.com/office/drawing/2014/main" id="{83736BCC-D0B8-737A-221A-8BCE9F5D9F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6580736"/>
              </p:ext>
            </p:extLst>
          </p:nvPr>
        </p:nvGraphicFramePr>
        <p:xfrm>
          <a:off x="7796154" y="1262700"/>
          <a:ext cx="1299210" cy="891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7230">
                  <a:extLst>
                    <a:ext uri="{9D8B030D-6E8A-4147-A177-3AD203B41FA5}">
                      <a16:colId xmlns:a16="http://schemas.microsoft.com/office/drawing/2014/main" val="1801230311"/>
                    </a:ext>
                  </a:extLst>
                </a:gridCol>
                <a:gridCol w="601980">
                  <a:extLst>
                    <a:ext uri="{9D8B030D-6E8A-4147-A177-3AD203B41FA5}">
                      <a16:colId xmlns:a16="http://schemas.microsoft.com/office/drawing/2014/main" val="545504858"/>
                    </a:ext>
                  </a:extLst>
                </a:gridCol>
              </a:tblGrid>
              <a:tr h="22231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A_id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8533673"/>
                  </a:ext>
                </a:extLst>
              </a:tr>
              <a:tr h="22231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Alice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2889269"/>
                  </a:ext>
                </a:extLst>
              </a:tr>
              <a:tr h="22231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8085162"/>
                  </a:ext>
                </a:extLst>
              </a:tr>
            </a:tbl>
          </a:graphicData>
        </a:graphic>
      </p:graphicFrame>
      <p:graphicFrame>
        <p:nvGraphicFramePr>
          <p:cNvPr id="5" name="Table 18">
            <a:extLst>
              <a:ext uri="{FF2B5EF4-FFF2-40B4-BE49-F238E27FC236}">
                <a16:creationId xmlns:a16="http://schemas.microsoft.com/office/drawing/2014/main" id="{41C5FEF7-C897-7637-C529-64A94571DE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3934273"/>
              </p:ext>
            </p:extLst>
          </p:nvPr>
        </p:nvGraphicFramePr>
        <p:xfrm>
          <a:off x="9365879" y="1262700"/>
          <a:ext cx="2109146" cy="891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1980">
                  <a:extLst>
                    <a:ext uri="{9D8B030D-6E8A-4147-A177-3AD203B41FA5}">
                      <a16:colId xmlns:a16="http://schemas.microsoft.com/office/drawing/2014/main" val="545504858"/>
                    </a:ext>
                  </a:extLst>
                </a:gridCol>
                <a:gridCol w="1507166">
                  <a:extLst>
                    <a:ext uri="{9D8B030D-6E8A-4147-A177-3AD203B41FA5}">
                      <a16:colId xmlns:a16="http://schemas.microsoft.com/office/drawing/2014/main" val="1929794319"/>
                    </a:ext>
                  </a:extLst>
                </a:gridCol>
              </a:tblGrid>
              <a:tr h="222311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A_id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8533673"/>
                  </a:ext>
                </a:extLst>
              </a:tr>
              <a:tr h="22231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2000 </a:t>
                      </a:r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Jintong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2889269"/>
                  </a:ext>
                </a:extLst>
              </a:tr>
              <a:tr h="22231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300 </a:t>
                      </a:r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Jinfeng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808516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727FBD2-6A7F-28C7-E69C-02B5C8B69B1E}"/>
              </a:ext>
            </a:extLst>
          </p:cNvPr>
          <p:cNvSpPr txBox="1"/>
          <p:nvPr/>
        </p:nvSpPr>
        <p:spPr>
          <a:xfrm>
            <a:off x="7660896" y="2154240"/>
            <a:ext cx="1569725" cy="3693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 algn="l"/>
            <a:r>
              <a:rPr kumimoji="1" lang="en-US" dirty="0">
                <a:latin typeface="Arial" panose="020B0604020202020204" pitchFamily="34" charset="0"/>
                <a:cs typeface="Arial" panose="020B0604020202020204" pitchFamily="34" charset="0"/>
              </a:rPr>
              <a:t>Table: person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976285-EB9A-5D00-B1BD-1D7D25457D0A}"/>
              </a:ext>
            </a:extLst>
          </p:cNvPr>
          <p:cNvSpPr txBox="1"/>
          <p:nvPr/>
        </p:nvSpPr>
        <p:spPr>
          <a:xfrm>
            <a:off x="9577881" y="2154240"/>
            <a:ext cx="1685141" cy="3693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 algn="l"/>
            <a:r>
              <a:rPr kumimoji="1" lang="en-US" dirty="0">
                <a:latin typeface="Arial" panose="020B0604020202020204" pitchFamily="34" charset="0"/>
                <a:cs typeface="Arial" panose="020B0604020202020204" pitchFamily="34" charset="0"/>
              </a:rPr>
              <a:t>Table: address</a:t>
            </a:r>
          </a:p>
        </p:txBody>
      </p:sp>
      <p:graphicFrame>
        <p:nvGraphicFramePr>
          <p:cNvPr id="8" name="Table 18">
            <a:extLst>
              <a:ext uri="{FF2B5EF4-FFF2-40B4-BE49-F238E27FC236}">
                <a16:creationId xmlns:a16="http://schemas.microsoft.com/office/drawing/2014/main" id="{3F3BD5E8-EBC3-A6D9-3AA1-7AAAB1B7C6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7384853"/>
              </p:ext>
            </p:extLst>
          </p:nvPr>
        </p:nvGraphicFramePr>
        <p:xfrm>
          <a:off x="7796152" y="2672700"/>
          <a:ext cx="2499056" cy="891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7230">
                  <a:extLst>
                    <a:ext uri="{9D8B030D-6E8A-4147-A177-3AD203B41FA5}">
                      <a16:colId xmlns:a16="http://schemas.microsoft.com/office/drawing/2014/main" val="1801230311"/>
                    </a:ext>
                  </a:extLst>
                </a:gridCol>
                <a:gridCol w="601980">
                  <a:extLst>
                    <a:ext uri="{9D8B030D-6E8A-4147-A177-3AD203B41FA5}">
                      <a16:colId xmlns:a16="http://schemas.microsoft.com/office/drawing/2014/main" val="545504858"/>
                    </a:ext>
                  </a:extLst>
                </a:gridCol>
                <a:gridCol w="1199846">
                  <a:extLst>
                    <a:ext uri="{9D8B030D-6E8A-4147-A177-3AD203B41FA5}">
                      <a16:colId xmlns:a16="http://schemas.microsoft.com/office/drawing/2014/main" val="2538724027"/>
                    </a:ext>
                  </a:extLst>
                </a:gridCol>
              </a:tblGrid>
              <a:tr h="22231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A_id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8533673"/>
                  </a:ext>
                </a:extLst>
              </a:tr>
              <a:tr h="22231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Alice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2000 </a:t>
                      </a:r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Jintong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2889269"/>
                  </a:ext>
                </a:extLst>
              </a:tr>
              <a:tr h="22231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8085162"/>
                  </a:ext>
                </a:extLst>
              </a:tr>
            </a:tbl>
          </a:graphicData>
        </a:graphic>
      </p:graphicFrame>
      <p:graphicFrame>
        <p:nvGraphicFramePr>
          <p:cNvPr id="9" name="Table 18">
            <a:extLst>
              <a:ext uri="{FF2B5EF4-FFF2-40B4-BE49-F238E27FC236}">
                <a16:creationId xmlns:a16="http://schemas.microsoft.com/office/drawing/2014/main" id="{F3DFE0B9-AA43-8F70-C378-F1B2702BCF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7710181"/>
              </p:ext>
            </p:extLst>
          </p:nvPr>
        </p:nvGraphicFramePr>
        <p:xfrm>
          <a:off x="7796152" y="3828791"/>
          <a:ext cx="2499056" cy="891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7230">
                  <a:extLst>
                    <a:ext uri="{9D8B030D-6E8A-4147-A177-3AD203B41FA5}">
                      <a16:colId xmlns:a16="http://schemas.microsoft.com/office/drawing/2014/main" val="1801230311"/>
                    </a:ext>
                  </a:extLst>
                </a:gridCol>
                <a:gridCol w="601980">
                  <a:extLst>
                    <a:ext uri="{9D8B030D-6E8A-4147-A177-3AD203B41FA5}">
                      <a16:colId xmlns:a16="http://schemas.microsoft.com/office/drawing/2014/main" val="545504858"/>
                    </a:ext>
                  </a:extLst>
                </a:gridCol>
                <a:gridCol w="1199846">
                  <a:extLst>
                    <a:ext uri="{9D8B030D-6E8A-4147-A177-3AD203B41FA5}">
                      <a16:colId xmlns:a16="http://schemas.microsoft.com/office/drawing/2014/main" val="2538724027"/>
                    </a:ext>
                  </a:extLst>
                </a:gridCol>
              </a:tblGrid>
              <a:tr h="22231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A_id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8533673"/>
                  </a:ext>
                </a:extLst>
              </a:tr>
              <a:tr h="22231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Alice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2000 </a:t>
                      </a:r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Jintong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2889269"/>
                  </a:ext>
                </a:extLst>
              </a:tr>
              <a:tr h="22231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300 </a:t>
                      </a:r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Jinfeng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8085162"/>
                  </a:ext>
                </a:extLst>
              </a:tr>
            </a:tbl>
          </a:graphicData>
        </a:graphic>
      </p:graphicFrame>
      <p:graphicFrame>
        <p:nvGraphicFramePr>
          <p:cNvPr id="10" name="Table 18">
            <a:extLst>
              <a:ext uri="{FF2B5EF4-FFF2-40B4-BE49-F238E27FC236}">
                <a16:creationId xmlns:a16="http://schemas.microsoft.com/office/drawing/2014/main" id="{20BC0DB8-CFC1-236C-2748-2E168A4875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3910266"/>
              </p:ext>
            </p:extLst>
          </p:nvPr>
        </p:nvGraphicFramePr>
        <p:xfrm>
          <a:off x="7796152" y="5021292"/>
          <a:ext cx="2499056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7230">
                  <a:extLst>
                    <a:ext uri="{9D8B030D-6E8A-4147-A177-3AD203B41FA5}">
                      <a16:colId xmlns:a16="http://schemas.microsoft.com/office/drawing/2014/main" val="1801230311"/>
                    </a:ext>
                  </a:extLst>
                </a:gridCol>
                <a:gridCol w="601980">
                  <a:extLst>
                    <a:ext uri="{9D8B030D-6E8A-4147-A177-3AD203B41FA5}">
                      <a16:colId xmlns:a16="http://schemas.microsoft.com/office/drawing/2014/main" val="545504858"/>
                    </a:ext>
                  </a:extLst>
                </a:gridCol>
                <a:gridCol w="1199846">
                  <a:extLst>
                    <a:ext uri="{9D8B030D-6E8A-4147-A177-3AD203B41FA5}">
                      <a16:colId xmlns:a16="http://schemas.microsoft.com/office/drawing/2014/main" val="2538724027"/>
                    </a:ext>
                  </a:extLst>
                </a:gridCol>
              </a:tblGrid>
              <a:tr h="22231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A_id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8533673"/>
                  </a:ext>
                </a:extLst>
              </a:tr>
              <a:tr h="22231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Alice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2000 </a:t>
                      </a:r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Jintong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2889269"/>
                  </a:ext>
                </a:extLst>
              </a:tr>
              <a:tr h="22231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8085162"/>
                  </a:ext>
                </a:extLst>
              </a:tr>
              <a:tr h="22231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300 </a:t>
                      </a:r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Jinfeng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24922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4065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7" grpId="0"/>
    </p:bldLst>
  </p:timing>
</p:sld>
</file>

<file path=ppt/theme/theme1.xml><?xml version="1.0" encoding="utf-8"?>
<a:theme xmlns:a="http://schemas.openxmlformats.org/drawingml/2006/main" name="DBMS latex">
  <a:themeElements>
    <a:clrScheme name="自定义 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2C2CAA"/>
      </a:accent1>
      <a:accent2>
        <a:srgbClr val="A94F0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 algn="l">
          <a:defRPr kumimoji="1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DBMS latex" id="{C853DD06-80DD-4A92-985C-00F9462CBF3D}" vid="{2DB0D723-8C41-4574-B925-747B267380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DBMS latex</Template>
  <TotalTime>4359</TotalTime>
  <Words>755</Words>
  <Application>Microsoft Office PowerPoint</Application>
  <PresentationFormat>宽屏</PresentationFormat>
  <Paragraphs>150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Adobe Heiti Std R</vt:lpstr>
      <vt:lpstr>Hiragino Sans GB W3</vt:lpstr>
      <vt:lpstr>等线</vt:lpstr>
      <vt:lpstr>Microsoft YaHei</vt:lpstr>
      <vt:lpstr>Arial</vt:lpstr>
      <vt:lpstr>Cambria Math</vt:lpstr>
      <vt:lpstr>Consolas</vt:lpstr>
      <vt:lpstr>DBMS latex</vt:lpstr>
      <vt:lpstr>Lab 4 Join</vt:lpstr>
      <vt:lpstr>Motivation</vt:lpstr>
      <vt:lpstr>Example</vt:lpstr>
      <vt:lpstr>Join Condition</vt:lpstr>
      <vt:lpstr>Join Condition</vt:lpstr>
      <vt:lpstr>Join Condition</vt:lpstr>
      <vt:lpstr>Example</vt:lpstr>
      <vt:lpstr>Join Type</vt:lpstr>
      <vt:lpstr>OUTER JOIN</vt:lpstr>
      <vt:lpstr>Example</vt:lpstr>
      <vt:lpstr>Exercises</vt:lpstr>
      <vt:lpstr>End of Lab 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Zhiyuan Li</dc:creator>
  <cp:lastModifiedBy>Goliath Li</cp:lastModifiedBy>
  <cp:revision>34</cp:revision>
  <dcterms:created xsi:type="dcterms:W3CDTF">2022-06-15T04:17:56Z</dcterms:created>
  <dcterms:modified xsi:type="dcterms:W3CDTF">2023-09-28T02:32:17Z</dcterms:modified>
</cp:coreProperties>
</file>