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3" r:id="rId3"/>
    <p:sldId id="362" r:id="rId4"/>
    <p:sldId id="369" r:id="rId5"/>
    <p:sldId id="371" r:id="rId6"/>
    <p:sldId id="372" r:id="rId7"/>
    <p:sldId id="370" r:id="rId8"/>
    <p:sldId id="374" r:id="rId9"/>
    <p:sldId id="3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1677" autoAdjust="0"/>
  </p:normalViewPr>
  <p:slideViewPr>
    <p:cSldViewPr snapToGrid="0">
      <p:cViewPr varScale="1">
        <p:scale>
          <a:sx n="70" d="100"/>
          <a:sy n="7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Lab 4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Jefferson Fong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SQL query goes to a bar, walks up to two tables and asked, “Can I join you?”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1790786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Exercise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exercises </a:t>
            </a:r>
            <a:r>
              <a:rPr lang="en-US" dirty="0"/>
              <a:t>solutions are in the following week’s lecture notes.</a:t>
            </a:r>
          </a:p>
          <a:p>
            <a:r>
              <a:rPr lang="en-US" dirty="0">
                <a:solidFill>
                  <a:srgbClr val="FF0000"/>
                </a:solidFill>
              </a:rPr>
              <a:t>Lab exercises </a:t>
            </a:r>
            <a:r>
              <a:rPr lang="en-US" dirty="0"/>
              <a:t>solutions are in iSpace beneath the lab submission links, available after the submission deadline </a:t>
            </a:r>
            <a:r>
              <a:rPr lang="en-US"/>
              <a:t>for that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3"/>
            <a:ext cx="10483849" cy="150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Lab 3, the schemas for city and country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city(</a:t>
            </a:r>
            <a:r>
              <a:rPr lang="en-US" sz="2400" dirty="0" err="1"/>
              <a:t>city_id</a:t>
            </a:r>
            <a:r>
              <a:rPr lang="en-US" sz="2400" dirty="0"/>
              <a:t>, city, </a:t>
            </a:r>
            <a:r>
              <a:rPr lang="en-US" sz="2400" dirty="0" err="1"/>
              <a:t>country_id</a:t>
            </a:r>
            <a:r>
              <a:rPr lang="en-US" sz="2400" dirty="0"/>
              <a:t>),  country(</a:t>
            </a:r>
            <a:r>
              <a:rPr lang="en-US" sz="2400" dirty="0" err="1"/>
              <a:t>country_id</a:t>
            </a:r>
            <a:r>
              <a:rPr lang="en-US" sz="2400" dirty="0"/>
              <a:t>, country).</a:t>
            </a:r>
          </a:p>
          <a:p>
            <a:pPr lvl="1"/>
            <a:r>
              <a:rPr lang="en-US" dirty="0"/>
              <a:t>These two tables have the attribute </a:t>
            </a:r>
            <a:r>
              <a:rPr lang="en-US" i="1" dirty="0" err="1"/>
              <a:t>country_id</a:t>
            </a:r>
            <a:r>
              <a:rPr lang="en-US" i="1" dirty="0"/>
              <a:t> </a:t>
            </a:r>
            <a:r>
              <a:rPr lang="en-US" dirty="0"/>
              <a:t>in common.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0A3074-A23D-424B-A4BD-BE9A940A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3184"/>
              </p:ext>
            </p:extLst>
          </p:nvPr>
        </p:nvGraphicFramePr>
        <p:xfrm>
          <a:off x="1486091" y="1965278"/>
          <a:ext cx="3358866" cy="124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563">
                  <a:extLst>
                    <a:ext uri="{9D8B030D-6E8A-4147-A177-3AD203B41FA5}">
                      <a16:colId xmlns:a16="http://schemas.microsoft.com/office/drawing/2014/main" val="1948917031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99128429"/>
                    </a:ext>
                  </a:extLst>
                </a:gridCol>
                <a:gridCol w="1337482">
                  <a:extLst>
                    <a:ext uri="{9D8B030D-6E8A-4147-A177-3AD203B41FA5}">
                      <a16:colId xmlns:a16="http://schemas.microsoft.com/office/drawing/2014/main" val="1095728088"/>
                    </a:ext>
                  </a:extLst>
                </a:gridCol>
              </a:tblGrid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city_id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86040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39528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61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EE4037-2C53-4A0D-8053-C26E098C6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4529"/>
              </p:ext>
            </p:extLst>
          </p:nvPr>
        </p:nvGraphicFramePr>
        <p:xfrm>
          <a:off x="6096000" y="1965278"/>
          <a:ext cx="349989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47">
                  <a:extLst>
                    <a:ext uri="{9D8B030D-6E8A-4147-A177-3AD203B41FA5}">
                      <a16:colId xmlns:a16="http://schemas.microsoft.com/office/drawing/2014/main" val="2316166573"/>
                    </a:ext>
                  </a:extLst>
                </a:gridCol>
                <a:gridCol w="1749947">
                  <a:extLst>
                    <a:ext uri="{9D8B030D-6E8A-4147-A177-3AD203B41FA5}">
                      <a16:colId xmlns:a16="http://schemas.microsoft.com/office/drawing/2014/main" val="181374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0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495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E2EDD5-D514-4A64-A14B-88F495DFB2AD}"/>
              </a:ext>
            </a:extLst>
          </p:cNvPr>
          <p:cNvSpPr txBox="1">
            <a:spLocks/>
          </p:cNvSpPr>
          <p:nvPr/>
        </p:nvSpPr>
        <p:spPr>
          <a:xfrm>
            <a:off x="981406" y="3429000"/>
            <a:ext cx="10483849" cy="96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join these two tables according to their common attribute(s).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2DF563-CFCC-46A9-8CC1-2B1AA6926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05867"/>
              </p:ext>
            </p:extLst>
          </p:nvPr>
        </p:nvGraphicFramePr>
        <p:xfrm>
          <a:off x="3844503" y="3911789"/>
          <a:ext cx="4502993" cy="124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92">
                  <a:extLst>
                    <a:ext uri="{9D8B030D-6E8A-4147-A177-3AD203B41FA5}">
                      <a16:colId xmlns:a16="http://schemas.microsoft.com/office/drawing/2014/main" val="1948917031"/>
                    </a:ext>
                  </a:extLst>
                </a:gridCol>
                <a:gridCol w="1046869">
                  <a:extLst>
                    <a:ext uri="{9D8B030D-6E8A-4147-A177-3AD203B41FA5}">
                      <a16:colId xmlns:a16="http://schemas.microsoft.com/office/drawing/2014/main" val="299128429"/>
                    </a:ext>
                  </a:extLst>
                </a:gridCol>
                <a:gridCol w="1418421">
                  <a:extLst>
                    <a:ext uri="{9D8B030D-6E8A-4147-A177-3AD203B41FA5}">
                      <a16:colId xmlns:a16="http://schemas.microsoft.com/office/drawing/2014/main" val="1095728088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4653184"/>
                    </a:ext>
                  </a:extLst>
                </a:gridCol>
              </a:tblGrid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city_id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86040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39528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61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812FF-2CB5-4096-A914-4563CCA52AED}"/>
              </a:ext>
            </a:extLst>
          </p:cNvPr>
          <p:cNvSpPr txBox="1">
            <a:spLocks/>
          </p:cNvSpPr>
          <p:nvPr/>
        </p:nvSpPr>
        <p:spPr>
          <a:xfrm>
            <a:off x="981406" y="5437499"/>
            <a:ext cx="10483849" cy="62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Unfortunately natural join (Slide 2) doesn’t work, because …</a:t>
            </a:r>
          </a:p>
        </p:txBody>
      </p:sp>
    </p:spTree>
    <p:extLst>
      <p:ext uri="{BB962C8B-B14F-4D97-AF65-F5344CB8AC3E}">
        <p14:creationId xmlns:p14="http://schemas.microsoft.com/office/powerpoint/2010/main" val="24835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2</a:t>
            </a:r>
          </a:p>
          <a:p>
            <a:r>
              <a:rPr lang="en-US" dirty="0"/>
              <a:t>At bottom of the slide, notice that natural join matches the </a:t>
            </a:r>
            <a:r>
              <a:rPr lang="en-US" i="1" dirty="0" err="1">
                <a:solidFill>
                  <a:srgbClr val="00B050"/>
                </a:solidFill>
              </a:rPr>
              <a:t>last_update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attribute, which is in every table.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3 Example</a:t>
            </a:r>
          </a:p>
          <a:p>
            <a:r>
              <a:rPr lang="en-US" dirty="0"/>
              <a:t>Could use SELECT-FROM-WHERE from lab 3 to do this example, but we want to use JOIN because it’s cleaner and similar to operators in set theory.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4</a:t>
            </a:r>
          </a:p>
          <a:p>
            <a:r>
              <a:rPr lang="en-US" dirty="0"/>
              <a:t>Using natural join does not work because of </a:t>
            </a:r>
            <a:r>
              <a:rPr lang="en-US" i="1" dirty="0" err="1"/>
              <a:t>last_update</a:t>
            </a:r>
            <a:r>
              <a:rPr lang="en-US" dirty="0"/>
              <a:t> attribute.</a:t>
            </a:r>
          </a:p>
          <a:p>
            <a:r>
              <a:rPr lang="en-US" dirty="0">
                <a:solidFill>
                  <a:srgbClr val="FF0000"/>
                </a:solidFill>
              </a:rPr>
              <a:t>Beware of this common mistake</a:t>
            </a:r>
            <a:r>
              <a:rPr lang="en-US" dirty="0"/>
              <a:t>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62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5</a:t>
            </a:r>
          </a:p>
          <a:p>
            <a:r>
              <a:rPr lang="en-US" dirty="0"/>
              <a:t>The three queries at bottom are equivalent.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natural join query, 2</a:t>
            </a:r>
            <a:r>
              <a:rPr lang="en-US" baseline="30000" dirty="0"/>
              <a:t>nd</a:t>
            </a:r>
            <a:r>
              <a:rPr lang="en-US" dirty="0"/>
              <a:t> query ON query, 3</a:t>
            </a:r>
            <a:r>
              <a:rPr lang="en-US" baseline="30000" dirty="0"/>
              <a:t>rd</a:t>
            </a:r>
            <a:r>
              <a:rPr lang="en-US" dirty="0"/>
              <a:t> using query.</a:t>
            </a:r>
          </a:p>
          <a:p>
            <a:r>
              <a:rPr lang="en-US" dirty="0"/>
              <a:t>What we really want is to use the 2</a:t>
            </a:r>
            <a:r>
              <a:rPr lang="en-US" baseline="30000" dirty="0"/>
              <a:t>nd</a:t>
            </a:r>
            <a:r>
              <a:rPr lang="en-US" dirty="0"/>
              <a:t> or 3</a:t>
            </a:r>
            <a:r>
              <a:rPr lang="en-US" baseline="30000" dirty="0"/>
              <a:t>rd</a:t>
            </a:r>
            <a:r>
              <a:rPr lang="en-US" dirty="0"/>
              <a:t> query </a:t>
            </a:r>
            <a:r>
              <a:rPr lang="en-US" dirty="0">
                <a:solidFill>
                  <a:srgbClr val="FF0000"/>
                </a:solidFill>
              </a:rPr>
              <a:t>without the match  </a:t>
            </a:r>
            <a:r>
              <a:rPr lang="en-US" i="1" dirty="0" err="1">
                <a:solidFill>
                  <a:srgbClr val="FF0000"/>
                </a:solidFill>
              </a:rPr>
              <a:t>last_update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dirty="0"/>
              <a:t>Slide 6</a:t>
            </a:r>
          </a:p>
          <a:p>
            <a:r>
              <a:rPr lang="en-US" dirty="0"/>
              <a:t>Run the middle two queries in XAMPP and compare the results.</a:t>
            </a:r>
          </a:p>
        </p:txBody>
      </p:sp>
    </p:spTree>
    <p:extLst>
      <p:ext uri="{BB962C8B-B14F-4D97-AF65-F5344CB8AC3E}">
        <p14:creationId xmlns:p14="http://schemas.microsoft.com/office/powerpoint/2010/main" val="26864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7 Examples </a:t>
            </a:r>
          </a:p>
          <a:p>
            <a:r>
              <a:rPr lang="en-US" dirty="0"/>
              <a:t>To get the correct results, we simply remove </a:t>
            </a:r>
            <a:r>
              <a:rPr lang="en-US" i="1" dirty="0" err="1">
                <a:solidFill>
                  <a:srgbClr val="FF0000"/>
                </a:solidFill>
              </a:rPr>
              <a:t>last_update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from the JOIN … ON or the JOIN … USING statements at the bottom of Slide 5.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Example 1: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address, district, </a:t>
            </a:r>
            <a:r>
              <a:rPr lang="en-US" dirty="0" err="1"/>
              <a:t>postal_code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customer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address </a:t>
            </a:r>
            <a:r>
              <a:rPr lang="en-US" dirty="0">
                <a:solidFill>
                  <a:srgbClr val="00B050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 err="1"/>
              <a:t>address_id</a:t>
            </a:r>
            <a:r>
              <a:rPr lang="en-US" dirty="0"/>
              <a:t>)</a:t>
            </a:r>
          </a:p>
          <a:p>
            <a:r>
              <a:rPr lang="en-US" dirty="0"/>
              <a:t>Example 2: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store.store_id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staff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store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staff_id</a:t>
            </a:r>
            <a:r>
              <a:rPr lang="en-US" dirty="0"/>
              <a:t> = </a:t>
            </a:r>
            <a:r>
              <a:rPr lang="en-US" dirty="0" err="1"/>
              <a:t>manager_staff_id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8 ff</a:t>
            </a:r>
          </a:p>
          <a:p>
            <a:r>
              <a:rPr lang="en-US" dirty="0"/>
              <a:t>MySQL does not support full OUTER JOIN</a:t>
            </a:r>
          </a:p>
          <a:p>
            <a:pPr lvl="1"/>
            <a:r>
              <a:rPr lang="en-US"/>
              <a:t>At least not last year.</a:t>
            </a:r>
          </a:p>
          <a:p>
            <a:pPr lvl="1"/>
            <a:r>
              <a:rPr lang="en-US" dirty="0"/>
              <a:t>Try to find out what works and what doesn’t work.</a:t>
            </a:r>
          </a:p>
          <a:p>
            <a:endParaRPr lang="en-US" sz="800" dirty="0"/>
          </a:p>
          <a:p>
            <a:r>
              <a:rPr lang="en-US" dirty="0"/>
              <a:t>Let you study the rest of the lab yourself.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10 Example</a:t>
            </a:r>
          </a:p>
          <a:p>
            <a:pPr marL="457200" lvl="1" indent="0">
              <a:buNone/>
            </a:pPr>
            <a:r>
              <a:rPr lang="en-US" dirty="0"/>
              <a:t>SELECT district, address,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address LEFT OUTER JOIN customer USING (</a:t>
            </a:r>
            <a:r>
              <a:rPr lang="en-US" dirty="0" err="1"/>
              <a:t>address_id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7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11 Exercises</a:t>
            </a:r>
          </a:p>
          <a:p>
            <a:pPr marL="0" indent="0">
              <a:buNone/>
            </a:pPr>
            <a:r>
              <a:rPr lang="en-US" b="1" dirty="0"/>
              <a:t>Q1</a:t>
            </a:r>
            <a:r>
              <a:rPr lang="en-US" dirty="0"/>
              <a:t>: Find the films (title) played by Zero Cage.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>
                <a:solidFill>
                  <a:srgbClr val="FF0000"/>
                </a:solidFill>
              </a:rPr>
              <a:t>film</a:t>
            </a:r>
            <a:r>
              <a:rPr lang="en-US" dirty="0">
                <a:solidFill>
                  <a:srgbClr val="00B050"/>
                </a:solidFill>
              </a:rPr>
              <a:t> title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: Table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/>
              <a:t>=“Zero”,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/>
              <a:t>=“Cage”.</a:t>
            </a:r>
            <a:br>
              <a:rPr lang="en-US" dirty="0"/>
            </a:br>
            <a:r>
              <a:rPr lang="en-US" dirty="0"/>
              <a:t>	Table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 contains </a:t>
            </a:r>
            <a:r>
              <a:rPr lang="en-US" dirty="0" err="1">
                <a:solidFill>
                  <a:srgbClr val="00B050"/>
                </a:solidFill>
              </a:rPr>
              <a:t>actor_id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 key.</a:t>
            </a:r>
          </a:p>
          <a:p>
            <a:pPr marL="0" indent="0"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Walk to tables </a:t>
            </a:r>
            <a:r>
              <a:rPr lang="en-US" dirty="0"/>
              <a:t>starting from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(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/>
              <a:t>) to a table containing film title.</a:t>
            </a:r>
          </a:p>
          <a:p>
            <a:r>
              <a:rPr lang="en-US" dirty="0"/>
              <a:t>Explore the tables, notice </a:t>
            </a:r>
            <a:r>
              <a:rPr lang="en-US" dirty="0">
                <a:solidFill>
                  <a:srgbClr val="FF0000"/>
                </a:solidFill>
              </a:rPr>
              <a:t>film</a:t>
            </a:r>
            <a:r>
              <a:rPr lang="en-US" dirty="0"/>
              <a:t>(</a:t>
            </a:r>
            <a:r>
              <a:rPr lang="en-US" dirty="0" err="1"/>
              <a:t>film_id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title</a:t>
            </a:r>
            <a:r>
              <a:rPr lang="en-US" dirty="0"/>
              <a:t>) contains the film title we want.</a:t>
            </a:r>
          </a:p>
          <a:p>
            <a:r>
              <a:rPr lang="en-US" dirty="0"/>
              <a:t>How to go from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(</a:t>
            </a:r>
            <a:r>
              <a:rPr lang="en-US" dirty="0" err="1"/>
              <a:t>actor_id</a:t>
            </a:r>
            <a:r>
              <a:rPr lang="en-US" dirty="0"/>
              <a:t>) to film(</a:t>
            </a:r>
            <a:r>
              <a:rPr lang="en-US" dirty="0" err="1"/>
              <a:t>film_id</a:t>
            </a:r>
            <a:r>
              <a:rPr lang="en-US" dirty="0"/>
              <a:t>)?</a:t>
            </a:r>
          </a:p>
          <a:p>
            <a:r>
              <a:rPr lang="en-US" dirty="0"/>
              <a:t>Use table </a:t>
            </a:r>
            <a:r>
              <a:rPr lang="en-US" dirty="0" err="1">
                <a:solidFill>
                  <a:srgbClr val="FF0000"/>
                </a:solidFill>
              </a:rPr>
              <a:t>film_actor</a:t>
            </a:r>
            <a:r>
              <a:rPr lang="en-US" dirty="0"/>
              <a:t>(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/>
              <a:t>film_id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DB convention to connect info from tables </a:t>
            </a:r>
            <a:r>
              <a:rPr lang="en-US" dirty="0">
                <a:solidFill>
                  <a:srgbClr val="FF0000"/>
                </a:solidFill>
              </a:rPr>
              <a:t>film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31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11 Exercises</a:t>
            </a:r>
          </a:p>
          <a:p>
            <a:pPr marL="0" indent="0">
              <a:buNone/>
            </a:pPr>
            <a:r>
              <a:rPr lang="en-US" b="1" dirty="0"/>
              <a:t>Q1</a:t>
            </a:r>
            <a:r>
              <a:rPr lang="en-US" dirty="0"/>
              <a:t>: Find the films (title) played by Zero Cage.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>
                <a:solidFill>
                  <a:srgbClr val="FF0000"/>
                </a:solidFill>
              </a:rPr>
              <a:t>film</a:t>
            </a:r>
            <a:r>
              <a:rPr lang="en-US" dirty="0">
                <a:solidFill>
                  <a:srgbClr val="00B050"/>
                </a:solidFill>
              </a:rPr>
              <a:t> title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: Table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/>
              <a:t>=“Zero”,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/>
              <a:t>=“Cage”.</a:t>
            </a:r>
            <a:br>
              <a:rPr lang="en-US" dirty="0"/>
            </a:br>
            <a:r>
              <a:rPr lang="en-US" dirty="0"/>
              <a:t>	Table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 contains </a:t>
            </a:r>
            <a:r>
              <a:rPr lang="en-US" dirty="0" err="1">
                <a:solidFill>
                  <a:srgbClr val="00B050"/>
                </a:solidFill>
              </a:rPr>
              <a:t>actor_id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 key.</a:t>
            </a:r>
          </a:p>
          <a:p>
            <a:pPr marL="0" indent="0"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r>
              <a:rPr lang="en-US" dirty="0"/>
              <a:t>So	</a:t>
            </a:r>
            <a:r>
              <a:rPr lang="en-US" dirty="0">
                <a:solidFill>
                  <a:srgbClr val="FF0000"/>
                </a:solidFill>
              </a:rPr>
              <a:t>film</a:t>
            </a:r>
            <a:r>
              <a:rPr lang="en-US" dirty="0"/>
              <a:t>(</a:t>
            </a:r>
            <a:r>
              <a:rPr lang="en-US" dirty="0" err="1"/>
              <a:t>film_id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title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film_actor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actor_id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film_id</a:t>
            </a:r>
            <a:r>
              <a:rPr lang="en-US" dirty="0"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>
                <a:sym typeface="Symbol" panose="05050102010706020507" pitchFamily="18" charset="2"/>
              </a:rPr>
              <a:t>	  </a:t>
            </a:r>
            <a:r>
              <a:rPr lang="en-US" dirty="0">
                <a:solidFill>
                  <a:srgbClr val="FF0000"/>
                </a:solidFill>
              </a:rPr>
              <a:t>actor</a:t>
            </a:r>
            <a:r>
              <a:rPr lang="en-US" dirty="0"/>
              <a:t>(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000" dirty="0">
                <a:latin typeface="Bahnschrift SemiBold" panose="020B0502040204020203" pitchFamily="34" charset="0"/>
              </a:rPr>
              <a:t>SELECT	title</a:t>
            </a:r>
          </a:p>
          <a:p>
            <a:pPr marL="457200" lvl="1" indent="0">
              <a:buNone/>
            </a:pPr>
            <a:r>
              <a:rPr lang="en-US" sz="2000" dirty="0">
                <a:latin typeface="Bahnschrift SemiBold" panose="020B0502040204020203" pitchFamily="34" charset="0"/>
              </a:rPr>
              <a:t>FROM 	film JOIN </a:t>
            </a:r>
            <a:r>
              <a:rPr lang="en-US" sz="2000" dirty="0" err="1">
                <a:latin typeface="Bahnschrift SemiBold" panose="020B0502040204020203" pitchFamily="34" charset="0"/>
              </a:rPr>
              <a:t>film_actor</a:t>
            </a:r>
            <a:r>
              <a:rPr lang="en-US" sz="2000" dirty="0">
                <a:latin typeface="Bahnschrift SemiBold" panose="020B0502040204020203" pitchFamily="34" charset="0"/>
              </a:rPr>
              <a:t> USING (</a:t>
            </a:r>
            <a:r>
              <a:rPr lang="en-US" sz="2000" dirty="0" err="1">
                <a:latin typeface="Bahnschrift SemiBold" panose="020B0502040204020203" pitchFamily="34" charset="0"/>
              </a:rPr>
              <a:t>film_id</a:t>
            </a:r>
            <a:r>
              <a:rPr lang="en-US" sz="2000" dirty="0">
                <a:latin typeface="Bahnschrift SemiBold" panose="020B0502040204020203" pitchFamily="34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dirty="0">
                <a:latin typeface="Bahnschrift SemiBold" panose="020B0502040204020203" pitchFamily="34" charset="0"/>
              </a:rPr>
              <a:t>		       JOIN actor USING (</a:t>
            </a:r>
            <a:r>
              <a:rPr lang="en-US" sz="2000" dirty="0" err="1">
                <a:latin typeface="Bahnschrift SemiBold" panose="020B0502040204020203" pitchFamily="34" charset="0"/>
              </a:rPr>
              <a:t>actor_id</a:t>
            </a:r>
            <a:r>
              <a:rPr lang="en-US" sz="2000" dirty="0">
                <a:latin typeface="Bahnschrift SemiBold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Bahnschrift SemiBold" panose="020B0502040204020203" pitchFamily="34" charset="0"/>
              </a:rPr>
              <a:t>WHERE 	</a:t>
            </a:r>
            <a:r>
              <a:rPr lang="en-US" sz="2000" dirty="0" err="1">
                <a:latin typeface="Bahnschrift SemiBold" panose="020B0502040204020203" pitchFamily="34" charset="0"/>
              </a:rPr>
              <a:t>first_name</a:t>
            </a:r>
            <a:r>
              <a:rPr lang="en-US" sz="2000" dirty="0">
                <a:latin typeface="Bahnschrift SemiBold" panose="020B0502040204020203" pitchFamily="34" charset="0"/>
              </a:rPr>
              <a:t>='Zero' AND </a:t>
            </a:r>
            <a:r>
              <a:rPr lang="en-US" sz="2000" dirty="0" err="1">
                <a:latin typeface="Bahnschrift SemiBold" panose="020B0502040204020203" pitchFamily="34" charset="0"/>
              </a:rPr>
              <a:t>last_name</a:t>
            </a:r>
            <a:r>
              <a:rPr lang="en-US" sz="2000" dirty="0">
                <a:latin typeface="Bahnschrift SemiBold" panose="020B0502040204020203" pitchFamily="34" charset="0"/>
              </a:rPr>
              <a:t>='Cage'</a:t>
            </a:r>
          </a:p>
        </p:txBody>
      </p:sp>
    </p:spTree>
    <p:extLst>
      <p:ext uri="{BB962C8B-B14F-4D97-AF65-F5344CB8AC3E}">
        <p14:creationId xmlns:p14="http://schemas.microsoft.com/office/powerpoint/2010/main" val="4172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735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Symbol</vt:lpstr>
      <vt:lpstr>Office Theme</vt:lpstr>
      <vt:lpstr>Database Lab 4 Join Addendum</vt:lpstr>
      <vt:lpstr>Exercise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UIC</cp:lastModifiedBy>
  <cp:revision>762</cp:revision>
  <dcterms:created xsi:type="dcterms:W3CDTF">2021-08-02T03:54:37Z</dcterms:created>
  <dcterms:modified xsi:type="dcterms:W3CDTF">2024-09-26T02:34:27Z</dcterms:modified>
</cp:coreProperties>
</file>