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handoutMasterIdLst>
    <p:handoutMasterId r:id="rId24"/>
  </p:handoutMasterIdLst>
  <p:sldIdLst>
    <p:sldId id="359" r:id="rId3"/>
    <p:sldId id="415" r:id="rId5"/>
    <p:sldId id="549" r:id="rId6"/>
    <p:sldId id="550" r:id="rId7"/>
    <p:sldId id="551" r:id="rId8"/>
    <p:sldId id="552" r:id="rId9"/>
    <p:sldId id="553" r:id="rId10"/>
    <p:sldId id="554" r:id="rId11"/>
    <p:sldId id="555" r:id="rId12"/>
    <p:sldId id="556" r:id="rId13"/>
    <p:sldId id="557" r:id="rId14"/>
    <p:sldId id="558" r:id="rId15"/>
    <p:sldId id="559" r:id="rId16"/>
    <p:sldId id="560" r:id="rId17"/>
    <p:sldId id="561" r:id="rId18"/>
    <p:sldId id="562" r:id="rId19"/>
    <p:sldId id="563" r:id="rId20"/>
    <p:sldId id="564" r:id="rId21"/>
    <p:sldId id="565" r:id="rId22"/>
    <p:sldId id="548" r:id="rId23"/>
  </p:sldIdLst>
  <p:sldSz cx="9144000" cy="6858000" type="screen4x3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0D19B48-831F-4E6B-AF3B-4F992F4541F9}">
          <p14:sldIdLst>
            <p14:sldId id="359"/>
            <p14:sldId id="415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  <p14:sldId id="565"/>
            <p14:sldId id="54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99" autoAdjust="0"/>
    <p:restoredTop sz="94675" autoAdjust="0"/>
  </p:normalViewPr>
  <p:slideViewPr>
    <p:cSldViewPr snapToGrid="0">
      <p:cViewPr varScale="1">
        <p:scale>
          <a:sx n="106" d="100"/>
          <a:sy n="106" d="100"/>
        </p:scale>
        <p:origin x="1884" y="78"/>
      </p:cViewPr>
      <p:guideLst>
        <p:guide orient="horz" pos="770"/>
        <p:guide pos="5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14:cpLocks xmlns:a14="http://schemas.microsoft.com/office/drawing/2010/main"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2" tIns="46586" rIns="93172" bIns="46586" numCol="1" anchor="t" anchorCtr="0" compatLnSpc="1"/>
          <a:lstStyle>
            <a:lvl1pPr defTabSz="93154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8723" name="Rectangle 3"/>
          <p:cNvSpPr>
            <a14:cpLocks xmlns:a14="http://schemas.microsoft.com/office/drawing/2010/main"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2" tIns="46586" rIns="93172" bIns="46586" numCol="1" anchor="t" anchorCtr="0" compatLnSpc="1"/>
          <a:lstStyle>
            <a:lvl1pPr algn="r" defTabSz="93154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8724" name="Rectangle 4"/>
          <p:cNvSpPr>
            <a14:cpLocks xmlns:a14="http://schemas.microsoft.com/office/drawing/2010/main"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6400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2" tIns="46586" rIns="93172" bIns="46586" numCol="1" anchor="b" anchorCtr="0" compatLnSpc="1"/>
          <a:lstStyle>
            <a:lvl1pPr defTabSz="93154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8725" name="Rectangle 5"/>
          <p:cNvSpPr>
            <a14:cpLocks xmlns:a14="http://schemas.microsoft.com/office/drawing/2010/main" noGrp="1" noChangeArrowheads="1"/>
          </p:cNvSpPr>
          <p:nvPr>
            <p:ph type="sldNum" sz="quarter" idx="3"/>
          </p:nvPr>
        </p:nvSpPr>
        <p:spPr bwMode="auto">
          <a:xfrm>
            <a:off x="3849688" y="9380538"/>
            <a:ext cx="2946400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2" tIns="46586" rIns="93172" bIns="46586" numCol="1" anchor="b" anchorCtr="0" compatLnSpc="1"/>
          <a:lstStyle>
            <a:lvl1pPr algn="r" defTabSz="931545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6698023-D9D3-402A-A05D-A6BC1BC77B94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annotation type="SourceType">0</inkml:annotation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30T03:11:4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53850.000000 50250.000000,'0.000000'50.000000,"0.000000"-150.000000,0.000000 0.000000,0.000000-75.000000,0.000000 0.000000,0.000000-125.000000,0.000000 0.000000,25.000000-75.000000,0.000000 0.000000,0.000000 50.000000,0.000000 0.000000,-25.000000 175.000000,0.000000 0.000000,25.000000 75.000000</inkml:trace>
</inkml:ink>
</file>

<file path=ppt/ink/ink10.xml><?xml version="1.0" encoding="utf-8"?>
<inkml:ink xmlns:inkml="http://www.w3.org/2003/InkML">
  <inkml:annotation type="SourceType">0</inkml:annotation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30T03:11:47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61450.000000 45250.000000,'0.000000'50.000000,"0.000000"0.000000,0.000000 0.000000,-25.000000-50.000000</inkml:trace>
</inkml:ink>
</file>

<file path=ppt/ink/ink11.xml><?xml version="1.0" encoding="utf-8"?>
<inkml:ink xmlns:inkml="http://www.w3.org/2003/InkML">
  <inkml:annotation type="SourceType">0</inkml:annotation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30T03:11:47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61850.000000 44600.000000,'50.000000'0.000000,"-25.000000"0.000000,0.000000 0.000000,0.000000 25.000000,0.000000 0.000000,0.000000-25.000000,0.000000 0.000000,0.000000 0.000000,0.000000 0.000000,0.000000 0.000000</inkml:trace>
</inkml:ink>
</file>

<file path=ppt/ink/ink12.xml><?xml version="1.0" encoding="utf-8"?>
<inkml:ink xmlns:inkml="http://www.w3.org/2003/InkML">
  <inkml:annotation type="SourceType">0</inkml:annotation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30T03:11:48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62350.000000 44150.000000,'0.000000'150.000000,"0.000000"-25.000000,0.000000 0.000000,-50.000000 25.000000,0.000000 0.000000,0.000000 25.000000,0.000000 0.000000,50.000000-75.000000,0.000000 0.000000,25.000000-100.000000,0.000000 0.000000,75.000000-100.000000,0.000000 0.000000,-25.000000 0.000000,0.000000 0.000000,-25.000000 50.000000,0.000000 0.000000,-25.000000 50.000000,0.000000 0.000000,-25.000000 25.000000,0.000000 0.000000,0.000000 25.000000,0.000000 0.000000,0.000000-25.000000,0.000000 0.000000,0.000000 0.000000,0.000000 0.000000,-25.000000 50.000000,0.000000 0.000000,0.000000 125.000000,0.000000 0.000000,-75.000000 175.000000,0.000000 0.000000,-75.000000 0.000000,0.000000 0.000000,-25.000000-175.000000,0.000000 0.000000,150.000000-175.000000,0.000000 0.000000,0.000000-25.000000</inkml:trace>
</inkml:ink>
</file>

<file path=ppt/ink/ink13.xml><?xml version="1.0" encoding="utf-8"?>
<inkml:ink xmlns:inkml="http://www.w3.org/2003/InkML">
  <inkml:annotation type="SourceType">0</inkml:annotation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30T03:11:51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76850.000000 47850.000000,'50.000000'0.000000,"-50.000000"-25.000000,0.000000 0.000000,25.000000 0.000000,0.000000 0.000000,0.000000-75.000000,0.000000 0.000000,0.000000-25.000000,0.000000 0.000000,0.000000-50.000000,0.000000 0.000000,25.000000-25.000000,0.000000 0.000000,0.000000 25.000000,0.000000 0.000000,0.000000 75.000000,0.000000 0.000000,0.000000 0.000000,0.000000 0.000000,-25.000000 25.000000,0.000000 0.000000,0.000000 50.000000</inkml:trace>
</inkml:ink>
</file>

<file path=ppt/ink/ink14.xml><?xml version="1.0" encoding="utf-8"?>
<inkml:ink xmlns:inkml="http://www.w3.org/2003/InkML">
  <inkml:annotation type="SourceType">0</inkml:annotation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30T03:11:53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77900.000000 41850.000000,'0.000000'-50.000000,"0.000000"25.000000,0.000000 0.000000,0.000000 75.000000,0.000000 0.000000,0.000000 100.000000,0.000000 0.000000,0.000000 50.000000,0.000000 0.000000,0.000000 0.000000,0.000000 0.000000,-25.000000-75.000000,0.000000 0.000000,25.000000-100.000000,0.000000 0.000000,0.000000-50.000000,0.000000 0.000000,0.000000-100.000000,0.000000 0.000000,25.000000 0.000000,0.000000 0.000000,0.000000 0.000000,0.000000 0.000000,25.000000 0.000000,0.000000 0.000000,0.000000 50.000000,0.000000 0.000000,25.000000 0.000000,0.000000 0.000000,-25.000000 75.000000,0.000000 0.000000,0.000000-25.000000</inkml:trace>
</inkml:ink>
</file>

<file path=ppt/ink/ink15.xml><?xml version="1.0" encoding="utf-8"?>
<inkml:ink xmlns:inkml="http://www.w3.org/2003/InkML">
  <inkml:annotation type="SourceType">0</inkml:annotation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30T03:11:5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78850.000000 42000.000000,'0.000000'50.000000,"0.000000"-25.000000,0.000000 0.000000,0.000000 0.000000,0.000000 0.000000,25.000000 0.000000,0.000000 0.000000,0.000000 0.000000,0.000000 0.000000,50.000000-25.000000,0.000000 0.000000,-25.000000 0.000000,0.000000 0.000000,0.000000-75.000000,0.000000 0.000000,0.000000-25.000000,0.000000 0.000000,-50.000000 25.000000,0.000000 0.000000,0.000000 25.000000,0.000000 0.000000,-100.000000 50.000000,0.000000 0.000000,0.000000 50.000000,0.000000 0.000000,-25.000000 75.000000,0.000000 0.000000,75.000000 0.000000,0.000000 0.000000,25.000000 25.000000,0.000000 0.000000,75.000000-75.000000,0.000000 0.000000,75.000000-50.000000,0.000000 0.000000,0.000000-100.000000,0.000000 0.000000,0.000000-25.000000,0.000000 0.000000,0.000000-25.000000,0.000000 0.000000,-75.000000 50.000000,0.000000 0.000000,0.000000 25.000000</inkml:trace>
</inkml:ink>
</file>

<file path=ppt/ink/ink16.xml><?xml version="1.0" encoding="utf-8"?>
<inkml:ink xmlns:inkml="http://www.w3.org/2003/InkML">
  <inkml:annotation type="SourceType">0</inkml:annotation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30T03:11:54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80250.000000 40950.000000,'0.000000'-50.000000,"25.000000"-25.000000,0.000000 0.000000,-25.000000 50.000000,0.000000 0.000000,0.000000 150.000000,0.000000 0.000000,-50.000000 75.000000,0.000000 0.000000,-25.000000 50.000000,0.000000 0.000000,0.000000-25.000000,0.000000 0.000000,50.000000-75.000000,0.000000 0.000000,25.000000-75.000000,0.000000 0.000000,25.000000-75.000000,0.000000 0.000000,25.000000-75.000000,0.000000 0.000000,25.000000 0.000000,0.000000 0.000000,-25.000000 0.000000,0.000000 0.000000,25.000000 25.000000,0.000000 0.000000,-25.000000 0.000000,0.000000 0.000000,25.000000 0.000000,0.000000 0.000000,-25.000000 25.000000,0.000000 0.000000,-25.000000 0.000000,0.000000 0.000000,0.000000 0.000000,0.000000 0.000000,-25.000000 0.000000,0.000000 0.000000,-25.000000 25.000000,0.000000 0.000000,-25.000000 0.000000,0.000000 0.000000,-25.000000 50.000000,0.000000 0.000000,25.000000 50.000000,0.000000 0.000000,25.000000 0.000000,0.000000 0.000000,0.000000 0.000000,0.000000 0.000000,50.000000-25.000000,0.000000 0.000000,25.000000-75.000000,0.000000 0.000000,25.000000-75.000000,0.000000 0.000000,0.000000 0.000000,0.000000 0.000000,-50.000000 50.000000,0.000000 0.000000,0.000000 25.000000,0.000000 0.000000,0.000000 25.000000,0.000000 0.000000,25.000000 0.000000,0.000000 0.000000,-25.000000-25.000000</inkml:trace>
</inkml:ink>
</file>

<file path=ppt/ink/ink17.xml><?xml version="1.0" encoding="utf-8"?>
<inkml:ink xmlns:inkml="http://www.w3.org/2003/InkML">
  <inkml:annotation type="SourceType">0</inkml:annotation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30T03:11:5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81450.000000 42150.000000,'0.000000'-50.000000,"50.000000"0.000000,0.000000 0.000000,-25.000000 25.000000,0.000000 0.000000,25.000000 0.000000,0.000000 0.000000,0.000000 25.000000,0.000000 0.000000,0.000000 0.000000,0.000000 0.000000,0.000000-25.000000,0.000000 0.000000,-50.000000 0.000000</inkml:trace>
</inkml:ink>
</file>

<file path=ppt/ink/ink18.xml><?xml version="1.0" encoding="utf-8"?>
<inkml:ink xmlns:inkml="http://www.w3.org/2003/InkML">
  <inkml:annotation type="SourceType">0</inkml:annotation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30T03:11:5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82150.000000 41200.000000,'-100.000000'0.000000,"50.000000"50.000000,0.000000 0.000000,0.000000 75.000000,0.000000 0.000000,-25.000000 75.000000,0.000000 0.000000,25.000000 25.000000,0.000000 0.000000,50.000000-100.000000,0.000000 0.000000,25.000000-75.000000,0.000000 0.000000,0.000000-50.000000</inkml:trace>
</inkml:ink>
</file>

<file path=ppt/ink/ink19.xml><?xml version="1.0" encoding="utf-8"?>
<inkml:ink xmlns:inkml="http://www.w3.org/2003/InkML">
  <inkml:annotation type="SourceType">0</inkml:annotation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30T03:11:5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82100.000000 42200.000000,'0.000000'150.000000,"0.000000"0.000000,0.000000 0.000000,0.000000-25.000000,0.000000 0.000000,0.000000-75.000000</inkml:trace>
</inkml:ink>
</file>

<file path=ppt/ink/ink2.xml><?xml version="1.0" encoding="utf-8"?>
<inkml:ink xmlns:inkml="http://www.w3.org/2003/InkML">
  <inkml:annotation type="SourceType">0</inkml:annotation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30T03:11:4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52850.000000 45550.000000,'-50.000000'-100.000000,"50.000000"75.000000,0.000000 0.000000,0.000000 50.000000,0.000000 0.000000,0.000000 75.000000,0.000000 0.000000,50.000000 25.000000,0.000000 0.000000,0.000000 25.000000,0.000000 0.000000,-25.000000-25.000000,0.000000 0.000000,25.000000-50.000000,0.000000 0.000000,-25.000000-75.000000,0.000000 0.000000,25.000000-125.000000,0.000000 0.000000,0.000000-50.000000,0.000000 0.000000,0.000000 0.000000,0.000000 0.000000,0.000000 50.000000,0.000000 0.000000,0.000000 100.000000,0.000000 0.000000,-25.000000 50.000000,0.000000 0.000000,0.000000 0.000000,0.000000 0.000000,0.000000-25.000000,0.000000 0.000000,0.000000-25.000000,0.000000 0.000000,25.000000-50.000000,0.000000 0.000000,-25.000000 25.000000</inkml:trace>
</inkml:ink>
</file>

<file path=ppt/ink/ink20.xml><?xml version="1.0" encoding="utf-8"?>
<inkml:ink xmlns:inkml="http://www.w3.org/2003/InkML">
  <inkml:annotation type="SourceType">0</inkml:annotation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30T03:11:5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82300.000000 41400.000000,'0.000000'-50.000000,"0.000000"25.000000,0.000000 0.000000,-25.000000 50.000000,0.000000 0.000000,25.000000 0.000000,0.000000 0.000000,0.000000 0.000000</inkml:trace>
</inkml:ink>
</file>

<file path=ppt/ink/ink21.xml><?xml version="1.0" encoding="utf-8"?>
<inkml:ink xmlns:inkml="http://www.w3.org/2003/InkML">
  <inkml:annotation type="SourceType">0</inkml:annotation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30T03:11:5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82650.000000 41900.000000,'-50.000000'100.000000,"0.000000"0.000000,0.000000 0.000000,50.000000-25.000000,0.000000 0.000000,50.000000-75.000000,0.000000 0.000000,0.000000 0.000000,0.000000 0.000000,25.000000-50.000000,0.000000 0.000000,-50.000000-25.000000,0.000000 0.000000,0.000000 25.000000</inkml:trace>
</inkml:ink>
</file>

<file path=ppt/ink/ink22.xml><?xml version="1.0" encoding="utf-8"?>
<inkml:ink xmlns:inkml="http://www.w3.org/2003/InkML">
  <inkml:annotation type="SourceType">0</inkml:annotation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30T03:11:56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83450.000000 42000.000000,'0.000000'100.000000,"-50.000000"-50.000000,0.000000 0.000000,25.000000 25.000000,0.000000 0.000000,25.000000 0.000000,0.000000 0.000000,25.000000 0.000000,0.000000 0.000000,0.000000-50.000000,0.000000 0.000000,25.000000-50.000000,0.000000 0.000000,25.000000-75.000000,0.000000 0.000000,-25.000000 0.000000,0.000000 0.000000,-25.000000 50.000000,0.000000 0.000000,0.000000 25.000000,0.000000 0.000000,-25.000000 75.000000,0.000000 0.000000,0.000000 75.000000,0.000000 0.000000,25.000000-25.000000,0.000000 0.000000,0.000000-75.000000</inkml:trace>
</inkml:ink>
</file>

<file path=ppt/ink/ink23.xml><?xml version="1.0" encoding="utf-8"?>
<inkml:ink xmlns:inkml="http://www.w3.org/2003/InkML">
  <inkml:annotation type="SourceType">0</inkml:annotation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30T03:11:56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84450.000000 41850.000000,'-50.000000'0.000000,"25.000000"25.000000,0.000000 0.000000,0.000000 75.000000,0.000000 0.000000,25.000000 25.000000,0.000000 0.000000,25.000000 25.000000,0.000000 0.000000,-25.000000-50.000000,0.000000 0.000000,-25.000000-25.000000,0.000000 0.000000,-25.000000-50.000000,0.000000 0.000000,0.000000-50.000000,0.000000 0.000000,50.000000-75.000000,0.000000 0.000000,-25.000000 50.000000</inkml:trace>
</inkml:ink>
</file>

<file path=ppt/ink/ink24.xml><?xml version="1.0" encoding="utf-8"?>
<inkml:ink xmlns:inkml="http://www.w3.org/2003/InkML">
  <inkml:annotation type="SourceType">0</inkml:annotation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30T03:11:56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85100.000000 40950.000000,'0.000000'50.000000,"0.000000"100.000000,0.000000 0.000000,-75.000000 75.000000,0.000000 0.000000,25.000000 0.000000,0.000000 0.000000,25.000000-125.000000,0.000000 0.000000,25.000000-75.000000,0.000000 0.000000,50.000000-125.000000,0.000000 0.000000,25.000000 25.000000,0.000000 0.000000,0.000000 25.000000,0.000000 0.000000,-50.000000 100.000000,0.000000 0.000000,-25.000000 125.000000,0.000000 0.000000,-25.000000 50.000000,0.000000 0.000000,25.000000-150.000000,0.000000 0.000000,-25.000000-25.000000</inkml:trace>
</inkml:ink>
</file>

<file path=ppt/ink/ink25.xml><?xml version="1.0" encoding="utf-8"?>
<inkml:ink xmlns:inkml="http://www.w3.org/2003/InkML">
  <inkml:annotation type="SourceType">0</inkml:annotation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30T03:11:56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85600.000000 42450.000000,'-50.000000'0.000000,"25.000000"25.000000,0.000000 0.000000,25.000000 50.000000,0.000000 0.000000,0.000000-50.000000,0.000000 0.000000,0.000000 0.000000</inkml:trace>
</inkml:ink>
</file>

<file path=ppt/ink/ink26.xml><?xml version="1.0" encoding="utf-8"?>
<inkml:ink xmlns:inkml="http://www.w3.org/2003/InkML">
  <inkml:annotation type="SourceType">0</inkml:annotation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30T03:11:57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86200.000000 41900.000000,'50.000000'150.000000,"-50.000000"-25.000000,0.000000 0.000000,-25.000000 25.000000,0.000000 0.000000,0.000000 0.000000,0.000000 0.000000,0.000000-25.000000,0.000000 0.000000,0.000000-75.000000,0.000000 0.000000,0.000000 25.000000,0.000000 0.000000,0.000000 25.000000,0.000000 0.000000,-25.000000-25.000000,0.000000 0.000000,25.000000-25.000000,0.000000 0.000000,25.000000-100.000000,0.000000 0.000000,50.000000-75.000000,0.000000 0.000000,25.000000-50.000000,0.000000 0.000000,0.000000-25.000000,0.000000 0.000000,0.000000-25.000000,0.000000 0.000000,25.000000 0.000000,0.000000 0.000000,-25.000000 100.000000,0.000000 0.000000,0.000000 75.000000,0.000000 0.000000,-50.000000 100.000000,0.000000 0.000000,-25.000000 75.000000,0.000000 0.000000,-50.000000 50.000000,0.000000 0.000000,-25.000000-25.000000,0.000000 0.000000,0.000000-50.000000,0.000000 0.000000,0.000000-50.000000,0.000000 0.000000,0.000000-100.000000,0.000000 0.000000,50.000000-25.000000,0.000000 0.000000,0.000000 25.000000</inkml:trace>
</inkml:ink>
</file>

<file path=ppt/ink/ink27.xml><?xml version="1.0" encoding="utf-8"?>
<inkml:ink xmlns:inkml="http://www.w3.org/2003/InkML">
  <inkml:annotation type="SourceType">0</inkml:annotation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30T03:11:57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85950.000000 41400.000000,'0.000000'-50.000000,"0.000000"-25.000000,0.000000 0.000000,-25.000000 75.000000</inkml:trace>
</inkml:ink>
</file>

<file path=ppt/ink/ink28.xml><?xml version="1.0" encoding="utf-8"?>
<inkml:ink xmlns:inkml="http://www.w3.org/2003/InkML">
  <inkml:annotation type="SourceType">0</inkml:annotation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30T03:12:03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57950.000000 60150.000000,'0.000000'-100.000000,"0.000000"75.000000,0.000000 0.000000,0.000000 50.000000,0.000000 0.000000,0.000000 100.000000,0.000000 0.000000,-25.000000 100.000000,0.000000 0.000000,0.000000 25.000000,0.000000 0.000000,25.000000-175.000000</inkml:trace>
</inkml:ink>
</file>

<file path=ppt/ink/ink29.xml><?xml version="1.0" encoding="utf-8"?>
<inkml:ink xmlns:inkml="http://www.w3.org/2003/InkML">
  <inkml:annotation type="SourceType">0</inkml:annotation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30T03:12:0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54000.000000 62950.000000,'-50.000000'-50.000000,"0.000000"25.000000,0.000000 0.000000,0.000000 25.000000,0.000000 0.000000,25.000000 75.000000,0.000000 0.000000,-25.000000 50.000000,0.000000 0.000000,50.000000 25.000000,0.000000 0.000000,-25.000000 0.000000,0.000000 0.000000,50.000000-100.000000,0.000000 0.000000,25.000000-50.000000,0.000000 0.000000,50.000000-175.000000,0.000000 0.000000,25.000000-50.000000,0.000000 0.000000,0.000000-75.000000,0.000000 0.000000,25.000000 0.000000,0.000000 0.000000,-50.000000 150.000000,0.000000 0.000000,-75.000000 175.000000,0.000000 0.000000,-75.000000 200.000000,0.000000 0.000000,-50.000000 100.000000,0.000000 0.000000,0.000000-25.000000,0.000000 0.000000,25.000000-100.000000,0.000000 0.000000,75.000000-125.000000</inkml:trace>
</inkml:ink>
</file>

<file path=ppt/ink/ink3.xml><?xml version="1.0" encoding="utf-8"?>
<inkml:ink xmlns:inkml="http://www.w3.org/2003/InkML">
  <inkml:annotation type="SourceType">0</inkml:annotation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30T03:11:4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55000.000000 45750.000000,'0.000000'50.000000,"25.000000"0.000000,0.000000 0.000000,0.000000-25.000000,0.000000 0.000000,25.000000-25.000000,0.000000 0.000000,-25.000000-75.000000,0.000000 0.000000,0.000000-75.000000,0.000000 0.000000,-25.000000 25.000000,0.000000 0.000000,0.000000 25.000000,0.000000 0.000000,-75.000000 75.000000,0.000000 0.000000,-25.000000 125.000000,0.000000 0.000000,0.000000 75.000000,0.000000 0.000000,50.000000 0.000000,0.000000 0.000000,50.000000-50.000000,0.000000 0.000000,25.000000-25.000000,0.000000 0.000000,100.000000-100.000000,0.000000 0.000000,25.000000-75.000000,0.000000 0.000000,-25.000000-25.000000,0.000000 0.000000,-75.000000 50.000000,0.000000 0.000000,-25.000000 25.000000</inkml:trace>
</inkml:ink>
</file>

<file path=ppt/ink/ink30.xml><?xml version="1.0" encoding="utf-8"?>
<inkml:ink xmlns:inkml="http://www.w3.org/2003/InkML">
  <inkml:annotation type="SourceType">0</inkml:annotation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30T03:12:0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55350.000000 63100.000000,'0.000000'150.000000,"-50.000000"0.000000,0.000000 0.000000,0.000000 50.000000,0.000000 0.000000,25.000000-100.000000,0.000000 0.000000,0.000000-100.000000</inkml:trace>
</inkml:ink>
</file>

<file path=ppt/ink/ink31.xml><?xml version="1.0" encoding="utf-8"?>
<inkml:ink xmlns:inkml="http://www.w3.org/2003/InkML">
  <inkml:annotation type="SourceType">0</inkml:annotation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30T03:12:0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55600.000000 62100.000000,'0.000000'-50.000000,"0.000000"25.000000,0.000000 0.000000,0.000000 100.000000,0.000000 0.000000,0.000000 25.000000,0.000000 0.000000,-25.000000-50.000000</inkml:trace>
</inkml:ink>
</file>

<file path=ppt/ink/ink32.xml><?xml version="1.0" encoding="utf-8"?>
<inkml:ink xmlns:inkml="http://www.w3.org/2003/InkML">
  <inkml:annotation type="SourceType">0</inkml:annotation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30T03:12:0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56050.000000 62650.000000,'0.000000'100.000000,"0.000000"-25.000000,0.000000 0.000000,0.000000 25.000000,0.000000 0.000000,-25.000000 50.000000,0.000000 0.000000,-25.000000-25.000000,0.000000 0.000000,0.000000-25.000000,0.000000 0.000000,25.000000-75.000000,0.000000 0.000000,0.000000-50.000000</inkml:trace>
</inkml:ink>
</file>

<file path=ppt/ink/ink33.xml><?xml version="1.0" encoding="utf-8"?>
<inkml:ink xmlns:inkml="http://www.w3.org/2003/InkML">
  <inkml:annotation type="SourceType">0</inkml:annotation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30T03:12:0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57200.000000 62700.000000,'-100.000000'0.000000,"0.000000"0.000000,0.000000 0.000000,25.000000 125.000000,0.000000 0.000000,0.000000 50.000000,0.000000 0.000000,75.000000-25.000000,0.000000 0.000000,75.000000-100.000000,0.000000 0.000000,75.000000-75.000000,0.000000 0.000000,-125.000000 0.000000,0.000000 0.000000,25.000000-25.000000</inkml:trace>
</inkml:ink>
</file>

<file path=ppt/ink/ink34.xml><?xml version="1.0" encoding="utf-8"?>
<inkml:ink xmlns:inkml="http://www.w3.org/2003/InkML">
  <inkml:annotation type="SourceType">0</inkml:annotation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30T03:12:06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57800.000000 62950.000000,'-50.000000'150.000000,"25.000000"-50.000000,0.000000 0.000000,0.000000 0.000000,0.000000 0.000000,0.000000-25.000000,0.000000 0.000000,100.000000-175.000000,0.000000 0.000000,25.000000-75.000000,0.000000 0.000000,0.000000 0.000000,0.000000 0.000000,-75.000000 125.000000,0.000000 0.000000,0.000000 0.000000</inkml:trace>
</inkml:ink>
</file>

<file path=ppt/ink/ink35.xml><?xml version="1.0" encoding="utf-8"?>
<inkml:ink xmlns:inkml="http://www.w3.org/2003/InkML">
  <inkml:annotation type="SourceType">0</inkml:annotation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30T03:12:06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58450.000000 62750.000000,'0.000000'200.000000,"-25.000000"-75.000000,0.000000 0.000000,25.000000-25.000000,0.000000 0.000000,-25.000000 0.000000,0.000000 0.000000,25.000000-75.000000,0.000000 0.000000,0.000000-50.000000</inkml:trace>
</inkml:ink>
</file>

<file path=ppt/ink/ink36.xml><?xml version="1.0" encoding="utf-8"?>
<inkml:ink xmlns:inkml="http://www.w3.org/2003/InkML">
  <inkml:annotation type="SourceType">0</inkml:annotation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30T03:12:06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58600.000000 61850.000000,'-50.000000'100.000000,"50.000000"0.000000,0.000000 0.000000,0.000000-25.000000,0.000000 0.000000,-25.000000-25.000000</inkml:trace>
</inkml:ink>
</file>

<file path=ppt/ink/ink37.xml><?xml version="1.0" encoding="utf-8"?>
<inkml:ink xmlns:inkml="http://www.w3.org/2003/InkML">
  <inkml:annotation type="SourceType">0</inkml:annotation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30T03:12:06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59300.000000 62600.000000,'0.000000'50.000000,"-75.000000"25.000000,0.000000 0.000000,25.000000 50.000000,0.000000 0.000000,50.000000 0.000000,0.000000 0.000000,0.000000-50.000000,0.000000 0.000000,50.000000-75.000000,0.000000 0.000000,-25.000000 0.000000,0.000000 0.000000,0.000000-100.000000,0.000000 0.000000,0.000000 0.000000,0.000000 0.000000,25.000000-25.000000,0.000000 0.000000,-25.000000 25.000000,0.000000 0.000000,25.000000 25.000000,0.000000 0.000000,0.000000 50.000000,0.000000 0.000000,-25.000000 100.000000,0.000000 0.000000,0.000000-25.000000,0.000000 0.000000,25.000000-25.000000,0.000000 0.000000,0.000000 0.000000,0.000000 0.000000,-25.000000 25.000000,0.000000 0.000000,0.000000 50.000000,0.000000 0.000000,-25.000000 25.000000,0.000000 0.000000,0.000000-100.000000</inkml:trace>
</inkml:ink>
</file>

<file path=ppt/ink/ink38.xml><?xml version="1.0" encoding="utf-8"?>
<inkml:ink xmlns:inkml="http://www.w3.org/2003/InkML">
  <inkml:annotation type="SourceType">0</inkml:annotation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30T03:12:06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60400.000000 62850.000000,'0.000000'50.000000,"-50.000000"25.000000,0.000000 0.000000,25.000000 25.000000,0.000000 0.000000,25.000000-25.000000</inkml:trace>
</inkml:ink>
</file>

<file path=ppt/ink/ink39.xml><?xml version="1.0" encoding="utf-8"?>
<inkml:ink xmlns:inkml="http://www.w3.org/2003/InkML">
  <inkml:annotation type="SourceType">0</inkml:annotation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30T03:12:07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60450.000000 61750.000000,'0.000000'-50.000000,"0.000000"150.000000,0.000000 0.000000,0.000000-75.000000</inkml:trace>
</inkml:ink>
</file>

<file path=ppt/ink/ink4.xml><?xml version="1.0" encoding="utf-8"?>
<inkml:ink xmlns:inkml="http://www.w3.org/2003/InkML">
  <inkml:annotation type="SourceType">0</inkml:annotation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30T03:11:4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56200.000000 45050.000000,'-50.000000'0.000000,"25.000000"75.000000,0.000000 0.000000,0.000000 25.000000,0.000000 0.000000,0.000000 0.000000,0.000000 0.000000,25.000000-75.000000,0.000000 0.000000,50.000000-50.000000,0.000000 0.000000,25.000000 0.000000,0.000000 0.000000,-25.000000 25.000000,0.000000 0.000000,0.000000 25.000000,0.000000 0.000000,0.000000 0.000000,0.000000 0.000000,-25.000000-25.000000</inkml:trace>
</inkml:ink>
</file>

<file path=ppt/ink/ink40.xml><?xml version="1.0" encoding="utf-8"?>
<inkml:ink xmlns:inkml="http://www.w3.org/2003/InkML">
  <inkml:annotation type="SourceType">0</inkml:annotation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30T03:12:07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61100.000000 62450.000000,'-100.000000'-50.000000,"50.000000"50.000000,0.000000 0.000000,0.000000 75.000000,0.000000 0.000000,25.000000 0.000000,0.000000 0.000000,25.000000 0.000000,0.000000 0.000000,0.000000 0.000000,0.000000 0.000000,0.000000 0.000000,0.000000 0.000000,0.000000-25.000000,0.000000 0.000000,25.000000-75.000000,0.000000 0.000000,25.000000-75.000000,0.000000 0.000000,25.000000-25.000000,0.000000 0.000000,0.000000 25.000000,0.000000 0.000000,0.000000 50.000000,0.000000 0.000000,-50.000000 100.000000,0.000000 0.000000,-25.000000 125.000000,0.000000 0.000000,0.000000 0.000000,0.000000 0.000000,0.000000-150.000000,0.000000 0.000000,25.000000 25.000000</inkml:trace>
</inkml:ink>
</file>

<file path=ppt/ink/ink41.xml><?xml version="1.0" encoding="utf-8"?>
<inkml:ink xmlns:inkml="http://www.w3.org/2003/InkML">
  <inkml:annotation type="SourceType">0</inkml:annotation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30T03:12:07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61900.000000 62800.000000,'0.000000'-50.000000,"0.000000"25.000000,0.000000 0.000000,0.000000 100.000000,0.000000 0.000000,-25.000000 25.000000,0.000000 0.000000,0.000000 0.000000,0.000000 0.000000,25.000000-25.000000,0.000000 0.000000,25.000000-75.000000,0.000000 0.000000,50.000000-75.000000,0.000000 0.000000,-25.000000 0.000000,0.000000 0.000000,0.000000 0.000000,0.000000 0.000000,0.000000 50.000000,0.000000 0.000000,-25.000000 25.000000,0.000000 0.000000,0.000000 25.000000</inkml:trace>
</inkml:ink>
</file>

<file path=ppt/ink/ink42.xml><?xml version="1.0" encoding="utf-8"?>
<inkml:ink xmlns:inkml="http://www.w3.org/2003/InkML">
  <inkml:annotation type="SourceType">0</inkml:annotation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30T03:12:07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62500.000000 62800.000000,'0.000000'-100.000000,"50.000000"75.000000,0.000000 0.000000,-25.000000 0.000000,0.000000 0.000000,25.000000 25.000000,0.000000 0.000000,0.000000 0.000000,0.000000 0.000000,0.000000 0.000000,0.000000 0.000000,-25.000000-50.000000,0.000000 0.000000,0.000000 0.000000</inkml:trace>
</inkml:ink>
</file>

<file path=ppt/ink/ink43.xml><?xml version="1.0" encoding="utf-8"?>
<inkml:ink xmlns:inkml="http://www.w3.org/2003/InkML">
  <inkml:annotation type="SourceType">0</inkml:annotation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30T03:12:08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63100.000000 61700.000000,'0.000000'100.000000,"-50.000000"-50.000000,0.000000 0.000000,0.000000 100.000000,0.000000 0.000000,0.000000 50.000000,0.000000 0.000000,25.000000 0.000000,0.000000 0.000000,0.000000-75.000000,0.000000 0.000000,50.000000-100.000000,0.000000 0.000000,-25.000000 0.000000</inkml:trace>
</inkml:ink>
</file>

<file path=ppt/ink/ink44.xml><?xml version="1.0" encoding="utf-8"?>
<inkml:ink xmlns:inkml="http://www.w3.org/2003/InkML">
  <inkml:annotation type="SourceType">0</inkml:annotation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30T03:12:08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63300.000000 63000.000000,'0.000000'50.000000,"50.000000"-50.000000,0.000000 0.000000,-25.000000-25.000000,0.000000 0.000000,0.000000 0.000000</inkml:trace>
</inkml:ink>
</file>

<file path=ppt/ink/ink45.xml><?xml version="1.0" encoding="utf-8"?>
<inkml:ink xmlns:inkml="http://www.w3.org/2003/InkML">
  <inkml:annotation type="SourceType">0</inkml:annotation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30T03:12:08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64100.000000 62700.000000,'0.000000'50.000000,"-25.000000"0.000000,0.000000 0.000000,25.000000 25.000000,0.000000 0.000000,0.000000-25.000000,0.000000 0.000000,50.000000-75.000000,0.000000 0.000000,0.000000-50.000000,0.000000 0.000000,0.000000-50.000000,0.000000 0.000000,-25.000000 100.000000</inkml:trace>
</inkml:ink>
</file>

<file path=ppt/ink/ink46.xml><?xml version="1.0" encoding="utf-8"?>
<inkml:ink xmlns:inkml="http://www.w3.org/2003/InkML">
  <inkml:annotation type="SourceType">0</inkml:annotation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30T03:12:08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64700.000000 62250.000000,'0.000000'50.000000,"0.000000"75.000000,0.000000 0.000000,-50.000000 25.000000,0.000000 0.000000,25.000000 25.000000,0.000000 0.000000,-25.000000-25.000000,0.000000 0.000000,25.000000-50.000000,0.000000 0.000000,0.000000-75.000000,0.000000 0.000000,-25.000000-75.000000,0.000000 0.000000,25.000000 25.000000</inkml:trace>
</inkml:ink>
</file>

<file path=ppt/ink/ink5.xml><?xml version="1.0" encoding="utf-8"?>
<inkml:ink xmlns:inkml="http://www.w3.org/2003/InkML">
  <inkml:annotation type="SourceType">0</inkml:annotation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30T03:11:45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57250.000000 44050.000000,'0.000000'-100.000000,"-25.000000"250.000000,0.000000 0.000000,-25.000000 125.000000,0.000000 0.000000,50.000000 25.000000,0.000000 0.000000,0.000000-100.000000,0.000000 0.000000,25.000000-175.000000,0.000000 0.000000,0.000000-25.000000</inkml:trace>
</inkml:ink>
</file>

<file path=ppt/ink/ink6.xml><?xml version="1.0" encoding="utf-8"?>
<inkml:ink xmlns:inkml="http://www.w3.org/2003/InkML">
  <inkml:annotation type="SourceType">0</inkml:annotation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30T03:11:46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57850.000000 44850.000000,'0.000000'-150.000000,"-25.000000"150.000000,0.000000 0.000000,-25.000000 75.000000,0.000000 0.000000,-25.000000 25.000000,0.000000 0.000000,25.000000 0.000000,0.000000 0.000000,25.000000-25.000000,0.000000 0.000000,25.000000-25.000000,0.000000 0.000000,75.000000 0.000000,0.000000 0.000000,25.000000-50.000000,0.000000 0.000000,-75.000000 0.000000</inkml:trace>
</inkml:ink>
</file>

<file path=ppt/ink/ink7.xml><?xml version="1.0" encoding="utf-8"?>
<inkml:ink xmlns:inkml="http://www.w3.org/2003/InkML">
  <inkml:annotation type="SourceType">0</inkml:annotation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30T03:11:46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58900.000000 45000.000000,'-50.000000'50.000000,"25.000000"-25.000000,0.000000 0.000000,25.000000 0.000000,0.000000 0.000000,75.000000-25.000000,0.000000 0.000000,0.000000 0.000000,0.000000 0.000000,0.000000-50.000000,0.000000 0.000000,-25.000000 0.000000,0.000000 0.000000,-25.000000-25.000000,0.000000 0.000000,-25.000000 0.000000,0.000000 0.000000,-50.000000 50.000000,0.000000 0.000000,-50.000000 50.000000,0.000000 0.000000,-25.000000 125.000000,0.000000 0.000000,50.000000 75.000000,0.000000 0.000000,50.000000-75.000000,0.000000 0.000000,50.000000-50.000000,0.000000 0.000000,100.000000-75.000000,0.000000 0.000000,50.000000-75.000000,0.000000 0.000000,-50.000000-25.000000,0.000000 0.000000,-75.000000 25.000000</inkml:trace>
</inkml:ink>
</file>

<file path=ppt/ink/ink8.xml><?xml version="1.0" encoding="utf-8"?>
<inkml:ink xmlns:inkml="http://www.w3.org/2003/InkML">
  <inkml:annotation type="SourceType">0</inkml:annotation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30T03:11:47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60050.000000 44950.000000,'-50.000000'0.000000,"0.000000"0.000000,0.000000 0.000000,0.000000 0.000000,0.000000 0.000000,25.000000 0.000000,0.000000 0.000000,25.000000 50.000000,0.000000 0.000000,0.000000 0.000000,0.000000 0.000000,0.000000 0.000000,0.000000 0.000000,0.000000 25.000000,0.000000 0.000000,0.000000-25.000000,0.000000 0.000000,0.000000 0.000000,0.000000 0.000000,50.000000-100.000000,0.000000 0.000000,0.000000-75.000000,0.000000 0.000000,25.000000 0.000000,0.000000 0.000000,-25.000000 25.000000,0.000000 0.000000,0.000000 75.000000,0.000000 0.000000,-50.000000 75.000000,0.000000 0.000000,25.000000 50.000000,0.000000 0.000000,-25.000000-25.000000,0.000000 0.000000,25.000000-125.000000,0.000000 0.000000,25.000000-25.000000,0.000000 0.000000,0.000000 0.000000,0.000000 0.000000,0.000000 50.000000,0.000000 0.000000,-25.000000 0.000000,0.000000 0.000000,25.000000 50.000000,0.000000 0.000000,-25.000000 0.000000,0.000000 0.000000,25.000000-25.000000,0.000000 0.000000,-25.000000-25.000000,0.000000 0.000000,0.000000 0.000000</inkml:trace>
</inkml:ink>
</file>

<file path=ppt/ink/ink9.xml><?xml version="1.0" encoding="utf-8"?>
<inkml:ink xmlns:inkml="http://www.w3.org/2003/InkML">
  <inkml:annotation type="SourceType">0</inkml:annotation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9-30T03:11:47"/>
    </inkml:context>
    <inkml:brush xml:id="br0">
      <inkml:brushProperty name="width" value="0.0547619052231312" units="cm"/>
      <inkml:brushProperty name="height" value="0.0547619052231312" units="cm"/>
      <inkml:brushProperty name="color" value="#F2385B"/>
      <inkml:brushProperty name="ignorePressure" value="0"/>
    </inkml:brush>
  </inkml:definitions>
  <inkml:trace contextRef="#ctx0" brushRef="#br0">61250.000000 44150.000000,'0.000000'-50.000000,"-25.000000"25.000000,0.000000 0.000000,-25.000000 100.000000,0.000000 0.000000,-25.000000 175.000000,0.000000 0.000000,0.000000 75.000000,0.000000 0.000000,50.000000-75.000000,0.000000 0.000000,25.000000-225.000000,0.000000 0.000000,0.000000 0.000000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14:cpLocks xmlns:a14="http://schemas.microsoft.com/office/drawing/2010/main"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172" tIns="46586" rIns="93172" bIns="46586" numCol="1" anchor="t" anchorCtr="0" compatLnSpc="1"/>
          <a:lstStyle>
            <a:lvl1pPr defTabSz="931545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1" name="Rectangle 3"/>
          <p:cNvSpPr>
            <a14:cpLocks xmlns:a14="http://schemas.microsoft.com/office/drawing/2010/main"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172" tIns="46586" rIns="93172" bIns="46586" numCol="1" anchor="t" anchorCtr="0" compatLnSpc="1"/>
          <a:lstStyle>
            <a:lvl1pPr algn="r" defTabSz="931545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8308" name="Rectangle 4"/>
          <p:cNvSpPr>
            <a14:cpLocks xmlns:a14="http://schemas.microsoft.com/office/drawing/2010/main" noGrp="1" noRot="1" noChangeAspect="1" noChangeArrowheads="1"/>
          </p:cNvSpPr>
          <p:nvPr>
            <p:ph type="sldImg" idx="2"/>
          </p:nvPr>
        </p:nvSpPr>
        <p:spPr bwMode="auto">
          <a:xfrm>
            <a:off x="930275" y="741363"/>
            <a:ext cx="4937125" cy="37036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3" name="Rectangle 5"/>
          <p:cNvSpPr>
            <a14:cpLocks xmlns:a14="http://schemas.microsoft.com/office/drawing/2010/main" noGrp="1" noChangeArrowheads="1"/>
          </p:cNvSpPr>
          <p:nvPr>
            <p:ph type="body" sz="quarter" idx="3"/>
          </p:nvPr>
        </p:nvSpPr>
        <p:spPr bwMode="auto">
          <a:xfrm>
            <a:off x="904875" y="4691063"/>
            <a:ext cx="4987925" cy="4441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172" tIns="46586" rIns="93172" bIns="46586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  <a:endParaRPr lang="en-US" altLang="zh-CN" noProof="0"/>
          </a:p>
          <a:p>
            <a:pPr lvl="1"/>
            <a:r>
              <a:rPr lang="en-US" altLang="zh-CN" noProof="0"/>
              <a:t>Second level</a:t>
            </a:r>
            <a:endParaRPr lang="en-US" altLang="zh-CN" noProof="0"/>
          </a:p>
          <a:p>
            <a:pPr lvl="2"/>
            <a:r>
              <a:rPr lang="en-US" altLang="zh-CN" noProof="0"/>
              <a:t>Third level</a:t>
            </a:r>
            <a:endParaRPr lang="en-US" altLang="zh-CN" noProof="0"/>
          </a:p>
          <a:p>
            <a:pPr lvl="3"/>
            <a:r>
              <a:rPr lang="en-US" altLang="zh-CN" noProof="0"/>
              <a:t>Fourth level</a:t>
            </a:r>
            <a:endParaRPr lang="en-US" altLang="zh-CN" noProof="0"/>
          </a:p>
          <a:p>
            <a:pPr lvl="4"/>
            <a:r>
              <a:rPr lang="en-US" altLang="zh-CN" noProof="0"/>
              <a:t>Fifth level</a:t>
            </a:r>
            <a:endParaRPr lang="en-US" altLang="zh-CN" noProof="0"/>
          </a:p>
        </p:txBody>
      </p:sp>
      <p:sp>
        <p:nvSpPr>
          <p:cNvPr id="78854" name="Rectangle 6"/>
          <p:cNvSpPr>
            <a14:cpLocks xmlns:a14="http://schemas.microsoft.com/office/drawing/2010/main" noGrp="1" noChangeArrowheads="1"/>
          </p:cNvSpPr>
          <p:nvPr>
            <p:ph type="ftr" sz="quarter" idx="4"/>
          </p:nvPr>
        </p:nvSpPr>
        <p:spPr bwMode="auto">
          <a:xfrm>
            <a:off x="0" y="9382125"/>
            <a:ext cx="2946400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172" tIns="46586" rIns="93172" bIns="46586" numCol="1" anchor="b" anchorCtr="0" compatLnSpc="1"/>
          <a:lstStyle>
            <a:lvl1pPr defTabSz="931545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5" name="Rectangle 7"/>
          <p:cNvSpPr>
            <a14:cpLocks xmlns:a14="http://schemas.microsoft.com/office/drawing/2010/main" noGrp="1" noChangeArrowheads="1"/>
          </p:cNvSpPr>
          <p:nvPr>
            <p:ph type="sldNum" sz="quarter" idx="5"/>
          </p:nvPr>
        </p:nvSpPr>
        <p:spPr bwMode="auto">
          <a:xfrm>
            <a:off x="3851275" y="9382125"/>
            <a:ext cx="2946400" cy="492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172" tIns="46586" rIns="93172" bIns="46586" numCol="1" anchor="b" anchorCtr="0" compatLnSpc="1"/>
          <a:lstStyle>
            <a:lvl1pPr algn="r" defTabSz="931545">
              <a:defRPr sz="1300"/>
            </a:lvl1pPr>
          </a:lstStyle>
          <a:p>
            <a:pPr>
              <a:defRPr/>
            </a:pPr>
            <a:fld id="{5FBFA51E-237C-4FFD-AE50-83DCAB7B2FE5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14:cpLocks xmlns:a14="http://schemas.microsoft.com/office/drawing/2010/main"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545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1545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1545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1545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1545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15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15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15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154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09473B1B-9752-4C70-9A68-EEEE781A15AF}" type="slidenum">
              <a:rPr lang="zh-CN" altLang="en-US" sz="1300" smtClean="0"/>
            </a:fld>
            <a:endParaRPr lang="en-US" altLang="zh-CN" sz="1300"/>
          </a:p>
        </p:txBody>
      </p:sp>
      <p:sp>
        <p:nvSpPr>
          <p:cNvPr id="99331" name="Rectangle 2"/>
          <p:cNvSpPr>
            <a14:cpLocks xmlns:a14="http://schemas.microsoft.com/office/drawing/2010/main" noGrp="1" noRot="1" noChangeAspect="1" noChangeArrowheads="1"/>
          </p:cNvSpPr>
          <p:nvPr>
            <p:ph type="sldImg"/>
          </p:nvPr>
        </p:nvSpPr>
        <p:spPr/>
      </p:sp>
      <p:sp>
        <p:nvSpPr>
          <p:cNvPr id="99332" name="Rectangle 3"/>
          <p:cNvSpPr>
            <a14:cpLocks xmlns:a14="http://schemas.microsoft.com/office/drawing/2010/main"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14:cpLocks xmlns:a14="http://schemas.microsoft.com/office/drawing/2010/main"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14:cpLocks xmlns:a14="http://schemas.microsoft.com/office/drawing/2010/main"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14:cpLocks xmlns:a14="http://schemas.microsoft.com/office/drawing/2010/main"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BFA51E-237C-4FFD-AE50-83DCAB7B2FE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14:cpLocks xmlns:a14="http://schemas.microsoft.com/office/drawing/2010/main" noGrp="1"/>
          </p:cNvSpPr>
          <p:nvPr>
            <p:ph type="subTitle" idx="1"/>
          </p:nvPr>
        </p:nvSpPr>
        <p:spPr>
          <a:xfrm>
            <a:off x="1114424" y="2983971"/>
            <a:ext cx="6858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itchFamily="34" charset="-128"/>
                <a:ea typeface="Adobe Heiti Std R" pitchFamily="34" charset="-128"/>
              </a:rPr>
              <a:t>单击此处编辑母版作者信息样式</a:t>
            </a:r>
            <a:endParaRPr lang="en-US" altLang="zh-CN" sz="1800" dirty="0">
              <a:latin typeface="Adobe Heiti Std R" pitchFamily="34" charset="-128"/>
              <a:ea typeface="Adobe Heiti Std R" pitchFamily="34" charset="-128"/>
            </a:endParaRPr>
          </a:p>
          <a:p>
            <a:endParaRPr lang="zh-CN" altLang="en-US" sz="1800" dirty="0">
              <a:effectLst/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09597" y="1402663"/>
            <a:ext cx="7890933" cy="1058334"/>
          </a:xfrm>
          <a:prstGeom prst="roundRect">
            <a:avLst/>
          </a:prstGeom>
          <a:solidFill>
            <a:srgbClr val="3138AC"/>
          </a:solidFill>
          <a:effectLst>
            <a:outerShdw blurRad="50800" dist="38100" dir="654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14:cpLocks xmlns:a14="http://schemas.microsoft.com/office/drawing/2010/main" noGrp="1"/>
          </p:cNvSpPr>
          <p:nvPr>
            <p:ph type="ctrTitle"/>
          </p:nvPr>
        </p:nvSpPr>
        <p:spPr>
          <a:xfrm>
            <a:off x="1143000" y="1579813"/>
            <a:ext cx="6858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14:cpLocks xmlns:a14="http://schemas.microsoft.com/office/drawing/2010/main" noGrp="1"/>
          </p:cNvSpPr>
          <p:nvPr>
            <p:ph type="body" orient="vert" idx="1"/>
          </p:nvPr>
        </p:nvSpPr>
        <p:spPr>
          <a:xfrm>
            <a:off x="628650" y="1193800"/>
            <a:ext cx="7886700" cy="4983163"/>
          </a:xfrm>
        </p:spPr>
        <p:txBody>
          <a:bodyPr vert="eaVert"/>
          <a:lstStyle>
            <a:lvl1pPr marL="273050" indent="-273050">
              <a:buFont typeface="Arial" charset="0"/>
              <a:buChar char="•"/>
              <a:defRPr/>
            </a:lvl1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942109"/>
          </a:xfrm>
          <a:prstGeom prst="rect">
            <a:avLst/>
          </a:prstGeom>
          <a:gradFill flip="none" rotWithShape="1">
            <a:gsLst>
              <a:gs pos="40000">
                <a:srgbClr val="2C2DA9"/>
              </a:gs>
              <a:gs pos="13000">
                <a:srgbClr val="2C2DA9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14:cpLocks xmlns:a14="http://schemas.microsoft.com/office/drawing/2010/main"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14:cpLocks xmlns:a14="http://schemas.microsoft.com/office/drawing/2010/main"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>
            <a:lvl1pPr marL="273050" indent="-273050">
              <a:buFont typeface="Arial" charset="0"/>
              <a:buChar char="•"/>
              <a:defRPr/>
            </a:lvl1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304800"/>
            <a:ext cx="9144000" cy="942109"/>
          </a:xfrm>
          <a:prstGeom prst="rect">
            <a:avLst/>
          </a:prstGeom>
          <a:gradFill flip="none" rotWithShape="1">
            <a:gsLst>
              <a:gs pos="40000">
                <a:srgbClr val="2C2DA9"/>
              </a:gs>
              <a:gs pos="13000">
                <a:srgbClr val="2C2DA9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628650" y="3532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6" name="内容占位符 2"/>
          <p:cNvSpPr>
            <a14:cpLocks xmlns:a14="http://schemas.microsoft.com/office/drawing/2010/main" noGrp="1"/>
          </p:cNvSpPr>
          <p:nvPr>
            <p:ph idx="1"/>
          </p:nvPr>
        </p:nvSpPr>
        <p:spPr>
          <a:xfrm>
            <a:off x="628650" y="1600200"/>
            <a:ext cx="7886700" cy="3138055"/>
          </a:xfrm>
        </p:spPr>
        <p:txBody>
          <a:bodyPr/>
          <a:lstStyle>
            <a:lvl1pPr marL="273050" indent="-273050" defTabSz="-635">
              <a:buFont typeface="Arial" charset="0"/>
              <a:buChar char="•"/>
              <a:defRPr>
                <a:latin typeface="Arial" charset="0"/>
                <a:cs typeface="Arial" charset="0"/>
              </a:defRPr>
            </a:lvl1pPr>
            <a:lvl2pPr>
              <a:defRPr>
                <a:latin typeface="Arial" charset="0"/>
                <a:cs typeface="Arial" charset="0"/>
              </a:defRPr>
            </a:lvl2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14:cpLocks xmlns:a14="http://schemas.microsoft.com/office/drawing/2010/main"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942109"/>
          </a:xfrm>
          <a:prstGeom prst="rect">
            <a:avLst/>
          </a:prstGeom>
          <a:gradFill flip="none" rotWithShape="1">
            <a:gsLst>
              <a:gs pos="40000">
                <a:srgbClr val="2C2DA9"/>
              </a:gs>
              <a:gs pos="13000">
                <a:srgbClr val="2C2DA9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内容占位符 2"/>
          <p:cNvSpPr>
            <a14:cpLocks xmlns:a14="http://schemas.microsoft.com/office/drawing/2010/main" noGrp="1"/>
          </p:cNvSpPr>
          <p:nvPr>
            <p:ph sz="half" idx="1"/>
          </p:nvPr>
        </p:nvSpPr>
        <p:spPr>
          <a:xfrm>
            <a:off x="6286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charset="0"/>
              <a:buChar char="•"/>
              <a:defRPr kumimoji="1" lang="zh-CN" altLang="en-US"/>
            </a:lvl1pPr>
          </a:lstStyle>
          <a:p>
            <a:pPr marL="273050" lvl="0" indent="-273050" defTabSz="-635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14:cpLocks xmlns:a14="http://schemas.microsoft.com/office/drawing/2010/main" noGrp="1"/>
          </p:cNvSpPr>
          <p:nvPr>
            <p:ph sz="half" idx="2"/>
          </p:nvPr>
        </p:nvSpPr>
        <p:spPr>
          <a:xfrm>
            <a:off x="46291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charset="0"/>
              <a:buChar char="•"/>
              <a:defRPr kumimoji="1" lang="zh-CN" altLang="en-US"/>
            </a:lvl1pPr>
          </a:lstStyle>
          <a:p>
            <a:pPr marL="273050" lvl="0" indent="-273050" defTabSz="-635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10" name="标题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942109"/>
          </a:xfrm>
          <a:prstGeom prst="rect">
            <a:avLst/>
          </a:prstGeom>
          <a:gradFill flip="none" rotWithShape="1">
            <a:gsLst>
              <a:gs pos="40000">
                <a:srgbClr val="2C2DA9"/>
              </a:gs>
              <a:gs pos="13000">
                <a:srgbClr val="2C2DA9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2"/>
          <p:cNvSpPr>
            <a14:cpLocks xmlns:a14="http://schemas.microsoft.com/office/drawing/2010/main"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14:cpLocks xmlns:a14="http://schemas.microsoft.com/office/drawing/2010/main"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charset="0"/>
              <a:buChar char="•"/>
              <a:defRPr kumimoji="1" lang="zh-CN" altLang="en-US" dirty="0"/>
            </a:lvl1pPr>
          </a:lstStyle>
          <a:p>
            <a:pPr marL="273050" lvl="0" indent="-273050" defTabSz="-635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文本占位符 4"/>
          <p:cNvSpPr>
            <a14:cpLocks xmlns:a14="http://schemas.microsoft.com/office/drawing/2010/main"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14:cpLocks xmlns:a14="http://schemas.microsoft.com/office/drawing/2010/main"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charset="0"/>
              <a:buChar char="•"/>
              <a:defRPr kumimoji="1" lang="zh-CN" altLang="en-US"/>
            </a:lvl1pPr>
          </a:lstStyle>
          <a:p>
            <a:pPr marL="273050" lvl="0" indent="-273050" defTabSz="-635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9" name="标题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942109"/>
          </a:xfrm>
          <a:prstGeom prst="rect">
            <a:avLst/>
          </a:prstGeom>
          <a:gradFill flip="none" rotWithShape="1">
            <a:gsLst>
              <a:gs pos="40000">
                <a:srgbClr val="2C2DA9"/>
              </a:gs>
              <a:gs pos="13000">
                <a:srgbClr val="2C2DA9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14:cpLocks xmlns:a14="http://schemas.microsoft.com/office/drawing/2010/main"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342900" indent="-342900" defTabSz="-635">
              <a:buFont typeface="Arial" charset="0"/>
              <a:buChar char="•"/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文本占位符 3"/>
          <p:cNvSpPr>
            <a14:cpLocks xmlns:a14="http://schemas.microsoft.com/office/drawing/2010/main"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14:cpLocks xmlns:a14="http://schemas.microsoft.com/office/drawing/2010/main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kumimoji="1" lang="zh-CN" altLang="en-US"/>
              <a:t>单击图标添加图片</a:t>
            </a:r>
            <a:endParaRPr kumimoji="1" lang="zh-CN" altLang="en-US"/>
          </a:p>
        </p:txBody>
      </p:sp>
      <p:sp>
        <p:nvSpPr>
          <p:cNvPr id="4" name="文本占位符 3"/>
          <p:cNvSpPr>
            <a14:cpLocks xmlns:a14="http://schemas.microsoft.com/office/drawing/2010/main"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14:cpLocks xmlns:a14="http://schemas.microsoft.com/office/drawing/2010/main"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0" y="6637866"/>
            <a:ext cx="3060000" cy="220134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</a:rPr>
              <a:t>COMP3013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33000" y="6637867"/>
            <a:ext cx="3060000" cy="220133"/>
          </a:xfrm>
          <a:prstGeom prst="rect">
            <a:avLst/>
          </a:prstGeom>
          <a:solidFill>
            <a:srgbClr val="212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</a:rPr>
              <a:t>ER Model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084000" y="6637866"/>
            <a:ext cx="3060000" cy="220134"/>
          </a:xfrm>
          <a:prstGeom prst="rect">
            <a:avLst/>
          </a:prstGeom>
          <a:solidFill>
            <a:srgbClr val="2B3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日期占位符 3"/>
          <p:cNvSpPr txBox="1"/>
          <p:nvPr/>
        </p:nvSpPr>
        <p:spPr>
          <a:xfrm>
            <a:off x="8515350" y="6637865"/>
            <a:ext cx="546380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 lang="en-US" sz="1000" smtClean="0">
                <a:solidFill>
                  <a:schemeClr val="bg1"/>
                </a:solidFill>
                <a:latin typeface="Hiragino Sans GB W3" pitchFamily="34" charset="-128"/>
                <a:ea typeface="Hiragino Sans GB W3" pitchFamily="34" charset="-128"/>
              </a:rPr>
            </a:fld>
            <a:endParaRPr lang="en-US" sz="1000" dirty="0">
              <a:solidFill>
                <a:schemeClr val="bg1"/>
              </a:solidFill>
              <a:latin typeface="Hiragino Sans GB W3" pitchFamily="34" charset="-128"/>
              <a:ea typeface="Hiragino Sans GB W3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Arial" charset="0"/>
          <a:ea typeface="Microsoft YaHei" pitchFamily="34" charset="-122"/>
          <a:cs typeface="Arial" charset="0"/>
        </a:defRPr>
      </a:lvl1pPr>
    </p:titleStyle>
    <p:bodyStyle>
      <a:lvl1pPr marL="273050" indent="-2730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Arial" charset="0"/>
        <a:buChar char="•"/>
        <a:defRPr sz="2100" kern="1200">
          <a:solidFill>
            <a:schemeClr val="tx1"/>
          </a:solidFill>
          <a:latin typeface="Arial" charset="0"/>
          <a:ea typeface="+mn-ea"/>
          <a:cs typeface="Arial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slide" Target="slide9.xml"/><Relationship Id="rId2" Type="http://schemas.openxmlformats.org/officeDocument/2006/relationships/slide" Target="slide12.xml"/><Relationship Id="rId1" Type="http://schemas.openxmlformats.org/officeDocument/2006/relationships/slide" Target="slide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9.xml"/><Relationship Id="rId2" Type="http://schemas.openxmlformats.org/officeDocument/2006/relationships/slide" Target="slide12.xml"/><Relationship Id="rId1" Type="http://schemas.openxmlformats.org/officeDocument/2006/relationships/slide" Target="slide3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customXml" Target="../ink/ink6.xml"/><Relationship Id="rId8" Type="http://schemas.openxmlformats.org/officeDocument/2006/relationships/customXml" Target="../ink/ink5.xml"/><Relationship Id="rId7" Type="http://schemas.openxmlformats.org/officeDocument/2006/relationships/customXml" Target="../ink/ink4.xml"/><Relationship Id="rId6" Type="http://schemas.openxmlformats.org/officeDocument/2006/relationships/customXml" Target="../ink/ink3.xml"/><Relationship Id="rId50" Type="http://schemas.openxmlformats.org/officeDocument/2006/relationships/slideLayout" Target="../slideLayouts/slideLayout2.xml"/><Relationship Id="rId5" Type="http://schemas.openxmlformats.org/officeDocument/2006/relationships/customXml" Target="../ink/ink2.xml"/><Relationship Id="rId49" Type="http://schemas.openxmlformats.org/officeDocument/2006/relationships/customXml" Target="../ink/ink46.xml"/><Relationship Id="rId48" Type="http://schemas.openxmlformats.org/officeDocument/2006/relationships/customXml" Target="../ink/ink45.xml"/><Relationship Id="rId47" Type="http://schemas.openxmlformats.org/officeDocument/2006/relationships/customXml" Target="../ink/ink44.xml"/><Relationship Id="rId46" Type="http://schemas.openxmlformats.org/officeDocument/2006/relationships/customXml" Target="../ink/ink43.xml"/><Relationship Id="rId45" Type="http://schemas.openxmlformats.org/officeDocument/2006/relationships/customXml" Target="../ink/ink42.xml"/><Relationship Id="rId44" Type="http://schemas.openxmlformats.org/officeDocument/2006/relationships/customXml" Target="../ink/ink41.xml"/><Relationship Id="rId43" Type="http://schemas.openxmlformats.org/officeDocument/2006/relationships/customXml" Target="../ink/ink40.xml"/><Relationship Id="rId42" Type="http://schemas.openxmlformats.org/officeDocument/2006/relationships/customXml" Target="../ink/ink39.xml"/><Relationship Id="rId41" Type="http://schemas.openxmlformats.org/officeDocument/2006/relationships/customXml" Target="../ink/ink38.xml"/><Relationship Id="rId40" Type="http://schemas.openxmlformats.org/officeDocument/2006/relationships/customXml" Target="../ink/ink37.xml"/><Relationship Id="rId4" Type="http://schemas.openxmlformats.org/officeDocument/2006/relationships/customXml" Target="../ink/ink1.xml"/><Relationship Id="rId39" Type="http://schemas.openxmlformats.org/officeDocument/2006/relationships/customXml" Target="../ink/ink36.xml"/><Relationship Id="rId38" Type="http://schemas.openxmlformats.org/officeDocument/2006/relationships/customXml" Target="../ink/ink35.xml"/><Relationship Id="rId37" Type="http://schemas.openxmlformats.org/officeDocument/2006/relationships/customXml" Target="../ink/ink34.xml"/><Relationship Id="rId36" Type="http://schemas.openxmlformats.org/officeDocument/2006/relationships/customXml" Target="../ink/ink33.xml"/><Relationship Id="rId35" Type="http://schemas.openxmlformats.org/officeDocument/2006/relationships/customXml" Target="../ink/ink32.xml"/><Relationship Id="rId34" Type="http://schemas.openxmlformats.org/officeDocument/2006/relationships/customXml" Target="../ink/ink31.xml"/><Relationship Id="rId33" Type="http://schemas.openxmlformats.org/officeDocument/2006/relationships/customXml" Target="../ink/ink30.xml"/><Relationship Id="rId32" Type="http://schemas.openxmlformats.org/officeDocument/2006/relationships/customXml" Target="../ink/ink29.xml"/><Relationship Id="rId31" Type="http://schemas.openxmlformats.org/officeDocument/2006/relationships/customXml" Target="../ink/ink28.xml"/><Relationship Id="rId30" Type="http://schemas.openxmlformats.org/officeDocument/2006/relationships/customXml" Target="../ink/ink27.xml"/><Relationship Id="rId3" Type="http://schemas.openxmlformats.org/officeDocument/2006/relationships/slide" Target="slide9.xml"/><Relationship Id="rId29" Type="http://schemas.openxmlformats.org/officeDocument/2006/relationships/customXml" Target="../ink/ink26.xml"/><Relationship Id="rId28" Type="http://schemas.openxmlformats.org/officeDocument/2006/relationships/customXml" Target="../ink/ink25.xml"/><Relationship Id="rId27" Type="http://schemas.openxmlformats.org/officeDocument/2006/relationships/customXml" Target="../ink/ink24.xml"/><Relationship Id="rId26" Type="http://schemas.openxmlformats.org/officeDocument/2006/relationships/customXml" Target="../ink/ink23.xml"/><Relationship Id="rId25" Type="http://schemas.openxmlformats.org/officeDocument/2006/relationships/customXml" Target="../ink/ink22.xml"/><Relationship Id="rId24" Type="http://schemas.openxmlformats.org/officeDocument/2006/relationships/customXml" Target="../ink/ink21.xml"/><Relationship Id="rId23" Type="http://schemas.openxmlformats.org/officeDocument/2006/relationships/customXml" Target="../ink/ink20.xml"/><Relationship Id="rId22" Type="http://schemas.openxmlformats.org/officeDocument/2006/relationships/customXml" Target="../ink/ink19.xml"/><Relationship Id="rId21" Type="http://schemas.openxmlformats.org/officeDocument/2006/relationships/customXml" Target="../ink/ink18.xml"/><Relationship Id="rId20" Type="http://schemas.openxmlformats.org/officeDocument/2006/relationships/customXml" Target="../ink/ink17.xml"/><Relationship Id="rId2" Type="http://schemas.openxmlformats.org/officeDocument/2006/relationships/slide" Target="slide12.xml"/><Relationship Id="rId19" Type="http://schemas.openxmlformats.org/officeDocument/2006/relationships/customXml" Target="../ink/ink16.xml"/><Relationship Id="rId18" Type="http://schemas.openxmlformats.org/officeDocument/2006/relationships/customXml" Target="../ink/ink15.xml"/><Relationship Id="rId17" Type="http://schemas.openxmlformats.org/officeDocument/2006/relationships/customXml" Target="../ink/ink14.xml"/><Relationship Id="rId16" Type="http://schemas.openxmlformats.org/officeDocument/2006/relationships/customXml" Target="../ink/ink13.xml"/><Relationship Id="rId15" Type="http://schemas.openxmlformats.org/officeDocument/2006/relationships/customXml" Target="../ink/ink12.xml"/><Relationship Id="rId14" Type="http://schemas.openxmlformats.org/officeDocument/2006/relationships/customXml" Target="../ink/ink11.xml"/><Relationship Id="rId13" Type="http://schemas.openxmlformats.org/officeDocument/2006/relationships/customXml" Target="../ink/ink10.xml"/><Relationship Id="rId12" Type="http://schemas.openxmlformats.org/officeDocument/2006/relationships/customXml" Target="../ink/ink9.xml"/><Relationship Id="rId11" Type="http://schemas.openxmlformats.org/officeDocument/2006/relationships/customXml" Target="../ink/ink8.xml"/><Relationship Id="rId10" Type="http://schemas.openxmlformats.org/officeDocument/2006/relationships/customXml" Target="../ink/ink7.xml"/><Relationship Id="rId1" Type="http://schemas.openxmlformats.org/officeDocument/2006/relationships/slide" Target="slide3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9.xml"/><Relationship Id="rId2" Type="http://schemas.openxmlformats.org/officeDocument/2006/relationships/slide" Target="slide12.xml"/><Relationship Id="rId1" Type="http://schemas.openxmlformats.org/officeDocument/2006/relationships/slide" Target="slide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9.xml"/><Relationship Id="rId2" Type="http://schemas.openxmlformats.org/officeDocument/2006/relationships/slide" Target="slide12.xml"/><Relationship Id="rId1" Type="http://schemas.openxmlformats.org/officeDocument/2006/relationships/slide" Target="slide3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9.xml"/><Relationship Id="rId2" Type="http://schemas.openxmlformats.org/officeDocument/2006/relationships/slide" Target="slide12.xml"/><Relationship Id="rId1" Type="http://schemas.openxmlformats.org/officeDocument/2006/relationships/slide" Target="slide3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9.xml"/><Relationship Id="rId2" Type="http://schemas.openxmlformats.org/officeDocument/2006/relationships/slide" Target="slide12.xml"/><Relationship Id="rId1" Type="http://schemas.openxmlformats.org/officeDocument/2006/relationships/slide" Target="slide3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9.xml"/><Relationship Id="rId2" Type="http://schemas.openxmlformats.org/officeDocument/2006/relationships/slide" Target="slide12.xml"/><Relationship Id="rId1" Type="http://schemas.openxmlformats.org/officeDocument/2006/relationships/slide" Target="slide3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9.xml"/><Relationship Id="rId2" Type="http://schemas.openxmlformats.org/officeDocument/2006/relationships/slide" Target="slide12.xml"/><Relationship Id="rId1" Type="http://schemas.openxmlformats.org/officeDocument/2006/relationships/slide" Target="slide3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9.xml"/><Relationship Id="rId2" Type="http://schemas.openxmlformats.org/officeDocument/2006/relationships/slide" Target="slide12.xml"/><Relationship Id="rId1" Type="http://schemas.openxmlformats.org/officeDocument/2006/relationships/slide" Target="slide3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.png"/><Relationship Id="rId3" Type="http://schemas.openxmlformats.org/officeDocument/2006/relationships/slide" Target="slide9.xml"/><Relationship Id="rId2" Type="http://schemas.openxmlformats.org/officeDocument/2006/relationships/slide" Target="slide12.xml"/><Relationship Id="rId1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9.xml"/><Relationship Id="rId2" Type="http://schemas.openxmlformats.org/officeDocument/2006/relationships/slide" Target="slide12.xml"/><Relationship Id="rId1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slide" Target="slide9.xml"/><Relationship Id="rId2" Type="http://schemas.openxmlformats.org/officeDocument/2006/relationships/slide" Target="slide12.xml"/><Relationship Id="rId1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9.xml"/><Relationship Id="rId2" Type="http://schemas.openxmlformats.org/officeDocument/2006/relationships/slide" Target="slide12.xml"/><Relationship Id="rId1" Type="http://schemas.openxmlformats.org/officeDocument/2006/relationships/slide" Target="slide3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slide" Target="slide9.xml"/><Relationship Id="rId2" Type="http://schemas.openxmlformats.org/officeDocument/2006/relationships/slide" Target="slide12.xml"/><Relationship Id="rId1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9.xml"/><Relationship Id="rId2" Type="http://schemas.openxmlformats.org/officeDocument/2006/relationships/slide" Target="slide12.xml"/><Relationship Id="rId1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9.xml"/><Relationship Id="rId2" Type="http://schemas.openxmlformats.org/officeDocument/2006/relationships/slide" Target="slide12.xml"/><Relationship Id="rId1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9.xml"/><Relationship Id="rId2" Type="http://schemas.openxmlformats.org/officeDocument/2006/relationships/slide" Target="slide12.xml"/><Relationship Id="rId1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9.xml"/><Relationship Id="rId2" Type="http://schemas.openxmlformats.org/officeDocument/2006/relationships/slide" Target="slide12.xml"/><Relationship Id="rId1" Type="http://schemas.openxmlformats.org/officeDocument/2006/relationships/slide" Target="slide3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9.xml"/><Relationship Id="rId2" Type="http://schemas.openxmlformats.org/officeDocument/2006/relationships/slide" Target="slide12.xml"/><Relationship Id="rId1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14:cpLocks xmlns:a14="http://schemas.microsoft.com/office/drawing/2010/main"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Lecture 4  Entity-Relationship Model</a:t>
            </a:r>
            <a:br>
              <a:rPr lang="en-US" altLang="zh-CN" dirty="0">
                <a:ea typeface="宋体" charset="-122"/>
              </a:rPr>
            </a:br>
            <a:r>
              <a:rPr lang="en-US" altLang="zh-CN" dirty="0">
                <a:ea typeface="宋体" charset="-122"/>
              </a:rPr>
              <a:t>Extended Features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5" name="矩形 12">
            <a:hlinkClick r:id="rId1" action="ppaction://hlinksldjump"/>
          </p:cNvPr>
          <p:cNvSpPr/>
          <p:nvPr/>
        </p:nvSpPr>
        <p:spPr>
          <a:xfrm>
            <a:off x="0" y="0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Aggregation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7" name="矩形 12">
            <a:hlinkClick r:id="rId2" action="ppaction://hlinksldjump"/>
          </p:cNvPr>
          <p:cNvSpPr/>
          <p:nvPr/>
        </p:nvSpPr>
        <p:spPr>
          <a:xfrm>
            <a:off x="6120000" y="-1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Generalization and Specialization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8" name="矩形 12">
            <a:hlinkClick r:id="rId3" action="ppaction://hlinksldjump"/>
          </p:cNvPr>
          <p:cNvSpPr/>
          <p:nvPr/>
        </p:nvSpPr>
        <p:spPr>
          <a:xfrm>
            <a:off x="3024000" y="0"/>
            <a:ext cx="3096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Weak Entity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Entity Sets</a:t>
            </a:r>
            <a:endParaRPr lang="en-US" dirty="0"/>
          </a:p>
        </p:txBody>
      </p:sp>
      <p:sp>
        <p:nvSpPr>
          <p:cNvPr id="3" name="Content Placeholder 2"/>
          <p:cNvSpPr>
            <a14:cpLocks xmlns:a14="http://schemas.microsoft.com/office/drawing/2010/main" noGrp="1"/>
          </p:cNvSpPr>
          <p:nvPr>
            <p:ph idx="1"/>
          </p:nvPr>
        </p:nvSpPr>
        <p:spPr>
          <a:xfrm>
            <a:off x="628650" y="1600200"/>
            <a:ext cx="7886700" cy="4628662"/>
          </a:xfrm>
        </p:spPr>
        <p:txBody>
          <a:bodyPr/>
          <a:lstStyle/>
          <a:p>
            <a:r>
              <a:rPr lang="en-US" dirty="0"/>
              <a:t>Our original modeling for courses was not </a:t>
            </a:r>
            <a:r>
              <a:rPr lang="en-US" altLang="zh-CN" dirty="0"/>
              <a:t>accurate.</a:t>
            </a:r>
            <a:endParaRPr lang="en-US" altLang="zh-CN" dirty="0"/>
          </a:p>
          <a:p>
            <a:r>
              <a:rPr lang="en-US" dirty="0"/>
              <a:t>Instead of saying “a student is enrolled to a course”, it’s better to say, “a student is enrolled to a section of a course”.</a:t>
            </a:r>
            <a:endParaRPr lang="en-US" dirty="0"/>
          </a:p>
          <a:p>
            <a:r>
              <a:rPr lang="en-US" dirty="0"/>
              <a:t>Same for instructors, one instructor may teach multiple sections of one course.</a:t>
            </a:r>
            <a:endParaRPr lang="en-US" dirty="0"/>
          </a:p>
          <a:p>
            <a:r>
              <a:rPr lang="en-US" dirty="0"/>
              <a:t>An entity set “section” is needed.</a:t>
            </a:r>
            <a:endParaRPr lang="en-US" dirty="0"/>
          </a:p>
          <a:p>
            <a:r>
              <a:rPr lang="en-US" dirty="0"/>
              <a:t>But a section needs to be with a course.</a:t>
            </a:r>
            <a:endParaRPr lang="en-US" dirty="0"/>
          </a:p>
          <a:p>
            <a:r>
              <a:rPr lang="en-US" dirty="0"/>
              <a:t>Thus, “section” is a weak entity set which depends on “course”.</a:t>
            </a:r>
            <a:endParaRPr lang="en-US" dirty="0"/>
          </a:p>
          <a:p>
            <a:endParaRPr lang="en-US" dirty="0"/>
          </a:p>
        </p:txBody>
      </p:sp>
      <p:sp>
        <p:nvSpPr>
          <p:cNvPr id="4" name="矩形 12">
            <a:hlinkClick r:id="rId1" action="ppaction://hlinksldjump"/>
          </p:cNvPr>
          <p:cNvSpPr/>
          <p:nvPr/>
        </p:nvSpPr>
        <p:spPr>
          <a:xfrm>
            <a:off x="0" y="0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Aggregation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5" name="矩形 12">
            <a:hlinkClick r:id="rId2" action="ppaction://hlinksldjump"/>
          </p:cNvPr>
          <p:cNvSpPr/>
          <p:nvPr/>
        </p:nvSpPr>
        <p:spPr>
          <a:xfrm>
            <a:off x="6120000" y="-1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Generalization and Specialization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6" name="矩形 12">
            <a:hlinkClick r:id="rId3" action="ppaction://hlinksldjump"/>
          </p:cNvPr>
          <p:cNvSpPr/>
          <p:nvPr/>
        </p:nvSpPr>
        <p:spPr>
          <a:xfrm>
            <a:off x="3024000" y="0"/>
            <a:ext cx="3096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charset="0"/>
                <a:cs typeface="Arial" charset="0"/>
              </a:rPr>
              <a:t>Weak Entity Sets</a:t>
            </a:r>
            <a:endParaRPr lang="zh-CN" altLang="en-US" sz="10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Entity Sets</a:t>
            </a:r>
            <a:endParaRPr lang="en-US" dirty="0"/>
          </a:p>
        </p:txBody>
      </p:sp>
      <p:sp>
        <p:nvSpPr>
          <p:cNvPr id="3" name="Content Placeholder 2"/>
          <p:cNvSpPr>
            <a14:cpLocks xmlns:a14="http://schemas.microsoft.com/office/drawing/2010/main"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Double rectangles </a:t>
            </a:r>
            <a:r>
              <a:rPr lang="en-US" dirty="0"/>
              <a:t>denote weak entity sets.</a:t>
            </a:r>
            <a:endParaRPr lang="en-US" dirty="0"/>
          </a:p>
          <a:p>
            <a:r>
              <a:rPr lang="en-US" b="1" i="1" dirty="0"/>
              <a:t>Dashed underlines </a:t>
            </a:r>
            <a:r>
              <a:rPr lang="en-US" dirty="0"/>
              <a:t>denote discriminators of weak entity sets.</a:t>
            </a:r>
            <a:endParaRPr lang="en-US" dirty="0"/>
          </a:p>
          <a:p>
            <a:r>
              <a:rPr lang="en-US" b="1" i="1" dirty="0"/>
              <a:t>Double </a:t>
            </a:r>
            <a:r>
              <a:rPr lang="en-US" altLang="zh-CN" b="1" i="1" dirty="0"/>
              <a:t>diamonds </a:t>
            </a:r>
            <a:r>
              <a:rPr lang="en-US" altLang="zh-CN" dirty="0"/>
              <a:t>denote identifying relationship sets.</a:t>
            </a:r>
            <a:endParaRPr lang="en-US" altLang="zh-CN" dirty="0"/>
          </a:p>
          <a:p>
            <a:r>
              <a:rPr lang="en-US" dirty="0"/>
              <a:t>Assume we model the original “enroll” relationship set without constraints.</a:t>
            </a:r>
            <a:endParaRPr lang="en-US" dirty="0"/>
          </a:p>
          <a:p>
            <a:r>
              <a:rPr lang="en-US" dirty="0"/>
              <a:t>After adding the weak entity set “section”,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958450" y="4431104"/>
            <a:ext cx="5863462" cy="1314597"/>
            <a:chOff x="1958450" y="4431104"/>
            <a:chExt cx="5863462" cy="1314597"/>
          </a:xfrm>
        </p:grpSpPr>
        <p:sp>
          <p:nvSpPr>
            <p:cNvPr id="10" name="矩形 3"/>
            <p:cNvSpPr/>
            <p:nvPr/>
          </p:nvSpPr>
          <p:spPr>
            <a:xfrm>
              <a:off x="1958450" y="4661514"/>
              <a:ext cx="9307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student</a:t>
              </a:r>
              <a:endParaRPr lang="zh-CN" altLang="en-US" sz="1400" i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1" name="矩形 3"/>
            <p:cNvSpPr/>
            <p:nvPr/>
          </p:nvSpPr>
          <p:spPr>
            <a:xfrm>
              <a:off x="4847996" y="4661514"/>
              <a:ext cx="930783" cy="307777"/>
            </a:xfrm>
            <a:prstGeom prst="rect">
              <a:avLst/>
            </a:prstGeom>
            <a:noFill/>
            <a:ln w="28575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section</a:t>
              </a:r>
              <a:endParaRPr lang="zh-CN" altLang="en-US" sz="1400" i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2" name="组合 6"/>
            <p:cNvGrpSpPr/>
            <p:nvPr/>
          </p:nvGrpSpPr>
          <p:grpSpPr>
            <a:xfrm>
              <a:off x="3495681" y="4431104"/>
              <a:ext cx="768596" cy="768596"/>
              <a:chOff x="3920969" y="4874243"/>
              <a:chExt cx="824886" cy="824886"/>
            </a:xfrm>
          </p:grpSpPr>
          <p:sp>
            <p:nvSpPr>
              <p:cNvPr id="15" name="菱形 4"/>
              <p:cNvSpPr>
                <a14:cpLocks xmlns:a14="http://schemas.microsoft.com/office/drawing/2010/main" noChangeAspect="1"/>
              </p:cNvSpPr>
              <p:nvPr/>
            </p:nvSpPr>
            <p:spPr>
              <a:xfrm>
                <a:off x="3920969" y="4874243"/>
                <a:ext cx="824886" cy="824886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>
                  <a:lnSpc>
                    <a:spcPct val="50000"/>
                  </a:lnSpc>
                </a:pPr>
                <a:endParaRPr lang="zh-CN" altLang="en-US" sz="1400" i="1" dirty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" name="文本框 5"/>
              <p:cNvSpPr txBox="1"/>
              <p:nvPr/>
            </p:nvSpPr>
            <p:spPr>
              <a:xfrm>
                <a:off x="3998421" y="5115634"/>
                <a:ext cx="667861" cy="330318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 algn="l"/>
                <a:r>
                  <a:rPr kumimoji="1" lang="en-US" altLang="zh-CN" sz="1400" i="1" dirty="0">
                    <a:latin typeface="Arial" charset="0"/>
                    <a:cs typeface="Arial" charset="0"/>
                  </a:rPr>
                  <a:t>enroll</a:t>
                </a:r>
                <a:endParaRPr kumimoji="1" lang="zh-CN" altLang="en-US" sz="1400" i="1" dirty="0">
                  <a:latin typeface="Arial" charset="0"/>
                  <a:cs typeface="Arial" charset="0"/>
                </a:endParaRPr>
              </a:p>
            </p:txBody>
          </p:sp>
        </p:grpSp>
        <p:cxnSp>
          <p:nvCxnSpPr>
            <p:cNvPr id="13" name="Straight Connector 12"/>
            <p:cNvCxnSpPr>
              <a:stCxn id="10" idx="3"/>
              <a:endCxn id="15" idx="1"/>
            </p:cNvCxnSpPr>
            <p:nvPr/>
          </p:nvCxnSpPr>
          <p:spPr>
            <a:xfrm flipV="1">
              <a:off x="2889233" y="4815402"/>
              <a:ext cx="606448" cy="1"/>
            </a:xfrm>
            <a:prstGeom prst="line">
              <a:avLst/>
            </a:prstGeom>
            <a:ln w="15875" cmpd="sng">
              <a:solidFill>
                <a:schemeClr val="tx1"/>
              </a:solidFill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5" idx="3"/>
              <a:endCxn id="11" idx="1"/>
            </p:cNvCxnSpPr>
            <p:nvPr/>
          </p:nvCxnSpPr>
          <p:spPr>
            <a:xfrm>
              <a:off x="4264277" y="4815402"/>
              <a:ext cx="583719" cy="1"/>
            </a:xfrm>
            <a:prstGeom prst="line">
              <a:avLst/>
            </a:prstGeom>
            <a:ln w="15875" cmpd="sng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3"/>
            <p:cNvSpPr/>
            <p:nvPr/>
          </p:nvSpPr>
          <p:spPr>
            <a:xfrm>
              <a:off x="3372963" y="5430109"/>
              <a:ext cx="101403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instructor</a:t>
              </a:r>
              <a:endParaRPr lang="zh-CN" altLang="en-US" sz="1400" i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cxnSp>
          <p:nvCxnSpPr>
            <p:cNvPr id="9" name="Straight Connector 8"/>
            <p:cNvCxnSpPr>
              <a:stCxn id="15" idx="2"/>
              <a:endCxn id="8" idx="0"/>
            </p:cNvCxnSpPr>
            <p:nvPr/>
          </p:nvCxnSpPr>
          <p:spPr>
            <a:xfrm>
              <a:off x="3879979" y="5199700"/>
              <a:ext cx="0" cy="230409"/>
            </a:xfrm>
            <a:prstGeom prst="line">
              <a:avLst/>
            </a:prstGeom>
            <a:ln w="158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3"/>
            <p:cNvSpPr/>
            <p:nvPr/>
          </p:nvSpPr>
          <p:spPr>
            <a:xfrm>
              <a:off x="6626174" y="5437924"/>
              <a:ext cx="9307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course</a:t>
              </a:r>
              <a:endParaRPr lang="zh-CN" altLang="en-US" sz="1400" i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cxnSp>
          <p:nvCxnSpPr>
            <p:cNvPr id="18" name="Straight Connector 17"/>
            <p:cNvCxnSpPr>
              <a:stCxn id="11" idx="3"/>
              <a:endCxn id="20" idx="1"/>
            </p:cNvCxnSpPr>
            <p:nvPr/>
          </p:nvCxnSpPr>
          <p:spPr>
            <a:xfrm flipV="1">
              <a:off x="5778779" y="4815402"/>
              <a:ext cx="582443" cy="1"/>
            </a:xfrm>
            <a:prstGeom prst="line">
              <a:avLst/>
            </a:prstGeom>
            <a:ln w="34925" cmpd="dbl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组合 6"/>
            <p:cNvGrpSpPr/>
            <p:nvPr/>
          </p:nvGrpSpPr>
          <p:grpSpPr>
            <a:xfrm>
              <a:off x="6361222" y="4431104"/>
              <a:ext cx="1460690" cy="768596"/>
              <a:chOff x="3920968" y="4874243"/>
              <a:chExt cx="1567667" cy="824886"/>
            </a:xfrm>
          </p:grpSpPr>
          <p:sp>
            <p:nvSpPr>
              <p:cNvPr id="20" name="菱形 4"/>
              <p:cNvSpPr>
                <a14:cpLocks xmlns:a14="http://schemas.microsoft.com/office/drawing/2010/main" noChangeAspect="1"/>
              </p:cNvSpPr>
              <p:nvPr/>
            </p:nvSpPr>
            <p:spPr>
              <a:xfrm>
                <a:off x="3920968" y="4874243"/>
                <a:ext cx="1567666" cy="824886"/>
              </a:xfrm>
              <a:prstGeom prst="diamond">
                <a:avLst/>
              </a:prstGeom>
              <a:noFill/>
              <a:ln w="28575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>
                  <a:lnSpc>
                    <a:spcPct val="50000"/>
                  </a:lnSpc>
                </a:pPr>
                <a:endParaRPr lang="zh-CN" altLang="en-US" sz="1400" i="1" dirty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1" name="文本框 5"/>
              <p:cNvSpPr txBox="1"/>
              <p:nvPr/>
            </p:nvSpPr>
            <p:spPr>
              <a:xfrm>
                <a:off x="3998421" y="5115634"/>
                <a:ext cx="1490214" cy="330318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 algn="l"/>
                <a:r>
                  <a:rPr kumimoji="1" lang="en-US" altLang="zh-CN" sz="1400" i="1" dirty="0" err="1">
                    <a:latin typeface="Arial" charset="0"/>
                    <a:cs typeface="Arial" charset="0"/>
                  </a:rPr>
                  <a:t>course_section</a:t>
                </a:r>
                <a:endParaRPr kumimoji="1" lang="zh-CN" altLang="en-US" sz="1400" i="1" dirty="0">
                  <a:latin typeface="Arial" charset="0"/>
                  <a:cs typeface="Arial" charset="0"/>
                </a:endParaRPr>
              </a:p>
            </p:txBody>
          </p:sp>
        </p:grpSp>
        <p:cxnSp>
          <p:nvCxnSpPr>
            <p:cNvPr id="22" name="Straight Connector 21"/>
            <p:cNvCxnSpPr>
              <a:stCxn id="20" idx="2"/>
              <a:endCxn id="17" idx="0"/>
            </p:cNvCxnSpPr>
            <p:nvPr/>
          </p:nvCxnSpPr>
          <p:spPr>
            <a:xfrm flipH="1">
              <a:off x="7091566" y="5199700"/>
              <a:ext cx="1" cy="238224"/>
            </a:xfrm>
            <a:prstGeom prst="line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5"/>
            <p:cNvSpPr/>
            <p:nvPr/>
          </p:nvSpPr>
          <p:spPr>
            <a:xfrm>
              <a:off x="4579782" y="5229925"/>
              <a:ext cx="1467209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u="dottedHeavy" dirty="0" err="1">
                  <a:solidFill>
                    <a:schemeClr val="tx1"/>
                  </a:solidFill>
                  <a:latin typeface="Arial" charset="0"/>
                  <a:cs typeface="Arial" charset="0"/>
                </a:rPr>
                <a:t>section_num</a:t>
              </a:r>
              <a:endParaRPr lang="zh-CN" altLang="en-US" sz="1400" i="1" u="dottedHeavy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cxnSp>
          <p:nvCxnSpPr>
            <p:cNvPr id="32" name="Straight Connector 31"/>
            <p:cNvCxnSpPr>
              <a:stCxn id="11" idx="2"/>
              <a:endCxn id="30" idx="0"/>
            </p:cNvCxnSpPr>
            <p:nvPr/>
          </p:nvCxnSpPr>
          <p:spPr>
            <a:xfrm flipH="1">
              <a:off x="5313387" y="4969291"/>
              <a:ext cx="1" cy="26063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矩形 12">
            <a:hlinkClick r:id="rId1" action="ppaction://hlinksldjump"/>
          </p:cNvPr>
          <p:cNvSpPr/>
          <p:nvPr/>
        </p:nvSpPr>
        <p:spPr>
          <a:xfrm>
            <a:off x="0" y="0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Aggregation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36" name="矩形 12">
            <a:hlinkClick r:id="rId2" action="ppaction://hlinksldjump"/>
          </p:cNvPr>
          <p:cNvSpPr/>
          <p:nvPr/>
        </p:nvSpPr>
        <p:spPr>
          <a:xfrm>
            <a:off x="6120000" y="-1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Generalization and Specialization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37" name="矩形 12">
            <a:hlinkClick r:id="rId3" action="ppaction://hlinksldjump"/>
          </p:cNvPr>
          <p:cNvSpPr/>
          <p:nvPr/>
        </p:nvSpPr>
        <p:spPr>
          <a:xfrm>
            <a:off x="3024000" y="0"/>
            <a:ext cx="3096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charset="0"/>
                <a:cs typeface="Arial" charset="0"/>
              </a:rPr>
              <a:t>Weak Entity Sets</a:t>
            </a:r>
            <a:endParaRPr lang="zh-CN" altLang="en-US" sz="10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" name="墨迹 4"/>
              <p14:cNvContentPartPr/>
              <p14:nvPr/>
            </p14:nvContentPartPr>
            <p14:xfrm>
              <a:off x="4988899" y="4390509"/>
              <a:ext cx="11581" cy="271077"/>
            </p14:xfrm>
          </p:contentPart>
        </mc:Choice>
        <mc:Fallback xmlns="">
          <p:pic>
            <p:nvPicPr>
              <p:cNvPr id="5" name="墨迹 4"/>
            </p:nvPicPr>
            <p:blipFill>
              <a:blip/>
            </p:blipFill>
            <p:spPr>
              <a:xfrm>
                <a:off x="4988899" y="4390509"/>
                <a:ext cx="11581" cy="27107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4891622" y="4188940"/>
              <a:ext cx="113490" cy="129746"/>
            </p14:xfrm>
          </p:contentPart>
        </mc:Choice>
        <mc:Fallback xmlns="">
          <p:pic>
            <p:nvPicPr>
              <p:cNvPr id="6" name="墨迹 5"/>
            </p:nvPicPr>
            <p:blipFill>
              <a:blip/>
            </p:blipFill>
            <p:spPr>
              <a:xfrm>
                <a:off x="4891622" y="4188940"/>
                <a:ext cx="113490" cy="12974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7" name="墨迹 6"/>
              <p14:cNvContentPartPr/>
              <p14:nvPr/>
            </p14:nvContentPartPr>
            <p14:xfrm>
              <a:off x="5063015" y="4170405"/>
              <a:ext cx="90328" cy="125112"/>
            </p14:xfrm>
          </p:contentPart>
        </mc:Choice>
        <mc:Fallback xmlns="">
          <p:pic>
            <p:nvPicPr>
              <p:cNvPr id="7" name="墨迹 6"/>
            </p:nvPicPr>
            <p:blipFill>
              <a:blip/>
            </p:blipFill>
            <p:spPr>
              <a:xfrm>
                <a:off x="5063015" y="4170405"/>
                <a:ext cx="90328" cy="12511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23" name="墨迹 22"/>
              <p14:cNvContentPartPr/>
              <p14:nvPr/>
            </p14:nvContentPartPr>
            <p14:xfrm>
              <a:off x="5188085" y="4175039"/>
              <a:ext cx="53270" cy="55605"/>
            </p14:xfrm>
          </p:contentPart>
        </mc:Choice>
        <mc:Fallback xmlns="">
          <p:pic>
            <p:nvPicPr>
              <p:cNvPr id="23" name="墨迹 22"/>
            </p:nvPicPr>
            <p:blipFill>
              <a:blip/>
            </p:blipFill>
            <p:spPr>
              <a:xfrm>
                <a:off x="5188085" y="4175039"/>
                <a:ext cx="53270" cy="556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24" name="墨迹 23"/>
              <p14:cNvContentPartPr/>
              <p14:nvPr/>
            </p14:nvContentPartPr>
            <p14:xfrm>
              <a:off x="5289994" y="4073095"/>
              <a:ext cx="13896" cy="176084"/>
            </p14:xfrm>
          </p:contentPart>
        </mc:Choice>
        <mc:Fallback xmlns="">
          <p:pic>
            <p:nvPicPr>
              <p:cNvPr id="24" name="墨迹 23"/>
            </p:nvPicPr>
            <p:blipFill>
              <a:blip/>
            </p:blipFill>
            <p:spPr>
              <a:xfrm>
                <a:off x="5289994" y="4073095"/>
                <a:ext cx="13896" cy="1760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25" name="墨迹 24"/>
              <p14:cNvContentPartPr/>
              <p14:nvPr/>
            </p14:nvContentPartPr>
            <p14:xfrm>
              <a:off x="5317787" y="4142602"/>
              <a:ext cx="41689" cy="83408"/>
            </p14:xfrm>
          </p:contentPart>
        </mc:Choice>
        <mc:Fallback xmlns="">
          <p:pic>
            <p:nvPicPr>
              <p:cNvPr id="25" name="墨迹 24"/>
            </p:nvPicPr>
            <p:blipFill>
              <a:blip/>
            </p:blipFill>
            <p:spPr>
              <a:xfrm>
                <a:off x="5317787" y="4142602"/>
                <a:ext cx="41689" cy="834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26" name="墨迹 25"/>
              <p14:cNvContentPartPr/>
              <p14:nvPr/>
            </p14:nvContentPartPr>
            <p14:xfrm>
              <a:off x="5433592" y="4133334"/>
              <a:ext cx="88012" cy="125113"/>
            </p14:xfrm>
          </p:contentPart>
        </mc:Choice>
        <mc:Fallback xmlns="">
          <p:pic>
            <p:nvPicPr>
              <p:cNvPr id="26" name="墨迹 25"/>
            </p:nvPicPr>
            <p:blipFill>
              <a:blip/>
            </p:blipFill>
            <p:spPr>
              <a:xfrm>
                <a:off x="5433592" y="4133334"/>
                <a:ext cx="88012" cy="1251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27" name="墨迹 26"/>
              <p14:cNvContentPartPr/>
              <p14:nvPr/>
            </p14:nvContentPartPr>
            <p14:xfrm>
              <a:off x="5535501" y="4142602"/>
              <a:ext cx="122754" cy="83408"/>
            </p14:xfrm>
          </p:contentPart>
        </mc:Choice>
        <mc:Fallback xmlns="">
          <p:pic>
            <p:nvPicPr>
              <p:cNvPr id="27" name="墨迹 26"/>
            </p:nvPicPr>
            <p:blipFill>
              <a:blip/>
            </p:blipFill>
            <p:spPr>
              <a:xfrm>
                <a:off x="5535501" y="4142602"/>
                <a:ext cx="122754" cy="8340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28" name="墨迹 27"/>
              <p14:cNvContentPartPr/>
              <p14:nvPr/>
            </p14:nvContentPartPr>
            <p14:xfrm>
              <a:off x="5628145" y="4082363"/>
              <a:ext cx="46322" cy="173767"/>
            </p14:xfrm>
          </p:contentPart>
        </mc:Choice>
        <mc:Fallback xmlns="">
          <p:pic>
            <p:nvPicPr>
              <p:cNvPr id="28" name="墨迹 27"/>
            </p:nvPicPr>
            <p:blipFill>
              <a:blip/>
            </p:blipFill>
            <p:spPr>
              <a:xfrm>
                <a:off x="5628145" y="4082363"/>
                <a:ext cx="46322" cy="17376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29" name="墨迹 28"/>
              <p14:cNvContentPartPr/>
              <p14:nvPr/>
            </p14:nvContentPartPr>
            <p14:xfrm>
              <a:off x="5690680" y="4193574"/>
              <a:ext cx="2317" cy="13901"/>
            </p14:xfrm>
          </p:contentPart>
        </mc:Choice>
        <mc:Fallback xmlns="">
          <p:pic>
            <p:nvPicPr>
              <p:cNvPr id="29" name="墨迹 28"/>
            </p:nvPicPr>
            <p:blipFill>
              <a:blip/>
            </p:blipFill>
            <p:spPr>
              <a:xfrm>
                <a:off x="5690680" y="4193574"/>
                <a:ext cx="2317" cy="1390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31" name="墨迹 30"/>
              <p14:cNvContentPartPr/>
              <p14:nvPr/>
            </p14:nvContentPartPr>
            <p14:xfrm>
              <a:off x="5730054" y="4133334"/>
              <a:ext cx="25478" cy="4634"/>
            </p14:xfrm>
          </p:contentPart>
        </mc:Choice>
        <mc:Fallback xmlns="">
          <p:pic>
            <p:nvPicPr>
              <p:cNvPr id="31" name="墨迹 30"/>
            </p:nvPicPr>
            <p:blipFill>
              <a:blip/>
            </p:blipFill>
            <p:spPr>
              <a:xfrm>
                <a:off x="5730054" y="4133334"/>
                <a:ext cx="25478" cy="463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33" name="墨迹 32"/>
              <p14:cNvContentPartPr/>
              <p14:nvPr/>
            </p14:nvContentPartPr>
            <p14:xfrm>
              <a:off x="5697629" y="4091631"/>
              <a:ext cx="111173" cy="324365"/>
            </p14:xfrm>
          </p:contentPart>
        </mc:Choice>
        <mc:Fallback xmlns="">
          <p:pic>
            <p:nvPicPr>
              <p:cNvPr id="33" name="墨迹 32"/>
            </p:nvPicPr>
            <p:blipFill>
              <a:blip/>
            </p:blipFill>
            <p:spPr>
              <a:xfrm>
                <a:off x="5697629" y="4091631"/>
                <a:ext cx="111173" cy="32436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34" name="墨迹 33"/>
              <p14:cNvContentPartPr/>
              <p14:nvPr/>
            </p14:nvContentPartPr>
            <p14:xfrm>
              <a:off x="7119720" y="4228327"/>
              <a:ext cx="67167" cy="206204"/>
            </p14:xfrm>
          </p:contentPart>
        </mc:Choice>
        <mc:Fallback xmlns="">
          <p:pic>
            <p:nvPicPr>
              <p:cNvPr id="34" name="墨迹 33"/>
            </p:nvPicPr>
            <p:blipFill>
              <a:blip/>
            </p:blipFill>
            <p:spPr>
              <a:xfrm>
                <a:off x="7119720" y="4228327"/>
                <a:ext cx="67167" cy="20620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38" name="墨迹 37"/>
              <p14:cNvContentPartPr/>
              <p14:nvPr/>
            </p14:nvContentPartPr>
            <p14:xfrm>
              <a:off x="7212364" y="3869209"/>
              <a:ext cx="55587" cy="139013"/>
            </p14:xfrm>
          </p:contentPart>
        </mc:Choice>
        <mc:Fallback xmlns="">
          <p:pic>
            <p:nvPicPr>
              <p:cNvPr id="38" name="墨迹 37"/>
            </p:nvPicPr>
            <p:blipFill>
              <a:blip/>
            </p:blipFill>
            <p:spPr>
              <a:xfrm>
                <a:off x="7212364" y="3869209"/>
                <a:ext cx="55587" cy="1390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39" name="墨迹 38"/>
              <p14:cNvContentPartPr/>
              <p14:nvPr/>
            </p14:nvContentPartPr>
            <p14:xfrm>
              <a:off x="7281848" y="3859941"/>
              <a:ext cx="115805" cy="101943"/>
            </p14:xfrm>
          </p:contentPart>
        </mc:Choice>
        <mc:Fallback xmlns="">
          <p:pic>
            <p:nvPicPr>
              <p:cNvPr id="39" name="墨迹 38"/>
            </p:nvPicPr>
            <p:blipFill>
              <a:blip/>
            </p:blipFill>
            <p:spPr>
              <a:xfrm>
                <a:off x="7281848" y="3859941"/>
                <a:ext cx="115805" cy="10194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40" name="墨迹 39"/>
              <p14:cNvContentPartPr/>
              <p14:nvPr/>
            </p14:nvContentPartPr>
            <p14:xfrm>
              <a:off x="7397653" y="3771900"/>
              <a:ext cx="113489" cy="189984"/>
            </p14:xfrm>
          </p:contentPart>
        </mc:Choice>
        <mc:Fallback xmlns="">
          <p:pic>
            <p:nvPicPr>
              <p:cNvPr id="40" name="墨迹 39"/>
            </p:nvPicPr>
            <p:blipFill>
              <a:blip/>
            </p:blipFill>
            <p:spPr>
              <a:xfrm>
                <a:off x="7397653" y="3771900"/>
                <a:ext cx="113489" cy="1899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41" name="墨迹 40"/>
              <p14:cNvContentPartPr/>
              <p14:nvPr/>
            </p14:nvContentPartPr>
            <p14:xfrm>
              <a:off x="7545884" y="3876159"/>
              <a:ext cx="50954" cy="30120"/>
            </p14:xfrm>
          </p:contentPart>
        </mc:Choice>
        <mc:Fallback xmlns="">
          <p:pic>
            <p:nvPicPr>
              <p:cNvPr id="41" name="墨迹 40"/>
            </p:nvPicPr>
            <p:blipFill>
              <a:blip/>
            </p:blipFill>
            <p:spPr>
              <a:xfrm>
                <a:off x="7545884" y="3876159"/>
                <a:ext cx="50954" cy="30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42" name="墨迹 41"/>
              <p14:cNvContentPartPr/>
              <p14:nvPr/>
            </p14:nvContentPartPr>
            <p14:xfrm>
              <a:off x="7559781" y="3818237"/>
              <a:ext cx="50954" cy="143648"/>
            </p14:xfrm>
          </p:contentPart>
        </mc:Choice>
        <mc:Fallback xmlns="">
          <p:pic>
            <p:nvPicPr>
              <p:cNvPr id="42" name="墨迹 41"/>
            </p:nvPicPr>
            <p:blipFill>
              <a:blip/>
            </p:blipFill>
            <p:spPr>
              <a:xfrm>
                <a:off x="7559781" y="3818237"/>
                <a:ext cx="50954" cy="14364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43" name="墨迹 42"/>
              <p14:cNvContentPartPr/>
              <p14:nvPr/>
            </p14:nvContentPartPr>
            <p14:xfrm>
              <a:off x="7606103" y="3910913"/>
              <a:ext cx="360" cy="69507"/>
            </p14:xfrm>
          </p:contentPart>
        </mc:Choice>
        <mc:Fallback xmlns="">
          <p:pic>
            <p:nvPicPr>
              <p:cNvPr id="43" name="墨迹 42"/>
            </p:nvPicPr>
            <p:blipFill>
              <a:blip/>
            </p:blipFill>
            <p:spPr>
              <a:xfrm>
                <a:off x="7606103" y="3910913"/>
                <a:ext cx="360" cy="695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44" name="墨迹 43"/>
              <p14:cNvContentPartPr/>
              <p14:nvPr/>
            </p14:nvContentPartPr>
            <p14:xfrm>
              <a:off x="7620000" y="3827505"/>
              <a:ext cx="4632" cy="11584"/>
            </p14:xfrm>
          </p:contentPart>
        </mc:Choice>
        <mc:Fallback xmlns="">
          <p:pic>
            <p:nvPicPr>
              <p:cNvPr id="44" name="墨迹 43"/>
            </p:nvPicPr>
            <p:blipFill>
              <a:blip/>
            </p:blipFill>
            <p:spPr>
              <a:xfrm>
                <a:off x="7620000" y="3827505"/>
                <a:ext cx="4632" cy="1158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45" name="墨迹 44"/>
              <p14:cNvContentPartPr/>
              <p14:nvPr/>
            </p14:nvContentPartPr>
            <p14:xfrm>
              <a:off x="7643161" y="3883110"/>
              <a:ext cx="39374" cy="41705"/>
            </p14:xfrm>
          </p:contentPart>
        </mc:Choice>
        <mc:Fallback xmlns="">
          <p:pic>
            <p:nvPicPr>
              <p:cNvPr id="45" name="墨迹 44"/>
            </p:nvPicPr>
            <p:blipFill>
              <a:blip/>
            </p:blipFill>
            <p:spPr>
              <a:xfrm>
                <a:off x="7643161" y="3883110"/>
                <a:ext cx="39374" cy="417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46" name="墨迹 45"/>
              <p14:cNvContentPartPr/>
              <p14:nvPr/>
            </p14:nvContentPartPr>
            <p14:xfrm>
              <a:off x="7717276" y="3892378"/>
              <a:ext cx="57903" cy="64873"/>
            </p14:xfrm>
          </p:contentPart>
        </mc:Choice>
        <mc:Fallback xmlns="">
          <p:pic>
            <p:nvPicPr>
              <p:cNvPr id="46" name="墨迹 45"/>
            </p:nvPicPr>
            <p:blipFill>
              <a:blip/>
            </p:blipFill>
            <p:spPr>
              <a:xfrm>
                <a:off x="7717276" y="3892378"/>
                <a:ext cx="57903" cy="648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47" name="墨迹 46"/>
              <p14:cNvContentPartPr/>
              <p14:nvPr/>
            </p14:nvContentPartPr>
            <p14:xfrm>
              <a:off x="7789076" y="3878477"/>
              <a:ext cx="34741" cy="111210"/>
            </p14:xfrm>
          </p:contentPart>
        </mc:Choice>
        <mc:Fallback xmlns="">
          <p:pic>
            <p:nvPicPr>
              <p:cNvPr id="47" name="墨迹 46"/>
            </p:nvPicPr>
            <p:blipFill>
              <a:blip/>
            </p:blipFill>
            <p:spPr>
              <a:xfrm>
                <a:off x="7789076" y="3878477"/>
                <a:ext cx="34741" cy="1112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48" name="墨迹 47"/>
              <p14:cNvContentPartPr/>
              <p14:nvPr/>
            </p14:nvContentPartPr>
            <p14:xfrm>
              <a:off x="7856242" y="3795068"/>
              <a:ext cx="41690" cy="199253"/>
            </p14:xfrm>
          </p:contentPart>
        </mc:Choice>
        <mc:Fallback xmlns="">
          <p:pic>
            <p:nvPicPr>
              <p:cNvPr id="48" name="墨迹 47"/>
            </p:nvPicPr>
            <p:blipFill>
              <a:blip/>
            </p:blipFill>
            <p:spPr>
              <a:xfrm>
                <a:off x="7856242" y="3795068"/>
                <a:ext cx="41690" cy="19925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49" name="墨迹 48"/>
              <p14:cNvContentPartPr/>
              <p14:nvPr/>
            </p14:nvContentPartPr>
            <p14:xfrm>
              <a:off x="7921094" y="3934082"/>
              <a:ext cx="9264" cy="25486"/>
            </p14:xfrm>
          </p:contentPart>
        </mc:Choice>
        <mc:Fallback xmlns="">
          <p:pic>
            <p:nvPicPr>
              <p:cNvPr id="49" name="墨迹 48"/>
            </p:nvPicPr>
            <p:blipFill>
              <a:blip/>
            </p:blipFill>
            <p:spPr>
              <a:xfrm>
                <a:off x="7921094" y="3934082"/>
                <a:ext cx="9264" cy="2548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50" name="墨迹 49"/>
              <p14:cNvContentPartPr/>
              <p14:nvPr/>
            </p14:nvContentPartPr>
            <p14:xfrm>
              <a:off x="7948887" y="3846040"/>
              <a:ext cx="101909" cy="217788"/>
            </p14:xfrm>
          </p:contentPart>
        </mc:Choice>
        <mc:Fallback xmlns="">
          <p:pic>
            <p:nvPicPr>
              <p:cNvPr id="50" name="墨迹 49"/>
            </p:nvPicPr>
            <p:blipFill>
              <a:blip/>
            </p:blipFill>
            <p:spPr>
              <a:xfrm>
                <a:off x="7948887" y="3846040"/>
                <a:ext cx="101909" cy="2177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51" name="墨迹 50"/>
              <p14:cNvContentPartPr/>
              <p14:nvPr/>
            </p14:nvContentPartPr>
            <p14:xfrm>
              <a:off x="7960467" y="3818237"/>
              <a:ext cx="2317" cy="18535"/>
            </p14:xfrm>
          </p:contentPart>
        </mc:Choice>
        <mc:Fallback xmlns="">
          <p:pic>
            <p:nvPicPr>
              <p:cNvPr id="51" name="墨迹 50"/>
            </p:nvPicPr>
            <p:blipFill>
              <a:blip/>
            </p:blipFill>
            <p:spPr>
              <a:xfrm>
                <a:off x="7960467" y="3818237"/>
                <a:ext cx="2317" cy="185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52" name="墨迹 51"/>
              <p14:cNvContentPartPr/>
              <p14:nvPr/>
            </p14:nvContentPartPr>
            <p14:xfrm>
              <a:off x="5359476" y="5560540"/>
              <a:ext cx="9265" cy="122795"/>
            </p14:xfrm>
          </p:contentPart>
        </mc:Choice>
        <mc:Fallback xmlns="">
          <p:pic>
            <p:nvPicPr>
              <p:cNvPr id="52" name="墨迹 51"/>
            </p:nvPicPr>
            <p:blipFill>
              <a:blip/>
            </p:blipFill>
            <p:spPr>
              <a:xfrm>
                <a:off x="5359476" y="5560540"/>
                <a:ext cx="9265" cy="1227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53" name="墨迹 52"/>
              <p14:cNvContentPartPr/>
              <p14:nvPr/>
            </p14:nvContentPartPr>
            <p14:xfrm>
              <a:off x="4961106" y="5713455"/>
              <a:ext cx="129702" cy="213154"/>
            </p14:xfrm>
          </p:contentPart>
        </mc:Choice>
        <mc:Fallback xmlns="">
          <p:pic>
            <p:nvPicPr>
              <p:cNvPr id="53" name="墨迹 52"/>
            </p:nvPicPr>
            <p:blipFill>
              <a:blip/>
            </p:blipFill>
            <p:spPr>
              <a:xfrm>
                <a:off x="4961106" y="5713455"/>
                <a:ext cx="129702" cy="21315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54" name="墨迹 53"/>
              <p14:cNvContentPartPr/>
              <p14:nvPr/>
            </p14:nvContentPartPr>
            <p14:xfrm>
              <a:off x="5102389" y="5847835"/>
              <a:ext cx="25477" cy="97309"/>
            </p14:xfrm>
          </p:contentPart>
        </mc:Choice>
        <mc:Fallback xmlns="">
          <p:pic>
            <p:nvPicPr>
              <p:cNvPr id="54" name="墨迹 53"/>
            </p:nvPicPr>
            <p:blipFill>
              <a:blip/>
            </p:blipFill>
            <p:spPr>
              <a:xfrm>
                <a:off x="5102389" y="5847835"/>
                <a:ext cx="25477" cy="973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55" name="墨迹 54"/>
              <p14:cNvContentPartPr/>
              <p14:nvPr/>
            </p14:nvContentPartPr>
            <p14:xfrm>
              <a:off x="5148711" y="5745891"/>
              <a:ext cx="2316" cy="37070"/>
            </p14:xfrm>
          </p:contentPart>
        </mc:Choice>
        <mc:Fallback xmlns="">
          <p:pic>
            <p:nvPicPr>
              <p:cNvPr id="55" name="墨迹 54"/>
            </p:nvPicPr>
            <p:blipFill>
              <a:blip/>
            </p:blipFill>
            <p:spPr>
              <a:xfrm>
                <a:off x="5148711" y="5745891"/>
                <a:ext cx="2316" cy="370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56" name="墨迹 55"/>
              <p14:cNvContentPartPr/>
              <p14:nvPr/>
            </p14:nvContentPartPr>
            <p14:xfrm>
              <a:off x="5162607" y="5806131"/>
              <a:ext cx="30110" cy="115844"/>
            </p14:xfrm>
          </p:contentPart>
        </mc:Choice>
        <mc:Fallback xmlns="">
          <p:pic>
            <p:nvPicPr>
              <p:cNvPr id="56" name="墨迹 55"/>
            </p:nvPicPr>
            <p:blipFill>
              <a:blip/>
            </p:blipFill>
            <p:spPr>
              <a:xfrm>
                <a:off x="5162607" y="5806131"/>
                <a:ext cx="30110" cy="11584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57" name="墨迹 56"/>
              <p14:cNvContentPartPr/>
              <p14:nvPr/>
            </p14:nvContentPartPr>
            <p14:xfrm>
              <a:off x="5243671" y="5810764"/>
              <a:ext cx="55587" cy="92676"/>
            </p14:xfrm>
          </p:contentPart>
        </mc:Choice>
        <mc:Fallback xmlns="">
          <p:pic>
            <p:nvPicPr>
              <p:cNvPr id="57" name="墨迹 56"/>
            </p:nvPicPr>
            <p:blipFill>
              <a:blip/>
            </p:blipFill>
            <p:spPr>
              <a:xfrm>
                <a:off x="5243671" y="5810764"/>
                <a:ext cx="55587" cy="92676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58" name="墨迹 57"/>
              <p14:cNvContentPartPr/>
              <p14:nvPr/>
            </p14:nvContentPartPr>
            <p14:xfrm>
              <a:off x="5336316" y="5801497"/>
              <a:ext cx="57902" cy="97309"/>
            </p14:xfrm>
          </p:contentPart>
        </mc:Choice>
        <mc:Fallback xmlns="">
          <p:pic>
            <p:nvPicPr>
              <p:cNvPr id="58" name="墨迹 57"/>
            </p:nvPicPr>
            <p:blipFill>
              <a:blip/>
            </p:blipFill>
            <p:spPr>
              <a:xfrm>
                <a:off x="5336316" y="5801497"/>
                <a:ext cx="57902" cy="973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59" name="墨迹 58"/>
              <p14:cNvContentPartPr/>
              <p14:nvPr/>
            </p14:nvContentPartPr>
            <p14:xfrm>
              <a:off x="5405799" y="5815398"/>
              <a:ext cx="9265" cy="83409"/>
            </p14:xfrm>
          </p:contentPart>
        </mc:Choice>
        <mc:Fallback xmlns="">
          <p:pic>
            <p:nvPicPr>
              <p:cNvPr id="59" name="墨迹 58"/>
            </p:nvPicPr>
            <p:blipFill>
              <a:blip/>
            </p:blipFill>
            <p:spPr>
              <a:xfrm>
                <a:off x="5405799" y="5815398"/>
                <a:ext cx="9265" cy="834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60" name="墨迹 59"/>
              <p14:cNvContentPartPr/>
              <p14:nvPr/>
            </p14:nvContentPartPr>
            <p14:xfrm>
              <a:off x="5422011" y="5731990"/>
              <a:ext cx="6949" cy="46338"/>
            </p14:xfrm>
          </p:contentPart>
        </mc:Choice>
        <mc:Fallback xmlns="">
          <p:pic>
            <p:nvPicPr>
              <p:cNvPr id="60" name="墨迹 59"/>
            </p:nvPicPr>
            <p:blipFill>
              <a:blip/>
            </p:blipFill>
            <p:spPr>
              <a:xfrm>
                <a:off x="5422011" y="5731990"/>
                <a:ext cx="6949" cy="463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61" name="墨迹 60"/>
              <p14:cNvContentPartPr/>
              <p14:nvPr/>
            </p14:nvContentPartPr>
            <p14:xfrm>
              <a:off x="5470650" y="5782962"/>
              <a:ext cx="92644" cy="97309"/>
            </p14:xfrm>
          </p:contentPart>
        </mc:Choice>
        <mc:Fallback xmlns="">
          <p:pic>
            <p:nvPicPr>
              <p:cNvPr id="61" name="墨迹 60"/>
            </p:nvPicPr>
            <p:blipFill>
              <a:blip/>
            </p:blipFill>
            <p:spPr>
              <a:xfrm>
                <a:off x="5470650" y="5782962"/>
                <a:ext cx="92644" cy="9730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62" name="墨迹 61"/>
              <p14:cNvContentPartPr/>
              <p14:nvPr/>
            </p14:nvContentPartPr>
            <p14:xfrm>
              <a:off x="5581823" y="5824666"/>
              <a:ext cx="13897" cy="44021"/>
            </p14:xfrm>
          </p:contentPart>
        </mc:Choice>
        <mc:Fallback xmlns="">
          <p:pic>
            <p:nvPicPr>
              <p:cNvPr id="62" name="墨迹 61"/>
            </p:nvPicPr>
            <p:blipFill>
              <a:blip/>
            </p:blipFill>
            <p:spPr>
              <a:xfrm>
                <a:off x="5581823" y="5824666"/>
                <a:ext cx="13897" cy="440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63" name="墨迹 62"/>
              <p14:cNvContentPartPr/>
              <p14:nvPr/>
            </p14:nvContentPartPr>
            <p14:xfrm>
              <a:off x="5600352" y="5718089"/>
              <a:ext cx="360" cy="20852"/>
            </p14:xfrm>
          </p:contentPart>
        </mc:Choice>
        <mc:Fallback xmlns="">
          <p:pic>
            <p:nvPicPr>
              <p:cNvPr id="63" name="墨迹 62"/>
            </p:nvPicPr>
            <p:blipFill>
              <a:blip/>
            </p:blipFill>
            <p:spPr>
              <a:xfrm>
                <a:off x="5600352" y="5718089"/>
                <a:ext cx="360" cy="2085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64" name="墨迹 63"/>
              <p14:cNvContentPartPr/>
              <p14:nvPr/>
            </p14:nvContentPartPr>
            <p14:xfrm>
              <a:off x="5628145" y="5782962"/>
              <a:ext cx="62535" cy="88042"/>
            </p14:xfrm>
          </p:contentPart>
        </mc:Choice>
        <mc:Fallback xmlns="">
          <p:pic>
            <p:nvPicPr>
              <p:cNvPr id="64" name="墨迹 63"/>
            </p:nvPicPr>
            <p:blipFill>
              <a:blip/>
            </p:blipFill>
            <p:spPr>
              <a:xfrm>
                <a:off x="5628145" y="5782962"/>
                <a:ext cx="62535" cy="88042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65" name="墨迹 64"/>
              <p14:cNvContentPartPr/>
              <p14:nvPr/>
            </p14:nvContentPartPr>
            <p14:xfrm>
              <a:off x="5725422" y="5810764"/>
              <a:ext cx="53270" cy="64873"/>
            </p14:xfrm>
          </p:contentPart>
        </mc:Choice>
        <mc:Fallback xmlns="">
          <p:pic>
            <p:nvPicPr>
              <p:cNvPr id="65" name="墨迹 64"/>
            </p:nvPicPr>
            <p:blipFill>
              <a:blip/>
            </p:blipFill>
            <p:spPr>
              <a:xfrm>
                <a:off x="5725422" y="5810764"/>
                <a:ext cx="53270" cy="6487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66" name="墨迹 65"/>
              <p14:cNvContentPartPr/>
              <p14:nvPr/>
            </p14:nvContentPartPr>
            <p14:xfrm>
              <a:off x="5790273" y="5787595"/>
              <a:ext cx="48638" cy="32437"/>
            </p14:xfrm>
          </p:contentPart>
        </mc:Choice>
        <mc:Fallback xmlns="">
          <p:pic>
            <p:nvPicPr>
              <p:cNvPr id="66" name="墨迹 65"/>
            </p:nvPicPr>
            <p:blipFill>
              <a:blip/>
            </p:blipFill>
            <p:spPr>
              <a:xfrm>
                <a:off x="5790273" y="5787595"/>
                <a:ext cx="48638" cy="3243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67" name="墨迹 66"/>
              <p14:cNvContentPartPr/>
              <p14:nvPr/>
            </p14:nvContentPartPr>
            <p14:xfrm>
              <a:off x="5808802" y="5718089"/>
              <a:ext cx="37058" cy="150598"/>
            </p14:xfrm>
          </p:contentPart>
        </mc:Choice>
        <mc:Fallback xmlns="">
          <p:pic>
            <p:nvPicPr>
              <p:cNvPr id="67" name="墨迹 66"/>
            </p:nvPicPr>
            <p:blipFill>
              <a:blip/>
            </p:blipFill>
            <p:spPr>
              <a:xfrm>
                <a:off x="5808802" y="5718089"/>
                <a:ext cx="37058" cy="15059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68" name="墨迹 67"/>
              <p14:cNvContentPartPr/>
              <p14:nvPr/>
            </p14:nvContentPartPr>
            <p14:xfrm>
              <a:off x="5864389" y="5836250"/>
              <a:ext cx="16213" cy="6951"/>
            </p14:xfrm>
          </p:contentPart>
        </mc:Choice>
        <mc:Fallback xmlns="">
          <p:pic>
            <p:nvPicPr>
              <p:cNvPr id="68" name="墨迹 67"/>
            </p:nvPicPr>
            <p:blipFill>
              <a:blip/>
            </p:blipFill>
            <p:spPr>
              <a:xfrm>
                <a:off x="5864389" y="5836250"/>
                <a:ext cx="16213" cy="695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69" name="墨迹 68"/>
              <p14:cNvContentPartPr/>
              <p14:nvPr/>
            </p14:nvContentPartPr>
            <p14:xfrm>
              <a:off x="5933872" y="5803814"/>
              <a:ext cx="30109" cy="44021"/>
            </p14:xfrm>
          </p:contentPart>
        </mc:Choice>
        <mc:Fallback xmlns="">
          <p:pic>
            <p:nvPicPr>
              <p:cNvPr id="69" name="墨迹 68"/>
            </p:nvPicPr>
            <p:blipFill>
              <a:blip/>
            </p:blipFill>
            <p:spPr>
              <a:xfrm>
                <a:off x="5933872" y="5803814"/>
                <a:ext cx="30109" cy="4402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70" name="墨迹 69"/>
              <p14:cNvContentPartPr/>
              <p14:nvPr/>
            </p14:nvContentPartPr>
            <p14:xfrm>
              <a:off x="5950085" y="5769060"/>
              <a:ext cx="44006" cy="139014"/>
            </p14:xfrm>
          </p:contentPart>
        </mc:Choice>
        <mc:Fallback xmlns="">
          <p:pic>
            <p:nvPicPr>
              <p:cNvPr id="70" name="墨迹 69"/>
            </p:nvPicPr>
            <p:blipFill>
              <a:blip/>
            </p:blipFill>
            <p:spPr>
              <a:xfrm>
                <a:off x="5950085" y="5769060"/>
                <a:ext cx="44006" cy="139014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Generalization and Specialization</a:t>
            </a:r>
            <a:endParaRPr lang="en-US" dirty="0"/>
          </a:p>
        </p:txBody>
      </p:sp>
      <p:sp>
        <p:nvSpPr>
          <p:cNvPr id="3" name="Content Placeholder 2"/>
          <p:cNvSpPr>
            <a14:cpLocks xmlns:a14="http://schemas.microsoft.com/office/drawing/2010/main" noGrp="1"/>
          </p:cNvSpPr>
          <p:nvPr>
            <p:ph idx="1"/>
          </p:nvPr>
        </p:nvSpPr>
        <p:spPr>
          <a:xfrm>
            <a:off x="628650" y="1600199"/>
            <a:ext cx="7886700" cy="4467497"/>
          </a:xfrm>
        </p:spPr>
        <p:txBody>
          <a:bodyPr/>
          <a:lstStyle/>
          <a:p>
            <a:r>
              <a:rPr lang="en-US" dirty="0"/>
              <a:t>Let’s look at the entity sets “student” and “instructor” again.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Both of them have attributes id, name, major, and phone number because they are all persons.</a:t>
            </a:r>
            <a:endParaRPr lang="en-US" dirty="0"/>
          </a:p>
          <a:p>
            <a:r>
              <a:rPr lang="en-US" dirty="0"/>
              <a:t>At the same time, these two entity sets cannot be </a:t>
            </a:r>
            <a:r>
              <a:rPr lang="en-US" altLang="zh-CN" dirty="0"/>
              <a:t>merged as one because students are not instructors.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190308" y="2085677"/>
            <a:ext cx="2600836" cy="2014835"/>
            <a:chOff x="2855061" y="3907873"/>
            <a:chExt cx="2600836" cy="2014835"/>
          </a:xfrm>
        </p:grpSpPr>
        <p:sp>
          <p:nvSpPr>
            <p:cNvPr id="5" name="椭圆 7"/>
            <p:cNvSpPr/>
            <p:nvPr/>
          </p:nvSpPr>
          <p:spPr>
            <a:xfrm>
              <a:off x="2855061" y="4595603"/>
              <a:ext cx="817594" cy="354072"/>
            </a:xfrm>
            <a:prstGeom prst="ellipse">
              <a:avLst/>
            </a:prstGeom>
            <a:noFill/>
            <a:ln w="3175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phone</a:t>
              </a:r>
              <a:endParaRPr lang="zh-CN" altLang="en-US" sz="1400" i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cxnSp>
          <p:nvCxnSpPr>
            <p:cNvPr id="6" name="Straight Connector 5"/>
            <p:cNvCxnSpPr>
              <a:stCxn id="5" idx="6"/>
              <a:endCxn id="7" idx="1"/>
            </p:cNvCxnSpPr>
            <p:nvPr/>
          </p:nvCxnSpPr>
          <p:spPr>
            <a:xfrm flipV="1">
              <a:off x="3672655" y="4772231"/>
              <a:ext cx="425348" cy="40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3"/>
            <p:cNvSpPr/>
            <p:nvPr/>
          </p:nvSpPr>
          <p:spPr>
            <a:xfrm>
              <a:off x="4098003" y="4618342"/>
              <a:ext cx="9307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student</a:t>
              </a:r>
              <a:endParaRPr lang="zh-CN" altLang="en-US" sz="1400" i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770271" y="3949661"/>
              <a:ext cx="476526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u="sng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id</a:t>
              </a:r>
              <a:endParaRPr lang="zh-CN" altLang="en-US" sz="1400" i="1" u="sng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" name="椭圆 22"/>
            <p:cNvSpPr/>
            <p:nvPr/>
          </p:nvSpPr>
          <p:spPr>
            <a:xfrm>
              <a:off x="4753912" y="3907873"/>
              <a:ext cx="628902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name</a:t>
              </a:r>
              <a:endParaRPr lang="zh-CN" altLang="en-US" sz="1400" i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0" name="椭圆 23"/>
            <p:cNvSpPr/>
            <p:nvPr/>
          </p:nvSpPr>
          <p:spPr>
            <a:xfrm>
              <a:off x="3688102" y="5200676"/>
              <a:ext cx="558326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year</a:t>
              </a:r>
              <a:endParaRPr lang="zh-CN" altLang="en-US" sz="1400" i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1" name="椭圆 24"/>
            <p:cNvSpPr/>
            <p:nvPr/>
          </p:nvSpPr>
          <p:spPr>
            <a:xfrm>
              <a:off x="4826995" y="5214564"/>
              <a:ext cx="628902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major</a:t>
              </a:r>
              <a:endParaRPr lang="zh-CN" altLang="en-US" sz="1400" i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cxnSp>
          <p:nvCxnSpPr>
            <p:cNvPr id="12" name="直接连接符 9"/>
            <p:cNvCxnSpPr>
              <a:stCxn id="8" idx="5"/>
              <a:endCxn id="7" idx="0"/>
            </p:cNvCxnSpPr>
            <p:nvPr/>
          </p:nvCxnSpPr>
          <p:spPr>
            <a:xfrm>
              <a:off x="4177011" y="4251880"/>
              <a:ext cx="386384" cy="36646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1"/>
            <p:cNvCxnSpPr>
              <a:stCxn id="9" idx="3"/>
              <a:endCxn id="7" idx="0"/>
            </p:cNvCxnSpPr>
            <p:nvPr/>
          </p:nvCxnSpPr>
          <p:spPr>
            <a:xfrm flipH="1">
              <a:off x="4563395" y="4210092"/>
              <a:ext cx="282618" cy="40825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28"/>
            <p:cNvCxnSpPr>
              <a:stCxn id="10" idx="0"/>
              <a:endCxn id="7" idx="2"/>
            </p:cNvCxnSpPr>
            <p:nvPr/>
          </p:nvCxnSpPr>
          <p:spPr>
            <a:xfrm flipV="1">
              <a:off x="3967265" y="4926119"/>
              <a:ext cx="596130" cy="27455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30"/>
            <p:cNvCxnSpPr>
              <a:stCxn id="11" idx="1"/>
              <a:endCxn id="7" idx="2"/>
            </p:cNvCxnSpPr>
            <p:nvPr/>
          </p:nvCxnSpPr>
          <p:spPr>
            <a:xfrm flipH="1" flipV="1">
              <a:off x="4563395" y="4926119"/>
              <a:ext cx="355701" cy="34029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24"/>
            <p:cNvSpPr/>
            <p:nvPr/>
          </p:nvSpPr>
          <p:spPr>
            <a:xfrm>
              <a:off x="4229598" y="5568636"/>
              <a:ext cx="515474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GPA</a:t>
              </a:r>
              <a:endParaRPr lang="zh-CN" altLang="en-US" sz="1400" i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cxnSp>
          <p:nvCxnSpPr>
            <p:cNvPr id="17" name="直接连接符 30"/>
            <p:cNvCxnSpPr>
              <a:stCxn id="16" idx="0"/>
              <a:endCxn id="7" idx="2"/>
            </p:cNvCxnSpPr>
            <p:nvPr/>
          </p:nvCxnSpPr>
          <p:spPr>
            <a:xfrm flipV="1">
              <a:off x="4487335" y="4926119"/>
              <a:ext cx="76060" cy="64251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790471" y="2089895"/>
            <a:ext cx="2679271" cy="2010617"/>
            <a:chOff x="163638" y="3247183"/>
            <a:chExt cx="2679271" cy="2010617"/>
          </a:xfrm>
        </p:grpSpPr>
        <p:sp>
          <p:nvSpPr>
            <p:cNvPr id="19" name="矩形 3"/>
            <p:cNvSpPr/>
            <p:nvPr/>
          </p:nvSpPr>
          <p:spPr>
            <a:xfrm>
              <a:off x="1411257" y="3957652"/>
              <a:ext cx="100454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instructor</a:t>
              </a:r>
              <a:endParaRPr lang="zh-CN" altLang="en-US" sz="1400" i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0" name="椭圆 7"/>
            <p:cNvSpPr/>
            <p:nvPr/>
          </p:nvSpPr>
          <p:spPr>
            <a:xfrm>
              <a:off x="1157283" y="3288971"/>
              <a:ext cx="476526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u="sng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id</a:t>
              </a:r>
              <a:endParaRPr lang="zh-CN" altLang="en-US" sz="1400" i="1" u="sng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1" name="椭圆 22"/>
            <p:cNvSpPr/>
            <p:nvPr/>
          </p:nvSpPr>
          <p:spPr>
            <a:xfrm>
              <a:off x="2140924" y="3247183"/>
              <a:ext cx="628902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name</a:t>
              </a:r>
              <a:endParaRPr lang="zh-CN" altLang="en-US" sz="1400" i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2" name="椭圆 23"/>
            <p:cNvSpPr/>
            <p:nvPr/>
          </p:nvSpPr>
          <p:spPr>
            <a:xfrm>
              <a:off x="1075114" y="4539986"/>
              <a:ext cx="558326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title</a:t>
              </a:r>
              <a:endParaRPr lang="zh-CN" altLang="en-US" sz="1400" i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3" name="椭圆 24"/>
            <p:cNvSpPr/>
            <p:nvPr/>
          </p:nvSpPr>
          <p:spPr>
            <a:xfrm>
              <a:off x="2214007" y="4553874"/>
              <a:ext cx="628902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major</a:t>
              </a:r>
              <a:endParaRPr lang="zh-CN" altLang="en-US" sz="1400" i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cxnSp>
          <p:nvCxnSpPr>
            <p:cNvPr id="24" name="直接连接符 9"/>
            <p:cNvCxnSpPr>
              <a:stCxn id="20" idx="5"/>
              <a:endCxn id="19" idx="0"/>
            </p:cNvCxnSpPr>
            <p:nvPr/>
          </p:nvCxnSpPr>
          <p:spPr>
            <a:xfrm>
              <a:off x="1564023" y="3591190"/>
              <a:ext cx="349505" cy="36646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11"/>
            <p:cNvCxnSpPr>
              <a:stCxn id="21" idx="3"/>
              <a:endCxn id="19" idx="0"/>
            </p:cNvCxnSpPr>
            <p:nvPr/>
          </p:nvCxnSpPr>
          <p:spPr>
            <a:xfrm flipH="1">
              <a:off x="1913528" y="3549402"/>
              <a:ext cx="319497" cy="40825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8"/>
            <p:cNvCxnSpPr>
              <a:stCxn id="22" idx="0"/>
              <a:endCxn id="19" idx="2"/>
            </p:cNvCxnSpPr>
            <p:nvPr/>
          </p:nvCxnSpPr>
          <p:spPr>
            <a:xfrm flipV="1">
              <a:off x="1354277" y="4265429"/>
              <a:ext cx="559251" cy="27455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30"/>
            <p:cNvCxnSpPr>
              <a:stCxn id="23" idx="1"/>
              <a:endCxn id="19" idx="2"/>
            </p:cNvCxnSpPr>
            <p:nvPr/>
          </p:nvCxnSpPr>
          <p:spPr>
            <a:xfrm flipH="1" flipV="1">
              <a:off x="1913528" y="4265429"/>
              <a:ext cx="392580" cy="34029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3"/>
            <p:cNvSpPr/>
            <p:nvPr/>
          </p:nvSpPr>
          <p:spPr>
            <a:xfrm>
              <a:off x="1544941" y="4903728"/>
              <a:ext cx="735323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salary</a:t>
              </a:r>
              <a:endParaRPr lang="en-US" altLang="zh-CN" sz="1400" i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cxnSp>
          <p:nvCxnSpPr>
            <p:cNvPr id="29" name="直接连接符 11"/>
            <p:cNvCxnSpPr>
              <a:stCxn id="28" idx="0"/>
              <a:endCxn id="19" idx="2"/>
            </p:cNvCxnSpPr>
            <p:nvPr/>
          </p:nvCxnSpPr>
          <p:spPr>
            <a:xfrm flipV="1">
              <a:off x="1912603" y="4265429"/>
              <a:ext cx="925" cy="63829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7"/>
            <p:cNvSpPr/>
            <p:nvPr/>
          </p:nvSpPr>
          <p:spPr>
            <a:xfrm>
              <a:off x="163638" y="3934504"/>
              <a:ext cx="817594" cy="354072"/>
            </a:xfrm>
            <a:prstGeom prst="ellipse">
              <a:avLst/>
            </a:prstGeom>
            <a:noFill/>
            <a:ln w="3175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phone</a:t>
              </a:r>
              <a:endParaRPr lang="zh-CN" altLang="en-US" sz="1400" i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cxnSp>
          <p:nvCxnSpPr>
            <p:cNvPr id="31" name="Straight Connector 30"/>
            <p:cNvCxnSpPr>
              <a:stCxn id="30" idx="6"/>
              <a:endCxn id="19" idx="1"/>
            </p:cNvCxnSpPr>
            <p:nvPr/>
          </p:nvCxnSpPr>
          <p:spPr>
            <a:xfrm>
              <a:off x="981232" y="4111540"/>
              <a:ext cx="430025" cy="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12">
            <a:hlinkClick r:id="rId1" action="ppaction://hlinksldjump"/>
          </p:cNvPr>
          <p:cNvSpPr/>
          <p:nvPr/>
        </p:nvSpPr>
        <p:spPr>
          <a:xfrm>
            <a:off x="0" y="0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Aggregation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33" name="矩形 12">
            <a:hlinkClick r:id="rId2" action="ppaction://hlinksldjump"/>
          </p:cNvPr>
          <p:cNvSpPr/>
          <p:nvPr/>
        </p:nvSpPr>
        <p:spPr>
          <a:xfrm>
            <a:off x="6120000" y="-1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charset="0"/>
                <a:cs typeface="Arial" charset="0"/>
              </a:rPr>
              <a:t>Generalization and Specialization</a:t>
            </a:r>
            <a:endParaRPr lang="zh-CN" altLang="en-US" sz="10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34" name="矩形 12">
            <a:hlinkClick r:id="rId3" action="ppaction://hlinksldjump"/>
          </p:cNvPr>
          <p:cNvSpPr/>
          <p:nvPr/>
        </p:nvSpPr>
        <p:spPr>
          <a:xfrm>
            <a:off x="3024000" y="0"/>
            <a:ext cx="3096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Weak Entity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 and Specialization</a:t>
            </a:r>
            <a:endParaRPr lang="en-US" dirty="0"/>
          </a:p>
        </p:txBody>
      </p:sp>
      <p:sp>
        <p:nvSpPr>
          <p:cNvPr id="3" name="Content Placeholder 2"/>
          <p:cNvSpPr>
            <a14:cpLocks xmlns:a14="http://schemas.microsoft.com/office/drawing/2010/main" noGrp="1"/>
          </p:cNvSpPr>
          <p:nvPr>
            <p:ph idx="1"/>
          </p:nvPr>
        </p:nvSpPr>
        <p:spPr>
          <a:xfrm>
            <a:off x="628650" y="1600200"/>
            <a:ext cx="7886700" cy="4199709"/>
          </a:xfrm>
        </p:spPr>
        <p:txBody>
          <a:bodyPr>
            <a:normAutofit/>
          </a:bodyPr>
          <a:lstStyle/>
          <a:p>
            <a:r>
              <a:rPr lang="en-US" dirty="0"/>
              <a:t>For this case, an entity set “person” is usually created to hold the </a:t>
            </a:r>
            <a:r>
              <a:rPr lang="en-US" altLang="zh-CN" dirty="0"/>
              <a:t>common attributes.</a:t>
            </a:r>
            <a:endParaRPr lang="en-US" altLang="zh-CN" dirty="0"/>
          </a:p>
          <a:p>
            <a:r>
              <a:rPr lang="en-US" dirty="0"/>
              <a:t>This is called </a:t>
            </a:r>
            <a:r>
              <a:rPr lang="en-US" b="1" i="1" dirty="0"/>
              <a:t>generalization</a:t>
            </a:r>
            <a:r>
              <a:rPr lang="en-US" dirty="0"/>
              <a:t>, finding common properties among several different entity sets.</a:t>
            </a:r>
            <a:endParaRPr lang="en-US" dirty="0"/>
          </a:p>
          <a:p>
            <a:r>
              <a:rPr lang="en-US" dirty="0"/>
              <a:t>The entity sets “student” and “instructor” are also remained to keep their special attributes.</a:t>
            </a:r>
            <a:endParaRPr lang="en-US" dirty="0"/>
          </a:p>
          <a:p>
            <a:r>
              <a:rPr lang="en-US" dirty="0"/>
              <a:t>A special relationship set, </a:t>
            </a:r>
            <a:r>
              <a:rPr lang="en-US" b="1" i="1" dirty="0"/>
              <a:t>ISA </a:t>
            </a:r>
            <a:r>
              <a:rPr lang="en-US" dirty="0"/>
              <a:t>is used to show the connection among “person”, “student”, and “instructor”.</a:t>
            </a:r>
            <a:endParaRPr lang="en-US" dirty="0"/>
          </a:p>
          <a:p>
            <a:r>
              <a:rPr lang="en-US" dirty="0"/>
              <a:t>The </a:t>
            </a:r>
            <a:r>
              <a:rPr lang="en-US" altLang="zh-CN" dirty="0"/>
              <a:t>intuition is that a student </a:t>
            </a:r>
            <a:r>
              <a:rPr lang="en-US" altLang="zh-CN" b="1" i="1" dirty="0"/>
              <a:t>is a </a:t>
            </a:r>
            <a:r>
              <a:rPr lang="en-US" altLang="zh-CN" dirty="0"/>
              <a:t>person.</a:t>
            </a:r>
            <a:endParaRPr lang="en-US" altLang="zh-CN" dirty="0"/>
          </a:p>
          <a:p>
            <a:r>
              <a:rPr lang="en-US" dirty="0"/>
              <a:t>The entity set “person” is also a super set of “student” and “instructor”.</a:t>
            </a:r>
            <a:endParaRPr lang="en-US" dirty="0"/>
          </a:p>
        </p:txBody>
      </p:sp>
      <p:sp>
        <p:nvSpPr>
          <p:cNvPr id="4" name="矩形 12">
            <a:hlinkClick r:id="rId1" action="ppaction://hlinksldjump"/>
          </p:cNvPr>
          <p:cNvSpPr/>
          <p:nvPr/>
        </p:nvSpPr>
        <p:spPr>
          <a:xfrm>
            <a:off x="0" y="0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Aggregation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5" name="矩形 12">
            <a:hlinkClick r:id="rId2" action="ppaction://hlinksldjump"/>
          </p:cNvPr>
          <p:cNvSpPr/>
          <p:nvPr/>
        </p:nvSpPr>
        <p:spPr>
          <a:xfrm>
            <a:off x="6120000" y="-1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charset="0"/>
                <a:cs typeface="Arial" charset="0"/>
              </a:rPr>
              <a:t>Generalization and Specialization</a:t>
            </a:r>
            <a:endParaRPr lang="zh-CN" altLang="en-US" sz="10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矩形 12">
            <a:hlinkClick r:id="rId3" action="ppaction://hlinksldjump"/>
          </p:cNvPr>
          <p:cNvSpPr/>
          <p:nvPr/>
        </p:nvSpPr>
        <p:spPr>
          <a:xfrm>
            <a:off x="3024000" y="0"/>
            <a:ext cx="3096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Weak Entity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 and </a:t>
            </a:r>
            <a:r>
              <a:rPr lang="en-US" altLang="zh-CN" dirty="0"/>
              <a:t>Specialization</a:t>
            </a:r>
            <a:endParaRPr lang="en-US" dirty="0"/>
          </a:p>
        </p:txBody>
      </p:sp>
      <p:sp>
        <p:nvSpPr>
          <p:cNvPr id="3" name="Content Placeholder 2"/>
          <p:cNvSpPr>
            <a14:cpLocks xmlns:a14="http://schemas.microsoft.com/office/drawing/2010/main"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ISA relationship sets are denoted by </a:t>
            </a:r>
            <a:r>
              <a:rPr lang="en-US" altLang="zh-CN" b="1" i="1" dirty="0"/>
              <a:t>triangles</a:t>
            </a:r>
            <a:r>
              <a:rPr lang="en-US" altLang="zh-CN" dirty="0"/>
              <a:t>.</a:t>
            </a:r>
            <a:endParaRPr lang="en-US" altLang="zh-CN" dirty="0"/>
          </a:p>
          <a:p>
            <a:r>
              <a:rPr lang="en-US" dirty="0"/>
              <a:t>The super set is usually placed above the triangle.</a:t>
            </a:r>
            <a:endParaRPr 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2666651" y="2811163"/>
            <a:ext cx="3995937" cy="2758134"/>
            <a:chOff x="2674467" y="2373501"/>
            <a:chExt cx="3995937" cy="2758134"/>
          </a:xfrm>
        </p:grpSpPr>
        <p:grpSp>
          <p:nvGrpSpPr>
            <p:cNvPr id="52" name="Group 51"/>
            <p:cNvGrpSpPr/>
            <p:nvPr/>
          </p:nvGrpSpPr>
          <p:grpSpPr>
            <a:xfrm>
              <a:off x="2674467" y="4195229"/>
              <a:ext cx="1485129" cy="936406"/>
              <a:chOff x="1517491" y="4858136"/>
              <a:chExt cx="1485129" cy="936406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1927392" y="4858136"/>
                <a:ext cx="93078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r>
                  <a:rPr lang="en-US" altLang="zh-CN" sz="1400" i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student</a:t>
                </a:r>
                <a:endParaRPr lang="zh-CN" altLang="en-US" sz="1400" i="1" dirty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0" name="椭圆 23"/>
              <p:cNvSpPr/>
              <p:nvPr/>
            </p:nvSpPr>
            <p:spPr>
              <a:xfrm>
                <a:off x="1517491" y="5440470"/>
                <a:ext cx="558326" cy="3540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18000" rIns="0" bIns="18000" rtlCol="0" anchor="ctr">
                <a:spAutoFit/>
              </a:bodyPr>
              <a:lstStyle/>
              <a:p>
                <a:pPr algn="ctr"/>
                <a:r>
                  <a:rPr lang="en-US" altLang="zh-CN" sz="1400" i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year</a:t>
                </a:r>
                <a:endParaRPr lang="zh-CN" altLang="en-US" sz="1400" i="1" dirty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</p:txBody>
          </p:sp>
          <p:cxnSp>
            <p:nvCxnSpPr>
              <p:cNvPr id="14" name="直接连接符 28"/>
              <p:cNvCxnSpPr>
                <a:stCxn id="10" idx="0"/>
                <a:endCxn id="7" idx="2"/>
              </p:cNvCxnSpPr>
              <p:nvPr/>
            </p:nvCxnSpPr>
            <p:spPr>
              <a:xfrm flipV="1">
                <a:off x="1796654" y="5165913"/>
                <a:ext cx="596130" cy="274557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椭圆 24"/>
              <p:cNvSpPr/>
              <p:nvPr/>
            </p:nvSpPr>
            <p:spPr>
              <a:xfrm>
                <a:off x="2487146" y="5440470"/>
                <a:ext cx="515474" cy="3540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18000" rIns="0" bIns="18000" rtlCol="0" anchor="ctr">
                <a:spAutoFit/>
              </a:bodyPr>
              <a:lstStyle/>
              <a:p>
                <a:pPr algn="ctr"/>
                <a:r>
                  <a:rPr lang="en-US" altLang="zh-CN" sz="1400" i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GPA</a:t>
                </a:r>
                <a:endParaRPr lang="zh-CN" altLang="en-US" sz="1400" i="1" dirty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</p:txBody>
          </p:sp>
          <p:cxnSp>
            <p:nvCxnSpPr>
              <p:cNvPr id="17" name="直接连接符 30"/>
              <p:cNvCxnSpPr>
                <a:stCxn id="16" idx="0"/>
                <a:endCxn id="7" idx="2"/>
              </p:cNvCxnSpPr>
              <p:nvPr/>
            </p:nvCxnSpPr>
            <p:spPr>
              <a:xfrm flipH="1" flipV="1">
                <a:off x="2392784" y="5165913"/>
                <a:ext cx="352099" cy="274557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5039688" y="4172081"/>
              <a:ext cx="1630716" cy="936406"/>
              <a:chOff x="5995793" y="4758024"/>
              <a:chExt cx="1630716" cy="936406"/>
            </a:xfrm>
          </p:grpSpPr>
          <p:sp>
            <p:nvSpPr>
              <p:cNvPr id="19" name="矩形 3"/>
              <p:cNvSpPr/>
              <p:nvPr/>
            </p:nvSpPr>
            <p:spPr>
              <a:xfrm>
                <a:off x="6331936" y="4758024"/>
                <a:ext cx="100454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1400" i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instructor</a:t>
                </a:r>
                <a:endParaRPr lang="zh-CN" altLang="en-US" sz="1400" i="1" dirty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" name="椭圆 23"/>
              <p:cNvSpPr/>
              <p:nvPr/>
            </p:nvSpPr>
            <p:spPr>
              <a:xfrm>
                <a:off x="5995793" y="5340358"/>
                <a:ext cx="558326" cy="3540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18000" rIns="0" bIns="18000" rtlCol="0" anchor="ctr">
                <a:spAutoFit/>
              </a:bodyPr>
              <a:lstStyle/>
              <a:p>
                <a:pPr algn="ctr"/>
                <a:r>
                  <a:rPr lang="en-US" altLang="zh-CN" sz="1400" i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title</a:t>
                </a:r>
                <a:endParaRPr lang="zh-CN" altLang="en-US" sz="1400" i="1" dirty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</p:txBody>
          </p:sp>
          <p:cxnSp>
            <p:nvCxnSpPr>
              <p:cNvPr id="26" name="直接连接符 28"/>
              <p:cNvCxnSpPr>
                <a:stCxn id="22" idx="0"/>
                <a:endCxn id="19" idx="2"/>
              </p:cNvCxnSpPr>
              <p:nvPr/>
            </p:nvCxnSpPr>
            <p:spPr>
              <a:xfrm flipV="1">
                <a:off x="6274956" y="5065801"/>
                <a:ext cx="559251" cy="274557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椭圆 23"/>
              <p:cNvSpPr/>
              <p:nvPr/>
            </p:nvSpPr>
            <p:spPr>
              <a:xfrm>
                <a:off x="6891186" y="5340358"/>
                <a:ext cx="735323" cy="3540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18000" rIns="0" bIns="18000" rtlCol="0" anchor="ctr">
                <a:spAutoFit/>
              </a:bodyPr>
              <a:lstStyle/>
              <a:p>
                <a:pPr algn="ctr"/>
                <a:r>
                  <a:rPr lang="en-US" altLang="zh-CN" sz="1400" i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salary</a:t>
                </a:r>
                <a:endParaRPr lang="en-US" altLang="zh-CN" sz="1400" i="1" dirty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</p:txBody>
          </p:sp>
          <p:cxnSp>
            <p:nvCxnSpPr>
              <p:cNvPr id="29" name="直接连接符 11"/>
              <p:cNvCxnSpPr>
                <a:stCxn id="28" idx="0"/>
                <a:endCxn id="19" idx="2"/>
              </p:cNvCxnSpPr>
              <p:nvPr/>
            </p:nvCxnSpPr>
            <p:spPr>
              <a:xfrm flipH="1" flipV="1">
                <a:off x="6834207" y="5065801"/>
                <a:ext cx="424641" cy="274557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椭圆 7"/>
            <p:cNvSpPr/>
            <p:nvPr/>
          </p:nvSpPr>
          <p:spPr>
            <a:xfrm>
              <a:off x="2970011" y="2929581"/>
              <a:ext cx="817594" cy="354072"/>
            </a:xfrm>
            <a:prstGeom prst="ellipse">
              <a:avLst/>
            </a:prstGeom>
            <a:noFill/>
            <a:ln w="3175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phone</a:t>
              </a:r>
              <a:endParaRPr lang="zh-CN" altLang="en-US" sz="1400" i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cxnSp>
          <p:nvCxnSpPr>
            <p:cNvPr id="34" name="Straight Connector 33"/>
            <p:cNvCxnSpPr>
              <a:stCxn id="33" idx="6"/>
              <a:endCxn id="35" idx="1"/>
            </p:cNvCxnSpPr>
            <p:nvPr/>
          </p:nvCxnSpPr>
          <p:spPr>
            <a:xfrm flipV="1">
              <a:off x="3787605" y="3106209"/>
              <a:ext cx="425348" cy="40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"/>
            <p:cNvSpPr/>
            <p:nvPr/>
          </p:nvSpPr>
          <p:spPr>
            <a:xfrm>
              <a:off x="4212953" y="2952320"/>
              <a:ext cx="9307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person</a:t>
              </a:r>
              <a:endParaRPr lang="zh-CN" altLang="en-US" sz="1400" i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6" name="椭圆 7"/>
            <p:cNvSpPr/>
            <p:nvPr/>
          </p:nvSpPr>
          <p:spPr>
            <a:xfrm>
              <a:off x="4076453" y="2424591"/>
              <a:ext cx="476526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u="sng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id</a:t>
              </a:r>
              <a:endParaRPr lang="zh-CN" altLang="en-US" sz="1400" i="1" u="sng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7" name="椭圆 22"/>
            <p:cNvSpPr/>
            <p:nvPr/>
          </p:nvSpPr>
          <p:spPr>
            <a:xfrm>
              <a:off x="4829285" y="2373501"/>
              <a:ext cx="628902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name</a:t>
              </a:r>
              <a:endParaRPr lang="zh-CN" altLang="en-US" sz="1400" i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9" name="椭圆 24"/>
            <p:cNvSpPr/>
            <p:nvPr/>
          </p:nvSpPr>
          <p:spPr>
            <a:xfrm>
              <a:off x="5448192" y="2929581"/>
              <a:ext cx="628902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major</a:t>
              </a:r>
              <a:endParaRPr lang="zh-CN" altLang="en-US" sz="1400" i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cxnSp>
          <p:nvCxnSpPr>
            <p:cNvPr id="40" name="直接连接符 9"/>
            <p:cNvCxnSpPr>
              <a:stCxn id="36" idx="5"/>
              <a:endCxn id="35" idx="0"/>
            </p:cNvCxnSpPr>
            <p:nvPr/>
          </p:nvCxnSpPr>
          <p:spPr>
            <a:xfrm>
              <a:off x="4483193" y="2726810"/>
              <a:ext cx="195152" cy="22551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11"/>
            <p:cNvCxnSpPr>
              <a:stCxn id="37" idx="3"/>
              <a:endCxn id="35" idx="0"/>
            </p:cNvCxnSpPr>
            <p:nvPr/>
          </p:nvCxnSpPr>
          <p:spPr>
            <a:xfrm flipH="1">
              <a:off x="4678345" y="2675720"/>
              <a:ext cx="243041" cy="2766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30"/>
            <p:cNvCxnSpPr>
              <a:stCxn id="39" idx="2"/>
              <a:endCxn id="35" idx="3"/>
            </p:cNvCxnSpPr>
            <p:nvPr/>
          </p:nvCxnSpPr>
          <p:spPr>
            <a:xfrm flipH="1" flipV="1">
              <a:off x="5143736" y="3106209"/>
              <a:ext cx="304456" cy="40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/>
            <p:cNvGrpSpPr/>
            <p:nvPr/>
          </p:nvGrpSpPr>
          <p:grpSpPr>
            <a:xfrm>
              <a:off x="4306788" y="3548497"/>
              <a:ext cx="746146" cy="649708"/>
              <a:chOff x="7093655" y="4025622"/>
              <a:chExt cx="746146" cy="649708"/>
            </a:xfrm>
          </p:grpSpPr>
          <p:sp>
            <p:nvSpPr>
              <p:cNvPr id="55" name="Isosceles Triangle 54"/>
              <p:cNvSpPr/>
              <p:nvPr/>
            </p:nvSpPr>
            <p:spPr>
              <a:xfrm rot="10800000">
                <a:off x="7093655" y="4032101"/>
                <a:ext cx="746146" cy="643229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7187771" y="4025622"/>
                <a:ext cx="557914" cy="369332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spAutoFit/>
              </a:bodyPr>
              <a:lstStyle/>
              <a:p>
                <a:pPr algn="l"/>
                <a:r>
                  <a:rPr kumimoji="1" lang="en-US" dirty="0">
                    <a:latin typeface="Arial" charset="0"/>
                    <a:cs typeface="Arial" charset="0"/>
                  </a:rPr>
                  <a:t>ISA</a:t>
                </a:r>
                <a:endParaRPr kumimoji="1" lang="en-US" dirty="0">
                  <a:latin typeface="Arial" charset="0"/>
                  <a:cs typeface="Arial" charset="0"/>
                </a:endParaRPr>
              </a:p>
            </p:txBody>
          </p:sp>
        </p:grpSp>
        <p:cxnSp>
          <p:nvCxnSpPr>
            <p:cNvPr id="59" name="Straight Connector 58"/>
            <p:cNvCxnSpPr>
              <a:stCxn id="35" idx="2"/>
              <a:endCxn id="56" idx="0"/>
            </p:cNvCxnSpPr>
            <p:nvPr/>
          </p:nvCxnSpPr>
          <p:spPr>
            <a:xfrm>
              <a:off x="4678345" y="3260097"/>
              <a:ext cx="1516" cy="2884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55" idx="5"/>
              <a:endCxn id="7" idx="0"/>
            </p:cNvCxnSpPr>
            <p:nvPr/>
          </p:nvCxnSpPr>
          <p:spPr>
            <a:xfrm flipH="1">
              <a:off x="3549760" y="3876590"/>
              <a:ext cx="943564" cy="31863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5" idx="1"/>
              <a:endCxn id="19" idx="0"/>
            </p:cNvCxnSpPr>
            <p:nvPr/>
          </p:nvCxnSpPr>
          <p:spPr>
            <a:xfrm>
              <a:off x="4866397" y="3876590"/>
              <a:ext cx="1011705" cy="29549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矩形 12">
            <a:hlinkClick r:id="rId1" action="ppaction://hlinksldjump"/>
          </p:cNvPr>
          <p:cNvSpPr/>
          <p:nvPr/>
        </p:nvSpPr>
        <p:spPr>
          <a:xfrm>
            <a:off x="0" y="0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Aggregation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68" name="矩形 12">
            <a:hlinkClick r:id="rId2" action="ppaction://hlinksldjump"/>
          </p:cNvPr>
          <p:cNvSpPr/>
          <p:nvPr/>
        </p:nvSpPr>
        <p:spPr>
          <a:xfrm>
            <a:off x="6120000" y="-1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charset="0"/>
                <a:cs typeface="Arial" charset="0"/>
              </a:rPr>
              <a:t>Generalization and Specialization</a:t>
            </a:r>
            <a:endParaRPr lang="zh-CN" altLang="en-US" sz="10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69" name="矩形 12">
            <a:hlinkClick r:id="rId3" action="ppaction://hlinksldjump"/>
          </p:cNvPr>
          <p:cNvSpPr/>
          <p:nvPr/>
        </p:nvSpPr>
        <p:spPr>
          <a:xfrm>
            <a:off x="3024000" y="0"/>
            <a:ext cx="3096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Weak Entity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 and Specialization</a:t>
            </a:r>
            <a:endParaRPr lang="en-US" dirty="0"/>
          </a:p>
        </p:txBody>
      </p:sp>
      <p:sp>
        <p:nvSpPr>
          <p:cNvPr id="3" name="Content Placeholder 2"/>
          <p:cNvSpPr>
            <a14:cpLocks xmlns:a14="http://schemas.microsoft.com/office/drawing/2010/main" noGrp="1"/>
          </p:cNvSpPr>
          <p:nvPr>
            <p:ph idx="1"/>
          </p:nvPr>
        </p:nvSpPr>
        <p:spPr>
          <a:xfrm>
            <a:off x="628650" y="1600200"/>
            <a:ext cx="7886700" cy="3511062"/>
          </a:xfrm>
        </p:spPr>
        <p:txBody>
          <a:bodyPr/>
          <a:lstStyle/>
          <a:p>
            <a:r>
              <a:rPr lang="en-US" dirty="0"/>
              <a:t>The above design process is </a:t>
            </a:r>
            <a:r>
              <a:rPr lang="en-US" b="1" i="1" dirty="0"/>
              <a:t>bottom-up</a:t>
            </a:r>
            <a:r>
              <a:rPr lang="en-US" dirty="0"/>
              <a:t>, combining several entity sets with same attributes into higher-level entity set.</a:t>
            </a:r>
            <a:endParaRPr lang="en-US" dirty="0"/>
          </a:p>
          <a:p>
            <a:r>
              <a:rPr lang="en-US" dirty="0"/>
              <a:t>But sometimes the process is reversed.</a:t>
            </a:r>
            <a:endParaRPr lang="en-US" dirty="0"/>
          </a:p>
          <a:p>
            <a:r>
              <a:rPr lang="en-US" dirty="0"/>
              <a:t>Some entity sets can be split into some lower-level entity sets with specific attributes.</a:t>
            </a:r>
            <a:endParaRPr lang="en-US" dirty="0"/>
          </a:p>
          <a:p>
            <a:r>
              <a:rPr lang="en-US" dirty="0"/>
              <a:t>This </a:t>
            </a:r>
            <a:r>
              <a:rPr lang="en-US" b="1" i="1" dirty="0"/>
              <a:t>top-down</a:t>
            </a:r>
            <a:r>
              <a:rPr lang="en-US" dirty="0"/>
              <a:t> process is called </a:t>
            </a:r>
            <a:r>
              <a:rPr lang="en-US" b="1" i="1" dirty="0"/>
              <a:t>specialization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4" name="矩形 12">
            <a:hlinkClick r:id="rId1" action="ppaction://hlinksldjump"/>
          </p:cNvPr>
          <p:cNvSpPr/>
          <p:nvPr/>
        </p:nvSpPr>
        <p:spPr>
          <a:xfrm>
            <a:off x="0" y="0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Aggregation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5" name="矩形 12">
            <a:hlinkClick r:id="rId2" action="ppaction://hlinksldjump"/>
          </p:cNvPr>
          <p:cNvSpPr/>
          <p:nvPr/>
        </p:nvSpPr>
        <p:spPr>
          <a:xfrm>
            <a:off x="6120000" y="-1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charset="0"/>
                <a:cs typeface="Arial" charset="0"/>
              </a:rPr>
              <a:t>Generalization and Specialization</a:t>
            </a:r>
            <a:endParaRPr lang="zh-CN" altLang="en-US" sz="10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矩形 12">
            <a:hlinkClick r:id="rId3" action="ppaction://hlinksldjump"/>
          </p:cNvPr>
          <p:cNvSpPr/>
          <p:nvPr/>
        </p:nvSpPr>
        <p:spPr>
          <a:xfrm>
            <a:off x="3024000" y="0"/>
            <a:ext cx="3096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Weak Entity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on Generalization/Specialization</a:t>
            </a:r>
            <a:endParaRPr lang="en-US" dirty="0"/>
          </a:p>
        </p:txBody>
      </p:sp>
      <p:sp>
        <p:nvSpPr>
          <p:cNvPr id="3" name="Content Placeholder 2"/>
          <p:cNvSpPr>
            <a14:cpLocks xmlns:a14="http://schemas.microsoft.com/office/drawing/2010/main" noGrp="1"/>
          </p:cNvSpPr>
          <p:nvPr>
            <p:ph idx="1"/>
          </p:nvPr>
        </p:nvSpPr>
        <p:spPr>
          <a:xfrm>
            <a:off x="628650" y="1600199"/>
            <a:ext cx="7886700" cy="4738077"/>
          </a:xfrm>
        </p:spPr>
        <p:txBody>
          <a:bodyPr/>
          <a:lstStyle/>
          <a:p>
            <a:r>
              <a:rPr lang="en-US" altLang="zh-CN" dirty="0"/>
              <a:t>Cardinality constraints and participation constraints can be applied on ISA relationship sets.</a:t>
            </a:r>
            <a:endParaRPr lang="en-US" altLang="zh-CN" dirty="0"/>
          </a:p>
          <a:p>
            <a:r>
              <a:rPr lang="en-US" dirty="0"/>
              <a:t>But some constraints are omitted because</a:t>
            </a:r>
            <a:endParaRPr lang="en-US" dirty="0"/>
          </a:p>
          <a:p>
            <a:pPr lvl="1"/>
            <a:r>
              <a:rPr lang="en-US" dirty="0"/>
              <a:t>each entity on the lower-level is one entity on the higher-level (the entity sets on the lower-level always fully participate ISA);</a:t>
            </a:r>
            <a:endParaRPr lang="en-US" dirty="0"/>
          </a:p>
          <a:p>
            <a:pPr lvl="1"/>
            <a:r>
              <a:rPr lang="en-US" dirty="0"/>
              <a:t>one entity cannot be associated with multiple entities in the same entity set on the lower-level.</a:t>
            </a:r>
            <a:endParaRPr lang="en-US" dirty="0"/>
          </a:p>
          <a:p>
            <a:r>
              <a:rPr lang="en-US" dirty="0"/>
              <a:t>Thus, the constraints on ISA only discuss</a:t>
            </a:r>
            <a:endParaRPr lang="en-US" dirty="0"/>
          </a:p>
          <a:p>
            <a:r>
              <a:rPr lang="en-US" dirty="0"/>
              <a:t>Does one higher-level entity belong to at least one lower-level entity set?</a:t>
            </a:r>
            <a:endParaRPr lang="en-US" dirty="0"/>
          </a:p>
          <a:p>
            <a:pPr lvl="1"/>
            <a:r>
              <a:rPr lang="en-US" dirty="0"/>
              <a:t>If yes, this ISA is a </a:t>
            </a:r>
            <a:r>
              <a:rPr lang="en-US" b="1" i="1" dirty="0"/>
              <a:t>total generalization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/>
              <a:t>Does one higher-level entity belong to multiple lower-level entity set? </a:t>
            </a:r>
            <a:endParaRPr lang="en-US" dirty="0"/>
          </a:p>
          <a:p>
            <a:pPr lvl="1"/>
            <a:r>
              <a:rPr lang="en-US" dirty="0"/>
              <a:t>If No, it is a </a:t>
            </a:r>
            <a:r>
              <a:rPr lang="en-US" b="1" i="1" dirty="0"/>
              <a:t>disjoint generalization</a:t>
            </a:r>
            <a:r>
              <a:rPr lang="en-US" dirty="0"/>
              <a:t>.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矩形 12">
            <a:hlinkClick r:id="rId1" action="ppaction://hlinksldjump"/>
          </p:cNvPr>
          <p:cNvSpPr/>
          <p:nvPr/>
        </p:nvSpPr>
        <p:spPr>
          <a:xfrm>
            <a:off x="0" y="0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Aggregation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5" name="矩形 12">
            <a:hlinkClick r:id="rId2" action="ppaction://hlinksldjump"/>
          </p:cNvPr>
          <p:cNvSpPr/>
          <p:nvPr/>
        </p:nvSpPr>
        <p:spPr>
          <a:xfrm>
            <a:off x="6120000" y="-1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charset="0"/>
                <a:cs typeface="Arial" charset="0"/>
              </a:rPr>
              <a:t>Generalization and Specialization</a:t>
            </a:r>
            <a:endParaRPr lang="zh-CN" altLang="en-US" sz="10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矩形 12">
            <a:hlinkClick r:id="rId3" action="ppaction://hlinksldjump"/>
          </p:cNvPr>
          <p:cNvSpPr/>
          <p:nvPr/>
        </p:nvSpPr>
        <p:spPr>
          <a:xfrm>
            <a:off x="3024000" y="0"/>
            <a:ext cx="3096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Weak Entity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on Generalization/Specialization</a:t>
            </a:r>
            <a:endParaRPr lang="en-US" dirty="0"/>
          </a:p>
        </p:txBody>
      </p:sp>
      <p:sp>
        <p:nvSpPr>
          <p:cNvPr id="3" name="Content Placeholder 2"/>
          <p:cNvSpPr>
            <a14:cpLocks xmlns:a14="http://schemas.microsoft.com/office/drawing/2010/main" noGrp="1"/>
          </p:cNvSpPr>
          <p:nvPr>
            <p:ph idx="1"/>
          </p:nvPr>
        </p:nvSpPr>
        <p:spPr>
          <a:xfrm>
            <a:off x="628650" y="1600199"/>
            <a:ext cx="7886700" cy="4738077"/>
          </a:xfrm>
        </p:spPr>
        <p:txBody>
          <a:bodyPr/>
          <a:lstStyle/>
          <a:p>
            <a:r>
              <a:rPr lang="en-US" dirty="0"/>
              <a:t>Consider the “student” and “instructor” example.</a:t>
            </a:r>
            <a:endParaRPr lang="en-US" dirty="0"/>
          </a:p>
          <a:p>
            <a:r>
              <a:rPr lang="en-US" dirty="0"/>
              <a:t>If we want to express every person is either a student or an instructor, then this is a total generalization.</a:t>
            </a:r>
            <a:endParaRPr lang="en-US" dirty="0"/>
          </a:p>
          <a:p>
            <a:r>
              <a:rPr lang="en-US" dirty="0"/>
              <a:t>And if we assume nobody can be a student and an instructor at the same time, this is a disjoint generalization.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574031" y="3429000"/>
            <a:ext cx="3995937" cy="2758134"/>
            <a:chOff x="2674467" y="2373501"/>
            <a:chExt cx="3995937" cy="2758134"/>
          </a:xfrm>
        </p:grpSpPr>
        <p:grpSp>
          <p:nvGrpSpPr>
            <p:cNvPr id="5" name="Group 4"/>
            <p:cNvGrpSpPr/>
            <p:nvPr/>
          </p:nvGrpSpPr>
          <p:grpSpPr>
            <a:xfrm>
              <a:off x="2674467" y="4195229"/>
              <a:ext cx="1485129" cy="936406"/>
              <a:chOff x="1517491" y="4858136"/>
              <a:chExt cx="1485129" cy="936406"/>
            </a:xfrm>
          </p:grpSpPr>
          <p:sp>
            <p:nvSpPr>
              <p:cNvPr id="27" name="矩形 3"/>
              <p:cNvSpPr/>
              <p:nvPr/>
            </p:nvSpPr>
            <p:spPr>
              <a:xfrm>
                <a:off x="1927392" y="4858136"/>
                <a:ext cx="93078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r>
                  <a:rPr lang="en-US" altLang="zh-CN" sz="1400" i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student</a:t>
                </a:r>
                <a:endParaRPr lang="zh-CN" altLang="en-US" sz="1400" i="1" dirty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8" name="椭圆 23"/>
              <p:cNvSpPr/>
              <p:nvPr/>
            </p:nvSpPr>
            <p:spPr>
              <a:xfrm>
                <a:off x="1517491" y="5440470"/>
                <a:ext cx="558326" cy="3540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18000" rIns="0" bIns="18000" rtlCol="0" anchor="ctr">
                <a:spAutoFit/>
              </a:bodyPr>
              <a:lstStyle/>
              <a:p>
                <a:pPr algn="ctr"/>
                <a:r>
                  <a:rPr lang="en-US" altLang="zh-CN" sz="1400" i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year</a:t>
                </a:r>
                <a:endParaRPr lang="zh-CN" altLang="en-US" sz="1400" i="1" dirty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</p:txBody>
          </p:sp>
          <p:cxnSp>
            <p:nvCxnSpPr>
              <p:cNvPr id="29" name="直接连接符 28"/>
              <p:cNvCxnSpPr>
                <a:stCxn id="28" idx="0"/>
                <a:endCxn id="27" idx="2"/>
              </p:cNvCxnSpPr>
              <p:nvPr/>
            </p:nvCxnSpPr>
            <p:spPr>
              <a:xfrm flipV="1">
                <a:off x="1796654" y="5165913"/>
                <a:ext cx="596130" cy="274557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椭圆 24"/>
              <p:cNvSpPr/>
              <p:nvPr/>
            </p:nvSpPr>
            <p:spPr>
              <a:xfrm>
                <a:off x="2487146" y="5440470"/>
                <a:ext cx="515474" cy="3540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18000" rIns="0" bIns="18000" rtlCol="0" anchor="ctr">
                <a:spAutoFit/>
              </a:bodyPr>
              <a:lstStyle/>
              <a:p>
                <a:pPr algn="ctr"/>
                <a:r>
                  <a:rPr lang="en-US" altLang="zh-CN" sz="1400" i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GPA</a:t>
                </a:r>
                <a:endParaRPr lang="zh-CN" altLang="en-US" sz="1400" i="1" dirty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</p:txBody>
          </p:sp>
          <p:cxnSp>
            <p:nvCxnSpPr>
              <p:cNvPr id="31" name="直接连接符 30"/>
              <p:cNvCxnSpPr>
                <a:stCxn id="30" idx="0"/>
                <a:endCxn id="27" idx="2"/>
              </p:cNvCxnSpPr>
              <p:nvPr/>
            </p:nvCxnSpPr>
            <p:spPr>
              <a:xfrm flipH="1" flipV="1">
                <a:off x="2392784" y="5165913"/>
                <a:ext cx="352099" cy="274557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5039688" y="4172081"/>
              <a:ext cx="1630716" cy="936406"/>
              <a:chOff x="5995793" y="4758024"/>
              <a:chExt cx="1630716" cy="936406"/>
            </a:xfrm>
          </p:grpSpPr>
          <p:sp>
            <p:nvSpPr>
              <p:cNvPr id="22" name="矩形 3"/>
              <p:cNvSpPr/>
              <p:nvPr/>
            </p:nvSpPr>
            <p:spPr>
              <a:xfrm>
                <a:off x="6331936" y="4758024"/>
                <a:ext cx="100454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1400" i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instructor</a:t>
                </a:r>
                <a:endParaRPr lang="zh-CN" altLang="en-US" sz="1400" i="1" dirty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3" name="椭圆 23"/>
              <p:cNvSpPr/>
              <p:nvPr/>
            </p:nvSpPr>
            <p:spPr>
              <a:xfrm>
                <a:off x="5995793" y="5340358"/>
                <a:ext cx="558326" cy="3540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18000" rIns="0" bIns="18000" rtlCol="0" anchor="ctr">
                <a:spAutoFit/>
              </a:bodyPr>
              <a:lstStyle/>
              <a:p>
                <a:pPr algn="ctr"/>
                <a:r>
                  <a:rPr lang="en-US" altLang="zh-CN" sz="1400" i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title</a:t>
                </a:r>
                <a:endParaRPr lang="zh-CN" altLang="en-US" sz="1400" i="1" dirty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</p:txBody>
          </p:sp>
          <p:cxnSp>
            <p:nvCxnSpPr>
              <p:cNvPr id="24" name="直接连接符 28"/>
              <p:cNvCxnSpPr>
                <a:stCxn id="23" idx="0"/>
                <a:endCxn id="22" idx="2"/>
              </p:cNvCxnSpPr>
              <p:nvPr/>
            </p:nvCxnSpPr>
            <p:spPr>
              <a:xfrm flipV="1">
                <a:off x="6274956" y="5065801"/>
                <a:ext cx="559251" cy="274557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椭圆 23"/>
              <p:cNvSpPr/>
              <p:nvPr/>
            </p:nvSpPr>
            <p:spPr>
              <a:xfrm>
                <a:off x="6891186" y="5340358"/>
                <a:ext cx="735323" cy="3540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18000" rIns="0" bIns="18000" rtlCol="0" anchor="ctr">
                <a:spAutoFit/>
              </a:bodyPr>
              <a:lstStyle/>
              <a:p>
                <a:pPr algn="ctr"/>
                <a:r>
                  <a:rPr lang="en-US" altLang="zh-CN" sz="1400" i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salary</a:t>
                </a:r>
                <a:endParaRPr lang="en-US" altLang="zh-CN" sz="1400" i="1" dirty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</p:txBody>
          </p:sp>
          <p:cxnSp>
            <p:nvCxnSpPr>
              <p:cNvPr id="26" name="直接连接符 11"/>
              <p:cNvCxnSpPr>
                <a:stCxn id="25" idx="0"/>
                <a:endCxn id="22" idx="2"/>
              </p:cNvCxnSpPr>
              <p:nvPr/>
            </p:nvCxnSpPr>
            <p:spPr>
              <a:xfrm flipH="1" flipV="1">
                <a:off x="6834207" y="5065801"/>
                <a:ext cx="424641" cy="274557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椭圆 7"/>
            <p:cNvSpPr/>
            <p:nvPr/>
          </p:nvSpPr>
          <p:spPr>
            <a:xfrm>
              <a:off x="2970011" y="2929581"/>
              <a:ext cx="817594" cy="354072"/>
            </a:xfrm>
            <a:prstGeom prst="ellipse">
              <a:avLst/>
            </a:prstGeom>
            <a:noFill/>
            <a:ln w="3175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phone</a:t>
              </a:r>
              <a:endParaRPr lang="zh-CN" altLang="en-US" sz="1400" i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cxnSp>
          <p:nvCxnSpPr>
            <p:cNvPr id="8" name="Straight Connector 7"/>
            <p:cNvCxnSpPr>
              <a:stCxn id="7" idx="6"/>
              <a:endCxn id="9" idx="1"/>
            </p:cNvCxnSpPr>
            <p:nvPr/>
          </p:nvCxnSpPr>
          <p:spPr>
            <a:xfrm flipV="1">
              <a:off x="3787605" y="3106209"/>
              <a:ext cx="425348" cy="40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3"/>
            <p:cNvSpPr/>
            <p:nvPr/>
          </p:nvSpPr>
          <p:spPr>
            <a:xfrm>
              <a:off x="4212953" y="2952320"/>
              <a:ext cx="9307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person</a:t>
              </a:r>
              <a:endParaRPr lang="zh-CN" altLang="en-US" sz="1400" i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0" name="椭圆 7"/>
            <p:cNvSpPr/>
            <p:nvPr/>
          </p:nvSpPr>
          <p:spPr>
            <a:xfrm>
              <a:off x="4076453" y="2424591"/>
              <a:ext cx="476526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u="sng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id</a:t>
              </a:r>
              <a:endParaRPr lang="zh-CN" altLang="en-US" sz="1400" i="1" u="sng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1" name="椭圆 22"/>
            <p:cNvSpPr/>
            <p:nvPr/>
          </p:nvSpPr>
          <p:spPr>
            <a:xfrm>
              <a:off x="4829285" y="2373501"/>
              <a:ext cx="628902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name</a:t>
              </a:r>
              <a:endParaRPr lang="zh-CN" altLang="en-US" sz="1400" i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2" name="椭圆 24"/>
            <p:cNvSpPr/>
            <p:nvPr/>
          </p:nvSpPr>
          <p:spPr>
            <a:xfrm>
              <a:off x="5448192" y="2929581"/>
              <a:ext cx="628902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major</a:t>
              </a:r>
              <a:endParaRPr lang="zh-CN" altLang="en-US" sz="1400" i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cxnSp>
          <p:nvCxnSpPr>
            <p:cNvPr id="13" name="直接连接符 9"/>
            <p:cNvCxnSpPr>
              <a:stCxn id="10" idx="5"/>
              <a:endCxn id="9" idx="0"/>
            </p:cNvCxnSpPr>
            <p:nvPr/>
          </p:nvCxnSpPr>
          <p:spPr>
            <a:xfrm>
              <a:off x="4483193" y="2726810"/>
              <a:ext cx="195152" cy="22551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1"/>
            <p:cNvCxnSpPr>
              <a:stCxn id="11" idx="3"/>
              <a:endCxn id="9" idx="0"/>
            </p:cNvCxnSpPr>
            <p:nvPr/>
          </p:nvCxnSpPr>
          <p:spPr>
            <a:xfrm flipH="1">
              <a:off x="4678345" y="2675720"/>
              <a:ext cx="243041" cy="2766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30"/>
            <p:cNvCxnSpPr>
              <a:stCxn id="12" idx="2"/>
              <a:endCxn id="9" idx="3"/>
            </p:cNvCxnSpPr>
            <p:nvPr/>
          </p:nvCxnSpPr>
          <p:spPr>
            <a:xfrm flipH="1" flipV="1">
              <a:off x="5143736" y="3106209"/>
              <a:ext cx="304456" cy="40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4306788" y="3548497"/>
              <a:ext cx="746146" cy="649708"/>
              <a:chOff x="7093655" y="4025622"/>
              <a:chExt cx="746146" cy="649708"/>
            </a:xfrm>
          </p:grpSpPr>
          <p:sp>
            <p:nvSpPr>
              <p:cNvPr id="20" name="Isosceles Triangle 19"/>
              <p:cNvSpPr/>
              <p:nvPr/>
            </p:nvSpPr>
            <p:spPr>
              <a:xfrm rot="10800000">
                <a:off x="7093655" y="4032101"/>
                <a:ext cx="746146" cy="643229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ysClr val="windowText" lastClr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187771" y="4025622"/>
                <a:ext cx="557914" cy="369332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spAutoFit/>
              </a:bodyPr>
              <a:lstStyle/>
              <a:p>
                <a:pPr algn="l"/>
                <a:r>
                  <a:rPr kumimoji="1" lang="en-US" dirty="0">
                    <a:latin typeface="Arial" charset="0"/>
                    <a:cs typeface="Arial" charset="0"/>
                  </a:rPr>
                  <a:t>ISA</a:t>
                </a:r>
                <a:endParaRPr kumimoji="1" lang="en-US" dirty="0">
                  <a:latin typeface="Arial" charset="0"/>
                  <a:cs typeface="Arial" charset="0"/>
                </a:endParaRPr>
              </a:p>
            </p:txBody>
          </p:sp>
        </p:grpSp>
        <p:cxnSp>
          <p:nvCxnSpPr>
            <p:cNvPr id="17" name="Straight Connector 16"/>
            <p:cNvCxnSpPr>
              <a:stCxn id="9" idx="2"/>
              <a:endCxn id="21" idx="0"/>
            </p:cNvCxnSpPr>
            <p:nvPr/>
          </p:nvCxnSpPr>
          <p:spPr>
            <a:xfrm>
              <a:off x="4678345" y="3260097"/>
              <a:ext cx="1516" cy="288400"/>
            </a:xfrm>
            <a:prstGeom prst="line">
              <a:avLst/>
            </a:prstGeom>
            <a:ln w="38100" cmpd="dbl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20" idx="5"/>
              <a:endCxn id="27" idx="0"/>
            </p:cNvCxnSpPr>
            <p:nvPr/>
          </p:nvCxnSpPr>
          <p:spPr>
            <a:xfrm flipH="1">
              <a:off x="3549760" y="3876590"/>
              <a:ext cx="943564" cy="31863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20" idx="1"/>
              <a:endCxn id="22" idx="0"/>
            </p:cNvCxnSpPr>
            <p:nvPr/>
          </p:nvCxnSpPr>
          <p:spPr>
            <a:xfrm>
              <a:off x="4866397" y="3876590"/>
              <a:ext cx="1011705" cy="29549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4127261" y="5278293"/>
            <a:ext cx="902811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l"/>
            <a:r>
              <a:rPr kumimoji="1" 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disjoint</a:t>
            </a:r>
            <a:endParaRPr kumimoji="1" lang="en-US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33" name="矩形 12">
            <a:hlinkClick r:id="rId1" action="ppaction://hlinksldjump"/>
          </p:cNvPr>
          <p:cNvSpPr/>
          <p:nvPr/>
        </p:nvSpPr>
        <p:spPr>
          <a:xfrm>
            <a:off x="0" y="0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Aggregation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34" name="矩形 12">
            <a:hlinkClick r:id="rId2" action="ppaction://hlinksldjump"/>
          </p:cNvPr>
          <p:cNvSpPr/>
          <p:nvPr/>
        </p:nvSpPr>
        <p:spPr>
          <a:xfrm>
            <a:off x="6120000" y="-1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charset="0"/>
                <a:cs typeface="Arial" charset="0"/>
              </a:rPr>
              <a:t>Generalization and Specialization</a:t>
            </a:r>
            <a:endParaRPr lang="zh-CN" altLang="en-US" sz="10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35" name="矩形 12">
            <a:hlinkClick r:id="rId3" action="ppaction://hlinksldjump"/>
          </p:cNvPr>
          <p:cNvSpPr/>
          <p:nvPr/>
        </p:nvSpPr>
        <p:spPr>
          <a:xfrm>
            <a:off x="3024000" y="0"/>
            <a:ext cx="3096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Weak Entity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14:cpLocks xmlns:a14="http://schemas.microsoft.com/office/drawing/2010/main"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ER diagram of the exercise from the last lecture.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 the weak entity set “section”.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Generalize “student” and “instructor”.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Associate the entity sets by</a:t>
            </a:r>
            <a:r>
              <a:rPr lang="zh-CN" altLang="en-US" dirty="0"/>
              <a:t> </a:t>
            </a:r>
            <a:r>
              <a:rPr lang="en-US" altLang="zh-CN" dirty="0"/>
              <a:t>relationship</a:t>
            </a:r>
            <a:r>
              <a:rPr lang="zh-CN" altLang="en-US" dirty="0"/>
              <a:t> </a:t>
            </a:r>
            <a:r>
              <a:rPr lang="en-US" altLang="zh-CN" dirty="0"/>
              <a:t>sets properly.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115" name="矩形 12">
            <a:hlinkClick r:id="rId1" action="ppaction://hlinksldjump"/>
          </p:cNvPr>
          <p:cNvSpPr/>
          <p:nvPr/>
        </p:nvSpPr>
        <p:spPr>
          <a:xfrm>
            <a:off x="0" y="0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Aggregation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116" name="矩形 12">
            <a:hlinkClick r:id="rId2" action="ppaction://hlinksldjump"/>
          </p:cNvPr>
          <p:cNvSpPr/>
          <p:nvPr/>
        </p:nvSpPr>
        <p:spPr>
          <a:xfrm>
            <a:off x="6120000" y="-1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charset="0"/>
                <a:cs typeface="Arial" charset="0"/>
              </a:rPr>
              <a:t>Generalization and Specialization</a:t>
            </a:r>
            <a:endParaRPr lang="zh-CN" altLang="en-US" sz="10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117" name="矩形 12">
            <a:hlinkClick r:id="rId3" action="ppaction://hlinksldjump"/>
          </p:cNvPr>
          <p:cNvSpPr/>
          <p:nvPr/>
        </p:nvSpPr>
        <p:spPr>
          <a:xfrm>
            <a:off x="3024000" y="0"/>
            <a:ext cx="3096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Weak Entity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Exercises</a:t>
            </a:r>
            <a:endParaRPr lang="en-US" dirty="0"/>
          </a:p>
        </p:txBody>
      </p:sp>
      <p:sp>
        <p:nvSpPr>
          <p:cNvPr id="5" name="矩形 12">
            <a:hlinkClick r:id="rId1" action="ppaction://hlinksldjump"/>
          </p:cNvPr>
          <p:cNvSpPr/>
          <p:nvPr/>
        </p:nvSpPr>
        <p:spPr>
          <a:xfrm>
            <a:off x="0" y="0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Aggregation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6" name="矩形 12">
            <a:hlinkClick r:id="rId2" action="ppaction://hlinksldjump"/>
          </p:cNvPr>
          <p:cNvSpPr/>
          <p:nvPr/>
        </p:nvSpPr>
        <p:spPr>
          <a:xfrm>
            <a:off x="6120000" y="-1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charset="0"/>
                <a:cs typeface="Arial" charset="0"/>
              </a:rPr>
              <a:t>Generalization and Specialization</a:t>
            </a:r>
            <a:endParaRPr lang="zh-CN" altLang="en-US" sz="10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7" name="矩形 12">
            <a:hlinkClick r:id="rId3" action="ppaction://hlinksldjump"/>
          </p:cNvPr>
          <p:cNvSpPr/>
          <p:nvPr/>
        </p:nvSpPr>
        <p:spPr>
          <a:xfrm>
            <a:off x="3024000" y="0"/>
            <a:ext cx="3096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Weak Entity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973" y="1646996"/>
            <a:ext cx="8618053" cy="48577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14:cpLocks xmlns:a14="http://schemas.microsoft.com/office/drawing/2010/main" noGrp="1"/>
          </p:cNvSpPr>
          <p:nvPr>
            <p:ph idx="1"/>
          </p:nvPr>
        </p:nvSpPr>
        <p:spPr>
          <a:xfrm>
            <a:off x="628650" y="1600200"/>
            <a:ext cx="7886700" cy="4410456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charset="-122"/>
              </a:rPr>
              <a:t>Aggregation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Weak Entity Sets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Generalization and Specialization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4" name="矩形 12">
            <a:hlinkClick r:id="rId1" action="ppaction://hlinksldjump"/>
          </p:cNvPr>
          <p:cNvSpPr/>
          <p:nvPr/>
        </p:nvSpPr>
        <p:spPr>
          <a:xfrm>
            <a:off x="0" y="0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Aggregation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5" name="矩形 12">
            <a:hlinkClick r:id="rId2" action="ppaction://hlinksldjump"/>
          </p:cNvPr>
          <p:cNvSpPr/>
          <p:nvPr/>
        </p:nvSpPr>
        <p:spPr>
          <a:xfrm>
            <a:off x="6120000" y="-1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Generalization and Specialization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6" name="矩形 12">
            <a:hlinkClick r:id="rId3" action="ppaction://hlinksldjump"/>
          </p:cNvPr>
          <p:cNvSpPr/>
          <p:nvPr/>
        </p:nvSpPr>
        <p:spPr>
          <a:xfrm>
            <a:off x="3024000" y="0"/>
            <a:ext cx="3096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Weak Entity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14:cpLocks xmlns:a14="http://schemas.microsoft.com/office/drawing/2010/main"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 of Lecture 4</a:t>
            </a:r>
            <a:endParaRPr lang="en-US" dirty="0"/>
          </a:p>
        </p:txBody>
      </p:sp>
      <p:sp>
        <p:nvSpPr>
          <p:cNvPr id="4" name="矩形 12">
            <a:hlinkClick r:id="rId1" action="ppaction://hlinksldjump"/>
          </p:cNvPr>
          <p:cNvSpPr/>
          <p:nvPr/>
        </p:nvSpPr>
        <p:spPr>
          <a:xfrm>
            <a:off x="0" y="0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Aggregation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5" name="矩形 12">
            <a:hlinkClick r:id="rId2" action="ppaction://hlinksldjump"/>
          </p:cNvPr>
          <p:cNvSpPr/>
          <p:nvPr/>
        </p:nvSpPr>
        <p:spPr>
          <a:xfrm>
            <a:off x="6120000" y="-1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Generalization and Specialization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6" name="矩形 12">
            <a:hlinkClick r:id="rId3" action="ppaction://hlinksldjump"/>
          </p:cNvPr>
          <p:cNvSpPr/>
          <p:nvPr/>
        </p:nvSpPr>
        <p:spPr>
          <a:xfrm>
            <a:off x="3024000" y="0"/>
            <a:ext cx="3096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Weak Entity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</a:t>
            </a:r>
            <a:endParaRPr lang="en-US" dirty="0"/>
          </a:p>
        </p:txBody>
      </p:sp>
      <p:sp>
        <p:nvSpPr>
          <p:cNvPr id="3" name="Content Placeholder 2"/>
          <p:cNvSpPr>
            <a14:cpLocks xmlns:a14="http://schemas.microsoft.com/office/drawing/2010/main"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last lecture, we saw the example to constraint ternary relationship sets.</a:t>
            </a:r>
            <a:endParaRPr lang="en-US" dirty="0"/>
          </a:p>
          <a:p>
            <a:r>
              <a:rPr lang="en-US" dirty="0"/>
              <a:t>But there were some constraints which were not discussed.</a:t>
            </a:r>
            <a:endParaRPr lang="en-US" dirty="0"/>
          </a:p>
          <a:p>
            <a:r>
              <a:rPr lang="en-US" dirty="0"/>
              <a:t>Recall the ternary relationship set and the constraints.</a:t>
            </a:r>
            <a:endParaRPr lang="en-US" dirty="0"/>
          </a:p>
          <a:p>
            <a:pPr marL="685800" lvl="1" indent="-342900">
              <a:buFont typeface="+mj-lt"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One course is instructed by at most one instructor. </a:t>
            </a:r>
            <a:endParaRPr lang="en-US" dirty="0">
              <a:latin typeface="Arial" charset="0"/>
              <a:cs typeface="Arial" charset="0"/>
            </a:endParaRPr>
          </a:p>
          <a:p>
            <a:pPr marL="685800" lvl="1" indent="-342900">
              <a:buFont typeface="+mj-lt"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One instructor can instruct at most one course.</a:t>
            </a:r>
            <a:endParaRPr lang="en-US" dirty="0">
              <a:latin typeface="Arial" charset="0"/>
              <a:cs typeface="Arial" charset="0"/>
            </a:endParaRPr>
          </a:p>
          <a:p>
            <a:pPr marL="685800" lvl="1" indent="-342900">
              <a:buFont typeface="+mj-lt"/>
              <a:buAutoNum type="arabicPeriod"/>
            </a:pPr>
            <a:r>
              <a:rPr lang="en-US" dirty="0">
                <a:latin typeface="Arial" charset="0"/>
                <a:cs typeface="Arial" charset="0"/>
              </a:rPr>
              <a:t>One student is associated with at most one combination of instructors and courses.</a:t>
            </a:r>
            <a:endParaRPr lang="en-US" dirty="0">
              <a:latin typeface="Arial" charset="0"/>
              <a:cs typeface="Arial" charset="0"/>
            </a:endParaRP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661835" y="4415474"/>
            <a:ext cx="3820329" cy="1306782"/>
            <a:chOff x="2661835" y="2122218"/>
            <a:chExt cx="3820329" cy="1306782"/>
          </a:xfrm>
        </p:grpSpPr>
        <p:grpSp>
          <p:nvGrpSpPr>
            <p:cNvPr id="5" name="Group 4"/>
            <p:cNvGrpSpPr/>
            <p:nvPr/>
          </p:nvGrpSpPr>
          <p:grpSpPr>
            <a:xfrm>
              <a:off x="2661835" y="2122218"/>
              <a:ext cx="3820329" cy="768596"/>
              <a:chOff x="3160692" y="3044701"/>
              <a:chExt cx="3820329" cy="768596"/>
            </a:xfrm>
          </p:grpSpPr>
          <p:sp>
            <p:nvSpPr>
              <p:cNvPr id="8" name="矩形 3"/>
              <p:cNvSpPr/>
              <p:nvPr/>
            </p:nvSpPr>
            <p:spPr>
              <a:xfrm>
                <a:off x="3160692" y="3275111"/>
                <a:ext cx="93078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r>
                  <a:rPr lang="en-US" altLang="zh-CN" sz="1400" i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student</a:t>
                </a:r>
                <a:endParaRPr lang="zh-CN" altLang="en-US" sz="1400" i="1" dirty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9" name="矩形 3"/>
              <p:cNvSpPr/>
              <p:nvPr/>
            </p:nvSpPr>
            <p:spPr>
              <a:xfrm>
                <a:off x="6050238" y="3275111"/>
                <a:ext cx="93078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r>
                  <a:rPr lang="en-US" altLang="zh-CN" sz="1400" i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course</a:t>
                </a:r>
                <a:endParaRPr lang="zh-CN" altLang="en-US" sz="1400" i="1" dirty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0" name="组合 6"/>
              <p:cNvGrpSpPr/>
              <p:nvPr/>
            </p:nvGrpSpPr>
            <p:grpSpPr>
              <a:xfrm>
                <a:off x="4697923" y="3044701"/>
                <a:ext cx="768596" cy="768596"/>
                <a:chOff x="3920969" y="4874243"/>
                <a:chExt cx="824886" cy="824886"/>
              </a:xfrm>
            </p:grpSpPr>
            <p:sp>
              <p:nvSpPr>
                <p:cNvPr id="13" name="菱形 4"/>
                <p:cNvSpPr>
                  <a14:cpLocks xmlns:a14="http://schemas.microsoft.com/office/drawing/2010/main" noChangeAspect="1"/>
                </p:cNvSpPr>
                <p:nvPr/>
              </p:nvSpPr>
              <p:spPr>
                <a:xfrm>
                  <a:off x="3920969" y="4874243"/>
                  <a:ext cx="824886" cy="824886"/>
                </a:xfrm>
                <a:prstGeom prst="diamond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noAutofit/>
                </a:bodyPr>
                <a:lstStyle/>
                <a:p>
                  <a:pPr algn="ctr">
                    <a:lnSpc>
                      <a:spcPct val="50000"/>
                    </a:lnSpc>
                  </a:pPr>
                  <a:endParaRPr lang="zh-CN" altLang="en-US" sz="1400" i="1" dirty="0">
                    <a:solidFill>
                      <a:schemeClr val="tx1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4" name="文本框 5"/>
                <p:cNvSpPr txBox="1"/>
                <p:nvPr/>
              </p:nvSpPr>
              <p:spPr>
                <a:xfrm>
                  <a:off x="3998421" y="5115634"/>
                  <a:ext cx="667861" cy="330318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wrap="none" lIns="91440" tIns="45720" rIns="91440" bIns="45720" rtlCol="0" anchor="ctr">
                  <a:spAutoFit/>
                </a:bodyPr>
                <a:lstStyle/>
                <a:p>
                  <a:pPr algn="l"/>
                  <a:r>
                    <a:rPr kumimoji="1" lang="en-US" altLang="zh-CN" sz="1400" i="1" dirty="0">
                      <a:latin typeface="Arial" charset="0"/>
                      <a:cs typeface="Arial" charset="0"/>
                    </a:rPr>
                    <a:t>enroll</a:t>
                  </a:r>
                  <a:endParaRPr kumimoji="1" lang="zh-CN" altLang="en-US" sz="1400" i="1" dirty="0">
                    <a:latin typeface="Arial" charset="0"/>
                    <a:cs typeface="Arial" charset="0"/>
                  </a:endParaRPr>
                </a:p>
              </p:txBody>
            </p:sp>
          </p:grpSp>
          <p:cxnSp>
            <p:nvCxnSpPr>
              <p:cNvPr id="11" name="Straight Connector 10"/>
              <p:cNvCxnSpPr>
                <a:stCxn id="8" idx="3"/>
                <a:endCxn id="13" idx="1"/>
              </p:cNvCxnSpPr>
              <p:nvPr/>
            </p:nvCxnSpPr>
            <p:spPr>
              <a:xfrm flipV="1">
                <a:off x="4091475" y="3428999"/>
                <a:ext cx="606448" cy="1"/>
              </a:xfrm>
              <a:prstGeom prst="line">
                <a:avLst/>
              </a:prstGeom>
              <a:ln w="15875" cmpd="sng">
                <a:solidFill>
                  <a:schemeClr val="tx1"/>
                </a:solidFill>
                <a:head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>
                <a:stCxn id="13" idx="3"/>
                <a:endCxn id="9" idx="1"/>
              </p:cNvCxnSpPr>
              <p:nvPr/>
            </p:nvCxnSpPr>
            <p:spPr>
              <a:xfrm>
                <a:off x="5466519" y="3428999"/>
                <a:ext cx="583719" cy="1"/>
              </a:xfrm>
              <a:prstGeom prst="line">
                <a:avLst/>
              </a:prstGeom>
              <a:ln w="15875" cmpd="sng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矩形 3"/>
            <p:cNvSpPr/>
            <p:nvPr/>
          </p:nvSpPr>
          <p:spPr>
            <a:xfrm>
              <a:off x="4076348" y="3121223"/>
              <a:ext cx="101403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instructor</a:t>
              </a:r>
              <a:endParaRPr lang="zh-CN" altLang="en-US" sz="1400" i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cxnSp>
          <p:nvCxnSpPr>
            <p:cNvPr id="7" name="Straight Connector 6"/>
            <p:cNvCxnSpPr>
              <a:stCxn id="13" idx="2"/>
              <a:endCxn id="6" idx="0"/>
            </p:cNvCxnSpPr>
            <p:nvPr/>
          </p:nvCxnSpPr>
          <p:spPr>
            <a:xfrm>
              <a:off x="4583364" y="2890814"/>
              <a:ext cx="0" cy="230409"/>
            </a:xfrm>
            <a:prstGeom prst="line">
              <a:avLst/>
            </a:prstGeom>
            <a:ln w="158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 12">
            <a:hlinkClick r:id="rId1" action="ppaction://hlinksldjump"/>
          </p:cNvPr>
          <p:cNvSpPr/>
          <p:nvPr/>
        </p:nvSpPr>
        <p:spPr>
          <a:xfrm>
            <a:off x="0" y="0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charset="0"/>
                <a:cs typeface="Arial" charset="0"/>
              </a:rPr>
              <a:t>Aggregation</a:t>
            </a:r>
            <a:endParaRPr lang="zh-CN" altLang="en-US" sz="10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16" name="矩形 12">
            <a:hlinkClick r:id="rId2" action="ppaction://hlinksldjump"/>
          </p:cNvPr>
          <p:cNvSpPr/>
          <p:nvPr/>
        </p:nvSpPr>
        <p:spPr>
          <a:xfrm>
            <a:off x="6120000" y="-1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Generalization and Specialization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17" name="矩形 12">
            <a:hlinkClick r:id="rId3" action="ppaction://hlinksldjump"/>
          </p:cNvPr>
          <p:cNvSpPr/>
          <p:nvPr/>
        </p:nvSpPr>
        <p:spPr>
          <a:xfrm>
            <a:off x="3024000" y="0"/>
            <a:ext cx="3096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Weak Entity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</a:t>
            </a:r>
            <a:endParaRPr lang="en-US" dirty="0"/>
          </a:p>
        </p:txBody>
      </p:sp>
      <p:sp>
        <p:nvSpPr>
          <p:cNvPr id="3" name="Content Placeholder 2"/>
          <p:cNvSpPr>
            <a14:cpLocks xmlns:a14="http://schemas.microsoft.com/office/drawing/2010/main" noGrp="1"/>
          </p:cNvSpPr>
          <p:nvPr>
            <p:ph idx="1"/>
          </p:nvPr>
        </p:nvSpPr>
        <p:spPr>
          <a:xfrm>
            <a:off x="628650" y="1600200"/>
            <a:ext cx="7886700" cy="4097215"/>
          </a:xfrm>
        </p:spPr>
        <p:txBody>
          <a:bodyPr/>
          <a:lstStyle/>
          <a:p>
            <a:r>
              <a:rPr lang="en-US" dirty="0"/>
              <a:t>The difficulty in this example is that the ER diagram wants to express two types of constraints at the same time,</a:t>
            </a:r>
            <a:endParaRPr lang="en-US" dirty="0"/>
          </a:p>
          <a:p>
            <a:pPr lvl="1"/>
            <a:r>
              <a:rPr lang="en-US" dirty="0"/>
              <a:t>a constraint between two entity sets in a multi-</a:t>
            </a:r>
            <a:r>
              <a:rPr lang="en-US" dirty="0" err="1"/>
              <a:t>ary</a:t>
            </a:r>
            <a:r>
              <a:rPr lang="en-US" dirty="0"/>
              <a:t> relationship set, and</a:t>
            </a:r>
            <a:endParaRPr lang="en-US" dirty="0"/>
          </a:p>
          <a:p>
            <a:pPr lvl="1"/>
            <a:r>
              <a:rPr lang="en-US" dirty="0">
                <a:latin typeface="Arial" charset="0"/>
                <a:cs typeface="Arial" charset="0"/>
              </a:rPr>
              <a:t>a constraint between a</a:t>
            </a:r>
            <a:r>
              <a:rPr lang="en-US" dirty="0"/>
              <a:t>n entity set and a combination of multiple entity sets.</a:t>
            </a:r>
            <a:endParaRPr lang="en-US" dirty="0"/>
          </a:p>
          <a:p>
            <a:r>
              <a:rPr lang="en-US" dirty="0">
                <a:latin typeface="Arial" charset="0"/>
                <a:cs typeface="Arial" charset="0"/>
              </a:rPr>
              <a:t>To handle this issue, ER diagrams </a:t>
            </a:r>
            <a:r>
              <a:rPr lang="en-US" dirty="0"/>
              <a:t>use </a:t>
            </a:r>
            <a:r>
              <a:rPr lang="en-US" b="1" i="1" dirty="0"/>
              <a:t>aggregations</a:t>
            </a:r>
            <a:r>
              <a:rPr lang="en-US" dirty="0"/>
              <a:t>.</a:t>
            </a:r>
            <a:endParaRPr lang="en-US" dirty="0"/>
          </a:p>
          <a:p>
            <a:pPr lvl="1"/>
            <a:r>
              <a:rPr lang="en-US" altLang="zh-CN" dirty="0">
                <a:latin typeface="Arial" charset="0"/>
                <a:ea typeface="宋体" charset="-122"/>
                <a:cs typeface="Arial" charset="0"/>
              </a:rPr>
              <a:t>Treat relationship as an abstract entity.</a:t>
            </a:r>
            <a:endParaRPr lang="en-US" altLang="zh-CN" dirty="0">
              <a:latin typeface="Arial" charset="0"/>
              <a:ea typeface="宋体" charset="-122"/>
              <a:cs typeface="Arial" charset="0"/>
            </a:endParaRPr>
          </a:p>
          <a:p>
            <a:pPr lvl="1"/>
            <a:r>
              <a:rPr lang="en-US" altLang="zh-CN" dirty="0">
                <a:latin typeface="Arial" charset="0"/>
                <a:ea typeface="宋体" charset="-122"/>
                <a:cs typeface="Arial" charset="0"/>
              </a:rPr>
              <a:t>Allows relationships between relationships.</a:t>
            </a:r>
            <a:endParaRPr lang="en-US" altLang="zh-CN" dirty="0">
              <a:latin typeface="Arial" charset="0"/>
              <a:ea typeface="宋体" charset="-122"/>
              <a:cs typeface="Arial" charset="0"/>
            </a:endParaRPr>
          </a:p>
          <a:p>
            <a:pPr lvl="1"/>
            <a:r>
              <a:rPr lang="en-US" altLang="zh-CN" dirty="0">
                <a:latin typeface="Arial" charset="0"/>
                <a:ea typeface="宋体" charset="-122"/>
                <a:cs typeface="Arial" charset="0"/>
              </a:rPr>
              <a:t>Abstraction of relationship into new entity.</a:t>
            </a: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/>
              <a:t>Back to the example, the following design is much </a:t>
            </a:r>
            <a:r>
              <a:rPr lang="en-US" altLang="zh-CN" dirty="0"/>
              <a:t>better.</a:t>
            </a:r>
            <a:endParaRPr lang="en-US" dirty="0">
              <a:latin typeface="Arial" charset="0"/>
              <a:cs typeface="Arial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1047262" y="4974424"/>
            <a:ext cx="6979249" cy="1445982"/>
            <a:chOff x="2141820" y="4999048"/>
            <a:chExt cx="6979249" cy="1445982"/>
          </a:xfrm>
        </p:grpSpPr>
        <p:sp>
          <p:nvSpPr>
            <p:cNvPr id="55" name="TextBox 54"/>
            <p:cNvSpPr txBox="1"/>
            <p:nvPr/>
          </p:nvSpPr>
          <p:spPr>
            <a:xfrm>
              <a:off x="6666551" y="5068076"/>
              <a:ext cx="2454518" cy="369332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pPr algn="l"/>
              <a:r>
                <a:rPr kumimoji="1" lang="en-US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The abstract entity set</a:t>
              </a:r>
              <a:endParaRPr kumimoji="1"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7" name="Freeform: Shape 56"/>
            <p:cNvSpPr/>
            <p:nvPr/>
          </p:nvSpPr>
          <p:spPr>
            <a:xfrm flipH="1">
              <a:off x="6678421" y="5498245"/>
              <a:ext cx="1221935" cy="218303"/>
            </a:xfrm>
            <a:custGeom>
              <a:avLst/>
              <a:gdLst>
                <a:gd name="connsiteX0" fmla="*/ 31099 w 1379839"/>
                <a:gd name="connsiteY0" fmla="*/ 0 h 218303"/>
                <a:gd name="connsiteX1" fmla="*/ 175879 w 1379839"/>
                <a:gd name="connsiteY1" fmla="*/ 190500 h 218303"/>
                <a:gd name="connsiteX2" fmla="*/ 1379839 w 1379839"/>
                <a:gd name="connsiteY2" fmla="*/ 213360 h 218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9839" h="218303">
                  <a:moveTo>
                    <a:pt x="31099" y="0"/>
                  </a:moveTo>
                  <a:cubicBezTo>
                    <a:pt x="-8906" y="77470"/>
                    <a:pt x="-48911" y="154940"/>
                    <a:pt x="175879" y="190500"/>
                  </a:cubicBezTo>
                  <a:cubicBezTo>
                    <a:pt x="400669" y="226060"/>
                    <a:pt x="890254" y="219710"/>
                    <a:pt x="1379839" y="21336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oup 72"/>
            <p:cNvGrpSpPr/>
            <p:nvPr/>
          </p:nvGrpSpPr>
          <p:grpSpPr>
            <a:xfrm>
              <a:off x="2141820" y="4999048"/>
              <a:ext cx="4398213" cy="1445982"/>
              <a:chOff x="3453825" y="4979901"/>
              <a:chExt cx="4398213" cy="1445982"/>
            </a:xfrm>
          </p:grpSpPr>
          <p:sp>
            <p:nvSpPr>
              <p:cNvPr id="30" name="矩形 3"/>
              <p:cNvSpPr/>
              <p:nvPr/>
            </p:nvSpPr>
            <p:spPr>
              <a:xfrm>
                <a:off x="3453825" y="5549378"/>
                <a:ext cx="1005725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1400" i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student</a:t>
                </a:r>
                <a:endParaRPr lang="zh-CN" altLang="en-US" sz="1400" i="1" dirty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1" name="矩形 3"/>
              <p:cNvSpPr/>
              <p:nvPr/>
            </p:nvSpPr>
            <p:spPr>
              <a:xfrm>
                <a:off x="6766521" y="5071401"/>
                <a:ext cx="93078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r>
                  <a:rPr lang="en-US" altLang="zh-CN" sz="1400" i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course</a:t>
                </a:r>
                <a:endParaRPr lang="zh-CN" altLang="en-US" sz="1400" i="1" dirty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32" name="组合 6"/>
              <p:cNvGrpSpPr/>
              <p:nvPr/>
            </p:nvGrpSpPr>
            <p:grpSpPr>
              <a:xfrm>
                <a:off x="5933161" y="5318594"/>
                <a:ext cx="768596" cy="768596"/>
                <a:chOff x="3920969" y="4874243"/>
                <a:chExt cx="824886" cy="824886"/>
              </a:xfrm>
            </p:grpSpPr>
            <p:sp>
              <p:nvSpPr>
                <p:cNvPr id="35" name="菱形 4"/>
                <p:cNvSpPr>
                  <a14:cpLocks xmlns:a14="http://schemas.microsoft.com/office/drawing/2010/main" noChangeAspect="1"/>
                </p:cNvSpPr>
                <p:nvPr/>
              </p:nvSpPr>
              <p:spPr>
                <a:xfrm>
                  <a:off x="3920969" y="4874243"/>
                  <a:ext cx="824886" cy="824886"/>
                </a:xfrm>
                <a:prstGeom prst="diamond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noAutofit/>
                </a:bodyPr>
                <a:lstStyle/>
                <a:p>
                  <a:pPr algn="ctr">
                    <a:lnSpc>
                      <a:spcPct val="50000"/>
                    </a:lnSpc>
                  </a:pPr>
                  <a:endParaRPr lang="zh-CN" altLang="en-US" sz="1400" i="1" dirty="0">
                    <a:solidFill>
                      <a:schemeClr val="tx1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36" name="文本框 5"/>
                <p:cNvSpPr txBox="1"/>
                <p:nvPr/>
              </p:nvSpPr>
              <p:spPr>
                <a:xfrm>
                  <a:off x="3998421" y="5115634"/>
                  <a:ext cx="667861" cy="330318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wrap="none" lIns="91440" tIns="45720" rIns="91440" bIns="45720" rtlCol="0" anchor="ctr">
                  <a:spAutoFit/>
                </a:bodyPr>
                <a:lstStyle/>
                <a:p>
                  <a:pPr algn="l"/>
                  <a:r>
                    <a:rPr kumimoji="1" lang="en-US" altLang="zh-CN" sz="1400" i="1" dirty="0">
                      <a:latin typeface="Arial" charset="0"/>
                      <a:cs typeface="Arial" charset="0"/>
                    </a:rPr>
                    <a:t>teach</a:t>
                  </a:r>
                  <a:endParaRPr kumimoji="1" lang="zh-CN" altLang="en-US" sz="1400" i="1" dirty="0"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28" name="矩形 3"/>
              <p:cNvSpPr/>
              <p:nvPr/>
            </p:nvSpPr>
            <p:spPr>
              <a:xfrm>
                <a:off x="6766521" y="6030645"/>
                <a:ext cx="101403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1400" i="1" dirty="0">
                    <a:solidFill>
                      <a:schemeClr val="tx1"/>
                    </a:solidFill>
                    <a:latin typeface="Arial" charset="0"/>
                    <a:cs typeface="Arial" charset="0"/>
                  </a:rPr>
                  <a:t>instructor</a:t>
                </a:r>
                <a:endParaRPr lang="zh-CN" altLang="en-US" sz="1400" i="1" dirty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38" name="组合 6"/>
              <p:cNvGrpSpPr/>
              <p:nvPr/>
            </p:nvGrpSpPr>
            <p:grpSpPr>
              <a:xfrm>
                <a:off x="4803037" y="5319452"/>
                <a:ext cx="768596" cy="768596"/>
                <a:chOff x="3920969" y="4874243"/>
                <a:chExt cx="824886" cy="824886"/>
              </a:xfrm>
            </p:grpSpPr>
            <p:sp>
              <p:nvSpPr>
                <p:cNvPr id="39" name="菱形 4"/>
                <p:cNvSpPr>
                  <a14:cpLocks xmlns:a14="http://schemas.microsoft.com/office/drawing/2010/main" noChangeAspect="1"/>
                </p:cNvSpPr>
                <p:nvPr/>
              </p:nvSpPr>
              <p:spPr>
                <a:xfrm>
                  <a:off x="3920969" y="4874243"/>
                  <a:ext cx="824886" cy="824886"/>
                </a:xfrm>
                <a:prstGeom prst="diamond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noAutofit/>
                </a:bodyPr>
                <a:lstStyle/>
                <a:p>
                  <a:pPr algn="ctr">
                    <a:lnSpc>
                      <a:spcPct val="50000"/>
                    </a:lnSpc>
                  </a:pPr>
                  <a:endParaRPr lang="zh-CN" altLang="en-US" sz="1400" i="1" dirty="0">
                    <a:solidFill>
                      <a:schemeClr val="tx1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40" name="文本框 5"/>
                <p:cNvSpPr txBox="1"/>
                <p:nvPr/>
              </p:nvSpPr>
              <p:spPr>
                <a:xfrm>
                  <a:off x="3998421" y="5115634"/>
                  <a:ext cx="667861" cy="330318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wrap="none" lIns="91440" tIns="45720" rIns="91440" bIns="45720" rtlCol="0" anchor="ctr">
                  <a:spAutoFit/>
                </a:bodyPr>
                <a:lstStyle/>
                <a:p>
                  <a:pPr algn="l"/>
                  <a:r>
                    <a:rPr kumimoji="1" lang="en-US" altLang="zh-CN" sz="1400" i="1" dirty="0">
                      <a:latin typeface="Arial" charset="0"/>
                      <a:cs typeface="Arial" charset="0"/>
                    </a:rPr>
                    <a:t>enroll</a:t>
                  </a:r>
                  <a:endParaRPr kumimoji="1" lang="zh-CN" altLang="en-US" sz="1400" i="1" dirty="0"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53" name="Rectangle 52"/>
              <p:cNvSpPr/>
              <p:nvPr/>
            </p:nvSpPr>
            <p:spPr>
              <a:xfrm>
                <a:off x="5915120" y="4979901"/>
                <a:ext cx="1936918" cy="144598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Connector: Elbow 60"/>
              <p:cNvCxnSpPr>
                <a:stCxn id="35" idx="0"/>
                <a:endCxn id="31" idx="1"/>
              </p:cNvCxnSpPr>
              <p:nvPr/>
            </p:nvCxnSpPr>
            <p:spPr>
              <a:xfrm rot="5400000" flipH="1" flipV="1">
                <a:off x="6495338" y="5047411"/>
                <a:ext cx="93304" cy="449062"/>
              </a:xfrm>
              <a:prstGeom prst="bentConnector2">
                <a:avLst/>
              </a:prstGeom>
              <a:ln w="1587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or: Elbow 62"/>
              <p:cNvCxnSpPr>
                <a:stCxn id="35" idx="2"/>
                <a:endCxn id="28" idx="1"/>
              </p:cNvCxnSpPr>
              <p:nvPr/>
            </p:nvCxnSpPr>
            <p:spPr>
              <a:xfrm rot="16200000" flipH="1">
                <a:off x="6493318" y="5911331"/>
                <a:ext cx="97344" cy="449062"/>
              </a:xfrm>
              <a:prstGeom prst="bentConnector2">
                <a:avLst/>
              </a:prstGeom>
              <a:ln w="1587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stCxn id="30" idx="3"/>
                <a:endCxn id="39" idx="1"/>
              </p:cNvCxnSpPr>
              <p:nvPr/>
            </p:nvCxnSpPr>
            <p:spPr>
              <a:xfrm>
                <a:off x="4459550" y="5703267"/>
                <a:ext cx="343487" cy="483"/>
              </a:xfrm>
              <a:prstGeom prst="line">
                <a:avLst/>
              </a:prstGeom>
              <a:ln w="15875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>
                <a:stCxn id="39" idx="3"/>
                <a:endCxn id="53" idx="1"/>
              </p:cNvCxnSpPr>
              <p:nvPr/>
            </p:nvCxnSpPr>
            <p:spPr>
              <a:xfrm flipV="1">
                <a:off x="5571633" y="5702892"/>
                <a:ext cx="343487" cy="858"/>
              </a:xfrm>
              <a:prstGeom prst="line">
                <a:avLst/>
              </a:prstGeom>
              <a:ln w="1587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5" name="矩形 12">
            <a:hlinkClick r:id="rId1" action="ppaction://hlinksldjump"/>
          </p:cNvPr>
          <p:cNvSpPr/>
          <p:nvPr/>
        </p:nvSpPr>
        <p:spPr>
          <a:xfrm>
            <a:off x="0" y="0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charset="0"/>
                <a:cs typeface="Arial" charset="0"/>
              </a:rPr>
              <a:t>Aggregation</a:t>
            </a:r>
            <a:endParaRPr lang="zh-CN" altLang="en-US" sz="10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76" name="矩形 12">
            <a:hlinkClick r:id="rId2" action="ppaction://hlinksldjump"/>
          </p:cNvPr>
          <p:cNvSpPr/>
          <p:nvPr/>
        </p:nvSpPr>
        <p:spPr>
          <a:xfrm>
            <a:off x="6120000" y="-1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Generalization and Specialization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77" name="矩形 12">
            <a:hlinkClick r:id="rId3" action="ppaction://hlinksldjump"/>
          </p:cNvPr>
          <p:cNvSpPr/>
          <p:nvPr/>
        </p:nvSpPr>
        <p:spPr>
          <a:xfrm>
            <a:off x="3024000" y="0"/>
            <a:ext cx="3096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Weak Entity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</a:t>
            </a:r>
            <a:endParaRPr lang="en-US" dirty="0"/>
          </a:p>
        </p:txBody>
      </p:sp>
      <p:sp>
        <p:nvSpPr>
          <p:cNvPr id="3" name="Content Placeholder 2"/>
          <p:cNvSpPr>
            <a14:cpLocks xmlns:a14="http://schemas.microsoft.com/office/drawing/2010/main" noGrp="1"/>
          </p:cNvSpPr>
          <p:nvPr>
            <p:ph idx="1"/>
          </p:nvPr>
        </p:nvSpPr>
        <p:spPr>
          <a:xfrm>
            <a:off x="628650" y="1600200"/>
            <a:ext cx="7886700" cy="4386385"/>
          </a:xfrm>
        </p:spPr>
        <p:txBody>
          <a:bodyPr/>
          <a:lstStyle/>
          <a:p>
            <a:r>
              <a:rPr lang="en-US" dirty="0"/>
              <a:t>Sometimes, aggregations are also used to remove </a:t>
            </a:r>
            <a:r>
              <a:rPr lang="en-US" altLang="zh-CN" dirty="0"/>
              <a:t>redundancies.</a:t>
            </a:r>
            <a:endParaRPr lang="en-US" altLang="zh-CN" dirty="0"/>
          </a:p>
          <a:p>
            <a:r>
              <a:rPr lang="en-US" altLang="zh-CN" dirty="0"/>
              <a:t>First, let’s go back to the ternary relationship among “student”, “instructor”, and “course” without any constraint.</a:t>
            </a:r>
            <a:endParaRPr lang="en-US" altLang="zh-CN" dirty="0"/>
          </a:p>
          <a:p>
            <a:r>
              <a:rPr lang="en-US" dirty="0"/>
              <a:t>This time, we want to model a new entity set, course projects.</a:t>
            </a:r>
            <a:endParaRPr lang="en-US" dirty="0"/>
          </a:p>
          <a:p>
            <a:r>
              <a:rPr lang="en-US" dirty="0"/>
              <a:t>Since each course project is supervised by an instructor and done by some students for a particular course, then a </a:t>
            </a:r>
            <a:r>
              <a:rPr lang="en-US" altLang="zh-CN" dirty="0"/>
              <a:t>quaternary (4-ary) relationship set is reasonable.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733359" y="4479118"/>
            <a:ext cx="3820329" cy="1853565"/>
            <a:chOff x="2733359" y="4479118"/>
            <a:chExt cx="3820329" cy="1853565"/>
          </a:xfrm>
        </p:grpSpPr>
        <p:sp>
          <p:nvSpPr>
            <p:cNvPr id="8" name="矩形 3"/>
            <p:cNvSpPr/>
            <p:nvPr/>
          </p:nvSpPr>
          <p:spPr>
            <a:xfrm>
              <a:off x="2733359" y="5256311"/>
              <a:ext cx="9307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student</a:t>
              </a:r>
              <a:endParaRPr lang="zh-CN" altLang="en-US" sz="1400" i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" name="矩形 3"/>
            <p:cNvSpPr/>
            <p:nvPr/>
          </p:nvSpPr>
          <p:spPr>
            <a:xfrm>
              <a:off x="5622905" y="5256311"/>
              <a:ext cx="9307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course</a:t>
              </a:r>
              <a:endParaRPr lang="zh-CN" altLang="en-US" sz="1400" i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0" name="组合 6"/>
            <p:cNvGrpSpPr/>
            <p:nvPr/>
          </p:nvGrpSpPr>
          <p:grpSpPr>
            <a:xfrm>
              <a:off x="4270590" y="5025901"/>
              <a:ext cx="768596" cy="768596"/>
              <a:chOff x="3920969" y="4874243"/>
              <a:chExt cx="824886" cy="824886"/>
            </a:xfrm>
          </p:grpSpPr>
          <p:sp>
            <p:nvSpPr>
              <p:cNvPr id="13" name="菱形 4"/>
              <p:cNvSpPr>
                <a14:cpLocks xmlns:a14="http://schemas.microsoft.com/office/drawing/2010/main" noChangeAspect="1"/>
              </p:cNvSpPr>
              <p:nvPr/>
            </p:nvSpPr>
            <p:spPr>
              <a:xfrm>
                <a:off x="3920969" y="4874243"/>
                <a:ext cx="824886" cy="824886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>
                  <a:lnSpc>
                    <a:spcPct val="50000"/>
                  </a:lnSpc>
                </a:pPr>
                <a:endParaRPr lang="zh-CN" altLang="en-US" sz="1400" i="1" dirty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4" name="文本框 5"/>
              <p:cNvSpPr txBox="1"/>
              <p:nvPr/>
            </p:nvSpPr>
            <p:spPr>
              <a:xfrm>
                <a:off x="3998421" y="5115634"/>
                <a:ext cx="667861" cy="330318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 algn="l"/>
                <a:r>
                  <a:rPr kumimoji="1" lang="en-US" altLang="zh-CN" sz="1400" i="1" dirty="0">
                    <a:latin typeface="Arial" charset="0"/>
                    <a:cs typeface="Arial" charset="0"/>
                  </a:rPr>
                  <a:t>doing</a:t>
                </a:r>
                <a:endParaRPr kumimoji="1" lang="zh-CN" altLang="en-US" sz="1400" i="1" dirty="0">
                  <a:latin typeface="Arial" charset="0"/>
                  <a:cs typeface="Arial" charset="0"/>
                </a:endParaRPr>
              </a:p>
            </p:txBody>
          </p:sp>
        </p:grpSp>
        <p:cxnSp>
          <p:nvCxnSpPr>
            <p:cNvPr id="11" name="Straight Connector 10"/>
            <p:cNvCxnSpPr>
              <a:stCxn id="8" idx="3"/>
              <a:endCxn id="13" idx="1"/>
            </p:cNvCxnSpPr>
            <p:nvPr/>
          </p:nvCxnSpPr>
          <p:spPr>
            <a:xfrm flipV="1">
              <a:off x="3664142" y="5410199"/>
              <a:ext cx="606448" cy="1"/>
            </a:xfrm>
            <a:prstGeom prst="line">
              <a:avLst/>
            </a:prstGeom>
            <a:ln w="15875" cmpd="sng">
              <a:solidFill>
                <a:schemeClr val="tx1"/>
              </a:solidFill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13" idx="3"/>
              <a:endCxn id="9" idx="1"/>
            </p:cNvCxnSpPr>
            <p:nvPr/>
          </p:nvCxnSpPr>
          <p:spPr>
            <a:xfrm>
              <a:off x="5039186" y="5410199"/>
              <a:ext cx="583719" cy="1"/>
            </a:xfrm>
            <a:prstGeom prst="line">
              <a:avLst/>
            </a:prstGeom>
            <a:ln w="15875" cmpd="sng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3"/>
            <p:cNvSpPr/>
            <p:nvPr/>
          </p:nvSpPr>
          <p:spPr>
            <a:xfrm>
              <a:off x="4147872" y="6024906"/>
              <a:ext cx="101403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instructor</a:t>
              </a:r>
              <a:endParaRPr lang="zh-CN" altLang="en-US" sz="1400" i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cxnSp>
          <p:nvCxnSpPr>
            <p:cNvPr id="7" name="Straight Connector 6"/>
            <p:cNvCxnSpPr>
              <a:stCxn id="13" idx="2"/>
              <a:endCxn id="6" idx="0"/>
            </p:cNvCxnSpPr>
            <p:nvPr/>
          </p:nvCxnSpPr>
          <p:spPr>
            <a:xfrm>
              <a:off x="4654888" y="5794497"/>
              <a:ext cx="0" cy="230409"/>
            </a:xfrm>
            <a:prstGeom prst="line">
              <a:avLst/>
            </a:prstGeom>
            <a:ln w="158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3"/>
            <p:cNvSpPr/>
            <p:nvPr/>
          </p:nvSpPr>
          <p:spPr>
            <a:xfrm>
              <a:off x="4147872" y="4479118"/>
              <a:ext cx="101403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project</a:t>
              </a:r>
              <a:endParaRPr lang="zh-CN" altLang="en-US" sz="1400" i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cxnSp>
          <p:nvCxnSpPr>
            <p:cNvPr id="16" name="Straight Connector 15"/>
            <p:cNvCxnSpPr>
              <a:stCxn id="15" idx="2"/>
              <a:endCxn id="13" idx="0"/>
            </p:cNvCxnSpPr>
            <p:nvPr/>
          </p:nvCxnSpPr>
          <p:spPr>
            <a:xfrm>
              <a:off x="4654888" y="4786895"/>
              <a:ext cx="0" cy="239006"/>
            </a:xfrm>
            <a:prstGeom prst="line">
              <a:avLst/>
            </a:prstGeom>
            <a:ln w="158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矩形 12">
            <a:hlinkClick r:id="rId1" action="ppaction://hlinksldjump"/>
          </p:cNvPr>
          <p:cNvSpPr/>
          <p:nvPr/>
        </p:nvSpPr>
        <p:spPr>
          <a:xfrm>
            <a:off x="0" y="0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charset="0"/>
                <a:cs typeface="Arial" charset="0"/>
              </a:rPr>
              <a:t>Aggregation</a:t>
            </a:r>
            <a:endParaRPr lang="zh-CN" altLang="en-US" sz="10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21" name="矩形 12">
            <a:hlinkClick r:id="rId2" action="ppaction://hlinksldjump"/>
          </p:cNvPr>
          <p:cNvSpPr/>
          <p:nvPr/>
        </p:nvSpPr>
        <p:spPr>
          <a:xfrm>
            <a:off x="6120000" y="-1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Generalization and Specialization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22" name="矩形 12">
            <a:hlinkClick r:id="rId3" action="ppaction://hlinksldjump"/>
          </p:cNvPr>
          <p:cNvSpPr/>
          <p:nvPr/>
        </p:nvSpPr>
        <p:spPr>
          <a:xfrm>
            <a:off x="3024000" y="0"/>
            <a:ext cx="3096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Weak Entity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</a:t>
            </a:r>
            <a:endParaRPr lang="en-US" dirty="0"/>
          </a:p>
        </p:txBody>
      </p:sp>
      <p:sp>
        <p:nvSpPr>
          <p:cNvPr id="3" name="Content Placeholder 2"/>
          <p:cNvSpPr>
            <a14:cpLocks xmlns:a14="http://schemas.microsoft.com/office/drawing/2010/main" noGrp="1"/>
          </p:cNvSpPr>
          <p:nvPr>
            <p:ph idx="1"/>
          </p:nvPr>
        </p:nvSpPr>
        <p:spPr>
          <a:xfrm>
            <a:off x="628650" y="1600200"/>
            <a:ext cx="7886700" cy="4386385"/>
          </a:xfrm>
        </p:spPr>
        <p:txBody>
          <a:bodyPr/>
          <a:lstStyle/>
          <a:p>
            <a:r>
              <a:rPr lang="en-US" altLang="zh-CN" dirty="0"/>
              <a:t>However, only one quaternary relationship cannot cover the original relationship set “enroll”.</a:t>
            </a:r>
            <a:endParaRPr lang="en-US" altLang="zh-CN" dirty="0"/>
          </a:p>
          <a:p>
            <a:r>
              <a:rPr lang="en-US" dirty="0"/>
              <a:t>The two relationship sets are of different meanings.</a:t>
            </a:r>
            <a:endParaRPr lang="en-US" dirty="0"/>
          </a:p>
          <a:p>
            <a:r>
              <a:rPr lang="en-US" dirty="0"/>
              <a:t>More importantly, some courses may not have any project.</a:t>
            </a:r>
            <a:endParaRPr lang="en-US" dirty="0"/>
          </a:p>
          <a:p>
            <a:r>
              <a:rPr lang="en-US" dirty="0"/>
              <a:t>Thus, the ER diagram also needs “enroll”.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2661835" y="3793392"/>
            <a:ext cx="3820329" cy="2083975"/>
            <a:chOff x="2661835" y="3976198"/>
            <a:chExt cx="3820329" cy="2083975"/>
          </a:xfrm>
        </p:grpSpPr>
        <p:sp>
          <p:nvSpPr>
            <p:cNvPr id="8" name="矩形 3"/>
            <p:cNvSpPr/>
            <p:nvPr/>
          </p:nvSpPr>
          <p:spPr>
            <a:xfrm>
              <a:off x="2661835" y="4753391"/>
              <a:ext cx="9307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student</a:t>
              </a:r>
              <a:endParaRPr lang="zh-CN" altLang="en-US" sz="1400" i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" name="矩形 3"/>
            <p:cNvSpPr/>
            <p:nvPr/>
          </p:nvSpPr>
          <p:spPr>
            <a:xfrm>
              <a:off x="5551381" y="4753391"/>
              <a:ext cx="9307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course</a:t>
              </a:r>
              <a:endParaRPr lang="zh-CN" altLang="en-US" sz="1400" i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0" name="组合 6"/>
            <p:cNvGrpSpPr/>
            <p:nvPr/>
          </p:nvGrpSpPr>
          <p:grpSpPr>
            <a:xfrm>
              <a:off x="4199066" y="4522981"/>
              <a:ext cx="768596" cy="768596"/>
              <a:chOff x="3920969" y="4874243"/>
              <a:chExt cx="824886" cy="824886"/>
            </a:xfrm>
          </p:grpSpPr>
          <p:sp>
            <p:nvSpPr>
              <p:cNvPr id="13" name="菱形 4"/>
              <p:cNvSpPr>
                <a14:cpLocks xmlns:a14="http://schemas.microsoft.com/office/drawing/2010/main" noChangeAspect="1"/>
              </p:cNvSpPr>
              <p:nvPr/>
            </p:nvSpPr>
            <p:spPr>
              <a:xfrm>
                <a:off x="3920969" y="4874243"/>
                <a:ext cx="824886" cy="824886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>
                  <a:lnSpc>
                    <a:spcPct val="50000"/>
                  </a:lnSpc>
                </a:pPr>
                <a:endParaRPr lang="zh-CN" altLang="en-US" sz="1400" i="1" dirty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4" name="文本框 5"/>
              <p:cNvSpPr txBox="1"/>
              <p:nvPr/>
            </p:nvSpPr>
            <p:spPr>
              <a:xfrm>
                <a:off x="3998421" y="5115634"/>
                <a:ext cx="667861" cy="330318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 algn="l"/>
                <a:r>
                  <a:rPr kumimoji="1" lang="en-US" altLang="zh-CN" sz="1400" i="1" dirty="0">
                    <a:latin typeface="Arial" charset="0"/>
                    <a:cs typeface="Arial" charset="0"/>
                  </a:rPr>
                  <a:t>doing</a:t>
                </a:r>
                <a:endParaRPr kumimoji="1" lang="zh-CN" altLang="en-US" sz="1400" i="1" dirty="0">
                  <a:latin typeface="Arial" charset="0"/>
                  <a:cs typeface="Arial" charset="0"/>
                </a:endParaRPr>
              </a:p>
            </p:txBody>
          </p:sp>
        </p:grpSp>
        <p:cxnSp>
          <p:nvCxnSpPr>
            <p:cNvPr id="11" name="Straight Connector 10"/>
            <p:cNvCxnSpPr>
              <a:stCxn id="8" idx="3"/>
              <a:endCxn id="13" idx="1"/>
            </p:cNvCxnSpPr>
            <p:nvPr/>
          </p:nvCxnSpPr>
          <p:spPr>
            <a:xfrm flipV="1">
              <a:off x="3592618" y="4907279"/>
              <a:ext cx="606448" cy="1"/>
            </a:xfrm>
            <a:prstGeom prst="line">
              <a:avLst/>
            </a:prstGeom>
            <a:ln w="15875" cmpd="sng">
              <a:solidFill>
                <a:schemeClr val="tx1"/>
              </a:solidFill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13" idx="3"/>
              <a:endCxn id="9" idx="1"/>
            </p:cNvCxnSpPr>
            <p:nvPr/>
          </p:nvCxnSpPr>
          <p:spPr>
            <a:xfrm>
              <a:off x="4967662" y="4907279"/>
              <a:ext cx="583719" cy="1"/>
            </a:xfrm>
            <a:prstGeom prst="line">
              <a:avLst/>
            </a:prstGeom>
            <a:ln w="15875" cmpd="sng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3"/>
            <p:cNvSpPr/>
            <p:nvPr/>
          </p:nvSpPr>
          <p:spPr>
            <a:xfrm>
              <a:off x="4076348" y="5521986"/>
              <a:ext cx="101403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instructor</a:t>
              </a:r>
              <a:endParaRPr lang="zh-CN" altLang="en-US" sz="1400" i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cxnSp>
          <p:nvCxnSpPr>
            <p:cNvPr id="7" name="Straight Connector 6"/>
            <p:cNvCxnSpPr>
              <a:stCxn id="13" idx="2"/>
              <a:endCxn id="6" idx="0"/>
            </p:cNvCxnSpPr>
            <p:nvPr/>
          </p:nvCxnSpPr>
          <p:spPr>
            <a:xfrm>
              <a:off x="4583364" y="5291577"/>
              <a:ext cx="0" cy="230409"/>
            </a:xfrm>
            <a:prstGeom prst="line">
              <a:avLst/>
            </a:prstGeom>
            <a:ln w="158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3"/>
            <p:cNvSpPr/>
            <p:nvPr/>
          </p:nvSpPr>
          <p:spPr>
            <a:xfrm>
              <a:off x="4076348" y="3976198"/>
              <a:ext cx="101403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project</a:t>
              </a:r>
              <a:endParaRPr lang="zh-CN" altLang="en-US" sz="1400" i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cxnSp>
          <p:nvCxnSpPr>
            <p:cNvPr id="16" name="Straight Connector 15"/>
            <p:cNvCxnSpPr>
              <a:stCxn id="15" idx="2"/>
              <a:endCxn id="13" idx="0"/>
            </p:cNvCxnSpPr>
            <p:nvPr/>
          </p:nvCxnSpPr>
          <p:spPr>
            <a:xfrm>
              <a:off x="4583364" y="4283975"/>
              <a:ext cx="0" cy="239006"/>
            </a:xfrm>
            <a:prstGeom prst="line">
              <a:avLst/>
            </a:prstGeom>
            <a:ln w="158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组合 6"/>
            <p:cNvGrpSpPr/>
            <p:nvPr/>
          </p:nvGrpSpPr>
          <p:grpSpPr>
            <a:xfrm>
              <a:off x="2742948" y="5291577"/>
              <a:ext cx="768596" cy="768596"/>
              <a:chOff x="3920969" y="4874243"/>
              <a:chExt cx="824886" cy="824886"/>
            </a:xfrm>
          </p:grpSpPr>
          <p:sp>
            <p:nvSpPr>
              <p:cNvPr id="18" name="菱形 4"/>
              <p:cNvSpPr>
                <a14:cpLocks xmlns:a14="http://schemas.microsoft.com/office/drawing/2010/main" noChangeAspect="1"/>
              </p:cNvSpPr>
              <p:nvPr/>
            </p:nvSpPr>
            <p:spPr>
              <a:xfrm>
                <a:off x="3920969" y="4874243"/>
                <a:ext cx="824886" cy="824886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>
                  <a:lnSpc>
                    <a:spcPct val="50000"/>
                  </a:lnSpc>
                </a:pPr>
                <a:endParaRPr lang="zh-CN" altLang="en-US" sz="1400" i="1" dirty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0" name="文本框 5"/>
              <p:cNvSpPr txBox="1"/>
              <p:nvPr/>
            </p:nvSpPr>
            <p:spPr>
              <a:xfrm>
                <a:off x="3998421" y="5115634"/>
                <a:ext cx="667861" cy="330318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 algn="l"/>
                <a:r>
                  <a:rPr kumimoji="1" lang="en-US" altLang="zh-CN" sz="1400" i="1" dirty="0">
                    <a:latin typeface="Arial" charset="0"/>
                    <a:cs typeface="Arial" charset="0"/>
                  </a:rPr>
                  <a:t>enroll</a:t>
                </a:r>
                <a:endParaRPr kumimoji="1" lang="zh-CN" altLang="en-US" sz="1400" i="1" dirty="0">
                  <a:latin typeface="Arial" charset="0"/>
                  <a:cs typeface="Arial" charset="0"/>
                </a:endParaRPr>
              </a:p>
            </p:txBody>
          </p:sp>
        </p:grpSp>
        <p:cxnSp>
          <p:nvCxnSpPr>
            <p:cNvPr id="21" name="Straight Connector 20"/>
            <p:cNvCxnSpPr>
              <a:stCxn id="8" idx="2"/>
              <a:endCxn id="18" idx="0"/>
            </p:cNvCxnSpPr>
            <p:nvPr/>
          </p:nvCxnSpPr>
          <p:spPr>
            <a:xfrm>
              <a:off x="3127227" y="5061168"/>
              <a:ext cx="19" cy="230409"/>
            </a:xfrm>
            <a:prstGeom prst="line">
              <a:avLst/>
            </a:prstGeom>
            <a:ln w="158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8" idx="3"/>
              <a:endCxn id="6" idx="1"/>
            </p:cNvCxnSpPr>
            <p:nvPr/>
          </p:nvCxnSpPr>
          <p:spPr>
            <a:xfrm>
              <a:off x="3511544" y="5675875"/>
              <a:ext cx="564804" cy="0"/>
            </a:xfrm>
            <a:prstGeom prst="line">
              <a:avLst/>
            </a:prstGeom>
            <a:ln w="158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Elbow 29"/>
            <p:cNvCxnSpPr>
              <a:stCxn id="9" idx="2"/>
              <a:endCxn id="18" idx="2"/>
            </p:cNvCxnSpPr>
            <p:nvPr/>
          </p:nvCxnSpPr>
          <p:spPr>
            <a:xfrm rot="5400000">
              <a:off x="4072508" y="4115907"/>
              <a:ext cx="999005" cy="2889527"/>
            </a:xfrm>
            <a:prstGeom prst="bentConnector3">
              <a:avLst>
                <a:gd name="adj1" fmla="val 122883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12">
            <a:hlinkClick r:id="rId1" action="ppaction://hlinksldjump"/>
          </p:cNvPr>
          <p:cNvSpPr/>
          <p:nvPr/>
        </p:nvSpPr>
        <p:spPr>
          <a:xfrm>
            <a:off x="0" y="0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charset="0"/>
                <a:cs typeface="Arial" charset="0"/>
              </a:rPr>
              <a:t>Aggregation</a:t>
            </a:r>
            <a:endParaRPr lang="zh-CN" altLang="en-US" sz="10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33" name="矩形 12">
            <a:hlinkClick r:id="rId2" action="ppaction://hlinksldjump"/>
          </p:cNvPr>
          <p:cNvSpPr/>
          <p:nvPr/>
        </p:nvSpPr>
        <p:spPr>
          <a:xfrm>
            <a:off x="6120000" y="-1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Generalization and Specialization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34" name="矩形 12">
            <a:hlinkClick r:id="rId3" action="ppaction://hlinksldjump"/>
          </p:cNvPr>
          <p:cNvSpPr/>
          <p:nvPr/>
        </p:nvSpPr>
        <p:spPr>
          <a:xfrm>
            <a:off x="3024000" y="0"/>
            <a:ext cx="3096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Weak Entity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</a:t>
            </a:r>
            <a:endParaRPr lang="en-US" dirty="0"/>
          </a:p>
        </p:txBody>
      </p:sp>
      <p:sp>
        <p:nvSpPr>
          <p:cNvPr id="3" name="Content Placeholder 2"/>
          <p:cNvSpPr>
            <a14:cpLocks xmlns:a14="http://schemas.microsoft.com/office/drawing/2010/main" noGrp="1"/>
          </p:cNvSpPr>
          <p:nvPr>
            <p:ph idx="1"/>
          </p:nvPr>
        </p:nvSpPr>
        <p:spPr>
          <a:xfrm>
            <a:off x="628650" y="1600200"/>
            <a:ext cx="7886700" cy="4386385"/>
          </a:xfrm>
        </p:spPr>
        <p:txBody>
          <a:bodyPr/>
          <a:lstStyle/>
          <a:p>
            <a:r>
              <a:rPr lang="en-US" dirty="0"/>
              <a:t>But this model contains redundancies. </a:t>
            </a:r>
            <a:endParaRPr lang="en-US" dirty="0"/>
          </a:p>
          <a:p>
            <a:r>
              <a:rPr lang="en-US" dirty="0"/>
              <a:t>If a student does a project for a course under an instructor’s supervision, this student and the instructor must enroll the course.</a:t>
            </a:r>
            <a:endParaRPr lang="en-US" dirty="0"/>
          </a:p>
          <a:p>
            <a:r>
              <a:rPr lang="en-US" dirty="0"/>
              <a:t>Each project must be with an enrollment.</a:t>
            </a:r>
            <a:endParaRPr lang="en-US" dirty="0"/>
          </a:p>
        </p:txBody>
      </p:sp>
      <p:sp>
        <p:nvSpPr>
          <p:cNvPr id="22" name="矩形 12">
            <a:hlinkClick r:id="rId1" action="ppaction://hlinksldjump"/>
          </p:cNvPr>
          <p:cNvSpPr/>
          <p:nvPr/>
        </p:nvSpPr>
        <p:spPr>
          <a:xfrm>
            <a:off x="0" y="0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charset="0"/>
                <a:cs typeface="Arial" charset="0"/>
              </a:rPr>
              <a:t>Aggregation</a:t>
            </a:r>
            <a:endParaRPr lang="zh-CN" altLang="en-US" sz="10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23" name="矩形 12">
            <a:hlinkClick r:id="rId2" action="ppaction://hlinksldjump"/>
          </p:cNvPr>
          <p:cNvSpPr/>
          <p:nvPr/>
        </p:nvSpPr>
        <p:spPr>
          <a:xfrm>
            <a:off x="6120000" y="-1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Generalization and Specialization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25" name="矩形 12">
            <a:hlinkClick r:id="rId3" action="ppaction://hlinksldjump"/>
          </p:cNvPr>
          <p:cNvSpPr/>
          <p:nvPr/>
        </p:nvSpPr>
        <p:spPr>
          <a:xfrm>
            <a:off x="3024000" y="0"/>
            <a:ext cx="3096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Weak Entity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661835" y="3793392"/>
            <a:ext cx="3820329" cy="2083975"/>
            <a:chOff x="2661835" y="3976198"/>
            <a:chExt cx="3820329" cy="2083975"/>
          </a:xfrm>
        </p:grpSpPr>
        <p:sp>
          <p:nvSpPr>
            <p:cNvPr id="5" name="矩形 3"/>
            <p:cNvSpPr/>
            <p:nvPr/>
          </p:nvSpPr>
          <p:spPr>
            <a:xfrm>
              <a:off x="2661835" y="4753391"/>
              <a:ext cx="9307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student</a:t>
              </a:r>
              <a:endParaRPr lang="zh-CN" altLang="en-US" sz="1400" i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9" name="矩形 3"/>
            <p:cNvSpPr/>
            <p:nvPr/>
          </p:nvSpPr>
          <p:spPr>
            <a:xfrm>
              <a:off x="5551381" y="4753391"/>
              <a:ext cx="9307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course</a:t>
              </a:r>
              <a:endParaRPr lang="zh-CN" altLang="en-US" sz="1400" i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26" name="组合 6"/>
            <p:cNvGrpSpPr/>
            <p:nvPr/>
          </p:nvGrpSpPr>
          <p:grpSpPr>
            <a:xfrm>
              <a:off x="4199066" y="4522981"/>
              <a:ext cx="768596" cy="768596"/>
              <a:chOff x="3920969" y="4874243"/>
              <a:chExt cx="824886" cy="824886"/>
            </a:xfrm>
          </p:grpSpPr>
          <p:sp>
            <p:nvSpPr>
              <p:cNvPr id="41" name="菱形 4"/>
              <p:cNvSpPr>
                <a14:cpLocks xmlns:a14="http://schemas.microsoft.com/office/drawing/2010/main" noChangeAspect="1"/>
              </p:cNvSpPr>
              <p:nvPr/>
            </p:nvSpPr>
            <p:spPr>
              <a:xfrm>
                <a:off x="3920969" y="4874243"/>
                <a:ext cx="824886" cy="824886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>
                  <a:lnSpc>
                    <a:spcPct val="50000"/>
                  </a:lnSpc>
                </a:pPr>
                <a:endParaRPr lang="zh-CN" altLang="en-US" sz="1400" i="1" dirty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2" name="文本框 5"/>
              <p:cNvSpPr txBox="1"/>
              <p:nvPr/>
            </p:nvSpPr>
            <p:spPr>
              <a:xfrm>
                <a:off x="3998421" y="5115634"/>
                <a:ext cx="667861" cy="330318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 algn="l"/>
                <a:r>
                  <a:rPr kumimoji="1" lang="en-US" altLang="zh-CN" sz="1400" i="1" dirty="0">
                    <a:latin typeface="Arial" charset="0"/>
                    <a:cs typeface="Arial" charset="0"/>
                  </a:rPr>
                  <a:t>doing</a:t>
                </a:r>
                <a:endParaRPr kumimoji="1" lang="zh-CN" altLang="en-US" sz="1400" i="1" dirty="0">
                  <a:latin typeface="Arial" charset="0"/>
                  <a:cs typeface="Arial" charset="0"/>
                </a:endParaRPr>
              </a:p>
            </p:txBody>
          </p:sp>
        </p:grpSp>
        <p:cxnSp>
          <p:nvCxnSpPr>
            <p:cNvPr id="27" name="Straight Connector 26"/>
            <p:cNvCxnSpPr>
              <a:stCxn id="5" idx="3"/>
              <a:endCxn id="41" idx="1"/>
            </p:cNvCxnSpPr>
            <p:nvPr/>
          </p:nvCxnSpPr>
          <p:spPr>
            <a:xfrm flipV="1">
              <a:off x="3592618" y="4907279"/>
              <a:ext cx="606448" cy="1"/>
            </a:xfrm>
            <a:prstGeom prst="line">
              <a:avLst/>
            </a:prstGeom>
            <a:ln w="15875" cmpd="sng">
              <a:solidFill>
                <a:schemeClr val="tx1"/>
              </a:solidFill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41" idx="3"/>
              <a:endCxn id="19" idx="1"/>
            </p:cNvCxnSpPr>
            <p:nvPr/>
          </p:nvCxnSpPr>
          <p:spPr>
            <a:xfrm>
              <a:off x="4967662" y="4907279"/>
              <a:ext cx="583719" cy="1"/>
            </a:xfrm>
            <a:prstGeom prst="line">
              <a:avLst/>
            </a:prstGeom>
            <a:ln w="15875" cmpd="sng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3"/>
            <p:cNvSpPr/>
            <p:nvPr/>
          </p:nvSpPr>
          <p:spPr>
            <a:xfrm>
              <a:off x="4076348" y="5521986"/>
              <a:ext cx="101403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instructor</a:t>
              </a:r>
              <a:endParaRPr lang="zh-CN" altLang="en-US" sz="1400" i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cxnSp>
          <p:nvCxnSpPr>
            <p:cNvPr id="32" name="Straight Connector 31"/>
            <p:cNvCxnSpPr>
              <a:stCxn id="41" idx="2"/>
              <a:endCxn id="29" idx="0"/>
            </p:cNvCxnSpPr>
            <p:nvPr/>
          </p:nvCxnSpPr>
          <p:spPr>
            <a:xfrm>
              <a:off x="4583364" y="5291577"/>
              <a:ext cx="0" cy="230409"/>
            </a:xfrm>
            <a:prstGeom prst="line">
              <a:avLst/>
            </a:prstGeom>
            <a:ln w="158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"/>
            <p:cNvSpPr/>
            <p:nvPr/>
          </p:nvSpPr>
          <p:spPr>
            <a:xfrm>
              <a:off x="4076348" y="3976198"/>
              <a:ext cx="101403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project</a:t>
              </a:r>
              <a:endParaRPr lang="zh-CN" altLang="en-US" sz="1400" i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cxnSp>
          <p:nvCxnSpPr>
            <p:cNvPr id="34" name="Straight Connector 33"/>
            <p:cNvCxnSpPr>
              <a:stCxn id="33" idx="2"/>
              <a:endCxn id="41" idx="0"/>
            </p:cNvCxnSpPr>
            <p:nvPr/>
          </p:nvCxnSpPr>
          <p:spPr>
            <a:xfrm>
              <a:off x="4583364" y="4283975"/>
              <a:ext cx="0" cy="239006"/>
            </a:xfrm>
            <a:prstGeom prst="line">
              <a:avLst/>
            </a:prstGeom>
            <a:ln w="158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组合 6"/>
            <p:cNvGrpSpPr/>
            <p:nvPr/>
          </p:nvGrpSpPr>
          <p:grpSpPr>
            <a:xfrm>
              <a:off x="2742948" y="5291577"/>
              <a:ext cx="768596" cy="768596"/>
              <a:chOff x="3920969" y="4874243"/>
              <a:chExt cx="824886" cy="824886"/>
            </a:xfrm>
          </p:grpSpPr>
          <p:sp>
            <p:nvSpPr>
              <p:cNvPr id="39" name="菱形 4"/>
              <p:cNvSpPr>
                <a14:cpLocks xmlns:a14="http://schemas.microsoft.com/office/drawing/2010/main" noChangeAspect="1"/>
              </p:cNvSpPr>
              <p:nvPr/>
            </p:nvSpPr>
            <p:spPr>
              <a:xfrm>
                <a:off x="3920969" y="4874243"/>
                <a:ext cx="824886" cy="824886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>
                  <a:lnSpc>
                    <a:spcPct val="50000"/>
                  </a:lnSpc>
                </a:pPr>
                <a:endParaRPr lang="zh-CN" altLang="en-US" sz="1400" i="1" dirty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0" name="文本框 5"/>
              <p:cNvSpPr txBox="1"/>
              <p:nvPr/>
            </p:nvSpPr>
            <p:spPr>
              <a:xfrm>
                <a:off x="3998421" y="5115634"/>
                <a:ext cx="667861" cy="330318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 algn="l"/>
                <a:r>
                  <a:rPr kumimoji="1" lang="en-US" altLang="zh-CN" sz="1400" i="1" dirty="0">
                    <a:latin typeface="Arial" charset="0"/>
                    <a:cs typeface="Arial" charset="0"/>
                  </a:rPr>
                  <a:t>enroll</a:t>
                </a:r>
                <a:endParaRPr kumimoji="1" lang="zh-CN" altLang="en-US" sz="1400" i="1" dirty="0">
                  <a:latin typeface="Arial" charset="0"/>
                  <a:cs typeface="Arial" charset="0"/>
                </a:endParaRPr>
              </a:p>
            </p:txBody>
          </p:sp>
        </p:grpSp>
        <p:cxnSp>
          <p:nvCxnSpPr>
            <p:cNvPr id="36" name="Straight Connector 35"/>
            <p:cNvCxnSpPr>
              <a:stCxn id="5" idx="2"/>
              <a:endCxn id="39" idx="0"/>
            </p:cNvCxnSpPr>
            <p:nvPr/>
          </p:nvCxnSpPr>
          <p:spPr>
            <a:xfrm>
              <a:off x="3127227" y="5061168"/>
              <a:ext cx="19" cy="230409"/>
            </a:xfrm>
            <a:prstGeom prst="line">
              <a:avLst/>
            </a:prstGeom>
            <a:ln w="158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9" idx="3"/>
              <a:endCxn id="29" idx="1"/>
            </p:cNvCxnSpPr>
            <p:nvPr/>
          </p:nvCxnSpPr>
          <p:spPr>
            <a:xfrm>
              <a:off x="3511544" y="5675875"/>
              <a:ext cx="564804" cy="0"/>
            </a:xfrm>
            <a:prstGeom prst="line">
              <a:avLst/>
            </a:prstGeom>
            <a:ln w="158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or: Elbow 37"/>
            <p:cNvCxnSpPr>
              <a:stCxn id="19" idx="2"/>
              <a:endCxn id="39" idx="2"/>
            </p:cNvCxnSpPr>
            <p:nvPr/>
          </p:nvCxnSpPr>
          <p:spPr>
            <a:xfrm rot="5400000">
              <a:off x="4072508" y="4115907"/>
              <a:ext cx="999005" cy="2889527"/>
            </a:xfrm>
            <a:prstGeom prst="bentConnector3">
              <a:avLst>
                <a:gd name="adj1" fmla="val 122883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</a:t>
            </a:r>
            <a:endParaRPr lang="en-US" dirty="0"/>
          </a:p>
        </p:txBody>
      </p:sp>
      <p:sp>
        <p:nvSpPr>
          <p:cNvPr id="3" name="Content Placeholder 2"/>
          <p:cNvSpPr>
            <a14:cpLocks xmlns:a14="http://schemas.microsoft.com/office/drawing/2010/main"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better model is let “student”, “instructor”, “course”, and “enroll” form an abstract entity as an aggregation.</a:t>
            </a:r>
            <a:endParaRPr lang="en-US" dirty="0"/>
          </a:p>
          <a:p>
            <a:r>
              <a:rPr lang="en-US" dirty="0"/>
              <a:t>Then “project” only need to associate with the courses which has a course project.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2391507" y="3157415"/>
            <a:ext cx="4360985" cy="3066594"/>
            <a:chOff x="876036" y="3157415"/>
            <a:chExt cx="4360985" cy="3066594"/>
          </a:xfrm>
        </p:grpSpPr>
        <p:grpSp>
          <p:nvGrpSpPr>
            <p:cNvPr id="7" name="组合 6"/>
            <p:cNvGrpSpPr/>
            <p:nvPr/>
          </p:nvGrpSpPr>
          <p:grpSpPr>
            <a:xfrm>
              <a:off x="2673708" y="4922717"/>
              <a:ext cx="768596" cy="768596"/>
              <a:chOff x="3920969" y="4874243"/>
              <a:chExt cx="824886" cy="824886"/>
            </a:xfrm>
          </p:grpSpPr>
          <p:sp>
            <p:nvSpPr>
              <p:cNvPr id="20" name="菱形 4"/>
              <p:cNvSpPr>
                <a14:cpLocks xmlns:a14="http://schemas.microsoft.com/office/drawing/2010/main" noChangeAspect="1"/>
              </p:cNvSpPr>
              <p:nvPr/>
            </p:nvSpPr>
            <p:spPr>
              <a:xfrm>
                <a:off x="3920969" y="4874243"/>
                <a:ext cx="824886" cy="824886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>
                  <a:lnSpc>
                    <a:spcPct val="50000"/>
                  </a:lnSpc>
                </a:pPr>
                <a:endParaRPr lang="zh-CN" altLang="en-US" sz="1400" i="1" dirty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1" name="文本框 5"/>
              <p:cNvSpPr txBox="1"/>
              <p:nvPr/>
            </p:nvSpPr>
            <p:spPr>
              <a:xfrm>
                <a:off x="3998421" y="5115634"/>
                <a:ext cx="667861" cy="330318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 algn="l"/>
                <a:r>
                  <a:rPr kumimoji="1" lang="en-US" altLang="zh-CN" sz="1400" i="1" dirty="0">
                    <a:latin typeface="Arial" charset="0"/>
                    <a:cs typeface="Arial" charset="0"/>
                  </a:rPr>
                  <a:t>doing</a:t>
                </a:r>
                <a:endParaRPr kumimoji="1" lang="zh-CN" altLang="en-US" sz="1400" i="1" dirty="0">
                  <a:latin typeface="Arial" charset="0"/>
                  <a:cs typeface="Arial" charset="0"/>
                </a:endParaRPr>
              </a:p>
            </p:txBody>
          </p:sp>
        </p:grpSp>
        <p:cxnSp>
          <p:nvCxnSpPr>
            <p:cNvPr id="11" name="Straight Connector 10"/>
            <p:cNvCxnSpPr>
              <a:stCxn id="20" idx="2"/>
              <a:endCxn id="36" idx="0"/>
            </p:cNvCxnSpPr>
            <p:nvPr/>
          </p:nvCxnSpPr>
          <p:spPr>
            <a:xfrm flipH="1">
              <a:off x="3057018" y="5691313"/>
              <a:ext cx="988" cy="224919"/>
            </a:xfrm>
            <a:prstGeom prst="line">
              <a:avLst/>
            </a:prstGeom>
            <a:ln w="158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31" idx="2"/>
              <a:endCxn id="20" idx="0"/>
            </p:cNvCxnSpPr>
            <p:nvPr/>
          </p:nvCxnSpPr>
          <p:spPr>
            <a:xfrm>
              <a:off x="3057517" y="4719614"/>
              <a:ext cx="489" cy="203103"/>
            </a:xfrm>
            <a:prstGeom prst="line">
              <a:avLst/>
            </a:prstGeom>
            <a:ln w="158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3"/>
            <p:cNvSpPr/>
            <p:nvPr/>
          </p:nvSpPr>
          <p:spPr>
            <a:xfrm>
              <a:off x="1135988" y="4181428"/>
              <a:ext cx="9307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student</a:t>
              </a:r>
              <a:endParaRPr lang="zh-CN" altLang="en-US" sz="1400" i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7" name="矩形 3"/>
            <p:cNvSpPr/>
            <p:nvPr/>
          </p:nvSpPr>
          <p:spPr>
            <a:xfrm>
              <a:off x="4025534" y="4181428"/>
              <a:ext cx="9307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course</a:t>
              </a:r>
              <a:endParaRPr lang="zh-CN" altLang="en-US" sz="1400" i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28" name="组合 6"/>
            <p:cNvGrpSpPr/>
            <p:nvPr/>
          </p:nvGrpSpPr>
          <p:grpSpPr>
            <a:xfrm>
              <a:off x="2673219" y="3951018"/>
              <a:ext cx="768596" cy="768596"/>
              <a:chOff x="3920969" y="4874243"/>
              <a:chExt cx="824886" cy="824886"/>
            </a:xfrm>
          </p:grpSpPr>
          <p:sp>
            <p:nvSpPr>
              <p:cNvPr id="31" name="菱形 4"/>
              <p:cNvSpPr>
                <a14:cpLocks xmlns:a14="http://schemas.microsoft.com/office/drawing/2010/main" noChangeAspect="1"/>
              </p:cNvSpPr>
              <p:nvPr/>
            </p:nvSpPr>
            <p:spPr>
              <a:xfrm>
                <a:off x="3920969" y="4874243"/>
                <a:ext cx="824886" cy="824886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>
                  <a:lnSpc>
                    <a:spcPct val="50000"/>
                  </a:lnSpc>
                </a:pPr>
                <a:endParaRPr lang="zh-CN" altLang="en-US" sz="1400" i="1" dirty="0">
                  <a:solidFill>
                    <a:schemeClr val="tx1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2" name="文本框 5"/>
              <p:cNvSpPr txBox="1"/>
              <p:nvPr/>
            </p:nvSpPr>
            <p:spPr>
              <a:xfrm>
                <a:off x="3998421" y="5115634"/>
                <a:ext cx="667861" cy="330318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 algn="l"/>
                <a:r>
                  <a:rPr kumimoji="1" lang="en-US" altLang="zh-CN" sz="1400" i="1" dirty="0">
                    <a:latin typeface="Arial" charset="0"/>
                    <a:cs typeface="Arial" charset="0"/>
                  </a:rPr>
                  <a:t>enroll</a:t>
                </a:r>
                <a:endParaRPr kumimoji="1" lang="zh-CN" altLang="en-US" sz="1400" i="1" dirty="0">
                  <a:latin typeface="Arial" charset="0"/>
                  <a:cs typeface="Arial" charset="0"/>
                </a:endParaRPr>
              </a:p>
            </p:txBody>
          </p:sp>
        </p:grpSp>
        <p:cxnSp>
          <p:nvCxnSpPr>
            <p:cNvPr id="29" name="Straight Connector 28"/>
            <p:cNvCxnSpPr>
              <a:stCxn id="26" idx="3"/>
              <a:endCxn id="31" idx="1"/>
            </p:cNvCxnSpPr>
            <p:nvPr/>
          </p:nvCxnSpPr>
          <p:spPr>
            <a:xfrm flipV="1">
              <a:off x="2066771" y="4335316"/>
              <a:ext cx="606448" cy="1"/>
            </a:xfrm>
            <a:prstGeom prst="line">
              <a:avLst/>
            </a:prstGeom>
            <a:ln w="15875" cmpd="sng">
              <a:solidFill>
                <a:schemeClr val="tx1"/>
              </a:solidFill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31" idx="3"/>
              <a:endCxn id="27" idx="1"/>
            </p:cNvCxnSpPr>
            <p:nvPr/>
          </p:nvCxnSpPr>
          <p:spPr>
            <a:xfrm>
              <a:off x="3441815" y="4335316"/>
              <a:ext cx="583719" cy="1"/>
            </a:xfrm>
            <a:prstGeom prst="line">
              <a:avLst/>
            </a:prstGeom>
            <a:ln w="15875" cmpd="sng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3"/>
            <p:cNvSpPr/>
            <p:nvPr/>
          </p:nvSpPr>
          <p:spPr>
            <a:xfrm>
              <a:off x="2549513" y="3421185"/>
              <a:ext cx="101403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instructor</a:t>
              </a:r>
              <a:endParaRPr lang="zh-CN" altLang="en-US" sz="1400" i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cxnSp>
          <p:nvCxnSpPr>
            <p:cNvPr id="25" name="Straight Connector 24"/>
            <p:cNvCxnSpPr>
              <a:stCxn id="31" idx="0"/>
              <a:endCxn id="24" idx="2"/>
            </p:cNvCxnSpPr>
            <p:nvPr/>
          </p:nvCxnSpPr>
          <p:spPr>
            <a:xfrm flipH="1" flipV="1">
              <a:off x="3056529" y="3728962"/>
              <a:ext cx="988" cy="222056"/>
            </a:xfrm>
            <a:prstGeom prst="line">
              <a:avLst/>
            </a:prstGeom>
            <a:ln w="158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"/>
            <p:cNvSpPr/>
            <p:nvPr/>
          </p:nvSpPr>
          <p:spPr>
            <a:xfrm>
              <a:off x="2550002" y="5916232"/>
              <a:ext cx="101403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project</a:t>
              </a:r>
              <a:endParaRPr lang="zh-CN" altLang="en-US" sz="1400" i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876036" y="3157415"/>
              <a:ext cx="4360985" cy="15621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矩形 12">
            <a:hlinkClick r:id="rId1" action="ppaction://hlinksldjump"/>
          </p:cNvPr>
          <p:cNvSpPr/>
          <p:nvPr/>
        </p:nvSpPr>
        <p:spPr>
          <a:xfrm>
            <a:off x="0" y="0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charset="0"/>
                <a:cs typeface="Arial" charset="0"/>
              </a:rPr>
              <a:t>Aggregation</a:t>
            </a:r>
            <a:endParaRPr lang="zh-CN" altLang="en-US" sz="10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44" name="矩形 12">
            <a:hlinkClick r:id="rId2" action="ppaction://hlinksldjump"/>
          </p:cNvPr>
          <p:cNvSpPr/>
          <p:nvPr/>
        </p:nvSpPr>
        <p:spPr>
          <a:xfrm>
            <a:off x="6120000" y="-1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Generalization and Specialization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45" name="矩形 12">
            <a:hlinkClick r:id="rId3" action="ppaction://hlinksldjump"/>
          </p:cNvPr>
          <p:cNvSpPr/>
          <p:nvPr/>
        </p:nvSpPr>
        <p:spPr>
          <a:xfrm>
            <a:off x="3024000" y="0"/>
            <a:ext cx="3096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Weak Entity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Weak Entity Sets</a:t>
            </a:r>
            <a:endParaRPr lang="en-US" dirty="0"/>
          </a:p>
        </p:txBody>
      </p:sp>
      <p:sp>
        <p:nvSpPr>
          <p:cNvPr id="3" name="Content Placeholder 2"/>
          <p:cNvSpPr>
            <a14:cpLocks xmlns:a14="http://schemas.microsoft.com/office/drawing/2010/main" noGrp="1"/>
          </p:cNvSpPr>
          <p:nvPr>
            <p:ph idx="1"/>
          </p:nvPr>
        </p:nvSpPr>
        <p:spPr>
          <a:xfrm>
            <a:off x="628650" y="1600200"/>
            <a:ext cx="7886700" cy="4699000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i="1" dirty="0"/>
              <a:t>weak entity</a:t>
            </a:r>
            <a:r>
              <a:rPr lang="en-US" dirty="0"/>
              <a:t> is an entity cannot exist alone. The </a:t>
            </a:r>
            <a:r>
              <a:rPr lang="en-US" altLang="zh-CN" dirty="0"/>
              <a:t>existence depends on another entity of a different type.</a:t>
            </a:r>
            <a:endParaRPr lang="en-US" altLang="zh-CN" dirty="0"/>
          </a:p>
          <a:p>
            <a:r>
              <a:rPr lang="en-US" dirty="0"/>
              <a:t>A set of weak entities is a </a:t>
            </a:r>
            <a:r>
              <a:rPr lang="en-US" b="1" i="1" dirty="0"/>
              <a:t>weak entity set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/>
              <a:t>Since a weak entity cannot exist alone, it </a:t>
            </a:r>
            <a:r>
              <a:rPr lang="en-US" dirty="0">
                <a:solidFill>
                  <a:srgbClr val="C00000"/>
                </a:solidFill>
              </a:rPr>
              <a:t>does not have a key</a:t>
            </a:r>
            <a:r>
              <a:rPr lang="en-US" dirty="0"/>
              <a:t>.</a:t>
            </a:r>
            <a:endParaRPr lang="en-US" dirty="0"/>
          </a:p>
          <a:p>
            <a:r>
              <a:rPr lang="en-US" altLang="zh-CN" dirty="0">
                <a:ea typeface="宋体" charset="-122"/>
              </a:rPr>
              <a:t>The existence of a weak entity set depends on the existence of an </a:t>
            </a:r>
            <a:r>
              <a:rPr lang="en-US" altLang="zh-CN" b="1" dirty="0">
                <a:ea typeface="宋体" charset="-122"/>
              </a:rPr>
              <a:t>identifying entity set.</a:t>
            </a:r>
            <a:endParaRPr lang="en-US" altLang="zh-CN" b="1" dirty="0">
              <a:ea typeface="宋体" charset="-122"/>
            </a:endParaRPr>
          </a:p>
          <a:p>
            <a:pPr lvl="1"/>
            <a:r>
              <a:rPr lang="en-US" altLang="zh-CN" dirty="0">
                <a:latin typeface="Arial" charset="0"/>
                <a:ea typeface="宋体" charset="-122"/>
                <a:cs typeface="Arial" charset="0"/>
              </a:rPr>
              <a:t>A weak must relate to the identifying entity set via a </a:t>
            </a:r>
            <a:r>
              <a:rPr lang="en-US" altLang="zh-CN" b="1" dirty="0">
                <a:latin typeface="Arial" charset="0"/>
                <a:ea typeface="宋体" charset="-122"/>
                <a:cs typeface="Arial" charset="0"/>
              </a:rPr>
              <a:t>total</a:t>
            </a:r>
            <a:r>
              <a:rPr lang="en-US" altLang="zh-CN" dirty="0">
                <a:latin typeface="Arial" charset="0"/>
                <a:ea typeface="宋体" charset="-122"/>
                <a:cs typeface="Arial" charset="0"/>
              </a:rPr>
              <a:t>, </a:t>
            </a:r>
            <a:r>
              <a:rPr lang="en-US" altLang="zh-CN" b="1" dirty="0">
                <a:latin typeface="Arial" charset="0"/>
                <a:ea typeface="宋体" charset="-122"/>
                <a:cs typeface="Arial" charset="0"/>
              </a:rPr>
              <a:t>one-to-many</a:t>
            </a:r>
            <a:r>
              <a:rPr lang="en-US" altLang="zh-CN" dirty="0">
                <a:latin typeface="Arial" charset="0"/>
                <a:ea typeface="宋体" charset="-122"/>
                <a:cs typeface="Arial" charset="0"/>
              </a:rPr>
              <a:t> relationship set from the identifying to the weak entity set.</a:t>
            </a:r>
            <a:endParaRPr lang="en-US" altLang="zh-CN" dirty="0">
              <a:latin typeface="Arial" charset="0"/>
              <a:ea typeface="宋体" charset="-122"/>
              <a:cs typeface="Arial" charset="0"/>
            </a:endParaRPr>
          </a:p>
          <a:p>
            <a:pPr lvl="1"/>
            <a:r>
              <a:rPr lang="en-US" altLang="zh-CN" dirty="0">
                <a:latin typeface="Arial" charset="0"/>
                <a:ea typeface="宋体" charset="-122"/>
                <a:cs typeface="Arial" charset="0"/>
              </a:rPr>
              <a:t>An </a:t>
            </a:r>
            <a:r>
              <a:rPr lang="en-US" altLang="zh-CN" b="1" dirty="0">
                <a:latin typeface="Arial" charset="0"/>
                <a:ea typeface="宋体" charset="-122"/>
                <a:cs typeface="Arial" charset="0"/>
              </a:rPr>
              <a:t>identifying relationship </a:t>
            </a:r>
            <a:r>
              <a:rPr lang="en-US" altLang="zh-CN" dirty="0">
                <a:latin typeface="Arial" charset="0"/>
                <a:ea typeface="宋体" charset="-122"/>
                <a:cs typeface="Arial" charset="0"/>
              </a:rPr>
              <a:t>depicted using a double diamond.</a:t>
            </a:r>
            <a:endParaRPr lang="en-US" altLang="zh-CN" dirty="0">
              <a:latin typeface="Arial" charset="0"/>
              <a:ea typeface="宋体" charset="-122"/>
              <a:cs typeface="Arial" charset="0"/>
            </a:endParaRPr>
          </a:p>
          <a:p>
            <a:r>
              <a:rPr lang="en-US" altLang="zh-CN" dirty="0">
                <a:ea typeface="宋体" charset="-122"/>
              </a:rPr>
              <a:t>The </a:t>
            </a:r>
            <a:r>
              <a:rPr lang="en-US" altLang="zh-CN" b="1" dirty="0">
                <a:ea typeface="宋体" charset="-122"/>
              </a:rPr>
              <a:t>discriminator</a:t>
            </a:r>
            <a:r>
              <a:rPr lang="en-US" altLang="zh-CN" b="1" i="1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(</a:t>
            </a:r>
            <a:r>
              <a:rPr lang="en-US" altLang="zh-CN" i="1" dirty="0">
                <a:ea typeface="宋体" charset="-122"/>
              </a:rPr>
              <a:t>or partial key)</a:t>
            </a:r>
            <a:r>
              <a:rPr lang="en-US" altLang="zh-CN" dirty="0">
                <a:ea typeface="宋体" charset="-122"/>
              </a:rPr>
              <a:t> of a weak entity set is the set of attributes that distinguishes among all the entities of a weak entity set.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To distinguish weak entities, one must combine </a:t>
            </a:r>
            <a:r>
              <a:rPr lang="en-US" altLang="zh-CN" dirty="0">
                <a:solidFill>
                  <a:srgbClr val="C00000"/>
                </a:solidFill>
                <a:ea typeface="宋体" charset="-122"/>
              </a:rPr>
              <a:t>the key of the identifying entity set and the discriminator</a:t>
            </a:r>
            <a:r>
              <a:rPr lang="en-US" altLang="zh-CN" dirty="0">
                <a:ea typeface="宋体" charset="-122"/>
              </a:rPr>
              <a:t>.</a:t>
            </a:r>
            <a:endParaRPr lang="en-US" altLang="zh-CN" dirty="0">
              <a:ea typeface="宋体" charset="-122"/>
            </a:endParaRPr>
          </a:p>
          <a:p>
            <a:endParaRPr lang="en-US" dirty="0"/>
          </a:p>
        </p:txBody>
      </p:sp>
      <p:sp>
        <p:nvSpPr>
          <p:cNvPr id="4" name="矩形 12">
            <a:hlinkClick r:id="rId1" action="ppaction://hlinksldjump"/>
          </p:cNvPr>
          <p:cNvSpPr/>
          <p:nvPr/>
        </p:nvSpPr>
        <p:spPr>
          <a:xfrm>
            <a:off x="0" y="0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Aggregation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5" name="矩形 12">
            <a:hlinkClick r:id="rId2" action="ppaction://hlinksldjump"/>
          </p:cNvPr>
          <p:cNvSpPr/>
          <p:nvPr/>
        </p:nvSpPr>
        <p:spPr>
          <a:xfrm>
            <a:off x="6120000" y="-1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Generalization and Specialization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6" name="矩形 12">
            <a:hlinkClick r:id="rId3" action="ppaction://hlinksldjump"/>
          </p:cNvPr>
          <p:cNvSpPr/>
          <p:nvPr/>
        </p:nvSpPr>
        <p:spPr>
          <a:xfrm>
            <a:off x="3024000" y="0"/>
            <a:ext cx="3096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charset="0"/>
                <a:cs typeface="Arial" charset="0"/>
              </a:rPr>
              <a:t>Weak Entity Sets</a:t>
            </a:r>
            <a:endParaRPr lang="zh-CN" altLang="en-US" sz="10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beamer_like">
  <a:themeElements>
    <a:clrScheme name="自定义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C2CAA"/>
      </a:accent1>
      <a:accent2>
        <a:srgbClr val="A94F0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91440" tIns="45720" rIns="91440" bIns="45720" rtlCol="0" anchor="ctr">
        <a:normAutofit/>
      </a:bodyPr>
      <a:lstStyle>
        <a:defPPr algn="l">
          <a:defRPr kumimoji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beamer_like</Template>
  <TotalTime>0</TotalTime>
  <Words>0</Words>
  <Application/>
  <PresentationFormat>On-screen Show (4:3)</PresentationFormat>
  <Paragraphs>247</Paragraphs>
  <Slides>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宋体</vt:lpstr>
      <vt:lpstr>Wingdings</vt:lpstr>
      <vt:lpstr>Hiragino Sans GB W3</vt:lpstr>
      <vt:lpstr>Microsoft YaHei</vt:lpstr>
      <vt:lpstr>Adobe Heiti Std R</vt:lpstr>
      <vt:lpstr>Times New Roman</vt:lpstr>
      <vt:lpstr>Helvetica</vt:lpstr>
      <vt:lpstr>等线</vt:lpstr>
      <vt:lpstr>beamer_like</vt:lpstr>
      <vt:lpstr>Lecture 4  Entity-Relationship Model Extended Features</vt:lpstr>
      <vt:lpstr>Outline</vt:lpstr>
      <vt:lpstr>Aggregation</vt:lpstr>
      <vt:lpstr>Aggregation</vt:lpstr>
      <vt:lpstr>Aggregation</vt:lpstr>
      <vt:lpstr>Aggregation</vt:lpstr>
      <vt:lpstr>Aggregation</vt:lpstr>
      <vt:lpstr>Aggregation</vt:lpstr>
      <vt:lpstr>Weak Entity Sets</vt:lpstr>
      <vt:lpstr>Weak Entity Sets</vt:lpstr>
      <vt:lpstr>Weak Entity Sets</vt:lpstr>
      <vt:lpstr>Generalization and Specialization</vt:lpstr>
      <vt:lpstr>Generalization and Specialization</vt:lpstr>
      <vt:lpstr>Generalization and Specialization</vt:lpstr>
      <vt:lpstr>Generalization and Specialization</vt:lpstr>
      <vt:lpstr>Constraints on Generalization/Specialization</vt:lpstr>
      <vt:lpstr>Constraints on Generalization/Specialization</vt:lpstr>
      <vt:lpstr>Exercises</vt:lpstr>
      <vt:lpstr>Exercises</vt:lpstr>
      <vt:lpstr>End of Lecture 4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Marilyn Turnamian</dc:creator>
  <cp:lastModifiedBy>iPad</cp:lastModifiedBy>
  <cp:revision>379</cp:revision>
  <cp:lastPrinted>1900-01-01T00:00:00Z</cp:lastPrinted>
  <dcterms:created xsi:type="dcterms:W3CDTF">1900-01-01T00:00:00Z</dcterms:created>
  <dcterms:modified xsi:type="dcterms:W3CDTF">1900-01-01T00:00:00Z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3CA2DC98B56AB8C8731BFA66D3D1012F_32</vt:lpwstr>
  </property>
  <property fmtid="{D5CDD505-2E9C-101B-9397-08002B2CF9AE}" pid="3" name="KSOProductBuildVer">
    <vt:lpwstr>2052-12.16.1</vt:lpwstr>
  </property>
</Properties>
</file>