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273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0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09224B-0794-E08D-6281-2C77DC2F62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2078"/>
            <a:ext cx="10515600" cy="3260846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6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4044000" y="6637868"/>
            <a:ext cx="408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Lab5</a:t>
            </a:r>
            <a:r>
              <a:rPr kumimoji="1" lang="en-US" altLang="zh-CN" sz="1200" baseline="0" dirty="0">
                <a:solidFill>
                  <a:schemeClr val="bg1"/>
                </a:solidFill>
              </a:rPr>
              <a:t> Set Operations and Aggregations</a:t>
            </a:r>
            <a:endParaRPr kumimoji="1"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97BAED3B-53C8-7041-817F-696DE6D8D146}"/>
              </a:ext>
            </a:extLst>
          </p:cNvPr>
          <p:cNvSpPr txBox="1">
            <a:spLocks/>
          </p:cNvSpPr>
          <p:nvPr/>
        </p:nvSpPr>
        <p:spPr>
          <a:xfrm>
            <a:off x="9770773" y="6637866"/>
            <a:ext cx="13621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pPr/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51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A6743-3346-CC98-D269-622453F94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United International College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4CC72-5680-51D7-FFFB-9A601CA1D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COMP3013 DBMS Lab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D8243-9DDD-745A-71F2-25AB9C6F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95199-07B3-6204-000F-B93DF19A1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899822"/>
          </a:xfrm>
        </p:spPr>
        <p:txBody>
          <a:bodyPr>
            <a:normAutofit/>
          </a:bodyPr>
          <a:lstStyle/>
          <a:p>
            <a:r>
              <a:rPr lang="en-US" dirty="0"/>
              <a:t>Split the money spent by Elizabeth Brown into different categories.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SELECT category.name, SUM(amount)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FROM customer JOIN payment USING(</a:t>
            </a:r>
            <a:r>
              <a:rPr lang="en-US" dirty="0" err="1">
                <a:latin typeface="Consolas" panose="020B0609020204030204" pitchFamily="49" charset="0"/>
              </a:rPr>
              <a:t>customer_id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JOIN rental USING(</a:t>
            </a:r>
            <a:r>
              <a:rPr lang="en-US" dirty="0" err="1">
                <a:latin typeface="Consolas" panose="020B0609020204030204" pitchFamily="49" charset="0"/>
              </a:rPr>
              <a:t>rental_id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JOIN inventory USING(</a:t>
            </a:r>
            <a:r>
              <a:rPr lang="en-US" dirty="0" err="1">
                <a:latin typeface="Consolas" panose="020B0609020204030204" pitchFamily="49" charset="0"/>
              </a:rPr>
              <a:t>inventory_id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JOIN </a:t>
            </a:r>
            <a:r>
              <a:rPr lang="en-US" dirty="0" err="1">
                <a:latin typeface="Consolas" panose="020B0609020204030204" pitchFamily="49" charset="0"/>
              </a:rPr>
              <a:t>film_category</a:t>
            </a:r>
            <a:r>
              <a:rPr lang="en-US" dirty="0">
                <a:latin typeface="Consolas" panose="020B0609020204030204" pitchFamily="49" charset="0"/>
              </a:rPr>
              <a:t> USING(</a:t>
            </a:r>
            <a:r>
              <a:rPr lang="en-US" dirty="0" err="1">
                <a:latin typeface="Consolas" panose="020B0609020204030204" pitchFamily="49" charset="0"/>
              </a:rPr>
              <a:t>film_id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JOIN category USING(</a:t>
            </a:r>
            <a:r>
              <a:rPr lang="en-US" dirty="0" err="1">
                <a:latin typeface="Consolas" panose="020B0609020204030204" pitchFamily="49" charset="0"/>
              </a:rPr>
              <a:t>category_id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WHERE </a:t>
            </a:r>
            <a:r>
              <a:rPr lang="en-US" dirty="0" err="1">
                <a:latin typeface="Consolas" panose="020B0609020204030204" pitchFamily="49" charset="0"/>
              </a:rPr>
              <a:t>first_name</a:t>
            </a:r>
            <a:r>
              <a:rPr lang="en-US" dirty="0">
                <a:latin typeface="Consolas" panose="020B0609020204030204" pitchFamily="49" charset="0"/>
              </a:rPr>
              <a:t>='Elizabeth' AND </a:t>
            </a:r>
            <a:r>
              <a:rPr lang="en-US" dirty="0" err="1">
                <a:latin typeface="Consolas" panose="020B0609020204030204" pitchFamily="49" charset="0"/>
              </a:rPr>
              <a:t>last_name</a:t>
            </a:r>
            <a:r>
              <a:rPr lang="en-US" dirty="0">
                <a:latin typeface="Consolas" panose="020B0609020204030204" pitchFamily="49" charset="0"/>
              </a:rPr>
              <a:t>='Brown'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GROUP BY </a:t>
            </a:r>
            <a:r>
              <a:rPr lang="en-US" dirty="0" err="1">
                <a:latin typeface="Consolas" panose="020B0609020204030204" pitchFamily="49" charset="0"/>
              </a:rPr>
              <a:t>category_id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5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55DE-DA10-7B92-2FA0-8D9415B3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Distinct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1321-B052-A0F6-39C8-1C016018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that every country has a city. Why the following query cannot find the number of countries?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	SELECT COUNT(</a:t>
            </a:r>
            <a:r>
              <a:rPr lang="en-US" dirty="0" err="1">
                <a:latin typeface="Consolas" panose="020B0609020204030204" pitchFamily="49" charset="0"/>
              </a:rPr>
              <a:t>country_id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	FROM 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16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55DE-DA10-7B92-2FA0-8D9415B31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Distinct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11321-B052-A0F6-39C8-1C016018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only assume that every country has a city. But, a country may have multiple cites.</a:t>
            </a:r>
          </a:p>
          <a:p>
            <a:r>
              <a:rPr lang="en-US" dirty="0"/>
              <a:t>Those countries will be over counted.</a:t>
            </a:r>
          </a:p>
          <a:p>
            <a:r>
              <a:rPr lang="en-US" dirty="0"/>
              <a:t>We can use </a:t>
            </a:r>
            <a:r>
              <a:rPr lang="en-US" b="1" dirty="0">
                <a:latin typeface="Consolas" panose="020B0609020204030204" pitchFamily="49" charset="0"/>
              </a:rPr>
              <a:t>DISTINCT</a:t>
            </a:r>
            <a:r>
              <a:rPr lang="en-US" dirty="0"/>
              <a:t> to remove duplications.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	SELECT COUNT(</a:t>
            </a:r>
            <a:r>
              <a:rPr lang="en-US" b="1" dirty="0">
                <a:latin typeface="Consolas" panose="020B0609020204030204" pitchFamily="49" charset="0"/>
              </a:rPr>
              <a:t>DISTINCT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country_id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	FROM 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5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E909-06F9-0331-17E0-830A99B4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4823-92D7-546F-3C23-A34D1B88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739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SQLs for the following questions.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Calculate the average rental duration among all films.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Calculate the number of films rented by Norman Currier.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Calculate the number of films rented by each customer.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Calculate the number of films rented by each group of customers from the same country.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Calculate the number of horror films rented by each group of customers from the same country.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/>
              <a:t>Find the countries which have some customers who have rented more than 4 horror films.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Suppose a film is only counted once if it is rented multiple times. Be careful with the duplications.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Save your queries in a txt file. Rename it as “COMP3013 Lab5 ###.txt”, where “###” is your student ID. And submit it on iSpace. The DDL </a:t>
            </a:r>
            <a:r>
              <a:rPr lang="en-US" sz="1800"/>
              <a:t>is 24 </a:t>
            </a:r>
            <a:r>
              <a:rPr lang="en-US" sz="1800" dirty="0"/>
              <a:t>hours after the lab.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167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CD73-9BC5-367A-588A-222F950B1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of Lab 5</a:t>
            </a:r>
          </a:p>
        </p:txBody>
      </p:sp>
    </p:spTree>
    <p:extLst>
      <p:ext uri="{BB962C8B-B14F-4D97-AF65-F5344CB8AC3E}">
        <p14:creationId xmlns:p14="http://schemas.microsoft.com/office/powerpoint/2010/main" val="29059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16A3-717A-E8A3-F4D2-AF13F4916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AF5D-F0C5-613F-4D24-D03AF7589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214022"/>
          </a:xfrm>
        </p:spPr>
        <p:txBody>
          <a:bodyPr/>
          <a:lstStyle/>
          <a:p>
            <a:r>
              <a:rPr lang="en-US" dirty="0"/>
              <a:t>Suppose that we want to count the number of different languages.</a:t>
            </a:r>
          </a:p>
          <a:p>
            <a:r>
              <a:rPr lang="en-US" dirty="0"/>
              <a:t>The aggregation function </a:t>
            </a:r>
            <a:r>
              <a:rPr lang="en-US" b="1" dirty="0">
                <a:latin typeface="Consolas" panose="020B0609020204030204" pitchFamily="49" charset="0"/>
              </a:rPr>
              <a:t>COUNT</a:t>
            </a:r>
            <a:r>
              <a:rPr lang="en-US" dirty="0"/>
              <a:t> can be used.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>
                <a:latin typeface="Consolas" panose="020B0609020204030204" pitchFamily="49" charset="0"/>
              </a:rPr>
              <a:t>SELECT </a:t>
            </a:r>
            <a:r>
              <a:rPr lang="en-US" b="1" dirty="0">
                <a:latin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</a:rPr>
              <a:t>(*) FROM language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“Aggregation” means performing some operations on a </a:t>
            </a:r>
            <a:r>
              <a:rPr lang="en-US" b="1" dirty="0"/>
              <a:t>group of objects</a:t>
            </a:r>
            <a:r>
              <a:rPr lang="en-US" dirty="0"/>
              <a:t>.</a:t>
            </a:r>
          </a:p>
          <a:p>
            <a:r>
              <a:rPr lang="en-US" dirty="0"/>
              <a:t>In this example, all tuples in the table “language” is considered as a group. The query counts the number of distinct objects in the group.</a:t>
            </a:r>
          </a:p>
          <a:p>
            <a:r>
              <a:rPr lang="en-US" dirty="0"/>
              <a:t>After applying an aggregation function, the result of </a:t>
            </a:r>
            <a:r>
              <a:rPr lang="en-US" b="1" dirty="0">
                <a:latin typeface="Consolas" panose="020B0609020204030204" pitchFamily="49" charset="0"/>
              </a:rPr>
              <a:t>COUNT</a:t>
            </a:r>
            <a:r>
              <a:rPr lang="en-US" dirty="0">
                <a:latin typeface="Consolas" panose="020B0609020204030204" pitchFamily="49" charset="0"/>
              </a:rPr>
              <a:t>(*)</a:t>
            </a:r>
            <a:r>
              <a:rPr lang="en-US" dirty="0"/>
              <a:t> is </a:t>
            </a:r>
            <a:r>
              <a:rPr lang="en-US" altLang="zh-CN" dirty="0"/>
              <a:t>treated as an attribute.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42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EC8A-BB4E-3C30-A0F9-D02B5F7E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4CAD7-B36A-4B1F-362C-8368204F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5131598"/>
          </a:xfrm>
        </p:spPr>
        <p:txBody>
          <a:bodyPr>
            <a:normAutofit/>
          </a:bodyPr>
          <a:lstStyle/>
          <a:p>
            <a:r>
              <a:rPr lang="en-US" dirty="0"/>
              <a:t>For example, find the number of films for each language. The resulting table has two columns, one for languages, one for the number of films.</a:t>
            </a:r>
          </a:p>
          <a:p>
            <a:endParaRPr lang="en-US" dirty="0"/>
          </a:p>
          <a:p>
            <a:r>
              <a:rPr lang="en-US" dirty="0"/>
              <a:t>Only those films of the same language are in the same group (different language different group).</a:t>
            </a:r>
          </a:p>
          <a:p>
            <a:r>
              <a:rPr lang="en-US" dirty="0"/>
              <a:t>Then, count the number within each group.</a:t>
            </a:r>
          </a:p>
          <a:p>
            <a:r>
              <a:rPr lang="en-US" dirty="0"/>
              <a:t>To achieve the grouping, we use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GROUP BY</a:t>
            </a:r>
            <a:r>
              <a:rPr lang="en-US" dirty="0"/>
              <a:t>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SELECT 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language_id</a:t>
            </a:r>
            <a:r>
              <a:rPr lang="en-US" sz="1800" dirty="0">
                <a:latin typeface="Consolas" panose="020B0609020204030204" pitchFamily="49" charset="0"/>
              </a:rPr>
              <a:t>, count(</a:t>
            </a:r>
            <a:r>
              <a:rPr lang="en-US" sz="1800" dirty="0" err="1">
                <a:latin typeface="Consolas" panose="020B0609020204030204" pitchFamily="49" charset="0"/>
              </a:rPr>
              <a:t>film_id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FROM film JOIN language USING(</a:t>
            </a:r>
            <a:r>
              <a:rPr lang="en-US" sz="1800" dirty="0" err="1">
                <a:latin typeface="Consolas" panose="020B0609020204030204" pitchFamily="49" charset="0"/>
              </a:rPr>
              <a:t>language_id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</a:t>
            </a: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GROUP BY 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language_id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To </a:t>
            </a:r>
            <a:r>
              <a:rPr lang="en-US" altLang="zh-CN" dirty="0"/>
              <a:t>indicate the result of aggregation of each group, 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group by attributes </a:t>
            </a:r>
            <a:r>
              <a:rPr lang="en-US" altLang="zh-CN" dirty="0"/>
              <a:t>are usually selected.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36FB5-C28F-DA8E-D0CA-56042075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0D31-0515-DB84-75FA-7E0163B55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845847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GROUP BY clause contains a set of attributes.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Tuples with the same value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group by attribute(s) are in the same group.</a:t>
            </a:r>
          </a:p>
          <a:p>
            <a:r>
              <a:rPr lang="en-US" dirty="0"/>
              <a:t>Be </a:t>
            </a:r>
            <a:r>
              <a:rPr lang="en-US" altLang="zh-CN" dirty="0"/>
              <a:t>careful when the group by attribute is not a key.</a:t>
            </a:r>
          </a:p>
          <a:p>
            <a:r>
              <a:rPr lang="en-US" altLang="zh-CN" dirty="0"/>
              <a:t>Compare the two queries and tell the difference.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	SELECT </a:t>
            </a:r>
            <a:r>
              <a:rPr lang="en-US" altLang="zh-CN" sz="1800" dirty="0" err="1">
                <a:latin typeface="Consolas" panose="020B0609020204030204" pitchFamily="49" charset="0"/>
              </a:rPr>
              <a:t>first_name</a:t>
            </a:r>
            <a:r>
              <a:rPr lang="en-US" altLang="zh-CN" sz="1800" dirty="0">
                <a:latin typeface="Consolas" panose="020B0609020204030204" pitchFamily="49" charset="0"/>
              </a:rPr>
              <a:t>, COUNT(</a:t>
            </a:r>
            <a:r>
              <a:rPr lang="en-US" altLang="zh-CN" sz="1800" dirty="0" err="1">
                <a:latin typeface="Consolas" panose="020B0609020204030204" pitchFamily="49" charset="0"/>
              </a:rPr>
              <a:t>film_id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	FROM actor JOIN </a:t>
            </a:r>
            <a:r>
              <a:rPr lang="en-US" altLang="zh-CN" sz="1800" dirty="0" err="1">
                <a:latin typeface="Consolas" panose="020B0609020204030204" pitchFamily="49" charset="0"/>
              </a:rPr>
              <a:t>film_actor</a:t>
            </a:r>
            <a:r>
              <a:rPr lang="en-US" altLang="zh-CN" sz="1800" dirty="0">
                <a:latin typeface="Consolas" panose="020B0609020204030204" pitchFamily="49" charset="0"/>
              </a:rPr>
              <a:t> USING(</a:t>
            </a:r>
            <a:r>
              <a:rPr lang="en-US" altLang="zh-CN" sz="1800" dirty="0" err="1">
                <a:latin typeface="Consolas" panose="020B0609020204030204" pitchFamily="49" charset="0"/>
              </a:rPr>
              <a:t>actor_id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	GROUP BY </a:t>
            </a:r>
            <a:r>
              <a:rPr lang="en-US" altLang="zh-CN" sz="1800" b="1" dirty="0" err="1">
                <a:latin typeface="Consolas" panose="020B0609020204030204" pitchFamily="49" charset="0"/>
              </a:rPr>
              <a:t>first_name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	SELECT </a:t>
            </a:r>
            <a:r>
              <a:rPr lang="en-US" altLang="zh-CN" sz="1800" dirty="0" err="1">
                <a:latin typeface="Consolas" panose="020B0609020204030204" pitchFamily="49" charset="0"/>
              </a:rPr>
              <a:t>actor_id</a:t>
            </a:r>
            <a:r>
              <a:rPr lang="en-US" altLang="zh-CN" sz="1800" dirty="0">
                <a:latin typeface="Consolas" panose="020B0609020204030204" pitchFamily="49" charset="0"/>
              </a:rPr>
              <a:t>, </a:t>
            </a:r>
            <a:r>
              <a:rPr lang="en-US" altLang="zh-CN" sz="1800" dirty="0" err="1">
                <a:latin typeface="Consolas" panose="020B0609020204030204" pitchFamily="49" charset="0"/>
              </a:rPr>
              <a:t>first_name</a:t>
            </a:r>
            <a:r>
              <a:rPr lang="en-US" altLang="zh-CN" sz="1800" dirty="0">
                <a:latin typeface="Consolas" panose="020B0609020204030204" pitchFamily="49" charset="0"/>
              </a:rPr>
              <a:t>, COUNT(</a:t>
            </a:r>
            <a:r>
              <a:rPr lang="en-US" altLang="zh-CN" sz="1800" dirty="0" err="1">
                <a:latin typeface="Consolas" panose="020B0609020204030204" pitchFamily="49" charset="0"/>
              </a:rPr>
              <a:t>film_id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	FROM actor JOIN </a:t>
            </a:r>
            <a:r>
              <a:rPr lang="en-US" altLang="zh-CN" sz="1800" dirty="0" err="1">
                <a:latin typeface="Consolas" panose="020B0609020204030204" pitchFamily="49" charset="0"/>
              </a:rPr>
              <a:t>film_actor</a:t>
            </a:r>
            <a:r>
              <a:rPr lang="en-US" altLang="zh-CN" sz="1800" dirty="0">
                <a:latin typeface="Consolas" panose="020B0609020204030204" pitchFamily="49" charset="0"/>
              </a:rPr>
              <a:t> USING(</a:t>
            </a:r>
            <a:r>
              <a:rPr lang="en-US" altLang="zh-CN" sz="1800" dirty="0" err="1">
                <a:latin typeface="Consolas" panose="020B0609020204030204" pitchFamily="49" charset="0"/>
              </a:rPr>
              <a:t>actor_id</a:t>
            </a:r>
            <a:r>
              <a:rPr lang="en-US" altLang="zh-CN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1800" dirty="0">
                <a:latin typeface="Consolas" panose="020B0609020204030204" pitchFamily="49" charset="0"/>
              </a:rPr>
              <a:t>			GROUP BY </a:t>
            </a:r>
            <a:r>
              <a:rPr lang="en-US" altLang="zh-CN" sz="1800" b="1" dirty="0" err="1">
                <a:latin typeface="Consolas" panose="020B0609020204030204" pitchFamily="49" charset="0"/>
              </a:rPr>
              <a:t>actor_id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521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50AA3-95B5-3652-E9A5-A2274948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787C4-E2AB-F7B2-BBB2-0E292E2F0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683922"/>
          </a:xfrm>
        </p:spPr>
        <p:txBody>
          <a:bodyPr>
            <a:normAutofit/>
          </a:bodyPr>
          <a:lstStyle/>
          <a:p>
            <a:r>
              <a:rPr lang="en-US" dirty="0"/>
              <a:t>Sometimes we need condition checking before and after aggregation functions.</a:t>
            </a:r>
          </a:p>
          <a:p>
            <a:r>
              <a:rPr lang="en-US" dirty="0"/>
              <a:t>For example, show the actors’ names and the number of Sci-Fi movies played by him/her if the number of Sci-Fi </a:t>
            </a:r>
            <a:r>
              <a:rPr lang="en-US" altLang="zh-CN" dirty="0"/>
              <a:t>movies is more than 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SELECT </a:t>
            </a:r>
            <a:r>
              <a:rPr lang="en-US" sz="1800" dirty="0" err="1">
                <a:latin typeface="Consolas" panose="020B0609020204030204" pitchFamily="49" charset="0"/>
              </a:rPr>
              <a:t>actor_id,first_name,last_name,COUNT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film_id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FROM actor JOIN </a:t>
            </a:r>
            <a:r>
              <a:rPr lang="en-US" sz="1800" dirty="0" err="1">
                <a:latin typeface="Consolas" panose="020B0609020204030204" pitchFamily="49" charset="0"/>
              </a:rPr>
              <a:t>film_actor</a:t>
            </a:r>
            <a:r>
              <a:rPr lang="en-US" sz="1800" dirty="0">
                <a:latin typeface="Consolas" panose="020B0609020204030204" pitchFamily="49" charset="0"/>
              </a:rPr>
              <a:t> USING (</a:t>
            </a:r>
            <a:r>
              <a:rPr lang="en-US" sz="1800" dirty="0" err="1">
                <a:latin typeface="Consolas" panose="020B0609020204030204" pitchFamily="49" charset="0"/>
              </a:rPr>
              <a:t>actor_id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JOIN film USING(</a:t>
            </a:r>
            <a:r>
              <a:rPr lang="en-US" sz="1800" dirty="0" err="1">
                <a:latin typeface="Consolas" panose="020B0609020204030204" pitchFamily="49" charset="0"/>
              </a:rPr>
              <a:t>film_id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JOIN </a:t>
            </a:r>
            <a:r>
              <a:rPr lang="en-US" sz="1800" dirty="0" err="1">
                <a:latin typeface="Consolas" panose="020B0609020204030204" pitchFamily="49" charset="0"/>
              </a:rPr>
              <a:t>film_category</a:t>
            </a:r>
            <a:r>
              <a:rPr lang="en-US" sz="1800" dirty="0">
                <a:latin typeface="Consolas" panose="020B0609020204030204" pitchFamily="49" charset="0"/>
              </a:rPr>
              <a:t> USING(</a:t>
            </a:r>
            <a:r>
              <a:rPr lang="en-US" sz="1800" dirty="0" err="1">
                <a:latin typeface="Consolas" panose="020B0609020204030204" pitchFamily="49" charset="0"/>
              </a:rPr>
              <a:t>film_id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JOIN category USING(</a:t>
            </a:r>
            <a:r>
              <a:rPr lang="en-US" sz="1800" dirty="0" err="1">
                <a:latin typeface="Consolas" panose="020B0609020204030204" pitchFamily="49" charset="0"/>
              </a:rPr>
              <a:t>category_id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WHERE category.name='sci-fi'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GROUP BY </a:t>
            </a:r>
            <a:r>
              <a:rPr lang="en-US" sz="1800" dirty="0" err="1">
                <a:latin typeface="Consolas" panose="020B0609020204030204" pitchFamily="49" charset="0"/>
              </a:rPr>
              <a:t>actor_id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HAVING COUNT(</a:t>
            </a:r>
            <a:r>
              <a:rPr lang="en-US" sz="1800" dirty="0" err="1">
                <a:latin typeface="Consolas" panose="020B0609020204030204" pitchFamily="49" charset="0"/>
              </a:rPr>
              <a:t>film_id</a:t>
            </a:r>
            <a:r>
              <a:rPr lang="en-US" sz="1800" dirty="0">
                <a:latin typeface="Consolas" panose="020B0609020204030204" pitchFamily="49" charset="0"/>
              </a:rPr>
              <a:t>)&gt;3;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5EC527-AD1A-F854-6B2A-5EC9DC70E698}"/>
              </a:ext>
            </a:extLst>
          </p:cNvPr>
          <p:cNvSpPr txBox="1">
            <a:spLocks/>
          </p:cNvSpPr>
          <p:nvPr/>
        </p:nvSpPr>
        <p:spPr>
          <a:xfrm>
            <a:off x="8258175" y="2819400"/>
            <a:ext cx="3629025" cy="3705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3050" indent="-2730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The query is executed in this sequence.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accent1"/>
                </a:solidFill>
              </a:rPr>
              <a:t>Combine the tables in 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chemeClr val="accent1"/>
                </a:solidFill>
              </a:rPr>
              <a:t> clause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accent2"/>
                </a:solidFill>
              </a:rPr>
              <a:t>Check the condition in </a:t>
            </a:r>
            <a:r>
              <a:rPr lang="en-US" sz="1800" dirty="0">
                <a:solidFill>
                  <a:schemeClr val="accent2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chemeClr val="accent2"/>
                </a:solidFill>
              </a:rPr>
              <a:t> clause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92D050"/>
                </a:solidFill>
              </a:rPr>
              <a:t>Group tuples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Aggregation function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chemeClr val="accent5">
                    <a:lumMod val="75000"/>
                  </a:schemeClr>
                </a:solidFill>
              </a:rPr>
              <a:t>Check the condition in HAVING clause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</a:rPr>
              <a:t>Output the selected attributes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79A3FD-1676-23CA-5B4D-F7B65BD7F8F4}"/>
              </a:ext>
            </a:extLst>
          </p:cNvPr>
          <p:cNvSpPr/>
          <p:nvPr/>
        </p:nvSpPr>
        <p:spPr>
          <a:xfrm>
            <a:off x="1524000" y="3222625"/>
            <a:ext cx="5543550" cy="1358900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2A4E2-61B9-4D71-4726-18E4C360E242}"/>
              </a:ext>
            </a:extLst>
          </p:cNvPr>
          <p:cNvSpPr/>
          <p:nvPr/>
        </p:nvSpPr>
        <p:spPr>
          <a:xfrm>
            <a:off x="1524000" y="4648200"/>
            <a:ext cx="3629025" cy="25717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EFC214-FDEA-D789-A883-7D7FC1DF20F1}"/>
              </a:ext>
            </a:extLst>
          </p:cNvPr>
          <p:cNvSpPr/>
          <p:nvPr/>
        </p:nvSpPr>
        <p:spPr>
          <a:xfrm>
            <a:off x="1523999" y="5000625"/>
            <a:ext cx="2286001" cy="257175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4A671B-A08D-99DF-2D59-14938AD9B2BD}"/>
              </a:ext>
            </a:extLst>
          </p:cNvPr>
          <p:cNvSpPr/>
          <p:nvPr/>
        </p:nvSpPr>
        <p:spPr>
          <a:xfrm>
            <a:off x="1523998" y="5319713"/>
            <a:ext cx="3228977" cy="333375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480C65-5FA0-0AB9-ACAF-69AA5C5886A3}"/>
              </a:ext>
            </a:extLst>
          </p:cNvPr>
          <p:cNvSpPr/>
          <p:nvPr/>
        </p:nvSpPr>
        <p:spPr>
          <a:xfrm>
            <a:off x="1523998" y="2924175"/>
            <a:ext cx="6515102" cy="2571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7F0725-E54D-9643-E0BA-DE1B0463A937}"/>
              </a:ext>
            </a:extLst>
          </p:cNvPr>
          <p:cNvSpPr/>
          <p:nvPr/>
        </p:nvSpPr>
        <p:spPr>
          <a:xfrm>
            <a:off x="2488403" y="5348288"/>
            <a:ext cx="1752603" cy="278606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9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1" grpId="0" animBg="1"/>
      <p:bldP spid="12" grpId="0" animBg="1"/>
      <p:bldP spid="13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3A2E-50D6-7F8B-9E2B-1939D93A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B96F4-9779-2535-2C89-8C1F5E30E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than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, there are more aggregate functions for different </a:t>
            </a:r>
            <a:r>
              <a:rPr lang="en-US" altLang="zh-CN" dirty="0"/>
              <a:t>purposes.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MAX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find the maximum value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MIN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find the minimum value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AVG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calculate the average value</a:t>
            </a:r>
          </a:p>
          <a:p>
            <a:pPr lvl="1"/>
            <a:r>
              <a:rPr lang="en-US" b="1" dirty="0">
                <a:latin typeface="Consolas" panose="020B0609020204030204" pitchFamily="49" charset="0"/>
                <a:cs typeface="Arial" panose="020B0604020202020204" pitchFamily="34" charset="0"/>
              </a:rPr>
              <a:t>SUM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sum up the values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902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4C32-03D3-8DBC-6919-79EAA9B7A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F32A3-B93E-AEA6-DD88-6A439D66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number of films in each category.</a:t>
            </a:r>
          </a:p>
          <a:p>
            <a:r>
              <a:rPr lang="en-US" altLang="zh-CN" dirty="0"/>
              <a:t>Count the money spent on film rental by Elizabeth Brown.</a:t>
            </a:r>
            <a:endParaRPr lang="en-US" dirty="0"/>
          </a:p>
          <a:p>
            <a:r>
              <a:rPr lang="en-US" dirty="0"/>
              <a:t>Split the money spent by Elizabeth Brown into different categories.</a:t>
            </a:r>
          </a:p>
        </p:txBody>
      </p:sp>
    </p:spTree>
    <p:extLst>
      <p:ext uri="{BB962C8B-B14F-4D97-AF65-F5344CB8AC3E}">
        <p14:creationId xmlns:p14="http://schemas.microsoft.com/office/powerpoint/2010/main" val="8016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AFF0B-C6E0-6E1F-9423-1CD8FEA2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CA011-7C93-E715-9CDD-19F14D3B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number of films in each category.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SELECT </a:t>
            </a:r>
            <a:r>
              <a:rPr lang="en-US" dirty="0" err="1">
                <a:latin typeface="Consolas" panose="020B0609020204030204" pitchFamily="49" charset="0"/>
              </a:rPr>
              <a:t>name,count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film_id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FROM category JOIN </a:t>
            </a:r>
            <a:r>
              <a:rPr lang="en-US" dirty="0" err="1">
                <a:latin typeface="Consolas" panose="020B0609020204030204" pitchFamily="49" charset="0"/>
              </a:rPr>
              <a:t>film_category</a:t>
            </a:r>
            <a:r>
              <a:rPr lang="en-US" dirty="0">
                <a:latin typeface="Consolas" panose="020B0609020204030204" pitchFamily="49" charset="0"/>
              </a:rPr>
              <a:t> USING (</a:t>
            </a:r>
            <a:r>
              <a:rPr lang="en-US" dirty="0" err="1">
                <a:latin typeface="Consolas" panose="020B0609020204030204" pitchFamily="49" charset="0"/>
              </a:rPr>
              <a:t>category_id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GROUP BY </a:t>
            </a:r>
            <a:r>
              <a:rPr lang="en-US" dirty="0" err="1">
                <a:latin typeface="Consolas" panose="020B0609020204030204" pitchFamily="49" charset="0"/>
              </a:rPr>
              <a:t>category_id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5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5B54-ADCD-0769-903E-7D938FAA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B5E2-0D95-BFC7-484F-935B71EC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 the money spent on film rental by Elizabeth Brown.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SELECT SUM(amount)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FROM customer JOIN payment USING(</a:t>
            </a:r>
            <a:r>
              <a:rPr lang="en-US" dirty="0" err="1">
                <a:latin typeface="Consolas" panose="020B0609020204030204" pitchFamily="49" charset="0"/>
              </a:rPr>
              <a:t>customer_id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WHERE </a:t>
            </a:r>
            <a:r>
              <a:rPr lang="en-US" dirty="0" err="1">
                <a:latin typeface="Consolas" panose="020B0609020204030204" pitchFamily="49" charset="0"/>
              </a:rPr>
              <a:t>first_name</a:t>
            </a:r>
            <a:r>
              <a:rPr lang="en-US" dirty="0">
                <a:latin typeface="Consolas" panose="020B0609020204030204" pitchFamily="49" charset="0"/>
              </a:rPr>
              <a:t>='Elizabeth' AND </a:t>
            </a:r>
            <a:r>
              <a:rPr lang="en-US" dirty="0" err="1">
                <a:latin typeface="Consolas" panose="020B0609020204030204" pitchFamily="49" charset="0"/>
              </a:rPr>
              <a:t>last_name</a:t>
            </a:r>
            <a:r>
              <a:rPr lang="en-US" dirty="0">
                <a:latin typeface="Consolas" panose="020B0609020204030204" pitchFamily="49" charset="0"/>
              </a:rPr>
              <a:t>='Brown'</a:t>
            </a:r>
          </a:p>
        </p:txBody>
      </p:sp>
    </p:spTree>
    <p:extLst>
      <p:ext uri="{BB962C8B-B14F-4D97-AF65-F5344CB8AC3E}">
        <p14:creationId xmlns:p14="http://schemas.microsoft.com/office/powerpoint/2010/main" val="1695339274"/>
      </p:ext>
    </p:extLst>
  </p:cSld>
  <p:clrMapOvr>
    <a:masterClrMapping/>
  </p:clrMapOvr>
</p:sld>
</file>

<file path=ppt/theme/theme1.xml><?xml version="1.0" encoding="utf-8"?>
<a:theme xmlns:a="http://schemas.openxmlformats.org/drawingml/2006/main" name="DBMS latex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BMS latex" id="{C853DD06-80DD-4A92-985C-00F9462CBF3D}" vid="{2DB0D723-8C41-4574-B925-747B267380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DBMS latex</Template>
  <TotalTime>3759</TotalTime>
  <Words>533</Words>
  <Application>Microsoft Office PowerPoint</Application>
  <PresentationFormat>宽屏</PresentationFormat>
  <Paragraphs>112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Adobe Heiti Std R</vt:lpstr>
      <vt:lpstr>Hiragino Sans GB W3</vt:lpstr>
      <vt:lpstr>等线</vt:lpstr>
      <vt:lpstr>Microsoft YaHei</vt:lpstr>
      <vt:lpstr>Arial</vt:lpstr>
      <vt:lpstr>Consolas</vt:lpstr>
      <vt:lpstr>DBMS latex</vt:lpstr>
      <vt:lpstr>COMP3013 DBMS Lab 5</vt:lpstr>
      <vt:lpstr>Aggregation</vt:lpstr>
      <vt:lpstr>GROUP BY</vt:lpstr>
      <vt:lpstr>GROUP BY</vt:lpstr>
      <vt:lpstr>HAVING</vt:lpstr>
      <vt:lpstr>Aggregation</vt:lpstr>
      <vt:lpstr>Example</vt:lpstr>
      <vt:lpstr>Example</vt:lpstr>
      <vt:lpstr>Example</vt:lpstr>
      <vt:lpstr>Example</vt:lpstr>
      <vt:lpstr>Distinct</vt:lpstr>
      <vt:lpstr>Distinct</vt:lpstr>
      <vt:lpstr>Exercises</vt:lpstr>
      <vt:lpstr>End of Lab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Li</dc:creator>
  <cp:lastModifiedBy>Goliath Li</cp:lastModifiedBy>
  <cp:revision>83</cp:revision>
  <dcterms:created xsi:type="dcterms:W3CDTF">2022-06-15T04:17:56Z</dcterms:created>
  <dcterms:modified xsi:type="dcterms:W3CDTF">2023-09-28T02:32:34Z</dcterms:modified>
</cp:coreProperties>
</file>