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72" r:id="rId3"/>
    <p:sldId id="369" r:id="rId4"/>
    <p:sldId id="374" r:id="rId5"/>
    <p:sldId id="370" r:id="rId6"/>
    <p:sldId id="371" r:id="rId7"/>
    <p:sldId id="373" r:id="rId8"/>
    <p:sldId id="376" r:id="rId9"/>
    <p:sldId id="3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CC0099"/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7" autoAdjust="0"/>
    <p:restoredTop sz="91677" autoAdjust="0"/>
  </p:normalViewPr>
  <p:slideViewPr>
    <p:cSldViewPr snapToGrid="0">
      <p:cViewPr varScale="1">
        <p:scale>
          <a:sx n="68" d="100"/>
          <a:sy n="68" d="100"/>
        </p:scale>
        <p:origin x="16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3279-6AA3-493C-8FBA-220F2985EB2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CB6F-1EC6-4E88-BB90-B62A7FA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6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Lectured</a:t>
            </a:r>
            <a:r>
              <a:rPr lang="en-US" baseline="0" dirty="0"/>
              <a:t> to Slide 3 and 4 before National Holiday.  Run the queries in addendum for slides 3 and 4.  Let students read slides 5-6.  Lecture the examples in slide 7 to 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7CB6F-1EC6-4E88-BB90-B62A7FA4EB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6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6A001-FE84-4C5B-B3E9-3C293298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1E335-4EC3-4A3A-9E8B-4384C429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ECD76-81D7-4D58-BCE9-33A182A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355F-4333-48BB-95A3-4EEDCC4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9DD9-A096-492C-A48C-C88315F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BB30-0797-434F-8E6E-A421CA3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E0BF2-E02A-42B0-B9CB-17371840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8C753-9D3D-49BD-8D74-BC2F5B9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24DE-87C0-413B-B67D-A837CCD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6D589-9155-4C2E-8942-AF615EE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673F19-A04E-4776-8619-511326C1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FCC09-AA24-4D7B-86F1-4A7F772C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2B3E-BFA6-4837-BDA1-AE6795F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AF76-A8F7-40CC-A8D0-B7C898B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C672E-E66A-47F7-8501-F45DF1F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0F2-6F06-4771-AC5C-5DDD33D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2D8F-C2AB-4793-9330-A160CE28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7422D-3C7C-4423-8BDD-1D140DE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63F68-B0AE-4D03-841E-375203E4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4527-9D93-44C5-8AD0-E76E456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9D35-A2D8-404F-A5F1-D88CD14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25F04-EC19-4ACA-977B-A719AAC9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345D-AB9F-4507-B822-0BA41D7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FC9A-9867-4767-A7D2-A3CC7AE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E3F14-5BCC-4EBD-AD33-E2B19B0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4B32-4DB6-479A-B20F-A5AC0C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6D3A2-A5C4-470D-8714-8FBE511B5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ACC22-E511-4A38-A5FD-13552F64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A871-0312-4F27-A57C-9E29718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54EBB-0D74-449A-A7C5-BA059BA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09558-ABC1-4FEA-933D-CA1A456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EB7F-80C8-43A4-8E90-807D9C19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12095-C5A7-485A-8A19-F6626E8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D4BE0-2314-41FE-90AC-EC9C0CFC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201EE-61BF-4BBB-842C-92D59F3B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12400-28B5-4E91-B313-A20FFEF3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5992E-8866-4E02-8D24-2E45E9C2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5B223-56E9-4E30-9723-F562FA8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862E3-731F-41CF-BE1B-39A2A8C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35E3-DE09-49A7-B086-B26C480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83F54-DEB1-4A0C-87FF-CA00CE7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B68F9-1574-477F-8C95-C0D86FD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5F340-694E-4B04-ACCE-4B4E86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4A5DF-AD09-493A-BDB6-6A3ECBC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3B11-60BF-4722-9687-B40A4C5C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82CFE-7DCB-48BD-96BE-0524566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3449-8D6B-4E3F-806C-04C7434F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1AC0-6164-4577-9446-06D61E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B7FC0-674F-43C6-81B7-C72264B1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76B59-C96E-4620-BAB4-BF8AA95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78085-5A70-4CBE-A4E4-AC1D2EC9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DA0F-BD4D-4296-B409-A11C3E1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2F956-24AA-4791-A21F-1CBE73F2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52DC7-DC1F-4C4A-9AB6-BF835622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A006B-8C27-4B47-BA8D-4565E540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E1E30-9ED4-4CF1-A585-20FAF632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59A66-D3C9-4497-BDDF-8E5A5612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DCF1E-D835-4A58-8B96-9859ECE9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936C3-81A7-445F-82C5-91B3DD3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88614-3E35-49A0-BB95-C828ACF7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DCF5-07DC-42CF-875E-D457C868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EF71-2F7E-4DA6-BFF1-3D733D1E8A1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D226-64F2-4BAA-A906-44AA737B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143C4-3B48-4E41-BA21-CFC407B6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6809-512B-409C-B505-A3D0626501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Lab 5</a:t>
            </a:r>
            <a:br>
              <a:rPr lang="en-US" dirty="0"/>
            </a:br>
            <a:r>
              <a:rPr lang="en-US" dirty="0"/>
              <a:t>Aggregation</a:t>
            </a:r>
            <a:br>
              <a:rPr lang="en-US" dirty="0"/>
            </a:br>
            <a:r>
              <a:rPr lang="en-US" dirty="0"/>
              <a:t>Addendum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D31B0-1558-422C-B95B-13B1FAC75D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Jefferson Fong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632A7C-EBF7-4E53-9EA9-2CC2DB727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6" y="3397165"/>
            <a:ext cx="3194304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965486" y="464024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Tips</a:t>
            </a:r>
            <a:r>
              <a:rPr lang="en-US" dirty="0"/>
              <a:t> for doing </a:t>
            </a:r>
            <a:r>
              <a:rPr lang="en-US" dirty="0">
                <a:solidFill>
                  <a:srgbClr val="FF0000"/>
                </a:solidFill>
              </a:rPr>
              <a:t>exercises</a:t>
            </a:r>
            <a:r>
              <a:rPr lang="en-US" dirty="0"/>
              <a:t> (and </a:t>
            </a:r>
            <a:r>
              <a:rPr lang="en-US" dirty="0">
                <a:solidFill>
                  <a:srgbClr val="FF0000"/>
                </a:solidFill>
              </a:rPr>
              <a:t>assignments</a:t>
            </a:r>
            <a:r>
              <a:rPr lang="en-US" dirty="0"/>
              <a:t>):</a:t>
            </a:r>
          </a:p>
          <a:p>
            <a:r>
              <a:rPr lang="en-US" dirty="0"/>
              <a:t>Go through </a:t>
            </a:r>
            <a:r>
              <a:rPr lang="en-US" dirty="0" err="1"/>
              <a:t>sakalia.sql</a:t>
            </a:r>
            <a:r>
              <a:rPr lang="en-US" dirty="0"/>
              <a:t> and check the schema; make notes of the results; (do with a partner).</a:t>
            </a:r>
          </a:p>
          <a:p>
            <a:pPr lvl="1"/>
            <a:r>
              <a:rPr lang="en-US" dirty="0"/>
              <a:t>(In the navigation bar, click the table, then click Columns in the navigation or click the Structure tab)</a:t>
            </a:r>
          </a:p>
          <a:p>
            <a:pPr lvl="1"/>
            <a:r>
              <a:rPr lang="en-US" dirty="0"/>
              <a:t>actor(</a:t>
            </a:r>
            <a:r>
              <a:rPr lang="en-US" dirty="0" err="1">
                <a:solidFill>
                  <a:srgbClr val="FF0000"/>
                </a:solidFill>
              </a:rPr>
              <a:t>actor_id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strike="sngStrike" dirty="0"/>
              <a:t>, </a:t>
            </a:r>
            <a:r>
              <a:rPr lang="en-US" strike="sngStrike" dirty="0" err="1"/>
              <a:t>last_update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category(</a:t>
            </a:r>
            <a:r>
              <a:rPr lang="en-US" dirty="0" err="1">
                <a:solidFill>
                  <a:srgbClr val="FF0000"/>
                </a:solidFill>
              </a:rPr>
              <a:t>category_id</a:t>
            </a:r>
            <a:r>
              <a:rPr lang="en-US" dirty="0"/>
              <a:t>, name</a:t>
            </a:r>
            <a:r>
              <a:rPr lang="en-US" strike="sngStrike" dirty="0"/>
              <a:t>, </a:t>
            </a:r>
            <a:r>
              <a:rPr lang="en-US" strike="sngStrike" dirty="0" err="1"/>
              <a:t>last_update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film(</a:t>
            </a:r>
            <a:r>
              <a:rPr lang="en-US" dirty="0" err="1">
                <a:solidFill>
                  <a:srgbClr val="FF0000"/>
                </a:solidFill>
              </a:rPr>
              <a:t>film_id</a:t>
            </a:r>
            <a:r>
              <a:rPr lang="en-US" dirty="0"/>
              <a:t>, title, description, </a:t>
            </a:r>
            <a:r>
              <a:rPr lang="en-US" dirty="0" err="1"/>
              <a:t>release_year</a:t>
            </a:r>
            <a:r>
              <a:rPr lang="en-US" dirty="0"/>
              <a:t>, </a:t>
            </a:r>
            <a:r>
              <a:rPr lang="en-US" dirty="0" err="1"/>
              <a:t>language_id</a:t>
            </a:r>
            <a:r>
              <a:rPr lang="en-US" dirty="0"/>
              <a:t>, … </a:t>
            </a:r>
            <a:r>
              <a:rPr lang="en-US" strike="sngStrike" dirty="0"/>
              <a:t>, </a:t>
            </a:r>
            <a:r>
              <a:rPr lang="en-US" strike="sngStrike" dirty="0" err="1"/>
              <a:t>last_update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film_category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film_id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category_id</a:t>
            </a:r>
            <a:r>
              <a:rPr lang="en-US" strike="sngStrike" dirty="0"/>
              <a:t>, </a:t>
            </a:r>
            <a:r>
              <a:rPr lang="en-US" strike="sngStrike" dirty="0" err="1"/>
              <a:t>last_update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language( </a:t>
            </a:r>
            <a:r>
              <a:rPr lang="en-US" dirty="0" err="1">
                <a:solidFill>
                  <a:srgbClr val="FF0000"/>
                </a:solidFill>
              </a:rPr>
              <a:t>language_id</a:t>
            </a:r>
            <a:r>
              <a:rPr lang="en-US" dirty="0"/>
              <a:t>, name</a:t>
            </a:r>
            <a:r>
              <a:rPr lang="en-US" strike="sngStrike" dirty="0"/>
              <a:t>, </a:t>
            </a:r>
            <a:r>
              <a:rPr lang="en-US" strike="sngStrike" dirty="0" err="1"/>
              <a:t>last_update</a:t>
            </a:r>
            <a:r>
              <a:rPr lang="en-US" dirty="0"/>
              <a:t>)</a:t>
            </a:r>
          </a:p>
          <a:p>
            <a:r>
              <a:rPr lang="en-US" dirty="0"/>
              <a:t>Note: </a:t>
            </a:r>
          </a:p>
          <a:p>
            <a:pPr lvl="1"/>
            <a:r>
              <a:rPr lang="en-US" dirty="0"/>
              <a:t>In each table, 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is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, because it’s difficult to see underline in PPT.</a:t>
            </a:r>
          </a:p>
          <a:p>
            <a:pPr lvl="1"/>
            <a:r>
              <a:rPr lang="en-US" dirty="0"/>
              <a:t>Attribute </a:t>
            </a:r>
            <a:r>
              <a:rPr lang="en-US" dirty="0" err="1"/>
              <a:t>last_update</a:t>
            </a:r>
            <a:r>
              <a:rPr lang="en-US" dirty="0"/>
              <a:t> is in every table; we will suppress that in our slides.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951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Aggregation</a:t>
            </a:r>
          </a:p>
          <a:p>
            <a:r>
              <a:rPr lang="en-US" dirty="0"/>
              <a:t>You’ve learned aggregation functions in Excel: count(), average(), max(), min(), etc.</a:t>
            </a:r>
          </a:p>
          <a:p>
            <a:r>
              <a:rPr lang="en-US" dirty="0"/>
              <a:t>In this lab, you will learn to use aggregation functions in SQL.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Slide 2</a:t>
            </a:r>
          </a:p>
          <a:p>
            <a:r>
              <a:rPr lang="en-US" dirty="0"/>
              <a:t>In XAMPP, try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language_id</a:t>
            </a:r>
            <a:r>
              <a:rPr lang="en-US" dirty="0"/>
              <a:t>, name FROM language	/* 6 languages */</a:t>
            </a:r>
          </a:p>
          <a:p>
            <a:pPr marL="457200" lvl="1" indent="0">
              <a:buNone/>
            </a:pPr>
            <a:r>
              <a:rPr lang="en-US" dirty="0"/>
              <a:t>SELECT COUNT(*) FROM language		/* 6 */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SELECT * FROM `film` WHERE </a:t>
            </a:r>
            <a:r>
              <a:rPr lang="en-US" dirty="0" err="1"/>
              <a:t>language_id</a:t>
            </a:r>
            <a:r>
              <a:rPr lang="en-US" dirty="0"/>
              <a:t> = 1	/* lots of English films */</a:t>
            </a:r>
          </a:p>
          <a:p>
            <a:pPr marL="457200" lvl="1" indent="0">
              <a:buNone/>
            </a:pPr>
            <a:r>
              <a:rPr lang="en-US" dirty="0"/>
              <a:t>SELECT * FROM `film` WHERE </a:t>
            </a:r>
            <a:r>
              <a:rPr lang="en-US" dirty="0" err="1"/>
              <a:t>language_id</a:t>
            </a:r>
            <a:r>
              <a:rPr lang="en-US" dirty="0"/>
              <a:t> &lt;&gt; 1  /* no non-English films?? */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8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3	</a:t>
            </a: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description of query (top of Slide 3), check the schemas. </a:t>
            </a:r>
          </a:p>
          <a:p>
            <a:pPr lvl="1"/>
            <a:r>
              <a:rPr lang="en-US" dirty="0"/>
              <a:t>Figure out which tables to walk.</a:t>
            </a:r>
          </a:p>
          <a:p>
            <a:endParaRPr lang="en-US" sz="800" dirty="0"/>
          </a:p>
          <a:p>
            <a:pPr marL="457200" lvl="1" indent="0">
              <a:buNone/>
            </a:pPr>
            <a:r>
              <a:rPr lang="en-US" dirty="0"/>
              <a:t>film(</a:t>
            </a:r>
            <a:r>
              <a:rPr lang="en-US" dirty="0" err="1">
                <a:solidFill>
                  <a:srgbClr val="00B050"/>
                </a:solidFill>
              </a:rPr>
              <a:t>film_id</a:t>
            </a:r>
            <a:r>
              <a:rPr lang="en-US" dirty="0"/>
              <a:t>, title, description, </a:t>
            </a:r>
            <a:r>
              <a:rPr lang="en-US" dirty="0" err="1"/>
              <a:t>release_year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language_id</a:t>
            </a:r>
            <a:r>
              <a:rPr lang="en-US" dirty="0"/>
              <a:t>, …)</a:t>
            </a:r>
          </a:p>
          <a:p>
            <a:pPr marL="457200" lvl="1" indent="0">
              <a:buNone/>
            </a:pPr>
            <a:r>
              <a:rPr lang="en-US" dirty="0"/>
              <a:t>language(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language_id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If we </a:t>
            </a:r>
            <a:r>
              <a:rPr lang="en-US" b="1" dirty="0"/>
              <a:t>only</a:t>
            </a:r>
            <a:r>
              <a:rPr lang="en-US" dirty="0"/>
              <a:t> want to display the </a:t>
            </a:r>
            <a:r>
              <a:rPr lang="en-US" b="1" dirty="0" err="1">
                <a:solidFill>
                  <a:srgbClr val="0070C0"/>
                </a:solidFill>
              </a:rPr>
              <a:t>language_id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CC6600"/>
                </a:solidFill>
              </a:rPr>
              <a:t>count(</a:t>
            </a:r>
            <a:r>
              <a:rPr lang="en-US" i="1" dirty="0" err="1">
                <a:solidFill>
                  <a:srgbClr val="CC6600"/>
                </a:solidFill>
              </a:rPr>
              <a:t>film_id</a:t>
            </a:r>
            <a:r>
              <a:rPr lang="en-US" i="1" dirty="0">
                <a:solidFill>
                  <a:srgbClr val="CC6600"/>
                </a:solidFill>
              </a:rPr>
              <a:t>)</a:t>
            </a:r>
            <a:r>
              <a:rPr lang="en-US" dirty="0">
                <a:solidFill>
                  <a:srgbClr val="CC6600"/>
                </a:solidFill>
              </a:rPr>
              <a:t>, </a:t>
            </a:r>
            <a:r>
              <a:rPr lang="en-US" b="1" dirty="0"/>
              <a:t>don’t need </a:t>
            </a:r>
            <a:r>
              <a:rPr lang="en-US" dirty="0">
                <a:solidFill>
                  <a:srgbClr val="00B050"/>
                </a:solidFill>
              </a:rPr>
              <a:t>JOIN </a:t>
            </a:r>
            <a:r>
              <a:rPr lang="en-US" dirty="0"/>
              <a:t>table </a:t>
            </a:r>
            <a:r>
              <a:rPr lang="en-US" dirty="0">
                <a:solidFill>
                  <a:srgbClr val="00B050"/>
                </a:solidFill>
              </a:rPr>
              <a:t>language </a:t>
            </a:r>
            <a:r>
              <a:rPr lang="en-US" dirty="0"/>
              <a:t>(which contains language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b="1" dirty="0" err="1">
                <a:solidFill>
                  <a:srgbClr val="0070C0"/>
                </a:solidFill>
              </a:rPr>
              <a:t>language_id</a:t>
            </a:r>
            <a:r>
              <a:rPr lang="en-US" dirty="0"/>
              <a:t>, </a:t>
            </a:r>
            <a:r>
              <a:rPr lang="en-US" dirty="0">
                <a:solidFill>
                  <a:srgbClr val="CC6600"/>
                </a:solidFill>
              </a:rPr>
              <a:t>count(</a:t>
            </a:r>
            <a:r>
              <a:rPr lang="en-US" dirty="0" err="1">
                <a:solidFill>
                  <a:srgbClr val="CC6600"/>
                </a:solidFill>
              </a:rPr>
              <a:t>film_id</a:t>
            </a:r>
            <a:r>
              <a:rPr lang="en-US" dirty="0">
                <a:solidFill>
                  <a:srgbClr val="CC66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FROM film </a:t>
            </a:r>
            <a:r>
              <a:rPr lang="en-US" strike="sngStrike" dirty="0">
                <a:solidFill>
                  <a:srgbClr val="00B050"/>
                </a:solidFill>
              </a:rPr>
              <a:t>JOIN </a:t>
            </a:r>
            <a:r>
              <a:rPr lang="en-US" strike="sngStrike" dirty="0" err="1">
                <a:solidFill>
                  <a:srgbClr val="00B050"/>
                </a:solidFill>
              </a:rPr>
              <a:t>languag</a:t>
            </a:r>
            <a:r>
              <a:rPr lang="en-US" strike="sngStrike" dirty="0">
                <a:solidFill>
                  <a:srgbClr val="00B050"/>
                </a:solidFill>
              </a:rPr>
              <a:t> USING(</a:t>
            </a:r>
            <a:r>
              <a:rPr lang="en-US" strike="sngStrike" dirty="0" err="1">
                <a:solidFill>
                  <a:srgbClr val="00B050"/>
                </a:solidFill>
              </a:rPr>
              <a:t>language_id</a:t>
            </a:r>
            <a:r>
              <a:rPr lang="en-US" strike="sngStrike" dirty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C0099"/>
                </a:solidFill>
              </a:rPr>
              <a:t>GROUP BY (</a:t>
            </a:r>
            <a:r>
              <a:rPr lang="en-US" dirty="0" err="1">
                <a:solidFill>
                  <a:srgbClr val="CC0099"/>
                </a:solidFill>
              </a:rPr>
              <a:t>language_id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marL="0" indent="0">
              <a:buNone/>
            </a:pPr>
            <a:endParaRPr lang="en-US" sz="800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rgbClr val="CC0099"/>
                </a:solidFill>
              </a:rPr>
              <a:t>Group together all records (rows) with the same </a:t>
            </a:r>
            <a:r>
              <a:rPr lang="en-US" dirty="0" err="1">
                <a:solidFill>
                  <a:srgbClr val="CC0099"/>
                </a:solidFill>
              </a:rPr>
              <a:t>language_id</a:t>
            </a:r>
            <a:r>
              <a:rPr lang="en-US" dirty="0">
                <a:solidFill>
                  <a:srgbClr val="CC0099"/>
                </a:solidFill>
              </a:rPr>
              <a:t>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rgbClr val="CC6600"/>
                </a:solidFill>
              </a:rPr>
              <a:t>Count the distinct </a:t>
            </a:r>
            <a:r>
              <a:rPr lang="en-US" dirty="0" err="1">
                <a:solidFill>
                  <a:srgbClr val="CC6600"/>
                </a:solidFill>
              </a:rPr>
              <a:t>film_id</a:t>
            </a:r>
            <a:r>
              <a:rPr lang="en-US" dirty="0">
                <a:solidFill>
                  <a:srgbClr val="CC6600"/>
                </a:solidFill>
              </a:rPr>
              <a:t> in each group.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82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611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3	</a:t>
            </a:r>
          </a:p>
          <a:p>
            <a:r>
              <a:rPr lang="en-US" dirty="0"/>
              <a:t>If we want to display the language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, we need </a:t>
            </a:r>
            <a:r>
              <a:rPr lang="en-US" dirty="0">
                <a:solidFill>
                  <a:srgbClr val="00B050"/>
                </a:solidFill>
              </a:rPr>
              <a:t>JOIN</a:t>
            </a:r>
            <a:r>
              <a:rPr lang="en-US" dirty="0"/>
              <a:t> tables.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SELECT </a:t>
            </a:r>
            <a:r>
              <a:rPr lang="en-US" b="1" dirty="0">
                <a:solidFill>
                  <a:srgbClr val="FF0000"/>
                </a:solidFill>
              </a:rPr>
              <a:t>name</a:t>
            </a:r>
            <a:r>
              <a:rPr lang="en-US" dirty="0"/>
              <a:t>, </a:t>
            </a:r>
            <a:r>
              <a:rPr lang="en-US" dirty="0">
                <a:solidFill>
                  <a:srgbClr val="CC6600"/>
                </a:solidFill>
              </a:rPr>
              <a:t>count(</a:t>
            </a:r>
            <a:r>
              <a:rPr lang="en-US" dirty="0" err="1">
                <a:solidFill>
                  <a:srgbClr val="CC6600"/>
                </a:solidFill>
              </a:rPr>
              <a:t>film_id</a:t>
            </a:r>
            <a:r>
              <a:rPr lang="en-US" dirty="0">
                <a:solidFill>
                  <a:srgbClr val="CC66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	FROM film </a:t>
            </a:r>
            <a:r>
              <a:rPr lang="en-US" dirty="0">
                <a:solidFill>
                  <a:srgbClr val="00B050"/>
                </a:solidFill>
              </a:rPr>
              <a:t>JOIN</a:t>
            </a:r>
            <a:r>
              <a:rPr lang="en-US" dirty="0"/>
              <a:t> language USING(</a:t>
            </a:r>
            <a:r>
              <a:rPr lang="en-US" dirty="0" err="1"/>
              <a:t>language_id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C0099"/>
                </a:solidFill>
              </a:rPr>
              <a:t>GROUP BY (</a:t>
            </a:r>
            <a:r>
              <a:rPr lang="en-US" dirty="0" err="1">
                <a:solidFill>
                  <a:srgbClr val="CC0099"/>
                </a:solidFill>
              </a:rPr>
              <a:t>language_id</a:t>
            </a:r>
            <a:r>
              <a:rPr lang="en-US" dirty="0">
                <a:solidFill>
                  <a:srgbClr val="CC0099"/>
                </a:solidFill>
              </a:rPr>
              <a:t>)</a:t>
            </a:r>
          </a:p>
          <a:p>
            <a:pPr marL="0" indent="0">
              <a:buNone/>
            </a:pPr>
            <a:endParaRPr lang="en-US" sz="800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the tables in the schema; see previous slide.</a:t>
            </a:r>
            <a:endParaRPr lang="en-US" sz="800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JOIN</a:t>
            </a:r>
            <a:r>
              <a:rPr lang="en-US" dirty="0"/>
              <a:t> tables </a:t>
            </a:r>
            <a:r>
              <a:rPr lang="en-US" i="1" dirty="0"/>
              <a:t>film</a:t>
            </a:r>
            <a:r>
              <a:rPr lang="en-US" dirty="0"/>
              <a:t> and </a:t>
            </a:r>
            <a:r>
              <a:rPr lang="en-US" i="1" dirty="0"/>
              <a:t>language</a:t>
            </a:r>
            <a:r>
              <a:rPr lang="en-US" dirty="0"/>
              <a:t> USING their common attribute </a:t>
            </a:r>
            <a:r>
              <a:rPr lang="en-US" i="1" dirty="0" err="1"/>
              <a:t>language_id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C0099"/>
                </a:solidFill>
              </a:rPr>
              <a:t>GROUP the result from 1. BY</a:t>
            </a:r>
            <a:r>
              <a:rPr lang="en-US" i="1" dirty="0">
                <a:solidFill>
                  <a:srgbClr val="CC0099"/>
                </a:solidFill>
              </a:rPr>
              <a:t> </a:t>
            </a:r>
            <a:r>
              <a:rPr lang="en-US" i="1" dirty="0" err="1">
                <a:solidFill>
                  <a:srgbClr val="CC0099"/>
                </a:solidFill>
              </a:rPr>
              <a:t>language_id</a:t>
            </a:r>
            <a:r>
              <a:rPr lang="en-US" dirty="0">
                <a:solidFill>
                  <a:srgbClr val="CC0099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C6600"/>
                </a:solidFill>
              </a:rPr>
              <a:t>Count the distinct </a:t>
            </a:r>
            <a:r>
              <a:rPr lang="en-US" dirty="0" err="1">
                <a:solidFill>
                  <a:srgbClr val="CC6600"/>
                </a:solidFill>
              </a:rPr>
              <a:t>film_id</a:t>
            </a:r>
            <a:r>
              <a:rPr lang="en-US" dirty="0">
                <a:solidFill>
                  <a:srgbClr val="CC6600"/>
                </a:solidFill>
              </a:rPr>
              <a:t> in each group.</a:t>
            </a:r>
            <a:endParaRPr lang="en-US" dirty="0"/>
          </a:p>
          <a:p>
            <a:r>
              <a:rPr lang="en-US" dirty="0"/>
              <a:t>Get 1000 films in English, no films in other languages.</a:t>
            </a:r>
          </a:p>
        </p:txBody>
      </p:sp>
    </p:spTree>
    <p:extLst>
      <p:ext uri="{BB962C8B-B14F-4D97-AF65-F5344CB8AC3E}">
        <p14:creationId xmlns:p14="http://schemas.microsoft.com/office/powerpoint/2010/main" val="4200995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51479" y="366836"/>
            <a:ext cx="10483849" cy="611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7	Examples</a:t>
            </a:r>
          </a:p>
          <a:p>
            <a:pPr marL="0" indent="0">
              <a:buNone/>
            </a:pPr>
            <a:r>
              <a:rPr lang="en-US" dirty="0"/>
              <a:t>Slide 8 – 10	Solution to examples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First Example in Slide 7, solution in Slide 8  </a:t>
            </a:r>
          </a:p>
          <a:p>
            <a:r>
              <a:rPr lang="en-US" dirty="0"/>
              <a:t>Consider the database schema to answer these questions (for 1</a:t>
            </a:r>
            <a:r>
              <a:rPr lang="en-US" baseline="30000" dirty="0"/>
              <a:t>st</a:t>
            </a:r>
            <a:r>
              <a:rPr lang="en-US" dirty="0"/>
              <a:t> e.g. in Slide 7).  </a:t>
            </a:r>
          </a:p>
          <a:p>
            <a:pPr marL="457200" lvl="1" indent="0">
              <a:buNone/>
            </a:pPr>
            <a:r>
              <a:rPr lang="en-US" dirty="0"/>
              <a:t>1a. What info do we want? (category name and the count of </a:t>
            </a:r>
            <a:r>
              <a:rPr lang="en-US" dirty="0" err="1"/>
              <a:t>film_id</a:t>
            </a:r>
            <a:r>
              <a:rPr lang="en-US" dirty="0"/>
              <a:t> for that category)</a:t>
            </a:r>
          </a:p>
          <a:p>
            <a:pPr marL="457200" lvl="1" indent="0">
              <a:buNone/>
            </a:pPr>
            <a:r>
              <a:rPr lang="en-US" dirty="0"/>
              <a:t>Which table contains the information needed?  (category and </a:t>
            </a:r>
            <a:r>
              <a:rPr lang="en-US" dirty="0" err="1"/>
              <a:t>film_category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1b. Which attributes do these tables have in common? (</a:t>
            </a:r>
            <a:r>
              <a:rPr lang="en-US" dirty="0" err="1"/>
              <a:t>category_id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r>
              <a:rPr lang="en-US" dirty="0"/>
              <a:t>1c. Write the FROM part</a:t>
            </a:r>
          </a:p>
          <a:p>
            <a:pPr marL="457200" lvl="1" indent="0">
              <a:buNone/>
            </a:pPr>
            <a:r>
              <a:rPr lang="en-US" dirty="0"/>
              <a:t>2a. How to group the intermediate result?  (</a:t>
            </a:r>
            <a:r>
              <a:rPr lang="en-US" dirty="0" err="1"/>
              <a:t>category_id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2b. Write GROUP BY.</a:t>
            </a:r>
          </a:p>
          <a:p>
            <a:pPr marL="457200" lvl="1" indent="0">
              <a:buNone/>
            </a:pPr>
            <a:r>
              <a:rPr lang="en-US" dirty="0"/>
              <a:t>3a. What to display the final result? (name, count(</a:t>
            </a:r>
            <a:r>
              <a:rPr lang="en-US" dirty="0" err="1"/>
              <a:t>file_id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3b. Write SELECT.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0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Second Example in Slide 7, solution in Slide 9 </a:t>
            </a:r>
          </a:p>
          <a:p>
            <a:r>
              <a:rPr lang="en-US" dirty="0"/>
              <a:t>Consider the database schema to answer these questions. 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Elizabeth Brown is in table customer(</a:t>
            </a:r>
            <a:r>
              <a:rPr lang="en-US" dirty="0" err="1">
                <a:solidFill>
                  <a:srgbClr val="FF0000"/>
                </a:solidFill>
              </a:rPr>
              <a:t>customer_id</a:t>
            </a:r>
            <a:r>
              <a:rPr lang="en-US" dirty="0"/>
              <a:t>, </a:t>
            </a:r>
            <a:r>
              <a:rPr lang="en-US" dirty="0" err="1"/>
              <a:t>store_id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first_name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last_name</a:t>
            </a:r>
            <a:r>
              <a:rPr lang="en-US" dirty="0"/>
              <a:t>, …)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Money spent is in payment(</a:t>
            </a:r>
            <a:r>
              <a:rPr lang="en-US" dirty="0" err="1"/>
              <a:t>payment_id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customer_id</a:t>
            </a:r>
            <a:r>
              <a:rPr lang="en-US" dirty="0"/>
              <a:t>, … </a:t>
            </a:r>
            <a:r>
              <a:rPr lang="en-US" dirty="0">
                <a:solidFill>
                  <a:srgbClr val="00B050"/>
                </a:solidFill>
              </a:rPr>
              <a:t>amount</a:t>
            </a:r>
            <a:r>
              <a:rPr lang="en-US" dirty="0"/>
              <a:t>, …)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Third Example in Slide 7, solution in Slide 10</a:t>
            </a:r>
          </a:p>
          <a:p>
            <a:r>
              <a:rPr lang="en-US" dirty="0"/>
              <a:t>Combine first and second </a:t>
            </a:r>
            <a:r>
              <a:rPr lang="en-US" dirty="0" err="1"/>
              <a:t>exmples</a:t>
            </a:r>
            <a:r>
              <a:rPr lang="en-US" dirty="0"/>
              <a:t>.</a:t>
            </a:r>
          </a:p>
          <a:p>
            <a:r>
              <a:rPr lang="en-US" dirty="0"/>
              <a:t>Schema </a:t>
            </a:r>
            <a:r>
              <a:rPr lang="en-US" dirty="0">
                <a:solidFill>
                  <a:srgbClr val="0070C0"/>
                </a:solidFill>
              </a:rPr>
              <a:t>category join </a:t>
            </a:r>
            <a:r>
              <a:rPr lang="en-US" dirty="0" err="1">
                <a:solidFill>
                  <a:srgbClr val="0070C0"/>
                </a:solidFill>
              </a:rPr>
              <a:t>film_category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= (</a:t>
            </a:r>
            <a:r>
              <a:rPr lang="en-US" dirty="0" err="1"/>
              <a:t>category_id</a:t>
            </a:r>
            <a:r>
              <a:rPr lang="en-US" dirty="0"/>
              <a:t>, name, </a:t>
            </a:r>
            <a:r>
              <a:rPr lang="en-US" dirty="0" err="1"/>
              <a:t>film_id</a:t>
            </a:r>
            <a:r>
              <a:rPr lang="en-US" dirty="0"/>
              <a:t>)</a:t>
            </a:r>
          </a:p>
          <a:p>
            <a:r>
              <a:rPr lang="en-US" dirty="0"/>
              <a:t>Schema </a:t>
            </a:r>
            <a:r>
              <a:rPr lang="en-US" dirty="0">
                <a:solidFill>
                  <a:srgbClr val="0070C0"/>
                </a:solidFill>
              </a:rPr>
              <a:t>customer join payment </a:t>
            </a:r>
            <a:r>
              <a:rPr lang="en-US" dirty="0"/>
              <a:t>= (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store_id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…, </a:t>
            </a:r>
            <a:r>
              <a:rPr lang="en-US" dirty="0" err="1"/>
              <a:t>payment_id</a:t>
            </a:r>
            <a:r>
              <a:rPr lang="en-US" dirty="0"/>
              <a:t>, </a:t>
            </a:r>
            <a:r>
              <a:rPr lang="en-US" dirty="0" err="1"/>
              <a:t>staff_id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rental_id</a:t>
            </a:r>
            <a:r>
              <a:rPr lang="en-US" dirty="0"/>
              <a:t>, …)</a:t>
            </a:r>
          </a:p>
          <a:p>
            <a:r>
              <a:rPr lang="en-US" dirty="0"/>
              <a:t>We need to go from (</a:t>
            </a:r>
            <a:r>
              <a:rPr lang="en-US" dirty="0">
                <a:solidFill>
                  <a:srgbClr val="0070C0"/>
                </a:solidFill>
              </a:rPr>
              <a:t>category join </a:t>
            </a:r>
            <a:r>
              <a:rPr lang="en-US" dirty="0" err="1">
                <a:solidFill>
                  <a:srgbClr val="0070C0"/>
                </a:solidFill>
              </a:rPr>
              <a:t>film_category</a:t>
            </a:r>
            <a:r>
              <a:rPr lang="en-US" dirty="0"/>
              <a:t>) to (</a:t>
            </a:r>
            <a:r>
              <a:rPr lang="en-US" dirty="0">
                <a:solidFill>
                  <a:srgbClr val="0070C0"/>
                </a:solidFill>
              </a:rPr>
              <a:t>customer join payment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Maybe </a:t>
            </a:r>
            <a:r>
              <a:rPr lang="en-US" dirty="0" err="1">
                <a:solidFill>
                  <a:srgbClr val="00B050"/>
                </a:solidFill>
              </a:rPr>
              <a:t>rental_id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seems promising; so check table rental.</a:t>
            </a:r>
          </a:p>
          <a:p>
            <a:r>
              <a:rPr lang="en-US" dirty="0"/>
              <a:t>“Walking the tables” (go from table to table to get info we want)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4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Exercises – Slide 13.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2. Which table?</a:t>
            </a:r>
          </a:p>
          <a:p>
            <a:pPr marL="457200" lvl="1" indent="0">
              <a:buNone/>
            </a:pPr>
            <a:r>
              <a:rPr lang="en-US" dirty="0"/>
              <a:t>customer(</a:t>
            </a:r>
            <a:r>
              <a:rPr lang="en-US" dirty="0" err="1">
                <a:solidFill>
                  <a:srgbClr val="FF0000"/>
                </a:solidFill>
              </a:rPr>
              <a:t>customer_id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=‘Norman’, </a:t>
            </a:r>
            <a:r>
              <a:rPr lang="en-US" dirty="0" err="1"/>
              <a:t>last_name</a:t>
            </a:r>
            <a:r>
              <a:rPr lang="en-US" dirty="0"/>
              <a:t>=‘Currier’)</a:t>
            </a:r>
          </a:p>
          <a:p>
            <a:pPr marL="457200" lvl="1" indent="0">
              <a:buNone/>
            </a:pPr>
            <a:r>
              <a:rPr lang="en-US" dirty="0"/>
              <a:t>rental(</a:t>
            </a:r>
            <a:r>
              <a:rPr lang="en-US" dirty="0" err="1">
                <a:solidFill>
                  <a:srgbClr val="FF0000"/>
                </a:solidFill>
              </a:rPr>
              <a:t>customer_id</a:t>
            </a:r>
            <a:r>
              <a:rPr lang="en-US" dirty="0"/>
              <a:t>, </a:t>
            </a:r>
            <a:r>
              <a:rPr lang="en-US" dirty="0" err="1"/>
              <a:t>rental_id</a:t>
            </a:r>
            <a:r>
              <a:rPr lang="en-US" dirty="0"/>
              <a:t>, </a:t>
            </a:r>
            <a:r>
              <a:rPr lang="en-US" dirty="0" err="1"/>
              <a:t>inventory_id</a:t>
            </a:r>
            <a:r>
              <a:rPr lang="en-US" dirty="0"/>
              <a:t>, …)</a:t>
            </a:r>
          </a:p>
          <a:p>
            <a:pPr marL="457200" lvl="1" indent="0">
              <a:buNone/>
            </a:pPr>
            <a:r>
              <a:rPr lang="en-US" dirty="0"/>
              <a:t>Inventory(</a:t>
            </a:r>
            <a:r>
              <a:rPr lang="en-US" dirty="0" err="1"/>
              <a:t>inventory_id</a:t>
            </a:r>
            <a:r>
              <a:rPr lang="en-US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film_id</a:t>
            </a:r>
            <a:r>
              <a:rPr lang="en-US" dirty="0"/>
              <a:t>)		</a:t>
            </a:r>
            <a:r>
              <a:rPr lang="en-US" dirty="0">
                <a:solidFill>
                  <a:srgbClr val="FF0000"/>
                </a:solidFill>
              </a:rPr>
              <a:t>That’s what we want!!</a:t>
            </a:r>
          </a:p>
          <a:p>
            <a:pPr marL="0" indent="0">
              <a:buNone/>
            </a:pPr>
            <a:r>
              <a:rPr lang="en-US" dirty="0"/>
              <a:t>	Then write the FROM part.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/>
              <a:t>3. Same tables as in 2, so use the same FROM as in 2.</a:t>
            </a:r>
          </a:p>
          <a:p>
            <a:pPr marL="0" indent="0">
              <a:buNone/>
            </a:pPr>
            <a:r>
              <a:rPr lang="en-US" dirty="0"/>
              <a:t>    Rented by “each customer”, so use GROUP BY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343277" y="2636301"/>
            <a:ext cx="1081377" cy="318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3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869951" y="477672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Sakila</a:t>
            </a:r>
            <a:r>
              <a:rPr lang="en-US" dirty="0"/>
              <a:t> </a:t>
            </a:r>
            <a:r>
              <a:rPr lang="en-US"/>
              <a:t>DB Schema</a:t>
            </a: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0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980</Words>
  <Application>Microsoft Office PowerPoint</Application>
  <PresentationFormat>Widescreen</PresentationFormat>
  <Paragraphs>94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Database Lab 5 Aggregation Addendum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Addendum Chapter 1</dc:title>
  <dc:creator>j f</dc:creator>
  <cp:lastModifiedBy>UIC</cp:lastModifiedBy>
  <cp:revision>791</cp:revision>
  <dcterms:created xsi:type="dcterms:W3CDTF">2021-08-02T03:54:37Z</dcterms:created>
  <dcterms:modified xsi:type="dcterms:W3CDTF">2024-10-10T03:01:17Z</dcterms:modified>
</cp:coreProperties>
</file>