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3" r:id="rId1"/>
  </p:sldMasterIdLst>
  <p:notesMasterIdLst>
    <p:notesMasterId r:id="rId20"/>
  </p:notesMasterIdLst>
  <p:handoutMasterIdLst>
    <p:handoutMasterId r:id="rId21"/>
  </p:handoutMasterIdLst>
  <p:sldIdLst>
    <p:sldId id="359" r:id="rId2"/>
    <p:sldId id="415" r:id="rId3"/>
    <p:sldId id="550" r:id="rId4"/>
    <p:sldId id="551" r:id="rId5"/>
    <p:sldId id="552" r:id="rId6"/>
    <p:sldId id="554" r:id="rId7"/>
    <p:sldId id="555" r:id="rId8"/>
    <p:sldId id="556" r:id="rId9"/>
    <p:sldId id="558" r:id="rId10"/>
    <p:sldId id="559" r:id="rId11"/>
    <p:sldId id="561" r:id="rId12"/>
    <p:sldId id="560" r:id="rId13"/>
    <p:sldId id="562" r:id="rId14"/>
    <p:sldId id="565" r:id="rId15"/>
    <p:sldId id="566" r:id="rId16"/>
    <p:sldId id="563" r:id="rId17"/>
    <p:sldId id="564" r:id="rId18"/>
    <p:sldId id="548" r:id="rId19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0D19B48-831F-4E6B-AF3B-4F992F4541F9}">
          <p14:sldIdLst>
            <p14:sldId id="359"/>
            <p14:sldId id="415"/>
            <p14:sldId id="550"/>
            <p14:sldId id="551"/>
            <p14:sldId id="552"/>
            <p14:sldId id="554"/>
            <p14:sldId id="555"/>
            <p14:sldId id="556"/>
            <p14:sldId id="558"/>
            <p14:sldId id="559"/>
            <p14:sldId id="561"/>
            <p14:sldId id="560"/>
            <p14:sldId id="562"/>
            <p14:sldId id="565"/>
            <p14:sldId id="566"/>
            <p14:sldId id="563"/>
            <p14:sldId id="564"/>
            <p14:sldId id="5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70">
          <p15:clr>
            <a:srgbClr val="A4A3A4"/>
          </p15:clr>
        </p15:guide>
        <p15:guide id="2" pos="5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99" autoAdjust="0"/>
    <p:restoredTop sz="94675" autoAdjust="0"/>
  </p:normalViewPr>
  <p:slideViewPr>
    <p:cSldViewPr snapToGrid="0">
      <p:cViewPr varScale="1">
        <p:scale>
          <a:sx n="105" d="100"/>
          <a:sy n="105" d="100"/>
        </p:scale>
        <p:origin x="1914" y="96"/>
      </p:cViewPr>
      <p:guideLst>
        <p:guide orient="horz" pos="770"/>
        <p:guide pos="5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63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63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63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80538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6698023-D9D3-402A-A05D-A6BC1BC77B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3017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63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63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3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91063"/>
            <a:ext cx="4987925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2125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63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2125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300"/>
            </a:lvl1pPr>
          </a:lstStyle>
          <a:p>
            <a:pPr>
              <a:defRPr/>
            </a:pPr>
            <a:fld id="{5FBFA51E-237C-4FFD-AE50-83DCAB7B2F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8315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1863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1863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1863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1863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09473B1B-9752-4C70-9A68-EEEE781A15AF}" type="slidenum">
              <a:rPr lang="zh-CN" altLang="en-US" sz="1300" smtClean="0"/>
              <a:pPr/>
              <a:t>1</a:t>
            </a:fld>
            <a:endParaRPr lang="en-US" altLang="zh-CN" sz="13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BFA51E-237C-4FFD-AE50-83DCAB7B2FE5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7077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/>
        </p:nvSpPr>
        <p:spPr>
          <a:xfrm>
            <a:off x="609597" y="1402663"/>
            <a:ext cx="7890933" cy="1058334"/>
          </a:xfrm>
          <a:prstGeom prst="roundRect">
            <a:avLst/>
          </a:prstGeom>
          <a:solidFill>
            <a:srgbClr val="3138AC"/>
          </a:solidFill>
          <a:effectLst>
            <a:outerShdw blurRad="50800" dist="38100" dir="654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0954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296C5C-EBD2-D143-AC4F-0DB23C2C0559}"/>
              </a:ext>
            </a:extLst>
          </p:cNvPr>
          <p:cNvSpPr/>
          <p:nvPr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666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3532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33FA9A1-7B88-294E-B1D1-5AC0DD001314}"/>
              </a:ext>
            </a:extLst>
          </p:cNvPr>
          <p:cNvSpPr/>
          <p:nvPr/>
        </p:nvSpPr>
        <p:spPr>
          <a:xfrm>
            <a:off x="0" y="30480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32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600200"/>
            <a:ext cx="7886700" cy="3138055"/>
          </a:xfrm>
        </p:spPr>
        <p:txBody>
          <a:bodyPr/>
          <a:lstStyle>
            <a:lvl1pPr marL="273050" indent="-273050">
              <a:buFont typeface="Arial" panose="020B0604020202020204" pitchFamily="34" charset="0"/>
              <a:buChar char="•"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308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6542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F0BD946-B5BA-504F-80A8-C6749F61BBD3}"/>
              </a:ext>
            </a:extLst>
          </p:cNvPr>
          <p:cNvSpPr/>
          <p:nvPr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/>
              <a:t>单击此处编辑母版文本样式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4351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B626A19-E0EE-3344-BECF-578F6B3691A1}"/>
              </a:ext>
            </a:extLst>
          </p:cNvPr>
          <p:cNvSpPr/>
          <p:nvPr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/>
              <a:t>单击此处编辑母版文本样式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00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FF11A6-A4E9-FC40-BA49-5AB35E591369}"/>
              </a:ext>
            </a:extLst>
          </p:cNvPr>
          <p:cNvSpPr/>
          <p:nvPr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810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62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219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3874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E4E0D4-0A9E-B44F-8E15-1D2F726BFCC2}"/>
              </a:ext>
            </a:extLst>
          </p:cNvPr>
          <p:cNvSpPr/>
          <p:nvPr/>
        </p:nvSpPr>
        <p:spPr>
          <a:xfrm>
            <a:off x="0" y="6637866"/>
            <a:ext cx="3060000" cy="220134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COMP3013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880C11-3EB2-7C44-915C-0A735C8415A3}"/>
              </a:ext>
            </a:extLst>
          </p:cNvPr>
          <p:cNvSpPr/>
          <p:nvPr/>
        </p:nvSpPr>
        <p:spPr>
          <a:xfrm>
            <a:off x="3033000" y="6637867"/>
            <a:ext cx="3060000" cy="220133"/>
          </a:xfrm>
          <a:prstGeom prst="rect">
            <a:avLst/>
          </a:prstGeom>
          <a:solidFill>
            <a:srgbClr val="212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ER Model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F64495-06B2-9846-A8DD-066D25B765BE}"/>
              </a:ext>
            </a:extLst>
          </p:cNvPr>
          <p:cNvSpPr/>
          <p:nvPr/>
        </p:nvSpPr>
        <p:spPr>
          <a:xfrm>
            <a:off x="6084000" y="6637866"/>
            <a:ext cx="3060000" cy="220134"/>
          </a:xfrm>
          <a:prstGeom prst="rect">
            <a:avLst/>
          </a:prstGeom>
          <a:solidFill>
            <a:srgbClr val="2B3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日期占位符 3">
            <a:extLst>
              <a:ext uri="{FF2B5EF4-FFF2-40B4-BE49-F238E27FC236}">
                <a16:creationId xmlns:a16="http://schemas.microsoft.com/office/drawing/2014/main" id="{57D2C8FA-DD5C-BF4B-BBB3-42D100B8A34B}"/>
              </a:ext>
            </a:extLst>
          </p:cNvPr>
          <p:cNvSpPr txBox="1">
            <a:spLocks/>
          </p:cNvSpPr>
          <p:nvPr/>
        </p:nvSpPr>
        <p:spPr>
          <a:xfrm>
            <a:off x="8515350" y="6637865"/>
            <a:ext cx="546380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492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Lecture 5 Design Issues</a:t>
            </a:r>
          </a:p>
        </p:txBody>
      </p:sp>
      <p:sp>
        <p:nvSpPr>
          <p:cNvPr id="15" name="矩形 12">
            <a:extLst>
              <a:ext uri="{FF2B5EF4-FFF2-40B4-BE49-F238E27FC236}">
                <a16:creationId xmlns:a16="http://schemas.microsoft.com/office/drawing/2014/main" id="{88D2D146-5119-4577-A4BC-340452CA9BEB}"/>
              </a:ext>
            </a:extLst>
          </p:cNvPr>
          <p:cNvSpPr/>
          <p:nvPr/>
        </p:nvSpPr>
        <p:spPr>
          <a:xfrm>
            <a:off x="0" y="0"/>
            <a:ext cx="914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FACCF-E399-4642-A7B0-DB7B96B1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set vs Relationship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DEDC4-BF29-44DD-92C1-DA3966531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692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Third attempt:</a:t>
            </a:r>
          </a:p>
          <a:p>
            <a:r>
              <a:rPr lang="en-US" altLang="zh-CN" dirty="0"/>
              <a:t>Specialize “instructor”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model solves all the problems above.</a:t>
            </a:r>
          </a:p>
          <a:p>
            <a:endParaRPr lang="en-US" dirty="0"/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F7818A7F-9D11-4A39-B503-6AFE2EE39DBA}"/>
              </a:ext>
            </a:extLst>
          </p:cNvPr>
          <p:cNvSpPr/>
          <p:nvPr/>
        </p:nvSpPr>
        <p:spPr>
          <a:xfrm>
            <a:off x="5812882" y="4149527"/>
            <a:ext cx="1004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endParaRPr lang="zh-CN" altLang="en-US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11">
            <a:extLst>
              <a:ext uri="{FF2B5EF4-FFF2-40B4-BE49-F238E27FC236}">
                <a16:creationId xmlns:a16="http://schemas.microsoft.com/office/drawing/2014/main" id="{8E40CBA5-1A26-4772-9EAB-D3ADD0502466}"/>
              </a:ext>
            </a:extLst>
          </p:cNvPr>
          <p:cNvCxnSpPr>
            <a:cxnSpLocks/>
            <a:stCxn id="14" idx="4"/>
            <a:endCxn id="13" idx="3"/>
          </p:cNvCxnSpPr>
          <p:nvPr/>
        </p:nvCxnSpPr>
        <p:spPr>
          <a:xfrm flipH="1">
            <a:off x="3331118" y="3890408"/>
            <a:ext cx="473803" cy="41300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3">
            <a:extLst>
              <a:ext uri="{FF2B5EF4-FFF2-40B4-BE49-F238E27FC236}">
                <a16:creationId xmlns:a16="http://schemas.microsoft.com/office/drawing/2014/main" id="{5A8CFCFB-9828-4CF1-A940-3249D347F24E}"/>
              </a:ext>
            </a:extLst>
          </p:cNvPr>
          <p:cNvSpPr/>
          <p:nvPr/>
        </p:nvSpPr>
        <p:spPr>
          <a:xfrm>
            <a:off x="2326576" y="4149527"/>
            <a:ext cx="1004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</a:t>
            </a:r>
            <a:endParaRPr lang="zh-CN" altLang="en-US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椭圆 23">
            <a:extLst>
              <a:ext uri="{FF2B5EF4-FFF2-40B4-BE49-F238E27FC236}">
                <a16:creationId xmlns:a16="http://schemas.microsoft.com/office/drawing/2014/main" id="{A59B0FFD-541E-4B6D-9794-434D3CCB99EE}"/>
              </a:ext>
            </a:extLst>
          </p:cNvPr>
          <p:cNvSpPr/>
          <p:nvPr/>
        </p:nvSpPr>
        <p:spPr>
          <a:xfrm>
            <a:off x="3421381" y="3536336"/>
            <a:ext cx="767079" cy="354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8000" rIns="0" bIns="18000" rtlCol="0" anchor="ctr">
            <a:spAutoFit/>
          </a:bodyPr>
          <a:lstStyle/>
          <a:p>
            <a:pPr algn="ctr"/>
            <a:r>
              <a:rPr lang="en-US" altLang="zh-CN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budget</a:t>
            </a:r>
            <a:endParaRPr lang="zh-CN" altLang="en-US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组合 6">
            <a:extLst>
              <a:ext uri="{FF2B5EF4-FFF2-40B4-BE49-F238E27FC236}">
                <a16:creationId xmlns:a16="http://schemas.microsoft.com/office/drawing/2014/main" id="{667F5332-7EFC-4174-A800-D621EE86865C}"/>
              </a:ext>
            </a:extLst>
          </p:cNvPr>
          <p:cNvGrpSpPr/>
          <p:nvPr/>
        </p:nvGrpSpPr>
        <p:grpSpPr>
          <a:xfrm>
            <a:off x="4162109" y="3919875"/>
            <a:ext cx="830675" cy="767080"/>
            <a:chOff x="3342964" y="4880441"/>
            <a:chExt cx="891514" cy="823260"/>
          </a:xfrm>
        </p:grpSpPr>
        <p:sp>
          <p:nvSpPr>
            <p:cNvPr id="19" name="菱形 4">
              <a:extLst>
                <a:ext uri="{FF2B5EF4-FFF2-40B4-BE49-F238E27FC236}">
                  <a16:creationId xmlns:a16="http://schemas.microsoft.com/office/drawing/2014/main" id="{FAE856EC-22F9-4001-B8A9-F61E2CA2DD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71232" y="4880441"/>
              <a:ext cx="823259" cy="82326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50000"/>
                </a:lnSpc>
              </a:pP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文本框 5">
              <a:extLst>
                <a:ext uri="{FF2B5EF4-FFF2-40B4-BE49-F238E27FC236}">
                  <a16:creationId xmlns:a16="http://schemas.microsoft.com/office/drawing/2014/main" id="{A9228F8B-9EEF-408D-B4F8-C4E96680911C}"/>
                </a:ext>
              </a:extLst>
            </p:cNvPr>
            <p:cNvSpPr txBox="1"/>
            <p:nvPr/>
          </p:nvSpPr>
          <p:spPr>
            <a:xfrm>
              <a:off x="3342964" y="5115634"/>
              <a:ext cx="891514" cy="330318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pPr algn="l"/>
              <a:r>
                <a:rPr kumimoji="1" lang="en-US" altLang="zh-CN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manage</a:t>
              </a:r>
              <a:endParaRPr kumimoji="1" lang="zh-CN" alt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4" name="直接连接符 11">
            <a:extLst>
              <a:ext uri="{FF2B5EF4-FFF2-40B4-BE49-F238E27FC236}">
                <a16:creationId xmlns:a16="http://schemas.microsoft.com/office/drawing/2014/main" id="{3C5C81B4-F212-456A-8388-88D9212D88B9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 flipV="1">
            <a:off x="3331118" y="4303415"/>
            <a:ext cx="857342" cy="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11">
            <a:extLst>
              <a:ext uri="{FF2B5EF4-FFF2-40B4-BE49-F238E27FC236}">
                <a16:creationId xmlns:a16="http://schemas.microsoft.com/office/drawing/2014/main" id="{3096F22D-860F-48A0-B183-0691D2402238}"/>
              </a:ext>
            </a:extLst>
          </p:cNvPr>
          <p:cNvCxnSpPr>
            <a:cxnSpLocks/>
            <a:stCxn id="5" idx="1"/>
            <a:endCxn id="19" idx="3"/>
          </p:cNvCxnSpPr>
          <p:nvPr/>
        </p:nvCxnSpPr>
        <p:spPr>
          <a:xfrm flipH="1" flipV="1">
            <a:off x="4955540" y="4303415"/>
            <a:ext cx="857342" cy="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4415C6F-6B0C-43EA-BA2B-AFAB08AC4D90}"/>
              </a:ext>
            </a:extLst>
          </p:cNvPr>
          <p:cNvGrpSpPr/>
          <p:nvPr/>
        </p:nvGrpSpPr>
        <p:grpSpPr>
          <a:xfrm>
            <a:off x="2461512" y="3315300"/>
            <a:ext cx="734669" cy="633335"/>
            <a:chOff x="1213114" y="1775230"/>
            <a:chExt cx="734669" cy="633335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5AD3DEE8-F47B-416A-9BD3-210EC69E880A}"/>
                </a:ext>
              </a:extLst>
            </p:cNvPr>
            <p:cNvSpPr/>
            <p:nvPr/>
          </p:nvSpPr>
          <p:spPr>
            <a:xfrm rot="10800000">
              <a:off x="1213114" y="1775230"/>
              <a:ext cx="734669" cy="633335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DF2801-25AD-488E-8F5F-34B42FC35D06}"/>
                </a:ext>
              </a:extLst>
            </p:cNvPr>
            <p:cNvSpPr txBox="1"/>
            <p:nvPr/>
          </p:nvSpPr>
          <p:spPr>
            <a:xfrm>
              <a:off x="1358754" y="1813288"/>
              <a:ext cx="47481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ISA</a:t>
              </a:r>
            </a:p>
          </p:txBody>
        </p:sp>
      </p:grpSp>
      <p:sp>
        <p:nvSpPr>
          <p:cNvPr id="21" name="矩形 3">
            <a:extLst>
              <a:ext uri="{FF2B5EF4-FFF2-40B4-BE49-F238E27FC236}">
                <a16:creationId xmlns:a16="http://schemas.microsoft.com/office/drawing/2014/main" id="{1AEAC06E-B339-47CA-A9B2-04BD4F2F4E70}"/>
              </a:ext>
            </a:extLst>
          </p:cNvPr>
          <p:cNvSpPr/>
          <p:nvPr/>
        </p:nvSpPr>
        <p:spPr>
          <a:xfrm>
            <a:off x="2326576" y="2690801"/>
            <a:ext cx="1004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instructor</a:t>
            </a:r>
            <a:endParaRPr lang="zh-CN" altLang="en-US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直接连接符 11">
            <a:extLst>
              <a:ext uri="{FF2B5EF4-FFF2-40B4-BE49-F238E27FC236}">
                <a16:creationId xmlns:a16="http://schemas.microsoft.com/office/drawing/2014/main" id="{01813D39-EC1A-45B9-97FA-4A6925F232A4}"/>
              </a:ext>
            </a:extLst>
          </p:cNvPr>
          <p:cNvCxnSpPr>
            <a:cxnSpLocks/>
            <a:stCxn id="16" idx="0"/>
            <a:endCxn id="13" idx="0"/>
          </p:cNvCxnSpPr>
          <p:nvPr/>
        </p:nvCxnSpPr>
        <p:spPr>
          <a:xfrm>
            <a:off x="2828846" y="3948635"/>
            <a:ext cx="1" cy="20089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11">
            <a:extLst>
              <a:ext uri="{FF2B5EF4-FFF2-40B4-BE49-F238E27FC236}">
                <a16:creationId xmlns:a16="http://schemas.microsoft.com/office/drawing/2014/main" id="{5E20050A-34A6-47B4-AF9D-21846E942434}"/>
              </a:ext>
            </a:extLst>
          </p:cNvPr>
          <p:cNvCxnSpPr>
            <a:cxnSpLocks/>
            <a:stCxn id="21" idx="2"/>
            <a:endCxn id="16" idx="3"/>
          </p:cNvCxnSpPr>
          <p:nvPr/>
        </p:nvCxnSpPr>
        <p:spPr>
          <a:xfrm flipH="1">
            <a:off x="2828846" y="2998578"/>
            <a:ext cx="1" cy="31672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12">
            <a:extLst>
              <a:ext uri="{FF2B5EF4-FFF2-40B4-BE49-F238E27FC236}">
                <a16:creationId xmlns:a16="http://schemas.microsoft.com/office/drawing/2014/main" id="{F08F59EE-6C47-4491-B633-FFB92AEC79B9}"/>
              </a:ext>
            </a:extLst>
          </p:cNvPr>
          <p:cNvSpPr/>
          <p:nvPr/>
        </p:nvSpPr>
        <p:spPr>
          <a:xfrm>
            <a:off x="0" y="0"/>
            <a:ext cx="914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400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66A9F-5A60-4A1D-AB62-D65941C4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Entity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F5DA8-902D-4F95-8423-634C9DF1E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Database design beginners often doubt that any attribute could be a key.</a:t>
            </a:r>
          </a:p>
          <a:p>
            <a:r>
              <a:rPr lang="en-US" altLang="zh-CN" dirty="0">
                <a:ea typeface="宋体" charset="-122"/>
              </a:rPr>
              <a:t>Once there is no solution for a key, they make all entity sets weak, supported by all other entity sets to which they are linked.</a:t>
            </a:r>
          </a:p>
          <a:p>
            <a:r>
              <a:rPr lang="en-US" altLang="zh-CN" dirty="0">
                <a:ea typeface="宋体" charset="-122"/>
              </a:rPr>
              <a:t>In fact, we can artificially create unique IDs for entity sets.</a:t>
            </a:r>
          </a:p>
          <a:p>
            <a:r>
              <a:rPr lang="en-US" altLang="zh-CN" dirty="0">
                <a:ea typeface="宋体" charset="-122"/>
              </a:rPr>
              <a:t>We use weak entity sets </a:t>
            </a:r>
            <a:r>
              <a:rPr lang="en-US" altLang="zh-CN" b="1" dirty="0">
                <a:ea typeface="宋体" charset="-122"/>
              </a:rPr>
              <a:t>only if</a:t>
            </a:r>
            <a:r>
              <a:rPr lang="en-US" altLang="zh-CN" dirty="0">
                <a:ea typeface="宋体" charset="-122"/>
              </a:rPr>
              <a:t> there is no capability of creating unique IDs.</a:t>
            </a:r>
          </a:p>
          <a:p>
            <a:endParaRPr lang="en-US" dirty="0"/>
          </a:p>
        </p:txBody>
      </p:sp>
      <p:sp>
        <p:nvSpPr>
          <p:cNvPr id="4" name="矩形 12">
            <a:extLst>
              <a:ext uri="{FF2B5EF4-FFF2-40B4-BE49-F238E27FC236}">
                <a16:creationId xmlns:a16="http://schemas.microsoft.com/office/drawing/2014/main" id="{36C17749-5674-4CE1-BF28-4DCE5F84E75C}"/>
              </a:ext>
            </a:extLst>
          </p:cNvPr>
          <p:cNvSpPr/>
          <p:nvPr/>
        </p:nvSpPr>
        <p:spPr>
          <a:xfrm>
            <a:off x="0" y="0"/>
            <a:ext cx="914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87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1E33-15C4-4AE1-BC8C-123EEB2B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Redundancy Elimination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C8C77-8905-444A-A4A5-EC4F2F954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want to model that “each student is doing a group project with a supervisor”.</a:t>
            </a:r>
          </a:p>
          <a:p>
            <a:r>
              <a:rPr lang="en-US" dirty="0"/>
              <a:t>What is the problem of this design?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EA7BFD4-6081-419A-9B84-524D3DDCFE69}"/>
              </a:ext>
            </a:extLst>
          </p:cNvPr>
          <p:cNvGrpSpPr/>
          <p:nvPr/>
        </p:nvGrpSpPr>
        <p:grpSpPr>
          <a:xfrm>
            <a:off x="5216428" y="2150988"/>
            <a:ext cx="3492555" cy="2989050"/>
            <a:chOff x="2397028" y="2587821"/>
            <a:chExt cx="3492555" cy="2989050"/>
          </a:xfrm>
        </p:grpSpPr>
        <p:sp>
          <p:nvSpPr>
            <p:cNvPr id="5" name="矩形 3">
              <a:extLst>
                <a:ext uri="{FF2B5EF4-FFF2-40B4-BE49-F238E27FC236}">
                  <a16:creationId xmlns:a16="http://schemas.microsoft.com/office/drawing/2014/main" id="{B90CFFAD-FD10-4755-BA11-9A8D54E0C7B3}"/>
                </a:ext>
              </a:extLst>
            </p:cNvPr>
            <p:cNvSpPr/>
            <p:nvPr/>
          </p:nvSpPr>
          <p:spPr>
            <a:xfrm>
              <a:off x="3154300" y="4430478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椭圆 23">
              <a:extLst>
                <a:ext uri="{FF2B5EF4-FFF2-40B4-BE49-F238E27FC236}">
                  <a16:creationId xmlns:a16="http://schemas.microsoft.com/office/drawing/2014/main" id="{71064819-9616-47EC-A15B-DFEFE0823A20}"/>
                </a:ext>
              </a:extLst>
            </p:cNvPr>
            <p:cNvSpPr/>
            <p:nvPr/>
          </p:nvSpPr>
          <p:spPr>
            <a:xfrm>
              <a:off x="2397028" y="4932568"/>
              <a:ext cx="558326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year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直接连接符 28">
              <a:extLst>
                <a:ext uri="{FF2B5EF4-FFF2-40B4-BE49-F238E27FC236}">
                  <a16:creationId xmlns:a16="http://schemas.microsoft.com/office/drawing/2014/main" id="{CE16650B-2BF4-4A7D-A532-9D32EFA68049}"/>
                </a:ext>
              </a:extLst>
            </p:cNvPr>
            <p:cNvCxnSpPr>
              <a:cxnSpLocks/>
              <a:stCxn id="6" idx="7"/>
              <a:endCxn id="5" idx="2"/>
            </p:cNvCxnSpPr>
            <p:nvPr/>
          </p:nvCxnSpPr>
          <p:spPr>
            <a:xfrm flipV="1">
              <a:off x="2873589" y="4738255"/>
              <a:ext cx="746103" cy="24616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24">
              <a:extLst>
                <a:ext uri="{FF2B5EF4-FFF2-40B4-BE49-F238E27FC236}">
                  <a16:creationId xmlns:a16="http://schemas.microsoft.com/office/drawing/2014/main" id="{5FBBD02B-BCCA-4AEC-BC2E-3929367FA3C5}"/>
                </a:ext>
              </a:extLst>
            </p:cNvPr>
            <p:cNvSpPr/>
            <p:nvPr/>
          </p:nvSpPr>
          <p:spPr>
            <a:xfrm>
              <a:off x="3095628" y="5222799"/>
              <a:ext cx="515474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GPA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直接连接符 30">
              <a:extLst>
                <a:ext uri="{FF2B5EF4-FFF2-40B4-BE49-F238E27FC236}">
                  <a16:creationId xmlns:a16="http://schemas.microsoft.com/office/drawing/2014/main" id="{0966C76D-F1D6-46C5-BCB7-22F6E9449BE4}"/>
                </a:ext>
              </a:extLst>
            </p:cNvPr>
            <p:cNvCxnSpPr>
              <a:cxnSpLocks/>
              <a:stCxn id="8" idx="0"/>
              <a:endCxn id="5" idx="2"/>
            </p:cNvCxnSpPr>
            <p:nvPr/>
          </p:nvCxnSpPr>
          <p:spPr>
            <a:xfrm flipV="1">
              <a:off x="3353365" y="4738255"/>
              <a:ext cx="266327" cy="48454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0E963DD-E082-4E9A-A476-3BA549BD7BDD}"/>
                </a:ext>
              </a:extLst>
            </p:cNvPr>
            <p:cNvGrpSpPr/>
            <p:nvPr/>
          </p:nvGrpSpPr>
          <p:grpSpPr>
            <a:xfrm>
              <a:off x="2550237" y="2587821"/>
              <a:ext cx="2362129" cy="949108"/>
              <a:chOff x="811267" y="1958109"/>
              <a:chExt cx="2362129" cy="949108"/>
            </a:xfrm>
          </p:grpSpPr>
          <p:sp>
            <p:nvSpPr>
              <p:cNvPr id="11" name="矩形 3">
                <a:extLst>
                  <a:ext uri="{FF2B5EF4-FFF2-40B4-BE49-F238E27FC236}">
                    <a16:creationId xmlns:a16="http://schemas.microsoft.com/office/drawing/2014/main" id="{CFD7E753-6B70-4678-B80A-035CE23FE9E6}"/>
                  </a:ext>
                </a:extLst>
              </p:cNvPr>
              <p:cNvSpPr/>
              <p:nvPr/>
            </p:nvSpPr>
            <p:spPr>
              <a:xfrm>
                <a:off x="1415330" y="2599440"/>
                <a:ext cx="930783" cy="307777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zh-CN" sz="1400" i="1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person</a:t>
                </a:r>
                <a:endParaRPr lang="zh-CN" altLang="en-US" sz="1400" i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椭圆 7">
                <a:extLst>
                  <a:ext uri="{FF2B5EF4-FFF2-40B4-BE49-F238E27FC236}">
                    <a16:creationId xmlns:a16="http://schemas.microsoft.com/office/drawing/2014/main" id="{907A5746-2316-4786-9B93-B7E6FD996E48}"/>
                  </a:ext>
                </a:extLst>
              </p:cNvPr>
              <p:cNvSpPr/>
              <p:nvPr/>
            </p:nvSpPr>
            <p:spPr>
              <a:xfrm>
                <a:off x="1557435" y="1958109"/>
                <a:ext cx="476526" cy="35407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18000" rIns="0" bIns="18000" rtlCol="0" anchor="ctr">
                <a:spAutoFit/>
              </a:bodyPr>
              <a:lstStyle/>
              <a:p>
                <a:pPr algn="ctr"/>
                <a:r>
                  <a:rPr lang="en-US" altLang="zh-CN" sz="1400" i="1" u="sng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id</a:t>
                </a:r>
                <a:endParaRPr lang="zh-CN" altLang="en-US" sz="1400" i="1" u="sng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椭圆 22">
                <a:extLst>
                  <a:ext uri="{FF2B5EF4-FFF2-40B4-BE49-F238E27FC236}">
                    <a16:creationId xmlns:a16="http://schemas.microsoft.com/office/drawing/2014/main" id="{B9CE21E9-622D-42A8-8448-D493C5D27CBB}"/>
                  </a:ext>
                </a:extLst>
              </p:cNvPr>
              <p:cNvSpPr/>
              <p:nvPr/>
            </p:nvSpPr>
            <p:spPr>
              <a:xfrm>
                <a:off x="811267" y="2038935"/>
                <a:ext cx="628902" cy="35407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18000" rIns="0" bIns="18000" rtlCol="0" anchor="ctr">
                <a:spAutoFit/>
              </a:bodyPr>
              <a:lstStyle/>
              <a:p>
                <a:pPr algn="ctr"/>
                <a:r>
                  <a:rPr lang="en-US" altLang="zh-CN" sz="1400" i="1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  <a:endParaRPr lang="zh-CN" altLang="en-US" sz="1400" i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" name="直接连接符 9">
                <a:extLst>
                  <a:ext uri="{FF2B5EF4-FFF2-40B4-BE49-F238E27FC236}">
                    <a16:creationId xmlns:a16="http://schemas.microsoft.com/office/drawing/2014/main" id="{D9BA0CAC-A913-42E5-A1E4-91FA2E8555CF}"/>
                  </a:ext>
                </a:extLst>
              </p:cNvPr>
              <p:cNvCxnSpPr>
                <a:cxnSpLocks/>
                <a:stCxn id="12" idx="4"/>
                <a:endCxn id="11" idx="0"/>
              </p:cNvCxnSpPr>
              <p:nvPr/>
            </p:nvCxnSpPr>
            <p:spPr>
              <a:xfrm>
                <a:off x="1795698" y="2312181"/>
                <a:ext cx="85024" cy="287259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1">
                <a:extLst>
                  <a:ext uri="{FF2B5EF4-FFF2-40B4-BE49-F238E27FC236}">
                    <a16:creationId xmlns:a16="http://schemas.microsoft.com/office/drawing/2014/main" id="{53E0F995-2A78-415E-8AAC-0A39C64F8CD7}"/>
                  </a:ext>
                </a:extLst>
              </p:cNvPr>
              <p:cNvCxnSpPr>
                <a:cxnSpLocks/>
                <a:stCxn id="13" idx="5"/>
                <a:endCxn id="11" idx="0"/>
              </p:cNvCxnSpPr>
              <p:nvPr/>
            </p:nvCxnSpPr>
            <p:spPr>
              <a:xfrm>
                <a:off x="1348068" y="2341154"/>
                <a:ext cx="532654" cy="258286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7">
                <a:extLst>
                  <a:ext uri="{FF2B5EF4-FFF2-40B4-BE49-F238E27FC236}">
                    <a16:creationId xmlns:a16="http://schemas.microsoft.com/office/drawing/2014/main" id="{13D4A124-AD0E-499A-9A3E-9A8A128C1B45}"/>
                  </a:ext>
                </a:extLst>
              </p:cNvPr>
              <p:cNvSpPr/>
              <p:nvPr/>
            </p:nvSpPr>
            <p:spPr>
              <a:xfrm>
                <a:off x="2355802" y="2085555"/>
                <a:ext cx="817594" cy="354072"/>
              </a:xfrm>
              <a:prstGeom prst="ellipse">
                <a:avLst/>
              </a:prstGeom>
              <a:noFill/>
              <a:ln w="31750" cmpd="dbl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18000" rIns="0" bIns="18000" rtlCol="0" anchor="ctr">
                <a:spAutoFit/>
              </a:bodyPr>
              <a:lstStyle/>
              <a:p>
                <a:pPr algn="ctr"/>
                <a:r>
                  <a:rPr lang="en-US" altLang="zh-CN" sz="1400" i="1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phone</a:t>
                </a:r>
                <a:endParaRPr lang="zh-CN" altLang="en-US" sz="1400" i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F22F2B8-C86B-40B0-99BE-E4DCAB23362C}"/>
                  </a:ext>
                </a:extLst>
              </p:cNvPr>
              <p:cNvCxnSpPr>
                <a:cxnSpLocks/>
                <a:stCxn id="16" idx="3"/>
                <a:endCxn id="11" idx="0"/>
              </p:cNvCxnSpPr>
              <p:nvPr/>
            </p:nvCxnSpPr>
            <p:spPr>
              <a:xfrm flipH="1">
                <a:off x="1880722" y="2387774"/>
                <a:ext cx="594814" cy="211666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231835-646E-4AFC-8CBA-64C2F6896139}"/>
                </a:ext>
              </a:extLst>
            </p:cNvPr>
            <p:cNvGrpSpPr/>
            <p:nvPr/>
          </p:nvGrpSpPr>
          <p:grpSpPr>
            <a:xfrm>
              <a:off x="3252356" y="3650077"/>
              <a:ext cx="734669" cy="633335"/>
              <a:chOff x="1213114" y="1775230"/>
              <a:chExt cx="734669" cy="633335"/>
            </a:xfrm>
          </p:grpSpPr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E6955EFB-E8CA-4B5D-9E0A-8A51004D38AD}"/>
                  </a:ext>
                </a:extLst>
              </p:cNvPr>
              <p:cNvSpPr/>
              <p:nvPr/>
            </p:nvSpPr>
            <p:spPr>
              <a:xfrm rot="10800000">
                <a:off x="1213114" y="1775230"/>
                <a:ext cx="734669" cy="633335"/>
              </a:xfrm>
              <a:prstGeom prst="triangle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C50F6FB-E822-46AB-AD4B-B956EF7079BA}"/>
                  </a:ext>
                </a:extLst>
              </p:cNvPr>
              <p:cNvSpPr txBox="1"/>
              <p:nvPr/>
            </p:nvSpPr>
            <p:spPr>
              <a:xfrm>
                <a:off x="1358754" y="1813288"/>
                <a:ext cx="47481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ISA</a:t>
                </a:r>
              </a:p>
            </p:txBody>
          </p:sp>
        </p:grpSp>
        <p:cxnSp>
          <p:nvCxnSpPr>
            <p:cNvPr id="26" name="直接连接符 30">
              <a:extLst>
                <a:ext uri="{FF2B5EF4-FFF2-40B4-BE49-F238E27FC236}">
                  <a16:creationId xmlns:a16="http://schemas.microsoft.com/office/drawing/2014/main" id="{1FD667C1-341C-4A2B-A19C-D79D823CB758}"/>
                </a:ext>
              </a:extLst>
            </p:cNvPr>
            <p:cNvCxnSpPr>
              <a:cxnSpLocks/>
              <a:stCxn id="5" idx="0"/>
              <a:endCxn id="19" idx="0"/>
            </p:cNvCxnSpPr>
            <p:nvPr/>
          </p:nvCxnSpPr>
          <p:spPr>
            <a:xfrm flipH="1" flipV="1">
              <a:off x="3619690" y="4283412"/>
              <a:ext cx="2" cy="147066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0">
              <a:extLst>
                <a:ext uri="{FF2B5EF4-FFF2-40B4-BE49-F238E27FC236}">
                  <a16:creationId xmlns:a16="http://schemas.microsoft.com/office/drawing/2014/main" id="{550EB14B-2D25-4477-8757-95201DACE5C9}"/>
                </a:ext>
              </a:extLst>
            </p:cNvPr>
            <p:cNvCxnSpPr>
              <a:cxnSpLocks/>
              <a:stCxn id="19" idx="3"/>
              <a:endCxn id="11" idx="2"/>
            </p:cNvCxnSpPr>
            <p:nvPr/>
          </p:nvCxnSpPr>
          <p:spPr>
            <a:xfrm flipV="1">
              <a:off x="3619690" y="3536929"/>
              <a:ext cx="2" cy="113148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24">
              <a:extLst>
                <a:ext uri="{FF2B5EF4-FFF2-40B4-BE49-F238E27FC236}">
                  <a16:creationId xmlns:a16="http://schemas.microsoft.com/office/drawing/2014/main" id="{D8245DA7-EC2F-43FF-81B5-0669FB4C9388}"/>
                </a:ext>
              </a:extLst>
            </p:cNvPr>
            <p:cNvSpPr/>
            <p:nvPr/>
          </p:nvSpPr>
          <p:spPr>
            <a:xfrm>
              <a:off x="4365794" y="4413585"/>
              <a:ext cx="1523789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project_name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椭圆 24">
              <a:extLst>
                <a:ext uri="{FF2B5EF4-FFF2-40B4-BE49-F238E27FC236}">
                  <a16:creationId xmlns:a16="http://schemas.microsoft.com/office/drawing/2014/main" id="{248BD7A7-E629-409A-9A20-830EE5AE784C}"/>
                </a:ext>
              </a:extLst>
            </p:cNvPr>
            <p:cNvSpPr/>
            <p:nvPr/>
          </p:nvSpPr>
          <p:spPr>
            <a:xfrm>
              <a:off x="3970656" y="5099279"/>
              <a:ext cx="1160876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supervisor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直接连接符 30">
              <a:extLst>
                <a:ext uri="{FF2B5EF4-FFF2-40B4-BE49-F238E27FC236}">
                  <a16:creationId xmlns:a16="http://schemas.microsoft.com/office/drawing/2014/main" id="{013F7133-D53D-4CBA-B685-0E6A17040A01}"/>
                </a:ext>
              </a:extLst>
            </p:cNvPr>
            <p:cNvCxnSpPr>
              <a:cxnSpLocks/>
              <a:stCxn id="36" idx="1"/>
              <a:endCxn id="5" idx="2"/>
            </p:cNvCxnSpPr>
            <p:nvPr/>
          </p:nvCxnSpPr>
          <p:spPr>
            <a:xfrm flipH="1" flipV="1">
              <a:off x="3619692" y="4738255"/>
              <a:ext cx="520970" cy="41287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0">
              <a:extLst>
                <a:ext uri="{FF2B5EF4-FFF2-40B4-BE49-F238E27FC236}">
                  <a16:creationId xmlns:a16="http://schemas.microsoft.com/office/drawing/2014/main" id="{3E0327A5-C7FA-4DF4-931E-76A404F2FFB0}"/>
                </a:ext>
              </a:extLst>
            </p:cNvPr>
            <p:cNvCxnSpPr>
              <a:cxnSpLocks/>
              <a:stCxn id="5" idx="3"/>
              <a:endCxn id="35" idx="2"/>
            </p:cNvCxnSpPr>
            <p:nvPr/>
          </p:nvCxnSpPr>
          <p:spPr>
            <a:xfrm>
              <a:off x="4085083" y="4584367"/>
              <a:ext cx="280711" cy="6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88C9004F-BB73-4E55-8830-6D319F56FC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2632506"/>
                <a:ext cx="4480284" cy="36037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73050" indent="-2730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tabLst/>
                  <a:defRPr sz="21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Remember, this is a group project. Multiple students can work on the same project.</a:t>
                </a:r>
              </a:p>
              <a:p>
                <a:r>
                  <a:rPr lang="en-US" dirty="0"/>
                  <a:t>It is possible that</a:t>
                </a:r>
              </a:p>
              <a:p>
                <a:pPr marL="0" indent="0">
                  <a:buNone/>
                </a:pPr>
                <a:r>
                  <a:rPr lang="en-US" sz="1800" dirty="0"/>
                  <a:t>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𝑠𝑡𝑢𝑑𝑒𝑛𝑡𝑠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={</m:t>
                    </m:r>
                  </m:oMath>
                </a14:m>
                <a:r>
                  <a:rPr lang="en-US" sz="1800" dirty="0"/>
                  <a:t>	</a:t>
                </a:r>
              </a:p>
              <a:p>
                <a:pPr marL="0" indent="0" defTabSz="508000">
                  <a:buNone/>
                </a:pPr>
                <a:r>
                  <a:rPr lang="en-US" sz="1800" b="0" dirty="0"/>
                  <a:t>	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⋯,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𝐴𝑙𝑖𝑐𝑒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𝑀𝑜𝑑𝑒𝑙𝑖𝑛𝑔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𝐴𝑚𝑦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endParaRPr lang="en-US" sz="1800" dirty="0"/>
              </a:p>
              <a:p>
                <a:pPr marL="0" indent="0" defTabSz="508000">
                  <a:buNone/>
                </a:pPr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⋯,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𝐵𝑜𝑏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𝑀𝑜𝑑𝑒𝑙𝑖𝑛𝑔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𝐴𝑚𝑦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endParaRPr lang="en-US" sz="1800" dirty="0"/>
              </a:p>
              <a:p>
                <a:pPr marL="0" indent="0" defTabSz="508000">
                  <a:buNone/>
                </a:pPr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(⋯,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𝐶𝑎𝑟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800" b="0" dirty="0"/>
                  <a:t>	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𝑀𝑜𝑑𝑒𝑙𝑖𝑛𝑔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𝐴𝑚𝑦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endParaRPr lang="en-US" sz="1800" b="0" dirty="0"/>
              </a:p>
              <a:p>
                <a:pPr marL="0" indent="0" defTabSz="508000">
                  <a:buNone/>
                </a:pPr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⋯}</m:t>
                    </m:r>
                  </m:oMath>
                </a14:m>
                <a:endParaRPr lang="en-US" sz="1800" dirty="0"/>
              </a:p>
              <a:p>
                <a:pPr defTabSz="508000"/>
                <a:r>
                  <a:rPr lang="en-US" sz="1800" dirty="0"/>
                  <a:t>It creates 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redundancies</a:t>
                </a:r>
                <a:r>
                  <a:rPr lang="en-US" altLang="zh-CN" sz="1800" dirty="0"/>
                  <a:t>.</a:t>
                </a:r>
                <a:endParaRPr lang="en-US" sz="1800" dirty="0"/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88C9004F-BB73-4E55-8830-6D319F56F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632506"/>
                <a:ext cx="4480284" cy="3603702"/>
              </a:xfrm>
              <a:prstGeom prst="rect">
                <a:avLst/>
              </a:prstGeom>
              <a:blipFill>
                <a:blip r:embed="rId2"/>
                <a:stretch>
                  <a:fillRect l="-1361" t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80F49279-C816-4815-A4F1-E7A06719A195}"/>
              </a:ext>
            </a:extLst>
          </p:cNvPr>
          <p:cNvSpPr txBox="1"/>
          <p:nvPr/>
        </p:nvSpPr>
        <p:spPr>
          <a:xfrm>
            <a:off x="1562808" y="5344823"/>
            <a:ext cx="802627" cy="46037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lang="en-US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CCB9D7-02B7-45DD-9B2B-330D6DDCBB59}"/>
              </a:ext>
            </a:extLst>
          </p:cNvPr>
          <p:cNvSpPr txBox="1"/>
          <p:nvPr/>
        </p:nvSpPr>
        <p:spPr>
          <a:xfrm>
            <a:off x="2577414" y="5344822"/>
            <a:ext cx="802627" cy="46037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8221A2-B6E3-4740-BA60-CDC8413F3C14}"/>
              </a:ext>
            </a:extLst>
          </p:cNvPr>
          <p:cNvSpPr txBox="1"/>
          <p:nvPr/>
        </p:nvSpPr>
        <p:spPr>
          <a:xfrm>
            <a:off x="3592020" y="5344821"/>
            <a:ext cx="1097902" cy="46037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6466FB-05CD-45CF-A5A9-B0D3AA52D4FD}"/>
              </a:ext>
            </a:extLst>
          </p:cNvPr>
          <p:cNvSpPr/>
          <p:nvPr/>
        </p:nvSpPr>
        <p:spPr>
          <a:xfrm>
            <a:off x="1617672" y="4373778"/>
            <a:ext cx="566266" cy="971043"/>
          </a:xfrm>
          <a:prstGeom prst="rect">
            <a:avLst/>
          </a:prstGeom>
          <a:noFill/>
          <a:ln w="1905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3251200"/>
                      <a:gd name="connsiteY0" fmla="*/ 276159 h 276159"/>
                      <a:gd name="connsiteX1" fmla="*/ 1778000 w 3251200"/>
                      <a:gd name="connsiteY1" fmla="*/ 388 h 276159"/>
                      <a:gd name="connsiteX2" fmla="*/ 3251200 w 3251200"/>
                      <a:gd name="connsiteY2" fmla="*/ 210845 h 276159"/>
                      <a:gd name="connsiteX3" fmla="*/ 3251200 w 3251200"/>
                      <a:gd name="connsiteY3" fmla="*/ 210845 h 2761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51200" h="276159" extrusionOk="0">
                        <a:moveTo>
                          <a:pt x="0" y="276159"/>
                        </a:moveTo>
                        <a:cubicBezTo>
                          <a:pt x="525781" y="86793"/>
                          <a:pt x="1222218" y="16496"/>
                          <a:pt x="1778000" y="388"/>
                        </a:cubicBezTo>
                        <a:cubicBezTo>
                          <a:pt x="2319868" y="-10498"/>
                          <a:pt x="3251199" y="210845"/>
                          <a:pt x="3251200" y="210845"/>
                        </a:cubicBezTo>
                        <a:lnTo>
                          <a:pt x="3251200" y="210845"/>
                        </a:ln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838846-EEE7-44A4-9969-5991A88EA832}"/>
              </a:ext>
            </a:extLst>
          </p:cNvPr>
          <p:cNvSpPr/>
          <p:nvPr/>
        </p:nvSpPr>
        <p:spPr>
          <a:xfrm>
            <a:off x="2242624" y="4373778"/>
            <a:ext cx="1349395" cy="971043"/>
          </a:xfrm>
          <a:prstGeom prst="rect">
            <a:avLst/>
          </a:prstGeom>
          <a:noFill/>
          <a:ln w="1905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3251200"/>
                      <a:gd name="connsiteY0" fmla="*/ 276159 h 276159"/>
                      <a:gd name="connsiteX1" fmla="*/ 1778000 w 3251200"/>
                      <a:gd name="connsiteY1" fmla="*/ 388 h 276159"/>
                      <a:gd name="connsiteX2" fmla="*/ 3251200 w 3251200"/>
                      <a:gd name="connsiteY2" fmla="*/ 210845 h 276159"/>
                      <a:gd name="connsiteX3" fmla="*/ 3251200 w 3251200"/>
                      <a:gd name="connsiteY3" fmla="*/ 210845 h 2761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51200" h="276159" extrusionOk="0">
                        <a:moveTo>
                          <a:pt x="0" y="276159"/>
                        </a:moveTo>
                        <a:cubicBezTo>
                          <a:pt x="525781" y="86793"/>
                          <a:pt x="1222218" y="16496"/>
                          <a:pt x="1778000" y="388"/>
                        </a:cubicBezTo>
                        <a:cubicBezTo>
                          <a:pt x="2319868" y="-10498"/>
                          <a:pt x="3251199" y="210845"/>
                          <a:pt x="3251200" y="210845"/>
                        </a:cubicBezTo>
                        <a:lnTo>
                          <a:pt x="3251200" y="210845"/>
                        </a:ln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8590F3-FE5D-4B37-96EA-53492EFD1873}"/>
              </a:ext>
            </a:extLst>
          </p:cNvPr>
          <p:cNvSpPr/>
          <p:nvPr/>
        </p:nvSpPr>
        <p:spPr>
          <a:xfrm>
            <a:off x="3634247" y="4373778"/>
            <a:ext cx="503454" cy="971043"/>
          </a:xfrm>
          <a:prstGeom prst="rect">
            <a:avLst/>
          </a:prstGeom>
          <a:noFill/>
          <a:ln w="190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3251200"/>
                      <a:gd name="connsiteY0" fmla="*/ 276159 h 276159"/>
                      <a:gd name="connsiteX1" fmla="*/ 1778000 w 3251200"/>
                      <a:gd name="connsiteY1" fmla="*/ 388 h 276159"/>
                      <a:gd name="connsiteX2" fmla="*/ 3251200 w 3251200"/>
                      <a:gd name="connsiteY2" fmla="*/ 210845 h 276159"/>
                      <a:gd name="connsiteX3" fmla="*/ 3251200 w 3251200"/>
                      <a:gd name="connsiteY3" fmla="*/ 210845 h 2761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51200" h="276159" extrusionOk="0">
                        <a:moveTo>
                          <a:pt x="0" y="276159"/>
                        </a:moveTo>
                        <a:cubicBezTo>
                          <a:pt x="525781" y="86793"/>
                          <a:pt x="1222218" y="16496"/>
                          <a:pt x="1778000" y="388"/>
                        </a:cubicBezTo>
                        <a:cubicBezTo>
                          <a:pt x="2319868" y="-10498"/>
                          <a:pt x="3251199" y="210845"/>
                          <a:pt x="3251200" y="210845"/>
                        </a:cubicBezTo>
                        <a:lnTo>
                          <a:pt x="3251200" y="210845"/>
                        </a:ln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矩形 12">
            <a:extLst>
              <a:ext uri="{FF2B5EF4-FFF2-40B4-BE49-F238E27FC236}">
                <a16:creationId xmlns:a16="http://schemas.microsoft.com/office/drawing/2014/main" id="{4F2198FB-1E60-45A3-BE2A-5567B3F200F2}"/>
              </a:ext>
            </a:extLst>
          </p:cNvPr>
          <p:cNvSpPr/>
          <p:nvPr/>
        </p:nvSpPr>
        <p:spPr>
          <a:xfrm>
            <a:off x="0" y="0"/>
            <a:ext cx="914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3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02970-7BF5-4440-B131-E6C5EF3A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Redundancy Elimination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2CDF7-EED3-4A58-84F8-0476B6F0B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535424"/>
          </a:xfrm>
        </p:spPr>
        <p:txBody>
          <a:bodyPr/>
          <a:lstStyle/>
          <a:p>
            <a:r>
              <a:rPr lang="en-US" altLang="zh-CN" dirty="0"/>
              <a:t>A better design can be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Because there is a hidden </a:t>
            </a:r>
            <a:r>
              <a:rPr lang="en-US" altLang="zh-CN" dirty="0"/>
              <a:t>constraint “every project has exactly one supervisor”.</a:t>
            </a:r>
          </a:p>
          <a:p>
            <a:r>
              <a:rPr lang="en-US" dirty="0"/>
              <a:t>This type of constraints and optimizations will be discussed in detail in the last chapter.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A64B06-3FB7-9579-3E88-F8D886B21864}"/>
              </a:ext>
            </a:extLst>
          </p:cNvPr>
          <p:cNvGrpSpPr/>
          <p:nvPr/>
        </p:nvGrpSpPr>
        <p:grpSpPr>
          <a:xfrm>
            <a:off x="2233804" y="1715123"/>
            <a:ext cx="5337417" cy="1291077"/>
            <a:chOff x="2233804" y="1715123"/>
            <a:chExt cx="5337417" cy="129107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3A75778-CFBF-4AA5-AA59-EE1D855D2FD9}"/>
                </a:ext>
              </a:extLst>
            </p:cNvPr>
            <p:cNvSpPr/>
            <p:nvPr/>
          </p:nvSpPr>
          <p:spPr>
            <a:xfrm>
              <a:off x="2233804" y="2384299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矩形 3">
              <a:extLst>
                <a:ext uri="{FF2B5EF4-FFF2-40B4-BE49-F238E27FC236}">
                  <a16:creationId xmlns:a16="http://schemas.microsoft.com/office/drawing/2014/main" id="{985A824C-12FF-4930-B006-D06A138301BE}"/>
                </a:ext>
              </a:extLst>
            </p:cNvPr>
            <p:cNvSpPr/>
            <p:nvPr/>
          </p:nvSpPr>
          <p:spPr>
            <a:xfrm>
              <a:off x="5025780" y="2384301"/>
              <a:ext cx="100454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椭圆 23">
              <a:extLst>
                <a:ext uri="{FF2B5EF4-FFF2-40B4-BE49-F238E27FC236}">
                  <a16:creationId xmlns:a16="http://schemas.microsoft.com/office/drawing/2014/main" id="{CE6E2E30-52CA-4823-BFC9-7D9797816FE4}"/>
                </a:ext>
              </a:extLst>
            </p:cNvPr>
            <p:cNvSpPr/>
            <p:nvPr/>
          </p:nvSpPr>
          <p:spPr>
            <a:xfrm>
              <a:off x="5025780" y="1715123"/>
              <a:ext cx="1561781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project_name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7C71A7A-379C-432F-8711-EF491A06C71D}"/>
                </a:ext>
              </a:extLst>
            </p:cNvPr>
            <p:cNvGrpSpPr/>
            <p:nvPr/>
          </p:nvGrpSpPr>
          <p:grpSpPr>
            <a:xfrm>
              <a:off x="3631925" y="2070177"/>
              <a:ext cx="937132" cy="936023"/>
              <a:chOff x="3371232" y="4880441"/>
              <a:chExt cx="824236" cy="823260"/>
            </a:xfrm>
          </p:grpSpPr>
          <p:sp>
            <p:nvSpPr>
              <p:cNvPr id="8" name="菱形 4">
                <a:extLst>
                  <a:ext uri="{FF2B5EF4-FFF2-40B4-BE49-F238E27FC236}">
                    <a16:creationId xmlns:a16="http://schemas.microsoft.com/office/drawing/2014/main" id="{52CFF567-F19E-40DD-9A30-7470AE9A49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71232" y="4880441"/>
                <a:ext cx="823259" cy="823260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zh-CN" altLang="en-US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文本框 5">
                <a:extLst>
                  <a:ext uri="{FF2B5EF4-FFF2-40B4-BE49-F238E27FC236}">
                    <a16:creationId xmlns:a16="http://schemas.microsoft.com/office/drawing/2014/main" id="{5CE37B69-03DB-4211-8B02-6123DC4D5A37}"/>
                  </a:ext>
                </a:extLst>
              </p:cNvPr>
              <p:cNvSpPr txBox="1"/>
              <p:nvPr/>
            </p:nvSpPr>
            <p:spPr>
              <a:xfrm>
                <a:off x="3395522" y="5156720"/>
                <a:ext cx="799946" cy="270699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square" lIns="91440" tIns="45720" rIns="91440" bIns="45720" rtlCol="0" anchor="ctr">
                <a:spAutoFit/>
              </a:bodyPr>
              <a:lstStyle/>
              <a:p>
                <a:pPr algn="l"/>
                <a:r>
                  <a:rPr kumimoji="1" lang="en-US" altLang="zh-CN" sz="1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work_on</a:t>
                </a:r>
                <a:endParaRPr kumimoji="1" lang="zh-CN" altLang="en-US" sz="1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0" name="直接连接符 11">
              <a:extLst>
                <a:ext uri="{FF2B5EF4-FFF2-40B4-BE49-F238E27FC236}">
                  <a16:creationId xmlns:a16="http://schemas.microsoft.com/office/drawing/2014/main" id="{389E9C4A-6EF2-4AB9-BD93-C966FBC45B89}"/>
                </a:ext>
              </a:extLst>
            </p:cNvPr>
            <p:cNvCxnSpPr>
              <a:cxnSpLocks/>
              <a:stCxn id="5" idx="1"/>
              <a:endCxn id="8" idx="3"/>
            </p:cNvCxnSpPr>
            <p:nvPr/>
          </p:nvCxnSpPr>
          <p:spPr>
            <a:xfrm flipH="1" flipV="1">
              <a:off x="4567945" y="2538189"/>
              <a:ext cx="457835" cy="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E1F2F58-96F4-408C-83FF-32922A8C26F5}"/>
                </a:ext>
              </a:extLst>
            </p:cNvPr>
            <p:cNvCxnSpPr>
              <a:cxnSpLocks/>
              <a:stCxn id="8" idx="1"/>
              <a:endCxn id="4" idx="3"/>
            </p:cNvCxnSpPr>
            <p:nvPr/>
          </p:nvCxnSpPr>
          <p:spPr>
            <a:xfrm flipH="1" flipV="1">
              <a:off x="3164587" y="2538188"/>
              <a:ext cx="467337" cy="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23">
              <a:extLst>
                <a:ext uri="{FF2B5EF4-FFF2-40B4-BE49-F238E27FC236}">
                  <a16:creationId xmlns:a16="http://schemas.microsoft.com/office/drawing/2014/main" id="{26483A64-31F8-44BF-9C56-500E2175C09C}"/>
                </a:ext>
              </a:extLst>
            </p:cNvPr>
            <p:cNvSpPr/>
            <p:nvPr/>
          </p:nvSpPr>
          <p:spPr>
            <a:xfrm>
              <a:off x="6394090" y="2178875"/>
              <a:ext cx="1177131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supervisor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直接连接符 11">
              <a:extLst>
                <a:ext uri="{FF2B5EF4-FFF2-40B4-BE49-F238E27FC236}">
                  <a16:creationId xmlns:a16="http://schemas.microsoft.com/office/drawing/2014/main" id="{BC9F94E5-D0B5-4D46-81C6-A602145DBA9B}"/>
                </a:ext>
              </a:extLst>
            </p:cNvPr>
            <p:cNvCxnSpPr>
              <a:cxnSpLocks/>
              <a:stCxn id="6" idx="4"/>
              <a:endCxn id="5" idx="0"/>
            </p:cNvCxnSpPr>
            <p:nvPr/>
          </p:nvCxnSpPr>
          <p:spPr>
            <a:xfrm flipH="1">
              <a:off x="5528051" y="2069195"/>
              <a:ext cx="278620" cy="31510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11">
              <a:extLst>
                <a:ext uri="{FF2B5EF4-FFF2-40B4-BE49-F238E27FC236}">
                  <a16:creationId xmlns:a16="http://schemas.microsoft.com/office/drawing/2014/main" id="{97009A78-715C-49FB-AE3F-A71399A4676C}"/>
                </a:ext>
              </a:extLst>
            </p:cNvPr>
            <p:cNvCxnSpPr>
              <a:cxnSpLocks/>
              <a:stCxn id="19" idx="2"/>
              <a:endCxn id="5" idx="3"/>
            </p:cNvCxnSpPr>
            <p:nvPr/>
          </p:nvCxnSpPr>
          <p:spPr>
            <a:xfrm flipH="1">
              <a:off x="6030322" y="2355911"/>
              <a:ext cx="363768" cy="18227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矩形 12">
            <a:extLst>
              <a:ext uri="{FF2B5EF4-FFF2-40B4-BE49-F238E27FC236}">
                <a16:creationId xmlns:a16="http://schemas.microsoft.com/office/drawing/2014/main" id="{1EDC4007-F016-4C6D-A42B-6FF641A54D91}"/>
              </a:ext>
            </a:extLst>
          </p:cNvPr>
          <p:cNvSpPr/>
          <p:nvPr/>
        </p:nvSpPr>
        <p:spPr>
          <a:xfrm>
            <a:off x="0" y="0"/>
            <a:ext cx="914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83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80F9C-7D10-4FDA-B6F9-0013D3D2C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C7D93-9CB6-40F8-97E7-FAB855CD0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600" lvl="2" indent="-273600">
              <a:spcBef>
                <a:spcPts val="250"/>
              </a:spcBef>
            </a:pP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Consider the UIC database that we have been discussed for previous lectures. (The ER diagram is given on the next page.)</a:t>
            </a:r>
          </a:p>
          <a:p>
            <a:pPr marL="616500" lvl="3" indent="-273600">
              <a:spcBef>
                <a:spcPts val="25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Why the entity set </a:t>
            </a:r>
            <a:r>
              <a:rPr lang="en-US" altLang="zh-CN" sz="1800" i="1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transcript </a:t>
            </a:r>
            <a:r>
              <a:rPr lang="en-US" altLang="zh-CN" sz="180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is useless?</a:t>
            </a:r>
          </a:p>
          <a:p>
            <a:pPr marL="616500" lvl="3" indent="-273600">
              <a:spcBef>
                <a:spcPts val="25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What if a student retake some courses?</a:t>
            </a:r>
          </a:p>
          <a:p>
            <a:r>
              <a:rPr lang="en-US" dirty="0"/>
              <a:t>Please try to</a:t>
            </a:r>
            <a:r>
              <a:rPr lang="zh-CN" altLang="en-US" dirty="0"/>
              <a:t> </a:t>
            </a:r>
            <a:r>
              <a:rPr lang="en-US" altLang="zh-CN" dirty="0"/>
              <a:t>improve the design.</a:t>
            </a:r>
            <a:endParaRPr lang="en-US" dirty="0"/>
          </a:p>
        </p:txBody>
      </p:sp>
      <p:sp>
        <p:nvSpPr>
          <p:cNvPr id="4" name="矩形 12">
            <a:extLst>
              <a:ext uri="{FF2B5EF4-FFF2-40B4-BE49-F238E27FC236}">
                <a16:creationId xmlns:a16="http://schemas.microsoft.com/office/drawing/2014/main" id="{439B9258-17CE-4D65-BC88-F38966025BB2}"/>
              </a:ext>
            </a:extLst>
          </p:cNvPr>
          <p:cNvSpPr/>
          <p:nvPr/>
        </p:nvSpPr>
        <p:spPr>
          <a:xfrm>
            <a:off x="0" y="0"/>
            <a:ext cx="914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21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80F9C-7D10-4FDA-B6F9-0013D3D2C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Exercises</a:t>
            </a:r>
            <a:endParaRPr lang="en-US" dirty="0"/>
          </a:p>
        </p:txBody>
      </p:sp>
      <p:sp>
        <p:nvSpPr>
          <p:cNvPr id="4" name="矩形 12">
            <a:extLst>
              <a:ext uri="{FF2B5EF4-FFF2-40B4-BE49-F238E27FC236}">
                <a16:creationId xmlns:a16="http://schemas.microsoft.com/office/drawing/2014/main" id="{439B9258-17CE-4D65-BC88-F38966025BB2}"/>
              </a:ext>
            </a:extLst>
          </p:cNvPr>
          <p:cNvSpPr/>
          <p:nvPr/>
        </p:nvSpPr>
        <p:spPr>
          <a:xfrm>
            <a:off x="0" y="0"/>
            <a:ext cx="914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616343-3563-A927-5810-E5E41653F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20" y="1512623"/>
            <a:ext cx="8624759" cy="480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27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80F9C-7D10-4FDA-B6F9-0013D3D2C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C7D93-9CB6-40F8-97E7-FAB855CD0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3849624"/>
          </a:xfrm>
        </p:spPr>
        <p:txBody>
          <a:bodyPr>
            <a:normAutofit/>
          </a:bodyPr>
          <a:lstStyle/>
          <a:p>
            <a:pPr marL="273600" lvl="2" indent="-273600">
              <a:spcBef>
                <a:spcPts val="250"/>
              </a:spcBef>
            </a:pP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Consider a university database for the scheduling of classrooms for final exams. This database could be modeled as the following entity sets:</a:t>
            </a:r>
          </a:p>
          <a:p>
            <a:pPr marL="616500" lvl="3" indent="-273600">
              <a:spcBef>
                <a:spcPts val="250"/>
              </a:spcBef>
            </a:pPr>
            <a:r>
              <a:rPr lang="en-US" altLang="zh-CN" sz="1800" i="1" dirty="0">
                <a:latin typeface="Arial" panose="020B0604020202020204" pitchFamily="34" charset="0"/>
                <a:cs typeface="Arial" panose="020B0604020202020204" pitchFamily="34" charset="0"/>
              </a:rPr>
              <a:t>exam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with attributes </a:t>
            </a:r>
            <a:r>
              <a:rPr lang="en-US" altLang="zh-CN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exam_id</a:t>
            </a:r>
            <a:r>
              <a:rPr lang="en-US" altLang="zh-CN" sz="1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CN" sz="1800" i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616500" lvl="3" indent="-273600">
              <a:spcBef>
                <a:spcPts val="250"/>
              </a:spcBef>
            </a:pPr>
            <a:r>
              <a:rPr lang="en-US" altLang="zh-CN" sz="1800" i="1" dirty="0">
                <a:latin typeface="Arial" panose="020B0604020202020204" pitchFamily="34" charset="0"/>
                <a:cs typeface="Arial" panose="020B0604020202020204" pitchFamily="34" charset="0"/>
              </a:rPr>
              <a:t>course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with attributes </a:t>
            </a:r>
            <a:r>
              <a:rPr lang="en-US" altLang="zh-CN" sz="1800" i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800" i="1" dirty="0"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CN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c_number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616500" lvl="3" indent="-273600">
              <a:spcBef>
                <a:spcPts val="250"/>
              </a:spcBef>
            </a:pPr>
            <a:r>
              <a:rPr lang="en-US" altLang="zh-CN" sz="1800" i="1" dirty="0">
                <a:latin typeface="Arial" panose="020B0604020202020204" pitchFamily="34" charset="0"/>
                <a:cs typeface="Arial" panose="020B0604020202020204" pitchFamily="34" charset="0"/>
              </a:rPr>
              <a:t>section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with attributes </a:t>
            </a:r>
            <a:r>
              <a:rPr lang="en-US" altLang="zh-CN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s_number</a:t>
            </a:r>
            <a:r>
              <a:rPr lang="en-US" altLang="zh-CN" sz="1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CN" sz="1800" i="1" dirty="0">
                <a:latin typeface="Arial" panose="020B0604020202020204" pitchFamily="34" charset="0"/>
                <a:cs typeface="Arial" panose="020B0604020202020204" pitchFamily="34" charset="0"/>
              </a:rPr>
              <a:t>enrollment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616500" lvl="3" indent="-273600">
              <a:spcBef>
                <a:spcPts val="250"/>
              </a:spcBef>
            </a:pPr>
            <a:r>
              <a:rPr lang="en-US" altLang="zh-CN" sz="1800" i="1" dirty="0">
                <a:latin typeface="Arial" panose="020B0604020202020204" pitchFamily="34" charset="0"/>
                <a:cs typeface="Arial" panose="020B0604020202020204" pitchFamily="34" charset="0"/>
              </a:rPr>
              <a:t>section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as a weak entity set on </a:t>
            </a:r>
            <a:r>
              <a:rPr lang="en-US" altLang="zh-CN" sz="1800" i="1" dirty="0">
                <a:latin typeface="Arial" panose="020B0604020202020204" pitchFamily="34" charset="0"/>
                <a:cs typeface="Arial" panose="020B0604020202020204" pitchFamily="34" charset="0"/>
              </a:rPr>
              <a:t>course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; and</a:t>
            </a:r>
          </a:p>
          <a:p>
            <a:pPr marL="616500" lvl="3" indent="-273600">
              <a:spcBef>
                <a:spcPts val="250"/>
              </a:spcBef>
            </a:pPr>
            <a:r>
              <a:rPr lang="en-US" altLang="zh-CN" sz="1800" i="1" dirty="0">
                <a:latin typeface="Arial" panose="020B0604020202020204" pitchFamily="34" charset="0"/>
                <a:cs typeface="Arial" panose="020B0604020202020204" pitchFamily="34" charset="0"/>
              </a:rPr>
              <a:t>room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with attributes </a:t>
            </a:r>
            <a:r>
              <a:rPr lang="en-US" altLang="zh-CN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r_number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800" i="1" dirty="0">
                <a:latin typeface="Arial" panose="020B0604020202020204" pitchFamily="34" charset="0"/>
                <a:cs typeface="Arial" panose="020B0604020202020204" pitchFamily="34" charset="0"/>
              </a:rPr>
              <a:t>capacity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altLang="zh-CN" sz="1800" i="1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16500" lvl="3" indent="-273600">
              <a:spcBef>
                <a:spcPts val="250"/>
              </a:spcBef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Different sections of a course will take the exam at the same time, but in different rooms.</a:t>
            </a:r>
          </a:p>
          <a:p>
            <a:pPr marL="273600" lvl="2" indent="-273600">
              <a:spcBef>
                <a:spcPts val="250"/>
              </a:spcBef>
            </a:pP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Draw an ER diagram to model the database.</a:t>
            </a:r>
            <a:endParaRPr lang="en-US" altLang="zh-CN" sz="2100" dirty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矩形 12">
            <a:extLst>
              <a:ext uri="{FF2B5EF4-FFF2-40B4-BE49-F238E27FC236}">
                <a16:creationId xmlns:a16="http://schemas.microsoft.com/office/drawing/2014/main" id="{439B9258-17CE-4D65-BC88-F38966025BB2}"/>
              </a:ext>
            </a:extLst>
          </p:cNvPr>
          <p:cNvSpPr/>
          <p:nvPr/>
        </p:nvSpPr>
        <p:spPr>
          <a:xfrm>
            <a:off x="0" y="0"/>
            <a:ext cx="914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895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A21E-4412-4D66-8119-1E230D9B7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CCB38-62A5-44F2-901C-43D9AFA25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600" lvl="2" indent="-273600">
              <a:spcBef>
                <a:spcPts val="250"/>
              </a:spcBef>
            </a:pP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Draw an E/R diagram to model project groups in CS3030. Keep in mind that</a:t>
            </a:r>
          </a:p>
          <a:p>
            <a:pPr marL="616500" lvl="3" indent="-273600">
              <a:spcBef>
                <a:spcPts val="250"/>
              </a:spcBef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each enrolled student (identified by a SID) can work at most in one group;</a:t>
            </a:r>
          </a:p>
          <a:p>
            <a:pPr marL="616500" lvl="3" indent="-273600">
              <a:spcBef>
                <a:spcPts val="250"/>
              </a:spcBef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each project, identified uniquely by its name, can have multiple groups working on it;</a:t>
            </a:r>
          </a:p>
          <a:p>
            <a:pPr marL="616500" lvl="3" indent="-273600">
              <a:spcBef>
                <a:spcPts val="250"/>
              </a:spcBef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identify all the appropriate multiplicity and referential integrity constraints in the diagram; and</a:t>
            </a:r>
          </a:p>
          <a:p>
            <a:pPr marL="616500" lvl="3" indent="-273600">
              <a:spcBef>
                <a:spcPts val="250"/>
              </a:spcBef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indicate key attributes in each entity set.</a:t>
            </a:r>
            <a:endParaRPr lang="en-US" dirty="0"/>
          </a:p>
        </p:txBody>
      </p:sp>
      <p:sp>
        <p:nvSpPr>
          <p:cNvPr id="4" name="矩形 12">
            <a:extLst>
              <a:ext uri="{FF2B5EF4-FFF2-40B4-BE49-F238E27FC236}">
                <a16:creationId xmlns:a16="http://schemas.microsoft.com/office/drawing/2014/main" id="{66A3E603-1C9D-4C60-9C25-80AAA4CB6D3B}"/>
              </a:ext>
            </a:extLst>
          </p:cNvPr>
          <p:cNvSpPr/>
          <p:nvPr/>
        </p:nvSpPr>
        <p:spPr>
          <a:xfrm>
            <a:off x="0" y="0"/>
            <a:ext cx="914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877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0C92D0-2944-449E-881E-BE7E0F32F6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Lecture 5</a:t>
            </a:r>
          </a:p>
        </p:txBody>
      </p:sp>
      <p:sp>
        <p:nvSpPr>
          <p:cNvPr id="5" name="矩形 12">
            <a:extLst>
              <a:ext uri="{FF2B5EF4-FFF2-40B4-BE49-F238E27FC236}">
                <a16:creationId xmlns:a16="http://schemas.microsoft.com/office/drawing/2014/main" id="{F2B59E31-444A-4107-AC34-976D09696A48}"/>
              </a:ext>
            </a:extLst>
          </p:cNvPr>
          <p:cNvSpPr/>
          <p:nvPr/>
        </p:nvSpPr>
        <p:spPr>
          <a:xfrm>
            <a:off x="0" y="0"/>
            <a:ext cx="914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94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740F5-F720-490F-80FB-2FD6E2FC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1294B-3791-470A-80CF-91F15D80B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410456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charset="-122"/>
              </a:rPr>
              <a:t>Design Techniques</a:t>
            </a:r>
          </a:p>
          <a:p>
            <a:r>
              <a:rPr lang="en-US" altLang="zh-CN" dirty="0">
                <a:ea typeface="宋体" charset="-122"/>
              </a:rPr>
              <a:t>Attributes vs Entity</a:t>
            </a:r>
          </a:p>
          <a:p>
            <a:r>
              <a:rPr lang="en-US" altLang="zh-CN" dirty="0">
                <a:ea typeface="宋体" charset="-122"/>
              </a:rPr>
              <a:t>Entity set vs Relationship set</a:t>
            </a:r>
          </a:p>
          <a:p>
            <a:r>
              <a:rPr lang="en-US" altLang="zh-CN" dirty="0">
                <a:ea typeface="宋体" charset="-122"/>
              </a:rPr>
              <a:t>Weak entity sets</a:t>
            </a:r>
          </a:p>
          <a:p>
            <a:r>
              <a:rPr lang="en-US" altLang="zh-CN" dirty="0">
                <a:ea typeface="宋体" charset="-122"/>
              </a:rPr>
              <a:t>Redundancies</a:t>
            </a:r>
          </a:p>
        </p:txBody>
      </p:sp>
      <p:sp>
        <p:nvSpPr>
          <p:cNvPr id="7" name="矩形 12">
            <a:extLst>
              <a:ext uri="{FF2B5EF4-FFF2-40B4-BE49-F238E27FC236}">
                <a16:creationId xmlns:a16="http://schemas.microsoft.com/office/drawing/2014/main" id="{A93A8A7A-9780-424D-B1CD-0F8130FB9D60}"/>
              </a:ext>
            </a:extLst>
          </p:cNvPr>
          <p:cNvSpPr/>
          <p:nvPr/>
        </p:nvSpPr>
        <p:spPr>
          <a:xfrm>
            <a:off x="0" y="0"/>
            <a:ext cx="914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98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B85D-3EA7-4ECE-A086-87288AE0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Techniques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740AA-66F4-48DF-BFA3-0A428F733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174958"/>
          </a:xfrm>
        </p:spPr>
        <p:txBody>
          <a:bodyPr/>
          <a:lstStyle/>
          <a:p>
            <a:pPr marL="273600" indent="-273600">
              <a:spcBef>
                <a:spcPts val="250"/>
              </a:spcBef>
              <a:spcAft>
                <a:spcPts val="250"/>
              </a:spcAft>
              <a:buFont typeface="+mj-lt"/>
              <a:buAutoNum type="arabicPeriod"/>
            </a:pPr>
            <a:r>
              <a:rPr lang="en-US" altLang="zh-CN" dirty="0">
                <a:ea typeface="宋体" charset="-122"/>
              </a:rPr>
              <a:t>Express all constraints (you can express!).</a:t>
            </a:r>
          </a:p>
          <a:p>
            <a:pPr marL="273600" indent="-273600">
              <a:spcBef>
                <a:spcPts val="250"/>
              </a:spcBef>
              <a:spcAft>
                <a:spcPts val="250"/>
              </a:spcAft>
              <a:buFont typeface="+mj-lt"/>
              <a:buAutoNum type="arabicPeriod"/>
            </a:pPr>
            <a:r>
              <a:rPr lang="en-US" altLang="zh-CN" dirty="0">
                <a:ea typeface="宋体" charset="-122"/>
              </a:rPr>
              <a:t>Use and do not change terminology and class structure of the application domain.</a:t>
            </a:r>
          </a:p>
          <a:p>
            <a:pPr marL="273600" indent="-273600">
              <a:spcBef>
                <a:spcPts val="250"/>
              </a:spcBef>
              <a:spcAft>
                <a:spcPts val="250"/>
              </a:spcAft>
              <a:buFont typeface="+mj-lt"/>
              <a:buAutoNum type="arabicPeriod"/>
            </a:pPr>
            <a:r>
              <a:rPr lang="en-US" altLang="zh-CN" dirty="0">
                <a:ea typeface="宋体" charset="-122"/>
              </a:rPr>
              <a:t>Keep it simple.</a:t>
            </a:r>
          </a:p>
          <a:p>
            <a:pPr marL="616500" lvl="3" indent="-273600">
              <a:spcBef>
                <a:spcPts val="250"/>
              </a:spcBef>
              <a:spcAft>
                <a:spcPts val="250"/>
              </a:spcAft>
              <a:buFont typeface="+mj-lt"/>
              <a:buAutoNum type="arabicPeriod"/>
            </a:pPr>
            <a:r>
              <a:rPr lang="en-US" altLang="zh-CN" sz="180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Avoid defining entity types that do not serve any purpose.</a:t>
            </a:r>
          </a:p>
          <a:p>
            <a:pPr marL="616500" lvl="3" indent="-273600">
              <a:spcBef>
                <a:spcPts val="250"/>
              </a:spcBef>
              <a:spcAft>
                <a:spcPts val="250"/>
              </a:spcAft>
              <a:buFont typeface="+mj-lt"/>
              <a:buAutoNum type="arabicPeriod"/>
            </a:pPr>
            <a:r>
              <a:rPr lang="en-US" altLang="zh-CN" sz="180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Don’t use an entity set when an attribute will do. Choose an entity set if it helps expressing constraints; otherwise, use an attribute.</a:t>
            </a:r>
          </a:p>
          <a:p>
            <a:pPr marL="273600" indent="-273600">
              <a:spcBef>
                <a:spcPts val="250"/>
              </a:spcBef>
              <a:spcAft>
                <a:spcPts val="250"/>
              </a:spcAft>
              <a:buFont typeface="+mj-lt"/>
              <a:buAutoNum type="arabicPeriod"/>
            </a:pPr>
            <a:r>
              <a:rPr lang="en-US" altLang="zh-CN" dirty="0">
                <a:ea typeface="宋体" charset="-122"/>
              </a:rPr>
              <a:t>Avoid redundancy (but derived attributes are okay)!</a:t>
            </a:r>
          </a:p>
          <a:p>
            <a:pPr marL="273600" indent="-273600">
              <a:spcBef>
                <a:spcPts val="250"/>
              </a:spcBef>
              <a:spcAft>
                <a:spcPts val="250"/>
              </a:spcAft>
              <a:buFont typeface="+mj-lt"/>
              <a:buAutoNum type="arabicPeriod"/>
            </a:pPr>
            <a:r>
              <a:rPr lang="en-US" altLang="zh-CN" dirty="0">
                <a:ea typeface="宋体" charset="-122"/>
              </a:rPr>
              <a:t>Limit the use of weak entity sets.</a:t>
            </a:r>
          </a:p>
          <a:p>
            <a:endParaRPr lang="en-US" dirty="0"/>
          </a:p>
        </p:txBody>
      </p:sp>
      <p:sp>
        <p:nvSpPr>
          <p:cNvPr id="4" name="矩形 12">
            <a:extLst>
              <a:ext uri="{FF2B5EF4-FFF2-40B4-BE49-F238E27FC236}">
                <a16:creationId xmlns:a16="http://schemas.microsoft.com/office/drawing/2014/main" id="{EE6AAD04-67E1-4B1D-B2F1-3DBFF5DE72C0}"/>
              </a:ext>
            </a:extLst>
          </p:cNvPr>
          <p:cNvSpPr/>
          <p:nvPr/>
        </p:nvSpPr>
        <p:spPr>
          <a:xfrm>
            <a:off x="0" y="0"/>
            <a:ext cx="914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19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582BE-C9A0-4FE1-AFB1-60E38C91F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3F4C6-0F68-4C19-A5DB-45480482D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3970421"/>
          </a:xfrm>
        </p:spPr>
        <p:txBody>
          <a:bodyPr/>
          <a:lstStyle/>
          <a:p>
            <a:r>
              <a:rPr lang="en-US" dirty="0"/>
              <a:t>There are also some </a:t>
            </a:r>
            <a:r>
              <a:rPr lang="en-US" altLang="zh-CN" dirty="0"/>
              <a:t>decisions</a:t>
            </a:r>
            <a:r>
              <a:rPr lang="en-US" dirty="0"/>
              <a:t> that you need to make during the design.</a:t>
            </a:r>
          </a:p>
          <a:p>
            <a:pPr lvl="1"/>
            <a:r>
              <a:rPr lang="en-US" dirty="0"/>
              <a:t>Attribute vs Entity</a:t>
            </a:r>
          </a:p>
          <a:p>
            <a:pPr lvl="1"/>
            <a:r>
              <a:rPr lang="en-US" dirty="0"/>
              <a:t>Entity set vs Relationship set</a:t>
            </a:r>
          </a:p>
          <a:p>
            <a:pPr lvl="1"/>
            <a:r>
              <a:rPr lang="en-US" dirty="0"/>
              <a:t>Strong entity sets vs Weak entity sets</a:t>
            </a:r>
          </a:p>
          <a:p>
            <a:pPr lvl="1"/>
            <a:r>
              <a:rPr lang="en-US" dirty="0"/>
              <a:t>Binary relationship vs multi-</a:t>
            </a:r>
            <a:r>
              <a:rPr lang="en-US" dirty="0" err="1"/>
              <a:t>ary</a:t>
            </a:r>
            <a:r>
              <a:rPr lang="en-US" dirty="0"/>
              <a:t> relationship (which has been discussed in Lecture 3)</a:t>
            </a:r>
          </a:p>
          <a:p>
            <a:pPr lvl="1"/>
            <a:r>
              <a:rPr lang="en-US" dirty="0"/>
              <a:t>Try to </a:t>
            </a:r>
            <a:r>
              <a:rPr lang="en-US" altLang="zh-CN" dirty="0"/>
              <a:t>eliminate redundancy</a:t>
            </a:r>
            <a:endParaRPr lang="en-US" dirty="0"/>
          </a:p>
          <a:p>
            <a:r>
              <a:rPr lang="en-US" dirty="0"/>
              <a:t>In most cases, the answer is very </a:t>
            </a:r>
            <a:r>
              <a:rPr lang="en-US" altLang="zh-CN" dirty="0"/>
              <a:t>subjective. It depends on the real-world problem.</a:t>
            </a:r>
          </a:p>
          <a:p>
            <a:r>
              <a:rPr lang="en-US" dirty="0"/>
              <a:t>Sometimes, the answers can be very different even on the same problem but with different assumptions. </a:t>
            </a:r>
          </a:p>
        </p:txBody>
      </p:sp>
      <p:sp>
        <p:nvSpPr>
          <p:cNvPr id="4" name="矩形 12">
            <a:extLst>
              <a:ext uri="{FF2B5EF4-FFF2-40B4-BE49-F238E27FC236}">
                <a16:creationId xmlns:a16="http://schemas.microsoft.com/office/drawing/2014/main" id="{3DB44510-886C-4C6E-AB51-E671C7869489}"/>
              </a:ext>
            </a:extLst>
          </p:cNvPr>
          <p:cNvSpPr/>
          <p:nvPr/>
        </p:nvSpPr>
        <p:spPr>
          <a:xfrm>
            <a:off x="0" y="0"/>
            <a:ext cx="914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81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4CEB0-5660-4B7C-A8F1-E4C1B05F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Attribute vs Entity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1868BE-C487-47E7-B138-686765C577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go back and look at the entity set “course” again.</a:t>
                </a:r>
              </a:p>
              <a:p>
                <a:r>
                  <a:rPr lang="en-US" dirty="0"/>
                  <a:t>It has an attribute “domain” to show the domain of each course.</a:t>
                </a:r>
              </a:p>
              <a:p>
                <a:r>
                  <a:rPr lang="en-US" dirty="0"/>
                  <a:t>For example,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𝐶𝑂𝑀𝑃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3013</m:t>
                    </m:r>
                  </m:oMath>
                </a14:m>
                <a:r>
                  <a:rPr lang="en-US" dirty="0"/>
                  <a:t> is in the domain of computer science.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1868BE-C487-47E7-B138-686765C577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2529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83731703-3064-48BB-955A-EEAA88D1DFAE}"/>
              </a:ext>
            </a:extLst>
          </p:cNvPr>
          <p:cNvGrpSpPr/>
          <p:nvPr/>
        </p:nvGrpSpPr>
        <p:grpSpPr>
          <a:xfrm>
            <a:off x="1225354" y="3429000"/>
            <a:ext cx="6286223" cy="1647243"/>
            <a:chOff x="-92110" y="2474410"/>
            <a:chExt cx="6286223" cy="164724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2426D23-BC9B-4032-80C3-7223549B216F}"/>
                </a:ext>
              </a:extLst>
            </p:cNvPr>
            <p:cNvGrpSpPr/>
            <p:nvPr/>
          </p:nvGrpSpPr>
          <p:grpSpPr>
            <a:xfrm>
              <a:off x="-92110" y="2590787"/>
              <a:ext cx="4133228" cy="1530866"/>
              <a:chOff x="3002627" y="2621682"/>
              <a:chExt cx="4133228" cy="1530866"/>
            </a:xfrm>
          </p:grpSpPr>
          <p:sp>
            <p:nvSpPr>
              <p:cNvPr id="32" name="椭圆 26">
                <a:extLst>
                  <a:ext uri="{FF2B5EF4-FFF2-40B4-BE49-F238E27FC236}">
                    <a16:creationId xmlns:a16="http://schemas.microsoft.com/office/drawing/2014/main" id="{DACEEA71-FF0D-45FC-9328-5D78BB067776}"/>
                  </a:ext>
                </a:extLst>
              </p:cNvPr>
              <p:cNvSpPr/>
              <p:nvPr/>
            </p:nvSpPr>
            <p:spPr>
              <a:xfrm>
                <a:off x="3002627" y="3750214"/>
                <a:ext cx="1442993" cy="3540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18000" rIns="0" bIns="18000" rtlCol="0" anchor="ctr">
                <a:spAutoFit/>
              </a:bodyPr>
              <a:lstStyle/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domain</a:t>
                </a:r>
                <a:endParaRPr lang="zh-CN" altLang="en-US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椭圆 26">
                <a:extLst>
                  <a:ext uri="{FF2B5EF4-FFF2-40B4-BE49-F238E27FC236}">
                    <a16:creationId xmlns:a16="http://schemas.microsoft.com/office/drawing/2014/main" id="{4732970E-BE80-4449-A03E-B682AC72D188}"/>
                  </a:ext>
                </a:extLst>
              </p:cNvPr>
              <p:cNvSpPr/>
              <p:nvPr/>
            </p:nvSpPr>
            <p:spPr>
              <a:xfrm>
                <a:off x="4519615" y="3798476"/>
                <a:ext cx="1742666" cy="35407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18000" rIns="0" bIns="18000" rtlCol="0" anchor="ctr">
                <a:spAutoFit/>
              </a:bodyPr>
              <a:lstStyle/>
              <a:p>
                <a:pPr algn="ctr"/>
                <a:r>
                  <a:rPr lang="en-US" altLang="zh-CN" sz="1400" i="1" dirty="0" err="1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course_number</a:t>
                </a:r>
                <a:endParaRPr lang="zh-CN" altLang="en-US" sz="1400" i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4" name="直接连接符 38">
                <a:extLst>
                  <a:ext uri="{FF2B5EF4-FFF2-40B4-BE49-F238E27FC236}">
                    <a16:creationId xmlns:a16="http://schemas.microsoft.com/office/drawing/2014/main" id="{70FC3710-88D8-4E26-830B-09F6DC4D67C6}"/>
                  </a:ext>
                </a:extLst>
              </p:cNvPr>
              <p:cNvCxnSpPr>
                <a:cxnSpLocks/>
                <a:stCxn id="38" idx="4"/>
                <a:endCxn id="32" idx="7"/>
              </p:cNvCxnSpPr>
              <p:nvPr/>
            </p:nvCxnSpPr>
            <p:spPr>
              <a:xfrm flipH="1">
                <a:off x="4234299" y="3541858"/>
                <a:ext cx="252413" cy="260209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8">
                <a:extLst>
                  <a:ext uri="{FF2B5EF4-FFF2-40B4-BE49-F238E27FC236}">
                    <a16:creationId xmlns:a16="http://schemas.microsoft.com/office/drawing/2014/main" id="{DEF50439-B8EE-47E3-AF73-498C8A6F23B0}"/>
                  </a:ext>
                </a:extLst>
              </p:cNvPr>
              <p:cNvCxnSpPr>
                <a:cxnSpLocks/>
                <a:stCxn id="38" idx="4"/>
                <a:endCxn id="33" idx="0"/>
              </p:cNvCxnSpPr>
              <p:nvPr/>
            </p:nvCxnSpPr>
            <p:spPr>
              <a:xfrm>
                <a:off x="4486712" y="3541858"/>
                <a:ext cx="904236" cy="256618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21">
                <a:extLst>
                  <a:ext uri="{FF2B5EF4-FFF2-40B4-BE49-F238E27FC236}">
                    <a16:creationId xmlns:a16="http://schemas.microsoft.com/office/drawing/2014/main" id="{FE0B4E85-3B3A-433D-93D8-4454CCC6556C}"/>
                  </a:ext>
                </a:extLst>
              </p:cNvPr>
              <p:cNvSpPr/>
              <p:nvPr/>
            </p:nvSpPr>
            <p:spPr>
              <a:xfrm>
                <a:off x="5450323" y="3212784"/>
                <a:ext cx="72167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course</a:t>
                </a:r>
                <a:endParaRPr lang="zh-CN" altLang="en-US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椭圆 25">
                <a:extLst>
                  <a:ext uri="{FF2B5EF4-FFF2-40B4-BE49-F238E27FC236}">
                    <a16:creationId xmlns:a16="http://schemas.microsoft.com/office/drawing/2014/main" id="{2523319D-C90C-4C1A-A915-680CEE0F0685}"/>
                  </a:ext>
                </a:extLst>
              </p:cNvPr>
              <p:cNvSpPr/>
              <p:nvPr/>
            </p:nvSpPr>
            <p:spPr>
              <a:xfrm>
                <a:off x="5584169" y="2621682"/>
                <a:ext cx="1551686" cy="35407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18000" rIns="0" bIns="18000" rtlCol="0" anchor="ctr">
                <a:spAutoFit/>
              </a:bodyPr>
              <a:lstStyle/>
              <a:p>
                <a:pPr algn="ctr"/>
                <a:r>
                  <a:rPr lang="en-US" altLang="zh-CN" sz="1400" i="1" u="sng" dirty="0" err="1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course_name</a:t>
                </a:r>
                <a:endParaRPr lang="zh-CN" altLang="en-US" sz="1400" i="1" u="sng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椭圆 26">
                <a:extLst>
                  <a:ext uri="{FF2B5EF4-FFF2-40B4-BE49-F238E27FC236}">
                    <a16:creationId xmlns:a16="http://schemas.microsoft.com/office/drawing/2014/main" id="{DBFC83B8-9F17-451F-8529-F6B84E5010A7}"/>
                  </a:ext>
                </a:extLst>
              </p:cNvPr>
              <p:cNvSpPr/>
              <p:nvPr/>
            </p:nvSpPr>
            <p:spPr>
              <a:xfrm>
                <a:off x="3710167" y="3187786"/>
                <a:ext cx="1553089" cy="35407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18000" rIns="0" bIns="18000" rtlCol="0" anchor="ctr">
                <a:spAutoFit/>
              </a:bodyPr>
              <a:lstStyle/>
              <a:p>
                <a:pPr algn="ctr"/>
                <a:r>
                  <a:rPr lang="en-US" altLang="zh-CN" sz="1400" i="1" dirty="0" err="1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course_code</a:t>
                </a:r>
                <a:endParaRPr lang="zh-CN" altLang="en-US" sz="1400" i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9" name="直接连接符 36">
                <a:extLst>
                  <a:ext uri="{FF2B5EF4-FFF2-40B4-BE49-F238E27FC236}">
                    <a16:creationId xmlns:a16="http://schemas.microsoft.com/office/drawing/2014/main" id="{9A3B99DC-A796-43CC-BFF3-2E6069D2AFE2}"/>
                  </a:ext>
                </a:extLst>
              </p:cNvPr>
              <p:cNvCxnSpPr>
                <a:cxnSpLocks/>
                <a:stCxn id="36" idx="0"/>
                <a:endCxn id="37" idx="3"/>
              </p:cNvCxnSpPr>
              <p:nvPr/>
            </p:nvCxnSpPr>
            <p:spPr>
              <a:xfrm flipV="1">
                <a:off x="5811159" y="2923901"/>
                <a:ext cx="249" cy="288883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8">
                <a:extLst>
                  <a:ext uri="{FF2B5EF4-FFF2-40B4-BE49-F238E27FC236}">
                    <a16:creationId xmlns:a16="http://schemas.microsoft.com/office/drawing/2014/main" id="{20C93A49-CC67-4208-98A2-BE1478B17F0C}"/>
                  </a:ext>
                </a:extLst>
              </p:cNvPr>
              <p:cNvCxnSpPr>
                <a:cxnSpLocks/>
                <a:stCxn id="36" idx="1"/>
                <a:endCxn id="38" idx="6"/>
              </p:cNvCxnSpPr>
              <p:nvPr/>
            </p:nvCxnSpPr>
            <p:spPr>
              <a:xfrm flipH="1" flipV="1">
                <a:off x="5263256" y="3364822"/>
                <a:ext cx="187067" cy="1851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椭圆 26">
                <a:extLst>
                  <a:ext uri="{FF2B5EF4-FFF2-40B4-BE49-F238E27FC236}">
                    <a16:creationId xmlns:a16="http://schemas.microsoft.com/office/drawing/2014/main" id="{5006E1F9-1BC6-476E-A972-637F58023CB6}"/>
                  </a:ext>
                </a:extLst>
              </p:cNvPr>
              <p:cNvSpPr/>
              <p:nvPr/>
            </p:nvSpPr>
            <p:spPr>
              <a:xfrm>
                <a:off x="4629195" y="2769329"/>
                <a:ext cx="892449" cy="35407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18000" rIns="0" bIns="18000" rtlCol="0" anchor="ctr">
                <a:spAutoFit/>
              </a:bodyPr>
              <a:lstStyle/>
              <a:p>
                <a:pPr algn="ctr"/>
                <a:r>
                  <a:rPr lang="en-US" altLang="zh-CN" sz="1400" i="1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credits</a:t>
                </a:r>
                <a:endParaRPr lang="zh-CN" altLang="en-US" sz="1400" i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2" name="直接连接符 38">
                <a:extLst>
                  <a:ext uri="{FF2B5EF4-FFF2-40B4-BE49-F238E27FC236}">
                    <a16:creationId xmlns:a16="http://schemas.microsoft.com/office/drawing/2014/main" id="{2DA756F2-77B6-4216-B473-4C4FE380CCA1}"/>
                  </a:ext>
                </a:extLst>
              </p:cNvPr>
              <p:cNvCxnSpPr>
                <a:cxnSpLocks/>
                <a:stCxn id="36" idx="0"/>
                <a:endCxn id="41" idx="5"/>
              </p:cNvCxnSpPr>
              <p:nvPr/>
            </p:nvCxnSpPr>
            <p:spPr>
              <a:xfrm flipH="1" flipV="1">
                <a:off x="5390948" y="3071548"/>
                <a:ext cx="420211" cy="141236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1A47F8E-091C-4BC2-8792-E47A8FE975EB}"/>
                </a:ext>
              </a:extLst>
            </p:cNvPr>
            <p:cNvGrpSpPr/>
            <p:nvPr/>
          </p:nvGrpSpPr>
          <p:grpSpPr>
            <a:xfrm>
              <a:off x="4499401" y="2474410"/>
              <a:ext cx="1694712" cy="1647243"/>
              <a:chOff x="6107779" y="2753810"/>
              <a:chExt cx="1694712" cy="1647243"/>
            </a:xfrm>
          </p:grpSpPr>
          <p:sp>
            <p:nvSpPr>
              <p:cNvPr id="25" name="矩形 3">
                <a:extLst>
                  <a:ext uri="{FF2B5EF4-FFF2-40B4-BE49-F238E27FC236}">
                    <a16:creationId xmlns:a16="http://schemas.microsoft.com/office/drawing/2014/main" id="{BEB26B86-9189-43A9-9D2F-2DED476AF193}"/>
                  </a:ext>
                </a:extLst>
              </p:cNvPr>
              <p:cNvSpPr/>
              <p:nvPr/>
            </p:nvSpPr>
            <p:spPr>
              <a:xfrm>
                <a:off x="6443922" y="3461289"/>
                <a:ext cx="100454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program</a:t>
                </a:r>
                <a:endParaRPr lang="zh-CN" altLang="en-US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椭圆 7">
                <a:extLst>
                  <a:ext uri="{FF2B5EF4-FFF2-40B4-BE49-F238E27FC236}">
                    <a16:creationId xmlns:a16="http://schemas.microsoft.com/office/drawing/2014/main" id="{A1C93F7C-7CA2-46A9-894E-94334E08501C}"/>
                  </a:ext>
                </a:extLst>
              </p:cNvPr>
              <p:cNvSpPr/>
              <p:nvPr/>
            </p:nvSpPr>
            <p:spPr>
              <a:xfrm>
                <a:off x="6107779" y="2795598"/>
                <a:ext cx="558695" cy="35407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18000" rIns="0" bIns="18000" rtlCol="0" anchor="ctr">
                <a:spAutoFit/>
              </a:bodyPr>
              <a:lstStyle/>
              <a:p>
                <a:pPr algn="ctr"/>
                <a:r>
                  <a:rPr lang="en-US" altLang="zh-CN" sz="1400" i="1" u="sng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code</a:t>
                </a:r>
                <a:endParaRPr lang="zh-CN" altLang="en-US" sz="1400" i="1" u="sng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椭圆 22">
                <a:extLst>
                  <a:ext uri="{FF2B5EF4-FFF2-40B4-BE49-F238E27FC236}">
                    <a16:creationId xmlns:a16="http://schemas.microsoft.com/office/drawing/2014/main" id="{6F340D30-83AF-47C3-AC37-B56B0C8AD0BA}"/>
                  </a:ext>
                </a:extLst>
              </p:cNvPr>
              <p:cNvSpPr/>
              <p:nvPr/>
            </p:nvSpPr>
            <p:spPr>
              <a:xfrm>
                <a:off x="7173589" y="2753810"/>
                <a:ext cx="628902" cy="35407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18000" rIns="0" bIns="18000" rtlCol="0" anchor="ctr">
                <a:spAutoFit/>
              </a:bodyPr>
              <a:lstStyle/>
              <a:p>
                <a:pPr algn="ctr"/>
                <a:r>
                  <a:rPr lang="en-US" altLang="zh-CN" sz="1400" i="1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  <a:endParaRPr lang="zh-CN" altLang="en-US" sz="1400" i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椭圆 23">
                <a:extLst>
                  <a:ext uri="{FF2B5EF4-FFF2-40B4-BE49-F238E27FC236}">
                    <a16:creationId xmlns:a16="http://schemas.microsoft.com/office/drawing/2014/main" id="{45CF84F3-8802-4ED2-A2D1-B44E3FFBBD33}"/>
                  </a:ext>
                </a:extLst>
              </p:cNvPr>
              <p:cNvSpPr/>
              <p:nvPr/>
            </p:nvSpPr>
            <p:spPr>
              <a:xfrm>
                <a:off x="6472376" y="4046981"/>
                <a:ext cx="947633" cy="35407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18000" rIns="0" bIns="18000" rtlCol="0" anchor="ctr">
                <a:spAutoFit/>
              </a:bodyPr>
              <a:lstStyle/>
              <a:p>
                <a:pPr algn="ctr"/>
                <a:r>
                  <a:rPr lang="en-US" altLang="zh-CN" sz="1400" i="1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division</a:t>
                </a:r>
                <a:endParaRPr lang="zh-CN" altLang="en-US" sz="1400" i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9" name="直接连接符 9">
                <a:extLst>
                  <a:ext uri="{FF2B5EF4-FFF2-40B4-BE49-F238E27FC236}">
                    <a16:creationId xmlns:a16="http://schemas.microsoft.com/office/drawing/2014/main" id="{B365ABCB-AEF3-492F-A1C7-E47D4E9F11AC}"/>
                  </a:ext>
                </a:extLst>
              </p:cNvPr>
              <p:cNvCxnSpPr>
                <a:cxnSpLocks/>
                <a:stCxn id="26" idx="5"/>
                <a:endCxn id="25" idx="0"/>
              </p:cNvCxnSpPr>
              <p:nvPr/>
            </p:nvCxnSpPr>
            <p:spPr>
              <a:xfrm>
                <a:off x="6584655" y="3097817"/>
                <a:ext cx="361538" cy="363472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11">
                <a:extLst>
                  <a:ext uri="{FF2B5EF4-FFF2-40B4-BE49-F238E27FC236}">
                    <a16:creationId xmlns:a16="http://schemas.microsoft.com/office/drawing/2014/main" id="{C0ACB8B9-EECE-41F8-8C62-2CFAD994E7DD}"/>
                  </a:ext>
                </a:extLst>
              </p:cNvPr>
              <p:cNvCxnSpPr>
                <a:cxnSpLocks/>
                <a:stCxn id="27" idx="3"/>
                <a:endCxn id="25" idx="0"/>
              </p:cNvCxnSpPr>
              <p:nvPr/>
            </p:nvCxnSpPr>
            <p:spPr>
              <a:xfrm flipH="1">
                <a:off x="6946193" y="3056029"/>
                <a:ext cx="319497" cy="405260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28">
                <a:extLst>
                  <a:ext uri="{FF2B5EF4-FFF2-40B4-BE49-F238E27FC236}">
                    <a16:creationId xmlns:a16="http://schemas.microsoft.com/office/drawing/2014/main" id="{938EF812-7751-4534-87D1-71902A718901}"/>
                  </a:ext>
                </a:extLst>
              </p:cNvPr>
              <p:cNvCxnSpPr>
                <a:cxnSpLocks/>
                <a:stCxn id="28" idx="0"/>
                <a:endCxn id="25" idx="2"/>
              </p:cNvCxnSpPr>
              <p:nvPr/>
            </p:nvCxnSpPr>
            <p:spPr>
              <a:xfrm flipV="1">
                <a:off x="6946193" y="3769066"/>
                <a:ext cx="0" cy="277915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6">
              <a:extLst>
                <a:ext uri="{FF2B5EF4-FFF2-40B4-BE49-F238E27FC236}">
                  <a16:creationId xmlns:a16="http://schemas.microsoft.com/office/drawing/2014/main" id="{4C17A96F-9840-4895-A4E1-DEE7FCD98E29}"/>
                </a:ext>
              </a:extLst>
            </p:cNvPr>
            <p:cNvGrpSpPr/>
            <p:nvPr/>
          </p:nvGrpSpPr>
          <p:grpSpPr>
            <a:xfrm>
              <a:off x="3535543" y="2952239"/>
              <a:ext cx="767080" cy="767080"/>
              <a:chOff x="3371234" y="4880438"/>
              <a:chExt cx="823259" cy="823259"/>
            </a:xfrm>
          </p:grpSpPr>
          <p:sp>
            <p:nvSpPr>
              <p:cNvPr id="23" name="菱形 4">
                <a:extLst>
                  <a:ext uri="{FF2B5EF4-FFF2-40B4-BE49-F238E27FC236}">
                    <a16:creationId xmlns:a16="http://schemas.microsoft.com/office/drawing/2014/main" id="{DCC482D5-EAA3-4C8E-AD10-00390D912E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71234" y="4880438"/>
                <a:ext cx="823259" cy="823259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zh-CN" altLang="en-US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文本框 5">
                <a:extLst>
                  <a:ext uri="{FF2B5EF4-FFF2-40B4-BE49-F238E27FC236}">
                    <a16:creationId xmlns:a16="http://schemas.microsoft.com/office/drawing/2014/main" id="{8EE99DE1-ED95-4AAC-AA96-177383B3751C}"/>
                  </a:ext>
                </a:extLst>
              </p:cNvPr>
              <p:cNvSpPr txBox="1"/>
              <p:nvPr/>
            </p:nvSpPr>
            <p:spPr>
              <a:xfrm>
                <a:off x="3491941" y="5115634"/>
                <a:ext cx="581841" cy="330318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l"/>
                <a:r>
                  <a:rPr kumimoji="1" lang="en-US" altLang="zh-CN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offer</a:t>
                </a:r>
                <a:endParaRPr kumimoji="1" lang="zh-CN" altLang="en-US" sz="1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A6E300B-27EF-492E-A457-D5167AACD0FE}"/>
                </a:ext>
              </a:extLst>
            </p:cNvPr>
            <p:cNvCxnSpPr>
              <a:cxnSpLocks/>
              <a:stCxn id="25" idx="1"/>
              <a:endCxn id="23" idx="3"/>
            </p:cNvCxnSpPr>
            <p:nvPr/>
          </p:nvCxnSpPr>
          <p:spPr>
            <a:xfrm flipH="1" flipV="1">
              <a:off x="4302621" y="3335777"/>
              <a:ext cx="532923" cy="1"/>
            </a:xfrm>
            <a:prstGeom prst="line">
              <a:avLst/>
            </a:prstGeom>
            <a:ln w="34925" cmpd="dbl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14859F43-5813-49DE-B215-022951A9179D}"/>
                </a:ext>
              </a:extLst>
            </p:cNvPr>
            <p:cNvCxnSpPr>
              <a:cxnSpLocks/>
              <a:stCxn id="23" idx="1"/>
              <a:endCxn id="36" idx="3"/>
            </p:cNvCxnSpPr>
            <p:nvPr/>
          </p:nvCxnSpPr>
          <p:spPr>
            <a:xfrm rot="10800000" flipV="1">
              <a:off x="3077259" y="3335776"/>
              <a:ext cx="458283" cy="1"/>
            </a:xfrm>
            <a:prstGeom prst="bentConnector3">
              <a:avLst>
                <a:gd name="adj1" fmla="val 50000"/>
              </a:avLst>
            </a:prstGeom>
            <a:ln w="34925" cmpd="dbl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矩形 12">
            <a:extLst>
              <a:ext uri="{FF2B5EF4-FFF2-40B4-BE49-F238E27FC236}">
                <a16:creationId xmlns:a16="http://schemas.microsoft.com/office/drawing/2014/main" id="{FB835E66-B072-4F72-A3D2-08E66561D72F}"/>
              </a:ext>
            </a:extLst>
          </p:cNvPr>
          <p:cNvSpPr/>
          <p:nvPr/>
        </p:nvSpPr>
        <p:spPr>
          <a:xfrm>
            <a:off x="0" y="0"/>
            <a:ext cx="914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348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4CEB0-5660-4B7C-A8F1-E4C1B05F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Attribute vs Entity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868BE-C487-47E7-B138-686765C57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it possible to use “domain” to represent the program which offers the course? </a:t>
            </a:r>
          </a:p>
          <a:p>
            <a:r>
              <a:rPr lang="en-US" dirty="0"/>
              <a:t>If yes, then there is no need for the relationship between “course” and program.</a:t>
            </a:r>
          </a:p>
          <a:p>
            <a:r>
              <a:rPr lang="en-US" dirty="0"/>
              <a:t>In </a:t>
            </a:r>
            <a:r>
              <a:rPr lang="en-US" altLang="zh-CN" dirty="0"/>
              <a:t>consequence, the entity set “program” is not even needed.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1CFB8C3-E8E2-40D5-87D8-07279687C662}"/>
              </a:ext>
            </a:extLst>
          </p:cNvPr>
          <p:cNvGrpSpPr/>
          <p:nvPr/>
        </p:nvGrpSpPr>
        <p:grpSpPr>
          <a:xfrm>
            <a:off x="2942173" y="3493485"/>
            <a:ext cx="3259654" cy="2101266"/>
            <a:chOff x="4271129" y="2621682"/>
            <a:chExt cx="3259654" cy="2101266"/>
          </a:xfrm>
          <a:noFill/>
        </p:grpSpPr>
        <p:sp>
          <p:nvSpPr>
            <p:cNvPr id="53" name="椭圆 26">
              <a:extLst>
                <a:ext uri="{FF2B5EF4-FFF2-40B4-BE49-F238E27FC236}">
                  <a16:creationId xmlns:a16="http://schemas.microsoft.com/office/drawing/2014/main" id="{857D9EF9-E0F3-4975-88F1-AEF7F769716C}"/>
                </a:ext>
              </a:extLst>
            </p:cNvPr>
            <p:cNvSpPr/>
            <p:nvPr/>
          </p:nvSpPr>
          <p:spPr>
            <a:xfrm>
              <a:off x="4271129" y="4320614"/>
              <a:ext cx="1442993" cy="35407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program</a:t>
              </a:r>
              <a:endParaRPr lang="zh-CN" altLang="en-US" sz="1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椭圆 26">
              <a:extLst>
                <a:ext uri="{FF2B5EF4-FFF2-40B4-BE49-F238E27FC236}">
                  <a16:creationId xmlns:a16="http://schemas.microsoft.com/office/drawing/2014/main" id="{40D5259E-5779-460A-A4D5-63E6902E53D7}"/>
                </a:ext>
              </a:extLst>
            </p:cNvPr>
            <p:cNvSpPr/>
            <p:nvPr/>
          </p:nvSpPr>
          <p:spPr>
            <a:xfrm>
              <a:off x="5788117" y="4368876"/>
              <a:ext cx="1742666" cy="354072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course_number</a:t>
              </a:r>
              <a:endParaRPr lang="zh-CN" altLang="en-US" sz="14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直接连接符 38">
              <a:extLst>
                <a:ext uri="{FF2B5EF4-FFF2-40B4-BE49-F238E27FC236}">
                  <a16:creationId xmlns:a16="http://schemas.microsoft.com/office/drawing/2014/main" id="{F062250E-908B-4013-9A5E-BC0095F914AA}"/>
                </a:ext>
              </a:extLst>
            </p:cNvPr>
            <p:cNvCxnSpPr>
              <a:cxnSpLocks/>
              <a:stCxn id="59" idx="4"/>
              <a:endCxn id="53" idx="7"/>
            </p:cNvCxnSpPr>
            <p:nvPr/>
          </p:nvCxnSpPr>
          <p:spPr>
            <a:xfrm flipH="1">
              <a:off x="5502801" y="4112258"/>
              <a:ext cx="252413" cy="260209"/>
            </a:xfrm>
            <a:prstGeom prst="line">
              <a:avLst/>
            </a:prstGeom>
            <a:grpFill/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38">
              <a:extLst>
                <a:ext uri="{FF2B5EF4-FFF2-40B4-BE49-F238E27FC236}">
                  <a16:creationId xmlns:a16="http://schemas.microsoft.com/office/drawing/2014/main" id="{8EEDE54F-4D08-40C7-B183-BDE730DDD447}"/>
                </a:ext>
              </a:extLst>
            </p:cNvPr>
            <p:cNvCxnSpPr>
              <a:cxnSpLocks/>
              <a:stCxn id="59" idx="4"/>
              <a:endCxn id="54" idx="0"/>
            </p:cNvCxnSpPr>
            <p:nvPr/>
          </p:nvCxnSpPr>
          <p:spPr>
            <a:xfrm>
              <a:off x="5755214" y="4112258"/>
              <a:ext cx="904236" cy="256618"/>
            </a:xfrm>
            <a:prstGeom prst="line">
              <a:avLst/>
            </a:prstGeom>
            <a:grpFill/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21">
              <a:extLst>
                <a:ext uri="{FF2B5EF4-FFF2-40B4-BE49-F238E27FC236}">
                  <a16:creationId xmlns:a16="http://schemas.microsoft.com/office/drawing/2014/main" id="{A4CF7D96-5756-4707-8D0F-67BEB2BA5D04}"/>
                </a:ext>
              </a:extLst>
            </p:cNvPr>
            <p:cNvSpPr/>
            <p:nvPr/>
          </p:nvSpPr>
          <p:spPr>
            <a:xfrm>
              <a:off x="5450323" y="3212784"/>
              <a:ext cx="721672" cy="30777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course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椭圆 25">
              <a:extLst>
                <a:ext uri="{FF2B5EF4-FFF2-40B4-BE49-F238E27FC236}">
                  <a16:creationId xmlns:a16="http://schemas.microsoft.com/office/drawing/2014/main" id="{36766483-00DA-476F-9650-8FD0FB0611CB}"/>
                </a:ext>
              </a:extLst>
            </p:cNvPr>
            <p:cNvSpPr/>
            <p:nvPr/>
          </p:nvSpPr>
          <p:spPr>
            <a:xfrm>
              <a:off x="5584169" y="2621682"/>
              <a:ext cx="1551686" cy="354072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u="sng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course_name</a:t>
              </a:r>
              <a:endParaRPr lang="zh-CN" altLang="en-US" sz="1400" i="1" u="sng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椭圆 26">
              <a:extLst>
                <a:ext uri="{FF2B5EF4-FFF2-40B4-BE49-F238E27FC236}">
                  <a16:creationId xmlns:a16="http://schemas.microsoft.com/office/drawing/2014/main" id="{CEFC6272-20E5-4F33-BC20-A835CD9B3DD0}"/>
                </a:ext>
              </a:extLst>
            </p:cNvPr>
            <p:cNvSpPr/>
            <p:nvPr/>
          </p:nvSpPr>
          <p:spPr>
            <a:xfrm>
              <a:off x="4978669" y="3758186"/>
              <a:ext cx="1553089" cy="354072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 err="1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course_code</a:t>
              </a:r>
              <a:endParaRPr lang="zh-CN" altLang="en-US" sz="14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0" name="直接连接符 36">
              <a:extLst>
                <a:ext uri="{FF2B5EF4-FFF2-40B4-BE49-F238E27FC236}">
                  <a16:creationId xmlns:a16="http://schemas.microsoft.com/office/drawing/2014/main" id="{2865F7C5-225F-45EC-8B30-F1DEF9977A4A}"/>
                </a:ext>
              </a:extLst>
            </p:cNvPr>
            <p:cNvCxnSpPr>
              <a:cxnSpLocks/>
              <a:stCxn id="57" idx="0"/>
              <a:endCxn id="58" idx="3"/>
            </p:cNvCxnSpPr>
            <p:nvPr/>
          </p:nvCxnSpPr>
          <p:spPr>
            <a:xfrm flipV="1">
              <a:off x="5811159" y="2923901"/>
              <a:ext cx="249" cy="288883"/>
            </a:xfrm>
            <a:prstGeom prst="line">
              <a:avLst/>
            </a:prstGeom>
            <a:grpFill/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38">
              <a:extLst>
                <a:ext uri="{FF2B5EF4-FFF2-40B4-BE49-F238E27FC236}">
                  <a16:creationId xmlns:a16="http://schemas.microsoft.com/office/drawing/2014/main" id="{348B2FC0-3422-46FF-8FDC-A5E85F66C9A1}"/>
                </a:ext>
              </a:extLst>
            </p:cNvPr>
            <p:cNvCxnSpPr>
              <a:cxnSpLocks/>
              <a:stCxn id="57" idx="2"/>
              <a:endCxn id="59" idx="0"/>
            </p:cNvCxnSpPr>
            <p:nvPr/>
          </p:nvCxnSpPr>
          <p:spPr>
            <a:xfrm flipH="1">
              <a:off x="5755214" y="3520561"/>
              <a:ext cx="55945" cy="237625"/>
            </a:xfrm>
            <a:prstGeom prst="line">
              <a:avLst/>
            </a:prstGeom>
            <a:grpFill/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椭圆 26">
              <a:extLst>
                <a:ext uri="{FF2B5EF4-FFF2-40B4-BE49-F238E27FC236}">
                  <a16:creationId xmlns:a16="http://schemas.microsoft.com/office/drawing/2014/main" id="{B0C6A7ED-0914-4789-913F-0758FE302200}"/>
                </a:ext>
              </a:extLst>
            </p:cNvPr>
            <p:cNvSpPr/>
            <p:nvPr/>
          </p:nvSpPr>
          <p:spPr>
            <a:xfrm>
              <a:off x="4629195" y="2769329"/>
              <a:ext cx="892449" cy="354072"/>
            </a:xfrm>
            <a:prstGeom prst="ellips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credits</a:t>
              </a:r>
              <a:endParaRPr lang="zh-CN" altLang="en-US" sz="14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3" name="直接连接符 38">
              <a:extLst>
                <a:ext uri="{FF2B5EF4-FFF2-40B4-BE49-F238E27FC236}">
                  <a16:creationId xmlns:a16="http://schemas.microsoft.com/office/drawing/2014/main" id="{8125BFE5-C706-4FBC-8D85-7B414AE51483}"/>
                </a:ext>
              </a:extLst>
            </p:cNvPr>
            <p:cNvCxnSpPr>
              <a:cxnSpLocks/>
              <a:stCxn id="57" idx="0"/>
              <a:endCxn id="62" idx="5"/>
            </p:cNvCxnSpPr>
            <p:nvPr/>
          </p:nvCxnSpPr>
          <p:spPr>
            <a:xfrm flipH="1" flipV="1">
              <a:off x="5390948" y="3071548"/>
              <a:ext cx="420211" cy="141236"/>
            </a:xfrm>
            <a:prstGeom prst="line">
              <a:avLst/>
            </a:prstGeom>
            <a:grpFill/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2">
            <a:extLst>
              <a:ext uri="{FF2B5EF4-FFF2-40B4-BE49-F238E27FC236}">
                <a16:creationId xmlns:a16="http://schemas.microsoft.com/office/drawing/2014/main" id="{CA785A91-D8D8-4036-868B-2EFFC89E11CC}"/>
              </a:ext>
            </a:extLst>
          </p:cNvPr>
          <p:cNvSpPr/>
          <p:nvPr/>
        </p:nvSpPr>
        <p:spPr>
          <a:xfrm>
            <a:off x="0" y="0"/>
            <a:ext cx="914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097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4CEB0-5660-4B7C-A8F1-E4C1B05F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Attribute vs Entity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868BE-C487-47E7-B138-686765C57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391025"/>
          </a:xfrm>
        </p:spPr>
        <p:txBody>
          <a:bodyPr>
            <a:normAutofit/>
          </a:bodyPr>
          <a:lstStyle/>
          <a:p>
            <a:r>
              <a:rPr lang="en-US" dirty="0"/>
              <a:t>However, the answer is not that simple. It depends on the real case.</a:t>
            </a:r>
          </a:p>
          <a:p>
            <a:r>
              <a:rPr lang="en-US" dirty="0"/>
              <a:t>Both ER models have </a:t>
            </a:r>
            <a:r>
              <a:rPr lang="en-US" altLang="zh-CN" dirty="0"/>
              <a:t>advantages and disadvantages.</a:t>
            </a:r>
            <a:endParaRPr lang="en-US" dirty="0"/>
          </a:p>
          <a:p>
            <a:r>
              <a:rPr lang="en-US" dirty="0"/>
              <a:t>The model without the relationship set “offer”:</a:t>
            </a:r>
          </a:p>
          <a:p>
            <a:pPr lvl="1"/>
            <a:r>
              <a:rPr lang="en-US" dirty="0"/>
              <a:t>the model is simpler and easy to be implemented;</a:t>
            </a:r>
          </a:p>
          <a:p>
            <a:pPr lvl="1"/>
            <a:r>
              <a:rPr lang="en-US" dirty="0"/>
              <a:t>but it cannot express the case that a course is offered by multiple programs. </a:t>
            </a:r>
          </a:p>
          <a:p>
            <a:r>
              <a:rPr lang="en-US" dirty="0"/>
              <a:t>The model with the relationship set “offer”:</a:t>
            </a:r>
          </a:p>
          <a:p>
            <a:pPr lvl="1"/>
            <a:r>
              <a:rPr lang="en-US" dirty="0"/>
              <a:t>it is </a:t>
            </a:r>
            <a:r>
              <a:rPr lang="en-US" altLang="zh-CN" dirty="0"/>
              <a:t>suitable if some courses are offered by multiple programs;</a:t>
            </a:r>
          </a:p>
          <a:p>
            <a:pPr lvl="1"/>
            <a:r>
              <a:rPr lang="en-US" dirty="0"/>
              <a:t>but it has one more relationship set.</a:t>
            </a:r>
          </a:p>
          <a:p>
            <a:r>
              <a:rPr lang="en-US" dirty="0"/>
              <a:t>In UIC, the second case is applied. For example, COMP3013 is offered by both CST and DS. Thus, we keep the relationship set “offer” and the entity set </a:t>
            </a:r>
            <a:r>
              <a:rPr lang="en-US"/>
              <a:t>“program”.</a:t>
            </a:r>
            <a:endParaRPr lang="en-US" dirty="0"/>
          </a:p>
        </p:txBody>
      </p:sp>
      <p:sp>
        <p:nvSpPr>
          <p:cNvPr id="4" name="矩形 12">
            <a:extLst>
              <a:ext uri="{FF2B5EF4-FFF2-40B4-BE49-F238E27FC236}">
                <a16:creationId xmlns:a16="http://schemas.microsoft.com/office/drawing/2014/main" id="{2F2C213D-A4BF-4B0C-958B-26DAC1AC25B3}"/>
              </a:ext>
            </a:extLst>
          </p:cNvPr>
          <p:cNvSpPr/>
          <p:nvPr/>
        </p:nvSpPr>
        <p:spPr>
          <a:xfrm>
            <a:off x="0" y="0"/>
            <a:ext cx="914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94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17015-F5E8-450A-9578-765C7B7F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set vs Relationship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1F92E-5945-4E4B-AFF4-84E9C10BC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343400"/>
          </a:xfrm>
        </p:spPr>
        <p:txBody>
          <a:bodyPr/>
          <a:lstStyle/>
          <a:p>
            <a:r>
              <a:rPr lang="en-US" dirty="0"/>
              <a:t>In the previous ER diagram, we have also modeled “some instructors are PDs(program </a:t>
            </a:r>
            <a:r>
              <a:rPr lang="en-US" altLang="zh-CN" dirty="0"/>
              <a:t>director</a:t>
            </a:r>
            <a:r>
              <a:rPr lang="en-US" dirty="0"/>
              <a:t>) </a:t>
            </a:r>
            <a:r>
              <a:rPr lang="en-US" altLang="zh-CN" dirty="0"/>
              <a:t>managing</a:t>
            </a:r>
            <a:r>
              <a:rPr lang="en-US" dirty="0"/>
              <a:t> some program”.</a:t>
            </a:r>
          </a:p>
          <a:p>
            <a:r>
              <a:rPr lang="en-US" altLang="zh-CN" dirty="0"/>
              <a:t>Assume that we want to further model the budget held by every program director.</a:t>
            </a:r>
          </a:p>
        </p:txBody>
      </p:sp>
      <p:sp>
        <p:nvSpPr>
          <p:cNvPr id="12" name="矩形 3">
            <a:extLst>
              <a:ext uri="{FF2B5EF4-FFF2-40B4-BE49-F238E27FC236}">
                <a16:creationId xmlns:a16="http://schemas.microsoft.com/office/drawing/2014/main" id="{8F87D7AC-487B-4066-9883-D9ED707775EA}"/>
              </a:ext>
            </a:extLst>
          </p:cNvPr>
          <p:cNvSpPr/>
          <p:nvPr/>
        </p:nvSpPr>
        <p:spPr>
          <a:xfrm>
            <a:off x="5991479" y="5054819"/>
            <a:ext cx="1004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instructor</a:t>
            </a:r>
            <a:endParaRPr lang="zh-CN" altLang="en-US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椭圆 23">
            <a:extLst>
              <a:ext uri="{FF2B5EF4-FFF2-40B4-BE49-F238E27FC236}">
                <a16:creationId xmlns:a16="http://schemas.microsoft.com/office/drawing/2014/main" id="{0BF2046D-5F9D-4D0D-B016-2F58038C2923}"/>
              </a:ext>
            </a:extLst>
          </p:cNvPr>
          <p:cNvSpPr/>
          <p:nvPr/>
        </p:nvSpPr>
        <p:spPr>
          <a:xfrm>
            <a:off x="5667927" y="5589528"/>
            <a:ext cx="558326" cy="35407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8000" rIns="0" bIns="18000" rtlCol="0" anchor="ctr">
            <a:spAutoFit/>
          </a:bodyPr>
          <a:lstStyle/>
          <a:p>
            <a:pPr algn="ctr"/>
            <a:r>
              <a:rPr lang="en-US" altLang="zh-CN" sz="14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直接连接符 28">
            <a:extLst>
              <a:ext uri="{FF2B5EF4-FFF2-40B4-BE49-F238E27FC236}">
                <a16:creationId xmlns:a16="http://schemas.microsoft.com/office/drawing/2014/main" id="{8734D6E3-FA29-4CBC-B938-0A04144EA581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5947090" y="5362596"/>
            <a:ext cx="546660" cy="226932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23">
            <a:extLst>
              <a:ext uri="{FF2B5EF4-FFF2-40B4-BE49-F238E27FC236}">
                <a16:creationId xmlns:a16="http://schemas.microsoft.com/office/drawing/2014/main" id="{3789BF47-2876-4CAB-A995-DC7D640DA606}"/>
              </a:ext>
            </a:extLst>
          </p:cNvPr>
          <p:cNvSpPr/>
          <p:nvPr/>
        </p:nvSpPr>
        <p:spPr>
          <a:xfrm>
            <a:off x="6669885" y="5560394"/>
            <a:ext cx="735323" cy="35407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8000" rIns="0" bIns="18000" rtlCol="0" anchor="ctr">
            <a:spAutoFit/>
          </a:bodyPr>
          <a:lstStyle/>
          <a:p>
            <a:pPr algn="ctr"/>
            <a:r>
              <a:rPr lang="en-US" altLang="zh-CN" sz="14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salary</a:t>
            </a:r>
          </a:p>
        </p:txBody>
      </p:sp>
      <p:cxnSp>
        <p:nvCxnSpPr>
          <p:cNvPr id="16" name="直接连接符 11">
            <a:extLst>
              <a:ext uri="{FF2B5EF4-FFF2-40B4-BE49-F238E27FC236}">
                <a16:creationId xmlns:a16="http://schemas.microsoft.com/office/drawing/2014/main" id="{55D7EC29-3054-4B10-B700-4777B26173D0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flipH="1" flipV="1">
            <a:off x="6493750" y="5362596"/>
            <a:ext cx="543797" cy="197798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AB7EB07-EE72-4632-AE50-F212EAA7F831}"/>
              </a:ext>
            </a:extLst>
          </p:cNvPr>
          <p:cNvGrpSpPr/>
          <p:nvPr/>
        </p:nvGrpSpPr>
        <p:grpSpPr>
          <a:xfrm>
            <a:off x="5425977" y="3047652"/>
            <a:ext cx="2362129" cy="949108"/>
            <a:chOff x="811267" y="1958109"/>
            <a:chExt cx="2362129" cy="949108"/>
          </a:xfrm>
        </p:grpSpPr>
        <p:sp>
          <p:nvSpPr>
            <p:cNvPr id="18" name="矩形 3">
              <a:extLst>
                <a:ext uri="{FF2B5EF4-FFF2-40B4-BE49-F238E27FC236}">
                  <a16:creationId xmlns:a16="http://schemas.microsoft.com/office/drawing/2014/main" id="{D055F9C1-CC86-4440-AD5A-244512C250C2}"/>
                </a:ext>
              </a:extLst>
            </p:cNvPr>
            <p:cNvSpPr/>
            <p:nvPr/>
          </p:nvSpPr>
          <p:spPr>
            <a:xfrm>
              <a:off x="1415330" y="2599440"/>
              <a:ext cx="930783" cy="30777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person</a:t>
              </a:r>
              <a:endParaRPr lang="zh-CN" altLang="en-US" sz="14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椭圆 7">
              <a:extLst>
                <a:ext uri="{FF2B5EF4-FFF2-40B4-BE49-F238E27FC236}">
                  <a16:creationId xmlns:a16="http://schemas.microsoft.com/office/drawing/2014/main" id="{E6746E15-3452-4D41-BA1F-61FD4D54AFCD}"/>
                </a:ext>
              </a:extLst>
            </p:cNvPr>
            <p:cNvSpPr/>
            <p:nvPr/>
          </p:nvSpPr>
          <p:spPr>
            <a:xfrm>
              <a:off x="1557435" y="1958109"/>
              <a:ext cx="476526" cy="354072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u="sng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zh-CN" altLang="en-US" sz="1400" i="1" u="sng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椭圆 22">
              <a:extLst>
                <a:ext uri="{FF2B5EF4-FFF2-40B4-BE49-F238E27FC236}">
                  <a16:creationId xmlns:a16="http://schemas.microsoft.com/office/drawing/2014/main" id="{80D48F12-880E-4BF3-AC2A-4DCA19B6A2C9}"/>
                </a:ext>
              </a:extLst>
            </p:cNvPr>
            <p:cNvSpPr/>
            <p:nvPr/>
          </p:nvSpPr>
          <p:spPr>
            <a:xfrm>
              <a:off x="811267" y="2038935"/>
              <a:ext cx="628902" cy="354072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zh-CN" altLang="en-US" sz="14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" name="直接连接符 9">
              <a:extLst>
                <a:ext uri="{FF2B5EF4-FFF2-40B4-BE49-F238E27FC236}">
                  <a16:creationId xmlns:a16="http://schemas.microsoft.com/office/drawing/2014/main" id="{16B5F341-C6BF-4B5C-B180-6FA2FE4C7E5B}"/>
                </a:ext>
              </a:extLst>
            </p:cNvPr>
            <p:cNvCxnSpPr>
              <a:cxnSpLocks/>
              <a:stCxn id="19" idx="4"/>
              <a:endCxn id="18" idx="0"/>
            </p:cNvCxnSpPr>
            <p:nvPr/>
          </p:nvCxnSpPr>
          <p:spPr>
            <a:xfrm>
              <a:off x="1795698" y="2312181"/>
              <a:ext cx="85024" cy="287259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11">
              <a:extLst>
                <a:ext uri="{FF2B5EF4-FFF2-40B4-BE49-F238E27FC236}">
                  <a16:creationId xmlns:a16="http://schemas.microsoft.com/office/drawing/2014/main" id="{39BE3011-62F8-4D12-8624-203C28097B9B}"/>
                </a:ext>
              </a:extLst>
            </p:cNvPr>
            <p:cNvCxnSpPr>
              <a:cxnSpLocks/>
              <a:stCxn id="20" idx="5"/>
              <a:endCxn id="18" idx="0"/>
            </p:cNvCxnSpPr>
            <p:nvPr/>
          </p:nvCxnSpPr>
          <p:spPr>
            <a:xfrm>
              <a:off x="1348068" y="2341154"/>
              <a:ext cx="532654" cy="258286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7">
              <a:extLst>
                <a:ext uri="{FF2B5EF4-FFF2-40B4-BE49-F238E27FC236}">
                  <a16:creationId xmlns:a16="http://schemas.microsoft.com/office/drawing/2014/main" id="{9AD50119-330D-46D2-83CA-5CC59FE0644E}"/>
                </a:ext>
              </a:extLst>
            </p:cNvPr>
            <p:cNvSpPr/>
            <p:nvPr/>
          </p:nvSpPr>
          <p:spPr>
            <a:xfrm>
              <a:off x="2355802" y="2085555"/>
              <a:ext cx="817594" cy="354072"/>
            </a:xfrm>
            <a:prstGeom prst="ellipse">
              <a:avLst/>
            </a:prstGeom>
            <a:noFill/>
            <a:ln w="31750" cmpd="dbl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phone</a:t>
              </a:r>
              <a:endParaRPr lang="zh-CN" altLang="en-US" sz="14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64C44AE-A981-4410-AF24-00A0DEFD034B}"/>
                </a:ext>
              </a:extLst>
            </p:cNvPr>
            <p:cNvCxnSpPr>
              <a:cxnSpLocks/>
              <a:stCxn id="23" idx="3"/>
              <a:endCxn id="18" idx="0"/>
            </p:cNvCxnSpPr>
            <p:nvPr/>
          </p:nvCxnSpPr>
          <p:spPr>
            <a:xfrm flipH="1">
              <a:off x="1880722" y="2387774"/>
              <a:ext cx="594814" cy="211666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77DCEA-5F37-4855-801C-7B6C4A440D94}"/>
              </a:ext>
            </a:extLst>
          </p:cNvPr>
          <p:cNvGrpSpPr/>
          <p:nvPr/>
        </p:nvGrpSpPr>
        <p:grpSpPr>
          <a:xfrm>
            <a:off x="6126416" y="4277484"/>
            <a:ext cx="734669" cy="633335"/>
            <a:chOff x="1213114" y="1775230"/>
            <a:chExt cx="734669" cy="633335"/>
          </a:xfrm>
        </p:grpSpPr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2A3A80B5-7660-4401-9921-CEED4428BDF9}"/>
                </a:ext>
              </a:extLst>
            </p:cNvPr>
            <p:cNvSpPr/>
            <p:nvPr/>
          </p:nvSpPr>
          <p:spPr>
            <a:xfrm rot="10800000">
              <a:off x="1213114" y="1775230"/>
              <a:ext cx="734669" cy="633335"/>
            </a:xfrm>
            <a:prstGeom prst="triangl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FADDF1-C25C-47F6-8B84-BA2308CC6CC0}"/>
                </a:ext>
              </a:extLst>
            </p:cNvPr>
            <p:cNvSpPr txBox="1"/>
            <p:nvPr/>
          </p:nvSpPr>
          <p:spPr>
            <a:xfrm>
              <a:off x="1358754" y="1813288"/>
              <a:ext cx="47481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ISA</a:t>
              </a: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1CF5022-F187-4817-AA22-ADC6F31F7C97}"/>
              </a:ext>
            </a:extLst>
          </p:cNvPr>
          <p:cNvCxnSpPr>
            <a:cxnSpLocks/>
            <a:stCxn id="26" idx="3"/>
            <a:endCxn id="18" idx="2"/>
          </p:cNvCxnSpPr>
          <p:nvPr/>
        </p:nvCxnSpPr>
        <p:spPr>
          <a:xfrm flipV="1">
            <a:off x="6493750" y="3996760"/>
            <a:ext cx="1682" cy="280724"/>
          </a:xfrm>
          <a:prstGeom prst="line">
            <a:avLst/>
          </a:prstGeom>
          <a:ln w="31750" cmpd="dbl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D7FAF07-CFEF-40E7-A652-512D4675C284}"/>
              </a:ext>
            </a:extLst>
          </p:cNvPr>
          <p:cNvCxnSpPr>
            <a:cxnSpLocks/>
            <a:stCxn id="12" idx="0"/>
            <a:endCxn id="26" idx="0"/>
          </p:cNvCxnSpPr>
          <p:nvPr/>
        </p:nvCxnSpPr>
        <p:spPr>
          <a:xfrm flipV="1">
            <a:off x="6493750" y="4910819"/>
            <a:ext cx="0" cy="14400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23">
            <a:extLst>
              <a:ext uri="{FF2B5EF4-FFF2-40B4-BE49-F238E27FC236}">
                <a16:creationId xmlns:a16="http://schemas.microsoft.com/office/drawing/2014/main" id="{9B3182FB-72AF-41AE-9290-A08B0038EEFD}"/>
              </a:ext>
            </a:extLst>
          </p:cNvPr>
          <p:cNvSpPr/>
          <p:nvPr/>
        </p:nvSpPr>
        <p:spPr>
          <a:xfrm>
            <a:off x="7405221" y="5031671"/>
            <a:ext cx="817592" cy="354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8000" rIns="0" bIns="18000" rtlCol="0" anchor="ctr">
            <a:spAutoFit/>
          </a:bodyPr>
          <a:lstStyle/>
          <a:p>
            <a:pPr algn="ctr"/>
            <a:r>
              <a:rPr lang="en-US" altLang="zh-CN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budget</a:t>
            </a:r>
          </a:p>
        </p:txBody>
      </p:sp>
      <p:cxnSp>
        <p:nvCxnSpPr>
          <p:cNvPr id="36" name="直接连接符 11">
            <a:extLst>
              <a:ext uri="{FF2B5EF4-FFF2-40B4-BE49-F238E27FC236}">
                <a16:creationId xmlns:a16="http://schemas.microsoft.com/office/drawing/2014/main" id="{9376D7D1-3DF2-47F1-BD5A-7BD11DAA73CF}"/>
              </a:ext>
            </a:extLst>
          </p:cNvPr>
          <p:cNvCxnSpPr>
            <a:cxnSpLocks/>
            <a:stCxn id="35" idx="2"/>
            <a:endCxn id="12" idx="3"/>
          </p:cNvCxnSpPr>
          <p:nvPr/>
        </p:nvCxnSpPr>
        <p:spPr>
          <a:xfrm flipH="1">
            <a:off x="6996021" y="5208707"/>
            <a:ext cx="409200" cy="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73E4E09B-59FC-4CFB-B9FC-45BFCD004E61}"/>
              </a:ext>
            </a:extLst>
          </p:cNvPr>
          <p:cNvSpPr txBox="1">
            <a:spLocks/>
          </p:cNvSpPr>
          <p:nvPr/>
        </p:nvSpPr>
        <p:spPr>
          <a:xfrm>
            <a:off x="632527" y="3561576"/>
            <a:ext cx="4337540" cy="3123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First </a:t>
            </a:r>
            <a:r>
              <a:rPr lang="en-US" altLang="zh-CN" dirty="0"/>
              <a:t>attempt:</a:t>
            </a:r>
          </a:p>
          <a:p>
            <a:r>
              <a:rPr lang="en-US" dirty="0"/>
              <a:t>Add “budget” as an attribute to “instructor”.</a:t>
            </a:r>
          </a:p>
          <a:p>
            <a:endParaRPr lang="en-US" dirty="0"/>
          </a:p>
          <a:p>
            <a:r>
              <a:rPr lang="en-US" dirty="0"/>
              <a:t>The problem is most instructors are not program directors. And thus, they do not have a budget.</a:t>
            </a:r>
          </a:p>
        </p:txBody>
      </p:sp>
      <p:sp>
        <p:nvSpPr>
          <p:cNvPr id="30" name="矩形 12">
            <a:extLst>
              <a:ext uri="{FF2B5EF4-FFF2-40B4-BE49-F238E27FC236}">
                <a16:creationId xmlns:a16="http://schemas.microsoft.com/office/drawing/2014/main" id="{D38CC50B-31FD-4D63-845F-16211A236A3B}"/>
              </a:ext>
            </a:extLst>
          </p:cNvPr>
          <p:cNvSpPr/>
          <p:nvPr/>
        </p:nvSpPr>
        <p:spPr>
          <a:xfrm>
            <a:off x="0" y="0"/>
            <a:ext cx="914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26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13" grpId="0" animBg="1"/>
      <p:bldP spid="15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FACCF-E399-4642-A7B0-DB7B96B1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set vs Relationship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DEDC4-BF29-44DD-92C1-DA3966531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692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Second attempt:</a:t>
            </a:r>
          </a:p>
          <a:p>
            <a:r>
              <a:rPr lang="en-US" dirty="0"/>
              <a:t>Add “budget” as an attribute to the relationship set “PD”.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model does not work if one instructor can be the program director for more than one programs.</a:t>
            </a:r>
          </a:p>
          <a:p>
            <a:r>
              <a:rPr lang="en-US" dirty="0"/>
              <a:t>This model is also </a:t>
            </a:r>
            <a:r>
              <a:rPr lang="en-US" altLang="zh-CN" dirty="0"/>
              <a:t>misleading. The attribute “budget” in fact belongs to some instructors instead of programs or relationships.</a:t>
            </a:r>
            <a:endParaRPr lang="en-US" dirty="0"/>
          </a:p>
          <a:p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55528FE-EE33-47ED-9569-21A575C73C54}"/>
              </a:ext>
            </a:extLst>
          </p:cNvPr>
          <p:cNvGrpSpPr/>
          <p:nvPr/>
        </p:nvGrpSpPr>
        <p:grpSpPr>
          <a:xfrm>
            <a:off x="2326576" y="2428630"/>
            <a:ext cx="4490848" cy="1481194"/>
            <a:chOff x="2233645" y="2677147"/>
            <a:chExt cx="4490848" cy="1481194"/>
          </a:xfrm>
        </p:grpSpPr>
        <p:sp>
          <p:nvSpPr>
            <p:cNvPr id="5" name="矩形 3">
              <a:extLst>
                <a:ext uri="{FF2B5EF4-FFF2-40B4-BE49-F238E27FC236}">
                  <a16:creationId xmlns:a16="http://schemas.microsoft.com/office/drawing/2014/main" id="{F7818A7F-9D11-4A39-B503-6AFE2EE39DBA}"/>
                </a:ext>
              </a:extLst>
            </p:cNvPr>
            <p:cNvSpPr/>
            <p:nvPr/>
          </p:nvSpPr>
          <p:spPr>
            <a:xfrm>
              <a:off x="5719951" y="3620913"/>
              <a:ext cx="100454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program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接连接符 11">
              <a:extLst>
                <a:ext uri="{FF2B5EF4-FFF2-40B4-BE49-F238E27FC236}">
                  <a16:creationId xmlns:a16="http://schemas.microsoft.com/office/drawing/2014/main" id="{8E40CBA5-1A26-4772-9EAB-D3ADD0502466}"/>
                </a:ext>
              </a:extLst>
            </p:cNvPr>
            <p:cNvCxnSpPr>
              <a:cxnSpLocks/>
              <a:stCxn id="14" idx="4"/>
              <a:endCxn id="19" idx="0"/>
            </p:cNvCxnSpPr>
            <p:nvPr/>
          </p:nvCxnSpPr>
          <p:spPr>
            <a:xfrm>
              <a:off x="4479069" y="3031219"/>
              <a:ext cx="0" cy="36004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3">
              <a:extLst>
                <a:ext uri="{FF2B5EF4-FFF2-40B4-BE49-F238E27FC236}">
                  <a16:creationId xmlns:a16="http://schemas.microsoft.com/office/drawing/2014/main" id="{5A8CFCFB-9828-4CF1-A940-3249D347F24E}"/>
                </a:ext>
              </a:extLst>
            </p:cNvPr>
            <p:cNvSpPr/>
            <p:nvPr/>
          </p:nvSpPr>
          <p:spPr>
            <a:xfrm>
              <a:off x="2233645" y="3620913"/>
              <a:ext cx="100454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instructor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椭圆 23">
              <a:extLst>
                <a:ext uri="{FF2B5EF4-FFF2-40B4-BE49-F238E27FC236}">
                  <a16:creationId xmlns:a16="http://schemas.microsoft.com/office/drawing/2014/main" id="{A59B0FFD-541E-4B6D-9794-434D3CCB99EE}"/>
                </a:ext>
              </a:extLst>
            </p:cNvPr>
            <p:cNvSpPr/>
            <p:nvPr/>
          </p:nvSpPr>
          <p:spPr>
            <a:xfrm>
              <a:off x="4095529" y="2677147"/>
              <a:ext cx="767079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budget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" name="组合 6">
              <a:extLst>
                <a:ext uri="{FF2B5EF4-FFF2-40B4-BE49-F238E27FC236}">
                  <a16:creationId xmlns:a16="http://schemas.microsoft.com/office/drawing/2014/main" id="{667F5332-7EFC-4174-A800-D621EE86865C}"/>
                </a:ext>
              </a:extLst>
            </p:cNvPr>
            <p:cNvGrpSpPr/>
            <p:nvPr/>
          </p:nvGrpSpPr>
          <p:grpSpPr>
            <a:xfrm>
              <a:off x="4095529" y="3391261"/>
              <a:ext cx="767080" cy="767080"/>
              <a:chOff x="3371232" y="4880441"/>
              <a:chExt cx="823259" cy="823260"/>
            </a:xfrm>
          </p:grpSpPr>
          <p:sp>
            <p:nvSpPr>
              <p:cNvPr id="19" name="菱形 4">
                <a:extLst>
                  <a:ext uri="{FF2B5EF4-FFF2-40B4-BE49-F238E27FC236}">
                    <a16:creationId xmlns:a16="http://schemas.microsoft.com/office/drawing/2014/main" id="{FAE856EC-22F9-4001-B8A9-F61E2CA2DD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71232" y="4880441"/>
                <a:ext cx="823259" cy="823260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zh-CN" altLang="en-US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文本框 5">
                <a:extLst>
                  <a:ext uri="{FF2B5EF4-FFF2-40B4-BE49-F238E27FC236}">
                    <a16:creationId xmlns:a16="http://schemas.microsoft.com/office/drawing/2014/main" id="{A9228F8B-9EEF-408D-B4F8-C4E96680911C}"/>
                  </a:ext>
                </a:extLst>
              </p:cNvPr>
              <p:cNvSpPr txBox="1"/>
              <p:nvPr/>
            </p:nvSpPr>
            <p:spPr>
              <a:xfrm>
                <a:off x="3549575" y="5115634"/>
                <a:ext cx="466573" cy="330318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l"/>
                <a:r>
                  <a:rPr kumimoji="1" lang="en-US" altLang="zh-CN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PD</a:t>
                </a:r>
                <a:endParaRPr kumimoji="1" lang="zh-CN" altLang="en-US" sz="1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4" name="直接连接符 11">
              <a:extLst>
                <a:ext uri="{FF2B5EF4-FFF2-40B4-BE49-F238E27FC236}">
                  <a16:creationId xmlns:a16="http://schemas.microsoft.com/office/drawing/2014/main" id="{3C5C81B4-F212-456A-8388-88D9212D88B9}"/>
                </a:ext>
              </a:extLst>
            </p:cNvPr>
            <p:cNvCxnSpPr>
              <a:cxnSpLocks/>
              <a:stCxn id="13" idx="3"/>
              <a:endCxn id="19" idx="1"/>
            </p:cNvCxnSpPr>
            <p:nvPr/>
          </p:nvCxnSpPr>
          <p:spPr>
            <a:xfrm flipV="1">
              <a:off x="3238187" y="3774801"/>
              <a:ext cx="857342" cy="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11">
              <a:extLst>
                <a:ext uri="{FF2B5EF4-FFF2-40B4-BE49-F238E27FC236}">
                  <a16:creationId xmlns:a16="http://schemas.microsoft.com/office/drawing/2014/main" id="{3096F22D-860F-48A0-B183-0691D2402238}"/>
                </a:ext>
              </a:extLst>
            </p:cNvPr>
            <p:cNvCxnSpPr>
              <a:cxnSpLocks/>
              <a:stCxn id="5" idx="1"/>
              <a:endCxn id="19" idx="3"/>
            </p:cNvCxnSpPr>
            <p:nvPr/>
          </p:nvCxnSpPr>
          <p:spPr>
            <a:xfrm flipH="1" flipV="1">
              <a:off x="4862609" y="3774801"/>
              <a:ext cx="857342" cy="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2">
            <a:extLst>
              <a:ext uri="{FF2B5EF4-FFF2-40B4-BE49-F238E27FC236}">
                <a16:creationId xmlns:a16="http://schemas.microsoft.com/office/drawing/2014/main" id="{E58C15D0-97B7-4D29-9245-60AA587C51A9}"/>
              </a:ext>
            </a:extLst>
          </p:cNvPr>
          <p:cNvSpPr/>
          <p:nvPr/>
        </p:nvSpPr>
        <p:spPr>
          <a:xfrm>
            <a:off x="0" y="0"/>
            <a:ext cx="914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8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beamer_like">
  <a:themeElements>
    <a:clrScheme name="自定义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2CAA"/>
      </a:accent1>
      <a:accent2>
        <a:srgbClr val="A94F0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  <a:extLst>
            <a:ext uri="{C807C97D-BFC1-408E-A445-0C87EB9F89A2}">
              <ask:lineSketchStyleProps xmlns:ask="http://schemas.microsoft.com/office/drawing/2018/sketchyshapes" xmlns="" sd="1219033472">
                <a:custGeom>
                  <a:avLst/>
                  <a:gdLst>
                    <a:gd name="connsiteX0" fmla="*/ 0 w 3251200"/>
                    <a:gd name="connsiteY0" fmla="*/ 276159 h 276159"/>
                    <a:gd name="connsiteX1" fmla="*/ 1778000 w 3251200"/>
                    <a:gd name="connsiteY1" fmla="*/ 388 h 276159"/>
                    <a:gd name="connsiteX2" fmla="*/ 3251200 w 3251200"/>
                    <a:gd name="connsiteY2" fmla="*/ 210845 h 276159"/>
                    <a:gd name="connsiteX3" fmla="*/ 3251200 w 3251200"/>
                    <a:gd name="connsiteY3" fmla="*/ 210845 h 276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51200" h="276159" extrusionOk="0">
                      <a:moveTo>
                        <a:pt x="0" y="276159"/>
                      </a:moveTo>
                      <a:cubicBezTo>
                        <a:pt x="525781" y="86793"/>
                        <a:pt x="1222218" y="16496"/>
                        <a:pt x="1778000" y="388"/>
                      </a:cubicBezTo>
                      <a:cubicBezTo>
                        <a:pt x="2319868" y="-10498"/>
                        <a:pt x="3251199" y="210845"/>
                        <a:pt x="3251200" y="210845"/>
                      </a:cubicBezTo>
                      <a:lnTo>
                        <a:pt x="3251200" y="210845"/>
                      </a:lnTo>
                    </a:path>
                  </a:pathLst>
                </a:custGeom>
                <ask:type>
                  <ask:lineSketchNone/>
                </ask:type>
              </ask:lineSketchStyleProps>
            </a:ext>
          </a:extLst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eamer_like" id="{20F149E5-FEF3-4710-82AE-E763CD58F1C4}" vid="{D2B214A1-1DDD-42F1-A099-CF5F82819267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beamer_like</Template>
  <TotalTime>36398</TotalTime>
  <Words>1039</Words>
  <Application>Microsoft Office PowerPoint</Application>
  <PresentationFormat>全屏显示(4:3)</PresentationFormat>
  <Paragraphs>171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Adobe Heiti Std R</vt:lpstr>
      <vt:lpstr>Hiragino Sans GB W3</vt:lpstr>
      <vt:lpstr>等线</vt:lpstr>
      <vt:lpstr>宋体</vt:lpstr>
      <vt:lpstr>Microsoft YaHei</vt:lpstr>
      <vt:lpstr>Arial</vt:lpstr>
      <vt:lpstr>Calibri</vt:lpstr>
      <vt:lpstr>Cambria Math</vt:lpstr>
      <vt:lpstr>Helvetica</vt:lpstr>
      <vt:lpstr>Times New Roman</vt:lpstr>
      <vt:lpstr>beamer_like</vt:lpstr>
      <vt:lpstr>Lecture 5 Design Issues</vt:lpstr>
      <vt:lpstr>Outline</vt:lpstr>
      <vt:lpstr>Design Techniques</vt:lpstr>
      <vt:lpstr>Design Techniques</vt:lpstr>
      <vt:lpstr>Attribute vs Entity</vt:lpstr>
      <vt:lpstr>Attribute vs Entity</vt:lpstr>
      <vt:lpstr>Attribute vs Entity</vt:lpstr>
      <vt:lpstr>Entity set vs Relationship set</vt:lpstr>
      <vt:lpstr>Entity set vs Relationship set</vt:lpstr>
      <vt:lpstr>Entity set vs Relationship set</vt:lpstr>
      <vt:lpstr>Weak Entity Sets</vt:lpstr>
      <vt:lpstr>Redundancy Elimination</vt:lpstr>
      <vt:lpstr>Redundancy Elimination</vt:lpstr>
      <vt:lpstr>Exercises</vt:lpstr>
      <vt:lpstr>Exercises</vt:lpstr>
      <vt:lpstr>Exercises</vt:lpstr>
      <vt:lpstr>Exercises</vt:lpstr>
      <vt:lpstr>End of Lecture 5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Marilyn Turnamian</dc:creator>
  <cp:lastModifiedBy>Goliath Li</cp:lastModifiedBy>
  <cp:revision>397</cp:revision>
  <cp:lastPrinted>1999-06-28T19:27:31Z</cp:lastPrinted>
  <dcterms:created xsi:type="dcterms:W3CDTF">1999-11-04T22:02:40Z</dcterms:created>
  <dcterms:modified xsi:type="dcterms:W3CDTF">2023-10-16T02:28:01Z</dcterms:modified>
</cp:coreProperties>
</file>