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85" r:id="rId4"/>
    <p:sldId id="286" r:id="rId5"/>
    <p:sldId id="287" r:id="rId6"/>
    <p:sldId id="290" r:id="rId7"/>
    <p:sldId id="288" r:id="rId8"/>
    <p:sldId id="289" r:id="rId9"/>
    <p:sldId id="292" r:id="rId10"/>
    <p:sldId id="293" r:id="rId11"/>
    <p:sldId id="294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078"/>
            <a:ext cx="10515600" cy="3260846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Lab6</a:t>
            </a:r>
            <a:r>
              <a:rPr kumimoji="1" lang="en-US" altLang="zh-CN" sz="1200" baseline="0" dirty="0">
                <a:solidFill>
                  <a:schemeClr val="bg1"/>
                </a:solidFill>
              </a:rPr>
              <a:t> Data Definition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United International College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COMP3013 DBMS Lab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7E52-1EEF-410B-F6D9-AB76919D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85194-C132-5733-923E-580A0E139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8"/>
                <a:ext cx="10515600" cy="51125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𝑏𝑜𝑜𝑘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=(</m:t>
                    </m:r>
                    <m:bar>
                      <m:bar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arPr>
                      <m:e>
                        <m:r>
                          <a:rPr lang="en-US" altLang="zh-CN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𝐼𝑆𝐵𝑁</m:t>
                        </m:r>
                      </m:e>
                    </m:ba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𝑏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_</m:t>
                    </m: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𝑡𝑖𝑡𝑙𝑒</m:t>
                    </m: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𝑎𝑢𝑡h𝑜𝑟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𝑏𝑜𝑟𝑟𝑜𝑤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=(</m:t>
                    </m:r>
                    <m:bar>
                      <m:bar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bar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𝑖𝑑</m:t>
                        </m:r>
                        <m:r>
                          <a:rPr lang="en-US" altLang="zh-CN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,</m:t>
                        </m:r>
                        <m:r>
                          <a:rPr lang="en-US" altLang="zh-CN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𝐼𝑆𝐵𝑁</m:t>
                        </m:r>
                      </m:e>
                    </m:ba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𝑟𝑒𝑡𝑢𝑟𝑛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_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𝑑𝑎𝑡𝑒</m:t>
                    </m: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𝑏𝑜𝑟𝑟𝑜𝑤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_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𝑑𝑎𝑡𝑒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 value of “ISBN” in “borrow” cannot exist if such an ISBN is not in “book”. (How do you borrow a book which does not exist?)</a:t>
                </a:r>
              </a:p>
              <a:p>
                <a:r>
                  <a:rPr lang="en-US" dirty="0"/>
                  <a:t>Thus, “ISBN” in “borrow” is a foreign key referencing to “ISBN” in “book”.</a:t>
                </a:r>
              </a:p>
              <a:p>
                <a:r>
                  <a:rPr lang="en-US" dirty="0"/>
                  <a:t>When users try to borrow a book (insert a row to table “borrow”), the system should check the </a:t>
                </a:r>
                <a:r>
                  <a:rPr lang="en-US" altLang="zh-CN" dirty="0"/>
                  <a:t>existence.</a:t>
                </a:r>
              </a:p>
              <a:p>
                <a:endParaRPr lang="en-US" altLang="zh-CN" dirty="0"/>
              </a:p>
              <a:p>
                <a:r>
                  <a:rPr lang="en-US" altLang="zh-CN" b="1" dirty="0">
                    <a:latin typeface="Consolas" panose="020B0609020204030204" pitchFamily="49" charset="0"/>
                  </a:rPr>
                  <a:t>FOREIGN KEY (attribute(s)1) REFERENCES table2(attribute(s)2)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“attribute(s)1” in the current table and “attribute(s)2” in “table2” represent the same piece of information.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“attribute(s)2” is the primary key for “table2”.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value of “attribute(s)1” in the current table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cannot exist alone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More will be on this in the following labs.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85194-C132-5733-923E-580A0E139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8"/>
                <a:ext cx="10515600" cy="5112548"/>
              </a:xfr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3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BBBC-713D-B34C-903A-AB111A88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0798-4D27-FA2D-5DAA-D556AC57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741072"/>
          </a:xfrm>
        </p:spPr>
        <p:txBody>
          <a:bodyPr/>
          <a:lstStyle/>
          <a:p>
            <a:r>
              <a:rPr lang="en-US" dirty="0"/>
              <a:t>To add foreign keys to an existing table, we need to change the schema.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ALTER TABLE </a:t>
            </a:r>
            <a:r>
              <a:rPr lang="en-US" sz="1800" dirty="0">
                <a:latin typeface="Consolas" panose="020B0609020204030204" pitchFamily="49" charset="0"/>
              </a:rPr>
              <a:t>borrow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FOREIGN KEY </a:t>
            </a:r>
            <a:r>
              <a:rPr lang="en-US" sz="1800" dirty="0">
                <a:latin typeface="Consolas" panose="020B0609020204030204" pitchFamily="49" charset="0"/>
              </a:rPr>
              <a:t>(ISBN)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latin typeface="Consolas" panose="020B0609020204030204" pitchFamily="49" charset="0"/>
              </a:rPr>
              <a:t> books(ISBN)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ALTER TABLE</a:t>
            </a:r>
            <a:r>
              <a:rPr lang="en-US" dirty="0"/>
              <a:t>: the keyword to change the schema of a table.</a:t>
            </a:r>
          </a:p>
          <a:p>
            <a:r>
              <a:rPr lang="en-US" dirty="0">
                <a:latin typeface="Consolas" panose="020B0609020204030204" pitchFamily="49" charset="0"/>
              </a:rPr>
              <a:t>borrow</a:t>
            </a:r>
            <a:r>
              <a:rPr lang="en-US" dirty="0"/>
              <a:t>: the table name.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: to add new attributes or constraints (“</a:t>
            </a:r>
            <a:r>
              <a:rPr lang="en-US" dirty="0">
                <a:latin typeface="Consolas" panose="020B0609020204030204" pitchFamily="49" charset="0"/>
              </a:rPr>
              <a:t>DROP</a:t>
            </a:r>
            <a:r>
              <a:rPr lang="en-US" dirty="0"/>
              <a:t>” to remove attributes or constraints).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FOREIGN KEY</a:t>
            </a:r>
            <a:r>
              <a:rPr lang="en-US" dirty="0"/>
              <a:t>: the constraint.</a:t>
            </a:r>
          </a:p>
          <a:p>
            <a:r>
              <a:rPr lang="en-US" dirty="0">
                <a:latin typeface="Consolas" panose="020B0609020204030204" pitchFamily="49" charset="0"/>
              </a:rPr>
              <a:t>(ISBN)</a:t>
            </a:r>
            <a:r>
              <a:rPr lang="en-US" dirty="0"/>
              <a:t>: the foreign key.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REFERENCES</a:t>
            </a:r>
            <a:r>
              <a:rPr lang="en-US" dirty="0"/>
              <a:t>: the keyword to indicate which attribute is the target.</a:t>
            </a:r>
          </a:p>
          <a:p>
            <a:r>
              <a:rPr lang="en-US" dirty="0">
                <a:latin typeface="Consolas" panose="020B0609020204030204" pitchFamily="49" charset="0"/>
              </a:rPr>
              <a:t>books(ISBN)</a:t>
            </a:r>
            <a:r>
              <a:rPr lang="en-US" dirty="0"/>
              <a:t>: the attribute “ISBN” in the table “books” is referenced.</a:t>
            </a:r>
          </a:p>
        </p:txBody>
      </p:sp>
    </p:spTree>
    <p:extLst>
      <p:ext uri="{BB962C8B-B14F-4D97-AF65-F5344CB8AC3E}">
        <p14:creationId xmlns:p14="http://schemas.microsoft.com/office/powerpoint/2010/main" val="1474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94C1-CB74-4CFB-7719-ADB41F91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25AF0-D8CB-78D6-EF64-AA6C3AE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1505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Implement the logical design in MySQL</a:t>
            </a:r>
            <a:endParaRPr lang="en-US" dirty="0"/>
          </a:p>
          <a:p>
            <a:r>
              <a:rPr lang="en-US" dirty="0"/>
              <a:t>Create one table for each of the schema.</a:t>
            </a:r>
          </a:p>
          <a:p>
            <a:r>
              <a:rPr lang="en-US" dirty="0"/>
              <a:t>Define the primary key.</a:t>
            </a:r>
          </a:p>
          <a:p>
            <a:r>
              <a:rPr lang="en-US" dirty="0"/>
              <a:t>Define the </a:t>
            </a:r>
            <a:r>
              <a:rPr lang="en-US" altLang="zh-CN" dirty="0"/>
              <a:t>suitable data type for each attribute.</a:t>
            </a:r>
          </a:p>
          <a:p>
            <a:r>
              <a:rPr lang="en-US" dirty="0"/>
              <a:t>Define the foreign keys.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Save your queries in a txt file. Rename it as “COMP3013 Lab6 ###.txt”, where “###” is your student ID. And submit it on iSpace. The DDL is </a:t>
            </a:r>
            <a:r>
              <a:rPr lang="en-US" dirty="0">
                <a:solidFill>
                  <a:srgbClr val="FF0000"/>
                </a:solidFill>
              </a:rPr>
              <a:t>24</a:t>
            </a:r>
            <a:r>
              <a:rPr lang="en-US" dirty="0"/>
              <a:t> hours after the lab.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5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36959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lectures, we have introduced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 designs (ER diagrams) and logical designs (schemas).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lab, we will implement the logical design in MySQL.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definition language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Attributes and their types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3896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4089-F951-16D8-021B-6A867D08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C83BE-8A65-BDF6-D583-46216D8D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uic_example</a:t>
            </a:r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Suppose the database is called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uic_example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Execute the query. Then, the new database will appear in the database list.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0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9707-2ABD-806D-9282-53FC291D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D83D5-7E7B-C6A6-DE01-6333CC9AA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8"/>
                <a:ext cx="10515600" cy="470297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Before creating tables, let’s look at the schemas from Lecture 6.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𝑝𝑟𝑜𝑔𝑟𝑎𝑚𝑠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𝑐𝑜𝑑𝑒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𝑑𝑖𝑣𝑖𝑠𝑖𝑜𝑛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𝑑𝑖𝑟𝑒𝑐𝑡𝑜𝑟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𝑐𝑜𝑢𝑟𝑠𝑒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𝑛𝑎𝑚𝑒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𝑐𝑟𝑒𝑑𝑖𝑡𝑠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𝑑𝑜𝑚𝑎𝑖𝑛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𝑜𝑓𝑓𝑒𝑟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𝑐𝑜𝑑𝑒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𝑛𝑎𝑚𝑒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𝑠𝑒𝑐𝑡𝑖𝑜𝑛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𝑠𝑒𝑚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𝑣𝑒𝑛𝑢𝑒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𝑖𝑛𝑠𝑡𝑟𝑢𝑐𝑡𝑜𝑟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𝑒𝑛𝑟𝑜𝑙𝑙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𝑛𝑎𝑚𝑒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𝑠𝑒𝑚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𝑔𝑟𝑎𝑑𝑒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𝑠𝑡𝑢𝑑𝑒𝑛𝑡𝑠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𝑦𝑒𝑎𝑟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𝑔𝑝𝑎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𝑚𝑎𝑗𝑜𝑟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𝑖𝑛𝑠𝑡𝑟𝑢𝑐𝑡𝑜𝑟𝑠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𝑡𝑖𝑡𝑙𝑒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𝑠𝑎𝑙𝑎𝑟𝑦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𝑝𝑟𝑜𝑔𝑟𝑎𝑚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𝑐𝑜𝑛𝑡𝑎𝑐𝑡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𝑝h𝑜𝑛𝑒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𝑏𝑜𝑜𝑘𝑠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𝐼𝑆𝐵𝑁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𝑡𝑖𝑡𝑙𝑒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𝑎𝑢𝑡h𝑜𝑟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241300" lvl="1" indent="0">
                  <a:buNone/>
                </a:pP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𝑏𝑜𝑟𝑟𝑜𝑤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=(</m:t>
                    </m:r>
                    <m:bar>
                      <m:bar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𝐼𝑆𝐵𝑁</m:t>
                        </m:r>
                      </m:e>
                    </m:ba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𝑏𝑜𝑟𝑟𝑜𝑤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D83D5-7E7B-C6A6-DE01-6333CC9AA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8"/>
                <a:ext cx="10515600" cy="4702972"/>
              </a:xfrm>
              <a:blipFill>
                <a:blip r:embed="rId2"/>
                <a:stretch>
                  <a:fillRect l="-580" t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87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2EEA-BF2A-D77E-0699-ADFEB220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A17D-E107-D333-5DA0-B6A00B5D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5121727"/>
          </a:xfrm>
        </p:spPr>
        <p:txBody>
          <a:bodyPr/>
          <a:lstStyle/>
          <a:p>
            <a:r>
              <a:rPr lang="en-US" dirty="0"/>
              <a:t>To create tables, we use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sz="1800" b="1" dirty="0">
                <a:latin typeface="Consolas" panose="020B0609020204030204" pitchFamily="49" charset="0"/>
              </a:rPr>
              <a:t>CREATE TABLE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table_name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attribute1	type1,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attribute2	type2,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…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constraint1,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constraint2,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…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)</a:t>
            </a:r>
          </a:p>
          <a:p>
            <a:r>
              <a:rPr lang="en-US" dirty="0"/>
              <a:t>“</a:t>
            </a:r>
            <a:r>
              <a:rPr lang="en-US" dirty="0" err="1">
                <a:latin typeface="Consolas" panose="020B0609020204030204" pitchFamily="49" charset="0"/>
              </a:rPr>
              <a:t>table_name</a:t>
            </a:r>
            <a:r>
              <a:rPr lang="en-US" dirty="0"/>
              <a:t>” is the name of the table.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attribute</a:t>
            </a:r>
            <a:r>
              <a:rPr lang="en-US" dirty="0"/>
              <a:t>” is the name of the attribute.</a:t>
            </a:r>
          </a:p>
          <a:p>
            <a:r>
              <a:rPr lang="en-US" dirty="0"/>
              <a:t>“type” is the data type for the attribute.</a:t>
            </a:r>
          </a:p>
          <a:p>
            <a:r>
              <a:rPr lang="en-US" dirty="0"/>
              <a:t>“constraint” is a condition on the table. If users try to insert some data </a:t>
            </a:r>
            <a:r>
              <a:rPr lang="en-US" altLang="zh-CN" dirty="0"/>
              <a:t>violating the condition, the system will give a warning.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1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8AEC-C2D9-636C-487F-398002D1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3FA3-6B59-7B93-94B4-17239C56C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6"/>
            <a:ext cx="10515600" cy="505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CREATE TABLE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	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b_title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VARCHAR(40)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NOT NULL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	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author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VARCHAR(20)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PRIMARY KEY (ISBN)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to select the database “UIC” before </a:t>
            </a:r>
            <a:r>
              <a:rPr lang="en-US" altLang="zh-CN" dirty="0"/>
              <a:t>executing the query.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38A9C-0D15-25C0-F005-1000D110E621}"/>
              </a:ext>
            </a:extLst>
          </p:cNvPr>
          <p:cNvSpPr txBox="1"/>
          <p:nvPr/>
        </p:nvSpPr>
        <p:spPr>
          <a:xfrm>
            <a:off x="1381125" y="1412077"/>
            <a:ext cx="1573444" cy="4154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2B749-D403-2F5A-0E8B-E56D8CD28B71}"/>
              </a:ext>
            </a:extLst>
          </p:cNvPr>
          <p:cNvSpPr txBox="1"/>
          <p:nvPr/>
        </p:nvSpPr>
        <p:spPr>
          <a:xfrm>
            <a:off x="1381125" y="2929682"/>
            <a:ext cx="1933543" cy="4154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sz="2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A2C9D-C038-B9B8-AA29-48D7F99075D7}"/>
              </a:ext>
            </a:extLst>
          </p:cNvPr>
          <p:cNvSpPr txBox="1"/>
          <p:nvPr/>
        </p:nvSpPr>
        <p:spPr>
          <a:xfrm>
            <a:off x="5819775" y="4728578"/>
            <a:ext cx="1470274" cy="4154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sz="2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F5D7C-9B91-2882-D889-CE3F089C28A4}"/>
              </a:ext>
            </a:extLst>
          </p:cNvPr>
          <p:cNvSpPr txBox="1"/>
          <p:nvPr/>
        </p:nvSpPr>
        <p:spPr>
          <a:xfrm>
            <a:off x="7724775" y="4728578"/>
            <a:ext cx="1544012" cy="4154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altLang="zh-CN" sz="2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kumimoji="1" lang="en-US" sz="21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2903B5-AEF4-DA16-4937-9304A8AB5F12}"/>
              </a:ext>
            </a:extLst>
          </p:cNvPr>
          <p:cNvSpPr/>
          <p:nvPr/>
        </p:nvSpPr>
        <p:spPr>
          <a:xfrm>
            <a:off x="5567265" y="2216150"/>
            <a:ext cx="606837" cy="3091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1D82140-7D68-3054-6947-E6AA41F998E9}"/>
              </a:ext>
            </a:extLst>
          </p:cNvPr>
          <p:cNvCxnSpPr>
            <a:stCxn id="4" idx="3"/>
            <a:endCxn id="20" idx="0"/>
          </p:cNvCxnSpPr>
          <p:nvPr/>
        </p:nvCxnSpPr>
        <p:spPr>
          <a:xfrm>
            <a:off x="2954569" y="1619826"/>
            <a:ext cx="2916115" cy="596324"/>
          </a:xfrm>
          <a:prstGeom prst="bentConnector2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D086A7C-8878-F06A-3A5D-7363CDB9514C}"/>
              </a:ext>
            </a:extLst>
          </p:cNvPr>
          <p:cNvSpPr/>
          <p:nvPr/>
        </p:nvSpPr>
        <p:spPr>
          <a:xfrm>
            <a:off x="4308060" y="2580016"/>
            <a:ext cx="1132620" cy="11156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340F51-DA34-58D4-68BB-3331B6364D58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3314668" y="3137431"/>
            <a:ext cx="993392" cy="427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8D93CF1-E4D3-C916-4F3A-A81CACFE1B7D}"/>
              </a:ext>
            </a:extLst>
          </p:cNvPr>
          <p:cNvSpPr/>
          <p:nvPr/>
        </p:nvSpPr>
        <p:spPr>
          <a:xfrm>
            <a:off x="5618702" y="2587301"/>
            <a:ext cx="1785398" cy="1115683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81797C0-3F70-741A-94D2-8D463723D1D4}"/>
              </a:ext>
            </a:extLst>
          </p:cNvPr>
          <p:cNvSpPr/>
          <p:nvPr/>
        </p:nvSpPr>
        <p:spPr>
          <a:xfrm>
            <a:off x="7105650" y="3765550"/>
            <a:ext cx="95639" cy="1041400"/>
          </a:xfrm>
          <a:custGeom>
            <a:avLst/>
            <a:gdLst>
              <a:gd name="connsiteX0" fmla="*/ 25400 w 95581"/>
              <a:gd name="connsiteY0" fmla="*/ 1041400 h 1041400"/>
              <a:gd name="connsiteX1" fmla="*/ 95250 w 95581"/>
              <a:gd name="connsiteY1" fmla="*/ 546100 h 1041400"/>
              <a:gd name="connsiteX2" fmla="*/ 0 w 95581"/>
              <a:gd name="connsiteY2" fmla="*/ 0 h 1041400"/>
              <a:gd name="connsiteX0" fmla="*/ 25400 w 95639"/>
              <a:gd name="connsiteY0" fmla="*/ 1041400 h 1041400"/>
              <a:gd name="connsiteX1" fmla="*/ 95250 w 95639"/>
              <a:gd name="connsiteY1" fmla="*/ 546100 h 1041400"/>
              <a:gd name="connsiteX2" fmla="*/ 0 w 95639"/>
              <a:gd name="connsiteY2" fmla="*/ 0 h 1041400"/>
              <a:gd name="connsiteX0" fmla="*/ 25400 w 95639"/>
              <a:gd name="connsiteY0" fmla="*/ 1041400 h 1041400"/>
              <a:gd name="connsiteX1" fmla="*/ 95250 w 95639"/>
              <a:gd name="connsiteY1" fmla="*/ 546100 h 1041400"/>
              <a:gd name="connsiteX2" fmla="*/ 0 w 95639"/>
              <a:gd name="connsiteY2" fmla="*/ 0 h 1041400"/>
              <a:gd name="connsiteX0" fmla="*/ 25400 w 95639"/>
              <a:gd name="connsiteY0" fmla="*/ 1041400 h 1041400"/>
              <a:gd name="connsiteX1" fmla="*/ 95250 w 95639"/>
              <a:gd name="connsiteY1" fmla="*/ 546100 h 1041400"/>
              <a:gd name="connsiteX2" fmla="*/ 0 w 95639"/>
              <a:gd name="connsiteY2" fmla="*/ 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639" h="1041400">
                <a:moveTo>
                  <a:pt x="25400" y="1041400"/>
                </a:moveTo>
                <a:cubicBezTo>
                  <a:pt x="68791" y="950383"/>
                  <a:pt x="99483" y="719667"/>
                  <a:pt x="95250" y="546100"/>
                </a:cubicBezTo>
                <a:cubicBezTo>
                  <a:pt x="97367" y="397933"/>
                  <a:pt x="26458" y="84666"/>
                  <a:pt x="0" y="0"/>
                </a:cubicBezTo>
              </a:path>
            </a:pathLst>
          </a:custGeom>
          <a:noFill/>
          <a:ln w="15875">
            <a:solidFill>
              <a:schemeClr val="accent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6E25A3-0AB1-1714-BB8D-307F8136946E}"/>
              </a:ext>
            </a:extLst>
          </p:cNvPr>
          <p:cNvSpPr/>
          <p:nvPr/>
        </p:nvSpPr>
        <p:spPr>
          <a:xfrm>
            <a:off x="7724774" y="2929682"/>
            <a:ext cx="1363787" cy="41549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4C2F4D-8DFD-349D-2857-E81AAC93D1BF}"/>
              </a:ext>
            </a:extLst>
          </p:cNvPr>
          <p:cNvSpPr/>
          <p:nvPr/>
        </p:nvSpPr>
        <p:spPr>
          <a:xfrm>
            <a:off x="4308060" y="3757667"/>
            <a:ext cx="2708830" cy="34322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DD346A-5D09-5011-B67C-3EB0CEC543F1}"/>
              </a:ext>
            </a:extLst>
          </p:cNvPr>
          <p:cNvCxnSpPr>
            <a:cxnSpLocks/>
            <a:stCxn id="7" idx="0"/>
            <a:endCxn id="33" idx="2"/>
          </p:cNvCxnSpPr>
          <p:nvPr/>
        </p:nvCxnSpPr>
        <p:spPr>
          <a:xfrm flipH="1" flipV="1">
            <a:off x="8406668" y="3345180"/>
            <a:ext cx="90113" cy="1383398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90316F-F820-FFFC-355C-118E8A812DE5}"/>
              </a:ext>
            </a:extLst>
          </p:cNvPr>
          <p:cNvCxnSpPr>
            <a:cxnSpLocks/>
          </p:cNvCxnSpPr>
          <p:nvPr/>
        </p:nvCxnSpPr>
        <p:spPr>
          <a:xfrm flipH="1" flipV="1">
            <a:off x="6993013" y="4100887"/>
            <a:ext cx="1039276" cy="627691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0" grpId="0" animBg="1"/>
      <p:bldP spid="23" grpId="0" animBg="1"/>
      <p:bldP spid="26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28D3-5C0A-8CE0-3F2E-4AA89615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9E73-D2B6-8D8D-0B8B-5334870FEF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2077"/>
                <a:ext cx="10887076" cy="503634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char(n)</a:t>
                </a:r>
                <a:r>
                  <a:rPr lang="en-US" altLang="zh-CN" dirty="0">
                    <a:ea typeface="宋体" charset="-122"/>
                  </a:rPr>
                  <a:t> 		fixed length character string of at most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i="1" dirty="0">
                    <a:ea typeface="宋体" charset="-122"/>
                  </a:rPr>
                  <a:t>.</a:t>
                </a:r>
                <a:endParaRPr lang="en-US" altLang="zh-CN" dirty="0">
                  <a:ea typeface="宋体" charset="-122"/>
                </a:endParaRPr>
              </a:p>
              <a:p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varchar(n)</a:t>
                </a:r>
                <a:r>
                  <a:rPr lang="en-US" altLang="zh-CN" b="1" dirty="0">
                    <a:ea typeface="宋体" charset="-122"/>
                  </a:rPr>
                  <a:t>	</a:t>
                </a:r>
                <a:r>
                  <a:rPr lang="en-US" altLang="zh-CN" dirty="0">
                    <a:ea typeface="宋体" charset="-122"/>
                  </a:rPr>
                  <a:t>variable length character string of at most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i="1" dirty="0">
                    <a:ea typeface="宋体" charset="-122"/>
                  </a:rPr>
                  <a:t>.</a:t>
                </a:r>
              </a:p>
              <a:p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int</a:t>
                </a:r>
                <a:r>
                  <a:rPr lang="en-US" altLang="zh-CN" b="1" dirty="0">
                    <a:ea typeface="宋体" charset="-122"/>
                  </a:rPr>
                  <a:t> 		</a:t>
                </a:r>
                <a:r>
                  <a:rPr lang="en-US" altLang="zh-CN" dirty="0">
                    <a:ea typeface="宋体" charset="-122"/>
                  </a:rPr>
                  <a:t>integer (a finite subset of the integers that is machine-dependent).</a:t>
                </a:r>
              </a:p>
              <a:p>
                <a:pPr defTabSz="688975"/>
                <a:r>
                  <a:rPr lang="en-US" altLang="zh-CN" b="1" dirty="0" err="1">
                    <a:latin typeface="Consolas" panose="020B0609020204030204" pitchFamily="49" charset="0"/>
                    <a:ea typeface="宋体" charset="-122"/>
                  </a:rPr>
                  <a:t>smallint</a:t>
                </a:r>
                <a:r>
                  <a:rPr lang="en-US" altLang="zh-CN" dirty="0">
                    <a:ea typeface="宋体" charset="-122"/>
                  </a:rPr>
                  <a:t> 	small integer (a machine-dependent subset of the integer domain type).</a:t>
                </a:r>
              </a:p>
              <a:p>
                <a:pPr>
                  <a:tabLst>
                    <a:tab pos="542925" algn="l"/>
                  </a:tabLst>
                </a:pP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numeric(</a:t>
                </a:r>
                <a:r>
                  <a:rPr lang="en-US" altLang="zh-CN" b="1" dirty="0" err="1">
                    <a:latin typeface="Consolas" panose="020B0609020204030204" pitchFamily="49" charset="0"/>
                    <a:ea typeface="宋体" charset="-122"/>
                  </a:rPr>
                  <a:t>p,n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)	</a:t>
                </a:r>
                <a:r>
                  <a:rPr lang="en-US" altLang="zh-CN" dirty="0">
                    <a:ea typeface="宋体" charset="-122"/>
                  </a:rPr>
                  <a:t>fixed point number, with user-specified precision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𝑝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digits, and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				digits to the right of decimal point. </a:t>
                </a:r>
              </a:p>
              <a:p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real</a:t>
                </a:r>
                <a:r>
                  <a:rPr lang="en-US" altLang="zh-CN" dirty="0">
                    <a:ea typeface="宋体" charset="-122"/>
                  </a:rPr>
                  <a:t> 		floating point, with machine-dependent precision.</a:t>
                </a:r>
              </a:p>
              <a:p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float(n)</a:t>
                </a:r>
                <a:r>
                  <a:rPr lang="en-US" altLang="zh-CN" dirty="0">
                    <a:ea typeface="宋体" charset="-122"/>
                  </a:rPr>
                  <a:t> 	floating point number, with user-specified precision of at least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digits.</a:t>
                </a:r>
              </a:p>
              <a:p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year		</a:t>
                </a:r>
                <a:r>
                  <a:rPr lang="en-US" altLang="zh-CN" dirty="0">
                    <a:ea typeface="宋体" charset="-122"/>
                  </a:rPr>
                  <a:t>4-digit string or 4-digit number from 1901 to 2155.</a:t>
                </a:r>
                <a:endParaRPr lang="en-US" altLang="zh-CN" b="1" dirty="0">
                  <a:latin typeface="Consolas" panose="020B0609020204030204" pitchFamily="49" charset="0"/>
                  <a:ea typeface="宋体" charset="-122"/>
                </a:endParaRPr>
              </a:p>
              <a:p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date		</a:t>
                </a:r>
                <a:r>
                  <a:rPr lang="en-US" altLang="zh-CN" dirty="0">
                    <a:ea typeface="宋体" charset="-122"/>
                  </a:rPr>
                  <a:t>in ‘YYYY-MM-DD’ format from 1000-01-01 to 9999-12-31.</a:t>
                </a:r>
                <a:endParaRPr lang="en-US" altLang="zh-CN" b="1" dirty="0">
                  <a:latin typeface="Consolas" panose="020B0609020204030204" pitchFamily="49" charset="0"/>
                  <a:ea typeface="宋体" charset="-122"/>
                </a:endParaRPr>
              </a:p>
              <a:p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time		</a:t>
                </a:r>
                <a:r>
                  <a:rPr lang="en-US" altLang="zh-CN" dirty="0">
                    <a:ea typeface="宋体" charset="-122"/>
                  </a:rPr>
                  <a:t>in ‘HH:MM:SS’ format.</a:t>
                </a:r>
                <a:endParaRPr lang="en-US" altLang="zh-CN" b="1" dirty="0">
                  <a:latin typeface="Consolas" panose="020B0609020204030204" pitchFamily="49" charset="0"/>
                  <a:ea typeface="宋体" charset="-122"/>
                </a:endParaRPr>
              </a:p>
              <a:p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blob</a:t>
                </a:r>
                <a:r>
                  <a:rPr lang="en-US" altLang="zh-CN" dirty="0">
                    <a:ea typeface="宋体" charset="-122"/>
                  </a:rPr>
                  <a:t> 		binary large object, usually for images.</a:t>
                </a:r>
              </a:p>
              <a:p>
                <a:r>
                  <a:rPr lang="en-US" altLang="zh-CN" b="1" dirty="0" err="1">
                    <a:latin typeface="Consolas" panose="020B0609020204030204" pitchFamily="49" charset="0"/>
                    <a:ea typeface="宋体" charset="-122"/>
                  </a:rPr>
                  <a:t>clob</a:t>
                </a:r>
                <a:r>
                  <a:rPr lang="en-US" altLang="zh-CN" dirty="0">
                    <a:ea typeface="宋体" charset="-122"/>
                  </a:rPr>
                  <a:t>		character large object, usually for long text.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9E73-D2B6-8D8D-0B8B-5334870FE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2077"/>
                <a:ext cx="10887076" cy="5036347"/>
              </a:xfrm>
              <a:blipFill>
                <a:blip r:embed="rId2"/>
                <a:stretch>
                  <a:fillRect l="-504" t="-1695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BA9F-4764-3FBE-930A-F31DA547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FE54-D281-4B36-0501-37A470BB8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483897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PRIMARY KEY (attribute)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or multiple attribute(s)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Uniquely identify the tuples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Unique for each table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Cannot be a NULL value by default</a:t>
            </a:r>
          </a:p>
          <a:p>
            <a:r>
              <a:rPr lang="en-US" b="1" dirty="0">
                <a:latin typeface="Consolas" panose="020B0609020204030204" pitchFamily="49" charset="0"/>
              </a:rPr>
              <a:t>NOT NULL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value of the attribute cannot be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unknown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condition is checked when rows are inserted into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0F48-CA7B-D6EC-0C3C-A697DF83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D4E0-B372-ADC5-9B03-000778A5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569623"/>
          </a:xfrm>
        </p:spPr>
        <p:txBody>
          <a:bodyPr>
            <a:normAutofit/>
          </a:bodyPr>
          <a:lstStyle/>
          <a:p>
            <a:r>
              <a:rPr lang="en-US" dirty="0"/>
              <a:t>Define the table for “borrow”.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latin typeface="Consolas" panose="020B0609020204030204" pitchFamily="49" charset="0"/>
              </a:rPr>
              <a:t>CREATE TABLE borrow(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id			INT 	NOT NULL,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IS</a:t>
            </a:r>
            <a:r>
              <a:rPr lang="en-US" altLang="zh-CN" dirty="0">
                <a:latin typeface="Consolas" panose="020B0609020204030204" pitchFamily="49" charset="0"/>
              </a:rPr>
              <a:t>BN			INT	NOT NULL,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return_date</a:t>
            </a:r>
            <a:r>
              <a:rPr lang="en-US" dirty="0">
                <a:latin typeface="Consolas" panose="020B0609020204030204" pitchFamily="49" charset="0"/>
              </a:rPr>
              <a:t>	DATE,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</a:rPr>
              <a:t>borrow_date</a:t>
            </a:r>
            <a:r>
              <a:rPr lang="en-US" dirty="0">
                <a:latin typeface="Consolas" panose="020B0609020204030204" pitchFamily="49" charset="0"/>
              </a:rPr>
              <a:t>	DATE	NOT NULL,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PRIMARY KEY (id, ISBN)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)</a:t>
            </a:r>
          </a:p>
        </p:txBody>
      </p:sp>
    </p:spTree>
    <p:extLst>
      <p:ext uri="{BB962C8B-B14F-4D97-AF65-F5344CB8AC3E}">
        <p14:creationId xmlns:p14="http://schemas.microsoft.com/office/powerpoint/2010/main" val="2822210227"/>
      </p:ext>
    </p:extLst>
  </p:cSld>
  <p:clrMapOvr>
    <a:masterClrMapping/>
  </p:clrMapOvr>
</p:sld>
</file>

<file path=ppt/theme/theme1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BMS latex" id="{C853DD06-80DD-4A92-985C-00F9462CBF3D}" vid="{2DB0D723-8C41-4574-B925-747B267380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5022</TotalTime>
  <Words>1107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Heiti Std R</vt:lpstr>
      <vt:lpstr>Hiragino Sans GB W3</vt:lpstr>
      <vt:lpstr>等线</vt:lpstr>
      <vt:lpstr>Arial</vt:lpstr>
      <vt:lpstr>Cambria Math</vt:lpstr>
      <vt:lpstr>Consolas</vt:lpstr>
      <vt:lpstr>DBMS latex</vt:lpstr>
      <vt:lpstr>COMP3013 DBMS Lab 6</vt:lpstr>
      <vt:lpstr>Data Definition</vt:lpstr>
      <vt:lpstr>Create Database</vt:lpstr>
      <vt:lpstr>Create Tables</vt:lpstr>
      <vt:lpstr>Create Tables</vt:lpstr>
      <vt:lpstr>Example</vt:lpstr>
      <vt:lpstr>Data Types</vt:lpstr>
      <vt:lpstr>Constraints</vt:lpstr>
      <vt:lpstr>Example</vt:lpstr>
      <vt:lpstr>Foreign key</vt:lpstr>
      <vt:lpstr>Foreign key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Li</dc:creator>
  <cp:lastModifiedBy>Zhiyuan Li</cp:lastModifiedBy>
  <cp:revision>102</cp:revision>
  <dcterms:created xsi:type="dcterms:W3CDTF">2022-06-15T04:17:56Z</dcterms:created>
  <dcterms:modified xsi:type="dcterms:W3CDTF">2022-10-20T12:48:19Z</dcterms:modified>
</cp:coreProperties>
</file>