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Lst>
  <p:notesMasterIdLst>
    <p:notesMasterId r:id="rId30"/>
  </p:notesMasterIdLst>
  <p:handoutMasterIdLst>
    <p:handoutMasterId r:id="rId31"/>
  </p:handoutMasterIdLst>
  <p:sldIdLst>
    <p:sldId id="359" r:id="rId2"/>
    <p:sldId id="415" r:id="rId3"/>
    <p:sldId id="549" r:id="rId4"/>
    <p:sldId id="555" r:id="rId5"/>
    <p:sldId id="440" r:id="rId6"/>
    <p:sldId id="557" r:id="rId7"/>
    <p:sldId id="442" r:id="rId8"/>
    <p:sldId id="443" r:id="rId9"/>
    <p:sldId id="558" r:id="rId10"/>
    <p:sldId id="444" r:id="rId11"/>
    <p:sldId id="556" r:id="rId12"/>
    <p:sldId id="550" r:id="rId13"/>
    <p:sldId id="551" r:id="rId14"/>
    <p:sldId id="552" r:id="rId15"/>
    <p:sldId id="553" r:id="rId16"/>
    <p:sldId id="554" r:id="rId17"/>
    <p:sldId id="559" r:id="rId18"/>
    <p:sldId id="560" r:id="rId19"/>
    <p:sldId id="561" r:id="rId20"/>
    <p:sldId id="562" r:id="rId21"/>
    <p:sldId id="564" r:id="rId22"/>
    <p:sldId id="565" r:id="rId23"/>
    <p:sldId id="566" r:id="rId24"/>
    <p:sldId id="567" r:id="rId25"/>
    <p:sldId id="569" r:id="rId26"/>
    <p:sldId id="563" r:id="rId27"/>
    <p:sldId id="568" r:id="rId28"/>
    <p:sldId id="548" r:id="rId29"/>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0D19B48-831F-4E6B-AF3B-4F992F4541F9}">
          <p14:sldIdLst>
            <p14:sldId id="359"/>
            <p14:sldId id="415"/>
            <p14:sldId id="549"/>
            <p14:sldId id="555"/>
            <p14:sldId id="440"/>
            <p14:sldId id="557"/>
            <p14:sldId id="442"/>
            <p14:sldId id="443"/>
            <p14:sldId id="558"/>
            <p14:sldId id="444"/>
            <p14:sldId id="556"/>
            <p14:sldId id="550"/>
            <p14:sldId id="551"/>
            <p14:sldId id="552"/>
            <p14:sldId id="553"/>
            <p14:sldId id="554"/>
            <p14:sldId id="559"/>
            <p14:sldId id="560"/>
            <p14:sldId id="561"/>
            <p14:sldId id="562"/>
            <p14:sldId id="564"/>
            <p14:sldId id="565"/>
            <p14:sldId id="566"/>
            <p14:sldId id="567"/>
            <p14:sldId id="569"/>
            <p14:sldId id="563"/>
            <p14:sldId id="568"/>
            <p14:sldId id="548"/>
          </p14:sldIdLst>
        </p14:section>
      </p14:sectionLst>
    </p:ext>
    <p:ext uri="{EFAFB233-063F-42B5-8137-9DF3F51BA10A}">
      <p15:sldGuideLst xmlns:p15="http://schemas.microsoft.com/office/powerpoint/2012/main">
        <p15:guide id="1" orient="horz" pos="770">
          <p15:clr>
            <a:srgbClr val="A4A3A4"/>
          </p15:clr>
        </p15:guide>
        <p15:guide id="2" pos="5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99" autoAdjust="0"/>
    <p:restoredTop sz="94675" autoAdjust="0"/>
  </p:normalViewPr>
  <p:slideViewPr>
    <p:cSldViewPr snapToGrid="0">
      <p:cViewPr varScale="1">
        <p:scale>
          <a:sx n="106" d="100"/>
          <a:sy n="106" d="100"/>
        </p:scale>
        <p:origin x="1884" y="78"/>
      </p:cViewPr>
      <p:guideLst>
        <p:guide orient="horz" pos="770"/>
        <p:guide pos="5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46400" cy="49212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18" charset="0"/>
              </a:defRPr>
            </a:lvl1pPr>
          </a:lstStyle>
          <a:p>
            <a:pPr>
              <a:defRPr/>
            </a:pPr>
            <a:endParaRPr lang="en-US" altLang="zh-CN"/>
          </a:p>
        </p:txBody>
      </p:sp>
      <p:sp>
        <p:nvSpPr>
          <p:cNvPr id="158723" name="Rectangle 3"/>
          <p:cNvSpPr>
            <a:spLocks noGrp="1" noChangeArrowheads="1"/>
          </p:cNvSpPr>
          <p:nvPr>
            <p:ph type="dt" sz="quarter" idx="1"/>
          </p:nvPr>
        </p:nvSpPr>
        <p:spPr bwMode="auto">
          <a:xfrm>
            <a:off x="3849688" y="0"/>
            <a:ext cx="2946400" cy="49212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18" charset="0"/>
              </a:defRPr>
            </a:lvl1pPr>
          </a:lstStyle>
          <a:p>
            <a:pPr>
              <a:defRPr/>
            </a:pPr>
            <a:endParaRPr lang="en-US" altLang="zh-CN"/>
          </a:p>
        </p:txBody>
      </p:sp>
      <p:sp>
        <p:nvSpPr>
          <p:cNvPr id="158724" name="Rectangle 4"/>
          <p:cNvSpPr>
            <a:spLocks noGrp="1" noChangeArrowheads="1"/>
          </p:cNvSpPr>
          <p:nvPr>
            <p:ph type="ftr" sz="quarter" idx="2"/>
          </p:nvPr>
        </p:nvSpPr>
        <p:spPr bwMode="auto">
          <a:xfrm>
            <a:off x="0" y="9380538"/>
            <a:ext cx="2946400" cy="49212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18" charset="0"/>
              </a:defRPr>
            </a:lvl1pPr>
          </a:lstStyle>
          <a:p>
            <a:pPr>
              <a:defRPr/>
            </a:pPr>
            <a:endParaRPr lang="en-US" altLang="zh-CN"/>
          </a:p>
        </p:txBody>
      </p:sp>
      <p:sp>
        <p:nvSpPr>
          <p:cNvPr id="158725" name="Rectangle 5"/>
          <p:cNvSpPr>
            <a:spLocks noGrp="1" noChangeArrowheads="1"/>
          </p:cNvSpPr>
          <p:nvPr>
            <p:ph type="sldNum" sz="quarter" idx="3"/>
          </p:nvPr>
        </p:nvSpPr>
        <p:spPr bwMode="auto">
          <a:xfrm>
            <a:off x="3849688" y="9380538"/>
            <a:ext cx="2946400" cy="49212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18" charset="0"/>
              </a:defRPr>
            </a:lvl1pPr>
          </a:lstStyle>
          <a:p>
            <a:pPr>
              <a:defRPr/>
            </a:pPr>
            <a:fld id="{66698023-D9D3-402A-A05D-A6BC1BC77B94}" type="slidenum">
              <a:rPr lang="zh-CN" altLang="en-US"/>
              <a:pPr>
                <a:defRPr/>
              </a:pPr>
              <a:t>‹#›</a:t>
            </a:fld>
            <a:endParaRPr lang="en-US" altLang="zh-CN"/>
          </a:p>
        </p:txBody>
      </p:sp>
    </p:spTree>
    <p:extLst>
      <p:ext uri="{BB962C8B-B14F-4D97-AF65-F5344CB8AC3E}">
        <p14:creationId xmlns:p14="http://schemas.microsoft.com/office/powerpoint/2010/main" val="623017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46400" cy="492125"/>
          </a:xfrm>
          <a:prstGeom prst="rect">
            <a:avLst/>
          </a:prstGeom>
          <a:noFill/>
          <a:ln w="9525">
            <a:noFill/>
            <a:miter lim="800000"/>
            <a:headEnd/>
            <a:tailEnd/>
          </a:ln>
          <a:effectLst/>
        </p:spPr>
        <p:txBody>
          <a:bodyPr vert="horz" wrap="none" lIns="93172" tIns="46586" rIns="93172" bIns="46586" numCol="1" anchor="t" anchorCtr="0" compatLnSpc="1">
            <a:prstTxWarp prst="textNoShape">
              <a:avLst/>
            </a:prstTxWarp>
          </a:bodyPr>
          <a:lstStyle>
            <a:lvl1pPr defTabSz="931863">
              <a:defRPr sz="1300"/>
            </a:lvl1pPr>
          </a:lstStyle>
          <a:p>
            <a:pPr>
              <a:defRPr/>
            </a:pPr>
            <a:endParaRPr lang="en-US" altLang="zh-CN"/>
          </a:p>
        </p:txBody>
      </p:sp>
      <p:sp>
        <p:nvSpPr>
          <p:cNvPr id="78851" name="Rectangle 3"/>
          <p:cNvSpPr>
            <a:spLocks noGrp="1" noChangeArrowheads="1"/>
          </p:cNvSpPr>
          <p:nvPr>
            <p:ph type="dt" idx="1"/>
          </p:nvPr>
        </p:nvSpPr>
        <p:spPr bwMode="auto">
          <a:xfrm>
            <a:off x="3851275" y="0"/>
            <a:ext cx="2946400" cy="492125"/>
          </a:xfrm>
          <a:prstGeom prst="rect">
            <a:avLst/>
          </a:prstGeom>
          <a:noFill/>
          <a:ln w="9525">
            <a:noFill/>
            <a:miter lim="800000"/>
            <a:headEnd/>
            <a:tailEnd/>
          </a:ln>
          <a:effectLst/>
        </p:spPr>
        <p:txBody>
          <a:bodyPr vert="horz" wrap="none" lIns="93172" tIns="46586" rIns="93172" bIns="46586" numCol="1" anchor="t" anchorCtr="0" compatLnSpc="1">
            <a:prstTxWarp prst="textNoShape">
              <a:avLst/>
            </a:prstTxWarp>
          </a:bodyPr>
          <a:lstStyle>
            <a:lvl1pPr algn="r" defTabSz="931863">
              <a:defRPr sz="1300"/>
            </a:lvl1pPr>
          </a:lstStyle>
          <a:p>
            <a:pPr>
              <a:defRPr/>
            </a:pPr>
            <a:endParaRPr lang="en-US" altLang="zh-CN"/>
          </a:p>
        </p:txBody>
      </p:sp>
      <p:sp>
        <p:nvSpPr>
          <p:cNvPr id="98308" name="Rectangle 4"/>
          <p:cNvSpPr>
            <a:spLocks noGrp="1" noRot="1" noChangeAspect="1" noChangeArrowheads="1" noTextEdit="1"/>
          </p:cNvSpPr>
          <p:nvPr>
            <p:ph type="sldImg" idx="2"/>
          </p:nvPr>
        </p:nvSpPr>
        <p:spPr bwMode="auto">
          <a:xfrm>
            <a:off x="930275" y="741363"/>
            <a:ext cx="4937125" cy="3703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904875" y="4691063"/>
            <a:ext cx="4987925" cy="4441825"/>
          </a:xfrm>
          <a:prstGeom prst="rect">
            <a:avLst/>
          </a:prstGeom>
          <a:noFill/>
          <a:ln w="9525">
            <a:noFill/>
            <a:miter lim="800000"/>
            <a:headEnd/>
            <a:tailEnd/>
          </a:ln>
          <a:effectLst/>
        </p:spPr>
        <p:txBody>
          <a:bodyPr vert="horz" wrap="none" lIns="93172" tIns="46586" rIns="93172" bIns="46586"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8854" name="Rectangle 6"/>
          <p:cNvSpPr>
            <a:spLocks noGrp="1" noChangeArrowheads="1"/>
          </p:cNvSpPr>
          <p:nvPr>
            <p:ph type="ftr" sz="quarter" idx="4"/>
          </p:nvPr>
        </p:nvSpPr>
        <p:spPr bwMode="auto">
          <a:xfrm>
            <a:off x="0" y="9382125"/>
            <a:ext cx="2946400" cy="492125"/>
          </a:xfrm>
          <a:prstGeom prst="rect">
            <a:avLst/>
          </a:prstGeom>
          <a:noFill/>
          <a:ln w="9525">
            <a:noFill/>
            <a:miter lim="800000"/>
            <a:headEnd/>
            <a:tailEnd/>
          </a:ln>
          <a:effectLst/>
        </p:spPr>
        <p:txBody>
          <a:bodyPr vert="horz" wrap="none" lIns="93172" tIns="46586" rIns="93172" bIns="46586" numCol="1" anchor="b" anchorCtr="0" compatLnSpc="1">
            <a:prstTxWarp prst="textNoShape">
              <a:avLst/>
            </a:prstTxWarp>
          </a:bodyPr>
          <a:lstStyle>
            <a:lvl1pPr defTabSz="931863">
              <a:defRPr sz="1300"/>
            </a:lvl1pPr>
          </a:lstStyle>
          <a:p>
            <a:pPr>
              <a:defRPr/>
            </a:pPr>
            <a:endParaRPr lang="en-US" altLang="zh-CN"/>
          </a:p>
        </p:txBody>
      </p:sp>
      <p:sp>
        <p:nvSpPr>
          <p:cNvPr id="78855" name="Rectangle 7"/>
          <p:cNvSpPr>
            <a:spLocks noGrp="1" noChangeArrowheads="1"/>
          </p:cNvSpPr>
          <p:nvPr>
            <p:ph type="sldNum" sz="quarter" idx="5"/>
          </p:nvPr>
        </p:nvSpPr>
        <p:spPr bwMode="auto">
          <a:xfrm>
            <a:off x="3851275" y="9382125"/>
            <a:ext cx="2946400" cy="492125"/>
          </a:xfrm>
          <a:prstGeom prst="rect">
            <a:avLst/>
          </a:prstGeom>
          <a:noFill/>
          <a:ln w="9525">
            <a:noFill/>
            <a:miter lim="800000"/>
            <a:headEnd/>
            <a:tailEnd/>
          </a:ln>
          <a:effectLst/>
        </p:spPr>
        <p:txBody>
          <a:bodyPr vert="horz" wrap="none" lIns="93172" tIns="46586" rIns="93172" bIns="46586" numCol="1" anchor="b" anchorCtr="0" compatLnSpc="1">
            <a:prstTxWarp prst="textNoShape">
              <a:avLst/>
            </a:prstTxWarp>
          </a:bodyPr>
          <a:lstStyle>
            <a:lvl1pPr algn="r" defTabSz="931863">
              <a:defRPr sz="1300"/>
            </a:lvl1pPr>
          </a:lstStyle>
          <a:p>
            <a:pPr>
              <a:defRPr/>
            </a:pPr>
            <a:fld id="{5FBFA51E-237C-4FFD-AE50-83DCAB7B2FE5}" type="slidenum">
              <a:rPr lang="zh-CN" altLang="en-US"/>
              <a:pPr>
                <a:defRPr/>
              </a:pPr>
              <a:t>‹#›</a:t>
            </a:fld>
            <a:endParaRPr lang="en-US" altLang="zh-CN"/>
          </a:p>
        </p:txBody>
      </p:sp>
    </p:spTree>
    <p:extLst>
      <p:ext uri="{BB962C8B-B14F-4D97-AF65-F5344CB8AC3E}">
        <p14:creationId xmlns:p14="http://schemas.microsoft.com/office/powerpoint/2010/main" val="2288315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600">
                <a:solidFill>
                  <a:schemeClr val="tx1"/>
                </a:solidFill>
                <a:latin typeface="Helvetica" pitchFamily="34" charset="0"/>
              </a:defRPr>
            </a:lvl1pPr>
            <a:lvl2pPr marL="742950" indent="-285750" defTabSz="931863">
              <a:defRPr sz="1600">
                <a:solidFill>
                  <a:schemeClr val="tx1"/>
                </a:solidFill>
                <a:latin typeface="Helvetica" pitchFamily="34" charset="0"/>
              </a:defRPr>
            </a:lvl2pPr>
            <a:lvl3pPr marL="1143000" indent="-228600" defTabSz="931863">
              <a:defRPr sz="1600">
                <a:solidFill>
                  <a:schemeClr val="tx1"/>
                </a:solidFill>
                <a:latin typeface="Helvetica" pitchFamily="34" charset="0"/>
              </a:defRPr>
            </a:lvl3pPr>
            <a:lvl4pPr marL="1600200" indent="-228600" defTabSz="931863">
              <a:defRPr sz="1600">
                <a:solidFill>
                  <a:schemeClr val="tx1"/>
                </a:solidFill>
                <a:latin typeface="Helvetica" pitchFamily="34" charset="0"/>
              </a:defRPr>
            </a:lvl4pPr>
            <a:lvl5pPr marL="2057400" indent="-228600" defTabSz="931863">
              <a:defRPr sz="1600">
                <a:solidFill>
                  <a:schemeClr val="tx1"/>
                </a:solidFill>
                <a:latin typeface="Helvetica" pitchFamily="34" charset="0"/>
              </a:defRPr>
            </a:lvl5pPr>
            <a:lvl6pPr marL="2514600" indent="-228600" defTabSz="931863" eaLnBrk="0" fontAlgn="base" hangingPunct="0">
              <a:spcBef>
                <a:spcPct val="0"/>
              </a:spcBef>
              <a:spcAft>
                <a:spcPct val="0"/>
              </a:spcAft>
              <a:defRPr sz="1600">
                <a:solidFill>
                  <a:schemeClr val="tx1"/>
                </a:solidFill>
                <a:latin typeface="Helvetica" pitchFamily="34" charset="0"/>
              </a:defRPr>
            </a:lvl6pPr>
            <a:lvl7pPr marL="2971800" indent="-228600" defTabSz="931863" eaLnBrk="0" fontAlgn="base" hangingPunct="0">
              <a:spcBef>
                <a:spcPct val="0"/>
              </a:spcBef>
              <a:spcAft>
                <a:spcPct val="0"/>
              </a:spcAft>
              <a:defRPr sz="1600">
                <a:solidFill>
                  <a:schemeClr val="tx1"/>
                </a:solidFill>
                <a:latin typeface="Helvetica" pitchFamily="34" charset="0"/>
              </a:defRPr>
            </a:lvl7pPr>
            <a:lvl8pPr marL="3429000" indent="-228600" defTabSz="931863" eaLnBrk="0" fontAlgn="base" hangingPunct="0">
              <a:spcBef>
                <a:spcPct val="0"/>
              </a:spcBef>
              <a:spcAft>
                <a:spcPct val="0"/>
              </a:spcAft>
              <a:defRPr sz="1600">
                <a:solidFill>
                  <a:schemeClr val="tx1"/>
                </a:solidFill>
                <a:latin typeface="Helvetica" pitchFamily="34" charset="0"/>
              </a:defRPr>
            </a:lvl8pPr>
            <a:lvl9pPr marL="3886200" indent="-228600" defTabSz="931863" eaLnBrk="0" fontAlgn="base" hangingPunct="0">
              <a:spcBef>
                <a:spcPct val="0"/>
              </a:spcBef>
              <a:spcAft>
                <a:spcPct val="0"/>
              </a:spcAft>
              <a:defRPr sz="1600">
                <a:solidFill>
                  <a:schemeClr val="tx1"/>
                </a:solidFill>
                <a:latin typeface="Helvetica" pitchFamily="34" charset="0"/>
              </a:defRPr>
            </a:lvl9pPr>
          </a:lstStyle>
          <a:p>
            <a:fld id="{09473B1B-9752-4C70-9A68-EEEE781A15AF}" type="slidenum">
              <a:rPr lang="zh-CN" altLang="en-US" sz="1300" smtClean="0"/>
              <a:pPr/>
              <a:t>1</a:t>
            </a:fld>
            <a:endParaRPr lang="en-US" altLang="zh-CN"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9612BDE-E61E-8D40-84CC-20E6FC2B2033}"/>
              </a:ext>
            </a:extLst>
          </p:cNvPr>
          <p:cNvSpPr>
            <a:spLocks noGrp="1"/>
          </p:cNvSpPr>
          <p:nvPr>
            <p:ph type="subTitle" idx="1" hasCustomPrompt="1"/>
          </p:nvPr>
        </p:nvSpPr>
        <p:spPr>
          <a:xfrm>
            <a:off x="1114424" y="2983971"/>
            <a:ext cx="6858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en-US" altLang="zh-CN" sz="1800" dirty="0">
              <a:latin typeface="Adobe Heiti Std R" panose="020B0400000000000000" pitchFamily="34" charset="-128"/>
              <a:ea typeface="Adobe Heiti Std R" panose="020B0400000000000000" pitchFamily="34" charset="-128"/>
            </a:endParaRPr>
          </a:p>
          <a:p>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a:extLst>
              <a:ext uri="{FF2B5EF4-FFF2-40B4-BE49-F238E27FC236}">
                <a16:creationId xmlns:a16="http://schemas.microsoft.com/office/drawing/2014/main" id="{C18AEC02-5D85-474A-AEAD-FDF12F6D499A}"/>
              </a:ext>
            </a:extLst>
          </p:cNvPr>
          <p:cNvSpPr/>
          <p:nvPr/>
        </p:nvSpPr>
        <p:spPr>
          <a:xfrm>
            <a:off x="609597" y="1402663"/>
            <a:ext cx="7890933" cy="1058334"/>
          </a:xfrm>
          <a:prstGeom prst="roundRect">
            <a:avLst/>
          </a:prstGeom>
          <a:solidFill>
            <a:srgbClr val="3138AC"/>
          </a:solidFill>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6255DDCC-95E7-C241-8F16-FF95178C85C5}"/>
              </a:ext>
            </a:extLst>
          </p:cNvPr>
          <p:cNvSpPr>
            <a:spLocks noGrp="1"/>
          </p:cNvSpPr>
          <p:nvPr>
            <p:ph type="ctrTitle"/>
          </p:nvPr>
        </p:nvSpPr>
        <p:spPr>
          <a:xfrm>
            <a:off x="1143000" y="1579813"/>
            <a:ext cx="6858000" cy="848376"/>
          </a:xfrm>
        </p:spPr>
        <p:txBody>
          <a:bodyPr anchor="ctr">
            <a:normAutofit/>
          </a:bodyPr>
          <a:lstStyle>
            <a:lvl1pPr algn="ctr">
              <a:defRPr sz="2800">
                <a:solidFill>
                  <a:schemeClr val="bg1"/>
                </a:solidFill>
              </a:defRPr>
            </a:lvl1pPr>
          </a:lstStyle>
          <a:p>
            <a:r>
              <a:rPr kumimoji="1" lang="zh-CN" altLang="en-US"/>
              <a:t>单击此处编辑母版标题样式</a:t>
            </a:r>
          </a:p>
        </p:txBody>
      </p:sp>
    </p:spTree>
    <p:extLst>
      <p:ext uri="{BB962C8B-B14F-4D97-AF65-F5344CB8AC3E}">
        <p14:creationId xmlns:p14="http://schemas.microsoft.com/office/powerpoint/2010/main" val="200954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754C3A94-BDDD-4E47-AB7A-34C36F28EF9A}"/>
              </a:ext>
            </a:extLst>
          </p:cNvPr>
          <p:cNvSpPr>
            <a:spLocks noGrp="1"/>
          </p:cNvSpPr>
          <p:nvPr>
            <p:ph type="body" orient="vert" idx="1"/>
          </p:nvPr>
        </p:nvSpPr>
        <p:spPr>
          <a:xfrm>
            <a:off x="628650" y="1193800"/>
            <a:ext cx="7886700" cy="4983163"/>
          </a:xfrm>
        </p:spPr>
        <p:txBody>
          <a:bodyPr vert="eaVert"/>
          <a:lstStyle>
            <a:lvl1pPr marL="273050" indent="-273050">
              <a:buFont typeface="Arial" panose="020B0604020202020204" pitchFamily="34" charset="0"/>
              <a:buChar char="•"/>
              <a:defRPr/>
            </a:lvl1pPr>
          </a:lstStyle>
          <a:p>
            <a:pPr lvl="0"/>
            <a:r>
              <a:rPr kumimoji="1" lang="zh-CN" altLang="en-US"/>
              <a:t>单击此处编辑母版文本样式</a:t>
            </a:r>
          </a:p>
        </p:txBody>
      </p:sp>
      <p:sp>
        <p:nvSpPr>
          <p:cNvPr id="4" name="矩形 3">
            <a:extLst>
              <a:ext uri="{FF2B5EF4-FFF2-40B4-BE49-F238E27FC236}">
                <a16:creationId xmlns:a16="http://schemas.microsoft.com/office/drawing/2014/main" id="{FD296C5C-EBD2-D143-AC4F-0DB23C2C0559}"/>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1750240B-728E-0F48-8A04-0C32A05C9147}"/>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326666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4BA236-12F6-FF40-9198-D45BCC57C2EF}"/>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C39872F-0807-7F4C-972A-F69648EDFF2F}"/>
              </a:ext>
            </a:extLst>
          </p:cNvPr>
          <p:cNvSpPr>
            <a:spLocks noGrp="1"/>
          </p:cNvSpPr>
          <p:nvPr>
            <p:ph type="body" orient="vert" idx="1"/>
          </p:nvPr>
        </p:nvSpPr>
        <p:spPr>
          <a:xfrm>
            <a:off x="628650" y="365125"/>
            <a:ext cx="5800725" cy="5811838"/>
          </a:xfrm>
        </p:spPr>
        <p:txBody>
          <a:bodyPr vert="eaVert"/>
          <a:lstStyle>
            <a:lvl1pPr marL="273050" indent="-273050">
              <a:buFont typeface="Arial" panose="020B0604020202020204" pitchFamily="34" charset="0"/>
              <a:buChar char="•"/>
              <a:defRPr/>
            </a:lvl1pPr>
          </a:lstStyle>
          <a:p>
            <a:pPr lvl="0"/>
            <a:r>
              <a:rPr kumimoji="1" lang="zh-CN" altLang="en-US"/>
              <a:t>单击此处编辑母版文本样式</a:t>
            </a:r>
          </a:p>
        </p:txBody>
      </p:sp>
    </p:spTree>
    <p:extLst>
      <p:ext uri="{BB962C8B-B14F-4D97-AF65-F5344CB8AC3E}">
        <p14:creationId xmlns:p14="http://schemas.microsoft.com/office/powerpoint/2010/main" val="333532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33FA9A1-7B88-294E-B1D1-5AC0DD001314}"/>
              </a:ext>
            </a:extLst>
          </p:cNvPr>
          <p:cNvSpPr/>
          <p:nvPr/>
        </p:nvSpPr>
        <p:spPr>
          <a:xfrm>
            <a:off x="0" y="30480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643DFE20-DAD3-A14C-8B77-1D0ACFFC1B63}"/>
              </a:ext>
            </a:extLst>
          </p:cNvPr>
          <p:cNvSpPr>
            <a:spLocks noGrp="1"/>
          </p:cNvSpPr>
          <p:nvPr>
            <p:ph type="title"/>
          </p:nvPr>
        </p:nvSpPr>
        <p:spPr>
          <a:xfrm>
            <a:off x="628650" y="353290"/>
            <a:ext cx="7886700" cy="845127"/>
          </a:xfrm>
        </p:spPr>
        <p:txBody>
          <a:bodyPr>
            <a:normAutofit/>
          </a:bodyPr>
          <a:lstStyle>
            <a:lvl1pPr>
              <a:defRPr sz="2800">
                <a:solidFill>
                  <a:schemeClr val="bg1"/>
                </a:solidFill>
              </a:defRPr>
            </a:lvl1pPr>
          </a:lstStyle>
          <a:p>
            <a:r>
              <a:rPr kumimoji="1" lang="zh-CN" altLang="en-US" dirty="0"/>
              <a:t>单击此处编辑母版标题样式</a:t>
            </a:r>
          </a:p>
        </p:txBody>
      </p:sp>
      <p:sp>
        <p:nvSpPr>
          <p:cNvPr id="6" name="内容占位符 2">
            <a:extLst>
              <a:ext uri="{FF2B5EF4-FFF2-40B4-BE49-F238E27FC236}">
                <a16:creationId xmlns:a16="http://schemas.microsoft.com/office/drawing/2014/main" id="{9B6537B7-9F77-B545-841A-0E1FA407E24E}"/>
              </a:ext>
            </a:extLst>
          </p:cNvPr>
          <p:cNvSpPr>
            <a:spLocks noGrp="1"/>
          </p:cNvSpPr>
          <p:nvPr>
            <p:ph idx="1" hasCustomPrompt="1"/>
          </p:nvPr>
        </p:nvSpPr>
        <p:spPr>
          <a:xfrm>
            <a:off x="628650" y="1600200"/>
            <a:ext cx="7886700" cy="3138055"/>
          </a:xfrm>
        </p:spPr>
        <p:txBody>
          <a:bodyPr/>
          <a:lstStyle>
            <a:lvl1pPr marL="273050" indent="-273050">
              <a:buFont typeface="Arial" panose="020B0604020202020204" pitchFamily="34" charset="0"/>
              <a:buChar char="•"/>
              <a:tabLst/>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kumimoji="1" lang="zh-CN" altLang="en-US" dirty="0"/>
              <a:t>单击此处编辑母版文本样式</a:t>
            </a:r>
            <a:endParaRPr kumimoji="1" lang="en-US" altLang="zh-CN" dirty="0"/>
          </a:p>
          <a:p>
            <a:pPr lvl="1"/>
            <a:endParaRPr kumimoji="1" lang="zh-CN" altLang="en-US" dirty="0"/>
          </a:p>
        </p:txBody>
      </p:sp>
    </p:spTree>
    <p:extLst>
      <p:ext uri="{BB962C8B-B14F-4D97-AF65-F5344CB8AC3E}">
        <p14:creationId xmlns:p14="http://schemas.microsoft.com/office/powerpoint/2010/main" val="187308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D17EA-B5DC-A947-999F-3BA09F293373}"/>
              </a:ext>
            </a:extLst>
          </p:cNvPr>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6ACDC9E-5B3C-7649-98A2-66AFDFA02F8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Tree>
    <p:extLst>
      <p:ext uri="{BB962C8B-B14F-4D97-AF65-F5344CB8AC3E}">
        <p14:creationId xmlns:p14="http://schemas.microsoft.com/office/powerpoint/2010/main" val="236542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F0BD946-B5BA-504F-80A8-C6749F61BBD3}"/>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a:extLst>
              <a:ext uri="{FF2B5EF4-FFF2-40B4-BE49-F238E27FC236}">
                <a16:creationId xmlns:a16="http://schemas.microsoft.com/office/drawing/2014/main" id="{9BA5D889-EBC8-A74A-A52D-D35CC5DDDAD2}"/>
              </a:ext>
            </a:extLst>
          </p:cNvPr>
          <p:cNvSpPr>
            <a:spLocks noGrp="1"/>
          </p:cNvSpPr>
          <p:nvPr>
            <p:ph sz="half" idx="1"/>
          </p:nvPr>
        </p:nvSpPr>
        <p:spPr>
          <a:xfrm>
            <a:off x="628650" y="1126067"/>
            <a:ext cx="3886200" cy="5050896"/>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tabLst/>
            </a:pPr>
            <a:r>
              <a:rPr kumimoji="1" lang="zh-CN" altLang="en-US"/>
              <a:t>单击此处编辑母版文本样式</a:t>
            </a:r>
          </a:p>
        </p:txBody>
      </p:sp>
      <p:sp>
        <p:nvSpPr>
          <p:cNvPr id="4" name="内容占位符 3">
            <a:extLst>
              <a:ext uri="{FF2B5EF4-FFF2-40B4-BE49-F238E27FC236}">
                <a16:creationId xmlns:a16="http://schemas.microsoft.com/office/drawing/2014/main" id="{E1FE8AAB-A6DD-DE43-B7A5-6297E5B861ED}"/>
              </a:ext>
            </a:extLst>
          </p:cNvPr>
          <p:cNvSpPr>
            <a:spLocks noGrp="1"/>
          </p:cNvSpPr>
          <p:nvPr>
            <p:ph sz="half" idx="2"/>
          </p:nvPr>
        </p:nvSpPr>
        <p:spPr>
          <a:xfrm>
            <a:off x="4629150" y="1126067"/>
            <a:ext cx="3886200" cy="5050896"/>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tabLst/>
            </a:pPr>
            <a:r>
              <a:rPr kumimoji="1" lang="zh-CN" altLang="en-US"/>
              <a:t>单击此处编辑母版文本样式</a:t>
            </a:r>
          </a:p>
        </p:txBody>
      </p:sp>
      <p:sp>
        <p:nvSpPr>
          <p:cNvPr id="10" name="标题 1">
            <a:extLst>
              <a:ext uri="{FF2B5EF4-FFF2-40B4-BE49-F238E27FC236}">
                <a16:creationId xmlns:a16="http://schemas.microsoft.com/office/drawing/2014/main" id="{9BF8700A-EE5B-AA44-845F-A932FCA80190}"/>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85435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B626A19-E0EE-3344-BECF-578F6B3691A1}"/>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a:extLst>
              <a:ext uri="{FF2B5EF4-FFF2-40B4-BE49-F238E27FC236}">
                <a16:creationId xmlns:a16="http://schemas.microsoft.com/office/drawing/2014/main" id="{35EA3DDF-4F2F-1D45-B4D4-3AC2D1E5590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AFA0345-A7B5-8143-B23D-3DAF7059EEDE}"/>
              </a:ext>
            </a:extLst>
          </p:cNvPr>
          <p:cNvSpPr>
            <a:spLocks noGrp="1"/>
          </p:cNvSpPr>
          <p:nvPr>
            <p:ph sz="half" idx="2"/>
          </p:nvPr>
        </p:nvSpPr>
        <p:spPr>
          <a:xfrm>
            <a:off x="629842" y="2505075"/>
            <a:ext cx="3868340" cy="3684588"/>
          </a:xfrm>
        </p:spPr>
        <p:txBody>
          <a:bodyPr vert="horz" lIns="91440" tIns="45720" rIns="91440" bIns="45720" rtlCol="0">
            <a:normAutofit/>
          </a:bodyPr>
          <a:lstStyle>
            <a:lvl1pPr marL="273050" indent="-273050">
              <a:buFont typeface="Arial" panose="020B0604020202020204" pitchFamily="34" charset="0"/>
              <a:buChar char="•"/>
              <a:defRPr kumimoji="1" lang="zh-CN" altLang="en-US" dirty="0"/>
            </a:lvl1pPr>
          </a:lstStyle>
          <a:p>
            <a:pPr marL="273050" lvl="0" indent="-273050">
              <a:tabLst/>
            </a:pPr>
            <a:r>
              <a:rPr kumimoji="1" lang="zh-CN" altLang="en-US"/>
              <a:t>单击此处编辑母版文本样式</a:t>
            </a:r>
          </a:p>
        </p:txBody>
      </p:sp>
      <p:sp>
        <p:nvSpPr>
          <p:cNvPr id="5" name="文本占位符 4">
            <a:extLst>
              <a:ext uri="{FF2B5EF4-FFF2-40B4-BE49-F238E27FC236}">
                <a16:creationId xmlns:a16="http://schemas.microsoft.com/office/drawing/2014/main" id="{C596A81A-F1A5-2046-B0A4-9C01DF3C244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4CB281C-3506-614C-82B8-B117A79C1544}"/>
              </a:ext>
            </a:extLst>
          </p:cNvPr>
          <p:cNvSpPr>
            <a:spLocks noGrp="1"/>
          </p:cNvSpPr>
          <p:nvPr>
            <p:ph sz="quarter" idx="4"/>
          </p:nvPr>
        </p:nvSpPr>
        <p:spPr>
          <a:xfrm>
            <a:off x="4629150" y="2505075"/>
            <a:ext cx="3887391" cy="3684588"/>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tabLst/>
            </a:pPr>
            <a:r>
              <a:rPr kumimoji="1" lang="zh-CN" altLang="en-US"/>
              <a:t>单击此处编辑母版文本样式</a:t>
            </a:r>
          </a:p>
        </p:txBody>
      </p:sp>
      <p:sp>
        <p:nvSpPr>
          <p:cNvPr id="9" name="标题 1">
            <a:extLst>
              <a:ext uri="{FF2B5EF4-FFF2-40B4-BE49-F238E27FC236}">
                <a16:creationId xmlns:a16="http://schemas.microsoft.com/office/drawing/2014/main" id="{7CDD2EEB-0526-8546-B03F-B7E03D76B632}"/>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53300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EFF11A6-A4E9-FC40-BA49-5AB35E591369}"/>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1">
            <a:extLst>
              <a:ext uri="{FF2B5EF4-FFF2-40B4-BE49-F238E27FC236}">
                <a16:creationId xmlns:a16="http://schemas.microsoft.com/office/drawing/2014/main" id="{D4E12615-0D3B-D24B-BE3C-E10640151A4C}"/>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326810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62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8EEDE-8712-4841-878C-74D5D95B9FA2}"/>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3A61616-E9E6-4D4E-ACF0-05C1DFD72E6C}"/>
              </a:ext>
            </a:extLst>
          </p:cNvPr>
          <p:cNvSpPr>
            <a:spLocks noGrp="1"/>
          </p:cNvSpPr>
          <p:nvPr>
            <p:ph idx="1"/>
          </p:nvPr>
        </p:nvSpPr>
        <p:spPr>
          <a:xfrm>
            <a:off x="3887391" y="987426"/>
            <a:ext cx="4629150" cy="4873625"/>
          </a:xfrm>
        </p:spPr>
        <p:txBody>
          <a:bodyPr/>
          <a:lstStyle>
            <a:lvl1pPr marL="342900" indent="-342900">
              <a:buFont typeface="Arial" panose="020B0604020202020204" pitchFamily="34" charset="0"/>
              <a:buChar char="•"/>
              <a:tabLst/>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p:txBody>
      </p:sp>
      <p:sp>
        <p:nvSpPr>
          <p:cNvPr id="4" name="文本占位符 3">
            <a:extLst>
              <a:ext uri="{FF2B5EF4-FFF2-40B4-BE49-F238E27FC236}">
                <a16:creationId xmlns:a16="http://schemas.microsoft.com/office/drawing/2014/main" id="{272F38AF-4BDF-CF47-9CD7-01E9950840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Tree>
    <p:extLst>
      <p:ext uri="{BB962C8B-B14F-4D97-AF65-F5344CB8AC3E}">
        <p14:creationId xmlns:p14="http://schemas.microsoft.com/office/powerpoint/2010/main" val="96219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45CBF-7695-9841-9E88-FF0507BF040A}"/>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9EEF8B0-7BDE-1347-9537-8464E463103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zh-CN" altLang="en-US"/>
              <a:t>单击图标添加图片</a:t>
            </a:r>
          </a:p>
        </p:txBody>
      </p:sp>
      <p:sp>
        <p:nvSpPr>
          <p:cNvPr id="4" name="文本占位符 3">
            <a:extLst>
              <a:ext uri="{FF2B5EF4-FFF2-40B4-BE49-F238E27FC236}">
                <a16:creationId xmlns:a16="http://schemas.microsoft.com/office/drawing/2014/main" id="{C7AD815E-FED2-7E46-854F-1D98CB4B12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Tree>
    <p:extLst>
      <p:ext uri="{BB962C8B-B14F-4D97-AF65-F5344CB8AC3E}">
        <p14:creationId xmlns:p14="http://schemas.microsoft.com/office/powerpoint/2010/main" val="233874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5F5D26-44A1-CA4B-894C-E92F940BEFE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5C3252C-A6BE-3D4F-B214-1E438BBDB48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12" name="矩形 11">
            <a:extLst>
              <a:ext uri="{FF2B5EF4-FFF2-40B4-BE49-F238E27FC236}">
                <a16:creationId xmlns:a16="http://schemas.microsoft.com/office/drawing/2014/main" id="{DFE4E0D4-0A9E-B44F-8E15-1D2F726BFCC2}"/>
              </a:ext>
            </a:extLst>
          </p:cNvPr>
          <p:cNvSpPr/>
          <p:nvPr/>
        </p:nvSpPr>
        <p:spPr>
          <a:xfrm>
            <a:off x="0" y="6637866"/>
            <a:ext cx="3060000" cy="220134"/>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COMP3013</a:t>
            </a:r>
            <a:endParaRPr kumimoji="1" lang="zh-CN" altLang="en-US" sz="1200" dirty="0">
              <a:solidFill>
                <a:schemeClr val="bg1"/>
              </a:solidFill>
            </a:endParaRPr>
          </a:p>
        </p:txBody>
      </p:sp>
      <p:sp>
        <p:nvSpPr>
          <p:cNvPr id="13" name="矩形 12">
            <a:extLst>
              <a:ext uri="{FF2B5EF4-FFF2-40B4-BE49-F238E27FC236}">
                <a16:creationId xmlns:a16="http://schemas.microsoft.com/office/drawing/2014/main" id="{00880C11-3EB2-7C44-915C-0A735C8415A3}"/>
              </a:ext>
            </a:extLst>
          </p:cNvPr>
          <p:cNvSpPr/>
          <p:nvPr/>
        </p:nvSpPr>
        <p:spPr>
          <a:xfrm>
            <a:off x="3033000" y="6637867"/>
            <a:ext cx="3060000" cy="220133"/>
          </a:xfrm>
          <a:prstGeom prst="rect">
            <a:avLst/>
          </a:prstGeom>
          <a:solidFill>
            <a:srgbClr val="212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ER Model</a:t>
            </a:r>
            <a:endParaRPr kumimoji="1" lang="zh-CN" altLang="en-US" sz="1200" dirty="0">
              <a:solidFill>
                <a:schemeClr val="bg1"/>
              </a:solidFill>
            </a:endParaRPr>
          </a:p>
        </p:txBody>
      </p:sp>
      <p:sp>
        <p:nvSpPr>
          <p:cNvPr id="14" name="矩形 13">
            <a:extLst>
              <a:ext uri="{FF2B5EF4-FFF2-40B4-BE49-F238E27FC236}">
                <a16:creationId xmlns:a16="http://schemas.microsoft.com/office/drawing/2014/main" id="{00F64495-06B2-9846-A8DD-066D25B765BE}"/>
              </a:ext>
            </a:extLst>
          </p:cNvPr>
          <p:cNvSpPr/>
          <p:nvPr/>
        </p:nvSpPr>
        <p:spPr>
          <a:xfrm>
            <a:off x="6084000" y="6637866"/>
            <a:ext cx="3060000" cy="220134"/>
          </a:xfrm>
          <a:prstGeom prst="rect">
            <a:avLst/>
          </a:prstGeom>
          <a:solidFill>
            <a:srgbClr val="2B3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6" name="日期占位符 3">
            <a:extLst>
              <a:ext uri="{FF2B5EF4-FFF2-40B4-BE49-F238E27FC236}">
                <a16:creationId xmlns:a16="http://schemas.microsoft.com/office/drawing/2014/main" id="{57D2C8FA-DD5C-BF4B-BBB3-42D100B8A34B}"/>
              </a:ext>
            </a:extLst>
          </p:cNvPr>
          <p:cNvSpPr txBox="1">
            <a:spLocks/>
          </p:cNvSpPr>
          <p:nvPr/>
        </p:nvSpPr>
        <p:spPr>
          <a:xfrm>
            <a:off x="8515350" y="6637865"/>
            <a:ext cx="546380"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chemeClr val="bg1"/>
                </a:solidFill>
                <a:latin typeface="Hiragino Sans GB W3" panose="020B0300000000000000" pitchFamily="34" charset="-128"/>
                <a:ea typeface="Hiragino Sans GB W3" panose="020B0300000000000000" pitchFamily="34" charset="-128"/>
              </a:rPr>
              <a:t>‹#›</a:t>
            </a:fld>
            <a:endParaRPr lang="en-US" sz="1000" dirty="0">
              <a:solidFill>
                <a:schemeClr val="bg1"/>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41949240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p:txBody>
          <a:bodyPr>
            <a:normAutofit/>
          </a:bodyPr>
          <a:lstStyle/>
          <a:p>
            <a:pPr>
              <a:defRPr/>
            </a:pPr>
            <a:r>
              <a:rPr lang="en-US" altLang="zh-CN" dirty="0">
                <a:ea typeface="宋体" pitchFamily="2" charset="-122"/>
              </a:rPr>
              <a:t>Lecture 6 Logical Design</a:t>
            </a:r>
          </a:p>
        </p:txBody>
      </p:sp>
      <p:sp>
        <p:nvSpPr>
          <p:cNvPr id="15" name="矩形 12">
            <a:hlinkClick r:id="rId3" action="ppaction://hlinksldjump"/>
            <a:extLst>
              <a:ext uri="{FF2B5EF4-FFF2-40B4-BE49-F238E27FC236}">
                <a16:creationId xmlns:a16="http://schemas.microsoft.com/office/drawing/2014/main" id="{88D2D146-5119-4577-A4BC-340452CA9BEB}"/>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12">
            <a:hlinkClick r:id="rId4" action="ppaction://hlinksldjump"/>
            <a:extLst>
              <a:ext uri="{FF2B5EF4-FFF2-40B4-BE49-F238E27FC236}">
                <a16:creationId xmlns:a16="http://schemas.microsoft.com/office/drawing/2014/main" id="{4DD8AD06-A1C1-4FD0-92CE-E68F3BDD18CA}"/>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1C6F7-F19B-430F-A41A-EDB134039A50}"/>
              </a:ext>
            </a:extLst>
          </p:cNvPr>
          <p:cNvSpPr>
            <a:spLocks noGrp="1"/>
          </p:cNvSpPr>
          <p:nvPr>
            <p:ph type="title"/>
          </p:nvPr>
        </p:nvSpPr>
        <p:spPr/>
        <p:txBody>
          <a:bodyPr/>
          <a:lstStyle/>
          <a:p>
            <a:r>
              <a:rPr lang="en-US" altLang="zh-CN" dirty="0"/>
              <a:t>Exercise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B0CDC7-0E33-44A9-9A1D-8E7FB32AD945}"/>
                  </a:ext>
                </a:extLst>
              </p:cNvPr>
              <p:cNvSpPr>
                <a:spLocks noGrp="1"/>
              </p:cNvSpPr>
              <p:nvPr>
                <p:ph idx="1"/>
              </p:nvPr>
            </p:nvSpPr>
            <p:spPr>
              <a:xfrm>
                <a:off x="628650" y="1600200"/>
                <a:ext cx="7886700" cy="3138055"/>
              </a:xfrm>
            </p:spPr>
            <p:txBody>
              <a:bodyPr>
                <a:normAutofit/>
              </a:bodyPr>
              <a:lstStyle/>
              <a:p>
                <a:pPr marL="457200" indent="-457200">
                  <a:buFont typeface="+mj-lt"/>
                  <a:buAutoNum type="arabicPeriod"/>
                </a:pPr>
                <a:r>
                  <a:rPr lang="en-US" altLang="zh-CN" dirty="0">
                    <a:ea typeface="宋体" charset="-122"/>
                  </a:rPr>
                  <a:t>Given a relation </a:t>
                </a:r>
                <a14:m>
                  <m:oMath xmlns:m="http://schemas.openxmlformats.org/officeDocument/2006/math">
                    <m:r>
                      <a:rPr lang="en-US" altLang="zh-CN" i="1" dirty="0" smtClean="0">
                        <a:latin typeface="Cambria Math" panose="02040503050406030204" pitchFamily="18" charset="0"/>
                        <a:ea typeface="宋体" charset="-122"/>
                      </a:rPr>
                      <m:t>𝑟</m:t>
                    </m:r>
                  </m:oMath>
                </a14:m>
                <a:r>
                  <a:rPr lang="en-US" altLang="zh-CN" dirty="0">
                    <a:ea typeface="宋体" charset="-122"/>
                  </a:rPr>
                  <a:t> defined over the schema </a:t>
                </a:r>
                <a14:m>
                  <m:oMath xmlns:m="http://schemas.openxmlformats.org/officeDocument/2006/math">
                    <m:r>
                      <a:rPr lang="en-US" altLang="zh-CN" i="1" dirty="0" smtClean="0">
                        <a:latin typeface="Cambria Math" panose="02040503050406030204" pitchFamily="18" charset="0"/>
                        <a:ea typeface="宋体" charset="-122"/>
                      </a:rPr>
                      <m:t>𝑅</m:t>
                    </m:r>
                  </m:oMath>
                </a14:m>
                <a:r>
                  <a:rPr lang="en-US" altLang="zh-CN" dirty="0">
                    <a:ea typeface="宋体" charset="-122"/>
                  </a:rPr>
                  <a:t>, which of the following can always uniquely identify the tuples in </a:t>
                </a:r>
                <a14:m>
                  <m:oMath xmlns:m="http://schemas.openxmlformats.org/officeDocument/2006/math">
                    <m:r>
                      <a:rPr lang="en-US" altLang="zh-CN" i="1" dirty="0" smtClean="0">
                        <a:latin typeface="Cambria Math" panose="02040503050406030204" pitchFamily="18" charset="0"/>
                        <a:ea typeface="宋体" charset="-122"/>
                      </a:rPr>
                      <m:t>𝑟</m:t>
                    </m:r>
                  </m:oMath>
                </a14:m>
                <a:r>
                  <a:rPr lang="en-US" altLang="zh-CN" dirty="0">
                    <a:ea typeface="宋体" charset="-122"/>
                  </a:rPr>
                  <a:t>? </a:t>
                </a:r>
              </a:p>
              <a:p>
                <a:pPr marL="698500" lvl="1" indent="-457200">
                  <a:buFont typeface="+mj-lt"/>
                  <a:buAutoNum type="alphaUcPeriod"/>
                </a:pPr>
                <a:r>
                  <a:rPr lang="en-US" altLang="zh-CN" dirty="0">
                    <a:latin typeface="Arial" panose="020B0604020202020204" pitchFamily="34" charset="0"/>
                    <a:ea typeface="宋体" charset="-122"/>
                    <a:cs typeface="Arial" panose="020B0604020202020204" pitchFamily="34" charset="0"/>
                  </a:rPr>
                  <a:t> any non-null attributes of </a:t>
                </a:r>
                <a14:m>
                  <m:oMath xmlns:m="http://schemas.openxmlformats.org/officeDocument/2006/math">
                    <m:r>
                      <a:rPr lang="en-US" altLang="zh-CN" i="1" dirty="0" smtClean="0">
                        <a:latin typeface="Cambria Math" panose="02040503050406030204" pitchFamily="18" charset="0"/>
                        <a:ea typeface="宋体" charset="-122"/>
                        <a:cs typeface="Arial" panose="020B0604020202020204" pitchFamily="34" charset="0"/>
                      </a:rPr>
                      <m:t>𝑅</m:t>
                    </m:r>
                  </m:oMath>
                </a14:m>
                <a:r>
                  <a:rPr lang="en-US" altLang="zh-CN" dirty="0">
                    <a:latin typeface="Arial" panose="020B0604020202020204" pitchFamily="34" charset="0"/>
                    <a:ea typeface="宋体" charset="-122"/>
                    <a:cs typeface="Arial" panose="020B0604020202020204" pitchFamily="34" charset="0"/>
                  </a:rPr>
                  <a:t> </a:t>
                </a:r>
              </a:p>
              <a:p>
                <a:pPr marL="698500" lvl="1" indent="-457200">
                  <a:buFont typeface="+mj-lt"/>
                  <a:buAutoNum type="alphaUcPeriod"/>
                </a:pPr>
                <a:r>
                  <a:rPr lang="en-US" altLang="zh-CN" dirty="0">
                    <a:latin typeface="Arial" panose="020B0604020202020204" pitchFamily="34" charset="0"/>
                    <a:ea typeface="宋体" charset="-122"/>
                    <a:cs typeface="Arial" panose="020B0604020202020204" pitchFamily="34" charset="0"/>
                  </a:rPr>
                  <a:t> super key of </a:t>
                </a:r>
                <a14:m>
                  <m:oMath xmlns:m="http://schemas.openxmlformats.org/officeDocument/2006/math">
                    <m:r>
                      <a:rPr lang="en-US" altLang="zh-CN" i="1" dirty="0" smtClean="0">
                        <a:latin typeface="Cambria Math" panose="02040503050406030204" pitchFamily="18" charset="0"/>
                        <a:ea typeface="宋体" charset="-122"/>
                        <a:cs typeface="Arial" panose="020B0604020202020204" pitchFamily="34" charset="0"/>
                      </a:rPr>
                      <m:t>𝑅</m:t>
                    </m:r>
                  </m:oMath>
                </a14:m>
                <a:r>
                  <a:rPr lang="en-US" altLang="zh-CN" dirty="0">
                    <a:latin typeface="Arial" panose="020B0604020202020204" pitchFamily="34" charset="0"/>
                    <a:ea typeface="宋体" charset="-122"/>
                    <a:cs typeface="Arial" panose="020B0604020202020204" pitchFamily="34" charset="0"/>
                  </a:rPr>
                  <a:t> </a:t>
                </a:r>
              </a:p>
              <a:p>
                <a:pPr marL="698500" lvl="1" indent="-457200">
                  <a:buFont typeface="+mj-lt"/>
                  <a:buAutoNum type="alphaUcPeriod"/>
                </a:pPr>
                <a:r>
                  <a:rPr lang="en-US" altLang="zh-CN" dirty="0">
                    <a:latin typeface="Arial" panose="020B0604020202020204" pitchFamily="34" charset="0"/>
                    <a:ea typeface="宋体" charset="-122"/>
                    <a:cs typeface="Arial" panose="020B0604020202020204" pitchFamily="34" charset="0"/>
                  </a:rPr>
                  <a:t> the first attribute in </a:t>
                </a:r>
                <a14:m>
                  <m:oMath xmlns:m="http://schemas.openxmlformats.org/officeDocument/2006/math">
                    <m:r>
                      <a:rPr lang="en-US" altLang="zh-CN" i="1" dirty="0" smtClean="0">
                        <a:latin typeface="Cambria Math" panose="02040503050406030204" pitchFamily="18" charset="0"/>
                        <a:ea typeface="宋体" charset="-122"/>
                        <a:cs typeface="Arial" panose="020B0604020202020204" pitchFamily="34" charset="0"/>
                      </a:rPr>
                      <m:t>𝑅</m:t>
                    </m:r>
                  </m:oMath>
                </a14:m>
                <a:r>
                  <a:rPr lang="en-US" altLang="zh-CN" dirty="0">
                    <a:latin typeface="Arial" panose="020B0604020202020204" pitchFamily="34" charset="0"/>
                    <a:ea typeface="宋体" charset="-122"/>
                    <a:cs typeface="Arial" panose="020B0604020202020204" pitchFamily="34" charset="0"/>
                  </a:rPr>
                  <a:t> </a:t>
                </a:r>
              </a:p>
              <a:p>
                <a:pPr marL="698500" lvl="1" indent="-457200">
                  <a:buFont typeface="+mj-lt"/>
                  <a:buAutoNum type="alphaUcPeriod"/>
                </a:pPr>
                <a:r>
                  <a:rPr lang="en-US" altLang="zh-CN" dirty="0">
                    <a:latin typeface="Arial" panose="020B0604020202020204" pitchFamily="34" charset="0"/>
                    <a:ea typeface="宋体" charset="-122"/>
                    <a:cs typeface="Arial" panose="020B0604020202020204" pitchFamily="34" charset="0"/>
                  </a:rPr>
                  <a:t> </a:t>
                </a:r>
                <a14:m>
                  <m:oMath xmlns:m="http://schemas.openxmlformats.org/officeDocument/2006/math">
                    <m:r>
                      <a:rPr lang="en-US" altLang="zh-CN" i="1" dirty="0" smtClean="0">
                        <a:latin typeface="Cambria Math" panose="02040503050406030204" pitchFamily="18" charset="0"/>
                        <a:ea typeface="宋体" charset="-122"/>
                        <a:cs typeface="Arial" panose="020B0604020202020204" pitchFamily="34" charset="0"/>
                      </a:rPr>
                      <m:t>𝑅</m:t>
                    </m:r>
                  </m:oMath>
                </a14:m>
                <a:r>
                  <a:rPr lang="en-US" altLang="zh-CN" dirty="0">
                    <a:latin typeface="Arial" panose="020B0604020202020204" pitchFamily="34" charset="0"/>
                    <a:ea typeface="宋体" charset="-122"/>
                    <a:cs typeface="Arial" panose="020B0604020202020204" pitchFamily="34" charset="0"/>
                  </a:rPr>
                  <a:t> itself </a:t>
                </a:r>
              </a:p>
              <a:p>
                <a:pPr marL="457200" indent="-457200">
                  <a:buFont typeface="+mj-lt"/>
                  <a:buAutoNum type="arabicPeriod" startAt="2"/>
                </a:pPr>
                <a:r>
                  <a:rPr lang="en-US" altLang="zh-CN" dirty="0">
                    <a:ea typeface="宋体" charset="-122"/>
                  </a:rPr>
                  <a:t>Given the following relation, list all candidate keys and super keys.</a:t>
                </a:r>
              </a:p>
              <a:p>
                <a:endParaRPr lang="zh-CN" altLang="en-US" dirty="0"/>
              </a:p>
            </p:txBody>
          </p:sp>
        </mc:Choice>
        <mc:Fallback xmlns="">
          <p:sp>
            <p:nvSpPr>
              <p:cNvPr id="3" name="内容占位符 2">
                <a:extLst>
                  <a:ext uri="{FF2B5EF4-FFF2-40B4-BE49-F238E27FC236}">
                    <a16:creationId xmlns:a16="http://schemas.microsoft.com/office/drawing/2014/main" id="{67B0CDC7-0E33-44A9-9A1D-8E7FB32AD945}"/>
                  </a:ext>
                </a:extLst>
              </p:cNvPr>
              <p:cNvSpPr>
                <a:spLocks noGrp="1" noRot="1" noChangeAspect="1" noMove="1" noResize="1" noEditPoints="1" noAdjustHandles="1" noChangeArrowheads="1" noChangeShapeType="1" noTextEdit="1"/>
              </p:cNvSpPr>
              <p:nvPr>
                <p:ph idx="1"/>
              </p:nvPr>
            </p:nvSpPr>
            <p:spPr>
              <a:xfrm>
                <a:off x="628650" y="1600200"/>
                <a:ext cx="7886700" cy="3138055"/>
              </a:xfrm>
              <a:blipFill>
                <a:blip r:embed="rId2"/>
                <a:stretch>
                  <a:fillRect l="-773" t="-2529" r="-155"/>
                </a:stretch>
              </a:blipFill>
            </p:spPr>
            <p:txBody>
              <a:bodyPr/>
              <a:lstStyle/>
              <a:p>
                <a:r>
                  <a:rPr lang="en-US">
                    <a:noFill/>
                  </a:rPr>
                  <a:t> </a:t>
                </a:r>
              </a:p>
            </p:txBody>
          </p:sp>
        </mc:Fallback>
      </mc:AlternateContent>
      <p:graphicFrame>
        <p:nvGraphicFramePr>
          <p:cNvPr id="4" name="表格 4">
            <a:extLst>
              <a:ext uri="{FF2B5EF4-FFF2-40B4-BE49-F238E27FC236}">
                <a16:creationId xmlns:a16="http://schemas.microsoft.com/office/drawing/2014/main" id="{CE96D4F4-0830-4AEE-9FCD-667ECBE94ECC}"/>
              </a:ext>
            </a:extLst>
          </p:cNvPr>
          <p:cNvGraphicFramePr>
            <a:graphicFrameLocks noGrp="1"/>
          </p:cNvGraphicFramePr>
          <p:nvPr>
            <p:extLst>
              <p:ext uri="{D42A27DB-BD31-4B8C-83A1-F6EECF244321}">
                <p14:modId xmlns:p14="http://schemas.microsoft.com/office/powerpoint/2010/main" val="939874469"/>
              </p:ext>
            </p:extLst>
          </p:nvPr>
        </p:nvGraphicFramePr>
        <p:xfrm>
          <a:off x="820615" y="4267200"/>
          <a:ext cx="1806381" cy="1483360"/>
        </p:xfrm>
        <a:graphic>
          <a:graphicData uri="http://schemas.openxmlformats.org/drawingml/2006/table">
            <a:tbl>
              <a:tblPr firstRow="1" bandRow="1">
                <a:tableStyleId>{5C22544A-7EE6-4342-B048-85BDC9FD1C3A}</a:tableStyleId>
              </a:tblPr>
              <a:tblGrid>
                <a:gridCol w="454107">
                  <a:extLst>
                    <a:ext uri="{9D8B030D-6E8A-4147-A177-3AD203B41FA5}">
                      <a16:colId xmlns:a16="http://schemas.microsoft.com/office/drawing/2014/main" val="3959566261"/>
                    </a:ext>
                  </a:extLst>
                </a:gridCol>
                <a:gridCol w="439037">
                  <a:extLst>
                    <a:ext uri="{9D8B030D-6E8A-4147-A177-3AD203B41FA5}">
                      <a16:colId xmlns:a16="http://schemas.microsoft.com/office/drawing/2014/main" val="3730961115"/>
                    </a:ext>
                  </a:extLst>
                </a:gridCol>
                <a:gridCol w="450758">
                  <a:extLst>
                    <a:ext uri="{9D8B030D-6E8A-4147-A177-3AD203B41FA5}">
                      <a16:colId xmlns:a16="http://schemas.microsoft.com/office/drawing/2014/main" val="1392839125"/>
                    </a:ext>
                  </a:extLst>
                </a:gridCol>
                <a:gridCol w="462479">
                  <a:extLst>
                    <a:ext uri="{9D8B030D-6E8A-4147-A177-3AD203B41FA5}">
                      <a16:colId xmlns:a16="http://schemas.microsoft.com/office/drawing/2014/main" val="2173973775"/>
                    </a:ext>
                  </a:extLst>
                </a:gridCol>
              </a:tblGrid>
              <a:tr h="370840">
                <a:tc>
                  <a:txBody>
                    <a:bodyPr/>
                    <a:lstStyle/>
                    <a:p>
                      <a:pPr algn="ctr"/>
                      <a:r>
                        <a:rPr lang="en-US" altLang="zh-CN" sz="1600" dirty="0">
                          <a:latin typeface="Arial" panose="020B0604020202020204" pitchFamily="34" charset="0"/>
                          <a:cs typeface="Arial" panose="020B0604020202020204" pitchFamily="34" charset="0"/>
                        </a:rPr>
                        <a:t>A</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B</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D</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68136545"/>
                  </a:ext>
                </a:extLst>
              </a:tr>
              <a:tr h="370840">
                <a:tc>
                  <a:txBody>
                    <a:bodyPr/>
                    <a:lstStyle/>
                    <a:p>
                      <a:pPr algn="ctr"/>
                      <a:r>
                        <a:rPr lang="en-US" altLang="zh-CN" sz="1600" dirty="0">
                          <a:latin typeface="Arial" panose="020B0604020202020204" pitchFamily="34" charset="0"/>
                          <a:cs typeface="Arial" panose="020B0604020202020204" pitchFamily="34" charset="0"/>
                        </a:rPr>
                        <a:t>A1</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B1</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C1</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D1</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74105995"/>
                  </a:ext>
                </a:extLst>
              </a:tr>
              <a:tr h="370840">
                <a:tc>
                  <a:txBody>
                    <a:bodyPr/>
                    <a:lstStyle/>
                    <a:p>
                      <a:pPr algn="ctr"/>
                      <a:r>
                        <a:rPr lang="en-US" altLang="zh-CN" sz="1600" dirty="0">
                          <a:latin typeface="Arial" panose="020B0604020202020204" pitchFamily="34" charset="0"/>
                          <a:cs typeface="Arial" panose="020B0604020202020204" pitchFamily="34" charset="0"/>
                        </a:rPr>
                        <a:t>A1</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B2</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C2</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D1</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424753962"/>
                  </a:ext>
                </a:extLst>
              </a:tr>
              <a:tr h="370840">
                <a:tc>
                  <a:txBody>
                    <a:bodyPr/>
                    <a:lstStyle/>
                    <a:p>
                      <a:pPr algn="ctr"/>
                      <a:r>
                        <a:rPr lang="en-US" altLang="zh-CN" sz="1600" dirty="0">
                          <a:latin typeface="Arial" panose="020B0604020202020204" pitchFamily="34" charset="0"/>
                          <a:cs typeface="Arial" panose="020B0604020202020204" pitchFamily="34" charset="0"/>
                        </a:rPr>
                        <a:t>A2</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B1</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C2</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a:latin typeface="Arial" panose="020B0604020202020204" pitchFamily="34" charset="0"/>
                          <a:cs typeface="Arial" panose="020B0604020202020204" pitchFamily="34" charset="0"/>
                        </a:rPr>
                        <a:t>D1</a:t>
                      </a:r>
                      <a:endParaRPr lang="zh-CN" alt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50069968"/>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DE616E-AAA5-4366-B3F0-23A055801BC7}"/>
                  </a:ext>
                </a:extLst>
              </p:cNvPr>
              <p:cNvSpPr txBox="1"/>
              <p:nvPr/>
            </p:nvSpPr>
            <p:spPr>
              <a:xfrm>
                <a:off x="2704528" y="3892758"/>
                <a:ext cx="6002787" cy="1974642"/>
              </a:xfrm>
              <a:prstGeom prst="rect">
                <a:avLst/>
              </a:prstGeom>
            </p:spPr>
            <p:txBody>
              <a:bodyPr vert="horz" wrap="none" lIns="91440" tIns="45720" rIns="91440" bIns="45720" rtlCol="0" anchor="ctr">
                <a:normAutofit/>
              </a:bodyPr>
              <a:lstStyle/>
              <a:p>
                <a:r>
                  <a:rPr kumimoji="1" lang="en-US" altLang="zh-CN" dirty="0">
                    <a:latin typeface="Arial" panose="020B0604020202020204" pitchFamily="34" charset="0"/>
                    <a:cs typeface="Arial" panose="020B0604020202020204" pitchFamily="34" charset="0"/>
                  </a:rPr>
                  <a:t>Super keys: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𝐷</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p>
              <a:p>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𝐷</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𝐷</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𝐷</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a:t>
                </a:r>
              </a:p>
              <a:p>
                <a:r>
                  <a:rPr kumimoji="1" lang="en-US" altLang="zh-CN" dirty="0">
                    <a:latin typeface="Arial" panose="020B0604020202020204" pitchFamily="34" charset="0"/>
                    <a:cs typeface="Arial" panose="020B0604020202020204" pitchFamily="34" charset="0"/>
                  </a:rPr>
                  <a:t>Candidate keys: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𝐴</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𝐵</m:t>
                    </m:r>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𝐶</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a:t>
                </a:r>
                <a:endParaRPr kumimoji="1" lang="zh-CN" altLang="en-US"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5DE616E-AAA5-4366-B3F0-23A055801BC7}"/>
                  </a:ext>
                </a:extLst>
              </p:cNvPr>
              <p:cNvSpPr txBox="1">
                <a:spLocks noRot="1" noChangeAspect="1" noMove="1" noResize="1" noEditPoints="1" noAdjustHandles="1" noChangeArrowheads="1" noChangeShapeType="1" noTextEdit="1"/>
              </p:cNvSpPr>
              <p:nvPr/>
            </p:nvSpPr>
            <p:spPr>
              <a:xfrm>
                <a:off x="2704528" y="3892758"/>
                <a:ext cx="6002787" cy="1974642"/>
              </a:xfrm>
              <a:prstGeom prst="rect">
                <a:avLst/>
              </a:prstGeom>
              <a:blipFill>
                <a:blip r:embed="rId3"/>
                <a:stretch>
                  <a:fillRect l="-915"/>
                </a:stretch>
              </a:blipFill>
            </p:spPr>
            <p:txBody>
              <a:bodyPr/>
              <a:lstStyle/>
              <a:p>
                <a:r>
                  <a:rPr lang="en-US">
                    <a:noFill/>
                  </a:rPr>
                  <a:t> </a:t>
                </a:r>
              </a:p>
            </p:txBody>
          </p:sp>
        </mc:Fallback>
      </mc:AlternateContent>
      <p:sp>
        <p:nvSpPr>
          <p:cNvPr id="14" name="矩形 12">
            <a:hlinkClick r:id="rId4" action="ppaction://hlinksldjump"/>
            <a:extLst>
              <a:ext uri="{FF2B5EF4-FFF2-40B4-BE49-F238E27FC236}">
                <a16:creationId xmlns:a16="http://schemas.microsoft.com/office/drawing/2014/main" id="{07613018-8B31-409A-A0B3-48EBE993ECA8}"/>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15" name="矩形 12">
            <a:hlinkClick r:id="rId5" action="ppaction://hlinksldjump"/>
            <a:extLst>
              <a:ext uri="{FF2B5EF4-FFF2-40B4-BE49-F238E27FC236}">
                <a16:creationId xmlns:a16="http://schemas.microsoft.com/office/drawing/2014/main" id="{4767E250-4C92-4946-8401-F3502DF19904}"/>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58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BE9B-F353-40D8-B036-35EB17A0A848}"/>
              </a:ext>
            </a:extLst>
          </p:cNvPr>
          <p:cNvSpPr>
            <a:spLocks noGrp="1"/>
          </p:cNvSpPr>
          <p:nvPr>
            <p:ph type="title"/>
          </p:nvPr>
        </p:nvSpPr>
        <p:spPr/>
        <p:txBody>
          <a:bodyPr/>
          <a:lstStyle/>
          <a:p>
            <a:r>
              <a:rPr lang="en-US" dirty="0"/>
              <a:t>Logical Design</a:t>
            </a:r>
          </a:p>
        </p:txBody>
      </p:sp>
      <p:sp>
        <p:nvSpPr>
          <p:cNvPr id="3" name="Content Placeholder 2">
            <a:extLst>
              <a:ext uri="{FF2B5EF4-FFF2-40B4-BE49-F238E27FC236}">
                <a16:creationId xmlns:a16="http://schemas.microsoft.com/office/drawing/2014/main" id="{917A2996-0A50-4FE1-A568-5D59ADA50716}"/>
              </a:ext>
            </a:extLst>
          </p:cNvPr>
          <p:cNvSpPr>
            <a:spLocks noGrp="1"/>
          </p:cNvSpPr>
          <p:nvPr>
            <p:ph idx="1"/>
          </p:nvPr>
        </p:nvSpPr>
        <p:spPr>
          <a:xfrm>
            <a:off x="628650" y="1600200"/>
            <a:ext cx="7886700" cy="4755333"/>
          </a:xfrm>
        </p:spPr>
        <p:txBody>
          <a:bodyPr>
            <a:normAutofit/>
          </a:bodyPr>
          <a:lstStyle/>
          <a:p>
            <a:r>
              <a:rPr lang="en-US" dirty="0"/>
              <a:t>Now, we are ready to convert ER diagrams to relational models.</a:t>
            </a:r>
          </a:p>
          <a:p>
            <a:r>
              <a:rPr lang="en-US" dirty="0"/>
              <a:t>The basic ideas are as follows.</a:t>
            </a:r>
          </a:p>
          <a:p>
            <a:pPr lvl="1"/>
            <a:r>
              <a:rPr lang="en-US" dirty="0"/>
              <a:t>Build one schema for each entity set.</a:t>
            </a:r>
          </a:p>
          <a:p>
            <a:pPr lvl="1"/>
            <a:r>
              <a:rPr lang="en-US" dirty="0"/>
              <a:t>Build one schema for each relationship set only if necessary (</a:t>
            </a:r>
            <a:r>
              <a:rPr lang="en-US" altLang="zh-CN" dirty="0"/>
              <a:t>depends on the constraints</a:t>
            </a:r>
            <a:r>
              <a:rPr lang="en-US" dirty="0"/>
              <a:t>).</a:t>
            </a:r>
          </a:p>
          <a:p>
            <a:pPr lvl="1"/>
            <a:r>
              <a:rPr lang="en-US" dirty="0"/>
              <a:t>One attribute for schemas is one attribute in the ER diagram.</a:t>
            </a:r>
          </a:p>
          <a:p>
            <a:pPr lvl="1"/>
            <a:r>
              <a:rPr lang="en-US" dirty="0"/>
              <a:t>Take care of keys.</a:t>
            </a:r>
          </a:p>
          <a:p>
            <a:r>
              <a:rPr lang="en-US" dirty="0"/>
              <a:t>The goals of the </a:t>
            </a:r>
            <a:r>
              <a:rPr lang="en-US" altLang="zh-CN" dirty="0"/>
              <a:t>conversion</a:t>
            </a:r>
          </a:p>
          <a:p>
            <a:pPr lvl="1"/>
            <a:r>
              <a:rPr lang="en-US" altLang="zh-CN" dirty="0"/>
              <a:t>Preserve all information (from the physical world)</a:t>
            </a:r>
          </a:p>
          <a:p>
            <a:pPr lvl="1"/>
            <a:r>
              <a:rPr lang="en-US" altLang="zh-CN" dirty="0"/>
              <a:t>Maintain the constraints to the extent possible</a:t>
            </a:r>
          </a:p>
          <a:p>
            <a:pPr lvl="1"/>
            <a:r>
              <a:rPr lang="en-US" altLang="zh-CN" dirty="0"/>
              <a:t>Minimize redundancies and NULL values</a:t>
            </a:r>
          </a:p>
          <a:p>
            <a:pPr lvl="1"/>
            <a:r>
              <a:rPr lang="en-US" altLang="zh-CN" dirty="0"/>
              <a:t>Relational Model cannot preserve all constraints</a:t>
            </a:r>
          </a:p>
        </p:txBody>
      </p:sp>
      <p:sp>
        <p:nvSpPr>
          <p:cNvPr id="4" name="矩形 12">
            <a:hlinkClick r:id="rId2" action="ppaction://hlinksldjump"/>
            <a:extLst>
              <a:ext uri="{FF2B5EF4-FFF2-40B4-BE49-F238E27FC236}">
                <a16:creationId xmlns:a16="http://schemas.microsoft.com/office/drawing/2014/main" id="{A46C7F41-4E94-403E-9297-2B0EB2EE7EF5}"/>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 name="矩形 12">
            <a:hlinkClick r:id="rId3" action="ppaction://hlinksldjump"/>
            <a:extLst>
              <a:ext uri="{FF2B5EF4-FFF2-40B4-BE49-F238E27FC236}">
                <a16:creationId xmlns:a16="http://schemas.microsoft.com/office/drawing/2014/main" id="{CC1CE87C-0748-4601-B424-659B397D2EEA}"/>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93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F642-E41B-460D-9B2C-2C0953515BBD}"/>
              </a:ext>
            </a:extLst>
          </p:cNvPr>
          <p:cNvSpPr>
            <a:spLocks noGrp="1"/>
          </p:cNvSpPr>
          <p:nvPr>
            <p:ph type="title"/>
          </p:nvPr>
        </p:nvSpPr>
        <p:spPr/>
        <p:txBody>
          <a:bodyPr/>
          <a:lstStyle/>
          <a:p>
            <a:r>
              <a:rPr lang="en-US" dirty="0"/>
              <a:t>Entity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4167EB-20D6-45CE-AD84-32257DCEE424}"/>
                  </a:ext>
                </a:extLst>
              </p:cNvPr>
              <p:cNvSpPr>
                <a:spLocks noGrp="1"/>
              </p:cNvSpPr>
              <p:nvPr>
                <p:ph idx="1"/>
              </p:nvPr>
            </p:nvSpPr>
            <p:spPr>
              <a:xfrm>
                <a:off x="628650" y="1600200"/>
                <a:ext cx="7886700" cy="4972538"/>
              </a:xfrm>
            </p:spPr>
            <p:txBody>
              <a:bodyPr>
                <a:normAutofit/>
              </a:bodyPr>
              <a:lstStyle/>
              <a:p>
                <a:r>
                  <a:rPr lang="en-US" dirty="0"/>
                  <a:t>Converting strong entity sets (without composite attributes or multivalued attributes) is straightforward.</a:t>
                </a:r>
              </a:p>
              <a:p>
                <a:r>
                  <a:rPr lang="en-US" dirty="0"/>
                  <a:t>For example, the entity set “program”</a:t>
                </a:r>
              </a:p>
              <a:p>
                <a:endParaRPr lang="en-US" dirty="0"/>
              </a:p>
              <a:p>
                <a:endParaRPr lang="en-US" dirty="0"/>
              </a:p>
              <a:p>
                <a:endParaRPr lang="en-US" dirty="0"/>
              </a:p>
              <a:p>
                <a:pPr marL="0" indent="0">
                  <a:buNone/>
                </a:pPr>
                <a:endParaRPr lang="en-US" dirty="0"/>
              </a:p>
              <a:p>
                <a:pPr marL="0" indent="268288">
                  <a:buNone/>
                </a:pPr>
                <a:r>
                  <a:rPr lang="en-US" dirty="0"/>
                  <a:t>is represented by </a:t>
                </a:r>
                <a14:m>
                  <m:oMath xmlns:m="http://schemas.openxmlformats.org/officeDocument/2006/math">
                    <m:r>
                      <a:rPr lang="en-US" b="0" i="1" smtClean="0">
                        <a:latin typeface="Cambria Math" panose="02040503050406030204" pitchFamily="18" charset="0"/>
                      </a:rPr>
                      <m:t>𝑝𝑟𝑜𝑔𝑟𝑎𝑚</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dirty="0" smtClean="0">
                            <a:latin typeface="Cambria Math" panose="02040503050406030204" pitchFamily="18" charset="0"/>
                          </a:rPr>
                          <m:t>𝑐𝑜𝑑𝑒</m:t>
                        </m:r>
                      </m:e>
                    </m:bar>
                    <m:r>
                      <a:rPr lang="en-US" b="0" i="1" smtClean="0">
                        <a:latin typeface="Cambria Math" panose="02040503050406030204" pitchFamily="18" charset="0"/>
                      </a:rPr>
                      <m:t>, </m:t>
                    </m:r>
                    <m:r>
                      <a:rPr lang="en-US" b="0" i="1" smtClean="0">
                        <a:latin typeface="Cambria Math" panose="02040503050406030204" pitchFamily="18" charset="0"/>
                      </a:rPr>
                      <m:t>𝑛𝑎𝑚𝑒</m:t>
                    </m:r>
                    <m:r>
                      <a:rPr lang="en-US" b="0" i="1" smtClean="0">
                        <a:latin typeface="Cambria Math" panose="02040503050406030204" pitchFamily="18" charset="0"/>
                      </a:rPr>
                      <m:t>,</m:t>
                    </m:r>
                    <m:r>
                      <a:rPr lang="en-US" b="0" i="1" smtClean="0">
                        <a:latin typeface="Cambria Math" panose="02040503050406030204" pitchFamily="18" charset="0"/>
                      </a:rPr>
                      <m:t>𝑑𝑖𝑣𝑖𝑠𝑖𝑜𝑛</m:t>
                    </m:r>
                    <m:r>
                      <a:rPr lang="en-US" b="0" i="1" smtClean="0">
                        <a:latin typeface="Cambria Math" panose="02040503050406030204" pitchFamily="18" charset="0"/>
                      </a:rPr>
                      <m:t>)</m:t>
                    </m:r>
                  </m:oMath>
                </a14:m>
                <a:r>
                  <a:rPr lang="en-US" dirty="0"/>
                  <a:t>.</a:t>
                </a:r>
              </a:p>
              <a:p>
                <a:r>
                  <a:rPr lang="en-US" altLang="zh-CN" dirty="0"/>
                  <a:t>For weak entity sets, the case is same as many-to-one relationship set with total participation on the many side (case 9 on page 16).</a:t>
                </a:r>
              </a:p>
              <a:p>
                <a:r>
                  <a:rPr lang="en-US" dirty="0"/>
                  <a:t>Composite attributes and multivalued attributes are discussed at the end.</a:t>
                </a:r>
              </a:p>
            </p:txBody>
          </p:sp>
        </mc:Choice>
        <mc:Fallback xmlns="">
          <p:sp>
            <p:nvSpPr>
              <p:cNvPr id="3" name="Content Placeholder 2">
                <a:extLst>
                  <a:ext uri="{FF2B5EF4-FFF2-40B4-BE49-F238E27FC236}">
                    <a16:creationId xmlns:a16="http://schemas.microsoft.com/office/drawing/2014/main" id="{D54167EB-20D6-45CE-AD84-32257DCEE424}"/>
                  </a:ext>
                </a:extLst>
              </p:cNvPr>
              <p:cNvSpPr>
                <a:spLocks noGrp="1" noRot="1" noChangeAspect="1" noMove="1" noResize="1" noEditPoints="1" noAdjustHandles="1" noChangeArrowheads="1" noChangeShapeType="1" noTextEdit="1"/>
              </p:cNvSpPr>
              <p:nvPr>
                <p:ph idx="1"/>
              </p:nvPr>
            </p:nvSpPr>
            <p:spPr>
              <a:xfrm>
                <a:off x="628650" y="1600200"/>
                <a:ext cx="7886700" cy="4972538"/>
              </a:xfrm>
              <a:blipFill>
                <a:blip r:embed="rId2"/>
                <a:stretch>
                  <a:fillRect l="-773" t="-159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21CA900-C3E9-4CF3-83FF-35E183209AA9}"/>
              </a:ext>
            </a:extLst>
          </p:cNvPr>
          <p:cNvGrpSpPr/>
          <p:nvPr/>
        </p:nvGrpSpPr>
        <p:grpSpPr>
          <a:xfrm>
            <a:off x="3759844" y="2760218"/>
            <a:ext cx="1572897" cy="1326251"/>
            <a:chOff x="1181438" y="3431371"/>
            <a:chExt cx="1572897" cy="1326251"/>
          </a:xfrm>
        </p:grpSpPr>
        <p:sp>
          <p:nvSpPr>
            <p:cNvPr id="5" name="矩形 3">
              <a:extLst>
                <a:ext uri="{FF2B5EF4-FFF2-40B4-BE49-F238E27FC236}">
                  <a16:creationId xmlns:a16="http://schemas.microsoft.com/office/drawing/2014/main" id="{889D0861-CAAE-4BD8-9365-8F4DB13A69BB}"/>
                </a:ext>
              </a:extLst>
            </p:cNvPr>
            <p:cNvSpPr/>
            <p:nvPr/>
          </p:nvSpPr>
          <p:spPr>
            <a:xfrm>
              <a:off x="1411257" y="3957652"/>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program</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 name="椭圆 7">
              <a:extLst>
                <a:ext uri="{FF2B5EF4-FFF2-40B4-BE49-F238E27FC236}">
                  <a16:creationId xmlns:a16="http://schemas.microsoft.com/office/drawing/2014/main" id="{7701BE59-9BFA-4F3D-9C15-83A598CEA764}"/>
                </a:ext>
              </a:extLst>
            </p:cNvPr>
            <p:cNvSpPr/>
            <p:nvPr/>
          </p:nvSpPr>
          <p:spPr>
            <a:xfrm>
              <a:off x="1181438" y="3448572"/>
              <a:ext cx="558695"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code</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7" name="椭圆 22">
              <a:extLst>
                <a:ext uri="{FF2B5EF4-FFF2-40B4-BE49-F238E27FC236}">
                  <a16:creationId xmlns:a16="http://schemas.microsoft.com/office/drawing/2014/main" id="{52EE06FD-985E-42B7-9ACA-994FB79DDFB4}"/>
                </a:ext>
              </a:extLst>
            </p:cNvPr>
            <p:cNvSpPr/>
            <p:nvPr/>
          </p:nvSpPr>
          <p:spPr>
            <a:xfrm>
              <a:off x="2125433" y="3431371"/>
              <a:ext cx="628902"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name</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8" name="椭圆 23">
              <a:extLst>
                <a:ext uri="{FF2B5EF4-FFF2-40B4-BE49-F238E27FC236}">
                  <a16:creationId xmlns:a16="http://schemas.microsoft.com/office/drawing/2014/main" id="{2932FA2A-0872-4BDF-900C-EF5A947D1794}"/>
                </a:ext>
              </a:extLst>
            </p:cNvPr>
            <p:cNvSpPr/>
            <p:nvPr/>
          </p:nvSpPr>
          <p:spPr>
            <a:xfrm>
              <a:off x="1438937" y="4403550"/>
              <a:ext cx="947633"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division</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9" name="直接连接符 9">
              <a:extLst>
                <a:ext uri="{FF2B5EF4-FFF2-40B4-BE49-F238E27FC236}">
                  <a16:creationId xmlns:a16="http://schemas.microsoft.com/office/drawing/2014/main" id="{6141E6C2-9BC9-4354-B409-73EA73DC4E54}"/>
                </a:ext>
              </a:extLst>
            </p:cNvPr>
            <p:cNvCxnSpPr>
              <a:cxnSpLocks/>
              <a:stCxn id="6" idx="5"/>
              <a:endCxn id="5" idx="0"/>
            </p:cNvCxnSpPr>
            <p:nvPr/>
          </p:nvCxnSpPr>
          <p:spPr>
            <a:xfrm>
              <a:off x="1658314" y="3750791"/>
              <a:ext cx="255214" cy="20686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11">
              <a:extLst>
                <a:ext uri="{FF2B5EF4-FFF2-40B4-BE49-F238E27FC236}">
                  <a16:creationId xmlns:a16="http://schemas.microsoft.com/office/drawing/2014/main" id="{0A7D48EA-17A3-47EB-95CF-05DF0ED85E79}"/>
                </a:ext>
              </a:extLst>
            </p:cNvPr>
            <p:cNvCxnSpPr>
              <a:cxnSpLocks/>
              <a:stCxn id="7" idx="3"/>
              <a:endCxn id="5" idx="0"/>
            </p:cNvCxnSpPr>
            <p:nvPr/>
          </p:nvCxnSpPr>
          <p:spPr>
            <a:xfrm flipH="1">
              <a:off x="1913528" y="3733590"/>
              <a:ext cx="304006" cy="2240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28">
              <a:extLst>
                <a:ext uri="{FF2B5EF4-FFF2-40B4-BE49-F238E27FC236}">
                  <a16:creationId xmlns:a16="http://schemas.microsoft.com/office/drawing/2014/main" id="{B02F3235-442C-4BAB-A60A-A0F6E1A8D6CC}"/>
                </a:ext>
              </a:extLst>
            </p:cNvPr>
            <p:cNvCxnSpPr>
              <a:cxnSpLocks/>
              <a:stCxn id="8" idx="0"/>
              <a:endCxn id="5" idx="2"/>
            </p:cNvCxnSpPr>
            <p:nvPr/>
          </p:nvCxnSpPr>
          <p:spPr>
            <a:xfrm flipV="1">
              <a:off x="1912754" y="4265429"/>
              <a:ext cx="774" cy="13812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矩形 12">
            <a:hlinkClick r:id="rId3" action="ppaction://hlinksldjump"/>
            <a:extLst>
              <a:ext uri="{FF2B5EF4-FFF2-40B4-BE49-F238E27FC236}">
                <a16:creationId xmlns:a16="http://schemas.microsoft.com/office/drawing/2014/main" id="{B4C8F6CF-5701-435B-9A28-218828CD4271}"/>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21" name="矩形 12">
            <a:hlinkClick r:id="rId4" action="ppaction://hlinksldjump"/>
            <a:extLst>
              <a:ext uri="{FF2B5EF4-FFF2-40B4-BE49-F238E27FC236}">
                <a16:creationId xmlns:a16="http://schemas.microsoft.com/office/drawing/2014/main" id="{6D3A95FA-9CD5-4C76-8318-4CC2D8F02A0B}"/>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26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CC73-0584-4C67-B8AF-4E6F888E6B94}"/>
              </a:ext>
            </a:extLst>
          </p:cNvPr>
          <p:cNvSpPr>
            <a:spLocks noGrp="1"/>
          </p:cNvSpPr>
          <p:nvPr>
            <p:ph type="title"/>
          </p:nvPr>
        </p:nvSpPr>
        <p:spPr/>
        <p:txBody>
          <a:bodyPr/>
          <a:lstStyle/>
          <a:p>
            <a:r>
              <a:rPr lang="en-US" dirty="0"/>
              <a:t>Relationship Sets</a:t>
            </a:r>
          </a:p>
        </p:txBody>
      </p:sp>
      <p:sp>
        <p:nvSpPr>
          <p:cNvPr id="3" name="Content Placeholder 2">
            <a:extLst>
              <a:ext uri="{FF2B5EF4-FFF2-40B4-BE49-F238E27FC236}">
                <a16:creationId xmlns:a16="http://schemas.microsoft.com/office/drawing/2014/main" id="{73DCE917-788F-4687-89A9-FC03ACEC494F}"/>
              </a:ext>
            </a:extLst>
          </p:cNvPr>
          <p:cNvSpPr>
            <a:spLocks noGrp="1"/>
          </p:cNvSpPr>
          <p:nvPr>
            <p:ph idx="1"/>
          </p:nvPr>
        </p:nvSpPr>
        <p:spPr>
          <a:xfrm>
            <a:off x="628650" y="1600200"/>
            <a:ext cx="7886700" cy="1293795"/>
          </a:xfrm>
        </p:spPr>
        <p:txBody>
          <a:bodyPr/>
          <a:lstStyle/>
          <a:p>
            <a:r>
              <a:rPr lang="en-US" dirty="0"/>
              <a:t>Different constraints make the conversion of relationship sets different.</a:t>
            </a:r>
          </a:p>
          <a:p>
            <a:r>
              <a:rPr lang="en-US" dirty="0"/>
              <a:t>Here we list all different cases of the constraints. (10 in total)</a:t>
            </a:r>
          </a:p>
          <a:p>
            <a:endParaRPr lang="en-US" dirty="0"/>
          </a:p>
          <a:p>
            <a:endParaRPr lang="en-US" dirty="0"/>
          </a:p>
          <a:p>
            <a:endParaRPr lang="en-US" dirty="0"/>
          </a:p>
          <a:p>
            <a:endParaRPr lang="en-US" dirty="0"/>
          </a:p>
          <a:p>
            <a:endParaRPr lang="en-US" dirty="0"/>
          </a:p>
        </p:txBody>
      </p:sp>
      <p:grpSp>
        <p:nvGrpSpPr>
          <p:cNvPr id="21" name="Group 20">
            <a:extLst>
              <a:ext uri="{FF2B5EF4-FFF2-40B4-BE49-F238E27FC236}">
                <a16:creationId xmlns:a16="http://schemas.microsoft.com/office/drawing/2014/main" id="{3EFC77A1-788F-4E67-9DFF-F339737F4F94}"/>
              </a:ext>
            </a:extLst>
          </p:cNvPr>
          <p:cNvGrpSpPr/>
          <p:nvPr/>
        </p:nvGrpSpPr>
        <p:grpSpPr>
          <a:xfrm>
            <a:off x="7207548" y="2893995"/>
            <a:ext cx="1307801" cy="550463"/>
            <a:chOff x="828431" y="3555552"/>
            <a:chExt cx="1307801" cy="550463"/>
          </a:xfrm>
        </p:grpSpPr>
        <p:grpSp>
          <p:nvGrpSpPr>
            <p:cNvPr id="11" name="组合 52">
              <a:extLst>
                <a:ext uri="{FF2B5EF4-FFF2-40B4-BE49-F238E27FC236}">
                  <a16:creationId xmlns:a16="http://schemas.microsoft.com/office/drawing/2014/main" id="{C94FC7DC-B507-4267-A6C7-AEB07463B4FC}"/>
                </a:ext>
              </a:extLst>
            </p:cNvPr>
            <p:cNvGrpSpPr/>
            <p:nvPr/>
          </p:nvGrpSpPr>
          <p:grpSpPr>
            <a:xfrm>
              <a:off x="1207100" y="3555552"/>
              <a:ext cx="550463" cy="550463"/>
              <a:chOff x="5578646" y="5157139"/>
              <a:chExt cx="1040454" cy="1040454"/>
            </a:xfrm>
          </p:grpSpPr>
          <p:sp>
            <p:nvSpPr>
              <p:cNvPr id="12" name="菱形 53">
                <a:extLst>
                  <a:ext uri="{FF2B5EF4-FFF2-40B4-BE49-F238E27FC236}">
                    <a16:creationId xmlns:a16="http://schemas.microsoft.com/office/drawing/2014/main" id="{46A98F1E-DACE-45A6-AF2B-82CFE026E816}"/>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3" name="文本框 54">
                <a:extLst>
                  <a:ext uri="{FF2B5EF4-FFF2-40B4-BE49-F238E27FC236}">
                    <a16:creationId xmlns:a16="http://schemas.microsoft.com/office/drawing/2014/main" id="{FCE292D7-1C68-4899-B68C-F8EB959746C4}"/>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14" name="直接连接符 9">
              <a:extLst>
                <a:ext uri="{FF2B5EF4-FFF2-40B4-BE49-F238E27FC236}">
                  <a16:creationId xmlns:a16="http://schemas.microsoft.com/office/drawing/2014/main" id="{6DAD742A-2C75-4E63-8A5E-79538F103785}"/>
                </a:ext>
              </a:extLst>
            </p:cNvPr>
            <p:cNvCxnSpPr>
              <a:cxnSpLocks/>
              <a:endCxn id="12" idx="1"/>
            </p:cNvCxnSpPr>
            <p:nvPr/>
          </p:nvCxnSpPr>
          <p:spPr>
            <a:xfrm>
              <a:off x="828431" y="3830783"/>
              <a:ext cx="378669"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9">
              <a:extLst>
                <a:ext uri="{FF2B5EF4-FFF2-40B4-BE49-F238E27FC236}">
                  <a16:creationId xmlns:a16="http://schemas.microsoft.com/office/drawing/2014/main" id="{522E4581-6F7A-409B-8E87-DC4C18A8CD5E}"/>
                </a:ext>
              </a:extLst>
            </p:cNvPr>
            <p:cNvCxnSpPr>
              <a:cxnSpLocks/>
              <a:stCxn id="12" idx="3"/>
            </p:cNvCxnSpPr>
            <p:nvPr/>
          </p:nvCxnSpPr>
          <p:spPr>
            <a:xfrm flipV="1">
              <a:off x="1757563" y="3830783"/>
              <a:ext cx="378669"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9772D81C-BF8C-41F9-98EC-85E55D681C4C}"/>
              </a:ext>
            </a:extLst>
          </p:cNvPr>
          <p:cNvSpPr txBox="1"/>
          <p:nvPr/>
        </p:nvSpPr>
        <p:spPr>
          <a:xfrm>
            <a:off x="628650" y="2984560"/>
            <a:ext cx="4724370"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1.	many-to-many without total participation</a:t>
            </a:r>
          </a:p>
        </p:txBody>
      </p:sp>
      <p:grpSp>
        <p:nvGrpSpPr>
          <p:cNvPr id="22" name="Group 21">
            <a:extLst>
              <a:ext uri="{FF2B5EF4-FFF2-40B4-BE49-F238E27FC236}">
                <a16:creationId xmlns:a16="http://schemas.microsoft.com/office/drawing/2014/main" id="{31EE4EA2-2FD1-4737-8A9F-3D61EA33590D}"/>
              </a:ext>
            </a:extLst>
          </p:cNvPr>
          <p:cNvGrpSpPr/>
          <p:nvPr/>
        </p:nvGrpSpPr>
        <p:grpSpPr>
          <a:xfrm>
            <a:off x="7207549" y="3674403"/>
            <a:ext cx="1307801" cy="550463"/>
            <a:chOff x="828431" y="3555552"/>
            <a:chExt cx="1307801" cy="550463"/>
          </a:xfrm>
        </p:grpSpPr>
        <p:grpSp>
          <p:nvGrpSpPr>
            <p:cNvPr id="23" name="组合 52">
              <a:extLst>
                <a:ext uri="{FF2B5EF4-FFF2-40B4-BE49-F238E27FC236}">
                  <a16:creationId xmlns:a16="http://schemas.microsoft.com/office/drawing/2014/main" id="{B5C2D7C4-21AA-4E8F-AF3F-FC5FC95834D4}"/>
                </a:ext>
              </a:extLst>
            </p:cNvPr>
            <p:cNvGrpSpPr/>
            <p:nvPr/>
          </p:nvGrpSpPr>
          <p:grpSpPr>
            <a:xfrm>
              <a:off x="1207100" y="3555552"/>
              <a:ext cx="550463" cy="550463"/>
              <a:chOff x="5578646" y="5157139"/>
              <a:chExt cx="1040454" cy="1040454"/>
            </a:xfrm>
          </p:grpSpPr>
          <p:sp>
            <p:nvSpPr>
              <p:cNvPr id="26" name="菱形 53">
                <a:extLst>
                  <a:ext uri="{FF2B5EF4-FFF2-40B4-BE49-F238E27FC236}">
                    <a16:creationId xmlns:a16="http://schemas.microsoft.com/office/drawing/2014/main" id="{4CE900BA-534C-43BE-AB34-49048851E551}"/>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27" name="文本框 54">
                <a:extLst>
                  <a:ext uri="{FF2B5EF4-FFF2-40B4-BE49-F238E27FC236}">
                    <a16:creationId xmlns:a16="http://schemas.microsoft.com/office/drawing/2014/main" id="{D5CD5224-A000-4F29-BB0A-0331601F102C}"/>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24" name="直接连接符 9">
              <a:extLst>
                <a:ext uri="{FF2B5EF4-FFF2-40B4-BE49-F238E27FC236}">
                  <a16:creationId xmlns:a16="http://schemas.microsoft.com/office/drawing/2014/main" id="{4E0FE0C2-DF32-4D08-8293-FCC90DFC5F67}"/>
                </a:ext>
              </a:extLst>
            </p:cNvPr>
            <p:cNvCxnSpPr>
              <a:cxnSpLocks/>
              <a:endCxn id="26" idx="1"/>
            </p:cNvCxnSpPr>
            <p:nvPr/>
          </p:nvCxnSpPr>
          <p:spPr>
            <a:xfrm>
              <a:off x="828431" y="3830783"/>
              <a:ext cx="378669"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9">
              <a:extLst>
                <a:ext uri="{FF2B5EF4-FFF2-40B4-BE49-F238E27FC236}">
                  <a16:creationId xmlns:a16="http://schemas.microsoft.com/office/drawing/2014/main" id="{8C8FED00-D55E-4991-8AF0-ED279D044F97}"/>
                </a:ext>
              </a:extLst>
            </p:cNvPr>
            <p:cNvCxnSpPr>
              <a:cxnSpLocks/>
              <a:stCxn id="26" idx="3"/>
            </p:cNvCxnSpPr>
            <p:nvPr/>
          </p:nvCxnSpPr>
          <p:spPr>
            <a:xfrm flipV="1">
              <a:off x="1757563" y="3830783"/>
              <a:ext cx="378669"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693AD693-24B9-481D-AF4F-496D30463BD7}"/>
              </a:ext>
            </a:extLst>
          </p:cNvPr>
          <p:cNvSpPr txBox="1"/>
          <p:nvPr/>
        </p:nvSpPr>
        <p:spPr>
          <a:xfrm>
            <a:off x="628650" y="3764968"/>
            <a:ext cx="5660524"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2.	many-to-many with total participation on one side</a:t>
            </a:r>
          </a:p>
        </p:txBody>
      </p:sp>
      <p:grpSp>
        <p:nvGrpSpPr>
          <p:cNvPr id="29" name="Group 28">
            <a:extLst>
              <a:ext uri="{FF2B5EF4-FFF2-40B4-BE49-F238E27FC236}">
                <a16:creationId xmlns:a16="http://schemas.microsoft.com/office/drawing/2014/main" id="{9F65F747-8F2A-468D-968B-903985CDC930}"/>
              </a:ext>
            </a:extLst>
          </p:cNvPr>
          <p:cNvGrpSpPr/>
          <p:nvPr/>
        </p:nvGrpSpPr>
        <p:grpSpPr>
          <a:xfrm>
            <a:off x="7207548" y="4454811"/>
            <a:ext cx="1307801" cy="550463"/>
            <a:chOff x="828431" y="3555552"/>
            <a:chExt cx="1307801" cy="550463"/>
          </a:xfrm>
        </p:grpSpPr>
        <p:grpSp>
          <p:nvGrpSpPr>
            <p:cNvPr id="30" name="组合 52">
              <a:extLst>
                <a:ext uri="{FF2B5EF4-FFF2-40B4-BE49-F238E27FC236}">
                  <a16:creationId xmlns:a16="http://schemas.microsoft.com/office/drawing/2014/main" id="{D3A72C70-3E97-4BF8-BA6C-611E0F533442}"/>
                </a:ext>
              </a:extLst>
            </p:cNvPr>
            <p:cNvGrpSpPr/>
            <p:nvPr/>
          </p:nvGrpSpPr>
          <p:grpSpPr>
            <a:xfrm>
              <a:off x="1207100" y="3555552"/>
              <a:ext cx="550463" cy="550463"/>
              <a:chOff x="5578646" y="5157139"/>
              <a:chExt cx="1040454" cy="1040454"/>
            </a:xfrm>
          </p:grpSpPr>
          <p:sp>
            <p:nvSpPr>
              <p:cNvPr id="33" name="菱形 53">
                <a:extLst>
                  <a:ext uri="{FF2B5EF4-FFF2-40B4-BE49-F238E27FC236}">
                    <a16:creationId xmlns:a16="http://schemas.microsoft.com/office/drawing/2014/main" id="{4BE2904E-927B-4A17-8B65-3FC0B3531981}"/>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34" name="文本框 54">
                <a:extLst>
                  <a:ext uri="{FF2B5EF4-FFF2-40B4-BE49-F238E27FC236}">
                    <a16:creationId xmlns:a16="http://schemas.microsoft.com/office/drawing/2014/main" id="{1316EEE9-9834-46CF-9BA6-9415673B46C0}"/>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31" name="直接连接符 9">
              <a:extLst>
                <a:ext uri="{FF2B5EF4-FFF2-40B4-BE49-F238E27FC236}">
                  <a16:creationId xmlns:a16="http://schemas.microsoft.com/office/drawing/2014/main" id="{5E8FA77A-5FCD-4E80-9130-35A9CB239413}"/>
                </a:ext>
              </a:extLst>
            </p:cNvPr>
            <p:cNvCxnSpPr>
              <a:cxnSpLocks/>
              <a:endCxn id="33" idx="1"/>
            </p:cNvCxnSpPr>
            <p:nvPr/>
          </p:nvCxnSpPr>
          <p:spPr>
            <a:xfrm>
              <a:off x="828431" y="3830783"/>
              <a:ext cx="378669"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9">
              <a:extLst>
                <a:ext uri="{FF2B5EF4-FFF2-40B4-BE49-F238E27FC236}">
                  <a16:creationId xmlns:a16="http://schemas.microsoft.com/office/drawing/2014/main" id="{234143A9-ADA1-4191-86CB-BD46D0537B25}"/>
                </a:ext>
              </a:extLst>
            </p:cNvPr>
            <p:cNvCxnSpPr>
              <a:cxnSpLocks/>
              <a:stCxn id="33" idx="3"/>
            </p:cNvCxnSpPr>
            <p:nvPr/>
          </p:nvCxnSpPr>
          <p:spPr>
            <a:xfrm flipV="1">
              <a:off x="1757563" y="3830783"/>
              <a:ext cx="378669"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CA74E91E-6DA5-473A-8F58-C5B6F38B7106}"/>
              </a:ext>
            </a:extLst>
          </p:cNvPr>
          <p:cNvSpPr txBox="1"/>
          <p:nvPr/>
        </p:nvSpPr>
        <p:spPr>
          <a:xfrm>
            <a:off x="628649" y="4545376"/>
            <a:ext cx="5840060"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3.	many-to-many with total participation on both sides</a:t>
            </a:r>
          </a:p>
        </p:txBody>
      </p:sp>
      <p:sp>
        <p:nvSpPr>
          <p:cNvPr id="57" name="矩形 12">
            <a:hlinkClick r:id="rId2" action="ppaction://hlinksldjump"/>
            <a:extLst>
              <a:ext uri="{FF2B5EF4-FFF2-40B4-BE49-F238E27FC236}">
                <a16:creationId xmlns:a16="http://schemas.microsoft.com/office/drawing/2014/main" id="{B00C6CE9-B188-4AFD-BE13-2CC31137CAD6}"/>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8" name="矩形 12">
            <a:hlinkClick r:id="rId3" action="ppaction://hlinksldjump"/>
            <a:extLst>
              <a:ext uri="{FF2B5EF4-FFF2-40B4-BE49-F238E27FC236}">
                <a16:creationId xmlns:a16="http://schemas.microsoft.com/office/drawing/2014/main" id="{3324A4AF-C4F0-4D49-8C0D-1B46858676EA}"/>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35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B13D-FAD8-431F-BA9E-95755E914652}"/>
              </a:ext>
            </a:extLst>
          </p:cNvPr>
          <p:cNvSpPr>
            <a:spLocks noGrp="1"/>
          </p:cNvSpPr>
          <p:nvPr>
            <p:ph type="title"/>
          </p:nvPr>
        </p:nvSpPr>
        <p:spPr/>
        <p:txBody>
          <a:bodyPr/>
          <a:lstStyle/>
          <a:p>
            <a:r>
              <a:rPr lang="en-US" dirty="0"/>
              <a:t>Relationship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3E9075-C6C8-4817-AAD7-5061FD3B2EC9}"/>
                  </a:ext>
                </a:extLst>
              </p:cNvPr>
              <p:cNvSpPr>
                <a:spLocks noGrp="1"/>
              </p:cNvSpPr>
              <p:nvPr>
                <p:ph idx="1"/>
              </p:nvPr>
            </p:nvSpPr>
            <p:spPr>
              <a:xfrm>
                <a:off x="628650" y="1600200"/>
                <a:ext cx="7886700" cy="4542692"/>
              </a:xfrm>
            </p:spPr>
            <p:txBody>
              <a:bodyPr/>
              <a:lstStyle/>
              <a:p>
                <a:r>
                  <a:rPr lang="en-US" dirty="0"/>
                  <a:t>For the above 3 cases, we create an individual schema for each relationship set.</a:t>
                </a:r>
              </a:p>
              <a:p>
                <a:r>
                  <a:rPr lang="en-US" altLang="zh-CN" dirty="0"/>
                  <a:t>The column names consist of the key attributes for both entity sets and the attributes for the relationship set (if any).</a:t>
                </a:r>
              </a:p>
              <a:p>
                <a:r>
                  <a:rPr lang="en-US" dirty="0"/>
                  <a:t>The key of the schema is the combination of the key attributes for both entity sets.</a:t>
                </a:r>
              </a:p>
              <a:p>
                <a:r>
                  <a:rPr lang="en-US" dirty="0"/>
                  <a:t>For example, the relationship set “offer” is presented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𝑜𝑓𝑓𝑒𝑟</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𝑐𝑜𝑑𝑒</m:t>
                          </m:r>
                          <m:r>
                            <a:rPr lang="en-US" b="0" i="1" smtClean="0">
                              <a:latin typeface="Cambria Math" panose="02040503050406030204" pitchFamily="18" charset="0"/>
                            </a:rPr>
                            <m:t>, </m:t>
                          </m:r>
                          <m:r>
                            <a:rPr lang="en-US" b="0" i="1" smtClean="0">
                              <a:latin typeface="Cambria Math" panose="02040503050406030204" pitchFamily="18" charset="0"/>
                            </a:rPr>
                            <m:t>𝑐𝑜𝑢𝑟𝑠𝑒</m:t>
                          </m:r>
                          <m:r>
                            <a:rPr lang="en-US" b="0" i="1" smtClean="0">
                              <a:latin typeface="Cambria Math" panose="02040503050406030204" pitchFamily="18" charset="0"/>
                            </a:rPr>
                            <m:t>_</m:t>
                          </m:r>
                          <m:r>
                            <a:rPr lang="en-US" b="0" i="1" smtClean="0">
                              <a:latin typeface="Cambria Math" panose="02040503050406030204" pitchFamily="18" charset="0"/>
                            </a:rPr>
                            <m:t>𝑛𝑎𝑚𝑒</m:t>
                          </m:r>
                        </m:e>
                      </m:ba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93E9075-C6C8-4817-AAD7-5061FD3B2EC9}"/>
                  </a:ext>
                </a:extLst>
              </p:cNvPr>
              <p:cNvSpPr>
                <a:spLocks noGrp="1" noRot="1" noChangeAspect="1" noMove="1" noResize="1" noEditPoints="1" noAdjustHandles="1" noChangeArrowheads="1" noChangeShapeType="1" noTextEdit="1"/>
              </p:cNvSpPr>
              <p:nvPr>
                <p:ph idx="1"/>
              </p:nvPr>
            </p:nvSpPr>
            <p:spPr>
              <a:xfrm>
                <a:off x="628650" y="1600200"/>
                <a:ext cx="7886700" cy="4542692"/>
              </a:xfrm>
              <a:blipFill>
                <a:blip r:embed="rId2"/>
                <a:stretch>
                  <a:fillRect l="-773" t="-1745" r="-386"/>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8894A043-BCFC-454C-8C63-45944F811CB9}"/>
              </a:ext>
            </a:extLst>
          </p:cNvPr>
          <p:cNvGrpSpPr/>
          <p:nvPr/>
        </p:nvGrpSpPr>
        <p:grpSpPr>
          <a:xfrm>
            <a:off x="2080206" y="4756345"/>
            <a:ext cx="4651291" cy="1206109"/>
            <a:chOff x="2150544" y="4163580"/>
            <a:chExt cx="4651291" cy="1206109"/>
          </a:xfrm>
        </p:grpSpPr>
        <p:grpSp>
          <p:nvGrpSpPr>
            <p:cNvPr id="4" name="Group 3">
              <a:extLst>
                <a:ext uri="{FF2B5EF4-FFF2-40B4-BE49-F238E27FC236}">
                  <a16:creationId xmlns:a16="http://schemas.microsoft.com/office/drawing/2014/main" id="{34868AB3-A589-444E-A174-D00FB306C911}"/>
                </a:ext>
              </a:extLst>
            </p:cNvPr>
            <p:cNvGrpSpPr/>
            <p:nvPr/>
          </p:nvGrpSpPr>
          <p:grpSpPr>
            <a:xfrm>
              <a:off x="5250149" y="4163580"/>
              <a:ext cx="1551686" cy="976458"/>
              <a:chOff x="5025453" y="2515625"/>
              <a:chExt cx="1551686" cy="976458"/>
            </a:xfrm>
          </p:grpSpPr>
          <p:sp>
            <p:nvSpPr>
              <p:cNvPr id="9" name="矩形 21">
                <a:extLst>
                  <a:ext uri="{FF2B5EF4-FFF2-40B4-BE49-F238E27FC236}">
                    <a16:creationId xmlns:a16="http://schemas.microsoft.com/office/drawing/2014/main" id="{DA9E22F1-008D-4584-BC22-C3A876021FA3}"/>
                  </a:ext>
                </a:extLst>
              </p:cNvPr>
              <p:cNvSpPr/>
              <p:nvPr/>
            </p:nvSpPr>
            <p:spPr>
              <a:xfrm>
                <a:off x="5356067" y="3184306"/>
                <a:ext cx="72167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course</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0" name="椭圆 25">
                <a:extLst>
                  <a:ext uri="{FF2B5EF4-FFF2-40B4-BE49-F238E27FC236}">
                    <a16:creationId xmlns:a16="http://schemas.microsoft.com/office/drawing/2014/main" id="{238BDD75-AC04-44DD-B845-5CE55E989F15}"/>
                  </a:ext>
                </a:extLst>
              </p:cNvPr>
              <p:cNvSpPr/>
              <p:nvPr/>
            </p:nvSpPr>
            <p:spPr>
              <a:xfrm>
                <a:off x="5025453" y="2515625"/>
                <a:ext cx="155168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err="1">
                    <a:solidFill>
                      <a:schemeClr val="tx1"/>
                    </a:solidFill>
                    <a:latin typeface="Arial" panose="020B0604020202020204" pitchFamily="34" charset="0"/>
                    <a:cs typeface="Arial" panose="020B0604020202020204" pitchFamily="34" charset="0"/>
                  </a:rPr>
                  <a:t>course_name</a:t>
                </a:r>
                <a:endParaRPr lang="zh-CN" altLang="en-US" sz="1400" i="1" u="sng" dirty="0">
                  <a:solidFill>
                    <a:schemeClr val="tx1"/>
                  </a:solidFill>
                  <a:latin typeface="Arial" panose="020B0604020202020204" pitchFamily="34" charset="0"/>
                  <a:cs typeface="Arial" panose="020B0604020202020204" pitchFamily="34" charset="0"/>
                </a:endParaRPr>
              </a:p>
            </p:txBody>
          </p:sp>
          <p:cxnSp>
            <p:nvCxnSpPr>
              <p:cNvPr id="12" name="直接连接符 36">
                <a:extLst>
                  <a:ext uri="{FF2B5EF4-FFF2-40B4-BE49-F238E27FC236}">
                    <a16:creationId xmlns:a16="http://schemas.microsoft.com/office/drawing/2014/main" id="{19B1873C-B479-4050-BF7E-9532F96ACC46}"/>
                  </a:ext>
                </a:extLst>
              </p:cNvPr>
              <p:cNvCxnSpPr>
                <a:cxnSpLocks/>
                <a:stCxn id="9" idx="0"/>
                <a:endCxn id="10" idx="4"/>
              </p:cNvCxnSpPr>
              <p:nvPr/>
            </p:nvCxnSpPr>
            <p:spPr>
              <a:xfrm flipV="1">
                <a:off x="5716903" y="2869697"/>
                <a:ext cx="84393" cy="3146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4C68CDD-92FF-4696-9C82-88E7F458D91A}"/>
                </a:ext>
              </a:extLst>
            </p:cNvPr>
            <p:cNvGrpSpPr/>
            <p:nvPr/>
          </p:nvGrpSpPr>
          <p:grpSpPr>
            <a:xfrm>
              <a:off x="2150544" y="4163580"/>
              <a:ext cx="1340685" cy="976458"/>
              <a:chOff x="1075114" y="3288971"/>
              <a:chExt cx="1340685" cy="976458"/>
            </a:xfrm>
          </p:grpSpPr>
          <p:sp>
            <p:nvSpPr>
              <p:cNvPr id="17" name="矩形 3">
                <a:extLst>
                  <a:ext uri="{FF2B5EF4-FFF2-40B4-BE49-F238E27FC236}">
                    <a16:creationId xmlns:a16="http://schemas.microsoft.com/office/drawing/2014/main" id="{036F6AC5-6C0C-4F4C-BE31-EFF7FB9EC3FF}"/>
                  </a:ext>
                </a:extLst>
              </p:cNvPr>
              <p:cNvSpPr/>
              <p:nvPr/>
            </p:nvSpPr>
            <p:spPr>
              <a:xfrm>
                <a:off x="1411257" y="3957652"/>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program</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8" name="椭圆 7">
                <a:extLst>
                  <a:ext uri="{FF2B5EF4-FFF2-40B4-BE49-F238E27FC236}">
                    <a16:creationId xmlns:a16="http://schemas.microsoft.com/office/drawing/2014/main" id="{ABB0A4FF-EB71-4740-A8E4-416617C965F2}"/>
                  </a:ext>
                </a:extLst>
              </p:cNvPr>
              <p:cNvSpPr/>
              <p:nvPr/>
            </p:nvSpPr>
            <p:spPr>
              <a:xfrm>
                <a:off x="1075114" y="3288971"/>
                <a:ext cx="558695"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code</a:t>
                </a:r>
                <a:endParaRPr lang="zh-CN" altLang="en-US" sz="1400" i="1" u="sng" dirty="0">
                  <a:solidFill>
                    <a:schemeClr val="tx1"/>
                  </a:solidFill>
                  <a:latin typeface="Arial" panose="020B0604020202020204" pitchFamily="34" charset="0"/>
                  <a:cs typeface="Arial" panose="020B0604020202020204" pitchFamily="34" charset="0"/>
                </a:endParaRPr>
              </a:p>
            </p:txBody>
          </p:sp>
          <p:cxnSp>
            <p:nvCxnSpPr>
              <p:cNvPr id="21" name="直接连接符 9">
                <a:extLst>
                  <a:ext uri="{FF2B5EF4-FFF2-40B4-BE49-F238E27FC236}">
                    <a16:creationId xmlns:a16="http://schemas.microsoft.com/office/drawing/2014/main" id="{D8CDC16A-99EA-4956-966C-97AD9C74D7F2}"/>
                  </a:ext>
                </a:extLst>
              </p:cNvPr>
              <p:cNvCxnSpPr>
                <a:cxnSpLocks/>
                <a:stCxn id="18" idx="5"/>
                <a:endCxn id="17" idx="0"/>
              </p:cNvCxnSpPr>
              <p:nvPr/>
            </p:nvCxnSpPr>
            <p:spPr>
              <a:xfrm>
                <a:off x="1551990" y="3591190"/>
                <a:ext cx="361538" cy="3664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6">
              <a:extLst>
                <a:ext uri="{FF2B5EF4-FFF2-40B4-BE49-F238E27FC236}">
                  <a16:creationId xmlns:a16="http://schemas.microsoft.com/office/drawing/2014/main" id="{C8DD1E10-F5CF-467A-9B59-1E78B0816323}"/>
                </a:ext>
              </a:extLst>
            </p:cNvPr>
            <p:cNvGrpSpPr/>
            <p:nvPr/>
          </p:nvGrpSpPr>
          <p:grpSpPr>
            <a:xfrm>
              <a:off x="4152456" y="4602609"/>
              <a:ext cx="767080" cy="767080"/>
              <a:chOff x="3371232" y="4880441"/>
              <a:chExt cx="823259" cy="823260"/>
            </a:xfrm>
          </p:grpSpPr>
          <p:sp>
            <p:nvSpPr>
              <p:cNvPr id="25" name="菱形 4">
                <a:extLst>
                  <a:ext uri="{FF2B5EF4-FFF2-40B4-BE49-F238E27FC236}">
                    <a16:creationId xmlns:a16="http://schemas.microsoft.com/office/drawing/2014/main" id="{0C1292B1-0095-40A8-896F-878CB07FDDE8}"/>
                  </a:ext>
                </a:extLst>
              </p:cNvPr>
              <p:cNvSpPr>
                <a:spLocks noChangeAspect="1"/>
              </p:cNvSpPr>
              <p:nvPr/>
            </p:nvSpPr>
            <p:spPr>
              <a:xfrm>
                <a:off x="3371232" y="4880441"/>
                <a:ext cx="823259" cy="82326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26" name="文本框 5">
                <a:extLst>
                  <a:ext uri="{FF2B5EF4-FFF2-40B4-BE49-F238E27FC236}">
                    <a16:creationId xmlns:a16="http://schemas.microsoft.com/office/drawing/2014/main" id="{194233F6-4BA0-46D2-BA78-54FBC62F977B}"/>
                  </a:ext>
                </a:extLst>
              </p:cNvPr>
              <p:cNvSpPr txBox="1"/>
              <p:nvPr/>
            </p:nvSpPr>
            <p:spPr>
              <a:xfrm>
                <a:off x="3491941" y="5115634"/>
                <a:ext cx="581841" cy="330318"/>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offer</a:t>
                </a:r>
                <a:endParaRPr kumimoji="1" lang="zh-CN" altLang="en-US" sz="1400" i="1" dirty="0">
                  <a:latin typeface="Arial" panose="020B0604020202020204" pitchFamily="34" charset="0"/>
                  <a:cs typeface="Arial" panose="020B0604020202020204" pitchFamily="34" charset="0"/>
                </a:endParaRPr>
              </a:p>
            </p:txBody>
          </p:sp>
        </p:grpSp>
        <p:cxnSp>
          <p:nvCxnSpPr>
            <p:cNvPr id="27" name="直接连接符 9">
              <a:extLst>
                <a:ext uri="{FF2B5EF4-FFF2-40B4-BE49-F238E27FC236}">
                  <a16:creationId xmlns:a16="http://schemas.microsoft.com/office/drawing/2014/main" id="{BF46B2B5-AF0D-4D77-8373-A252B20E406A}"/>
                </a:ext>
              </a:extLst>
            </p:cNvPr>
            <p:cNvCxnSpPr>
              <a:cxnSpLocks/>
              <a:stCxn id="17" idx="3"/>
              <a:endCxn id="25" idx="1"/>
            </p:cNvCxnSpPr>
            <p:nvPr/>
          </p:nvCxnSpPr>
          <p:spPr>
            <a:xfrm flipV="1">
              <a:off x="3491229" y="4986149"/>
              <a:ext cx="661227"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9">
              <a:extLst>
                <a:ext uri="{FF2B5EF4-FFF2-40B4-BE49-F238E27FC236}">
                  <a16:creationId xmlns:a16="http://schemas.microsoft.com/office/drawing/2014/main" id="{A8769010-9235-4CAB-BF6E-D216F2E97D38}"/>
                </a:ext>
              </a:extLst>
            </p:cNvPr>
            <p:cNvCxnSpPr>
              <a:cxnSpLocks/>
              <a:stCxn id="25" idx="3"/>
              <a:endCxn id="9" idx="1"/>
            </p:cNvCxnSpPr>
            <p:nvPr/>
          </p:nvCxnSpPr>
          <p:spPr>
            <a:xfrm>
              <a:off x="4919536" y="4986149"/>
              <a:ext cx="661227"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矩形 12">
            <a:hlinkClick r:id="rId3" action="ppaction://hlinksldjump"/>
            <a:extLst>
              <a:ext uri="{FF2B5EF4-FFF2-40B4-BE49-F238E27FC236}">
                <a16:creationId xmlns:a16="http://schemas.microsoft.com/office/drawing/2014/main" id="{F568B40A-9124-4061-BDBA-50AC56058995}"/>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43" name="矩形 12">
            <a:hlinkClick r:id="rId4" action="ppaction://hlinksldjump"/>
            <a:extLst>
              <a:ext uri="{FF2B5EF4-FFF2-40B4-BE49-F238E27FC236}">
                <a16:creationId xmlns:a16="http://schemas.microsoft.com/office/drawing/2014/main" id="{8B344FFC-0865-4592-8BD4-7571753FD217}"/>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70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CDB4-A22D-4015-9E1F-2AAB3D6E2C0F}"/>
              </a:ext>
            </a:extLst>
          </p:cNvPr>
          <p:cNvSpPr>
            <a:spLocks noGrp="1"/>
          </p:cNvSpPr>
          <p:nvPr>
            <p:ph type="title"/>
          </p:nvPr>
        </p:nvSpPr>
        <p:spPr/>
        <p:txBody>
          <a:bodyPr/>
          <a:lstStyle/>
          <a:p>
            <a:r>
              <a:rPr lang="en-US" altLang="zh-CN" dirty="0"/>
              <a:t>Relationship Sets</a:t>
            </a:r>
            <a:endParaRPr lang="en-US" dirty="0"/>
          </a:p>
        </p:txBody>
      </p:sp>
      <p:sp>
        <p:nvSpPr>
          <p:cNvPr id="3" name="Content Placeholder 2">
            <a:extLst>
              <a:ext uri="{FF2B5EF4-FFF2-40B4-BE49-F238E27FC236}">
                <a16:creationId xmlns:a16="http://schemas.microsoft.com/office/drawing/2014/main" id="{D7C83636-6251-4512-91F7-EC88C69E8722}"/>
              </a:ext>
            </a:extLst>
          </p:cNvPr>
          <p:cNvSpPr>
            <a:spLocks noGrp="1"/>
          </p:cNvSpPr>
          <p:nvPr>
            <p:ph idx="1"/>
          </p:nvPr>
        </p:nvSpPr>
        <p:spPr>
          <a:xfrm>
            <a:off x="628650" y="1600200"/>
            <a:ext cx="7886700" cy="4620846"/>
          </a:xfrm>
        </p:spPr>
        <p:txBody>
          <a:bodyPr/>
          <a:lstStyle/>
          <a:p>
            <a:r>
              <a:rPr lang="en-US" dirty="0"/>
              <a:t>More cases:</a:t>
            </a:r>
          </a:p>
          <a:p>
            <a:endParaRPr lang="en-US" dirty="0"/>
          </a:p>
          <a:p>
            <a:endParaRPr lang="en-US" dirty="0"/>
          </a:p>
          <a:p>
            <a:endParaRPr lang="en-US" dirty="0"/>
          </a:p>
          <a:p>
            <a:endParaRPr lang="en-US" dirty="0"/>
          </a:p>
          <a:p>
            <a:endParaRPr lang="en-US" dirty="0"/>
          </a:p>
          <a:p>
            <a:endParaRPr lang="en-US" dirty="0"/>
          </a:p>
          <a:p>
            <a:r>
              <a:rPr lang="en-US" dirty="0"/>
              <a:t>For these three cases, the conversion is same as</a:t>
            </a:r>
            <a:r>
              <a:rPr lang="zh-CN" altLang="en-US" dirty="0"/>
              <a:t> </a:t>
            </a:r>
            <a:r>
              <a:rPr lang="en-US" altLang="zh-CN" dirty="0"/>
              <a:t>the</a:t>
            </a:r>
            <a:r>
              <a:rPr lang="zh-CN" altLang="en-US" dirty="0"/>
              <a:t> </a:t>
            </a:r>
            <a:r>
              <a:rPr lang="en-US" altLang="zh-CN" dirty="0"/>
              <a:t>previous</a:t>
            </a:r>
            <a:r>
              <a:rPr lang="zh-CN" altLang="en-US" dirty="0"/>
              <a:t> </a:t>
            </a:r>
            <a:r>
              <a:rPr lang="en-US" altLang="zh-CN" dirty="0"/>
              <a:t>cases</a:t>
            </a:r>
            <a:r>
              <a:rPr lang="en-US" dirty="0"/>
              <a:t>.</a:t>
            </a:r>
          </a:p>
          <a:p>
            <a:r>
              <a:rPr lang="en-US" dirty="0"/>
              <a:t>But the key of the schema is</a:t>
            </a:r>
          </a:p>
          <a:p>
            <a:pPr lvl="1"/>
            <a:r>
              <a:rPr lang="en-US" dirty="0"/>
              <a:t>either one of the key attributes of the entity sets (case 4);</a:t>
            </a:r>
          </a:p>
          <a:p>
            <a:pPr lvl="1"/>
            <a:r>
              <a:rPr lang="en-US" dirty="0"/>
              <a:t>the key attribute of the entity set on the “many” side (case 5 and 6).</a:t>
            </a:r>
          </a:p>
        </p:txBody>
      </p:sp>
      <p:grpSp>
        <p:nvGrpSpPr>
          <p:cNvPr id="4" name="Group 3">
            <a:extLst>
              <a:ext uri="{FF2B5EF4-FFF2-40B4-BE49-F238E27FC236}">
                <a16:creationId xmlns:a16="http://schemas.microsoft.com/office/drawing/2014/main" id="{B25A4787-17B4-4415-864E-9F7517BBCE35}"/>
              </a:ext>
            </a:extLst>
          </p:cNvPr>
          <p:cNvGrpSpPr/>
          <p:nvPr/>
        </p:nvGrpSpPr>
        <p:grpSpPr>
          <a:xfrm>
            <a:off x="7207548" y="1994495"/>
            <a:ext cx="1307801" cy="550463"/>
            <a:chOff x="828431" y="3555552"/>
            <a:chExt cx="1307801" cy="550463"/>
          </a:xfrm>
        </p:grpSpPr>
        <p:grpSp>
          <p:nvGrpSpPr>
            <p:cNvPr id="5" name="组合 52">
              <a:extLst>
                <a:ext uri="{FF2B5EF4-FFF2-40B4-BE49-F238E27FC236}">
                  <a16:creationId xmlns:a16="http://schemas.microsoft.com/office/drawing/2014/main" id="{E8B355A9-E876-413D-9355-808027C51C20}"/>
                </a:ext>
              </a:extLst>
            </p:cNvPr>
            <p:cNvGrpSpPr/>
            <p:nvPr/>
          </p:nvGrpSpPr>
          <p:grpSpPr>
            <a:xfrm>
              <a:off x="1207100" y="3555552"/>
              <a:ext cx="550463" cy="550463"/>
              <a:chOff x="5578646" y="5157139"/>
              <a:chExt cx="1040454" cy="1040454"/>
            </a:xfrm>
          </p:grpSpPr>
          <p:sp>
            <p:nvSpPr>
              <p:cNvPr id="8" name="菱形 53">
                <a:extLst>
                  <a:ext uri="{FF2B5EF4-FFF2-40B4-BE49-F238E27FC236}">
                    <a16:creationId xmlns:a16="http://schemas.microsoft.com/office/drawing/2014/main" id="{A529A24F-3D40-42C8-89EA-A6967E60C2CB}"/>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9" name="文本框 54">
                <a:extLst>
                  <a:ext uri="{FF2B5EF4-FFF2-40B4-BE49-F238E27FC236}">
                    <a16:creationId xmlns:a16="http://schemas.microsoft.com/office/drawing/2014/main" id="{EBCFC387-CBE4-4DBB-BC7F-2113936A1304}"/>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6" name="直接连接符 9">
              <a:extLst>
                <a:ext uri="{FF2B5EF4-FFF2-40B4-BE49-F238E27FC236}">
                  <a16:creationId xmlns:a16="http://schemas.microsoft.com/office/drawing/2014/main" id="{D33C51D4-10CA-404D-84D6-5BE534DDE8A9}"/>
                </a:ext>
              </a:extLst>
            </p:cNvPr>
            <p:cNvCxnSpPr>
              <a:cxnSpLocks/>
              <a:endCxn id="8" idx="1"/>
            </p:cNvCxnSpPr>
            <p:nvPr/>
          </p:nvCxnSpPr>
          <p:spPr>
            <a:xfrm>
              <a:off x="828431" y="3830783"/>
              <a:ext cx="378669" cy="1"/>
            </a:xfrm>
            <a:prstGeom prst="line">
              <a:avLst/>
            </a:prstGeom>
            <a:ln w="15875">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 name="直接连接符 9">
              <a:extLst>
                <a:ext uri="{FF2B5EF4-FFF2-40B4-BE49-F238E27FC236}">
                  <a16:creationId xmlns:a16="http://schemas.microsoft.com/office/drawing/2014/main" id="{020C157E-9949-4569-BE3A-A96418464A34}"/>
                </a:ext>
              </a:extLst>
            </p:cNvPr>
            <p:cNvCxnSpPr>
              <a:cxnSpLocks/>
              <a:stCxn id="8" idx="3"/>
            </p:cNvCxnSpPr>
            <p:nvPr/>
          </p:nvCxnSpPr>
          <p:spPr>
            <a:xfrm flipV="1">
              <a:off x="1757563" y="3830783"/>
              <a:ext cx="378669" cy="1"/>
            </a:xfrm>
            <a:prstGeom prst="line">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B4BC312C-7CC1-49AF-A22D-E4FCC90AA98B}"/>
              </a:ext>
            </a:extLst>
          </p:cNvPr>
          <p:cNvSpPr txBox="1"/>
          <p:nvPr/>
        </p:nvSpPr>
        <p:spPr>
          <a:xfrm>
            <a:off x="628650" y="2085060"/>
            <a:ext cx="4365298"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4.	one-to-one without total participation</a:t>
            </a:r>
          </a:p>
        </p:txBody>
      </p:sp>
      <p:grpSp>
        <p:nvGrpSpPr>
          <p:cNvPr id="11" name="Group 10">
            <a:extLst>
              <a:ext uri="{FF2B5EF4-FFF2-40B4-BE49-F238E27FC236}">
                <a16:creationId xmlns:a16="http://schemas.microsoft.com/office/drawing/2014/main" id="{02103725-09EA-48C2-9F06-FA2B94B80C6D}"/>
              </a:ext>
            </a:extLst>
          </p:cNvPr>
          <p:cNvGrpSpPr/>
          <p:nvPr/>
        </p:nvGrpSpPr>
        <p:grpSpPr>
          <a:xfrm>
            <a:off x="7207549" y="2774902"/>
            <a:ext cx="1307801" cy="550463"/>
            <a:chOff x="828431" y="3555552"/>
            <a:chExt cx="1307801" cy="550463"/>
          </a:xfrm>
        </p:grpSpPr>
        <p:grpSp>
          <p:nvGrpSpPr>
            <p:cNvPr id="12" name="组合 52">
              <a:extLst>
                <a:ext uri="{FF2B5EF4-FFF2-40B4-BE49-F238E27FC236}">
                  <a16:creationId xmlns:a16="http://schemas.microsoft.com/office/drawing/2014/main" id="{22B0CB76-9AC0-4AC0-A994-FDE762BF81C3}"/>
                </a:ext>
              </a:extLst>
            </p:cNvPr>
            <p:cNvGrpSpPr/>
            <p:nvPr/>
          </p:nvGrpSpPr>
          <p:grpSpPr>
            <a:xfrm>
              <a:off x="1207100" y="3555552"/>
              <a:ext cx="550463" cy="550463"/>
              <a:chOff x="5578646" y="5157139"/>
              <a:chExt cx="1040454" cy="1040454"/>
            </a:xfrm>
          </p:grpSpPr>
          <p:sp>
            <p:nvSpPr>
              <p:cNvPr id="15" name="菱形 53">
                <a:extLst>
                  <a:ext uri="{FF2B5EF4-FFF2-40B4-BE49-F238E27FC236}">
                    <a16:creationId xmlns:a16="http://schemas.microsoft.com/office/drawing/2014/main" id="{D511BA08-46F0-4FBB-A33E-D9AA9FADD746}"/>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6" name="文本框 54">
                <a:extLst>
                  <a:ext uri="{FF2B5EF4-FFF2-40B4-BE49-F238E27FC236}">
                    <a16:creationId xmlns:a16="http://schemas.microsoft.com/office/drawing/2014/main" id="{056B2C4D-834C-4084-B329-65F8934A0A63}"/>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13" name="直接连接符 9">
              <a:extLst>
                <a:ext uri="{FF2B5EF4-FFF2-40B4-BE49-F238E27FC236}">
                  <a16:creationId xmlns:a16="http://schemas.microsoft.com/office/drawing/2014/main" id="{1B5D7530-3703-4C87-83F6-CDDC57D688CF}"/>
                </a:ext>
              </a:extLst>
            </p:cNvPr>
            <p:cNvCxnSpPr>
              <a:cxnSpLocks/>
              <a:endCxn id="15" idx="1"/>
            </p:cNvCxnSpPr>
            <p:nvPr/>
          </p:nvCxnSpPr>
          <p:spPr>
            <a:xfrm>
              <a:off x="828431" y="3830783"/>
              <a:ext cx="378669" cy="1"/>
            </a:xfrm>
            <a:prstGeom prst="line">
              <a:avLst/>
            </a:prstGeom>
            <a:ln w="15875" cmpd="sng">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4" name="直接连接符 9">
              <a:extLst>
                <a:ext uri="{FF2B5EF4-FFF2-40B4-BE49-F238E27FC236}">
                  <a16:creationId xmlns:a16="http://schemas.microsoft.com/office/drawing/2014/main" id="{23AF9F6D-825A-42B7-B8B0-B53054C648D9}"/>
                </a:ext>
              </a:extLst>
            </p:cNvPr>
            <p:cNvCxnSpPr>
              <a:cxnSpLocks/>
              <a:stCxn id="15" idx="3"/>
            </p:cNvCxnSpPr>
            <p:nvPr/>
          </p:nvCxnSpPr>
          <p:spPr>
            <a:xfrm flipV="1">
              <a:off x="1757563" y="3830783"/>
              <a:ext cx="378669"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BCA4FC2F-DD74-4DD6-B587-A5939708D8C8}"/>
              </a:ext>
            </a:extLst>
          </p:cNvPr>
          <p:cNvSpPr txBox="1"/>
          <p:nvPr/>
        </p:nvSpPr>
        <p:spPr>
          <a:xfrm>
            <a:off x="628650" y="2865467"/>
            <a:ext cx="4544834"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5.	one-to-many without total participation</a:t>
            </a:r>
          </a:p>
        </p:txBody>
      </p:sp>
      <p:grpSp>
        <p:nvGrpSpPr>
          <p:cNvPr id="18" name="Group 17">
            <a:extLst>
              <a:ext uri="{FF2B5EF4-FFF2-40B4-BE49-F238E27FC236}">
                <a16:creationId xmlns:a16="http://schemas.microsoft.com/office/drawing/2014/main" id="{A3A143E2-CDA2-4FB0-9021-71B88A54EF08}"/>
              </a:ext>
            </a:extLst>
          </p:cNvPr>
          <p:cNvGrpSpPr/>
          <p:nvPr/>
        </p:nvGrpSpPr>
        <p:grpSpPr>
          <a:xfrm>
            <a:off x="7207548" y="3555311"/>
            <a:ext cx="1307801" cy="550463"/>
            <a:chOff x="828431" y="3555552"/>
            <a:chExt cx="1307801" cy="550463"/>
          </a:xfrm>
        </p:grpSpPr>
        <p:grpSp>
          <p:nvGrpSpPr>
            <p:cNvPr id="19" name="组合 52">
              <a:extLst>
                <a:ext uri="{FF2B5EF4-FFF2-40B4-BE49-F238E27FC236}">
                  <a16:creationId xmlns:a16="http://schemas.microsoft.com/office/drawing/2014/main" id="{C600EDD7-5C3B-4226-9EDE-A4A3A0D4FB4A}"/>
                </a:ext>
              </a:extLst>
            </p:cNvPr>
            <p:cNvGrpSpPr/>
            <p:nvPr/>
          </p:nvGrpSpPr>
          <p:grpSpPr>
            <a:xfrm>
              <a:off x="1207100" y="3555552"/>
              <a:ext cx="550463" cy="550463"/>
              <a:chOff x="5578646" y="5157139"/>
              <a:chExt cx="1040454" cy="1040454"/>
            </a:xfrm>
          </p:grpSpPr>
          <p:sp>
            <p:nvSpPr>
              <p:cNvPr id="22" name="菱形 53">
                <a:extLst>
                  <a:ext uri="{FF2B5EF4-FFF2-40B4-BE49-F238E27FC236}">
                    <a16:creationId xmlns:a16="http://schemas.microsoft.com/office/drawing/2014/main" id="{9B3BE522-F8B8-402E-8FA1-7B6D0E9EEA87}"/>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23" name="文本框 54">
                <a:extLst>
                  <a:ext uri="{FF2B5EF4-FFF2-40B4-BE49-F238E27FC236}">
                    <a16:creationId xmlns:a16="http://schemas.microsoft.com/office/drawing/2014/main" id="{E7BD9F80-5C0E-4917-993F-11C6ED3E4520}"/>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20" name="直接连接符 9">
              <a:extLst>
                <a:ext uri="{FF2B5EF4-FFF2-40B4-BE49-F238E27FC236}">
                  <a16:creationId xmlns:a16="http://schemas.microsoft.com/office/drawing/2014/main" id="{70513E3F-08B6-4353-8B27-0CBB5E80276D}"/>
                </a:ext>
              </a:extLst>
            </p:cNvPr>
            <p:cNvCxnSpPr>
              <a:cxnSpLocks/>
              <a:endCxn id="22" idx="1"/>
            </p:cNvCxnSpPr>
            <p:nvPr/>
          </p:nvCxnSpPr>
          <p:spPr>
            <a:xfrm>
              <a:off x="828431" y="3830783"/>
              <a:ext cx="378669" cy="1"/>
            </a:xfrm>
            <a:prstGeom prst="line">
              <a:avLst/>
            </a:prstGeom>
            <a:ln w="38100" cmpd="dbl">
              <a:solidFill>
                <a:schemeClr val="tx1"/>
              </a:solidFill>
              <a:headEnd type="stealth" w="med" len="med"/>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9">
              <a:extLst>
                <a:ext uri="{FF2B5EF4-FFF2-40B4-BE49-F238E27FC236}">
                  <a16:creationId xmlns:a16="http://schemas.microsoft.com/office/drawing/2014/main" id="{F43618B9-4C41-439F-8893-2A64D82F424C}"/>
                </a:ext>
              </a:extLst>
            </p:cNvPr>
            <p:cNvCxnSpPr>
              <a:cxnSpLocks/>
              <a:stCxn id="22" idx="3"/>
            </p:cNvCxnSpPr>
            <p:nvPr/>
          </p:nvCxnSpPr>
          <p:spPr>
            <a:xfrm flipV="1">
              <a:off x="1757563" y="3830783"/>
              <a:ext cx="378669" cy="1"/>
            </a:xfrm>
            <a:prstGeom prst="lin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A3E6F8C1-D64B-4483-9D53-BA1A04B208F9}"/>
              </a:ext>
            </a:extLst>
          </p:cNvPr>
          <p:cNvSpPr txBox="1"/>
          <p:nvPr/>
        </p:nvSpPr>
        <p:spPr>
          <a:xfrm>
            <a:off x="628649" y="3645876"/>
            <a:ext cx="6019597"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6.	one-to-many with total participation on the “one” side</a:t>
            </a:r>
          </a:p>
        </p:txBody>
      </p:sp>
      <p:sp>
        <p:nvSpPr>
          <p:cNvPr id="46" name="矩形 12">
            <a:hlinkClick r:id="rId2" action="ppaction://hlinksldjump"/>
            <a:extLst>
              <a:ext uri="{FF2B5EF4-FFF2-40B4-BE49-F238E27FC236}">
                <a16:creationId xmlns:a16="http://schemas.microsoft.com/office/drawing/2014/main" id="{C7EC0D1E-F7B5-4A21-9D9D-7226DAC757E7}"/>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47" name="矩形 12">
            <a:hlinkClick r:id="rId3" action="ppaction://hlinksldjump"/>
            <a:extLst>
              <a:ext uri="{FF2B5EF4-FFF2-40B4-BE49-F238E27FC236}">
                <a16:creationId xmlns:a16="http://schemas.microsoft.com/office/drawing/2014/main" id="{0F949D14-D90E-4815-9C4C-35C40B9F63E6}"/>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310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B248-B564-441C-929E-D9F88C3FC745}"/>
              </a:ext>
            </a:extLst>
          </p:cNvPr>
          <p:cNvSpPr>
            <a:spLocks noGrp="1"/>
          </p:cNvSpPr>
          <p:nvPr>
            <p:ph type="title"/>
          </p:nvPr>
        </p:nvSpPr>
        <p:spPr/>
        <p:txBody>
          <a:bodyPr/>
          <a:lstStyle/>
          <a:p>
            <a:r>
              <a:rPr lang="en-US" dirty="0"/>
              <a:t>Relationship Sets</a:t>
            </a:r>
          </a:p>
        </p:txBody>
      </p:sp>
      <p:sp>
        <p:nvSpPr>
          <p:cNvPr id="3" name="Content Placeholder 2">
            <a:extLst>
              <a:ext uri="{FF2B5EF4-FFF2-40B4-BE49-F238E27FC236}">
                <a16:creationId xmlns:a16="http://schemas.microsoft.com/office/drawing/2014/main" id="{4F65A43E-1CE6-41BA-A046-109B516477E8}"/>
              </a:ext>
            </a:extLst>
          </p:cNvPr>
          <p:cNvSpPr>
            <a:spLocks noGrp="1"/>
          </p:cNvSpPr>
          <p:nvPr>
            <p:ph idx="1"/>
          </p:nvPr>
        </p:nvSpPr>
        <p:spPr/>
        <p:txBody>
          <a:bodyPr/>
          <a:lstStyle/>
          <a:p>
            <a:r>
              <a:rPr lang="en-US" dirty="0"/>
              <a:t>More cases:</a:t>
            </a:r>
          </a:p>
        </p:txBody>
      </p:sp>
      <p:grpSp>
        <p:nvGrpSpPr>
          <p:cNvPr id="4" name="Group 3">
            <a:extLst>
              <a:ext uri="{FF2B5EF4-FFF2-40B4-BE49-F238E27FC236}">
                <a16:creationId xmlns:a16="http://schemas.microsoft.com/office/drawing/2014/main" id="{06591AA7-741D-4C8C-A020-A4A92DBF5CD6}"/>
              </a:ext>
            </a:extLst>
          </p:cNvPr>
          <p:cNvGrpSpPr/>
          <p:nvPr/>
        </p:nvGrpSpPr>
        <p:grpSpPr>
          <a:xfrm>
            <a:off x="7207548" y="1994495"/>
            <a:ext cx="1307801" cy="550463"/>
            <a:chOff x="828431" y="3555552"/>
            <a:chExt cx="1307801" cy="550463"/>
          </a:xfrm>
        </p:grpSpPr>
        <p:grpSp>
          <p:nvGrpSpPr>
            <p:cNvPr id="5" name="组合 52">
              <a:extLst>
                <a:ext uri="{FF2B5EF4-FFF2-40B4-BE49-F238E27FC236}">
                  <a16:creationId xmlns:a16="http://schemas.microsoft.com/office/drawing/2014/main" id="{37259217-522F-4FE8-B717-02131C3C84C8}"/>
                </a:ext>
              </a:extLst>
            </p:cNvPr>
            <p:cNvGrpSpPr/>
            <p:nvPr/>
          </p:nvGrpSpPr>
          <p:grpSpPr>
            <a:xfrm>
              <a:off x="1207100" y="3555552"/>
              <a:ext cx="550463" cy="550463"/>
              <a:chOff x="5578646" y="5157139"/>
              <a:chExt cx="1040454" cy="1040454"/>
            </a:xfrm>
          </p:grpSpPr>
          <p:sp>
            <p:nvSpPr>
              <p:cNvPr id="8" name="菱形 53">
                <a:extLst>
                  <a:ext uri="{FF2B5EF4-FFF2-40B4-BE49-F238E27FC236}">
                    <a16:creationId xmlns:a16="http://schemas.microsoft.com/office/drawing/2014/main" id="{BF65F8C2-6ED7-45F3-8070-F75DC9559240}"/>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9" name="文本框 54">
                <a:extLst>
                  <a:ext uri="{FF2B5EF4-FFF2-40B4-BE49-F238E27FC236}">
                    <a16:creationId xmlns:a16="http://schemas.microsoft.com/office/drawing/2014/main" id="{069AF319-B1AF-46D7-BA4E-B58FD6BA5BDF}"/>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6" name="直接连接符 9">
              <a:extLst>
                <a:ext uri="{FF2B5EF4-FFF2-40B4-BE49-F238E27FC236}">
                  <a16:creationId xmlns:a16="http://schemas.microsoft.com/office/drawing/2014/main" id="{1B91EB14-BF9B-4A70-A438-BEFD10C5B598}"/>
                </a:ext>
              </a:extLst>
            </p:cNvPr>
            <p:cNvCxnSpPr>
              <a:cxnSpLocks/>
              <a:endCxn id="8" idx="1"/>
            </p:cNvCxnSpPr>
            <p:nvPr/>
          </p:nvCxnSpPr>
          <p:spPr>
            <a:xfrm>
              <a:off x="828431" y="3830783"/>
              <a:ext cx="378669" cy="1"/>
            </a:xfrm>
            <a:prstGeom prst="line">
              <a:avLst/>
            </a:prstGeom>
            <a:ln w="15875" cmpd="sng">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 name="直接连接符 9">
              <a:extLst>
                <a:ext uri="{FF2B5EF4-FFF2-40B4-BE49-F238E27FC236}">
                  <a16:creationId xmlns:a16="http://schemas.microsoft.com/office/drawing/2014/main" id="{80DED095-9440-4C8F-8FF8-1765555256F2}"/>
                </a:ext>
              </a:extLst>
            </p:cNvPr>
            <p:cNvCxnSpPr>
              <a:cxnSpLocks/>
              <a:stCxn id="8" idx="3"/>
            </p:cNvCxnSpPr>
            <p:nvPr/>
          </p:nvCxnSpPr>
          <p:spPr>
            <a:xfrm flipV="1">
              <a:off x="1757563" y="3830783"/>
              <a:ext cx="378669" cy="1"/>
            </a:xfrm>
            <a:prstGeom prst="line">
              <a:avLst/>
            </a:prstGeom>
            <a:ln w="38100" cmpd="dbl">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10029C37-6DB4-41E6-8602-76163331C1B4}"/>
              </a:ext>
            </a:extLst>
          </p:cNvPr>
          <p:cNvSpPr txBox="1"/>
          <p:nvPr/>
        </p:nvSpPr>
        <p:spPr>
          <a:xfrm>
            <a:off x="628650" y="1994495"/>
            <a:ext cx="4557658" cy="646331"/>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7.	one-to-one with one total participation </a:t>
            </a:r>
          </a:p>
          <a:p>
            <a:pPr algn="l"/>
            <a:r>
              <a:rPr kumimoji="1" lang="en-US" dirty="0">
                <a:latin typeface="Arial" panose="020B0604020202020204" pitchFamily="34" charset="0"/>
                <a:cs typeface="Arial" panose="020B0604020202020204" pitchFamily="34" charset="0"/>
              </a:rPr>
              <a:t>	and one partial participation </a:t>
            </a:r>
          </a:p>
        </p:txBody>
      </p:sp>
      <p:grpSp>
        <p:nvGrpSpPr>
          <p:cNvPr id="11" name="Group 10">
            <a:extLst>
              <a:ext uri="{FF2B5EF4-FFF2-40B4-BE49-F238E27FC236}">
                <a16:creationId xmlns:a16="http://schemas.microsoft.com/office/drawing/2014/main" id="{BB86DF1B-C1AF-452E-AB04-E4551018EE24}"/>
              </a:ext>
            </a:extLst>
          </p:cNvPr>
          <p:cNvGrpSpPr/>
          <p:nvPr/>
        </p:nvGrpSpPr>
        <p:grpSpPr>
          <a:xfrm>
            <a:off x="7207549" y="2774900"/>
            <a:ext cx="1307801" cy="550463"/>
            <a:chOff x="828431" y="3555552"/>
            <a:chExt cx="1307801" cy="550463"/>
          </a:xfrm>
        </p:grpSpPr>
        <p:grpSp>
          <p:nvGrpSpPr>
            <p:cNvPr id="12" name="组合 52">
              <a:extLst>
                <a:ext uri="{FF2B5EF4-FFF2-40B4-BE49-F238E27FC236}">
                  <a16:creationId xmlns:a16="http://schemas.microsoft.com/office/drawing/2014/main" id="{9B1ED12C-014D-4D97-B26F-B0DF77376FD0}"/>
                </a:ext>
              </a:extLst>
            </p:cNvPr>
            <p:cNvGrpSpPr/>
            <p:nvPr/>
          </p:nvGrpSpPr>
          <p:grpSpPr>
            <a:xfrm>
              <a:off x="1207100" y="3555552"/>
              <a:ext cx="550463" cy="550463"/>
              <a:chOff x="5578646" y="5157139"/>
              <a:chExt cx="1040454" cy="1040454"/>
            </a:xfrm>
          </p:grpSpPr>
          <p:sp>
            <p:nvSpPr>
              <p:cNvPr id="15" name="菱形 53">
                <a:extLst>
                  <a:ext uri="{FF2B5EF4-FFF2-40B4-BE49-F238E27FC236}">
                    <a16:creationId xmlns:a16="http://schemas.microsoft.com/office/drawing/2014/main" id="{801C10B4-A18A-44E2-8A4B-D921FBDE82D0}"/>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6" name="文本框 54">
                <a:extLst>
                  <a:ext uri="{FF2B5EF4-FFF2-40B4-BE49-F238E27FC236}">
                    <a16:creationId xmlns:a16="http://schemas.microsoft.com/office/drawing/2014/main" id="{361B2A89-7A5D-428B-B20E-24F1B3B7980D}"/>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13" name="直接连接符 9">
              <a:extLst>
                <a:ext uri="{FF2B5EF4-FFF2-40B4-BE49-F238E27FC236}">
                  <a16:creationId xmlns:a16="http://schemas.microsoft.com/office/drawing/2014/main" id="{D67DBBF9-46B9-45E8-9C68-A1102CDE847D}"/>
                </a:ext>
              </a:extLst>
            </p:cNvPr>
            <p:cNvCxnSpPr>
              <a:cxnSpLocks/>
              <a:endCxn id="15" idx="1"/>
            </p:cNvCxnSpPr>
            <p:nvPr/>
          </p:nvCxnSpPr>
          <p:spPr>
            <a:xfrm>
              <a:off x="828431" y="3830783"/>
              <a:ext cx="378669" cy="1"/>
            </a:xfrm>
            <a:prstGeom prst="line">
              <a:avLst/>
            </a:prstGeom>
            <a:ln w="38100" cmpd="dbl">
              <a:solidFill>
                <a:schemeClr val="tx1"/>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4" name="直接连接符 9">
              <a:extLst>
                <a:ext uri="{FF2B5EF4-FFF2-40B4-BE49-F238E27FC236}">
                  <a16:creationId xmlns:a16="http://schemas.microsoft.com/office/drawing/2014/main" id="{AE8F2855-F8A2-4947-991C-A05C811FD74A}"/>
                </a:ext>
              </a:extLst>
            </p:cNvPr>
            <p:cNvCxnSpPr>
              <a:cxnSpLocks/>
              <a:stCxn id="15" idx="3"/>
            </p:cNvCxnSpPr>
            <p:nvPr/>
          </p:nvCxnSpPr>
          <p:spPr>
            <a:xfrm flipV="1">
              <a:off x="1757563" y="3830783"/>
              <a:ext cx="378669" cy="1"/>
            </a:xfrm>
            <a:prstGeom prst="line">
              <a:avLst/>
            </a:prstGeom>
            <a:ln w="38100" cmpd="dbl">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8C196383-4342-45BF-9E3F-9669DACD292A}"/>
              </a:ext>
            </a:extLst>
          </p:cNvPr>
          <p:cNvSpPr txBox="1"/>
          <p:nvPr/>
        </p:nvSpPr>
        <p:spPr>
          <a:xfrm>
            <a:off x="628650" y="2865467"/>
            <a:ext cx="5480988"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8.	one-to-one with total participation on both sides</a:t>
            </a:r>
          </a:p>
        </p:txBody>
      </p:sp>
      <p:grpSp>
        <p:nvGrpSpPr>
          <p:cNvPr id="18" name="Group 17">
            <a:extLst>
              <a:ext uri="{FF2B5EF4-FFF2-40B4-BE49-F238E27FC236}">
                <a16:creationId xmlns:a16="http://schemas.microsoft.com/office/drawing/2014/main" id="{A21759DC-257B-44EF-833C-953D407A9242}"/>
              </a:ext>
            </a:extLst>
          </p:cNvPr>
          <p:cNvGrpSpPr/>
          <p:nvPr/>
        </p:nvGrpSpPr>
        <p:grpSpPr>
          <a:xfrm>
            <a:off x="7207547" y="3555305"/>
            <a:ext cx="1307801" cy="550463"/>
            <a:chOff x="828431" y="3555552"/>
            <a:chExt cx="1307801" cy="550463"/>
          </a:xfrm>
        </p:grpSpPr>
        <p:grpSp>
          <p:nvGrpSpPr>
            <p:cNvPr id="19" name="组合 52">
              <a:extLst>
                <a:ext uri="{FF2B5EF4-FFF2-40B4-BE49-F238E27FC236}">
                  <a16:creationId xmlns:a16="http://schemas.microsoft.com/office/drawing/2014/main" id="{F0553C75-74A7-4022-AEE1-80B366C93783}"/>
                </a:ext>
              </a:extLst>
            </p:cNvPr>
            <p:cNvGrpSpPr/>
            <p:nvPr/>
          </p:nvGrpSpPr>
          <p:grpSpPr>
            <a:xfrm>
              <a:off x="1207100" y="3555552"/>
              <a:ext cx="550463" cy="550463"/>
              <a:chOff x="5578646" y="5157139"/>
              <a:chExt cx="1040454" cy="1040454"/>
            </a:xfrm>
          </p:grpSpPr>
          <p:sp>
            <p:nvSpPr>
              <p:cNvPr id="22" name="菱形 53">
                <a:extLst>
                  <a:ext uri="{FF2B5EF4-FFF2-40B4-BE49-F238E27FC236}">
                    <a16:creationId xmlns:a16="http://schemas.microsoft.com/office/drawing/2014/main" id="{1DA319B0-E50B-4CBA-AA4F-10B1519EE37F}"/>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23" name="文本框 54">
                <a:extLst>
                  <a:ext uri="{FF2B5EF4-FFF2-40B4-BE49-F238E27FC236}">
                    <a16:creationId xmlns:a16="http://schemas.microsoft.com/office/drawing/2014/main" id="{FDF51EBA-67E1-45C4-A568-50534FF50A4A}"/>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20" name="直接连接符 9">
              <a:extLst>
                <a:ext uri="{FF2B5EF4-FFF2-40B4-BE49-F238E27FC236}">
                  <a16:creationId xmlns:a16="http://schemas.microsoft.com/office/drawing/2014/main" id="{B9B352C2-E9C5-4E8E-B74E-E929A704F896}"/>
                </a:ext>
              </a:extLst>
            </p:cNvPr>
            <p:cNvCxnSpPr>
              <a:cxnSpLocks/>
              <a:endCxn id="22" idx="1"/>
            </p:cNvCxnSpPr>
            <p:nvPr/>
          </p:nvCxnSpPr>
          <p:spPr>
            <a:xfrm>
              <a:off x="828431" y="3830783"/>
              <a:ext cx="378669" cy="1"/>
            </a:xfrm>
            <a:prstGeom prst="line">
              <a:avLst/>
            </a:prstGeom>
            <a:ln w="15875" cmpd="sng">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9">
              <a:extLst>
                <a:ext uri="{FF2B5EF4-FFF2-40B4-BE49-F238E27FC236}">
                  <a16:creationId xmlns:a16="http://schemas.microsoft.com/office/drawing/2014/main" id="{BBF5D526-4898-4749-88B8-3815775F346C}"/>
                </a:ext>
              </a:extLst>
            </p:cNvPr>
            <p:cNvCxnSpPr>
              <a:cxnSpLocks/>
              <a:stCxn id="22" idx="3"/>
            </p:cNvCxnSpPr>
            <p:nvPr/>
          </p:nvCxnSpPr>
          <p:spPr>
            <a:xfrm flipV="1">
              <a:off x="1757563" y="3830783"/>
              <a:ext cx="378669"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FE0A096-968B-43AF-8D2E-414C6DC515DC}"/>
              </a:ext>
            </a:extLst>
          </p:cNvPr>
          <p:cNvSpPr txBox="1"/>
          <p:nvPr/>
        </p:nvSpPr>
        <p:spPr>
          <a:xfrm>
            <a:off x="628649" y="3645876"/>
            <a:ext cx="6199133"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9.	one-to-many with total participation on the “many” side</a:t>
            </a:r>
          </a:p>
        </p:txBody>
      </p:sp>
      <p:grpSp>
        <p:nvGrpSpPr>
          <p:cNvPr id="25" name="Group 24">
            <a:extLst>
              <a:ext uri="{FF2B5EF4-FFF2-40B4-BE49-F238E27FC236}">
                <a16:creationId xmlns:a16="http://schemas.microsoft.com/office/drawing/2014/main" id="{16BB2B7A-79A7-4E38-8312-A55783F8E2B2}"/>
              </a:ext>
            </a:extLst>
          </p:cNvPr>
          <p:cNvGrpSpPr/>
          <p:nvPr/>
        </p:nvGrpSpPr>
        <p:grpSpPr>
          <a:xfrm>
            <a:off x="7207548" y="4335718"/>
            <a:ext cx="1307801" cy="550463"/>
            <a:chOff x="828431" y="3555552"/>
            <a:chExt cx="1307801" cy="550463"/>
          </a:xfrm>
        </p:grpSpPr>
        <p:grpSp>
          <p:nvGrpSpPr>
            <p:cNvPr id="26" name="组合 52">
              <a:extLst>
                <a:ext uri="{FF2B5EF4-FFF2-40B4-BE49-F238E27FC236}">
                  <a16:creationId xmlns:a16="http://schemas.microsoft.com/office/drawing/2014/main" id="{4B3BB562-7C09-40B7-B9E8-84B29221C69E}"/>
                </a:ext>
              </a:extLst>
            </p:cNvPr>
            <p:cNvGrpSpPr/>
            <p:nvPr/>
          </p:nvGrpSpPr>
          <p:grpSpPr>
            <a:xfrm>
              <a:off x="1207100" y="3555552"/>
              <a:ext cx="550463" cy="550463"/>
              <a:chOff x="5578646" y="5157139"/>
              <a:chExt cx="1040454" cy="1040454"/>
            </a:xfrm>
          </p:grpSpPr>
          <p:sp>
            <p:nvSpPr>
              <p:cNvPr id="29" name="菱形 53">
                <a:extLst>
                  <a:ext uri="{FF2B5EF4-FFF2-40B4-BE49-F238E27FC236}">
                    <a16:creationId xmlns:a16="http://schemas.microsoft.com/office/drawing/2014/main" id="{2497342D-F45E-4259-84AD-DFDC24D915B3}"/>
                  </a:ext>
                </a:extLst>
              </p:cNvPr>
              <p:cNvSpPr>
                <a:spLocks noChangeAspect="1"/>
              </p:cNvSpPr>
              <p:nvPr/>
            </p:nvSpPr>
            <p:spPr>
              <a:xfrm>
                <a:off x="5578646" y="5157139"/>
                <a:ext cx="1040454" cy="104045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30" name="文本框 54">
                <a:extLst>
                  <a:ext uri="{FF2B5EF4-FFF2-40B4-BE49-F238E27FC236}">
                    <a16:creationId xmlns:a16="http://schemas.microsoft.com/office/drawing/2014/main" id="{A9491CE4-E8B9-4419-85EE-85EF56763991}"/>
                  </a:ext>
                </a:extLst>
              </p:cNvPr>
              <p:cNvSpPr txBox="1"/>
              <p:nvPr/>
            </p:nvSpPr>
            <p:spPr>
              <a:xfrm>
                <a:off x="5820007" y="5543575"/>
                <a:ext cx="314510"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R</a:t>
                </a:r>
                <a:endParaRPr kumimoji="1" lang="zh-CN" altLang="en-US" sz="1400" i="1" dirty="0">
                  <a:latin typeface="Arial" panose="020B0604020202020204" pitchFamily="34" charset="0"/>
                  <a:cs typeface="Arial" panose="020B0604020202020204" pitchFamily="34" charset="0"/>
                </a:endParaRPr>
              </a:p>
            </p:txBody>
          </p:sp>
        </p:grpSp>
        <p:cxnSp>
          <p:nvCxnSpPr>
            <p:cNvPr id="27" name="直接连接符 9">
              <a:extLst>
                <a:ext uri="{FF2B5EF4-FFF2-40B4-BE49-F238E27FC236}">
                  <a16:creationId xmlns:a16="http://schemas.microsoft.com/office/drawing/2014/main" id="{31BC0A9F-A66F-42AB-A56B-B1DF53FAAD9A}"/>
                </a:ext>
              </a:extLst>
            </p:cNvPr>
            <p:cNvCxnSpPr>
              <a:cxnSpLocks/>
              <a:endCxn id="29" idx="1"/>
            </p:cNvCxnSpPr>
            <p:nvPr/>
          </p:nvCxnSpPr>
          <p:spPr>
            <a:xfrm>
              <a:off x="828431" y="3830783"/>
              <a:ext cx="378669" cy="1"/>
            </a:xfrm>
            <a:prstGeom prst="line">
              <a:avLst/>
            </a:prstGeom>
            <a:ln w="38100" cmpd="dbl">
              <a:solidFill>
                <a:schemeClr val="tx1"/>
              </a:solidFill>
              <a:headEnd type="stealth" w="med" len="med"/>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9">
              <a:extLst>
                <a:ext uri="{FF2B5EF4-FFF2-40B4-BE49-F238E27FC236}">
                  <a16:creationId xmlns:a16="http://schemas.microsoft.com/office/drawing/2014/main" id="{A0BF1C6A-177F-4C06-B021-90EFD61FFFAF}"/>
                </a:ext>
              </a:extLst>
            </p:cNvPr>
            <p:cNvCxnSpPr>
              <a:cxnSpLocks/>
              <a:stCxn id="29" idx="3"/>
            </p:cNvCxnSpPr>
            <p:nvPr/>
          </p:nvCxnSpPr>
          <p:spPr>
            <a:xfrm flipV="1">
              <a:off x="1757563" y="3830783"/>
              <a:ext cx="378669"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8133768-1A27-4E68-BB02-CC4F7F751E7E}"/>
              </a:ext>
            </a:extLst>
          </p:cNvPr>
          <p:cNvSpPr txBox="1"/>
          <p:nvPr/>
        </p:nvSpPr>
        <p:spPr>
          <a:xfrm>
            <a:off x="628649" y="4426283"/>
            <a:ext cx="5660524" cy="369332"/>
          </a:xfrm>
          <a:prstGeom prst="rect">
            <a:avLst/>
          </a:prstGeom>
        </p:spPr>
        <p:txBody>
          <a:bodyPr vert="horz" wrap="none" lIns="91440" tIns="45720" rIns="91440" bIns="45720" rtlCol="0" anchor="ctr">
            <a:spAutoFit/>
          </a:bodyPr>
          <a:lstStyle/>
          <a:p>
            <a:pPr algn="l"/>
            <a:r>
              <a:rPr kumimoji="1" lang="en-US" dirty="0">
                <a:latin typeface="Arial" panose="020B0604020202020204" pitchFamily="34" charset="0"/>
                <a:cs typeface="Arial" panose="020B0604020202020204" pitchFamily="34" charset="0"/>
              </a:rPr>
              <a:t>10.	one-to-many with total participation on both sides</a:t>
            </a:r>
          </a:p>
        </p:txBody>
      </p:sp>
      <p:sp>
        <p:nvSpPr>
          <p:cNvPr id="32" name="矩形 12">
            <a:hlinkClick r:id="rId2" action="ppaction://hlinksldjump"/>
            <a:extLst>
              <a:ext uri="{FF2B5EF4-FFF2-40B4-BE49-F238E27FC236}">
                <a16:creationId xmlns:a16="http://schemas.microsoft.com/office/drawing/2014/main" id="{CA1B4A12-3181-4CA2-AFFB-C4E706E59A41}"/>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33" name="矩形 12">
            <a:hlinkClick r:id="rId3" action="ppaction://hlinksldjump"/>
            <a:extLst>
              <a:ext uri="{FF2B5EF4-FFF2-40B4-BE49-F238E27FC236}">
                <a16:creationId xmlns:a16="http://schemas.microsoft.com/office/drawing/2014/main" id="{A19E9006-2131-4177-A47F-3360D3BB7309}"/>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91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21F-BE82-4EBB-812D-53B68E38CB25}"/>
              </a:ext>
            </a:extLst>
          </p:cNvPr>
          <p:cNvSpPr>
            <a:spLocks noGrp="1"/>
          </p:cNvSpPr>
          <p:nvPr>
            <p:ph type="title"/>
          </p:nvPr>
        </p:nvSpPr>
        <p:spPr/>
        <p:txBody>
          <a:bodyPr/>
          <a:lstStyle/>
          <a:p>
            <a:r>
              <a:rPr lang="en-US" altLang="zh-CN" dirty="0"/>
              <a:t>Relationship Sets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948B97-5381-45C2-BC3B-77F0A4E96A8B}"/>
                  </a:ext>
                </a:extLst>
              </p:cNvPr>
              <p:cNvSpPr>
                <a:spLocks noGrp="1"/>
              </p:cNvSpPr>
              <p:nvPr>
                <p:ph idx="1"/>
              </p:nvPr>
            </p:nvSpPr>
            <p:spPr>
              <a:xfrm>
                <a:off x="628650" y="1600199"/>
                <a:ext cx="7886700" cy="4816231"/>
              </a:xfrm>
            </p:spPr>
            <p:txBody>
              <a:bodyPr>
                <a:normAutofit/>
              </a:bodyPr>
              <a:lstStyle/>
              <a:p>
                <a:r>
                  <a:rPr lang="en-US" dirty="0"/>
                  <a:t>For these four cases, there is no need to create a schema.</a:t>
                </a:r>
              </a:p>
              <a:p>
                <a:r>
                  <a:rPr lang="en-US" dirty="0"/>
                  <a:t>We only need to add a foreign key as a reference to the schema of </a:t>
                </a:r>
              </a:p>
              <a:p>
                <a:pPr lvl="1"/>
                <a:r>
                  <a:rPr lang="en-US" dirty="0"/>
                  <a:t>the entity set with total participation on the “one” side (case 7 and 8)</a:t>
                </a:r>
              </a:p>
              <a:p>
                <a:pPr lvl="1"/>
                <a:r>
                  <a:rPr lang="en-US" dirty="0"/>
                  <a:t>the entity set with total participation on the “many” side (case 9 and 10)</a:t>
                </a:r>
              </a:p>
              <a:p>
                <a:r>
                  <a:rPr lang="en-US" dirty="0"/>
                  <a:t>For example, the relationship set “work” associating “instructor” and “program”.</a:t>
                </a:r>
              </a:p>
              <a:p>
                <a:endParaRPr lang="en-US" altLang="zh-CN" dirty="0"/>
              </a:p>
              <a:p>
                <a:endParaRPr lang="en-US" altLang="zh-CN" dirty="0"/>
              </a:p>
              <a:p>
                <a:endParaRPr lang="en-US" altLang="zh-CN" dirty="0"/>
              </a:p>
              <a:p>
                <a:r>
                  <a:rPr lang="en-US" altLang="zh-CN" dirty="0"/>
                  <a:t>Because every instructor is associated with exactly one program, there is no need to create a schema for “work”.</a:t>
                </a:r>
              </a:p>
              <a:p>
                <a:r>
                  <a:rPr lang="en-US" altLang="zh-CN" dirty="0"/>
                  <a:t>The schema for “instructor” is </a:t>
                </a:r>
                <a14:m>
                  <m:oMath xmlns:m="http://schemas.openxmlformats.org/officeDocument/2006/math">
                    <m:r>
                      <a:rPr lang="en-US" altLang="zh-CN" b="0" i="1" smtClean="0">
                        <a:latin typeface="Cambria Math" panose="02040503050406030204" pitchFamily="18" charset="0"/>
                      </a:rPr>
                      <m:t>𝑖𝑛𝑠𝑡𝑟𝑢𝑐𝑡𝑜𝑟</m:t>
                    </m:r>
                    <m:r>
                      <a:rPr lang="en-US" altLang="zh-CN" b="0" i="1" smtClean="0">
                        <a:latin typeface="Cambria Math" panose="02040503050406030204" pitchFamily="18" charset="0"/>
                      </a:rPr>
                      <m:t>=(</m:t>
                    </m:r>
                    <m:bar>
                      <m:barPr>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𝑖𝑑</m:t>
                        </m:r>
                      </m:e>
                    </m:bar>
                    <m:r>
                      <a:rPr lang="en-US" altLang="zh-CN" b="0" i="1" smtClean="0">
                        <a:latin typeface="Cambria Math" panose="02040503050406030204" pitchFamily="18" charset="0"/>
                      </a:rPr>
                      <m:t>,⋯,</m:t>
                    </m:r>
                    <m:r>
                      <a:rPr lang="en-US" altLang="zh-CN" b="0" i="1" smtClean="0">
                        <a:latin typeface="Cambria Math" panose="02040503050406030204" pitchFamily="18" charset="0"/>
                      </a:rPr>
                      <m:t>𝑐𝑜𝑑𝑒</m:t>
                    </m:r>
                    <m:r>
                      <a:rPr lang="en-US" altLang="zh-CN" b="0" i="1" smtClean="0">
                        <a:latin typeface="Cambria Math" panose="02040503050406030204" pitchFamily="18" charset="0"/>
                      </a:rPr>
                      <m:t>)</m:t>
                    </m:r>
                  </m:oMath>
                </a14:m>
                <a:r>
                  <a:rPr lang="en-US" altLang="zh-CN" dirty="0"/>
                  <a:t>.</a:t>
                </a:r>
              </a:p>
              <a:p>
                <a:endParaRPr lang="en-US" dirty="0"/>
              </a:p>
            </p:txBody>
          </p:sp>
        </mc:Choice>
        <mc:Fallback xmlns="">
          <p:sp>
            <p:nvSpPr>
              <p:cNvPr id="3" name="Content Placeholder 2">
                <a:extLst>
                  <a:ext uri="{FF2B5EF4-FFF2-40B4-BE49-F238E27FC236}">
                    <a16:creationId xmlns:a16="http://schemas.microsoft.com/office/drawing/2014/main" id="{18948B97-5381-45C2-BC3B-77F0A4E96A8B}"/>
                  </a:ext>
                </a:extLst>
              </p:cNvPr>
              <p:cNvSpPr>
                <a:spLocks noGrp="1" noRot="1" noChangeAspect="1" noMove="1" noResize="1" noEditPoints="1" noAdjustHandles="1" noChangeArrowheads="1" noChangeShapeType="1" noTextEdit="1"/>
              </p:cNvSpPr>
              <p:nvPr>
                <p:ph idx="1"/>
              </p:nvPr>
            </p:nvSpPr>
            <p:spPr>
              <a:xfrm>
                <a:off x="628650" y="1600199"/>
                <a:ext cx="7886700" cy="4816231"/>
              </a:xfrm>
              <a:blipFill>
                <a:blip r:embed="rId2"/>
                <a:stretch>
                  <a:fillRect l="-773" t="-1517" r="-1777"/>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9FBE6349-9219-490B-A9ED-0AB2A0E10BA9}"/>
              </a:ext>
            </a:extLst>
          </p:cNvPr>
          <p:cNvGrpSpPr/>
          <p:nvPr/>
        </p:nvGrpSpPr>
        <p:grpSpPr>
          <a:xfrm>
            <a:off x="2332018" y="4008314"/>
            <a:ext cx="3778183" cy="1031449"/>
            <a:chOff x="2339834" y="3899339"/>
            <a:chExt cx="3778183" cy="1031449"/>
          </a:xfrm>
        </p:grpSpPr>
        <p:sp>
          <p:nvSpPr>
            <p:cNvPr id="57" name="矩形 3">
              <a:extLst>
                <a:ext uri="{FF2B5EF4-FFF2-40B4-BE49-F238E27FC236}">
                  <a16:creationId xmlns:a16="http://schemas.microsoft.com/office/drawing/2014/main" id="{903BCB43-7A94-4F90-88F3-3184DC33AAA7}"/>
                </a:ext>
              </a:extLst>
            </p:cNvPr>
            <p:cNvSpPr/>
            <p:nvPr/>
          </p:nvSpPr>
          <p:spPr>
            <a:xfrm>
              <a:off x="2589336" y="4393360"/>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instructor</a:t>
              </a:r>
              <a:endParaRPr lang="zh-CN" altLang="en-US" sz="1400" i="1" dirty="0">
                <a:solidFill>
                  <a:schemeClr val="tx1"/>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06CBF266-DDBB-46EB-81BA-18FD3F1C4E90}"/>
                </a:ext>
              </a:extLst>
            </p:cNvPr>
            <p:cNvGrpSpPr/>
            <p:nvPr/>
          </p:nvGrpSpPr>
          <p:grpSpPr>
            <a:xfrm>
              <a:off x="3958146" y="4163708"/>
              <a:ext cx="767080" cy="767080"/>
              <a:chOff x="10468361" y="2144915"/>
              <a:chExt cx="767080" cy="767080"/>
            </a:xfrm>
          </p:grpSpPr>
          <p:sp>
            <p:nvSpPr>
              <p:cNvPr id="59" name="菱形 4">
                <a:extLst>
                  <a:ext uri="{FF2B5EF4-FFF2-40B4-BE49-F238E27FC236}">
                    <a16:creationId xmlns:a16="http://schemas.microsoft.com/office/drawing/2014/main" id="{76BD9960-080F-4B37-840F-FC3B15C554A1}"/>
                  </a:ext>
                </a:extLst>
              </p:cNvPr>
              <p:cNvSpPr>
                <a:spLocks noChangeAspect="1"/>
              </p:cNvSpPr>
              <p:nvPr/>
            </p:nvSpPr>
            <p:spPr>
              <a:xfrm>
                <a:off x="10468361" y="2144915"/>
                <a:ext cx="767080" cy="76708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0" name="文本框 5">
                <a:extLst>
                  <a:ext uri="{FF2B5EF4-FFF2-40B4-BE49-F238E27FC236}">
                    <a16:creationId xmlns:a16="http://schemas.microsoft.com/office/drawing/2014/main" id="{460E7C67-552E-4D89-A13A-6AE5FE81ACFF}"/>
                  </a:ext>
                </a:extLst>
              </p:cNvPr>
              <p:cNvSpPr txBox="1"/>
              <p:nvPr/>
            </p:nvSpPr>
            <p:spPr>
              <a:xfrm>
                <a:off x="10570413" y="2364058"/>
                <a:ext cx="562975" cy="307777"/>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work</a:t>
                </a:r>
                <a:endParaRPr kumimoji="1" lang="zh-CN" altLang="en-US" sz="1400" i="1" dirty="0">
                  <a:latin typeface="Arial" panose="020B0604020202020204" pitchFamily="34" charset="0"/>
                  <a:cs typeface="Arial" panose="020B0604020202020204" pitchFamily="34" charset="0"/>
                </a:endParaRPr>
              </a:p>
            </p:txBody>
          </p:sp>
        </p:grpSp>
        <p:sp>
          <p:nvSpPr>
            <p:cNvPr id="62" name="矩形 3">
              <a:extLst>
                <a:ext uri="{FF2B5EF4-FFF2-40B4-BE49-F238E27FC236}">
                  <a16:creationId xmlns:a16="http://schemas.microsoft.com/office/drawing/2014/main" id="{AC6E0F96-7B32-4E95-AF14-340CDEB9C555}"/>
                </a:ext>
              </a:extLst>
            </p:cNvPr>
            <p:cNvSpPr/>
            <p:nvPr/>
          </p:nvSpPr>
          <p:spPr>
            <a:xfrm>
              <a:off x="5113475" y="4393359"/>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program</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3" name="椭圆 25">
              <a:extLst>
                <a:ext uri="{FF2B5EF4-FFF2-40B4-BE49-F238E27FC236}">
                  <a16:creationId xmlns:a16="http://schemas.microsoft.com/office/drawing/2014/main" id="{C373BDD1-5DAA-4953-A09F-3D273FDE619C}"/>
                </a:ext>
              </a:extLst>
            </p:cNvPr>
            <p:cNvSpPr/>
            <p:nvPr/>
          </p:nvSpPr>
          <p:spPr>
            <a:xfrm>
              <a:off x="2339834" y="3900920"/>
              <a:ext cx="663717"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id</a:t>
              </a:r>
              <a:endParaRPr lang="zh-CN" altLang="en-US" sz="1400" i="1" u="sng" dirty="0">
                <a:solidFill>
                  <a:schemeClr val="tx1"/>
                </a:solidFill>
                <a:latin typeface="Arial" panose="020B0604020202020204" pitchFamily="34" charset="0"/>
                <a:cs typeface="Arial" panose="020B0604020202020204" pitchFamily="34" charset="0"/>
              </a:endParaRPr>
            </a:p>
          </p:txBody>
        </p:sp>
        <p:cxnSp>
          <p:nvCxnSpPr>
            <p:cNvPr id="64" name="直接连接符 9">
              <a:extLst>
                <a:ext uri="{FF2B5EF4-FFF2-40B4-BE49-F238E27FC236}">
                  <a16:creationId xmlns:a16="http://schemas.microsoft.com/office/drawing/2014/main" id="{541B59CB-FF16-4A5C-A5CF-515EF3749D85}"/>
                </a:ext>
              </a:extLst>
            </p:cNvPr>
            <p:cNvCxnSpPr>
              <a:cxnSpLocks/>
              <a:stCxn id="63" idx="5"/>
              <a:endCxn id="57" idx="0"/>
            </p:cNvCxnSpPr>
            <p:nvPr/>
          </p:nvCxnSpPr>
          <p:spPr>
            <a:xfrm>
              <a:off x="2906352" y="4203139"/>
              <a:ext cx="185255" cy="190221"/>
            </a:xfrm>
            <a:prstGeom prst="line">
              <a:avLst/>
            </a:prstGeom>
            <a:ln w="15875" cmpd="sng">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67" name="椭圆 25">
              <a:extLst>
                <a:ext uri="{FF2B5EF4-FFF2-40B4-BE49-F238E27FC236}">
                  <a16:creationId xmlns:a16="http://schemas.microsoft.com/office/drawing/2014/main" id="{9B525404-1F00-4285-BC7A-617F4D54EBEF}"/>
                </a:ext>
              </a:extLst>
            </p:cNvPr>
            <p:cNvSpPr/>
            <p:nvPr/>
          </p:nvSpPr>
          <p:spPr>
            <a:xfrm>
              <a:off x="5369309" y="3899339"/>
              <a:ext cx="663717"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code</a:t>
              </a:r>
              <a:endParaRPr lang="zh-CN" altLang="en-US" sz="1400" i="1" u="sng" dirty="0">
                <a:solidFill>
                  <a:schemeClr val="tx1"/>
                </a:solidFill>
                <a:latin typeface="Arial" panose="020B0604020202020204" pitchFamily="34" charset="0"/>
                <a:cs typeface="Arial" panose="020B0604020202020204" pitchFamily="34" charset="0"/>
              </a:endParaRPr>
            </a:p>
          </p:txBody>
        </p:sp>
        <p:cxnSp>
          <p:nvCxnSpPr>
            <p:cNvPr id="68" name="直接连接符 9">
              <a:extLst>
                <a:ext uri="{FF2B5EF4-FFF2-40B4-BE49-F238E27FC236}">
                  <a16:creationId xmlns:a16="http://schemas.microsoft.com/office/drawing/2014/main" id="{8C3CCA97-2295-4935-84D9-0A072731A4B1}"/>
                </a:ext>
              </a:extLst>
            </p:cNvPr>
            <p:cNvCxnSpPr>
              <a:cxnSpLocks/>
              <a:stCxn id="67" idx="4"/>
              <a:endCxn id="62" idx="0"/>
            </p:cNvCxnSpPr>
            <p:nvPr/>
          </p:nvCxnSpPr>
          <p:spPr>
            <a:xfrm flipH="1">
              <a:off x="5615746" y="4253411"/>
              <a:ext cx="85422" cy="139948"/>
            </a:xfrm>
            <a:prstGeom prst="line">
              <a:avLst/>
            </a:prstGeom>
            <a:ln w="15875" cmpd="sng">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9">
              <a:extLst>
                <a:ext uri="{FF2B5EF4-FFF2-40B4-BE49-F238E27FC236}">
                  <a16:creationId xmlns:a16="http://schemas.microsoft.com/office/drawing/2014/main" id="{2F8D7830-C081-4CD7-A463-83533FA7C809}"/>
                </a:ext>
              </a:extLst>
            </p:cNvPr>
            <p:cNvCxnSpPr>
              <a:cxnSpLocks/>
              <a:stCxn id="59" idx="1"/>
              <a:endCxn id="57" idx="3"/>
            </p:cNvCxnSpPr>
            <p:nvPr/>
          </p:nvCxnSpPr>
          <p:spPr>
            <a:xfrm flipH="1">
              <a:off x="3593878" y="4547248"/>
              <a:ext cx="364268" cy="1"/>
            </a:xfrm>
            <a:prstGeom prst="line">
              <a:avLst/>
            </a:prstGeom>
            <a:ln w="38100" cmpd="dbl">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9">
              <a:extLst>
                <a:ext uri="{FF2B5EF4-FFF2-40B4-BE49-F238E27FC236}">
                  <a16:creationId xmlns:a16="http://schemas.microsoft.com/office/drawing/2014/main" id="{4CC22B36-4F1F-4313-8E8D-6850DC89A22E}"/>
                </a:ext>
              </a:extLst>
            </p:cNvPr>
            <p:cNvCxnSpPr>
              <a:cxnSpLocks/>
              <a:stCxn id="62" idx="1"/>
              <a:endCxn id="59" idx="3"/>
            </p:cNvCxnSpPr>
            <p:nvPr/>
          </p:nvCxnSpPr>
          <p:spPr>
            <a:xfrm flipH="1">
              <a:off x="4725226" y="4547248"/>
              <a:ext cx="388249" cy="0"/>
            </a:xfrm>
            <a:prstGeom prst="line">
              <a:avLst/>
            </a:prstGeom>
            <a:ln w="38100" cmpd="dbl">
              <a:solidFill>
                <a:schemeClr val="tx1"/>
              </a:solidFill>
              <a:headEnd type="stealth" w="med" len="med"/>
              <a:tailEnd type="non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84656733-A293-4C2D-8BAB-2856370EEBA0}"/>
              </a:ext>
            </a:extLst>
          </p:cNvPr>
          <p:cNvGrpSpPr/>
          <p:nvPr/>
        </p:nvGrpSpPr>
        <p:grpSpPr>
          <a:xfrm>
            <a:off x="6931269" y="4545217"/>
            <a:ext cx="1758657" cy="1574445"/>
            <a:chOff x="7197969" y="4545217"/>
            <a:chExt cx="1758657" cy="1574445"/>
          </a:xfrm>
        </p:grpSpPr>
        <p:sp>
          <p:nvSpPr>
            <p:cNvPr id="82" name="TextBox 81">
              <a:extLst>
                <a:ext uri="{FF2B5EF4-FFF2-40B4-BE49-F238E27FC236}">
                  <a16:creationId xmlns:a16="http://schemas.microsoft.com/office/drawing/2014/main" id="{007431B5-195C-48F1-BD43-1945282D3813}"/>
                </a:ext>
              </a:extLst>
            </p:cNvPr>
            <p:cNvSpPr txBox="1"/>
            <p:nvPr/>
          </p:nvSpPr>
          <p:spPr>
            <a:xfrm>
              <a:off x="7643446" y="4545217"/>
              <a:ext cx="1313180" cy="369332"/>
            </a:xfrm>
            <a:prstGeom prst="rect">
              <a:avLst/>
            </a:prstGeom>
          </p:spPr>
          <p:txBody>
            <a:bodyPr vert="horz" wrap="none" lIns="91440" tIns="45720" rIns="91440" bIns="45720" rtlCol="0" anchor="ctr">
              <a:spAutoFit/>
            </a:bodyPr>
            <a:lstStyle/>
            <a:p>
              <a:pPr algn="l"/>
              <a:r>
                <a:rPr kumimoji="1" lang="en-US" altLang="zh-CN" dirty="0">
                  <a:solidFill>
                    <a:srgbClr val="FF0000"/>
                  </a:solidFill>
                  <a:latin typeface="Arial" panose="020B0604020202020204" pitchFamily="34" charset="0"/>
                  <a:cs typeface="Arial" panose="020B0604020202020204" pitchFamily="34" charset="0"/>
                </a:rPr>
                <a:t>foreign key</a:t>
              </a:r>
              <a:endParaRPr kumimoji="1" lang="en-US" dirty="0">
                <a:solidFill>
                  <a:srgbClr val="FF0000"/>
                </a:solidFill>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ABC88357-C768-42C4-B707-C19F560DD67C}"/>
                </a:ext>
              </a:extLst>
            </p:cNvPr>
            <p:cNvSpPr/>
            <p:nvPr/>
          </p:nvSpPr>
          <p:spPr>
            <a:xfrm>
              <a:off x="7197969" y="5853723"/>
              <a:ext cx="578339" cy="265939"/>
            </a:xfrm>
            <a:prstGeom prst="rect">
              <a:avLst/>
            </a:prstGeom>
            <a:noFill/>
            <a:ln w="19050">
              <a:solidFill>
                <a:srgbClr val="FF0000"/>
              </a:solidFill>
              <a:extLst>
                <a:ext uri="{C807C97D-BFC1-408E-A445-0C87EB9F89A2}">
                  <ask:lineSketchStyleProps xmlns:ask="http://schemas.microsoft.com/office/drawing/2018/sketchyshapes" sd="1219033472">
                    <a:custGeom>
                      <a:avLst/>
                      <a:gdLst>
                        <a:gd name="connsiteX0" fmla="*/ 0 w 3251200"/>
                        <a:gd name="connsiteY0" fmla="*/ 276159 h 276159"/>
                        <a:gd name="connsiteX1" fmla="*/ 1778000 w 3251200"/>
                        <a:gd name="connsiteY1" fmla="*/ 388 h 276159"/>
                        <a:gd name="connsiteX2" fmla="*/ 3251200 w 3251200"/>
                        <a:gd name="connsiteY2" fmla="*/ 210845 h 276159"/>
                        <a:gd name="connsiteX3" fmla="*/ 3251200 w 3251200"/>
                        <a:gd name="connsiteY3" fmla="*/ 210845 h 276159"/>
                      </a:gdLst>
                      <a:ahLst/>
                      <a:cxnLst>
                        <a:cxn ang="0">
                          <a:pos x="connsiteX0" y="connsiteY0"/>
                        </a:cxn>
                        <a:cxn ang="0">
                          <a:pos x="connsiteX1" y="connsiteY1"/>
                        </a:cxn>
                        <a:cxn ang="0">
                          <a:pos x="connsiteX2" y="connsiteY2"/>
                        </a:cxn>
                        <a:cxn ang="0">
                          <a:pos x="connsiteX3" y="connsiteY3"/>
                        </a:cxn>
                      </a:cxnLst>
                      <a:rect l="l" t="t" r="r" b="b"/>
                      <a:pathLst>
                        <a:path w="3251200" h="276159" extrusionOk="0">
                          <a:moveTo>
                            <a:pt x="0" y="276159"/>
                          </a:moveTo>
                          <a:cubicBezTo>
                            <a:pt x="525781" y="86793"/>
                            <a:pt x="1222218" y="16496"/>
                            <a:pt x="1778000" y="388"/>
                          </a:cubicBezTo>
                          <a:cubicBezTo>
                            <a:pt x="2319868" y="-10498"/>
                            <a:pt x="3251199" y="210845"/>
                            <a:pt x="3251200" y="210845"/>
                          </a:cubicBezTo>
                          <a:lnTo>
                            <a:pt x="3251200" y="210845"/>
                          </a:ln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F155958-2CFC-452A-AEBF-38F75CE65E07}"/>
                </a:ext>
              </a:extLst>
            </p:cNvPr>
            <p:cNvSpPr/>
            <p:nvPr/>
          </p:nvSpPr>
          <p:spPr>
            <a:xfrm>
              <a:off x="7791938" y="4986215"/>
              <a:ext cx="520032" cy="812800"/>
            </a:xfrm>
            <a:custGeom>
              <a:avLst/>
              <a:gdLst>
                <a:gd name="connsiteX0" fmla="*/ 445477 w 520032"/>
                <a:gd name="connsiteY0" fmla="*/ 0 h 812800"/>
                <a:gd name="connsiteX1" fmla="*/ 484554 w 520032"/>
                <a:gd name="connsiteY1" fmla="*/ 351693 h 812800"/>
                <a:gd name="connsiteX2" fmla="*/ 0 w 520032"/>
                <a:gd name="connsiteY2" fmla="*/ 812800 h 812800"/>
                <a:gd name="connsiteX3" fmla="*/ 0 w 520032"/>
                <a:gd name="connsiteY3" fmla="*/ 812800 h 812800"/>
              </a:gdLst>
              <a:ahLst/>
              <a:cxnLst>
                <a:cxn ang="0">
                  <a:pos x="connsiteX0" y="connsiteY0"/>
                </a:cxn>
                <a:cxn ang="0">
                  <a:pos x="connsiteX1" y="connsiteY1"/>
                </a:cxn>
                <a:cxn ang="0">
                  <a:pos x="connsiteX2" y="connsiteY2"/>
                </a:cxn>
                <a:cxn ang="0">
                  <a:pos x="connsiteX3" y="connsiteY3"/>
                </a:cxn>
              </a:cxnLst>
              <a:rect l="l" t="t" r="r" b="b"/>
              <a:pathLst>
                <a:path w="520032" h="812800" extrusionOk="0">
                  <a:moveTo>
                    <a:pt x="445477" y="0"/>
                  </a:moveTo>
                  <a:cubicBezTo>
                    <a:pt x="496521" y="104648"/>
                    <a:pt x="536684" y="224526"/>
                    <a:pt x="484554" y="351693"/>
                  </a:cubicBezTo>
                  <a:cubicBezTo>
                    <a:pt x="410309" y="487160"/>
                    <a:pt x="-1" y="812800"/>
                    <a:pt x="0" y="812800"/>
                  </a:cubicBezTo>
                  <a:lnTo>
                    <a:pt x="0" y="812800"/>
                  </a:lnTo>
                </a:path>
              </a:pathLst>
            </a:custGeom>
            <a:noFill/>
            <a:ln>
              <a:solidFill>
                <a:srgbClr val="FF0000"/>
              </a:solidFill>
              <a:tailEnd type="stealth" w="lg" len="lg"/>
              <a:extLst>
                <a:ext uri="{C807C97D-BFC1-408E-A445-0C87EB9F89A2}">
                  <ask:lineSketchStyleProps xmlns:ask="http://schemas.microsoft.com/office/drawing/2018/sketchyshapes" sd="1219033472">
                    <a:custGeom>
                      <a:avLst/>
                      <a:gdLst>
                        <a:gd name="connsiteX0" fmla="*/ 445477 w 520032"/>
                        <a:gd name="connsiteY0" fmla="*/ 0 h 812800"/>
                        <a:gd name="connsiteX1" fmla="*/ 484554 w 520032"/>
                        <a:gd name="connsiteY1" fmla="*/ 351693 h 812800"/>
                        <a:gd name="connsiteX2" fmla="*/ 0 w 520032"/>
                        <a:gd name="connsiteY2" fmla="*/ 812800 h 812800"/>
                        <a:gd name="connsiteX3" fmla="*/ 0 w 520032"/>
                        <a:gd name="connsiteY3" fmla="*/ 812800 h 812800"/>
                      </a:gdLst>
                      <a:ahLst/>
                      <a:cxnLst>
                        <a:cxn ang="0">
                          <a:pos x="connsiteX0" y="connsiteY0"/>
                        </a:cxn>
                        <a:cxn ang="0">
                          <a:pos x="connsiteX1" y="connsiteY1"/>
                        </a:cxn>
                        <a:cxn ang="0">
                          <a:pos x="connsiteX2" y="connsiteY2"/>
                        </a:cxn>
                        <a:cxn ang="0">
                          <a:pos x="connsiteX3" y="connsiteY3"/>
                        </a:cxn>
                      </a:cxnLst>
                      <a:rect l="l" t="t" r="r" b="b"/>
                      <a:pathLst>
                        <a:path w="520032" h="812800">
                          <a:moveTo>
                            <a:pt x="445477" y="0"/>
                          </a:moveTo>
                          <a:cubicBezTo>
                            <a:pt x="502138" y="108113"/>
                            <a:pt x="558800" y="216226"/>
                            <a:pt x="484554" y="351693"/>
                          </a:cubicBezTo>
                          <a:cubicBezTo>
                            <a:pt x="410308" y="487160"/>
                            <a:pt x="0" y="812800"/>
                            <a:pt x="0" y="812800"/>
                          </a:cubicBezTo>
                          <a:lnTo>
                            <a:pt x="0" y="81280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矩形 12">
            <a:hlinkClick r:id="rId3" action="ppaction://hlinksldjump"/>
            <a:extLst>
              <a:ext uri="{FF2B5EF4-FFF2-40B4-BE49-F238E27FC236}">
                <a16:creationId xmlns:a16="http://schemas.microsoft.com/office/drawing/2014/main" id="{9D4FB359-FCD9-43D6-AAC9-A534AC2A8886}"/>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7" name="矩形 12">
            <a:hlinkClick r:id="rId4" action="ppaction://hlinksldjump"/>
            <a:extLst>
              <a:ext uri="{FF2B5EF4-FFF2-40B4-BE49-F238E27FC236}">
                <a16:creationId xmlns:a16="http://schemas.microsoft.com/office/drawing/2014/main" id="{BF411C45-8CAC-4732-953B-01A73E98A39F}"/>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15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8B67-F5D4-4581-96C6-A7C363498F75}"/>
              </a:ext>
            </a:extLst>
          </p:cNvPr>
          <p:cNvSpPr>
            <a:spLocks noGrp="1"/>
          </p:cNvSpPr>
          <p:nvPr>
            <p:ph type="title"/>
          </p:nvPr>
        </p:nvSpPr>
        <p:spPr/>
        <p:txBody>
          <a:bodyPr/>
          <a:lstStyle/>
          <a:p>
            <a:r>
              <a:rPr lang="en-US" dirty="0"/>
              <a:t>Relationship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771EAC-96C0-450F-A889-B4B2CDB89C02}"/>
                  </a:ext>
                </a:extLst>
              </p:cNvPr>
              <p:cNvSpPr>
                <a:spLocks noGrp="1"/>
              </p:cNvSpPr>
              <p:nvPr>
                <p:ph idx="1"/>
              </p:nvPr>
            </p:nvSpPr>
            <p:spPr>
              <a:xfrm>
                <a:off x="628650" y="1600200"/>
                <a:ext cx="7886700" cy="4648200"/>
              </a:xfrm>
            </p:spPr>
            <p:txBody>
              <a:bodyPr>
                <a:normAutofit/>
              </a:bodyPr>
              <a:lstStyle/>
              <a:p>
                <a:r>
                  <a:rPr lang="en-US" altLang="zh-CN" dirty="0"/>
                  <a:t>The conversion for weak entity sets is same as case 9, one-to-many with total participation on the “many” side. </a:t>
                </a:r>
              </a:p>
              <a:p>
                <a:r>
                  <a:rPr lang="en-US" altLang="zh-CN" dirty="0"/>
                  <a:t>The only difference is the key.</a:t>
                </a:r>
                <a:endParaRPr lang="en-US" dirty="0"/>
              </a:p>
              <a:p>
                <a:r>
                  <a:rPr lang="en-US" dirty="0"/>
                  <a:t>For example, </a:t>
                </a:r>
                <a:endParaRPr lang="en-US" altLang="zh-CN" dirty="0"/>
              </a:p>
              <a:p>
                <a:endParaRPr lang="en-US" dirty="0"/>
              </a:p>
              <a:p>
                <a:endParaRPr lang="en-US" dirty="0"/>
              </a:p>
              <a:p>
                <a:endParaRPr lang="en-US" dirty="0"/>
              </a:p>
              <a:p>
                <a:endParaRPr lang="en-US" dirty="0"/>
              </a:p>
              <a:p>
                <a:r>
                  <a:rPr lang="en-US" dirty="0"/>
                  <a:t>The schema for the entity set “section”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𝑠𝑒𝑐𝑡𝑖𝑜𝑛</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𝑐𝑜𝑢𝑟𝑠𝑒</m:t>
                          </m:r>
                          <m:r>
                            <a:rPr lang="en-US" b="0" i="1" smtClean="0">
                              <a:latin typeface="Cambria Math" panose="02040503050406030204" pitchFamily="18" charset="0"/>
                            </a:rPr>
                            <m:t>_</m:t>
                          </m:r>
                          <m:r>
                            <a:rPr lang="en-US" b="0" i="1" smtClean="0">
                              <a:latin typeface="Cambria Math" panose="02040503050406030204" pitchFamily="18" charset="0"/>
                            </a:rPr>
                            <m:t>𝑛𝑎𝑚𝑒</m:t>
                          </m:r>
                          <m:r>
                            <a:rPr lang="en-US" b="0" i="1" smtClean="0">
                              <a:latin typeface="Cambria Math" panose="02040503050406030204" pitchFamily="18" charset="0"/>
                            </a:rPr>
                            <m:t>,</m:t>
                          </m:r>
                          <m:r>
                            <a:rPr lang="en-US" b="0" i="1" smtClean="0">
                              <a:latin typeface="Cambria Math" panose="02040503050406030204" pitchFamily="18" charset="0"/>
                            </a:rPr>
                            <m:t>𝑠𝑒𝑐𝑡𝑖𝑜𝑛</m:t>
                          </m:r>
                          <m:r>
                            <a:rPr lang="en-US" b="0" i="1" smtClean="0">
                              <a:latin typeface="Cambria Math" panose="02040503050406030204" pitchFamily="18" charset="0"/>
                            </a:rPr>
                            <m:t>_</m:t>
                          </m:r>
                          <m:r>
                            <a:rPr lang="en-US" b="0" i="1" smtClean="0">
                              <a:latin typeface="Cambria Math" panose="02040503050406030204" pitchFamily="18" charset="0"/>
                            </a:rPr>
                            <m:t>𝑛𝑢𝑚</m:t>
                          </m:r>
                        </m:e>
                      </m:bar>
                      <m:r>
                        <a:rPr lang="en-US" b="0" i="1" smtClean="0">
                          <a:latin typeface="Cambria Math" panose="02040503050406030204" pitchFamily="18" charset="0"/>
                        </a:rPr>
                        <m:t>,</m:t>
                      </m:r>
                      <m:r>
                        <a:rPr lang="en-US" b="0" i="1" smtClean="0">
                          <a:latin typeface="Cambria Math" panose="02040503050406030204" pitchFamily="18" charset="0"/>
                        </a:rPr>
                        <m:t>𝑡𝑖𝑚𝑒</m:t>
                      </m:r>
                      <m:r>
                        <a:rPr lang="en-US" b="0" i="1" smtClean="0">
                          <a:latin typeface="Cambria Math" panose="02040503050406030204" pitchFamily="18" charset="0"/>
                        </a:rPr>
                        <m:t>,</m:t>
                      </m:r>
                      <m:r>
                        <a:rPr lang="en-US" b="0" i="1" smtClean="0">
                          <a:latin typeface="Cambria Math" panose="02040503050406030204" pitchFamily="18" charset="0"/>
                        </a:rPr>
                        <m:t>𝑣𝑒𝑛𝑢𝑒</m:t>
                      </m:r>
                      <m:r>
                        <a:rPr lang="en-US" b="0" i="1" smtClean="0">
                          <a:latin typeface="Cambria Math" panose="02040503050406030204" pitchFamily="18" charset="0"/>
                        </a:rPr>
                        <m:t>)</m:t>
                      </m:r>
                    </m:oMath>
                  </m:oMathPara>
                </a14:m>
                <a:endParaRPr lang="en-US" altLang="zh-CN" dirty="0"/>
              </a:p>
              <a:p>
                <a:r>
                  <a:rPr lang="en-US" altLang="zh-CN" dirty="0"/>
                  <a:t>There is no need to create a schema for “belong”.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E771EAC-96C0-450F-A889-B4B2CDB89C02}"/>
                  </a:ext>
                </a:extLst>
              </p:cNvPr>
              <p:cNvSpPr>
                <a:spLocks noGrp="1" noRot="1" noChangeAspect="1" noMove="1" noResize="1" noEditPoints="1" noAdjustHandles="1" noChangeArrowheads="1" noChangeShapeType="1" noTextEdit="1"/>
              </p:cNvSpPr>
              <p:nvPr>
                <p:ph idx="1"/>
              </p:nvPr>
            </p:nvSpPr>
            <p:spPr>
              <a:xfrm>
                <a:off x="628650" y="1600200"/>
                <a:ext cx="7886700" cy="4648200"/>
              </a:xfrm>
              <a:blipFill>
                <a:blip r:embed="rId2"/>
                <a:stretch>
                  <a:fillRect l="-773" t="-1706" r="-15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225638B-6C73-4136-9381-7FFFCD41FF16}"/>
              </a:ext>
            </a:extLst>
          </p:cNvPr>
          <p:cNvGrpSpPr/>
          <p:nvPr/>
        </p:nvGrpSpPr>
        <p:grpSpPr>
          <a:xfrm>
            <a:off x="2209800" y="3318319"/>
            <a:ext cx="5094550" cy="1073170"/>
            <a:chOff x="2187917" y="4004606"/>
            <a:chExt cx="5094550" cy="1073170"/>
          </a:xfrm>
        </p:grpSpPr>
        <p:sp>
          <p:nvSpPr>
            <p:cNvPr id="5" name="矩形 3">
              <a:extLst>
                <a:ext uri="{FF2B5EF4-FFF2-40B4-BE49-F238E27FC236}">
                  <a16:creationId xmlns:a16="http://schemas.microsoft.com/office/drawing/2014/main" id="{5E213758-D54E-4CD7-A2F1-AACAD72C0499}"/>
                </a:ext>
              </a:extLst>
            </p:cNvPr>
            <p:cNvSpPr/>
            <p:nvPr/>
          </p:nvSpPr>
          <p:spPr>
            <a:xfrm>
              <a:off x="4863930" y="4540346"/>
              <a:ext cx="1004542" cy="307777"/>
            </a:xfrm>
            <a:prstGeom prst="rect">
              <a:avLst/>
            </a:prstGeom>
            <a:no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section</a:t>
              </a:r>
              <a:endParaRPr lang="zh-CN" altLang="en-US" sz="1400" i="1" dirty="0">
                <a:solidFill>
                  <a:schemeClr val="tx1"/>
                </a:solidFill>
                <a:latin typeface="Arial" panose="020B0604020202020204" pitchFamily="34" charset="0"/>
                <a:cs typeface="Arial" panose="020B0604020202020204" pitchFamily="34" charset="0"/>
              </a:endParaRPr>
            </a:p>
          </p:txBody>
        </p:sp>
        <p:grpSp>
          <p:nvGrpSpPr>
            <p:cNvPr id="6" name="组合 6">
              <a:extLst>
                <a:ext uri="{FF2B5EF4-FFF2-40B4-BE49-F238E27FC236}">
                  <a16:creationId xmlns:a16="http://schemas.microsoft.com/office/drawing/2014/main" id="{A62B0AB5-1FD6-4012-B93C-C012E2625EF2}"/>
                </a:ext>
              </a:extLst>
            </p:cNvPr>
            <p:cNvGrpSpPr/>
            <p:nvPr/>
          </p:nvGrpSpPr>
          <p:grpSpPr>
            <a:xfrm>
              <a:off x="3607112" y="4310696"/>
              <a:ext cx="769703" cy="767080"/>
              <a:chOff x="3371232" y="4880441"/>
              <a:chExt cx="826075" cy="823260"/>
            </a:xfrm>
          </p:grpSpPr>
          <p:sp>
            <p:nvSpPr>
              <p:cNvPr id="18" name="菱形 4">
                <a:extLst>
                  <a:ext uri="{FF2B5EF4-FFF2-40B4-BE49-F238E27FC236}">
                    <a16:creationId xmlns:a16="http://schemas.microsoft.com/office/drawing/2014/main" id="{ACAF17CC-6595-4332-A3D0-FD63D8BCE72E}"/>
                  </a:ext>
                </a:extLst>
              </p:cNvPr>
              <p:cNvSpPr>
                <a:spLocks noChangeAspect="1"/>
              </p:cNvSpPr>
              <p:nvPr/>
            </p:nvSpPr>
            <p:spPr>
              <a:xfrm>
                <a:off x="3371232" y="4880441"/>
                <a:ext cx="823259" cy="823260"/>
              </a:xfrm>
              <a:prstGeom prst="diamond">
                <a:avLst/>
              </a:prstGeom>
              <a:no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9" name="文本框 5">
                <a:extLst>
                  <a:ext uri="{FF2B5EF4-FFF2-40B4-BE49-F238E27FC236}">
                    <a16:creationId xmlns:a16="http://schemas.microsoft.com/office/drawing/2014/main" id="{A18F8299-D52F-4804-8C35-EBE304E84299}"/>
                  </a:ext>
                </a:extLst>
              </p:cNvPr>
              <p:cNvSpPr txBox="1"/>
              <p:nvPr/>
            </p:nvSpPr>
            <p:spPr>
              <a:xfrm>
                <a:off x="3422782" y="5115634"/>
                <a:ext cx="774525" cy="330318"/>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belong</a:t>
                </a:r>
                <a:endParaRPr kumimoji="1" lang="zh-CN" altLang="en-US" sz="1400" i="1" dirty="0">
                  <a:latin typeface="Arial" panose="020B0604020202020204" pitchFamily="34" charset="0"/>
                  <a:cs typeface="Arial" panose="020B0604020202020204" pitchFamily="34" charset="0"/>
                </a:endParaRPr>
              </a:p>
            </p:txBody>
          </p:sp>
        </p:grpSp>
        <p:sp>
          <p:nvSpPr>
            <p:cNvPr id="7" name="矩形 21">
              <a:extLst>
                <a:ext uri="{FF2B5EF4-FFF2-40B4-BE49-F238E27FC236}">
                  <a16:creationId xmlns:a16="http://schemas.microsoft.com/office/drawing/2014/main" id="{73614F5D-1F70-4ACC-8713-97E779EB9484}"/>
                </a:ext>
              </a:extLst>
            </p:cNvPr>
            <p:cNvSpPr/>
            <p:nvPr/>
          </p:nvSpPr>
          <p:spPr>
            <a:xfrm>
              <a:off x="2446357" y="4540347"/>
              <a:ext cx="72167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course</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8" name="椭圆 25">
              <a:extLst>
                <a:ext uri="{FF2B5EF4-FFF2-40B4-BE49-F238E27FC236}">
                  <a16:creationId xmlns:a16="http://schemas.microsoft.com/office/drawing/2014/main" id="{E965F348-A841-4848-82B3-A0DE83EF885E}"/>
                </a:ext>
              </a:extLst>
            </p:cNvPr>
            <p:cNvSpPr/>
            <p:nvPr/>
          </p:nvSpPr>
          <p:spPr>
            <a:xfrm>
              <a:off x="2187917" y="4004606"/>
              <a:ext cx="1562100"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err="1">
                  <a:solidFill>
                    <a:schemeClr val="tx1"/>
                  </a:solidFill>
                  <a:latin typeface="Arial" panose="020B0604020202020204" pitchFamily="34" charset="0"/>
                  <a:cs typeface="Arial" panose="020B0604020202020204" pitchFamily="34" charset="0"/>
                </a:rPr>
                <a:t>course_name</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9" name="椭圆 25">
              <a:extLst>
                <a:ext uri="{FF2B5EF4-FFF2-40B4-BE49-F238E27FC236}">
                  <a16:creationId xmlns:a16="http://schemas.microsoft.com/office/drawing/2014/main" id="{344E6C42-2653-4B81-80FB-462DB9DD11E4}"/>
                </a:ext>
              </a:extLst>
            </p:cNvPr>
            <p:cNvSpPr/>
            <p:nvPr/>
          </p:nvSpPr>
          <p:spPr>
            <a:xfrm>
              <a:off x="4550118" y="4023789"/>
              <a:ext cx="1837252"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dotted" dirty="0" err="1">
                  <a:solidFill>
                    <a:schemeClr val="tx1"/>
                  </a:solidFill>
                  <a:latin typeface="Arial" panose="020B0604020202020204" pitchFamily="34" charset="0"/>
                  <a:cs typeface="Arial" panose="020B0604020202020204" pitchFamily="34" charset="0"/>
                </a:rPr>
                <a:t>section_number</a:t>
              </a:r>
              <a:endParaRPr lang="zh-CN" altLang="en-US" sz="1400" i="1" u="dotted" dirty="0">
                <a:solidFill>
                  <a:schemeClr val="tx1"/>
                </a:solidFill>
                <a:latin typeface="Arial" panose="020B0604020202020204" pitchFamily="34" charset="0"/>
                <a:cs typeface="Arial" panose="020B0604020202020204" pitchFamily="34" charset="0"/>
              </a:endParaRPr>
            </a:p>
          </p:txBody>
        </p:sp>
        <p:sp>
          <p:nvSpPr>
            <p:cNvPr id="10" name="椭圆 25">
              <a:extLst>
                <a:ext uri="{FF2B5EF4-FFF2-40B4-BE49-F238E27FC236}">
                  <a16:creationId xmlns:a16="http://schemas.microsoft.com/office/drawing/2014/main" id="{2BA54DBF-8B99-4FE5-85E0-65E51C4FF21D}"/>
                </a:ext>
              </a:extLst>
            </p:cNvPr>
            <p:cNvSpPr/>
            <p:nvPr/>
          </p:nvSpPr>
          <p:spPr>
            <a:xfrm>
              <a:off x="6619411" y="4133660"/>
              <a:ext cx="559109"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time</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1" name="椭圆 25">
              <a:extLst>
                <a:ext uri="{FF2B5EF4-FFF2-40B4-BE49-F238E27FC236}">
                  <a16:creationId xmlns:a16="http://schemas.microsoft.com/office/drawing/2014/main" id="{BD20CD09-6848-447F-82EF-652CCAFCED70}"/>
                </a:ext>
              </a:extLst>
            </p:cNvPr>
            <p:cNvSpPr/>
            <p:nvPr/>
          </p:nvSpPr>
          <p:spPr>
            <a:xfrm>
              <a:off x="6560796" y="4723704"/>
              <a:ext cx="721671"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venue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2" name="直接连接符 9">
              <a:extLst>
                <a:ext uri="{FF2B5EF4-FFF2-40B4-BE49-F238E27FC236}">
                  <a16:creationId xmlns:a16="http://schemas.microsoft.com/office/drawing/2014/main" id="{1CDAA5D5-5F82-4966-96E4-70D8FB250D56}"/>
                </a:ext>
              </a:extLst>
            </p:cNvPr>
            <p:cNvCxnSpPr>
              <a:cxnSpLocks/>
              <a:stCxn id="7" idx="3"/>
              <a:endCxn id="18" idx="1"/>
            </p:cNvCxnSpPr>
            <p:nvPr/>
          </p:nvCxnSpPr>
          <p:spPr>
            <a:xfrm>
              <a:off x="3168029" y="4694236"/>
              <a:ext cx="439083" cy="0"/>
            </a:xfrm>
            <a:prstGeom prst="line">
              <a:avLst/>
            </a:prstGeom>
            <a:ln w="15875" cmpd="sng">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9">
              <a:extLst>
                <a:ext uri="{FF2B5EF4-FFF2-40B4-BE49-F238E27FC236}">
                  <a16:creationId xmlns:a16="http://schemas.microsoft.com/office/drawing/2014/main" id="{6758AD01-7929-4D04-ADDB-F453A2085AB2}"/>
                </a:ext>
              </a:extLst>
            </p:cNvPr>
            <p:cNvCxnSpPr>
              <a:cxnSpLocks/>
              <a:stCxn id="18" idx="3"/>
              <a:endCxn id="5" idx="1"/>
            </p:cNvCxnSpPr>
            <p:nvPr/>
          </p:nvCxnSpPr>
          <p:spPr>
            <a:xfrm flipV="1">
              <a:off x="4374191" y="4694235"/>
              <a:ext cx="489739" cy="1"/>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9">
              <a:extLst>
                <a:ext uri="{FF2B5EF4-FFF2-40B4-BE49-F238E27FC236}">
                  <a16:creationId xmlns:a16="http://schemas.microsoft.com/office/drawing/2014/main" id="{E0A2CFF0-69FB-4871-A4BB-B8E95D3BD11D}"/>
                </a:ext>
              </a:extLst>
            </p:cNvPr>
            <p:cNvCxnSpPr>
              <a:cxnSpLocks/>
              <a:stCxn id="8" idx="4"/>
              <a:endCxn id="7" idx="0"/>
            </p:cNvCxnSpPr>
            <p:nvPr/>
          </p:nvCxnSpPr>
          <p:spPr>
            <a:xfrm flipH="1">
              <a:off x="2807193" y="4358678"/>
              <a:ext cx="161774" cy="181669"/>
            </a:xfrm>
            <a:prstGeom prst="line">
              <a:avLst/>
            </a:prstGeom>
            <a:ln w="15875" cmpd="sng">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9">
              <a:extLst>
                <a:ext uri="{FF2B5EF4-FFF2-40B4-BE49-F238E27FC236}">
                  <a16:creationId xmlns:a16="http://schemas.microsoft.com/office/drawing/2014/main" id="{7E326B84-645C-44BD-ACB7-1D31095BB231}"/>
                </a:ext>
              </a:extLst>
            </p:cNvPr>
            <p:cNvCxnSpPr>
              <a:cxnSpLocks/>
              <a:stCxn id="9" idx="4"/>
              <a:endCxn id="5" idx="0"/>
            </p:cNvCxnSpPr>
            <p:nvPr/>
          </p:nvCxnSpPr>
          <p:spPr>
            <a:xfrm flipH="1">
              <a:off x="5366201" y="4377861"/>
              <a:ext cx="102543" cy="162485"/>
            </a:xfrm>
            <a:prstGeom prst="line">
              <a:avLst/>
            </a:prstGeom>
            <a:ln w="15875" cmpd="sng">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9">
              <a:extLst>
                <a:ext uri="{FF2B5EF4-FFF2-40B4-BE49-F238E27FC236}">
                  <a16:creationId xmlns:a16="http://schemas.microsoft.com/office/drawing/2014/main" id="{C5650CF8-E6FA-4400-8B60-7BA5DDC4E0FC}"/>
                </a:ext>
              </a:extLst>
            </p:cNvPr>
            <p:cNvCxnSpPr>
              <a:cxnSpLocks/>
              <a:stCxn id="10" idx="3"/>
              <a:endCxn id="5" idx="3"/>
            </p:cNvCxnSpPr>
            <p:nvPr/>
          </p:nvCxnSpPr>
          <p:spPr>
            <a:xfrm flipH="1">
              <a:off x="5868472" y="4435879"/>
              <a:ext cx="832819" cy="258356"/>
            </a:xfrm>
            <a:prstGeom prst="line">
              <a:avLst/>
            </a:prstGeom>
            <a:ln w="15875" cmpd="sng">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9">
              <a:extLst>
                <a:ext uri="{FF2B5EF4-FFF2-40B4-BE49-F238E27FC236}">
                  <a16:creationId xmlns:a16="http://schemas.microsoft.com/office/drawing/2014/main" id="{CF92C894-FCED-4CC9-B0EE-EFBDB50B6120}"/>
                </a:ext>
              </a:extLst>
            </p:cNvPr>
            <p:cNvCxnSpPr>
              <a:cxnSpLocks/>
              <a:stCxn id="11" idx="2"/>
              <a:endCxn id="5" idx="3"/>
            </p:cNvCxnSpPr>
            <p:nvPr/>
          </p:nvCxnSpPr>
          <p:spPr>
            <a:xfrm flipH="1" flipV="1">
              <a:off x="5868472" y="4694235"/>
              <a:ext cx="692324" cy="206505"/>
            </a:xfrm>
            <a:prstGeom prst="line">
              <a:avLst/>
            </a:prstGeom>
            <a:ln w="15875" cmpd="sng">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grpSp>
      <p:sp>
        <p:nvSpPr>
          <p:cNvPr id="30" name="矩形 12">
            <a:hlinkClick r:id="rId3" action="ppaction://hlinksldjump"/>
            <a:extLst>
              <a:ext uri="{FF2B5EF4-FFF2-40B4-BE49-F238E27FC236}">
                <a16:creationId xmlns:a16="http://schemas.microsoft.com/office/drawing/2014/main" id="{DD3DDE4A-42F2-426C-AF56-E7EC1E1B865E}"/>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31" name="矩形 12">
            <a:hlinkClick r:id="rId4" action="ppaction://hlinksldjump"/>
            <a:extLst>
              <a:ext uri="{FF2B5EF4-FFF2-40B4-BE49-F238E27FC236}">
                <a16:creationId xmlns:a16="http://schemas.microsoft.com/office/drawing/2014/main" id="{3A46DC38-EA12-4C8F-BF6D-494F5B386DC5}"/>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097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F8E8-A9CB-4487-9915-502D984B2827}"/>
              </a:ext>
            </a:extLst>
          </p:cNvPr>
          <p:cNvSpPr>
            <a:spLocks noGrp="1"/>
          </p:cNvSpPr>
          <p:nvPr>
            <p:ph type="title"/>
          </p:nvPr>
        </p:nvSpPr>
        <p:spPr/>
        <p:txBody>
          <a:bodyPr/>
          <a:lstStyle/>
          <a:p>
            <a:r>
              <a:rPr lang="en-US" altLang="zh-CN" dirty="0"/>
              <a:t>Composite Attribute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621A60-8A9F-4544-9BB3-A63FB901F533}"/>
                  </a:ext>
                </a:extLst>
              </p:cNvPr>
              <p:cNvSpPr>
                <a:spLocks noGrp="1"/>
              </p:cNvSpPr>
              <p:nvPr>
                <p:ph idx="1"/>
              </p:nvPr>
            </p:nvSpPr>
            <p:spPr>
              <a:xfrm>
                <a:off x="628650" y="1600200"/>
                <a:ext cx="7886700" cy="4441092"/>
              </a:xfrm>
            </p:spPr>
            <p:txBody>
              <a:bodyPr>
                <a:normAutofit/>
              </a:bodyPr>
              <a:lstStyle/>
              <a:p>
                <a:r>
                  <a:rPr lang="en-US" dirty="0"/>
                  <a:t>If an entity set has </a:t>
                </a:r>
                <a:r>
                  <a:rPr lang="en-US" altLang="zh-CN" dirty="0"/>
                  <a:t>composite attributes, composite attributes are directly substituted by the component attributes.</a:t>
                </a:r>
              </a:p>
              <a:p>
                <a:r>
                  <a:rPr lang="en-US" dirty="0"/>
                  <a:t>For example, the entity set “course”</a:t>
                </a:r>
              </a:p>
              <a:p>
                <a:endParaRPr lang="en-US" dirty="0"/>
              </a:p>
              <a:p>
                <a:endParaRPr lang="en-US" dirty="0"/>
              </a:p>
              <a:p>
                <a:endParaRPr lang="en-US" dirty="0"/>
              </a:p>
              <a:p>
                <a:endParaRPr lang="en-US" dirty="0"/>
              </a:p>
              <a:p>
                <a:endParaRPr lang="en-US" dirty="0"/>
              </a:p>
              <a:p>
                <a:pPr marL="265113" indent="0">
                  <a:buNone/>
                </a:pPr>
                <a:r>
                  <a:rPr lang="en-US" dirty="0"/>
                  <a:t>is converted into </a:t>
                </a:r>
              </a:p>
              <a:p>
                <a:pPr marL="265113" indent="0">
                  <a:buNone/>
                </a:pPr>
                <a:r>
                  <a:rPr lang="en-US" b="0" dirty="0"/>
                  <a:t>		</a:t>
                </a:r>
                <a14:m>
                  <m:oMath xmlns:m="http://schemas.openxmlformats.org/officeDocument/2006/math">
                    <m:r>
                      <a:rPr lang="en-US" b="0" i="1" smtClean="0">
                        <a:latin typeface="Cambria Math" panose="02040503050406030204" pitchFamily="18" charset="0"/>
                      </a:rPr>
                      <m:t>𝑐𝑜𝑢𝑟𝑠𝑒</m:t>
                    </m:r>
                    <m:r>
                      <a:rPr lang="en-US" b="0" i="1" smtClean="0">
                        <a:latin typeface="Cambria Math" panose="02040503050406030204" pitchFamily="18" charset="0"/>
                      </a:rPr>
                      <m:t>=(</m:t>
                    </m:r>
                  </m:oMath>
                </a14:m>
                <a:r>
                  <a:rPr lang="en-US" b="0" dirty="0"/>
                  <a:t>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𝑐𝑜𝑢𝑟𝑠𝑒</m:t>
                        </m:r>
                        <m:r>
                          <a:rPr lang="en-US" b="0" i="1" smtClean="0">
                            <a:latin typeface="Cambria Math" panose="02040503050406030204" pitchFamily="18" charset="0"/>
                          </a:rPr>
                          <m:t>_</m:t>
                        </m:r>
                        <m:r>
                          <a:rPr lang="en-US" b="0" i="1" smtClean="0">
                            <a:latin typeface="Cambria Math" panose="02040503050406030204" pitchFamily="18" charset="0"/>
                          </a:rPr>
                          <m:t>𝑛𝑎𝑚𝑒</m:t>
                        </m:r>
                      </m:e>
                    </m:bar>
                    <m:r>
                      <a:rPr lang="en-US" b="0" i="1" smtClean="0">
                        <a:latin typeface="Cambria Math" panose="02040503050406030204" pitchFamily="18" charset="0"/>
                      </a:rPr>
                      <m:t>,</m:t>
                    </m:r>
                    <m:r>
                      <a:rPr lang="en-US" b="0" i="1" smtClean="0">
                        <a:latin typeface="Cambria Math" panose="02040503050406030204" pitchFamily="18" charset="0"/>
                      </a:rPr>
                      <m:t>𝑐𝑟𝑒𝑑𝑖𝑡𝑠</m:t>
                    </m:r>
                    <m:r>
                      <a:rPr lang="en-US" b="0" i="1" smtClean="0">
                        <a:latin typeface="Cambria Math" panose="02040503050406030204" pitchFamily="18" charset="0"/>
                      </a:rPr>
                      <m:t>,</m:t>
                    </m:r>
                  </m:oMath>
                </a14:m>
                <a:endParaRPr lang="en-US" b="0" i="1" dirty="0">
                  <a:latin typeface="Cambria Math" panose="02040503050406030204" pitchFamily="18" charset="0"/>
                </a:endParaRPr>
              </a:p>
              <a:p>
                <a:pPr marL="265113" indent="0">
                  <a:buNone/>
                </a:pPr>
                <a:r>
                  <a:rPr lang="en-US" b="0" dirty="0"/>
                  <a:t>				</a:t>
                </a:r>
                <a14:m>
                  <m:oMath xmlns:m="http://schemas.openxmlformats.org/officeDocument/2006/math">
                    <m:r>
                      <a:rPr lang="en-US" altLang="zh-CN" i="1" dirty="0">
                        <a:latin typeface="Cambria Math" panose="02040503050406030204" pitchFamily="18" charset="0"/>
                      </a:rPr>
                      <m:t>𝑑𝑜𝑚𝑎𝑖𝑛</m:t>
                    </m:r>
                    <m:r>
                      <a:rPr lang="en-US" b="0" i="1" smtClean="0">
                        <a:latin typeface="Cambria Math" panose="02040503050406030204" pitchFamily="18" charset="0"/>
                      </a:rPr>
                      <m:t>,</m:t>
                    </m:r>
                    <m:r>
                      <a:rPr lang="en-US" b="0" i="1" smtClean="0">
                        <a:latin typeface="Cambria Math" panose="02040503050406030204" pitchFamily="18" charset="0"/>
                      </a:rPr>
                      <m:t>𝑐𝑜𝑢𝑟𝑠𝑒</m:t>
                    </m:r>
                    <m:r>
                      <a:rPr lang="en-US" b="0" i="1" smtClean="0">
                        <a:latin typeface="Cambria Math" panose="02040503050406030204" pitchFamily="18" charset="0"/>
                      </a:rPr>
                      <m:t>_</m:t>
                    </m:r>
                    <m:r>
                      <a:rPr lang="en-US" b="0" i="1" smtClean="0">
                        <a:latin typeface="Cambria Math" panose="02040503050406030204" pitchFamily="18" charset="0"/>
                      </a:rPr>
                      <m:t>𝑛𝑢𝑚𝑏𝑒𝑟</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0B621A60-8A9F-4544-9BB3-A63FB901F533}"/>
                  </a:ext>
                </a:extLst>
              </p:cNvPr>
              <p:cNvSpPr>
                <a:spLocks noGrp="1" noRot="1" noChangeAspect="1" noMove="1" noResize="1" noEditPoints="1" noAdjustHandles="1" noChangeArrowheads="1" noChangeShapeType="1" noTextEdit="1"/>
              </p:cNvSpPr>
              <p:nvPr>
                <p:ph idx="1"/>
              </p:nvPr>
            </p:nvSpPr>
            <p:spPr>
              <a:xfrm>
                <a:off x="628650" y="1600200"/>
                <a:ext cx="7886700" cy="4441092"/>
              </a:xfrm>
              <a:blipFill>
                <a:blip r:embed="rId2"/>
                <a:stretch>
                  <a:fillRect l="-773" t="-178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68F6609-DB43-48C8-B7F6-454A618777E2}"/>
              </a:ext>
            </a:extLst>
          </p:cNvPr>
          <p:cNvGrpSpPr/>
          <p:nvPr/>
        </p:nvGrpSpPr>
        <p:grpSpPr>
          <a:xfrm>
            <a:off x="2866718" y="2684283"/>
            <a:ext cx="3410564" cy="1691232"/>
            <a:chOff x="4218861" y="2728119"/>
            <a:chExt cx="3410564" cy="1691232"/>
          </a:xfrm>
        </p:grpSpPr>
        <p:sp>
          <p:nvSpPr>
            <p:cNvPr id="5" name="椭圆 26">
              <a:extLst>
                <a:ext uri="{FF2B5EF4-FFF2-40B4-BE49-F238E27FC236}">
                  <a16:creationId xmlns:a16="http://schemas.microsoft.com/office/drawing/2014/main" id="{2DF76005-E6EF-417D-B33E-71B897E94DDF}"/>
                </a:ext>
              </a:extLst>
            </p:cNvPr>
            <p:cNvSpPr/>
            <p:nvPr/>
          </p:nvSpPr>
          <p:spPr>
            <a:xfrm>
              <a:off x="4218861" y="4065279"/>
              <a:ext cx="1442993"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domain</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 name="椭圆 26">
              <a:extLst>
                <a:ext uri="{FF2B5EF4-FFF2-40B4-BE49-F238E27FC236}">
                  <a16:creationId xmlns:a16="http://schemas.microsoft.com/office/drawing/2014/main" id="{C8CB707F-9290-4849-9680-DB800D106258}"/>
                </a:ext>
              </a:extLst>
            </p:cNvPr>
            <p:cNvSpPr/>
            <p:nvPr/>
          </p:nvSpPr>
          <p:spPr>
            <a:xfrm>
              <a:off x="5790230" y="4065279"/>
              <a:ext cx="174266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err="1">
                  <a:solidFill>
                    <a:schemeClr val="tx1"/>
                  </a:solidFill>
                  <a:latin typeface="Arial" panose="020B0604020202020204" pitchFamily="34" charset="0"/>
                  <a:cs typeface="Arial" panose="020B0604020202020204" pitchFamily="34" charset="0"/>
                </a:rPr>
                <a:t>course_number</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7" name="直接连接符 38">
              <a:extLst>
                <a:ext uri="{FF2B5EF4-FFF2-40B4-BE49-F238E27FC236}">
                  <a16:creationId xmlns:a16="http://schemas.microsoft.com/office/drawing/2014/main" id="{A8DA002B-F3DA-4BF1-859D-C27D28601EEA}"/>
                </a:ext>
              </a:extLst>
            </p:cNvPr>
            <p:cNvCxnSpPr>
              <a:cxnSpLocks/>
              <a:stCxn id="11" idx="4"/>
              <a:endCxn id="5" idx="7"/>
            </p:cNvCxnSpPr>
            <p:nvPr/>
          </p:nvCxnSpPr>
          <p:spPr>
            <a:xfrm flipH="1">
              <a:off x="5450533" y="3987815"/>
              <a:ext cx="266370" cy="12931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38">
              <a:extLst>
                <a:ext uri="{FF2B5EF4-FFF2-40B4-BE49-F238E27FC236}">
                  <a16:creationId xmlns:a16="http://schemas.microsoft.com/office/drawing/2014/main" id="{F75DA567-2EE5-46F5-9E8B-B78305414D57}"/>
                </a:ext>
              </a:extLst>
            </p:cNvPr>
            <p:cNvCxnSpPr>
              <a:cxnSpLocks/>
              <a:stCxn id="11" idx="4"/>
              <a:endCxn id="6" idx="1"/>
            </p:cNvCxnSpPr>
            <p:nvPr/>
          </p:nvCxnSpPr>
          <p:spPr>
            <a:xfrm>
              <a:off x="5716903" y="3987815"/>
              <a:ext cx="328535" cy="12931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21">
              <a:extLst>
                <a:ext uri="{FF2B5EF4-FFF2-40B4-BE49-F238E27FC236}">
                  <a16:creationId xmlns:a16="http://schemas.microsoft.com/office/drawing/2014/main" id="{001707F8-356A-4946-A46F-D6425DCE5F9B}"/>
                </a:ext>
              </a:extLst>
            </p:cNvPr>
            <p:cNvSpPr/>
            <p:nvPr/>
          </p:nvSpPr>
          <p:spPr>
            <a:xfrm>
              <a:off x="5356067" y="3184306"/>
              <a:ext cx="72167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course</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0" name="椭圆 25">
              <a:extLst>
                <a:ext uri="{FF2B5EF4-FFF2-40B4-BE49-F238E27FC236}">
                  <a16:creationId xmlns:a16="http://schemas.microsoft.com/office/drawing/2014/main" id="{D7CB4DA3-66E4-4AD1-9807-B54F89C66ED8}"/>
                </a:ext>
              </a:extLst>
            </p:cNvPr>
            <p:cNvSpPr/>
            <p:nvPr/>
          </p:nvSpPr>
          <p:spPr>
            <a:xfrm>
              <a:off x="6077739" y="2728119"/>
              <a:ext cx="155168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err="1">
                  <a:solidFill>
                    <a:schemeClr val="tx1"/>
                  </a:solidFill>
                  <a:latin typeface="Arial" panose="020B0604020202020204" pitchFamily="34" charset="0"/>
                  <a:cs typeface="Arial" panose="020B0604020202020204" pitchFamily="34" charset="0"/>
                </a:rPr>
                <a:t>course_name</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11" name="椭圆 26">
              <a:extLst>
                <a:ext uri="{FF2B5EF4-FFF2-40B4-BE49-F238E27FC236}">
                  <a16:creationId xmlns:a16="http://schemas.microsoft.com/office/drawing/2014/main" id="{F6F82B8F-F9E5-4400-9FA3-D0CDAB6B81A7}"/>
                </a:ext>
              </a:extLst>
            </p:cNvPr>
            <p:cNvSpPr/>
            <p:nvPr/>
          </p:nvSpPr>
          <p:spPr>
            <a:xfrm>
              <a:off x="4940358" y="3633743"/>
              <a:ext cx="1553089"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err="1">
                  <a:solidFill>
                    <a:schemeClr val="tx1"/>
                  </a:solidFill>
                  <a:latin typeface="Arial" panose="020B0604020202020204" pitchFamily="34" charset="0"/>
                  <a:cs typeface="Arial" panose="020B0604020202020204" pitchFamily="34" charset="0"/>
                </a:rPr>
                <a:t>course_code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2" name="直接连接符 36">
              <a:extLst>
                <a:ext uri="{FF2B5EF4-FFF2-40B4-BE49-F238E27FC236}">
                  <a16:creationId xmlns:a16="http://schemas.microsoft.com/office/drawing/2014/main" id="{5B5EF14C-59D4-4BA6-8AFE-A4921F5CEF04}"/>
                </a:ext>
              </a:extLst>
            </p:cNvPr>
            <p:cNvCxnSpPr>
              <a:cxnSpLocks/>
              <a:stCxn id="9" idx="0"/>
              <a:endCxn id="10" idx="3"/>
            </p:cNvCxnSpPr>
            <p:nvPr/>
          </p:nvCxnSpPr>
          <p:spPr>
            <a:xfrm flipV="1">
              <a:off x="5716903" y="3030338"/>
              <a:ext cx="588075" cy="1539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38">
              <a:extLst>
                <a:ext uri="{FF2B5EF4-FFF2-40B4-BE49-F238E27FC236}">
                  <a16:creationId xmlns:a16="http://schemas.microsoft.com/office/drawing/2014/main" id="{9EBD1A1F-EDC3-4931-A382-1ADEEF87D2B6}"/>
                </a:ext>
              </a:extLst>
            </p:cNvPr>
            <p:cNvCxnSpPr>
              <a:cxnSpLocks/>
              <a:stCxn id="9" idx="2"/>
              <a:endCxn id="11" idx="0"/>
            </p:cNvCxnSpPr>
            <p:nvPr/>
          </p:nvCxnSpPr>
          <p:spPr>
            <a:xfrm>
              <a:off x="5716903" y="3492083"/>
              <a:ext cx="0" cy="1416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26">
              <a:extLst>
                <a:ext uri="{FF2B5EF4-FFF2-40B4-BE49-F238E27FC236}">
                  <a16:creationId xmlns:a16="http://schemas.microsoft.com/office/drawing/2014/main" id="{724FE17B-7D2A-4EB3-80C3-E0AB5E87A7F1}"/>
                </a:ext>
              </a:extLst>
            </p:cNvPr>
            <p:cNvSpPr/>
            <p:nvPr/>
          </p:nvSpPr>
          <p:spPr>
            <a:xfrm>
              <a:off x="4644036" y="2757805"/>
              <a:ext cx="892449"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credits</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5" name="直接连接符 38">
              <a:extLst>
                <a:ext uri="{FF2B5EF4-FFF2-40B4-BE49-F238E27FC236}">
                  <a16:creationId xmlns:a16="http://schemas.microsoft.com/office/drawing/2014/main" id="{EAF43415-D261-4BFC-A8FC-B40628B30960}"/>
                </a:ext>
              </a:extLst>
            </p:cNvPr>
            <p:cNvCxnSpPr>
              <a:cxnSpLocks/>
              <a:stCxn id="9" idx="0"/>
              <a:endCxn id="14" idx="5"/>
            </p:cNvCxnSpPr>
            <p:nvPr/>
          </p:nvCxnSpPr>
          <p:spPr>
            <a:xfrm flipH="1" flipV="1">
              <a:off x="5405789" y="3060024"/>
              <a:ext cx="311114" cy="1242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矩形 12">
            <a:hlinkClick r:id="rId3" action="ppaction://hlinksldjump"/>
            <a:extLst>
              <a:ext uri="{FF2B5EF4-FFF2-40B4-BE49-F238E27FC236}">
                <a16:creationId xmlns:a16="http://schemas.microsoft.com/office/drawing/2014/main" id="{E0E9A843-B23A-475A-B769-9DBC938552E9}"/>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39" name="矩形 12">
            <a:hlinkClick r:id="rId4" action="ppaction://hlinksldjump"/>
            <a:extLst>
              <a:ext uri="{FF2B5EF4-FFF2-40B4-BE49-F238E27FC236}">
                <a16:creationId xmlns:a16="http://schemas.microsoft.com/office/drawing/2014/main" id="{490A4C8B-6388-4D18-9AB7-3DF0811FE42A}"/>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78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40F5-F720-490F-80FB-2FD6E2FC9CA3}"/>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6751294B-3791-470A-80CF-91F15D80B14D}"/>
              </a:ext>
            </a:extLst>
          </p:cNvPr>
          <p:cNvSpPr>
            <a:spLocks noGrp="1"/>
          </p:cNvSpPr>
          <p:nvPr>
            <p:ph idx="1"/>
          </p:nvPr>
        </p:nvSpPr>
        <p:spPr>
          <a:xfrm>
            <a:off x="628650" y="1600200"/>
            <a:ext cx="7886700" cy="4410456"/>
          </a:xfrm>
        </p:spPr>
        <p:txBody>
          <a:bodyPr>
            <a:normAutofit/>
          </a:bodyPr>
          <a:lstStyle/>
          <a:p>
            <a:r>
              <a:rPr lang="en-US" altLang="zh-CN" dirty="0">
                <a:ea typeface="宋体" charset="-122"/>
              </a:rPr>
              <a:t>Relational Model</a:t>
            </a:r>
          </a:p>
          <a:p>
            <a:r>
              <a:rPr lang="en-US" altLang="zh-CN" dirty="0">
                <a:ea typeface="宋体" charset="-122"/>
              </a:rPr>
              <a:t>Logical Design</a:t>
            </a:r>
          </a:p>
        </p:txBody>
      </p:sp>
      <p:sp>
        <p:nvSpPr>
          <p:cNvPr id="9" name="矩形 12">
            <a:hlinkClick r:id="rId2" action="ppaction://hlinksldjump"/>
            <a:extLst>
              <a:ext uri="{FF2B5EF4-FFF2-40B4-BE49-F238E27FC236}">
                <a16:creationId xmlns:a16="http://schemas.microsoft.com/office/drawing/2014/main" id="{C2C0ABB1-6B92-4394-A8A1-9ACDB8A858C5}"/>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12">
            <a:hlinkClick r:id="rId3" action="ppaction://hlinksldjump"/>
            <a:extLst>
              <a:ext uri="{FF2B5EF4-FFF2-40B4-BE49-F238E27FC236}">
                <a16:creationId xmlns:a16="http://schemas.microsoft.com/office/drawing/2014/main" id="{78D48500-5EC8-4908-8360-D2DE35F59E2B}"/>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98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9F2B-02C0-4D17-9976-4AF57C3F58F0}"/>
              </a:ext>
            </a:extLst>
          </p:cNvPr>
          <p:cNvSpPr>
            <a:spLocks noGrp="1"/>
          </p:cNvSpPr>
          <p:nvPr>
            <p:ph type="title"/>
          </p:nvPr>
        </p:nvSpPr>
        <p:spPr/>
        <p:txBody>
          <a:bodyPr/>
          <a:lstStyle/>
          <a:p>
            <a:r>
              <a:rPr lang="en-US" altLang="zh-CN" dirty="0"/>
              <a:t>Multivalued Attributes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82E596-FBB9-46F1-BDD4-D2A56CD70A15}"/>
                  </a:ext>
                </a:extLst>
              </p:cNvPr>
              <p:cNvSpPr>
                <a:spLocks noGrp="1"/>
              </p:cNvSpPr>
              <p:nvPr>
                <p:ph idx="1"/>
              </p:nvPr>
            </p:nvSpPr>
            <p:spPr>
              <a:xfrm>
                <a:off x="628650" y="1600200"/>
                <a:ext cx="7886700" cy="4792785"/>
              </a:xfrm>
            </p:spPr>
            <p:txBody>
              <a:bodyPr/>
              <a:lstStyle/>
              <a:p>
                <a:r>
                  <a:rPr lang="en-US" dirty="0"/>
                  <a:t>If an entity set has a multivalued attribute, the entity set is converted into two relational schemas.</a:t>
                </a:r>
              </a:p>
              <a:p>
                <a:r>
                  <a:rPr lang="en-US" dirty="0"/>
                  <a:t>One consists of all attributes except the multivalued attribute.</a:t>
                </a:r>
              </a:p>
              <a:p>
                <a:r>
                  <a:rPr lang="en-US" dirty="0"/>
                  <a:t>The other one consists of the key attribute(s) and the multivalued attribute. The key of this schema is the schema itself.</a:t>
                </a:r>
              </a:p>
              <a:p>
                <a:r>
                  <a:rPr lang="en-US" dirty="0"/>
                  <a:t>For example, the entity set “person”</a:t>
                </a:r>
              </a:p>
              <a:p>
                <a:endParaRPr lang="en-US" dirty="0"/>
              </a:p>
              <a:p>
                <a:endParaRPr lang="en-US" dirty="0"/>
              </a:p>
              <a:p>
                <a:endParaRPr lang="en-US" dirty="0"/>
              </a:p>
              <a:p>
                <a:pPr marL="265113" indent="0">
                  <a:buNone/>
                </a:pPr>
                <a:r>
                  <a:rPr lang="en-US" dirty="0"/>
                  <a:t>is converted into </a:t>
                </a:r>
                <a14:m>
                  <m:oMath xmlns:m="http://schemas.openxmlformats.org/officeDocument/2006/math">
                    <m:r>
                      <a:rPr lang="en-US" b="0" i="1" smtClean="0">
                        <a:latin typeface="Cambria Math" panose="02040503050406030204" pitchFamily="18" charset="0"/>
                      </a:rPr>
                      <m:t>𝑝𝑒𝑟𝑠𝑜𝑛</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e>
                    </m:bar>
                    <m:r>
                      <a:rPr lang="en-US" b="0" i="1" smtClean="0">
                        <a:latin typeface="Cambria Math" panose="02040503050406030204" pitchFamily="18" charset="0"/>
                      </a:rPr>
                      <m:t>,</m:t>
                    </m:r>
                    <m:r>
                      <a:rPr lang="en-US" b="0" i="1" smtClean="0">
                        <a:latin typeface="Cambria Math" panose="02040503050406030204" pitchFamily="18" charset="0"/>
                      </a:rPr>
                      <m:t>𝑛𝑎𝑚𝑒</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𝑝𝑒𝑟𝑠𝑜𝑛</m:t>
                    </m:r>
                    <m:r>
                      <a:rPr lang="en-US" b="0" i="1" smtClean="0">
                        <a:latin typeface="Cambria Math" panose="02040503050406030204" pitchFamily="18" charset="0"/>
                      </a:rPr>
                      <m:t>_</m:t>
                    </m:r>
                    <m:r>
                      <a:rPr lang="en-US" b="0" i="1" smtClean="0">
                        <a:latin typeface="Cambria Math" panose="02040503050406030204" pitchFamily="18" charset="0"/>
                      </a:rPr>
                      <m:t>𝑝h𝑜𝑛𝑒</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r>
                          <a:rPr lang="en-US" b="0" i="1" smtClean="0">
                            <a:latin typeface="Cambria Math" panose="02040503050406030204" pitchFamily="18" charset="0"/>
                          </a:rPr>
                          <m:t>,</m:t>
                        </m:r>
                        <m:r>
                          <a:rPr lang="en-US" b="0" i="1" smtClean="0">
                            <a:latin typeface="Cambria Math" panose="02040503050406030204" pitchFamily="18" charset="0"/>
                          </a:rPr>
                          <m:t>𝑝h𝑜𝑛𝑒</m:t>
                        </m:r>
                      </m:e>
                    </m:bar>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B482E596-FBB9-46F1-BDD4-D2A56CD70A15}"/>
                  </a:ext>
                </a:extLst>
              </p:cNvPr>
              <p:cNvSpPr>
                <a:spLocks noGrp="1" noRot="1" noChangeAspect="1" noMove="1" noResize="1" noEditPoints="1" noAdjustHandles="1" noChangeArrowheads="1" noChangeShapeType="1" noTextEdit="1"/>
              </p:cNvSpPr>
              <p:nvPr>
                <p:ph idx="1"/>
              </p:nvPr>
            </p:nvSpPr>
            <p:spPr>
              <a:xfrm>
                <a:off x="628650" y="1600200"/>
                <a:ext cx="7886700" cy="4792785"/>
              </a:xfrm>
              <a:blipFill>
                <a:blip r:embed="rId2"/>
                <a:stretch>
                  <a:fillRect l="-773" t="-165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63471E7-E9E7-4BCC-8A33-A675C17137E9}"/>
              </a:ext>
            </a:extLst>
          </p:cNvPr>
          <p:cNvGrpSpPr/>
          <p:nvPr/>
        </p:nvGrpSpPr>
        <p:grpSpPr>
          <a:xfrm>
            <a:off x="3627436" y="3986783"/>
            <a:ext cx="2417325" cy="948995"/>
            <a:chOff x="756071" y="1958222"/>
            <a:chExt cx="2417325" cy="948995"/>
          </a:xfrm>
        </p:grpSpPr>
        <p:sp>
          <p:nvSpPr>
            <p:cNvPr id="5" name="矩形 3">
              <a:extLst>
                <a:ext uri="{FF2B5EF4-FFF2-40B4-BE49-F238E27FC236}">
                  <a16:creationId xmlns:a16="http://schemas.microsoft.com/office/drawing/2014/main" id="{72C80959-6CAF-43EB-9AE7-8F88F13BE5C6}"/>
                </a:ext>
              </a:extLst>
            </p:cNvPr>
            <p:cNvSpPr/>
            <p:nvPr/>
          </p:nvSpPr>
          <p:spPr>
            <a:xfrm>
              <a:off x="1415330" y="2599440"/>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person</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 name="椭圆 7">
              <a:extLst>
                <a:ext uri="{FF2B5EF4-FFF2-40B4-BE49-F238E27FC236}">
                  <a16:creationId xmlns:a16="http://schemas.microsoft.com/office/drawing/2014/main" id="{2E10761F-43D7-41C0-A52A-60C3B107BFFA}"/>
                </a:ext>
              </a:extLst>
            </p:cNvPr>
            <p:cNvSpPr/>
            <p:nvPr/>
          </p:nvSpPr>
          <p:spPr>
            <a:xfrm>
              <a:off x="1641736" y="1958222"/>
              <a:ext cx="4765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id</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7" name="椭圆 22">
              <a:extLst>
                <a:ext uri="{FF2B5EF4-FFF2-40B4-BE49-F238E27FC236}">
                  <a16:creationId xmlns:a16="http://schemas.microsoft.com/office/drawing/2014/main" id="{4CB33978-C8F2-42B2-85DA-B78EE3B36DD5}"/>
                </a:ext>
              </a:extLst>
            </p:cNvPr>
            <p:cNvSpPr/>
            <p:nvPr/>
          </p:nvSpPr>
          <p:spPr>
            <a:xfrm>
              <a:off x="756071" y="1998434"/>
              <a:ext cx="628902"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name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8" name="直接连接符 9">
              <a:extLst>
                <a:ext uri="{FF2B5EF4-FFF2-40B4-BE49-F238E27FC236}">
                  <a16:creationId xmlns:a16="http://schemas.microsoft.com/office/drawing/2014/main" id="{1C9BD14A-E607-4B16-B47C-8AC7971AA3C5}"/>
                </a:ext>
              </a:extLst>
            </p:cNvPr>
            <p:cNvCxnSpPr>
              <a:cxnSpLocks/>
              <a:stCxn id="6" idx="4"/>
              <a:endCxn id="5" idx="0"/>
            </p:cNvCxnSpPr>
            <p:nvPr/>
          </p:nvCxnSpPr>
          <p:spPr>
            <a:xfrm>
              <a:off x="1879999" y="2312294"/>
              <a:ext cx="723" cy="28714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11">
              <a:extLst>
                <a:ext uri="{FF2B5EF4-FFF2-40B4-BE49-F238E27FC236}">
                  <a16:creationId xmlns:a16="http://schemas.microsoft.com/office/drawing/2014/main" id="{A0DFBE80-32CE-40FE-B7D9-FB81313659B7}"/>
                </a:ext>
              </a:extLst>
            </p:cNvPr>
            <p:cNvCxnSpPr>
              <a:cxnSpLocks/>
              <a:stCxn id="7" idx="5"/>
            </p:cNvCxnSpPr>
            <p:nvPr/>
          </p:nvCxnSpPr>
          <p:spPr>
            <a:xfrm>
              <a:off x="1292872" y="2300653"/>
              <a:ext cx="556770" cy="29794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7">
              <a:extLst>
                <a:ext uri="{FF2B5EF4-FFF2-40B4-BE49-F238E27FC236}">
                  <a16:creationId xmlns:a16="http://schemas.microsoft.com/office/drawing/2014/main" id="{747B8F89-A44B-4705-9ED8-217DC66B93CB}"/>
                </a:ext>
              </a:extLst>
            </p:cNvPr>
            <p:cNvSpPr/>
            <p:nvPr/>
          </p:nvSpPr>
          <p:spPr>
            <a:xfrm>
              <a:off x="2355802" y="2085555"/>
              <a:ext cx="817594" cy="354072"/>
            </a:xfrm>
            <a:prstGeom prst="ellipse">
              <a:avLst/>
            </a:prstGeom>
            <a:no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phone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1F89331C-67AB-434B-971C-DCCDDA3FEF3A}"/>
                </a:ext>
              </a:extLst>
            </p:cNvPr>
            <p:cNvCxnSpPr>
              <a:cxnSpLocks/>
              <a:stCxn id="10" idx="3"/>
              <a:endCxn id="5" idx="0"/>
            </p:cNvCxnSpPr>
            <p:nvPr/>
          </p:nvCxnSpPr>
          <p:spPr>
            <a:xfrm flipH="1">
              <a:off x="1880722" y="2387774"/>
              <a:ext cx="594814" cy="2116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矩形 12">
            <a:hlinkClick r:id="rId3" action="ppaction://hlinksldjump"/>
            <a:extLst>
              <a:ext uri="{FF2B5EF4-FFF2-40B4-BE49-F238E27FC236}">
                <a16:creationId xmlns:a16="http://schemas.microsoft.com/office/drawing/2014/main" id="{7105817C-F79B-4FEC-8FDB-7873A5BEDA23}"/>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9" name="矩形 12">
            <a:hlinkClick r:id="rId4" action="ppaction://hlinksldjump"/>
            <a:extLst>
              <a:ext uri="{FF2B5EF4-FFF2-40B4-BE49-F238E27FC236}">
                <a16:creationId xmlns:a16="http://schemas.microsoft.com/office/drawing/2014/main" id="{A358C6CA-5AED-4B64-9B14-0AFEFC4EE483}"/>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72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8903-9372-4A3A-82EF-16F954238914}"/>
              </a:ext>
            </a:extLst>
          </p:cNvPr>
          <p:cNvSpPr>
            <a:spLocks noGrp="1"/>
          </p:cNvSpPr>
          <p:nvPr>
            <p:ph type="title"/>
          </p:nvPr>
        </p:nvSpPr>
        <p:spPr/>
        <p:txBody>
          <a:bodyPr/>
          <a:lstStyle/>
          <a:p>
            <a:r>
              <a:rPr lang="en-US" dirty="0"/>
              <a:t>ISA Relationship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00001E-1A07-4293-85A2-D8CB33CA7D8C}"/>
                  </a:ext>
                </a:extLst>
              </p:cNvPr>
              <p:cNvSpPr>
                <a:spLocks noGrp="1"/>
              </p:cNvSpPr>
              <p:nvPr>
                <p:ph idx="1"/>
              </p:nvPr>
            </p:nvSpPr>
            <p:spPr>
              <a:xfrm>
                <a:off x="628650" y="1600200"/>
                <a:ext cx="7886700" cy="5128846"/>
              </a:xfrm>
            </p:spPr>
            <p:txBody>
              <a:bodyPr>
                <a:normAutofit/>
              </a:bodyPr>
              <a:lstStyle/>
              <a:p>
                <a:r>
                  <a:rPr lang="en-US" dirty="0"/>
                  <a:t>If the ISA relationship set is </a:t>
                </a:r>
                <a:r>
                  <a:rPr lang="en-US" altLang="zh-CN" dirty="0"/>
                  <a:t>overlapping or partial</a:t>
                </a:r>
                <a:endParaRPr lang="en-US" dirty="0"/>
              </a:p>
              <a:p>
                <a:pPr lvl="1"/>
                <a:r>
                  <a:rPr lang="en-US" dirty="0"/>
                  <a:t>the schema for the higher-level entity set is like other strong entity sets;</a:t>
                </a:r>
              </a:p>
              <a:p>
                <a:pPr lvl="1"/>
                <a:r>
                  <a:rPr lang="en-US" dirty="0"/>
                  <a:t>the schema for the lower-level entity set only consists of the attributes of this lower-level entity set and the key of the higher-level entity set;</a:t>
                </a:r>
              </a:p>
              <a:p>
                <a:pPr lvl="1"/>
                <a:r>
                  <a:rPr lang="en-US" dirty="0"/>
                  <a:t>the key of the higher-level entity set is also the key of the lower-level entity set.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101600" indent="0">
                  <a:buNone/>
                </a:pPr>
                <a:r>
                  <a:rPr lang="en-US" b="0" dirty="0"/>
                  <a:t>		</a:t>
                </a:r>
                <a14:m>
                  <m:oMath xmlns:m="http://schemas.openxmlformats.org/officeDocument/2006/math">
                    <m:r>
                      <a:rPr lang="en-US" b="0" i="1" smtClean="0">
                        <a:latin typeface="Cambria Math" panose="02040503050406030204" pitchFamily="18" charset="0"/>
                      </a:rPr>
                      <m:t>𝑝𝑒𝑟𝑠𝑜𝑛</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e>
                    </m:bar>
                    <m:r>
                      <a:rPr lang="en-US" b="0" i="1" smtClean="0">
                        <a:latin typeface="Cambria Math" panose="02040503050406030204" pitchFamily="18" charset="0"/>
                      </a:rPr>
                      <m:t>, </m:t>
                    </m:r>
                    <m:r>
                      <a:rPr lang="en-US" b="0" i="1" smtClean="0">
                        <a:latin typeface="Cambria Math" panose="02040503050406030204" pitchFamily="18" charset="0"/>
                      </a:rPr>
                      <m:t>𝑛𝑎𝑚𝑒</m:t>
                    </m:r>
                    <m:r>
                      <a:rPr lang="en-US" b="0" i="1" smtClean="0">
                        <a:latin typeface="Cambria Math" panose="02040503050406030204" pitchFamily="18" charset="0"/>
                      </a:rPr>
                      <m:t>)</m:t>
                    </m:r>
                  </m:oMath>
                </a14:m>
                <a:endParaRPr lang="en-US" dirty="0"/>
              </a:p>
              <a:p>
                <a:pPr marL="101600" indent="0">
                  <a:buNone/>
                </a:pPr>
                <a:r>
                  <a:rPr lang="en-US" b="0" dirty="0"/>
                  <a:t>		</a:t>
                </a:r>
                <a14:m>
                  <m:oMath xmlns:m="http://schemas.openxmlformats.org/officeDocument/2006/math">
                    <m:r>
                      <a:rPr lang="en-US" b="0" i="1" smtClean="0">
                        <a:latin typeface="Cambria Math" panose="02040503050406030204" pitchFamily="18" charset="0"/>
                      </a:rPr>
                      <m:t>𝑠𝑡𝑢𝑑𝑒𝑛𝑡</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e>
                    </m:bar>
                    <m:r>
                      <a:rPr lang="en-US" b="0" i="1" smtClean="0">
                        <a:latin typeface="Cambria Math" panose="02040503050406030204" pitchFamily="18" charset="0"/>
                      </a:rPr>
                      <m:t>,</m:t>
                    </m:r>
                    <m:r>
                      <a:rPr lang="en-US" b="0" i="1" smtClean="0">
                        <a:latin typeface="Cambria Math" panose="02040503050406030204" pitchFamily="18" charset="0"/>
                      </a:rPr>
                      <m:t>𝑦𝑒𝑎𝑟</m:t>
                    </m:r>
                    <m:r>
                      <a:rPr lang="en-US" b="0" i="1" smtClean="0">
                        <a:latin typeface="Cambria Math" panose="02040503050406030204" pitchFamily="18" charset="0"/>
                      </a:rPr>
                      <m:t>,</m:t>
                    </m:r>
                    <m:r>
                      <a:rPr lang="en-US" b="0" i="1" smtClean="0">
                        <a:latin typeface="Cambria Math" panose="02040503050406030204" pitchFamily="18" charset="0"/>
                      </a:rPr>
                      <m:t>𝐺𝑃𝐴</m:t>
                    </m:r>
                    <m:r>
                      <a:rPr lang="en-US" b="0" i="1" smtClean="0">
                        <a:latin typeface="Cambria Math" panose="02040503050406030204" pitchFamily="18" charset="0"/>
                      </a:rPr>
                      <m:t>)</m:t>
                    </m:r>
                  </m:oMath>
                </a14:m>
                <a:endParaRPr lang="en-US" dirty="0"/>
              </a:p>
              <a:p>
                <a:pPr marL="101600" indent="0">
                  <a:buNone/>
                </a:pPr>
                <a:r>
                  <a:rPr lang="en-US" b="0" dirty="0"/>
                  <a:t>		</a:t>
                </a:r>
                <a14:m>
                  <m:oMath xmlns:m="http://schemas.openxmlformats.org/officeDocument/2006/math">
                    <m:r>
                      <a:rPr lang="en-US" b="0" i="1" smtClean="0">
                        <a:latin typeface="Cambria Math" panose="02040503050406030204" pitchFamily="18" charset="0"/>
                      </a:rPr>
                      <m:t>𝑖𝑛𝑠𝑡𝑟𝑢𝑐𝑡𝑜𝑟</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e>
                    </m:bar>
                    <m:r>
                      <a:rPr lang="en-US" b="0" i="1" smtClean="0">
                        <a:latin typeface="Cambria Math" panose="02040503050406030204" pitchFamily="18" charset="0"/>
                      </a:rPr>
                      <m:t>,</m:t>
                    </m:r>
                    <m:r>
                      <a:rPr lang="en-US" b="0" i="1" smtClean="0">
                        <a:latin typeface="Cambria Math" panose="02040503050406030204" pitchFamily="18" charset="0"/>
                      </a:rPr>
                      <m:t>𝑡𝑖𝑡𝑙𝑒</m:t>
                    </m:r>
                    <m:r>
                      <a:rPr lang="en-US" b="0" i="1" smtClean="0">
                        <a:latin typeface="Cambria Math" panose="02040503050406030204" pitchFamily="18" charset="0"/>
                      </a:rPr>
                      <m:t>,</m:t>
                    </m:r>
                    <m:r>
                      <a:rPr lang="en-US" b="0" i="1" smtClean="0">
                        <a:latin typeface="Cambria Math" panose="02040503050406030204" pitchFamily="18" charset="0"/>
                      </a:rPr>
                      <m:t>𝑠𝑎𝑙𝑎𝑟𝑦</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00001E-1A07-4293-85A2-D8CB33CA7D8C}"/>
                  </a:ext>
                </a:extLst>
              </p:cNvPr>
              <p:cNvSpPr>
                <a:spLocks noGrp="1" noRot="1" noChangeAspect="1" noMove="1" noResize="1" noEditPoints="1" noAdjustHandles="1" noChangeArrowheads="1" noChangeShapeType="1" noTextEdit="1"/>
              </p:cNvSpPr>
              <p:nvPr>
                <p:ph idx="1"/>
              </p:nvPr>
            </p:nvSpPr>
            <p:spPr>
              <a:xfrm>
                <a:off x="628650" y="1600200"/>
                <a:ext cx="7886700" cy="5128846"/>
              </a:xfrm>
              <a:blipFill>
                <a:blip r:embed="rId2"/>
                <a:stretch>
                  <a:fillRect l="-773" t="-1546" r="-696"/>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40EB6070-A188-49C3-9E67-52650DCFBCEF}"/>
              </a:ext>
            </a:extLst>
          </p:cNvPr>
          <p:cNvGrpSpPr/>
          <p:nvPr/>
        </p:nvGrpSpPr>
        <p:grpSpPr>
          <a:xfrm>
            <a:off x="4043544" y="3105322"/>
            <a:ext cx="4415654" cy="2152478"/>
            <a:chOff x="3653997" y="2960016"/>
            <a:chExt cx="4415654" cy="2152478"/>
          </a:xfrm>
        </p:grpSpPr>
        <p:grpSp>
          <p:nvGrpSpPr>
            <p:cNvPr id="4" name="Group 3">
              <a:extLst>
                <a:ext uri="{FF2B5EF4-FFF2-40B4-BE49-F238E27FC236}">
                  <a16:creationId xmlns:a16="http://schemas.microsoft.com/office/drawing/2014/main" id="{AC9E27DA-AB89-4CC1-ABE3-F49829D18544}"/>
                </a:ext>
              </a:extLst>
            </p:cNvPr>
            <p:cNvGrpSpPr/>
            <p:nvPr/>
          </p:nvGrpSpPr>
          <p:grpSpPr>
            <a:xfrm>
              <a:off x="6071943" y="4053098"/>
              <a:ext cx="1997708" cy="1053386"/>
              <a:chOff x="1411257" y="3212043"/>
              <a:chExt cx="1997708" cy="1053386"/>
            </a:xfrm>
          </p:grpSpPr>
          <p:sp>
            <p:nvSpPr>
              <p:cNvPr id="5" name="矩形 3">
                <a:extLst>
                  <a:ext uri="{FF2B5EF4-FFF2-40B4-BE49-F238E27FC236}">
                    <a16:creationId xmlns:a16="http://schemas.microsoft.com/office/drawing/2014/main" id="{FBBF2BDB-17E8-4218-89CF-4A5AE1A1BCC4}"/>
                  </a:ext>
                </a:extLst>
              </p:cNvPr>
              <p:cNvSpPr/>
              <p:nvPr/>
            </p:nvSpPr>
            <p:spPr>
              <a:xfrm>
                <a:off x="1411257" y="3957652"/>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instructor</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 name="椭圆 23">
                <a:extLst>
                  <a:ext uri="{FF2B5EF4-FFF2-40B4-BE49-F238E27FC236}">
                    <a16:creationId xmlns:a16="http://schemas.microsoft.com/office/drawing/2014/main" id="{9D84D46A-4AEC-4A47-8071-EF9521265676}"/>
                  </a:ext>
                </a:extLst>
              </p:cNvPr>
              <p:cNvSpPr/>
              <p:nvPr/>
            </p:nvSpPr>
            <p:spPr>
              <a:xfrm>
                <a:off x="2693890" y="3212043"/>
                <a:ext cx="5583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title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7" name="直接连接符 28">
                <a:extLst>
                  <a:ext uri="{FF2B5EF4-FFF2-40B4-BE49-F238E27FC236}">
                    <a16:creationId xmlns:a16="http://schemas.microsoft.com/office/drawing/2014/main" id="{E078FBE1-0A17-4501-B9D6-DBF91C30F1C2}"/>
                  </a:ext>
                </a:extLst>
              </p:cNvPr>
              <p:cNvCxnSpPr>
                <a:cxnSpLocks/>
                <a:stCxn id="6" idx="3"/>
                <a:endCxn id="5" idx="3"/>
              </p:cNvCxnSpPr>
              <p:nvPr/>
            </p:nvCxnSpPr>
            <p:spPr>
              <a:xfrm flipH="1">
                <a:off x="2415799" y="3514262"/>
                <a:ext cx="359856" cy="597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23">
                <a:extLst>
                  <a:ext uri="{FF2B5EF4-FFF2-40B4-BE49-F238E27FC236}">
                    <a16:creationId xmlns:a16="http://schemas.microsoft.com/office/drawing/2014/main" id="{E6DFB3A1-63D4-4B35-B863-7624DC641E59}"/>
                  </a:ext>
                </a:extLst>
              </p:cNvPr>
              <p:cNvSpPr/>
              <p:nvPr/>
            </p:nvSpPr>
            <p:spPr>
              <a:xfrm>
                <a:off x="2673642" y="3780616"/>
                <a:ext cx="735323"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salary</a:t>
                </a:r>
              </a:p>
            </p:txBody>
          </p:sp>
          <p:cxnSp>
            <p:nvCxnSpPr>
              <p:cNvPr id="9" name="直接连接符 11">
                <a:extLst>
                  <a:ext uri="{FF2B5EF4-FFF2-40B4-BE49-F238E27FC236}">
                    <a16:creationId xmlns:a16="http://schemas.microsoft.com/office/drawing/2014/main" id="{FA59E9C4-8CD2-47D1-AD9B-96CC7C9E3EE1}"/>
                  </a:ext>
                </a:extLst>
              </p:cNvPr>
              <p:cNvCxnSpPr>
                <a:cxnSpLocks/>
                <a:stCxn id="8" idx="2"/>
                <a:endCxn id="5" idx="3"/>
              </p:cNvCxnSpPr>
              <p:nvPr/>
            </p:nvCxnSpPr>
            <p:spPr>
              <a:xfrm flipH="1">
                <a:off x="2415799" y="3957652"/>
                <a:ext cx="257843" cy="1538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8FC8AA4-83C8-4D0C-88FC-A1CE57CE30B2}"/>
                </a:ext>
              </a:extLst>
            </p:cNvPr>
            <p:cNvGrpSpPr/>
            <p:nvPr/>
          </p:nvGrpSpPr>
          <p:grpSpPr>
            <a:xfrm>
              <a:off x="3653997" y="4149043"/>
              <a:ext cx="1743037" cy="963451"/>
              <a:chOff x="3285749" y="3962668"/>
              <a:chExt cx="1743037" cy="963451"/>
            </a:xfrm>
          </p:grpSpPr>
          <p:sp>
            <p:nvSpPr>
              <p:cNvPr id="11" name="矩形 3">
                <a:extLst>
                  <a:ext uri="{FF2B5EF4-FFF2-40B4-BE49-F238E27FC236}">
                    <a16:creationId xmlns:a16="http://schemas.microsoft.com/office/drawing/2014/main" id="{0AB60F8D-05E6-44D1-BC79-DFBD727758FA}"/>
                  </a:ext>
                </a:extLst>
              </p:cNvPr>
              <p:cNvSpPr/>
              <p:nvPr/>
            </p:nvSpPr>
            <p:spPr>
              <a:xfrm>
                <a:off x="4098003" y="4618342"/>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student</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2" name="椭圆 23">
                <a:extLst>
                  <a:ext uri="{FF2B5EF4-FFF2-40B4-BE49-F238E27FC236}">
                    <a16:creationId xmlns:a16="http://schemas.microsoft.com/office/drawing/2014/main" id="{49FBB202-A741-4D47-A09B-A61D2651B5BD}"/>
                  </a:ext>
                </a:extLst>
              </p:cNvPr>
              <p:cNvSpPr/>
              <p:nvPr/>
            </p:nvSpPr>
            <p:spPr>
              <a:xfrm>
                <a:off x="3316360" y="3962668"/>
                <a:ext cx="5583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year</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3" name="直接连接符 28">
                <a:extLst>
                  <a:ext uri="{FF2B5EF4-FFF2-40B4-BE49-F238E27FC236}">
                    <a16:creationId xmlns:a16="http://schemas.microsoft.com/office/drawing/2014/main" id="{4EAFBD7D-F4D5-420D-B386-7EA36D6B0327}"/>
                  </a:ext>
                </a:extLst>
              </p:cNvPr>
              <p:cNvCxnSpPr>
                <a:cxnSpLocks/>
                <a:stCxn id="12" idx="5"/>
                <a:endCxn id="11" idx="1"/>
              </p:cNvCxnSpPr>
              <p:nvPr/>
            </p:nvCxnSpPr>
            <p:spPr>
              <a:xfrm>
                <a:off x="3792921" y="4264887"/>
                <a:ext cx="305082" cy="5073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24">
                <a:extLst>
                  <a:ext uri="{FF2B5EF4-FFF2-40B4-BE49-F238E27FC236}">
                    <a16:creationId xmlns:a16="http://schemas.microsoft.com/office/drawing/2014/main" id="{462E4265-1A8E-4DE4-9F87-9B0C0CA5ABCD}"/>
                  </a:ext>
                </a:extLst>
              </p:cNvPr>
              <p:cNvSpPr/>
              <p:nvPr/>
            </p:nvSpPr>
            <p:spPr>
              <a:xfrm>
                <a:off x="3285749" y="4412309"/>
                <a:ext cx="515474"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GPA</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5" name="直接连接符 30">
                <a:extLst>
                  <a:ext uri="{FF2B5EF4-FFF2-40B4-BE49-F238E27FC236}">
                    <a16:creationId xmlns:a16="http://schemas.microsoft.com/office/drawing/2014/main" id="{BC2656BA-D145-4045-9892-91EBFC00B181}"/>
                  </a:ext>
                </a:extLst>
              </p:cNvPr>
              <p:cNvCxnSpPr>
                <a:cxnSpLocks/>
                <a:stCxn id="14" idx="6"/>
                <a:endCxn id="11" idx="1"/>
              </p:cNvCxnSpPr>
              <p:nvPr/>
            </p:nvCxnSpPr>
            <p:spPr>
              <a:xfrm>
                <a:off x="3801223" y="4589345"/>
                <a:ext cx="296780" cy="18288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1590994B-FE5C-469B-A0E1-5C54FDD10AB1}"/>
                </a:ext>
              </a:extLst>
            </p:cNvPr>
            <p:cNvGrpSpPr/>
            <p:nvPr/>
          </p:nvGrpSpPr>
          <p:grpSpPr>
            <a:xfrm>
              <a:off x="4791154" y="2960016"/>
              <a:ext cx="1387617" cy="912871"/>
              <a:chOff x="958496" y="1994346"/>
              <a:chExt cx="1387617" cy="912871"/>
            </a:xfrm>
          </p:grpSpPr>
          <p:sp>
            <p:nvSpPr>
              <p:cNvPr id="17" name="矩形 3">
                <a:extLst>
                  <a:ext uri="{FF2B5EF4-FFF2-40B4-BE49-F238E27FC236}">
                    <a16:creationId xmlns:a16="http://schemas.microsoft.com/office/drawing/2014/main" id="{346E250E-1FFD-413B-8D6C-4D0CBF575ACD}"/>
                  </a:ext>
                </a:extLst>
              </p:cNvPr>
              <p:cNvSpPr/>
              <p:nvPr/>
            </p:nvSpPr>
            <p:spPr>
              <a:xfrm>
                <a:off x="1415330" y="2599440"/>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person</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8" name="椭圆 7">
                <a:extLst>
                  <a:ext uri="{FF2B5EF4-FFF2-40B4-BE49-F238E27FC236}">
                    <a16:creationId xmlns:a16="http://schemas.microsoft.com/office/drawing/2014/main" id="{8B60EEBE-1C9C-4F4D-A861-D397AAEA778A}"/>
                  </a:ext>
                </a:extLst>
              </p:cNvPr>
              <p:cNvSpPr/>
              <p:nvPr/>
            </p:nvSpPr>
            <p:spPr>
              <a:xfrm>
                <a:off x="958496" y="2126754"/>
                <a:ext cx="4765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id</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19" name="椭圆 22">
                <a:extLst>
                  <a:ext uri="{FF2B5EF4-FFF2-40B4-BE49-F238E27FC236}">
                    <a16:creationId xmlns:a16="http://schemas.microsoft.com/office/drawing/2014/main" id="{FA11D8FC-F64A-4DF0-9121-F44AC3842027}"/>
                  </a:ext>
                </a:extLst>
              </p:cNvPr>
              <p:cNvSpPr/>
              <p:nvPr/>
            </p:nvSpPr>
            <p:spPr>
              <a:xfrm>
                <a:off x="1656776" y="1994346"/>
                <a:ext cx="628902"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name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20" name="直接连接符 9">
                <a:extLst>
                  <a:ext uri="{FF2B5EF4-FFF2-40B4-BE49-F238E27FC236}">
                    <a16:creationId xmlns:a16="http://schemas.microsoft.com/office/drawing/2014/main" id="{6F875C70-0C8A-45E9-9408-A6871F09DE39}"/>
                  </a:ext>
                </a:extLst>
              </p:cNvPr>
              <p:cNvCxnSpPr>
                <a:cxnSpLocks/>
                <a:stCxn id="18" idx="5"/>
                <a:endCxn id="17" idx="0"/>
              </p:cNvCxnSpPr>
              <p:nvPr/>
            </p:nvCxnSpPr>
            <p:spPr>
              <a:xfrm>
                <a:off x="1365236" y="2428973"/>
                <a:ext cx="515486" cy="170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11">
                <a:extLst>
                  <a:ext uri="{FF2B5EF4-FFF2-40B4-BE49-F238E27FC236}">
                    <a16:creationId xmlns:a16="http://schemas.microsoft.com/office/drawing/2014/main" id="{BF1C05DA-2176-46C9-9AFD-BADB169ACF8E}"/>
                  </a:ext>
                </a:extLst>
              </p:cNvPr>
              <p:cNvCxnSpPr>
                <a:cxnSpLocks/>
                <a:stCxn id="19" idx="4"/>
                <a:endCxn id="17" idx="0"/>
              </p:cNvCxnSpPr>
              <p:nvPr/>
            </p:nvCxnSpPr>
            <p:spPr>
              <a:xfrm flipH="1">
                <a:off x="1880722" y="2348418"/>
                <a:ext cx="90505" cy="25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86DF9C9-4326-4AB1-A7D6-D7F6C32817BA}"/>
                </a:ext>
              </a:extLst>
            </p:cNvPr>
            <p:cNvGrpSpPr/>
            <p:nvPr/>
          </p:nvGrpSpPr>
          <p:grpSpPr>
            <a:xfrm>
              <a:off x="5344364" y="4165371"/>
              <a:ext cx="734669" cy="633335"/>
              <a:chOff x="1213114" y="1775230"/>
              <a:chExt cx="734669" cy="633335"/>
            </a:xfrm>
          </p:grpSpPr>
          <p:sp>
            <p:nvSpPr>
              <p:cNvPr id="27" name="Isosceles Triangle 26">
                <a:extLst>
                  <a:ext uri="{FF2B5EF4-FFF2-40B4-BE49-F238E27FC236}">
                    <a16:creationId xmlns:a16="http://schemas.microsoft.com/office/drawing/2014/main" id="{3822EA80-9EF1-4793-9613-3EFA0B7FE96B}"/>
                  </a:ext>
                </a:extLst>
              </p:cNvPr>
              <p:cNvSpPr/>
              <p:nvPr/>
            </p:nvSpPr>
            <p:spPr>
              <a:xfrm rot="10800000">
                <a:off x="1213114" y="1775230"/>
                <a:ext cx="734669" cy="633335"/>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1A163EB-D35C-49A4-B1DD-EC2B5EF01E52}"/>
                  </a:ext>
                </a:extLst>
              </p:cNvPr>
              <p:cNvSpPr txBox="1"/>
              <p:nvPr/>
            </p:nvSpPr>
            <p:spPr>
              <a:xfrm>
                <a:off x="1358754" y="1813288"/>
                <a:ext cx="47481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ISA</a:t>
                </a:r>
              </a:p>
            </p:txBody>
          </p:sp>
        </p:grpSp>
        <p:cxnSp>
          <p:nvCxnSpPr>
            <p:cNvPr id="29" name="Straight Connector 28">
              <a:extLst>
                <a:ext uri="{FF2B5EF4-FFF2-40B4-BE49-F238E27FC236}">
                  <a16:creationId xmlns:a16="http://schemas.microsoft.com/office/drawing/2014/main" id="{1C041FDF-2A86-4776-9720-2B017457E0D9}"/>
                </a:ext>
              </a:extLst>
            </p:cNvPr>
            <p:cNvCxnSpPr>
              <a:cxnSpLocks/>
              <a:stCxn id="5" idx="0"/>
              <a:endCxn id="27" idx="1"/>
            </p:cNvCxnSpPr>
            <p:nvPr/>
          </p:nvCxnSpPr>
          <p:spPr>
            <a:xfrm flipH="1" flipV="1">
              <a:off x="5895366" y="4482038"/>
              <a:ext cx="678848" cy="31666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1CF5A9-B14B-44AE-B97B-988B54BA97B3}"/>
                </a:ext>
              </a:extLst>
            </p:cNvPr>
            <p:cNvCxnSpPr>
              <a:cxnSpLocks/>
              <a:stCxn id="27" idx="5"/>
              <a:endCxn id="11" idx="0"/>
            </p:cNvCxnSpPr>
            <p:nvPr/>
          </p:nvCxnSpPr>
          <p:spPr>
            <a:xfrm flipH="1">
              <a:off x="4931643" y="4482038"/>
              <a:ext cx="596388" cy="3226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9F06D9-54AD-4A8C-A74E-61AAF588E40B}"/>
                </a:ext>
              </a:extLst>
            </p:cNvPr>
            <p:cNvCxnSpPr>
              <a:cxnSpLocks/>
              <a:stCxn id="17" idx="2"/>
              <a:endCxn id="27" idx="3"/>
            </p:cNvCxnSpPr>
            <p:nvPr/>
          </p:nvCxnSpPr>
          <p:spPr>
            <a:xfrm flipH="1">
              <a:off x="5711698" y="3872887"/>
              <a:ext cx="1682" cy="292484"/>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6CBAFDEB-8131-4A93-A252-CC85E2BB8B07}"/>
              </a:ext>
            </a:extLst>
          </p:cNvPr>
          <p:cNvSpPr txBox="1"/>
          <p:nvPr/>
        </p:nvSpPr>
        <p:spPr>
          <a:xfrm>
            <a:off x="606770" y="3358409"/>
            <a:ext cx="3283718" cy="1384995"/>
          </a:xfrm>
          <a:prstGeom prst="rect">
            <a:avLst/>
          </a:prstGeom>
        </p:spPr>
        <p:txBody>
          <a:bodyPr vert="horz" wrap="square" lIns="91440" tIns="45720" rIns="91440" bIns="45720" rtlCol="0" anchor="ctr">
            <a:spAutoFit/>
          </a:bodyPr>
          <a:lstStyle/>
          <a:p>
            <a:pPr marL="342900" indent="-342900" algn="l">
              <a:buFont typeface="Arial" panose="020B0604020202020204" pitchFamily="34" charset="0"/>
              <a:buChar char="•"/>
            </a:pPr>
            <a:r>
              <a:rPr kumimoji="1" lang="en-US" altLang="zh-CN" sz="2100" dirty="0">
                <a:latin typeface="Arial" panose="020B0604020202020204" pitchFamily="34" charset="0"/>
                <a:cs typeface="Arial" panose="020B0604020202020204" pitchFamily="34" charset="0"/>
              </a:rPr>
              <a:t>Assume that</a:t>
            </a:r>
            <a:r>
              <a:rPr kumimoji="1" lang="en-US" sz="2100" dirty="0">
                <a:latin typeface="Arial" panose="020B0604020202020204" pitchFamily="34" charset="0"/>
                <a:cs typeface="Arial" panose="020B0604020202020204" pitchFamily="34" charset="0"/>
              </a:rPr>
              <a:t> the multivalued attribute “phone” is omitted, and the ISA is not disjoint. </a:t>
            </a:r>
          </a:p>
        </p:txBody>
      </p:sp>
      <p:sp>
        <p:nvSpPr>
          <p:cNvPr id="53" name="矩形 12">
            <a:hlinkClick r:id="rId3" action="ppaction://hlinksldjump"/>
            <a:extLst>
              <a:ext uri="{FF2B5EF4-FFF2-40B4-BE49-F238E27FC236}">
                <a16:creationId xmlns:a16="http://schemas.microsoft.com/office/drawing/2014/main" id="{308E0B07-B041-4F2D-AB86-882A0CED06A4}"/>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4" name="矩形 12">
            <a:hlinkClick r:id="rId4" action="ppaction://hlinksldjump"/>
            <a:extLst>
              <a:ext uri="{FF2B5EF4-FFF2-40B4-BE49-F238E27FC236}">
                <a16:creationId xmlns:a16="http://schemas.microsoft.com/office/drawing/2014/main" id="{C66E6866-9A85-4956-A8AC-E5C93A17E4F1}"/>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45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8903-9372-4A3A-82EF-16F954238914}"/>
              </a:ext>
            </a:extLst>
          </p:cNvPr>
          <p:cNvSpPr>
            <a:spLocks noGrp="1"/>
          </p:cNvSpPr>
          <p:nvPr>
            <p:ph type="title"/>
          </p:nvPr>
        </p:nvSpPr>
        <p:spPr/>
        <p:txBody>
          <a:bodyPr/>
          <a:lstStyle/>
          <a:p>
            <a:r>
              <a:rPr lang="en-US" dirty="0"/>
              <a:t>ISA Relationship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00001E-1A07-4293-85A2-D8CB33CA7D8C}"/>
                  </a:ext>
                </a:extLst>
              </p:cNvPr>
              <p:cNvSpPr>
                <a:spLocks noGrp="1"/>
              </p:cNvSpPr>
              <p:nvPr>
                <p:ph idx="1"/>
              </p:nvPr>
            </p:nvSpPr>
            <p:spPr>
              <a:xfrm>
                <a:off x="628650" y="1600200"/>
                <a:ext cx="7886700" cy="5128846"/>
              </a:xfrm>
            </p:spPr>
            <p:txBody>
              <a:bodyPr>
                <a:normAutofit/>
              </a:bodyPr>
              <a:lstStyle/>
              <a:p>
                <a:r>
                  <a:rPr lang="en-US" dirty="0"/>
                  <a:t>If the ISA relationship set is disjoint </a:t>
                </a:r>
                <a:r>
                  <a:rPr lang="en-US" b="1" i="1" dirty="0"/>
                  <a:t>and</a:t>
                </a:r>
                <a:r>
                  <a:rPr lang="en-US" dirty="0"/>
                  <a:t> total</a:t>
                </a:r>
              </a:p>
              <a:p>
                <a:pPr lvl="1"/>
                <a:r>
                  <a:rPr lang="en-US" dirty="0"/>
                  <a:t>no need to create a schema for the entity set on the higher level;</a:t>
                </a:r>
              </a:p>
              <a:p>
                <a:pPr lvl="1"/>
                <a:r>
                  <a:rPr lang="en-US" dirty="0"/>
                  <a:t>one schema is constructed for each entity set on the lower level, </a:t>
                </a:r>
                <a:r>
                  <a:rPr lang="en-US" altLang="zh-CN" dirty="0"/>
                  <a:t>inheriting all attribute from the higher-level entity set.</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101600" indent="0">
                  <a:buNone/>
                </a:pPr>
                <a:r>
                  <a:rPr lang="en-US" b="0" dirty="0"/>
                  <a:t>		</a:t>
                </a:r>
                <a14:m>
                  <m:oMath xmlns:m="http://schemas.openxmlformats.org/officeDocument/2006/math">
                    <m:r>
                      <a:rPr lang="en-US" b="0" i="1" smtClean="0">
                        <a:latin typeface="Cambria Math" panose="02040503050406030204" pitchFamily="18" charset="0"/>
                      </a:rPr>
                      <m:t>𝑠𝑡𝑢𝑑𝑒𝑛𝑡</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e>
                    </m:bar>
                    <m:r>
                      <a:rPr lang="en-US" b="0" i="1" smtClean="0">
                        <a:latin typeface="Cambria Math" panose="02040503050406030204" pitchFamily="18" charset="0"/>
                      </a:rPr>
                      <m:t>,</m:t>
                    </m:r>
                    <m:r>
                      <a:rPr lang="en-US" b="0" i="1" smtClean="0">
                        <a:latin typeface="Cambria Math" panose="02040503050406030204" pitchFamily="18" charset="0"/>
                      </a:rPr>
                      <m:t>𝑛𝑎𝑚𝑒</m:t>
                    </m:r>
                    <m:r>
                      <a:rPr lang="en-US" b="0" i="1" smtClean="0">
                        <a:latin typeface="Cambria Math" panose="02040503050406030204" pitchFamily="18" charset="0"/>
                      </a:rPr>
                      <m:t>,</m:t>
                    </m:r>
                    <m:r>
                      <a:rPr lang="en-US" b="0" i="1" smtClean="0">
                        <a:latin typeface="Cambria Math" panose="02040503050406030204" pitchFamily="18" charset="0"/>
                      </a:rPr>
                      <m:t>𝑦𝑒𝑎𝑟</m:t>
                    </m:r>
                    <m:r>
                      <a:rPr lang="en-US" b="0" i="1" smtClean="0">
                        <a:latin typeface="Cambria Math" panose="02040503050406030204" pitchFamily="18" charset="0"/>
                      </a:rPr>
                      <m:t>,</m:t>
                    </m:r>
                    <m:r>
                      <a:rPr lang="en-US" b="0" i="1" smtClean="0">
                        <a:latin typeface="Cambria Math" panose="02040503050406030204" pitchFamily="18" charset="0"/>
                      </a:rPr>
                      <m:t>𝐺𝑃𝐴</m:t>
                    </m:r>
                    <m:r>
                      <a:rPr lang="en-US" b="0" i="1" smtClean="0">
                        <a:latin typeface="Cambria Math" panose="02040503050406030204" pitchFamily="18" charset="0"/>
                      </a:rPr>
                      <m:t>)</m:t>
                    </m:r>
                  </m:oMath>
                </a14:m>
                <a:endParaRPr lang="en-US" dirty="0"/>
              </a:p>
              <a:p>
                <a:pPr marL="101600" indent="0">
                  <a:buNone/>
                </a:pPr>
                <a:r>
                  <a:rPr lang="en-US" b="0" dirty="0"/>
                  <a:t>		</a:t>
                </a:r>
                <a14:m>
                  <m:oMath xmlns:m="http://schemas.openxmlformats.org/officeDocument/2006/math">
                    <m:r>
                      <a:rPr lang="en-US" b="0" i="1" smtClean="0">
                        <a:latin typeface="Cambria Math" panose="02040503050406030204" pitchFamily="18" charset="0"/>
                      </a:rPr>
                      <m:t>𝑖𝑛𝑠𝑡𝑟𝑢𝑐𝑡𝑜𝑟</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𝑖𝑑</m:t>
                        </m:r>
                      </m:e>
                    </m:bar>
                    <m:r>
                      <a:rPr lang="en-US" b="0" i="1" smtClean="0">
                        <a:latin typeface="Cambria Math" panose="02040503050406030204" pitchFamily="18" charset="0"/>
                      </a:rPr>
                      <m:t>,</m:t>
                    </m:r>
                    <m:r>
                      <a:rPr lang="en-US" b="0" i="1" smtClean="0">
                        <a:latin typeface="Cambria Math" panose="02040503050406030204" pitchFamily="18" charset="0"/>
                      </a:rPr>
                      <m:t>𝑛𝑎𝑚𝑒</m:t>
                    </m:r>
                    <m:r>
                      <a:rPr lang="en-US" b="0" i="1" smtClean="0">
                        <a:latin typeface="Cambria Math" panose="02040503050406030204" pitchFamily="18" charset="0"/>
                      </a:rPr>
                      <m:t>,</m:t>
                    </m:r>
                    <m:r>
                      <a:rPr lang="en-US" b="0" i="1" smtClean="0">
                        <a:latin typeface="Cambria Math" panose="02040503050406030204" pitchFamily="18" charset="0"/>
                      </a:rPr>
                      <m:t>𝑡𝑖𝑡𝑙𝑒</m:t>
                    </m:r>
                    <m:r>
                      <a:rPr lang="en-US" b="0" i="1" smtClean="0">
                        <a:latin typeface="Cambria Math" panose="02040503050406030204" pitchFamily="18" charset="0"/>
                      </a:rPr>
                      <m:t>,</m:t>
                    </m:r>
                    <m:r>
                      <a:rPr lang="en-US" b="0" i="1" smtClean="0">
                        <a:latin typeface="Cambria Math" panose="02040503050406030204" pitchFamily="18" charset="0"/>
                      </a:rPr>
                      <m:t>𝑠𝑎𝑙𝑎𝑟𝑦</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00001E-1A07-4293-85A2-D8CB33CA7D8C}"/>
                  </a:ext>
                </a:extLst>
              </p:cNvPr>
              <p:cNvSpPr>
                <a:spLocks noGrp="1" noRot="1" noChangeAspect="1" noMove="1" noResize="1" noEditPoints="1" noAdjustHandles="1" noChangeArrowheads="1" noChangeShapeType="1" noTextEdit="1"/>
              </p:cNvSpPr>
              <p:nvPr>
                <p:ph idx="1"/>
              </p:nvPr>
            </p:nvSpPr>
            <p:spPr>
              <a:xfrm>
                <a:off x="628650" y="1600200"/>
                <a:ext cx="7886700" cy="5128846"/>
              </a:xfrm>
              <a:blipFill>
                <a:blip r:embed="rId2"/>
                <a:stretch>
                  <a:fillRect l="-773" t="-1546"/>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53BEC699-806C-4114-965D-64188101B401}"/>
              </a:ext>
            </a:extLst>
          </p:cNvPr>
          <p:cNvSpPr txBox="1"/>
          <p:nvPr/>
        </p:nvSpPr>
        <p:spPr>
          <a:xfrm>
            <a:off x="4778824" y="4160165"/>
            <a:ext cx="7425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disjoint</a:t>
            </a:r>
          </a:p>
        </p:txBody>
      </p:sp>
      <p:sp>
        <p:nvSpPr>
          <p:cNvPr id="36" name="矩形 12">
            <a:hlinkClick r:id="rId3" action="ppaction://hlinksldjump"/>
            <a:extLst>
              <a:ext uri="{FF2B5EF4-FFF2-40B4-BE49-F238E27FC236}">
                <a16:creationId xmlns:a16="http://schemas.microsoft.com/office/drawing/2014/main" id="{DACA4E0A-FE63-4887-AFC4-77624BE66FC5}"/>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37" name="矩形 12">
            <a:hlinkClick r:id="rId4" action="ppaction://hlinksldjump"/>
            <a:extLst>
              <a:ext uri="{FF2B5EF4-FFF2-40B4-BE49-F238E27FC236}">
                <a16:creationId xmlns:a16="http://schemas.microsoft.com/office/drawing/2014/main" id="{D0BD4807-C637-480D-8122-756ECFC08ADD}"/>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0993DD80-D7BF-4DB0-BC69-D5722229CAD8}"/>
              </a:ext>
            </a:extLst>
          </p:cNvPr>
          <p:cNvGrpSpPr/>
          <p:nvPr/>
        </p:nvGrpSpPr>
        <p:grpSpPr>
          <a:xfrm>
            <a:off x="2364173" y="2873256"/>
            <a:ext cx="4415654" cy="2152478"/>
            <a:chOff x="3653997" y="2960016"/>
            <a:chExt cx="4415654" cy="2152478"/>
          </a:xfrm>
        </p:grpSpPr>
        <p:grpSp>
          <p:nvGrpSpPr>
            <p:cNvPr id="40" name="Group 39">
              <a:extLst>
                <a:ext uri="{FF2B5EF4-FFF2-40B4-BE49-F238E27FC236}">
                  <a16:creationId xmlns:a16="http://schemas.microsoft.com/office/drawing/2014/main" id="{C45C1088-CA0D-490D-A8C8-698ECDD961DD}"/>
                </a:ext>
              </a:extLst>
            </p:cNvPr>
            <p:cNvGrpSpPr/>
            <p:nvPr/>
          </p:nvGrpSpPr>
          <p:grpSpPr>
            <a:xfrm>
              <a:off x="6071943" y="4053098"/>
              <a:ext cx="1997708" cy="1053386"/>
              <a:chOff x="1411257" y="3212043"/>
              <a:chExt cx="1997708" cy="1053386"/>
            </a:xfrm>
          </p:grpSpPr>
          <p:sp>
            <p:nvSpPr>
              <p:cNvPr id="63" name="矩形 3">
                <a:extLst>
                  <a:ext uri="{FF2B5EF4-FFF2-40B4-BE49-F238E27FC236}">
                    <a16:creationId xmlns:a16="http://schemas.microsoft.com/office/drawing/2014/main" id="{A98ECC29-90AB-409C-A12C-7CCD6A937E2E}"/>
                  </a:ext>
                </a:extLst>
              </p:cNvPr>
              <p:cNvSpPr/>
              <p:nvPr/>
            </p:nvSpPr>
            <p:spPr>
              <a:xfrm>
                <a:off x="1411257" y="3957652"/>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instructor</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4" name="椭圆 23">
                <a:extLst>
                  <a:ext uri="{FF2B5EF4-FFF2-40B4-BE49-F238E27FC236}">
                    <a16:creationId xmlns:a16="http://schemas.microsoft.com/office/drawing/2014/main" id="{A86F5842-1CF2-49AE-B090-37799B855AC3}"/>
                  </a:ext>
                </a:extLst>
              </p:cNvPr>
              <p:cNvSpPr/>
              <p:nvPr/>
            </p:nvSpPr>
            <p:spPr>
              <a:xfrm>
                <a:off x="2693890" y="3212043"/>
                <a:ext cx="5583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title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65" name="直接连接符 28">
                <a:extLst>
                  <a:ext uri="{FF2B5EF4-FFF2-40B4-BE49-F238E27FC236}">
                    <a16:creationId xmlns:a16="http://schemas.microsoft.com/office/drawing/2014/main" id="{2011035F-19EE-45A4-B4CC-2B58EAC16D41}"/>
                  </a:ext>
                </a:extLst>
              </p:cNvPr>
              <p:cNvCxnSpPr>
                <a:cxnSpLocks/>
                <a:stCxn id="64" idx="3"/>
                <a:endCxn id="63" idx="3"/>
              </p:cNvCxnSpPr>
              <p:nvPr/>
            </p:nvCxnSpPr>
            <p:spPr>
              <a:xfrm flipH="1">
                <a:off x="2415799" y="3514262"/>
                <a:ext cx="359856" cy="597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椭圆 23">
                <a:extLst>
                  <a:ext uri="{FF2B5EF4-FFF2-40B4-BE49-F238E27FC236}">
                    <a16:creationId xmlns:a16="http://schemas.microsoft.com/office/drawing/2014/main" id="{510C5C65-AB61-4BDE-AACD-F0C0DA290C08}"/>
                  </a:ext>
                </a:extLst>
              </p:cNvPr>
              <p:cNvSpPr/>
              <p:nvPr/>
            </p:nvSpPr>
            <p:spPr>
              <a:xfrm>
                <a:off x="2673642" y="3780616"/>
                <a:ext cx="735323"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salary</a:t>
                </a:r>
              </a:p>
            </p:txBody>
          </p:sp>
          <p:cxnSp>
            <p:nvCxnSpPr>
              <p:cNvPr id="67" name="直接连接符 11">
                <a:extLst>
                  <a:ext uri="{FF2B5EF4-FFF2-40B4-BE49-F238E27FC236}">
                    <a16:creationId xmlns:a16="http://schemas.microsoft.com/office/drawing/2014/main" id="{82CA00C0-0AF8-4D55-B775-EA32DCA38CC1}"/>
                  </a:ext>
                </a:extLst>
              </p:cNvPr>
              <p:cNvCxnSpPr>
                <a:cxnSpLocks/>
                <a:stCxn id="66" idx="2"/>
                <a:endCxn id="63" idx="3"/>
              </p:cNvCxnSpPr>
              <p:nvPr/>
            </p:nvCxnSpPr>
            <p:spPr>
              <a:xfrm flipH="1">
                <a:off x="2415799" y="3957652"/>
                <a:ext cx="257843" cy="1538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1A268210-F846-4EF5-B377-9EE658F4C9F7}"/>
                </a:ext>
              </a:extLst>
            </p:cNvPr>
            <p:cNvGrpSpPr/>
            <p:nvPr/>
          </p:nvGrpSpPr>
          <p:grpSpPr>
            <a:xfrm>
              <a:off x="3653997" y="4149043"/>
              <a:ext cx="1743037" cy="963451"/>
              <a:chOff x="3285749" y="3962668"/>
              <a:chExt cx="1743037" cy="963451"/>
            </a:xfrm>
          </p:grpSpPr>
          <p:sp>
            <p:nvSpPr>
              <p:cNvPr id="58" name="矩形 3">
                <a:extLst>
                  <a:ext uri="{FF2B5EF4-FFF2-40B4-BE49-F238E27FC236}">
                    <a16:creationId xmlns:a16="http://schemas.microsoft.com/office/drawing/2014/main" id="{32706245-AD70-4997-84E2-F0E833D129F0}"/>
                  </a:ext>
                </a:extLst>
              </p:cNvPr>
              <p:cNvSpPr/>
              <p:nvPr/>
            </p:nvSpPr>
            <p:spPr>
              <a:xfrm>
                <a:off x="4098003" y="4618342"/>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student</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59" name="椭圆 23">
                <a:extLst>
                  <a:ext uri="{FF2B5EF4-FFF2-40B4-BE49-F238E27FC236}">
                    <a16:creationId xmlns:a16="http://schemas.microsoft.com/office/drawing/2014/main" id="{87438756-0D82-45AE-8A9C-6B6F6AC3C9FC}"/>
                  </a:ext>
                </a:extLst>
              </p:cNvPr>
              <p:cNvSpPr/>
              <p:nvPr/>
            </p:nvSpPr>
            <p:spPr>
              <a:xfrm>
                <a:off x="3316360" y="3962668"/>
                <a:ext cx="5583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year</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60" name="直接连接符 28">
                <a:extLst>
                  <a:ext uri="{FF2B5EF4-FFF2-40B4-BE49-F238E27FC236}">
                    <a16:creationId xmlns:a16="http://schemas.microsoft.com/office/drawing/2014/main" id="{A4EC49F8-A0CC-4AF9-A420-CB24E63025EF}"/>
                  </a:ext>
                </a:extLst>
              </p:cNvPr>
              <p:cNvCxnSpPr>
                <a:cxnSpLocks/>
                <a:stCxn id="59" idx="5"/>
                <a:endCxn id="58" idx="1"/>
              </p:cNvCxnSpPr>
              <p:nvPr/>
            </p:nvCxnSpPr>
            <p:spPr>
              <a:xfrm>
                <a:off x="3792921" y="4264887"/>
                <a:ext cx="305082" cy="5073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椭圆 24">
                <a:extLst>
                  <a:ext uri="{FF2B5EF4-FFF2-40B4-BE49-F238E27FC236}">
                    <a16:creationId xmlns:a16="http://schemas.microsoft.com/office/drawing/2014/main" id="{4E9E4734-B75B-41AA-83C6-B12B1BECEA8B}"/>
                  </a:ext>
                </a:extLst>
              </p:cNvPr>
              <p:cNvSpPr/>
              <p:nvPr/>
            </p:nvSpPr>
            <p:spPr>
              <a:xfrm>
                <a:off x="3285749" y="4412309"/>
                <a:ext cx="515474"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GPA</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62" name="直接连接符 30">
                <a:extLst>
                  <a:ext uri="{FF2B5EF4-FFF2-40B4-BE49-F238E27FC236}">
                    <a16:creationId xmlns:a16="http://schemas.microsoft.com/office/drawing/2014/main" id="{CA941DA9-47B9-4EA6-AE60-B8A2E32F3163}"/>
                  </a:ext>
                </a:extLst>
              </p:cNvPr>
              <p:cNvCxnSpPr>
                <a:cxnSpLocks/>
                <a:stCxn id="61" idx="6"/>
                <a:endCxn id="58" idx="1"/>
              </p:cNvCxnSpPr>
              <p:nvPr/>
            </p:nvCxnSpPr>
            <p:spPr>
              <a:xfrm>
                <a:off x="3801223" y="4589345"/>
                <a:ext cx="296780" cy="18288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7B597FC-8D37-4661-99D0-227AE3B32875}"/>
                </a:ext>
              </a:extLst>
            </p:cNvPr>
            <p:cNvGrpSpPr/>
            <p:nvPr/>
          </p:nvGrpSpPr>
          <p:grpSpPr>
            <a:xfrm>
              <a:off x="4791154" y="2960016"/>
              <a:ext cx="1387617" cy="912871"/>
              <a:chOff x="958496" y="1994346"/>
              <a:chExt cx="1387617" cy="912871"/>
            </a:xfrm>
          </p:grpSpPr>
          <p:sp>
            <p:nvSpPr>
              <p:cNvPr id="53" name="矩形 3">
                <a:extLst>
                  <a:ext uri="{FF2B5EF4-FFF2-40B4-BE49-F238E27FC236}">
                    <a16:creationId xmlns:a16="http://schemas.microsoft.com/office/drawing/2014/main" id="{91F5FB46-5617-4F6B-858F-7887C305248C}"/>
                  </a:ext>
                </a:extLst>
              </p:cNvPr>
              <p:cNvSpPr/>
              <p:nvPr/>
            </p:nvSpPr>
            <p:spPr>
              <a:xfrm>
                <a:off x="1415330" y="2599440"/>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person</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54" name="椭圆 7">
                <a:extLst>
                  <a:ext uri="{FF2B5EF4-FFF2-40B4-BE49-F238E27FC236}">
                    <a16:creationId xmlns:a16="http://schemas.microsoft.com/office/drawing/2014/main" id="{217AA9E7-523A-4A08-BB40-CB7E161E3392}"/>
                  </a:ext>
                </a:extLst>
              </p:cNvPr>
              <p:cNvSpPr/>
              <p:nvPr/>
            </p:nvSpPr>
            <p:spPr>
              <a:xfrm>
                <a:off x="958496" y="2126754"/>
                <a:ext cx="4765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id</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55" name="椭圆 22">
                <a:extLst>
                  <a:ext uri="{FF2B5EF4-FFF2-40B4-BE49-F238E27FC236}">
                    <a16:creationId xmlns:a16="http://schemas.microsoft.com/office/drawing/2014/main" id="{A3D772F3-D8EA-4850-87BF-6B817847CEBE}"/>
                  </a:ext>
                </a:extLst>
              </p:cNvPr>
              <p:cNvSpPr/>
              <p:nvPr/>
            </p:nvSpPr>
            <p:spPr>
              <a:xfrm>
                <a:off x="1656776" y="1994346"/>
                <a:ext cx="628902"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name</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56" name="直接连接符 9">
                <a:extLst>
                  <a:ext uri="{FF2B5EF4-FFF2-40B4-BE49-F238E27FC236}">
                    <a16:creationId xmlns:a16="http://schemas.microsoft.com/office/drawing/2014/main" id="{6C10E937-9C51-4458-AF38-D9F1C886D525}"/>
                  </a:ext>
                </a:extLst>
              </p:cNvPr>
              <p:cNvCxnSpPr>
                <a:cxnSpLocks/>
                <a:stCxn id="54" idx="5"/>
                <a:endCxn id="53" idx="0"/>
              </p:cNvCxnSpPr>
              <p:nvPr/>
            </p:nvCxnSpPr>
            <p:spPr>
              <a:xfrm>
                <a:off x="1365236" y="2428973"/>
                <a:ext cx="515486" cy="170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11">
                <a:extLst>
                  <a:ext uri="{FF2B5EF4-FFF2-40B4-BE49-F238E27FC236}">
                    <a16:creationId xmlns:a16="http://schemas.microsoft.com/office/drawing/2014/main" id="{81266419-736F-4625-A427-2CFAC9D1A030}"/>
                  </a:ext>
                </a:extLst>
              </p:cNvPr>
              <p:cNvCxnSpPr>
                <a:cxnSpLocks/>
                <a:stCxn id="55" idx="4"/>
                <a:endCxn id="53" idx="0"/>
              </p:cNvCxnSpPr>
              <p:nvPr/>
            </p:nvCxnSpPr>
            <p:spPr>
              <a:xfrm flipH="1">
                <a:off x="1880722" y="2348418"/>
                <a:ext cx="90505" cy="25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43D34496-570F-47AC-BB4B-F9E457238217}"/>
                </a:ext>
              </a:extLst>
            </p:cNvPr>
            <p:cNvGrpSpPr/>
            <p:nvPr/>
          </p:nvGrpSpPr>
          <p:grpSpPr>
            <a:xfrm>
              <a:off x="5344364" y="4165371"/>
              <a:ext cx="734669" cy="633335"/>
              <a:chOff x="1213114" y="1775230"/>
              <a:chExt cx="734669" cy="633335"/>
            </a:xfrm>
          </p:grpSpPr>
          <p:sp>
            <p:nvSpPr>
              <p:cNvPr id="50" name="Isosceles Triangle 49">
                <a:extLst>
                  <a:ext uri="{FF2B5EF4-FFF2-40B4-BE49-F238E27FC236}">
                    <a16:creationId xmlns:a16="http://schemas.microsoft.com/office/drawing/2014/main" id="{A726E43D-B204-46DE-8E71-FD523B7129F2}"/>
                  </a:ext>
                </a:extLst>
              </p:cNvPr>
              <p:cNvSpPr/>
              <p:nvPr/>
            </p:nvSpPr>
            <p:spPr>
              <a:xfrm rot="10800000">
                <a:off x="1213114" y="1775230"/>
                <a:ext cx="734669" cy="633335"/>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3F9D83C-CDCA-40B2-A86C-1CBBAAF21CDC}"/>
                  </a:ext>
                </a:extLst>
              </p:cNvPr>
              <p:cNvSpPr txBox="1"/>
              <p:nvPr/>
            </p:nvSpPr>
            <p:spPr>
              <a:xfrm>
                <a:off x="1358754" y="1813288"/>
                <a:ext cx="47481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ISA</a:t>
                </a:r>
              </a:p>
            </p:txBody>
          </p:sp>
        </p:grpSp>
        <p:cxnSp>
          <p:nvCxnSpPr>
            <p:cNvPr id="46" name="Straight Connector 45">
              <a:extLst>
                <a:ext uri="{FF2B5EF4-FFF2-40B4-BE49-F238E27FC236}">
                  <a16:creationId xmlns:a16="http://schemas.microsoft.com/office/drawing/2014/main" id="{437A9983-6B8D-4D25-8220-3F0A420DA9EB}"/>
                </a:ext>
              </a:extLst>
            </p:cNvPr>
            <p:cNvCxnSpPr>
              <a:cxnSpLocks/>
              <a:stCxn id="63" idx="0"/>
              <a:endCxn id="50" idx="1"/>
            </p:cNvCxnSpPr>
            <p:nvPr/>
          </p:nvCxnSpPr>
          <p:spPr>
            <a:xfrm flipH="1" flipV="1">
              <a:off x="5895366" y="4482038"/>
              <a:ext cx="678848" cy="31666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EA2D203-D034-48A8-974F-9554C849DF5C}"/>
                </a:ext>
              </a:extLst>
            </p:cNvPr>
            <p:cNvCxnSpPr>
              <a:cxnSpLocks/>
              <a:stCxn id="50" idx="5"/>
              <a:endCxn id="58" idx="0"/>
            </p:cNvCxnSpPr>
            <p:nvPr/>
          </p:nvCxnSpPr>
          <p:spPr>
            <a:xfrm flipH="1">
              <a:off x="4931643" y="4482038"/>
              <a:ext cx="596388" cy="3226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9DD2011-1E79-43EB-B427-11947A240F3A}"/>
                </a:ext>
              </a:extLst>
            </p:cNvPr>
            <p:cNvCxnSpPr>
              <a:cxnSpLocks/>
              <a:stCxn id="53" idx="2"/>
              <a:endCxn id="50" idx="3"/>
            </p:cNvCxnSpPr>
            <p:nvPr/>
          </p:nvCxnSpPr>
          <p:spPr>
            <a:xfrm flipH="1">
              <a:off x="5711698" y="3872887"/>
              <a:ext cx="1682" cy="292484"/>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41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4D11-A133-418F-9711-9A3B7F7AADE1}"/>
              </a:ext>
            </a:extLst>
          </p:cNvPr>
          <p:cNvSpPr>
            <a:spLocks noGrp="1"/>
          </p:cNvSpPr>
          <p:nvPr>
            <p:ph type="title"/>
          </p:nvPr>
        </p:nvSpPr>
        <p:spPr/>
        <p:txBody>
          <a:bodyPr/>
          <a:lstStyle/>
          <a:p>
            <a:r>
              <a:rPr lang="en-US" dirty="0"/>
              <a:t>Multi-</a:t>
            </a:r>
            <a:r>
              <a:rPr lang="en-US" dirty="0" err="1"/>
              <a:t>ary</a:t>
            </a:r>
            <a:r>
              <a:rPr lang="en-US" dirty="0"/>
              <a:t> Relationship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34A59-D944-4549-9E63-98FE99C222C7}"/>
                  </a:ext>
                </a:extLst>
              </p:cNvPr>
              <p:cNvSpPr>
                <a:spLocks noGrp="1"/>
              </p:cNvSpPr>
              <p:nvPr>
                <p:ph idx="1"/>
              </p:nvPr>
            </p:nvSpPr>
            <p:spPr>
              <a:xfrm>
                <a:off x="628650" y="1600200"/>
                <a:ext cx="7886700" cy="4777154"/>
              </a:xfrm>
            </p:spPr>
            <p:txBody>
              <a:bodyPr/>
              <a:lstStyle/>
              <a:p>
                <a:r>
                  <a:rPr lang="en-US" dirty="0"/>
                  <a:t>Since we do not allow constraints on multi-</a:t>
                </a:r>
                <a:r>
                  <a:rPr lang="en-US" dirty="0" err="1"/>
                  <a:t>ary</a:t>
                </a:r>
                <a:r>
                  <a:rPr lang="en-US" dirty="0"/>
                  <a:t> relationship sets, the conversion is same many-to-many binary relationship sets.</a:t>
                </a:r>
              </a:p>
              <a:p>
                <a:r>
                  <a:rPr lang="en-US" dirty="0"/>
                  <a:t>A schema contains the key attributes of all entity sets associated by the multi-</a:t>
                </a:r>
                <a:r>
                  <a:rPr lang="en-US" dirty="0" err="1"/>
                  <a:t>ary</a:t>
                </a:r>
                <a:r>
                  <a:rPr lang="en-US" dirty="0"/>
                  <a:t> relationship set.</a:t>
                </a:r>
              </a:p>
              <a:p>
                <a:pPr marL="0" indent="0">
                  <a:buNone/>
                </a:pPr>
                <a14:m>
                  <m:oMath xmlns:m="http://schemas.openxmlformats.org/officeDocument/2006/math">
                    <m:r>
                      <a:rPr lang="en-US" b="0" i="1" smtClean="0">
                        <a:latin typeface="Cambria Math" panose="02040503050406030204" pitchFamily="18" charset="0"/>
                      </a:rPr>
                      <m:t>𝑒𝑛𝑟𝑜𝑙𝑙</m:t>
                    </m: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𝑠𝑡𝑢𝑑𝑒𝑛𝑡</m:t>
                        </m:r>
                        <m:r>
                          <a:rPr lang="en-US" b="0" i="1" smtClean="0">
                            <a:latin typeface="Cambria Math" panose="02040503050406030204" pitchFamily="18" charset="0"/>
                          </a:rPr>
                          <m:t>_</m:t>
                        </m:r>
                        <m:r>
                          <a:rPr lang="en-US" b="0" i="1" smtClean="0">
                            <a:latin typeface="Cambria Math" panose="02040503050406030204" pitchFamily="18" charset="0"/>
                          </a:rPr>
                          <m:t>𝐼𝐷</m:t>
                        </m:r>
                        <m:r>
                          <a:rPr lang="en-US" b="0" i="1" smtClean="0">
                            <a:latin typeface="Cambria Math" panose="02040503050406030204" pitchFamily="18" charset="0"/>
                          </a:rPr>
                          <m:t>,</m:t>
                        </m:r>
                        <m:r>
                          <a:rPr lang="en-US" b="0" i="1" smtClean="0">
                            <a:latin typeface="Cambria Math" panose="02040503050406030204" pitchFamily="18" charset="0"/>
                          </a:rPr>
                          <m:t>𝑖𝑛𝑠𝑡𝑟𝑢𝑐𝑡𝑜𝑟</m:t>
                        </m:r>
                        <m:r>
                          <a:rPr lang="en-US" b="0" i="1" smtClean="0">
                            <a:latin typeface="Cambria Math" panose="02040503050406030204" pitchFamily="18" charset="0"/>
                          </a:rPr>
                          <m:t>_</m:t>
                        </m:r>
                        <m:r>
                          <a:rPr lang="en-US" b="0" i="1" smtClean="0">
                            <a:latin typeface="Cambria Math" panose="02040503050406030204" pitchFamily="18" charset="0"/>
                          </a:rPr>
                          <m:t>𝐼𝐷</m:t>
                        </m:r>
                        <m:r>
                          <a:rPr lang="en-US" b="0" i="1" smtClean="0">
                            <a:latin typeface="Cambria Math" panose="02040503050406030204" pitchFamily="18" charset="0"/>
                          </a:rPr>
                          <m:t>,</m:t>
                        </m:r>
                      </m:e>
                    </m:bar>
                  </m:oMath>
                </a14:m>
                <a:r>
                  <a:rPr lang="en-US" b="0" i="1" dirty="0">
                    <a:latin typeface="Cambria Math" panose="02040503050406030204" pitchFamily="18" charset="0"/>
                  </a:rPr>
                  <a:t> </a:t>
                </a:r>
              </a:p>
              <a:p>
                <a:pPr marL="0" indent="0">
                  <a:buNone/>
                </a:pPr>
                <a:r>
                  <a:rPr lang="en-US" b="0" dirty="0"/>
                  <a:t>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𝑐𝑜𝑟𝑢𝑠𝑒</m:t>
                        </m:r>
                        <m:r>
                          <a:rPr lang="en-US" b="0" i="1" smtClean="0">
                            <a:latin typeface="Cambria Math" panose="02040503050406030204" pitchFamily="18" charset="0"/>
                          </a:rPr>
                          <m:t>_</m:t>
                        </m:r>
                        <m:r>
                          <a:rPr lang="en-US" b="0" i="1" smtClean="0">
                            <a:latin typeface="Cambria Math" panose="02040503050406030204" pitchFamily="18" charset="0"/>
                          </a:rPr>
                          <m:t>𝑛𝑎𝑚𝑒</m:t>
                        </m:r>
                        <m:r>
                          <a:rPr lang="en-US" b="0" i="1" smtClean="0">
                            <a:latin typeface="Cambria Math" panose="02040503050406030204" pitchFamily="18" charset="0"/>
                          </a:rPr>
                          <m:t>,</m:t>
                        </m:r>
                        <m:r>
                          <a:rPr lang="en-US" b="0" i="1" smtClean="0">
                            <a:latin typeface="Cambria Math" panose="02040503050406030204" pitchFamily="18" charset="0"/>
                          </a:rPr>
                          <m:t>𝑠𝑒𝑐𝑡𝑖𝑜𝑛</m:t>
                        </m:r>
                        <m:r>
                          <a:rPr lang="en-US" b="0" i="1" smtClean="0">
                            <a:latin typeface="Cambria Math" panose="02040503050406030204" pitchFamily="18" charset="0"/>
                          </a:rPr>
                          <m:t>_</m:t>
                        </m:r>
                        <m:r>
                          <a:rPr lang="en-US" b="0" i="1" smtClean="0">
                            <a:latin typeface="Cambria Math" panose="02040503050406030204" pitchFamily="18" charset="0"/>
                          </a:rPr>
                          <m:t>𝑛𝑢𝑚</m:t>
                        </m:r>
                      </m:e>
                    </m:bar>
                  </m:oMath>
                </a14:m>
                <a:endParaRPr lang="en-US" b="0" i="1" dirty="0">
                  <a:latin typeface="Cambria Math" panose="02040503050406030204" pitchFamily="18" charset="0"/>
                </a:endParaRPr>
              </a:p>
              <a:p>
                <a:pPr marL="0" indent="0">
                  <a:buNone/>
                </a:pPr>
                <a:r>
                  <a:rPr lang="en-US" b="0" dirty="0"/>
                  <a:t>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𝑠𝑒𝑚𝑒𝑠𝑡𝑒𝑟</m:t>
                        </m:r>
                      </m:e>
                    </m:ba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2934A59-D944-4549-9E63-98FE99C222C7}"/>
                  </a:ext>
                </a:extLst>
              </p:cNvPr>
              <p:cNvSpPr>
                <a:spLocks noGrp="1" noRot="1" noChangeAspect="1" noMove="1" noResize="1" noEditPoints="1" noAdjustHandles="1" noChangeArrowheads="1" noChangeShapeType="1" noTextEdit="1"/>
              </p:cNvSpPr>
              <p:nvPr>
                <p:ph idx="1"/>
              </p:nvPr>
            </p:nvSpPr>
            <p:spPr>
              <a:xfrm>
                <a:off x="628650" y="1600200"/>
                <a:ext cx="7886700" cy="4777154"/>
              </a:xfrm>
              <a:blipFill>
                <a:blip r:embed="rId2"/>
                <a:stretch>
                  <a:fillRect l="-773" t="-1660" r="-1082"/>
                </a:stretch>
              </a:blipFill>
            </p:spPr>
            <p:txBody>
              <a:bodyPr/>
              <a:lstStyle/>
              <a:p>
                <a:r>
                  <a:rPr lang="en-US">
                    <a:noFill/>
                  </a:rPr>
                  <a:t> </a:t>
                </a:r>
              </a:p>
            </p:txBody>
          </p:sp>
        </mc:Fallback>
      </mc:AlternateContent>
      <p:grpSp>
        <p:nvGrpSpPr>
          <p:cNvPr id="135" name="Group 134">
            <a:extLst>
              <a:ext uri="{FF2B5EF4-FFF2-40B4-BE49-F238E27FC236}">
                <a16:creationId xmlns:a16="http://schemas.microsoft.com/office/drawing/2014/main" id="{BF3EF6DF-7672-4B3A-8FB0-9AE5A46FFB00}"/>
              </a:ext>
            </a:extLst>
          </p:cNvPr>
          <p:cNvGrpSpPr/>
          <p:nvPr/>
        </p:nvGrpSpPr>
        <p:grpSpPr>
          <a:xfrm>
            <a:off x="3178638" y="3247061"/>
            <a:ext cx="5564759" cy="3105329"/>
            <a:chOff x="3292938" y="3313736"/>
            <a:chExt cx="5564759" cy="3105329"/>
          </a:xfrm>
        </p:grpSpPr>
        <p:grpSp>
          <p:nvGrpSpPr>
            <p:cNvPr id="4" name="组合 6">
              <a:extLst>
                <a:ext uri="{FF2B5EF4-FFF2-40B4-BE49-F238E27FC236}">
                  <a16:creationId xmlns:a16="http://schemas.microsoft.com/office/drawing/2014/main" id="{023D7463-0E59-4E67-9D68-2395DECB35F5}"/>
                </a:ext>
              </a:extLst>
            </p:cNvPr>
            <p:cNvGrpSpPr/>
            <p:nvPr/>
          </p:nvGrpSpPr>
          <p:grpSpPr>
            <a:xfrm>
              <a:off x="6430446" y="4550410"/>
              <a:ext cx="767080" cy="767079"/>
              <a:chOff x="3371232" y="5534694"/>
              <a:chExt cx="823259" cy="823260"/>
            </a:xfrm>
          </p:grpSpPr>
          <p:sp>
            <p:nvSpPr>
              <p:cNvPr id="5" name="菱形 4">
                <a:extLst>
                  <a:ext uri="{FF2B5EF4-FFF2-40B4-BE49-F238E27FC236}">
                    <a16:creationId xmlns:a16="http://schemas.microsoft.com/office/drawing/2014/main" id="{4F931C50-938D-44D1-B8F9-B72AB3D91789}"/>
                  </a:ext>
                </a:extLst>
              </p:cNvPr>
              <p:cNvSpPr>
                <a:spLocks noChangeAspect="1"/>
              </p:cNvSpPr>
              <p:nvPr/>
            </p:nvSpPr>
            <p:spPr>
              <a:xfrm>
                <a:off x="3371232" y="5534694"/>
                <a:ext cx="823259" cy="82326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B864F0F5-A91B-4DF1-B6BB-16264D63682E}"/>
                  </a:ext>
                </a:extLst>
              </p:cNvPr>
              <p:cNvSpPr txBox="1"/>
              <p:nvPr/>
            </p:nvSpPr>
            <p:spPr>
              <a:xfrm>
                <a:off x="3448931" y="5769882"/>
                <a:ext cx="667861" cy="330318"/>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enroll</a:t>
                </a:r>
                <a:endParaRPr kumimoji="1" lang="zh-CN" altLang="en-US" sz="1400" i="1" dirty="0">
                  <a:latin typeface="Arial" panose="020B0604020202020204" pitchFamily="34" charset="0"/>
                  <a:cs typeface="Arial" panose="020B0604020202020204" pitchFamily="34" charset="0"/>
                </a:endParaRPr>
              </a:p>
            </p:txBody>
          </p:sp>
        </p:grpSp>
        <p:cxnSp>
          <p:nvCxnSpPr>
            <p:cNvPr id="20" name="Straight Connector 19">
              <a:extLst>
                <a:ext uri="{FF2B5EF4-FFF2-40B4-BE49-F238E27FC236}">
                  <a16:creationId xmlns:a16="http://schemas.microsoft.com/office/drawing/2014/main" id="{8C60B9A3-9BA6-418A-BD98-23985DC61B00}"/>
                </a:ext>
              </a:extLst>
            </p:cNvPr>
            <p:cNvCxnSpPr>
              <a:cxnSpLocks/>
              <a:stCxn id="53" idx="3"/>
              <a:endCxn id="5" idx="1"/>
            </p:cNvCxnSpPr>
            <p:nvPr/>
          </p:nvCxnSpPr>
          <p:spPr>
            <a:xfrm>
              <a:off x="6139898" y="4933950"/>
              <a:ext cx="2905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3D0C38-218F-4FCD-BD56-867C404C434F}"/>
                </a:ext>
              </a:extLst>
            </p:cNvPr>
            <p:cNvCxnSpPr>
              <a:cxnSpLocks/>
              <a:stCxn id="5" idx="3"/>
              <a:endCxn id="58" idx="1"/>
            </p:cNvCxnSpPr>
            <p:nvPr/>
          </p:nvCxnSpPr>
          <p:spPr>
            <a:xfrm flipV="1">
              <a:off x="7197526" y="4933744"/>
              <a:ext cx="364959" cy="2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306C1D-6D9A-440B-A072-7F817BEF6388}"/>
                </a:ext>
              </a:extLst>
            </p:cNvPr>
            <p:cNvCxnSpPr>
              <a:cxnSpLocks/>
              <a:endCxn id="5" idx="2"/>
            </p:cNvCxnSpPr>
            <p:nvPr/>
          </p:nvCxnSpPr>
          <p:spPr>
            <a:xfrm flipV="1">
              <a:off x="6813985" y="5317489"/>
              <a:ext cx="1" cy="2431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C0D5097-89B1-4B8F-BBE4-A6296320B326}"/>
                </a:ext>
              </a:extLst>
            </p:cNvPr>
            <p:cNvGrpSpPr/>
            <p:nvPr/>
          </p:nvGrpSpPr>
          <p:grpSpPr>
            <a:xfrm>
              <a:off x="7478403" y="3933900"/>
              <a:ext cx="1379294" cy="1153732"/>
              <a:chOff x="1327175" y="3111697"/>
              <a:chExt cx="1379294" cy="1153732"/>
            </a:xfrm>
          </p:grpSpPr>
          <p:sp>
            <p:nvSpPr>
              <p:cNvPr id="58" name="矩形 3">
                <a:extLst>
                  <a:ext uri="{FF2B5EF4-FFF2-40B4-BE49-F238E27FC236}">
                    <a16:creationId xmlns:a16="http://schemas.microsoft.com/office/drawing/2014/main" id="{65EA85CA-BB84-46E7-A0BA-AD9ECE5A7DB5}"/>
                  </a:ext>
                </a:extLst>
              </p:cNvPr>
              <p:cNvSpPr/>
              <p:nvPr/>
            </p:nvSpPr>
            <p:spPr>
              <a:xfrm>
                <a:off x="1411257" y="3957652"/>
                <a:ext cx="100454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instructor</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59" name="椭圆 23">
                <a:extLst>
                  <a:ext uri="{FF2B5EF4-FFF2-40B4-BE49-F238E27FC236}">
                    <a16:creationId xmlns:a16="http://schemas.microsoft.com/office/drawing/2014/main" id="{D080CF76-A757-469F-9EB8-704463D1D42E}"/>
                  </a:ext>
                </a:extLst>
              </p:cNvPr>
              <p:cNvSpPr/>
              <p:nvPr/>
            </p:nvSpPr>
            <p:spPr>
              <a:xfrm>
                <a:off x="1327175" y="3111697"/>
                <a:ext cx="558326" cy="354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title</a:t>
                </a:r>
                <a:endParaRPr lang="zh-CN" altLang="en-US" sz="1400" i="1" dirty="0">
                  <a:solidFill>
                    <a:schemeClr val="bg1">
                      <a:lumMod val="75000"/>
                    </a:schemeClr>
                  </a:solidFill>
                  <a:latin typeface="Arial" panose="020B0604020202020204" pitchFamily="34" charset="0"/>
                  <a:cs typeface="Arial" panose="020B0604020202020204" pitchFamily="34" charset="0"/>
                </a:endParaRPr>
              </a:p>
            </p:txBody>
          </p:sp>
          <p:cxnSp>
            <p:nvCxnSpPr>
              <p:cNvPr id="60" name="直接连接符 28">
                <a:extLst>
                  <a:ext uri="{FF2B5EF4-FFF2-40B4-BE49-F238E27FC236}">
                    <a16:creationId xmlns:a16="http://schemas.microsoft.com/office/drawing/2014/main" id="{A4E50BC5-21D2-4BE2-9752-8CA4CFDA8043}"/>
                  </a:ext>
                </a:extLst>
              </p:cNvPr>
              <p:cNvCxnSpPr>
                <a:cxnSpLocks/>
                <a:stCxn id="59" idx="4"/>
                <a:endCxn id="58" idx="0"/>
              </p:cNvCxnSpPr>
              <p:nvPr/>
            </p:nvCxnSpPr>
            <p:spPr>
              <a:xfrm>
                <a:off x="1606338" y="3465769"/>
                <a:ext cx="307190" cy="491883"/>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23">
                <a:extLst>
                  <a:ext uri="{FF2B5EF4-FFF2-40B4-BE49-F238E27FC236}">
                    <a16:creationId xmlns:a16="http://schemas.microsoft.com/office/drawing/2014/main" id="{DAA39A4F-19C9-4CBF-97CA-1A90385F8287}"/>
                  </a:ext>
                </a:extLst>
              </p:cNvPr>
              <p:cNvSpPr/>
              <p:nvPr/>
            </p:nvSpPr>
            <p:spPr>
              <a:xfrm>
                <a:off x="1971146" y="3340091"/>
                <a:ext cx="735323" cy="354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salary</a:t>
                </a:r>
              </a:p>
            </p:txBody>
          </p:sp>
          <p:cxnSp>
            <p:nvCxnSpPr>
              <p:cNvPr id="62" name="直接连接符 11">
                <a:extLst>
                  <a:ext uri="{FF2B5EF4-FFF2-40B4-BE49-F238E27FC236}">
                    <a16:creationId xmlns:a16="http://schemas.microsoft.com/office/drawing/2014/main" id="{9F232B8E-07AF-4FA0-9D96-548DDE5F7566}"/>
                  </a:ext>
                </a:extLst>
              </p:cNvPr>
              <p:cNvCxnSpPr>
                <a:cxnSpLocks/>
                <a:stCxn id="61" idx="3"/>
                <a:endCxn id="58" idx="0"/>
              </p:cNvCxnSpPr>
              <p:nvPr/>
            </p:nvCxnSpPr>
            <p:spPr>
              <a:xfrm flipH="1">
                <a:off x="1913528" y="3642310"/>
                <a:ext cx="165304" cy="315342"/>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2B341EA-4878-431B-8154-7F04AE4EFCF4}"/>
                </a:ext>
              </a:extLst>
            </p:cNvPr>
            <p:cNvGrpSpPr/>
            <p:nvPr/>
          </p:nvGrpSpPr>
          <p:grpSpPr>
            <a:xfrm>
              <a:off x="5065899" y="3893375"/>
              <a:ext cx="1073999" cy="1194463"/>
              <a:chOff x="3954787" y="3733277"/>
              <a:chExt cx="1073999" cy="1194463"/>
            </a:xfrm>
          </p:grpSpPr>
          <p:sp>
            <p:nvSpPr>
              <p:cNvPr id="53" name="矩形 3">
                <a:extLst>
                  <a:ext uri="{FF2B5EF4-FFF2-40B4-BE49-F238E27FC236}">
                    <a16:creationId xmlns:a16="http://schemas.microsoft.com/office/drawing/2014/main" id="{B7646F97-FC6D-4782-9957-16DF2C74F34B}"/>
                  </a:ext>
                </a:extLst>
              </p:cNvPr>
              <p:cNvSpPr/>
              <p:nvPr/>
            </p:nvSpPr>
            <p:spPr>
              <a:xfrm>
                <a:off x="4098003" y="4619963"/>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student</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54" name="椭圆 23">
                <a:extLst>
                  <a:ext uri="{FF2B5EF4-FFF2-40B4-BE49-F238E27FC236}">
                    <a16:creationId xmlns:a16="http://schemas.microsoft.com/office/drawing/2014/main" id="{A03D5671-18DB-400A-A9CD-F1DA82147023}"/>
                  </a:ext>
                </a:extLst>
              </p:cNvPr>
              <p:cNvSpPr/>
              <p:nvPr/>
            </p:nvSpPr>
            <p:spPr>
              <a:xfrm>
                <a:off x="3954787" y="4085808"/>
                <a:ext cx="558326" cy="354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year</a:t>
                </a:r>
                <a:endParaRPr lang="zh-CN" altLang="en-US" sz="1400" i="1" dirty="0">
                  <a:solidFill>
                    <a:schemeClr val="bg1">
                      <a:lumMod val="75000"/>
                    </a:schemeClr>
                  </a:solidFill>
                  <a:latin typeface="Arial" panose="020B0604020202020204" pitchFamily="34" charset="0"/>
                  <a:cs typeface="Arial" panose="020B0604020202020204" pitchFamily="34" charset="0"/>
                </a:endParaRPr>
              </a:p>
            </p:txBody>
          </p:sp>
          <p:cxnSp>
            <p:nvCxnSpPr>
              <p:cNvPr id="55" name="直接连接符 28">
                <a:extLst>
                  <a:ext uri="{FF2B5EF4-FFF2-40B4-BE49-F238E27FC236}">
                    <a16:creationId xmlns:a16="http://schemas.microsoft.com/office/drawing/2014/main" id="{2629B343-137F-4C61-9451-DBF6E8A30179}"/>
                  </a:ext>
                </a:extLst>
              </p:cNvPr>
              <p:cNvCxnSpPr>
                <a:cxnSpLocks/>
                <a:stCxn id="54" idx="5"/>
                <a:endCxn id="53" idx="0"/>
              </p:cNvCxnSpPr>
              <p:nvPr/>
            </p:nvCxnSpPr>
            <p:spPr>
              <a:xfrm>
                <a:off x="4431348" y="4388027"/>
                <a:ext cx="132047" cy="231936"/>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24">
                <a:extLst>
                  <a:ext uri="{FF2B5EF4-FFF2-40B4-BE49-F238E27FC236}">
                    <a16:creationId xmlns:a16="http://schemas.microsoft.com/office/drawing/2014/main" id="{CDF81150-CAFD-41E8-8E06-0A5A40AF160F}"/>
                  </a:ext>
                </a:extLst>
              </p:cNvPr>
              <p:cNvSpPr/>
              <p:nvPr/>
            </p:nvSpPr>
            <p:spPr>
              <a:xfrm>
                <a:off x="4475710" y="3733277"/>
                <a:ext cx="515474" cy="354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GPA</a:t>
                </a:r>
                <a:endParaRPr lang="zh-CN" altLang="en-US" sz="1400" i="1" dirty="0">
                  <a:solidFill>
                    <a:schemeClr val="bg1">
                      <a:lumMod val="75000"/>
                    </a:schemeClr>
                  </a:solidFill>
                  <a:latin typeface="Arial" panose="020B0604020202020204" pitchFamily="34" charset="0"/>
                  <a:cs typeface="Arial" panose="020B0604020202020204" pitchFamily="34" charset="0"/>
                </a:endParaRPr>
              </a:p>
            </p:txBody>
          </p:sp>
          <p:cxnSp>
            <p:nvCxnSpPr>
              <p:cNvPr id="57" name="直接连接符 30">
                <a:extLst>
                  <a:ext uri="{FF2B5EF4-FFF2-40B4-BE49-F238E27FC236}">
                    <a16:creationId xmlns:a16="http://schemas.microsoft.com/office/drawing/2014/main" id="{A1F776F6-6BFF-4EC8-BAC7-92A97CB88124}"/>
                  </a:ext>
                </a:extLst>
              </p:cNvPr>
              <p:cNvCxnSpPr>
                <a:cxnSpLocks/>
                <a:stCxn id="56" idx="4"/>
                <a:endCxn id="53" idx="0"/>
              </p:cNvCxnSpPr>
              <p:nvPr/>
            </p:nvCxnSpPr>
            <p:spPr>
              <a:xfrm flipH="1">
                <a:off x="4563395" y="4087349"/>
                <a:ext cx="170052" cy="532614"/>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5260DAA6-48A4-4CDF-A8D1-1EB78DC102E5}"/>
                </a:ext>
              </a:extLst>
            </p:cNvPr>
            <p:cNvGrpSpPr/>
            <p:nvPr/>
          </p:nvGrpSpPr>
          <p:grpSpPr>
            <a:xfrm>
              <a:off x="5648168" y="3313736"/>
              <a:ext cx="2384023" cy="358055"/>
              <a:chOff x="713223" y="2576293"/>
              <a:chExt cx="2384023" cy="358055"/>
            </a:xfrm>
          </p:grpSpPr>
          <p:sp>
            <p:nvSpPr>
              <p:cNvPr id="46" name="矩形 3">
                <a:extLst>
                  <a:ext uri="{FF2B5EF4-FFF2-40B4-BE49-F238E27FC236}">
                    <a16:creationId xmlns:a16="http://schemas.microsoft.com/office/drawing/2014/main" id="{01C34A70-F435-4BD0-8BDB-038B72E10778}"/>
                  </a:ext>
                </a:extLst>
              </p:cNvPr>
              <p:cNvSpPr/>
              <p:nvPr/>
            </p:nvSpPr>
            <p:spPr>
              <a:xfrm>
                <a:off x="1415330" y="2599440"/>
                <a:ext cx="930783" cy="30777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person</a:t>
                </a:r>
                <a:endParaRPr lang="zh-CN" altLang="en-US" sz="1400" i="1" dirty="0">
                  <a:solidFill>
                    <a:schemeClr val="bg1">
                      <a:lumMod val="75000"/>
                    </a:schemeClr>
                  </a:solidFill>
                  <a:latin typeface="Arial" panose="020B0604020202020204" pitchFamily="34" charset="0"/>
                  <a:cs typeface="Arial" panose="020B0604020202020204" pitchFamily="34" charset="0"/>
                </a:endParaRPr>
              </a:p>
            </p:txBody>
          </p:sp>
          <p:sp>
            <p:nvSpPr>
              <p:cNvPr id="47" name="椭圆 7">
                <a:extLst>
                  <a:ext uri="{FF2B5EF4-FFF2-40B4-BE49-F238E27FC236}">
                    <a16:creationId xmlns:a16="http://schemas.microsoft.com/office/drawing/2014/main" id="{17DC4FCA-5461-4A0B-BA1C-64DAA0917420}"/>
                  </a:ext>
                </a:extLst>
              </p:cNvPr>
              <p:cNvSpPr/>
              <p:nvPr/>
            </p:nvSpPr>
            <p:spPr>
              <a:xfrm>
                <a:off x="2620720" y="2576293"/>
                <a:ext cx="47652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a:solidFill>
                      <a:schemeClr val="tx1"/>
                    </a:solidFill>
                    <a:latin typeface="Arial" panose="020B0604020202020204" pitchFamily="34" charset="0"/>
                    <a:cs typeface="Arial" panose="020B0604020202020204" pitchFamily="34" charset="0"/>
                  </a:rPr>
                  <a:t>id</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48" name="椭圆 22">
                <a:extLst>
                  <a:ext uri="{FF2B5EF4-FFF2-40B4-BE49-F238E27FC236}">
                    <a16:creationId xmlns:a16="http://schemas.microsoft.com/office/drawing/2014/main" id="{89A04581-7D31-4F40-842A-F25F0C0C944D}"/>
                  </a:ext>
                </a:extLst>
              </p:cNvPr>
              <p:cNvSpPr/>
              <p:nvPr/>
            </p:nvSpPr>
            <p:spPr>
              <a:xfrm>
                <a:off x="713223" y="2580276"/>
                <a:ext cx="628902" cy="354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name</a:t>
                </a:r>
                <a:endParaRPr lang="zh-CN" altLang="en-US" sz="1400" i="1" dirty="0">
                  <a:solidFill>
                    <a:schemeClr val="bg1">
                      <a:lumMod val="75000"/>
                    </a:schemeClr>
                  </a:solidFill>
                  <a:latin typeface="Arial" panose="020B0604020202020204" pitchFamily="34" charset="0"/>
                  <a:cs typeface="Arial" panose="020B0604020202020204" pitchFamily="34" charset="0"/>
                </a:endParaRPr>
              </a:p>
            </p:txBody>
          </p:sp>
          <p:cxnSp>
            <p:nvCxnSpPr>
              <p:cNvPr id="49" name="直接连接符 9">
                <a:extLst>
                  <a:ext uri="{FF2B5EF4-FFF2-40B4-BE49-F238E27FC236}">
                    <a16:creationId xmlns:a16="http://schemas.microsoft.com/office/drawing/2014/main" id="{444110F9-FAAB-4C3E-8497-8AA952D88353}"/>
                  </a:ext>
                </a:extLst>
              </p:cNvPr>
              <p:cNvCxnSpPr>
                <a:cxnSpLocks/>
                <a:stCxn id="47" idx="2"/>
                <a:endCxn id="46" idx="3"/>
              </p:cNvCxnSpPr>
              <p:nvPr/>
            </p:nvCxnSpPr>
            <p:spPr>
              <a:xfrm flipH="1">
                <a:off x="2346113" y="2753329"/>
                <a:ext cx="274607" cy="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11">
                <a:extLst>
                  <a:ext uri="{FF2B5EF4-FFF2-40B4-BE49-F238E27FC236}">
                    <a16:creationId xmlns:a16="http://schemas.microsoft.com/office/drawing/2014/main" id="{07ED6B41-413E-45F1-B029-EDFBE22D4926}"/>
                  </a:ext>
                </a:extLst>
              </p:cNvPr>
              <p:cNvCxnSpPr>
                <a:cxnSpLocks/>
                <a:stCxn id="48" idx="6"/>
                <a:endCxn id="46" idx="1"/>
              </p:cNvCxnSpPr>
              <p:nvPr/>
            </p:nvCxnSpPr>
            <p:spPr>
              <a:xfrm flipV="1">
                <a:off x="1342125" y="2753329"/>
                <a:ext cx="73205" cy="3983"/>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4B408324-5124-41D1-9CBF-470BB05370F6}"/>
                </a:ext>
              </a:extLst>
            </p:cNvPr>
            <p:cNvGrpSpPr/>
            <p:nvPr/>
          </p:nvGrpSpPr>
          <p:grpSpPr>
            <a:xfrm>
              <a:off x="6446651" y="3794269"/>
              <a:ext cx="734669" cy="633335"/>
              <a:chOff x="1213114" y="1775230"/>
              <a:chExt cx="734669" cy="633335"/>
            </a:xfrm>
          </p:grpSpPr>
          <p:sp>
            <p:nvSpPr>
              <p:cNvPr id="44" name="Isosceles Triangle 43">
                <a:extLst>
                  <a:ext uri="{FF2B5EF4-FFF2-40B4-BE49-F238E27FC236}">
                    <a16:creationId xmlns:a16="http://schemas.microsoft.com/office/drawing/2014/main" id="{A016A88F-09F1-4CCA-86AD-4BE6EF34D8D7}"/>
                  </a:ext>
                </a:extLst>
              </p:cNvPr>
              <p:cNvSpPr/>
              <p:nvPr/>
            </p:nvSpPr>
            <p:spPr>
              <a:xfrm rot="10800000">
                <a:off x="1213114" y="1775230"/>
                <a:ext cx="734669" cy="633335"/>
              </a:xfrm>
              <a:prstGeom prst="triangl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642ADEF-4716-48B3-B540-64B35B0BD949}"/>
                  </a:ext>
                </a:extLst>
              </p:cNvPr>
              <p:cNvSpPr txBox="1"/>
              <p:nvPr/>
            </p:nvSpPr>
            <p:spPr>
              <a:xfrm>
                <a:off x="1358754" y="1813288"/>
                <a:ext cx="474810" cy="307777"/>
              </a:xfrm>
              <a:prstGeom prst="rect">
                <a:avLst/>
              </a:prstGeom>
              <a:noFill/>
              <a:ln>
                <a:noFill/>
              </a:ln>
            </p:spPr>
            <p:txBody>
              <a:bodyPr wrap="none" rtlCol="0">
                <a:spAutoFit/>
              </a:bodyPr>
              <a:lstStyle/>
              <a:p>
                <a:r>
                  <a:rPr lang="en-US" sz="1400" dirty="0">
                    <a:solidFill>
                      <a:schemeClr val="bg1">
                        <a:lumMod val="75000"/>
                      </a:schemeClr>
                    </a:solidFill>
                    <a:latin typeface="Arial" panose="020B0604020202020204" pitchFamily="34" charset="0"/>
                    <a:cs typeface="Arial" panose="020B0604020202020204" pitchFamily="34" charset="0"/>
                  </a:rPr>
                  <a:t>ISA</a:t>
                </a:r>
              </a:p>
            </p:txBody>
          </p:sp>
        </p:grpSp>
        <p:cxnSp>
          <p:nvCxnSpPr>
            <p:cNvPr id="41" name="Straight Connector 40">
              <a:extLst>
                <a:ext uri="{FF2B5EF4-FFF2-40B4-BE49-F238E27FC236}">
                  <a16:creationId xmlns:a16="http://schemas.microsoft.com/office/drawing/2014/main" id="{E88FC60D-0CD2-4D1D-848F-2D3C1E3F9193}"/>
                </a:ext>
              </a:extLst>
            </p:cNvPr>
            <p:cNvCxnSpPr>
              <a:cxnSpLocks/>
              <a:stCxn id="58" idx="0"/>
              <a:endCxn id="44" idx="1"/>
            </p:cNvCxnSpPr>
            <p:nvPr/>
          </p:nvCxnSpPr>
          <p:spPr>
            <a:xfrm flipH="1" flipV="1">
              <a:off x="6997653" y="4110936"/>
              <a:ext cx="1067103" cy="668919"/>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4664DE-5D98-4F28-9F15-41E25B69641C}"/>
                </a:ext>
              </a:extLst>
            </p:cNvPr>
            <p:cNvCxnSpPr>
              <a:cxnSpLocks/>
              <a:stCxn id="44" idx="5"/>
              <a:endCxn id="53" idx="0"/>
            </p:cNvCxnSpPr>
            <p:nvPr/>
          </p:nvCxnSpPr>
          <p:spPr>
            <a:xfrm flipH="1">
              <a:off x="5674507" y="4110936"/>
              <a:ext cx="955811" cy="669125"/>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5B81CD2-2389-4A67-9578-940E3AFA9704}"/>
                </a:ext>
              </a:extLst>
            </p:cNvPr>
            <p:cNvCxnSpPr>
              <a:cxnSpLocks/>
              <a:stCxn id="46" idx="2"/>
              <a:endCxn id="44" idx="3"/>
            </p:cNvCxnSpPr>
            <p:nvPr/>
          </p:nvCxnSpPr>
          <p:spPr>
            <a:xfrm flipH="1">
              <a:off x="6813985" y="3644660"/>
              <a:ext cx="1682" cy="149609"/>
            </a:xfrm>
            <a:prstGeom prst="line">
              <a:avLst/>
            </a:prstGeom>
            <a:ln w="38100" cmpd="dbl">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EE22584E-248F-4C26-8F75-E900AECA0547}"/>
                </a:ext>
              </a:extLst>
            </p:cNvPr>
            <p:cNvGrpSpPr/>
            <p:nvPr/>
          </p:nvGrpSpPr>
          <p:grpSpPr>
            <a:xfrm>
              <a:off x="3292938" y="5012840"/>
              <a:ext cx="5336712" cy="1406225"/>
              <a:chOff x="1817767" y="4004606"/>
              <a:chExt cx="5336712" cy="1406225"/>
            </a:xfrm>
          </p:grpSpPr>
          <p:sp>
            <p:nvSpPr>
              <p:cNvPr id="100" name="矩形 3">
                <a:extLst>
                  <a:ext uri="{FF2B5EF4-FFF2-40B4-BE49-F238E27FC236}">
                    <a16:creationId xmlns:a16="http://schemas.microsoft.com/office/drawing/2014/main" id="{1B8D0281-4697-45BE-B938-F3BD227B3292}"/>
                  </a:ext>
                </a:extLst>
              </p:cNvPr>
              <p:cNvSpPr/>
              <p:nvPr/>
            </p:nvSpPr>
            <p:spPr>
              <a:xfrm>
                <a:off x="4863930" y="4540346"/>
                <a:ext cx="1004542" cy="307777"/>
              </a:xfrm>
              <a:prstGeom prst="rect">
                <a:avLst/>
              </a:prstGeom>
              <a:no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section</a:t>
                </a:r>
                <a:endParaRPr lang="zh-CN" altLang="en-US" sz="1400" i="1" dirty="0">
                  <a:solidFill>
                    <a:schemeClr val="tx1"/>
                  </a:solidFill>
                  <a:latin typeface="Arial" panose="020B0604020202020204" pitchFamily="34" charset="0"/>
                  <a:cs typeface="Arial" panose="020B0604020202020204" pitchFamily="34" charset="0"/>
                </a:endParaRPr>
              </a:p>
            </p:txBody>
          </p:sp>
          <p:grpSp>
            <p:nvGrpSpPr>
              <p:cNvPr id="101" name="组合 6">
                <a:extLst>
                  <a:ext uri="{FF2B5EF4-FFF2-40B4-BE49-F238E27FC236}">
                    <a16:creationId xmlns:a16="http://schemas.microsoft.com/office/drawing/2014/main" id="{6D467B25-2B7C-486B-8510-CC6682D3D93F}"/>
                  </a:ext>
                </a:extLst>
              </p:cNvPr>
              <p:cNvGrpSpPr/>
              <p:nvPr/>
            </p:nvGrpSpPr>
            <p:grpSpPr>
              <a:xfrm>
                <a:off x="3607112" y="4310696"/>
                <a:ext cx="769703" cy="767080"/>
                <a:chOff x="3371232" y="4880441"/>
                <a:chExt cx="826075" cy="823260"/>
              </a:xfrm>
            </p:grpSpPr>
            <p:sp>
              <p:nvSpPr>
                <p:cNvPr id="113" name="菱形 4">
                  <a:extLst>
                    <a:ext uri="{FF2B5EF4-FFF2-40B4-BE49-F238E27FC236}">
                      <a16:creationId xmlns:a16="http://schemas.microsoft.com/office/drawing/2014/main" id="{035A755E-6B44-45B7-A95E-0CA31331C874}"/>
                    </a:ext>
                  </a:extLst>
                </p:cNvPr>
                <p:cNvSpPr>
                  <a:spLocks noChangeAspect="1"/>
                </p:cNvSpPr>
                <p:nvPr/>
              </p:nvSpPr>
              <p:spPr>
                <a:xfrm>
                  <a:off x="3371232" y="4880441"/>
                  <a:ext cx="823259" cy="823260"/>
                </a:xfrm>
                <a:prstGeom prst="diamond">
                  <a:avLst/>
                </a:prstGeom>
                <a:noFill/>
                <a:ln w="31750" cmpd="dbl">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14" name="文本框 5">
                  <a:extLst>
                    <a:ext uri="{FF2B5EF4-FFF2-40B4-BE49-F238E27FC236}">
                      <a16:creationId xmlns:a16="http://schemas.microsoft.com/office/drawing/2014/main" id="{42A4EEDB-E82F-4755-853D-D65E4B7B9206}"/>
                    </a:ext>
                  </a:extLst>
                </p:cNvPr>
                <p:cNvSpPr txBox="1"/>
                <p:nvPr/>
              </p:nvSpPr>
              <p:spPr>
                <a:xfrm>
                  <a:off x="3422782" y="5115634"/>
                  <a:ext cx="774525" cy="330318"/>
                </a:xfrm>
                <a:prstGeom prst="rect">
                  <a:avLst/>
                </a:prstGeom>
                <a:ln>
                  <a:noFill/>
                </a:ln>
              </p:spPr>
              <p:txBody>
                <a:bodyPr vert="horz" wrap="none" lIns="91440" tIns="45720" rIns="91440" bIns="45720" rtlCol="0" anchor="ctr">
                  <a:spAutoFit/>
                </a:bodyPr>
                <a:lstStyle/>
                <a:p>
                  <a:pPr algn="l"/>
                  <a:r>
                    <a:rPr kumimoji="1" lang="en-US" altLang="zh-CN" sz="1400" i="1" dirty="0">
                      <a:solidFill>
                        <a:schemeClr val="bg1">
                          <a:lumMod val="75000"/>
                        </a:schemeClr>
                      </a:solidFill>
                      <a:latin typeface="Arial" panose="020B0604020202020204" pitchFamily="34" charset="0"/>
                      <a:cs typeface="Arial" panose="020B0604020202020204" pitchFamily="34" charset="0"/>
                    </a:rPr>
                    <a:t>belong</a:t>
                  </a:r>
                  <a:endParaRPr kumimoji="1" lang="zh-CN" altLang="en-US" sz="1400" i="1" dirty="0">
                    <a:solidFill>
                      <a:schemeClr val="bg1">
                        <a:lumMod val="75000"/>
                      </a:schemeClr>
                    </a:solidFill>
                    <a:latin typeface="Arial" panose="020B0604020202020204" pitchFamily="34" charset="0"/>
                    <a:cs typeface="Arial" panose="020B0604020202020204" pitchFamily="34" charset="0"/>
                  </a:endParaRPr>
                </a:p>
              </p:txBody>
            </p:sp>
          </p:grpSp>
          <p:sp>
            <p:nvSpPr>
              <p:cNvPr id="102" name="矩形 21">
                <a:extLst>
                  <a:ext uri="{FF2B5EF4-FFF2-40B4-BE49-F238E27FC236}">
                    <a16:creationId xmlns:a16="http://schemas.microsoft.com/office/drawing/2014/main" id="{AEDEA630-E99F-491F-968B-0CDF1146ECFA}"/>
                  </a:ext>
                </a:extLst>
              </p:cNvPr>
              <p:cNvSpPr/>
              <p:nvPr/>
            </p:nvSpPr>
            <p:spPr>
              <a:xfrm>
                <a:off x="2446357" y="4540347"/>
                <a:ext cx="721672" cy="30777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400" i="1" dirty="0">
                    <a:solidFill>
                      <a:schemeClr val="bg1">
                        <a:lumMod val="75000"/>
                      </a:schemeClr>
                    </a:solidFill>
                    <a:latin typeface="Arial" panose="020B0604020202020204" pitchFamily="34" charset="0"/>
                    <a:cs typeface="Arial" panose="020B0604020202020204" pitchFamily="34" charset="0"/>
                  </a:rPr>
                  <a:t>course</a:t>
                </a:r>
                <a:endParaRPr lang="zh-CN" altLang="en-US" sz="1400" i="1" dirty="0">
                  <a:solidFill>
                    <a:schemeClr val="bg1">
                      <a:lumMod val="75000"/>
                    </a:schemeClr>
                  </a:solidFill>
                  <a:latin typeface="Arial" panose="020B0604020202020204" pitchFamily="34" charset="0"/>
                  <a:cs typeface="Arial" panose="020B0604020202020204" pitchFamily="34" charset="0"/>
                </a:endParaRPr>
              </a:p>
            </p:txBody>
          </p:sp>
          <p:sp>
            <p:nvSpPr>
              <p:cNvPr id="103" name="椭圆 25">
                <a:extLst>
                  <a:ext uri="{FF2B5EF4-FFF2-40B4-BE49-F238E27FC236}">
                    <a16:creationId xmlns:a16="http://schemas.microsoft.com/office/drawing/2014/main" id="{2D990127-A974-497E-8BBF-C45C462AE708}"/>
                  </a:ext>
                </a:extLst>
              </p:cNvPr>
              <p:cNvSpPr/>
              <p:nvPr/>
            </p:nvSpPr>
            <p:spPr>
              <a:xfrm>
                <a:off x="1817767" y="4004606"/>
                <a:ext cx="1551686"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sng" dirty="0" err="1">
                    <a:solidFill>
                      <a:schemeClr val="tx1"/>
                    </a:solidFill>
                    <a:latin typeface="Arial" panose="020B0604020202020204" pitchFamily="34" charset="0"/>
                    <a:cs typeface="Arial" panose="020B0604020202020204" pitchFamily="34" charset="0"/>
                  </a:rPr>
                  <a:t>course_name</a:t>
                </a:r>
                <a:endParaRPr lang="zh-CN" altLang="en-US" sz="1400" i="1" u="sng" dirty="0">
                  <a:solidFill>
                    <a:schemeClr val="tx1"/>
                  </a:solidFill>
                  <a:latin typeface="Arial" panose="020B0604020202020204" pitchFamily="34" charset="0"/>
                  <a:cs typeface="Arial" panose="020B0604020202020204" pitchFamily="34" charset="0"/>
                </a:endParaRPr>
              </a:p>
            </p:txBody>
          </p:sp>
          <p:sp>
            <p:nvSpPr>
              <p:cNvPr id="104" name="椭圆 25">
                <a:extLst>
                  <a:ext uri="{FF2B5EF4-FFF2-40B4-BE49-F238E27FC236}">
                    <a16:creationId xmlns:a16="http://schemas.microsoft.com/office/drawing/2014/main" id="{3BDB86F8-0EAB-4345-AB04-376DFCEEDEE7}"/>
                  </a:ext>
                </a:extLst>
              </p:cNvPr>
              <p:cNvSpPr/>
              <p:nvPr/>
            </p:nvSpPr>
            <p:spPr>
              <a:xfrm>
                <a:off x="3921172" y="5056759"/>
                <a:ext cx="1801183"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dotted" dirty="0" err="1">
                    <a:solidFill>
                      <a:schemeClr val="tx1"/>
                    </a:solidFill>
                    <a:latin typeface="Arial" panose="020B0604020202020204" pitchFamily="34" charset="0"/>
                    <a:cs typeface="Arial" panose="020B0604020202020204" pitchFamily="34" charset="0"/>
                  </a:rPr>
                  <a:t>section_number</a:t>
                </a:r>
                <a:endParaRPr lang="zh-CN" altLang="en-US" sz="1400" i="1" u="dotted" dirty="0">
                  <a:solidFill>
                    <a:schemeClr val="tx1"/>
                  </a:solidFill>
                  <a:latin typeface="Arial" panose="020B0604020202020204" pitchFamily="34" charset="0"/>
                  <a:cs typeface="Arial" panose="020B0604020202020204" pitchFamily="34" charset="0"/>
                </a:endParaRPr>
              </a:p>
            </p:txBody>
          </p:sp>
          <p:sp>
            <p:nvSpPr>
              <p:cNvPr id="106" name="椭圆 25">
                <a:extLst>
                  <a:ext uri="{FF2B5EF4-FFF2-40B4-BE49-F238E27FC236}">
                    <a16:creationId xmlns:a16="http://schemas.microsoft.com/office/drawing/2014/main" id="{B9563B0C-138E-4E09-AECF-0A1C1E17EF2A}"/>
                  </a:ext>
                </a:extLst>
              </p:cNvPr>
              <p:cNvSpPr/>
              <p:nvPr/>
            </p:nvSpPr>
            <p:spPr>
              <a:xfrm>
                <a:off x="6003232" y="4981528"/>
                <a:ext cx="1151247" cy="354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 rIns="0" bIns="18000" rtlCol="0" anchor="ctr">
                <a:spAutoFit/>
              </a:bodyPr>
              <a:lstStyle/>
              <a:p>
                <a:pPr algn="ctr"/>
                <a:r>
                  <a:rPr lang="en-US" altLang="zh-CN" sz="1400" i="1" u="dotted" dirty="0">
                    <a:solidFill>
                      <a:schemeClr val="tx1"/>
                    </a:solidFill>
                    <a:latin typeface="Arial" panose="020B0604020202020204" pitchFamily="34" charset="0"/>
                    <a:cs typeface="Arial" panose="020B0604020202020204" pitchFamily="34" charset="0"/>
                  </a:rPr>
                  <a:t>semester</a:t>
                </a:r>
                <a:endParaRPr lang="zh-CN" altLang="en-US" sz="1400" i="1" u="dotted" dirty="0">
                  <a:solidFill>
                    <a:schemeClr val="tx1"/>
                  </a:solidFill>
                  <a:latin typeface="Arial" panose="020B0604020202020204" pitchFamily="34" charset="0"/>
                  <a:cs typeface="Arial" panose="020B0604020202020204" pitchFamily="34" charset="0"/>
                </a:endParaRPr>
              </a:p>
            </p:txBody>
          </p:sp>
          <p:cxnSp>
            <p:nvCxnSpPr>
              <p:cNvPr id="107" name="直接连接符 9">
                <a:extLst>
                  <a:ext uri="{FF2B5EF4-FFF2-40B4-BE49-F238E27FC236}">
                    <a16:creationId xmlns:a16="http://schemas.microsoft.com/office/drawing/2014/main" id="{1141B4D0-2892-4130-9515-21BE2847FDE3}"/>
                  </a:ext>
                </a:extLst>
              </p:cNvPr>
              <p:cNvCxnSpPr>
                <a:cxnSpLocks/>
                <a:stCxn id="102" idx="3"/>
                <a:endCxn id="113" idx="1"/>
              </p:cNvCxnSpPr>
              <p:nvPr/>
            </p:nvCxnSpPr>
            <p:spPr>
              <a:xfrm>
                <a:off x="3168029" y="4694236"/>
                <a:ext cx="439083" cy="0"/>
              </a:xfrm>
              <a:prstGeom prst="line">
                <a:avLst/>
              </a:prstGeom>
              <a:ln w="15875" cmpd="sng">
                <a:solidFill>
                  <a:schemeClr val="bg1">
                    <a:lumMod val="7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9">
                <a:extLst>
                  <a:ext uri="{FF2B5EF4-FFF2-40B4-BE49-F238E27FC236}">
                    <a16:creationId xmlns:a16="http://schemas.microsoft.com/office/drawing/2014/main" id="{1F8E616C-A876-46A5-8000-D1E7362A63F3}"/>
                  </a:ext>
                </a:extLst>
              </p:cNvPr>
              <p:cNvCxnSpPr>
                <a:cxnSpLocks/>
                <a:stCxn id="113" idx="3"/>
                <a:endCxn id="100" idx="1"/>
              </p:cNvCxnSpPr>
              <p:nvPr/>
            </p:nvCxnSpPr>
            <p:spPr>
              <a:xfrm flipV="1">
                <a:off x="4374191" y="4694235"/>
                <a:ext cx="489739" cy="1"/>
              </a:xfrm>
              <a:prstGeom prst="line">
                <a:avLst/>
              </a:prstGeom>
              <a:ln w="38100" cmpd="dbl">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9">
                <a:extLst>
                  <a:ext uri="{FF2B5EF4-FFF2-40B4-BE49-F238E27FC236}">
                    <a16:creationId xmlns:a16="http://schemas.microsoft.com/office/drawing/2014/main" id="{5F134171-03A8-48A9-B249-D54C7ED80A05}"/>
                  </a:ext>
                </a:extLst>
              </p:cNvPr>
              <p:cNvCxnSpPr>
                <a:cxnSpLocks/>
                <a:stCxn id="103" idx="4"/>
                <a:endCxn id="102" idx="0"/>
              </p:cNvCxnSpPr>
              <p:nvPr/>
            </p:nvCxnSpPr>
            <p:spPr>
              <a:xfrm>
                <a:off x="2593610" y="4358678"/>
                <a:ext cx="213583" cy="181669"/>
              </a:xfrm>
              <a:prstGeom prst="line">
                <a:avLst/>
              </a:prstGeom>
              <a:ln w="15875" cmpd="sng">
                <a:solidFill>
                  <a:schemeClr val="bg1">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9">
                <a:extLst>
                  <a:ext uri="{FF2B5EF4-FFF2-40B4-BE49-F238E27FC236}">
                    <a16:creationId xmlns:a16="http://schemas.microsoft.com/office/drawing/2014/main" id="{6A33CD05-60DC-463A-B223-369F4C998DDF}"/>
                  </a:ext>
                </a:extLst>
              </p:cNvPr>
              <p:cNvCxnSpPr>
                <a:cxnSpLocks/>
                <a:stCxn id="104" idx="0"/>
                <a:endCxn id="100" idx="2"/>
              </p:cNvCxnSpPr>
              <p:nvPr/>
            </p:nvCxnSpPr>
            <p:spPr>
              <a:xfrm flipV="1">
                <a:off x="4821764" y="4848123"/>
                <a:ext cx="544437" cy="208636"/>
              </a:xfrm>
              <a:prstGeom prst="line">
                <a:avLst/>
              </a:prstGeom>
              <a:ln w="15875" cmpd="sng">
                <a:solidFill>
                  <a:schemeClr val="bg1">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12" name="直接连接符 9">
                <a:extLst>
                  <a:ext uri="{FF2B5EF4-FFF2-40B4-BE49-F238E27FC236}">
                    <a16:creationId xmlns:a16="http://schemas.microsoft.com/office/drawing/2014/main" id="{7568DDC5-3A64-45EE-AE77-7C8F0BF132B5}"/>
                  </a:ext>
                </a:extLst>
              </p:cNvPr>
              <p:cNvCxnSpPr>
                <a:cxnSpLocks/>
                <a:stCxn id="106" idx="1"/>
                <a:endCxn id="100" idx="2"/>
              </p:cNvCxnSpPr>
              <p:nvPr/>
            </p:nvCxnSpPr>
            <p:spPr>
              <a:xfrm flipH="1" flipV="1">
                <a:off x="5366201" y="4848123"/>
                <a:ext cx="805627" cy="185258"/>
              </a:xfrm>
              <a:prstGeom prst="line">
                <a:avLst/>
              </a:prstGeom>
              <a:ln w="15875" cmpd="sng">
                <a:solidFill>
                  <a:schemeClr val="bg1">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grpSp>
      </p:grpSp>
      <p:sp>
        <p:nvSpPr>
          <p:cNvPr id="138" name="矩形 12">
            <a:hlinkClick r:id="rId3" action="ppaction://hlinksldjump"/>
            <a:extLst>
              <a:ext uri="{FF2B5EF4-FFF2-40B4-BE49-F238E27FC236}">
                <a16:creationId xmlns:a16="http://schemas.microsoft.com/office/drawing/2014/main" id="{AD2FE5BC-AFD8-4D9B-99D6-BE6FEC14FF1A}"/>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39" name="矩形 12">
            <a:hlinkClick r:id="rId4" action="ppaction://hlinksldjump"/>
            <a:extLst>
              <a:ext uri="{FF2B5EF4-FFF2-40B4-BE49-F238E27FC236}">
                <a16:creationId xmlns:a16="http://schemas.microsoft.com/office/drawing/2014/main" id="{12B6064E-59C3-4E76-8193-22191FFED386}"/>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8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21A0-6AFB-4B5A-B3D5-66FCFF7A0D71}"/>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DBD9D6B5-D26C-4D36-8587-8D4339B1A9D4}"/>
              </a:ext>
            </a:extLst>
          </p:cNvPr>
          <p:cNvSpPr>
            <a:spLocks noGrp="1"/>
          </p:cNvSpPr>
          <p:nvPr>
            <p:ph idx="1"/>
          </p:nvPr>
        </p:nvSpPr>
        <p:spPr/>
        <p:txBody>
          <a:bodyPr/>
          <a:lstStyle/>
          <a:p>
            <a:r>
              <a:rPr lang="en-US" dirty="0"/>
              <a:t>Aggregations are </a:t>
            </a:r>
            <a:r>
              <a:rPr lang="en-US" altLang="zh-CN" dirty="0"/>
              <a:t>treated same as other relationship sets.</a:t>
            </a:r>
          </a:p>
        </p:txBody>
      </p:sp>
      <p:grpSp>
        <p:nvGrpSpPr>
          <p:cNvPr id="29" name="Group 28">
            <a:extLst>
              <a:ext uri="{FF2B5EF4-FFF2-40B4-BE49-F238E27FC236}">
                <a16:creationId xmlns:a16="http://schemas.microsoft.com/office/drawing/2014/main" id="{0549A9A0-0938-4DE4-9822-BDB814B6BCA2}"/>
              </a:ext>
            </a:extLst>
          </p:cNvPr>
          <p:cNvGrpSpPr/>
          <p:nvPr/>
        </p:nvGrpSpPr>
        <p:grpSpPr>
          <a:xfrm>
            <a:off x="4572000" y="1976315"/>
            <a:ext cx="4360985" cy="2533898"/>
            <a:chOff x="4572000" y="1976315"/>
            <a:chExt cx="4360985" cy="2533898"/>
          </a:xfrm>
        </p:grpSpPr>
        <p:grpSp>
          <p:nvGrpSpPr>
            <p:cNvPr id="5" name="组合 6">
              <a:extLst>
                <a:ext uri="{FF2B5EF4-FFF2-40B4-BE49-F238E27FC236}">
                  <a16:creationId xmlns:a16="http://schemas.microsoft.com/office/drawing/2014/main" id="{6AA17276-0C47-49F9-B922-705994A8A199}"/>
                </a:ext>
              </a:extLst>
            </p:cNvPr>
            <p:cNvGrpSpPr/>
            <p:nvPr/>
          </p:nvGrpSpPr>
          <p:grpSpPr>
            <a:xfrm>
              <a:off x="6369672" y="3741617"/>
              <a:ext cx="768596" cy="768596"/>
              <a:chOff x="3920969" y="4874243"/>
              <a:chExt cx="824886" cy="824886"/>
            </a:xfrm>
          </p:grpSpPr>
          <p:sp>
            <p:nvSpPr>
              <p:cNvPr id="19" name="菱形 4">
                <a:extLst>
                  <a:ext uri="{FF2B5EF4-FFF2-40B4-BE49-F238E27FC236}">
                    <a16:creationId xmlns:a16="http://schemas.microsoft.com/office/drawing/2014/main" id="{56147E82-C8B8-4DFD-AC4E-E3A983D6C46A}"/>
                  </a:ext>
                </a:extLst>
              </p:cNvPr>
              <p:cNvSpPr>
                <a:spLocks noChangeAspect="1"/>
              </p:cNvSpPr>
              <p:nvPr/>
            </p:nvSpPr>
            <p:spPr>
              <a:xfrm>
                <a:off x="3920969" y="4874243"/>
                <a:ext cx="824886" cy="82488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20" name="文本框 5">
                <a:extLst>
                  <a:ext uri="{FF2B5EF4-FFF2-40B4-BE49-F238E27FC236}">
                    <a16:creationId xmlns:a16="http://schemas.microsoft.com/office/drawing/2014/main" id="{367E2C5C-EBF2-401D-AA6F-46BE5D097B92}"/>
                  </a:ext>
                </a:extLst>
              </p:cNvPr>
              <p:cNvSpPr txBox="1"/>
              <p:nvPr/>
            </p:nvSpPr>
            <p:spPr>
              <a:xfrm>
                <a:off x="3998421" y="5115634"/>
                <a:ext cx="667861" cy="330318"/>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doing</a:t>
                </a:r>
                <a:endParaRPr kumimoji="1" lang="zh-CN" altLang="en-US" sz="1400" i="1" dirty="0">
                  <a:latin typeface="Arial" panose="020B0604020202020204" pitchFamily="34" charset="0"/>
                  <a:cs typeface="Arial" panose="020B0604020202020204" pitchFamily="34" charset="0"/>
                </a:endParaRPr>
              </a:p>
            </p:txBody>
          </p:sp>
        </p:grpSp>
        <p:cxnSp>
          <p:nvCxnSpPr>
            <p:cNvPr id="6" name="Straight Connector 5">
              <a:extLst>
                <a:ext uri="{FF2B5EF4-FFF2-40B4-BE49-F238E27FC236}">
                  <a16:creationId xmlns:a16="http://schemas.microsoft.com/office/drawing/2014/main" id="{84C350D8-E1A7-4875-AF3E-8208116598E3}"/>
                </a:ext>
              </a:extLst>
            </p:cNvPr>
            <p:cNvCxnSpPr>
              <a:cxnSpLocks/>
              <a:stCxn id="19" idx="3"/>
              <a:endCxn id="15" idx="1"/>
            </p:cNvCxnSpPr>
            <p:nvPr/>
          </p:nvCxnSpPr>
          <p:spPr>
            <a:xfrm>
              <a:off x="7138268" y="4125915"/>
              <a:ext cx="499981" cy="565"/>
            </a:xfrm>
            <a:prstGeom prst="line">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CF25A8-D7A2-4928-B94C-E28A980F5BDB}"/>
                </a:ext>
              </a:extLst>
            </p:cNvPr>
            <p:cNvCxnSpPr>
              <a:cxnSpLocks/>
              <a:stCxn id="17" idx="2"/>
              <a:endCxn id="19" idx="0"/>
            </p:cNvCxnSpPr>
            <p:nvPr/>
          </p:nvCxnSpPr>
          <p:spPr>
            <a:xfrm>
              <a:off x="6753481" y="3538514"/>
              <a:ext cx="489" cy="203103"/>
            </a:xfrm>
            <a:prstGeom prst="line">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 name="矩形 3">
              <a:extLst>
                <a:ext uri="{FF2B5EF4-FFF2-40B4-BE49-F238E27FC236}">
                  <a16:creationId xmlns:a16="http://schemas.microsoft.com/office/drawing/2014/main" id="{EE5989DB-05C8-4D94-8AD6-B6F244F10345}"/>
                </a:ext>
              </a:extLst>
            </p:cNvPr>
            <p:cNvSpPr/>
            <p:nvPr/>
          </p:nvSpPr>
          <p:spPr>
            <a:xfrm>
              <a:off x="4831952" y="3000328"/>
              <a:ext cx="93078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student</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9" name="矩形 3">
              <a:extLst>
                <a:ext uri="{FF2B5EF4-FFF2-40B4-BE49-F238E27FC236}">
                  <a16:creationId xmlns:a16="http://schemas.microsoft.com/office/drawing/2014/main" id="{748C0F59-0E90-4E00-B392-B08686E5B879}"/>
                </a:ext>
              </a:extLst>
            </p:cNvPr>
            <p:cNvSpPr/>
            <p:nvPr/>
          </p:nvSpPr>
          <p:spPr>
            <a:xfrm>
              <a:off x="7721498" y="3000328"/>
              <a:ext cx="930783" cy="307777"/>
            </a:xfrm>
            <a:prstGeom prst="rect">
              <a:avLst/>
            </a:prstGeom>
            <a:no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section</a:t>
              </a:r>
              <a:endParaRPr lang="zh-CN" altLang="en-US" sz="1400" i="1" dirty="0">
                <a:solidFill>
                  <a:schemeClr val="tx1"/>
                </a:solidFill>
                <a:latin typeface="Arial" panose="020B0604020202020204" pitchFamily="34" charset="0"/>
                <a:cs typeface="Arial" panose="020B0604020202020204" pitchFamily="34" charset="0"/>
              </a:endParaRPr>
            </a:p>
          </p:txBody>
        </p:sp>
        <p:grpSp>
          <p:nvGrpSpPr>
            <p:cNvPr id="10" name="组合 6">
              <a:extLst>
                <a:ext uri="{FF2B5EF4-FFF2-40B4-BE49-F238E27FC236}">
                  <a16:creationId xmlns:a16="http://schemas.microsoft.com/office/drawing/2014/main" id="{9BF06D4F-7556-4D21-9296-00BAF0E4D767}"/>
                </a:ext>
              </a:extLst>
            </p:cNvPr>
            <p:cNvGrpSpPr/>
            <p:nvPr/>
          </p:nvGrpSpPr>
          <p:grpSpPr>
            <a:xfrm>
              <a:off x="6369183" y="2769918"/>
              <a:ext cx="768596" cy="768596"/>
              <a:chOff x="3920969" y="4874243"/>
              <a:chExt cx="824886" cy="824886"/>
            </a:xfrm>
          </p:grpSpPr>
          <p:sp>
            <p:nvSpPr>
              <p:cNvPr id="17" name="菱形 4">
                <a:extLst>
                  <a:ext uri="{FF2B5EF4-FFF2-40B4-BE49-F238E27FC236}">
                    <a16:creationId xmlns:a16="http://schemas.microsoft.com/office/drawing/2014/main" id="{7F59EBA2-996B-4F9A-9E2E-89064C861F6B}"/>
                  </a:ext>
                </a:extLst>
              </p:cNvPr>
              <p:cNvSpPr>
                <a:spLocks noChangeAspect="1"/>
              </p:cNvSpPr>
              <p:nvPr/>
            </p:nvSpPr>
            <p:spPr>
              <a:xfrm>
                <a:off x="3920969" y="4874243"/>
                <a:ext cx="824886" cy="82488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50000"/>
                  </a:lnSpc>
                </a:pP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8" name="文本框 5">
                <a:extLst>
                  <a:ext uri="{FF2B5EF4-FFF2-40B4-BE49-F238E27FC236}">
                    <a16:creationId xmlns:a16="http://schemas.microsoft.com/office/drawing/2014/main" id="{2A9068BF-0B42-40EF-8F9C-184D7535FC1B}"/>
                  </a:ext>
                </a:extLst>
              </p:cNvPr>
              <p:cNvSpPr txBox="1"/>
              <p:nvPr/>
            </p:nvSpPr>
            <p:spPr>
              <a:xfrm>
                <a:off x="3998421" y="5115634"/>
                <a:ext cx="667861" cy="330318"/>
              </a:xfrm>
              <a:prstGeom prst="rect">
                <a:avLst/>
              </a:prstGeom>
              <a:ln>
                <a:noFill/>
              </a:ln>
            </p:spPr>
            <p:txBody>
              <a:bodyPr vert="horz" wrap="none" lIns="91440" tIns="45720" rIns="91440" bIns="45720" rtlCol="0" anchor="ctr">
                <a:spAutoFit/>
              </a:bodyPr>
              <a:lstStyle/>
              <a:p>
                <a:pPr algn="l"/>
                <a:r>
                  <a:rPr kumimoji="1" lang="en-US" altLang="zh-CN" sz="1400" i="1" dirty="0">
                    <a:latin typeface="Arial" panose="020B0604020202020204" pitchFamily="34" charset="0"/>
                    <a:cs typeface="Arial" panose="020B0604020202020204" pitchFamily="34" charset="0"/>
                  </a:rPr>
                  <a:t>enroll</a:t>
                </a:r>
                <a:endParaRPr kumimoji="1" lang="zh-CN" altLang="en-US" sz="1400" i="1" dirty="0">
                  <a:latin typeface="Arial" panose="020B0604020202020204" pitchFamily="34" charset="0"/>
                  <a:cs typeface="Arial" panose="020B0604020202020204" pitchFamily="34" charset="0"/>
                </a:endParaRPr>
              </a:p>
            </p:txBody>
          </p:sp>
        </p:grpSp>
        <p:cxnSp>
          <p:nvCxnSpPr>
            <p:cNvPr id="11" name="Straight Connector 10">
              <a:extLst>
                <a:ext uri="{FF2B5EF4-FFF2-40B4-BE49-F238E27FC236}">
                  <a16:creationId xmlns:a16="http://schemas.microsoft.com/office/drawing/2014/main" id="{F49F93E3-81C0-42EB-8023-410B29852E12}"/>
                </a:ext>
              </a:extLst>
            </p:cNvPr>
            <p:cNvCxnSpPr>
              <a:stCxn id="8" idx="3"/>
              <a:endCxn id="17" idx="1"/>
            </p:cNvCxnSpPr>
            <p:nvPr/>
          </p:nvCxnSpPr>
          <p:spPr>
            <a:xfrm flipV="1">
              <a:off x="5762735" y="3154216"/>
              <a:ext cx="606448" cy="1"/>
            </a:xfrm>
            <a:prstGeom prst="line">
              <a:avLst/>
            </a:prstGeom>
            <a:ln w="15875" cmpd="sng">
              <a:solidFill>
                <a:schemeClr val="tx1"/>
              </a:solidFill>
              <a:head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BC165C-DB08-4783-8745-DF33E7065167}"/>
                </a:ext>
              </a:extLst>
            </p:cNvPr>
            <p:cNvCxnSpPr>
              <a:stCxn id="17" idx="3"/>
              <a:endCxn id="9" idx="1"/>
            </p:cNvCxnSpPr>
            <p:nvPr/>
          </p:nvCxnSpPr>
          <p:spPr>
            <a:xfrm>
              <a:off x="7137779" y="3154216"/>
              <a:ext cx="583719" cy="1"/>
            </a:xfrm>
            <a:prstGeom prst="line">
              <a:avLst/>
            </a:prstGeom>
            <a:ln w="15875"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 name="矩形 3">
              <a:extLst>
                <a:ext uri="{FF2B5EF4-FFF2-40B4-BE49-F238E27FC236}">
                  <a16:creationId xmlns:a16="http://schemas.microsoft.com/office/drawing/2014/main" id="{E8682712-2417-4BA4-8A35-B9DC33F59228}"/>
                </a:ext>
              </a:extLst>
            </p:cNvPr>
            <p:cNvSpPr/>
            <p:nvPr/>
          </p:nvSpPr>
          <p:spPr>
            <a:xfrm>
              <a:off x="6245477" y="2240085"/>
              <a:ext cx="101403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instructor</a:t>
              </a:r>
              <a:endParaRPr lang="zh-CN" altLang="en-US" sz="1400" i="1" dirty="0">
                <a:solidFill>
                  <a:schemeClr val="tx1"/>
                </a:solidFill>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CC925BCF-6897-4024-81A4-DDA6F8E30D6B}"/>
                </a:ext>
              </a:extLst>
            </p:cNvPr>
            <p:cNvCxnSpPr>
              <a:cxnSpLocks/>
              <a:stCxn id="17" idx="0"/>
              <a:endCxn id="13" idx="2"/>
            </p:cNvCxnSpPr>
            <p:nvPr/>
          </p:nvCxnSpPr>
          <p:spPr>
            <a:xfrm flipH="1" flipV="1">
              <a:off x="6752493" y="2547862"/>
              <a:ext cx="988" cy="222056"/>
            </a:xfrm>
            <a:prstGeom prst="line">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5" name="矩形 3">
              <a:extLst>
                <a:ext uri="{FF2B5EF4-FFF2-40B4-BE49-F238E27FC236}">
                  <a16:creationId xmlns:a16="http://schemas.microsoft.com/office/drawing/2014/main" id="{EC7B313C-DE3D-44CA-8293-07A72CAECC19}"/>
                </a:ext>
              </a:extLst>
            </p:cNvPr>
            <p:cNvSpPr/>
            <p:nvPr/>
          </p:nvSpPr>
          <p:spPr>
            <a:xfrm>
              <a:off x="7638249" y="3972591"/>
              <a:ext cx="1014032"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1400" i="1" dirty="0">
                  <a:solidFill>
                    <a:schemeClr val="tx1"/>
                  </a:solidFill>
                  <a:latin typeface="Arial" panose="020B0604020202020204" pitchFamily="34" charset="0"/>
                  <a:cs typeface="Arial" panose="020B0604020202020204" pitchFamily="34" charset="0"/>
                </a:rPr>
                <a:t>project</a:t>
              </a:r>
              <a:endParaRPr lang="zh-CN" altLang="en-US" sz="1400" i="1"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461EB5C-A0E3-4407-9671-1B79137FEBBB}"/>
                </a:ext>
              </a:extLst>
            </p:cNvPr>
            <p:cNvSpPr/>
            <p:nvPr/>
          </p:nvSpPr>
          <p:spPr>
            <a:xfrm>
              <a:off x="4572000" y="1976315"/>
              <a:ext cx="4360985" cy="1562199"/>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3251200"/>
                        <a:gd name="connsiteY0" fmla="*/ 276159 h 276159"/>
                        <a:gd name="connsiteX1" fmla="*/ 1778000 w 3251200"/>
                        <a:gd name="connsiteY1" fmla="*/ 388 h 276159"/>
                        <a:gd name="connsiteX2" fmla="*/ 3251200 w 3251200"/>
                        <a:gd name="connsiteY2" fmla="*/ 210845 h 276159"/>
                        <a:gd name="connsiteX3" fmla="*/ 3251200 w 3251200"/>
                        <a:gd name="connsiteY3" fmla="*/ 210845 h 276159"/>
                      </a:gdLst>
                      <a:ahLst/>
                      <a:cxnLst>
                        <a:cxn ang="0">
                          <a:pos x="connsiteX0" y="connsiteY0"/>
                        </a:cxn>
                        <a:cxn ang="0">
                          <a:pos x="connsiteX1" y="connsiteY1"/>
                        </a:cxn>
                        <a:cxn ang="0">
                          <a:pos x="connsiteX2" y="connsiteY2"/>
                        </a:cxn>
                        <a:cxn ang="0">
                          <a:pos x="connsiteX3" y="connsiteY3"/>
                        </a:cxn>
                      </a:cxnLst>
                      <a:rect l="l" t="t" r="r" b="b"/>
                      <a:pathLst>
                        <a:path w="3251200" h="276159" extrusionOk="0">
                          <a:moveTo>
                            <a:pt x="0" y="276159"/>
                          </a:moveTo>
                          <a:cubicBezTo>
                            <a:pt x="525781" y="86793"/>
                            <a:pt x="1222218" y="16496"/>
                            <a:pt x="1778000" y="388"/>
                          </a:cubicBezTo>
                          <a:cubicBezTo>
                            <a:pt x="2319868" y="-10498"/>
                            <a:pt x="3251199" y="210845"/>
                            <a:pt x="3251200" y="210845"/>
                          </a:cubicBezTo>
                          <a:lnTo>
                            <a:pt x="3251200" y="210845"/>
                          </a:ln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2">
            <a:extLst>
              <a:ext uri="{FF2B5EF4-FFF2-40B4-BE49-F238E27FC236}">
                <a16:creationId xmlns:a16="http://schemas.microsoft.com/office/drawing/2014/main" id="{648C9F53-6BF7-4094-8643-FB6E979ABCFE}"/>
              </a:ext>
            </a:extLst>
          </p:cNvPr>
          <p:cNvSpPr txBox="1">
            <a:spLocks/>
          </p:cNvSpPr>
          <p:nvPr/>
        </p:nvSpPr>
        <p:spPr>
          <a:xfrm>
            <a:off x="628650" y="1980868"/>
            <a:ext cx="3976688" cy="2529345"/>
          </a:xfrm>
          <a:prstGeom prst="rect">
            <a:avLst/>
          </a:prstGeom>
        </p:spPr>
        <p:txBody>
          <a:bodyPr vert="horz" lIns="91440" tIns="45720" rIns="91440" bIns="45720" rtlCol="0">
            <a:normAutofit/>
          </a:bodyPr>
          <a:lst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For example, the schema for “enroll” has the key of “instructor”, “student”, and “section”.</a:t>
            </a:r>
          </a:p>
          <a:p>
            <a:r>
              <a:rPr lang="en-US" altLang="zh-CN" dirty="0"/>
              <a:t>Then, “doing” is a binary many-to-many relationship set. And the method for case 1 can be applied.</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2961C6A0-AF97-4A83-85B2-264EF7AF4603}"/>
                  </a:ext>
                </a:extLst>
              </p:cNvPr>
              <p:cNvSpPr txBox="1">
                <a:spLocks/>
              </p:cNvSpPr>
              <p:nvPr/>
            </p:nvSpPr>
            <p:spPr>
              <a:xfrm>
                <a:off x="628649" y="4428794"/>
                <a:ext cx="7886700" cy="1467182"/>
              </a:xfrm>
              <a:prstGeom prst="rect">
                <a:avLst/>
              </a:prstGeom>
            </p:spPr>
            <p:txBody>
              <a:bodyPr vert="horz" lIns="91440" tIns="45720" rIns="91440" bIns="45720" rtlCol="0">
                <a:normAutofit/>
              </a:bodyPr>
              <a:lst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dirty="0"/>
                  <a:t>Thus,</a:t>
                </a:r>
              </a:p>
              <a:p>
                <a:pPr marL="0" indent="0">
                  <a:lnSpc>
                    <a:spcPct val="100000"/>
                  </a:lnSpc>
                  <a:buNone/>
                </a:pPr>
                <a:r>
                  <a:rPr lang="en-US" altLang="zh-CN" b="0" dirty="0"/>
                  <a:t>	</a:t>
                </a:r>
                <a14:m>
                  <m:oMath xmlns:m="http://schemas.openxmlformats.org/officeDocument/2006/math">
                    <m:r>
                      <a:rPr lang="en-US" altLang="zh-CN" b="0" i="1" smtClean="0">
                        <a:latin typeface="Cambria Math" panose="02040503050406030204" pitchFamily="18" charset="0"/>
                      </a:rPr>
                      <m:t>𝑑𝑜𝑖𝑛𝑔</m:t>
                    </m:r>
                    <m:r>
                      <a:rPr lang="en-US" altLang="zh-CN" b="0" i="1" smtClean="0">
                        <a:latin typeface="Cambria Math" panose="02040503050406030204" pitchFamily="18" charset="0"/>
                      </a:rPr>
                      <m:t>=(</m:t>
                    </m:r>
                  </m:oMath>
                </a14:m>
                <a:r>
                  <a:rPr lang="en-US" altLang="zh-CN" b="0" i="1" dirty="0">
                    <a:latin typeface="Cambria Math" panose="02040503050406030204" pitchFamily="18" charset="0"/>
                  </a:rPr>
                  <a:t> </a:t>
                </a:r>
                <a14:m>
                  <m:oMath xmlns:m="http://schemas.openxmlformats.org/officeDocument/2006/math">
                    <m:bar>
                      <m:barPr>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𝑠𝑡𝑢𝑑𝑒𝑛𝑡</m:t>
                        </m:r>
                        <m:r>
                          <a:rPr lang="en-US" altLang="zh-CN" b="0" i="1" smtClean="0">
                            <a:latin typeface="Cambria Math" panose="02040503050406030204" pitchFamily="18" charset="0"/>
                          </a:rPr>
                          <m:t>_</m:t>
                        </m:r>
                        <m:r>
                          <a:rPr lang="en-US" altLang="zh-CN" b="0" i="1" smtClean="0">
                            <a:latin typeface="Cambria Math" panose="02040503050406030204" pitchFamily="18" charset="0"/>
                          </a:rPr>
                          <m:t>𝐼𝐷</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𝑖𝑛𝑠𝑡𝑟𝑢𝑐𝑡𝑜𝑟</m:t>
                        </m:r>
                        <m:r>
                          <a:rPr lang="en-US" altLang="zh-CN" b="0" i="1" smtClean="0">
                            <a:latin typeface="Cambria Math" panose="02040503050406030204" pitchFamily="18" charset="0"/>
                          </a:rPr>
                          <m:t>_</m:t>
                        </m:r>
                        <m:r>
                          <a:rPr lang="en-US" altLang="zh-CN" b="0" i="1" smtClean="0">
                            <a:latin typeface="Cambria Math" panose="02040503050406030204" pitchFamily="18" charset="0"/>
                          </a:rPr>
                          <m:t>𝐼𝐷</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𝑐𝑜𝑢𝑟𝑠𝑒</m:t>
                        </m:r>
                        <m:r>
                          <a:rPr lang="en-US" altLang="zh-CN" b="0" i="1" smtClean="0">
                            <a:latin typeface="Cambria Math" panose="02040503050406030204" pitchFamily="18" charset="0"/>
                          </a:rPr>
                          <m:t>_</m:t>
                        </m:r>
                        <m:r>
                          <a:rPr lang="en-US" altLang="zh-CN" b="0" i="1" smtClean="0">
                            <a:latin typeface="Cambria Math" panose="02040503050406030204" pitchFamily="18" charset="0"/>
                          </a:rPr>
                          <m:t>𝑛𝑎𝑚𝑒</m:t>
                        </m:r>
                        <m:r>
                          <a:rPr lang="en-US" altLang="zh-CN" b="0" i="1" smtClean="0">
                            <a:latin typeface="Cambria Math" panose="02040503050406030204" pitchFamily="18" charset="0"/>
                          </a:rPr>
                          <m:t>,</m:t>
                        </m:r>
                      </m:e>
                    </m:bar>
                  </m:oMath>
                </a14:m>
                <a:endParaRPr lang="en-US" altLang="zh-CN" b="0" i="1" dirty="0">
                  <a:latin typeface="Cambria Math" panose="02040503050406030204" pitchFamily="18" charset="0"/>
                </a:endParaRPr>
              </a:p>
              <a:p>
                <a:pPr marL="0" indent="0">
                  <a:lnSpc>
                    <a:spcPct val="100000"/>
                  </a:lnSpc>
                  <a:buNone/>
                </a:pPr>
                <a:r>
                  <a:rPr lang="en-US" altLang="zh-CN" b="0" dirty="0"/>
                  <a:t>			</a:t>
                </a:r>
                <a14:m>
                  <m:oMath xmlns:m="http://schemas.openxmlformats.org/officeDocument/2006/math">
                    <m:bar>
                      <m:barPr>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𝑠𝑒𝑐𝑡𝑖𝑜𝑛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𝑠𝑒𝑚𝑒𝑠𝑡𝑒𝑟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𝑝𝑟𝑜𝑗𝑒𝑐𝑡</m:t>
                        </m:r>
                        <m:r>
                          <a:rPr lang="en-US" altLang="zh-CN" b="0" i="1" smtClean="0">
                            <a:latin typeface="Cambria Math" panose="02040503050406030204" pitchFamily="18" charset="0"/>
                          </a:rPr>
                          <m:t>_</m:t>
                        </m:r>
                        <m:r>
                          <a:rPr lang="en-US" altLang="zh-CN" b="0" i="1" smtClean="0">
                            <a:latin typeface="Cambria Math" panose="02040503050406030204" pitchFamily="18" charset="0"/>
                          </a:rPr>
                          <m:t>𝐼𝐷</m:t>
                        </m:r>
                      </m:e>
                    </m:bar>
                    <m:r>
                      <a:rPr lang="en-US" altLang="zh-CN" b="0" i="1" smtClean="0">
                        <a:latin typeface="Cambria Math" panose="02040503050406030204" pitchFamily="18" charset="0"/>
                      </a:rPr>
                      <m:t>)</m:t>
                    </m:r>
                  </m:oMath>
                </a14:m>
                <a:endParaRPr lang="en-US" altLang="zh-CN" dirty="0"/>
              </a:p>
            </p:txBody>
          </p:sp>
        </mc:Choice>
        <mc:Fallback xmlns="">
          <p:sp>
            <p:nvSpPr>
              <p:cNvPr id="22" name="Content Placeholder 2">
                <a:extLst>
                  <a:ext uri="{FF2B5EF4-FFF2-40B4-BE49-F238E27FC236}">
                    <a16:creationId xmlns:a16="http://schemas.microsoft.com/office/drawing/2014/main" id="{2961C6A0-AF97-4A83-85B2-264EF7AF4603}"/>
                  </a:ext>
                </a:extLst>
              </p:cNvPr>
              <p:cNvSpPr txBox="1">
                <a:spLocks noRot="1" noChangeAspect="1" noMove="1" noResize="1" noEditPoints="1" noAdjustHandles="1" noChangeArrowheads="1" noChangeShapeType="1" noTextEdit="1"/>
              </p:cNvSpPr>
              <p:nvPr/>
            </p:nvSpPr>
            <p:spPr>
              <a:xfrm>
                <a:off x="628649" y="4428794"/>
                <a:ext cx="7886700" cy="1467182"/>
              </a:xfrm>
              <a:prstGeom prst="rect">
                <a:avLst/>
              </a:prstGeom>
              <a:blipFill>
                <a:blip r:embed="rId2"/>
                <a:stretch>
                  <a:fillRect l="-773" t="-2917"/>
                </a:stretch>
              </a:blipFill>
            </p:spPr>
            <p:txBody>
              <a:bodyPr/>
              <a:lstStyle/>
              <a:p>
                <a:r>
                  <a:rPr lang="en-US">
                    <a:noFill/>
                  </a:rPr>
                  <a:t> </a:t>
                </a:r>
              </a:p>
            </p:txBody>
          </p:sp>
        </mc:Fallback>
      </mc:AlternateContent>
      <p:sp>
        <p:nvSpPr>
          <p:cNvPr id="32" name="矩形 12">
            <a:hlinkClick r:id="rId3" action="ppaction://hlinksldjump"/>
            <a:extLst>
              <a:ext uri="{FF2B5EF4-FFF2-40B4-BE49-F238E27FC236}">
                <a16:creationId xmlns:a16="http://schemas.microsoft.com/office/drawing/2014/main" id="{050ED000-522A-4703-B619-0FA8295865E3}"/>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33" name="矩形 12">
            <a:hlinkClick r:id="rId4" action="ppaction://hlinksldjump"/>
            <a:extLst>
              <a:ext uri="{FF2B5EF4-FFF2-40B4-BE49-F238E27FC236}">
                <a16:creationId xmlns:a16="http://schemas.microsoft.com/office/drawing/2014/main" id="{F0A576A4-0D85-4B9B-9B09-3AE677EFA0C2}"/>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45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21A0-6AFB-4B5A-B3D5-66FCFF7A0D7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DBD9D6B5-D26C-4D36-8587-8D4339B1A9D4}"/>
              </a:ext>
            </a:extLst>
          </p:cNvPr>
          <p:cNvSpPr>
            <a:spLocks noGrp="1"/>
          </p:cNvSpPr>
          <p:nvPr>
            <p:ph idx="1"/>
          </p:nvPr>
        </p:nvSpPr>
        <p:spPr/>
        <p:txBody>
          <a:bodyPr/>
          <a:lstStyle/>
          <a:p>
            <a:r>
              <a:rPr lang="en-US" dirty="0"/>
              <a:t>Sometimes different entity sets may have some attributes of the same name (of course different meanings).</a:t>
            </a:r>
          </a:p>
          <a:p>
            <a:r>
              <a:rPr lang="en-US" altLang="zh-CN" dirty="0"/>
              <a:t>It’s fine to rename the attributes in the logical design to distinguish them.</a:t>
            </a:r>
          </a:p>
          <a:p>
            <a:r>
              <a:rPr lang="en-US" altLang="zh-CN" dirty="0"/>
              <a:t>For example, we rename the </a:t>
            </a:r>
            <a:r>
              <a:rPr lang="en-US" altLang="zh-CN" i="1" dirty="0"/>
              <a:t>ID</a:t>
            </a:r>
            <a:r>
              <a:rPr lang="en-US" altLang="zh-CN" dirty="0"/>
              <a:t>s for students and instructors on the last page.</a:t>
            </a:r>
          </a:p>
        </p:txBody>
      </p:sp>
      <p:sp>
        <p:nvSpPr>
          <p:cNvPr id="32" name="矩形 12">
            <a:hlinkClick r:id="rId2" action="ppaction://hlinksldjump"/>
            <a:extLst>
              <a:ext uri="{FF2B5EF4-FFF2-40B4-BE49-F238E27FC236}">
                <a16:creationId xmlns:a16="http://schemas.microsoft.com/office/drawing/2014/main" id="{050ED000-522A-4703-B619-0FA8295865E3}"/>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33" name="矩形 12">
            <a:hlinkClick r:id="rId3" action="ppaction://hlinksldjump"/>
            <a:extLst>
              <a:ext uri="{FF2B5EF4-FFF2-40B4-BE49-F238E27FC236}">
                <a16:creationId xmlns:a16="http://schemas.microsoft.com/office/drawing/2014/main" id="{F0A576A4-0D85-4B9B-9B09-3AE677EFA0C2}"/>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79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C6E6-8C01-45C0-981C-29442CADD658}"/>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BCAEDA6-70DB-4F04-A9AF-736BD5A45A56}"/>
              </a:ext>
            </a:extLst>
          </p:cNvPr>
          <p:cNvSpPr>
            <a:spLocks noGrp="1"/>
          </p:cNvSpPr>
          <p:nvPr>
            <p:ph idx="1"/>
          </p:nvPr>
        </p:nvSpPr>
        <p:spPr>
          <a:xfrm>
            <a:off x="628650" y="1600200"/>
            <a:ext cx="7886700" cy="4343400"/>
          </a:xfrm>
        </p:spPr>
        <p:txBody>
          <a:bodyPr/>
          <a:lstStyle/>
          <a:p>
            <a:r>
              <a:rPr lang="en-US" dirty="0"/>
              <a:t>On page 16, if the relationship set is one of the case 7-10, there is no need to create a relational schema for the relationship set. What will happen if this method is applied to case 1-6?</a:t>
            </a:r>
          </a:p>
          <a:p>
            <a:r>
              <a:rPr lang="en-US" dirty="0"/>
              <a:t>On page 20, we create two schemas for the entity sets with a multivalued attribute. What will happen if the two schema are combined as one?</a:t>
            </a:r>
          </a:p>
          <a:p>
            <a:r>
              <a:rPr lang="en-US" dirty="0"/>
              <a:t>Given the ER diagram for the UIC database (</a:t>
            </a:r>
            <a:r>
              <a:rPr lang="en-US" altLang="zh-CN" dirty="0"/>
              <a:t>on the next page), which is the outcome of the exercise of the last lecture. Please translate the diagram into relational schemas. Part of it is already done in the examples.</a:t>
            </a:r>
            <a:endParaRPr lang="en-US" dirty="0"/>
          </a:p>
        </p:txBody>
      </p:sp>
      <p:sp>
        <p:nvSpPr>
          <p:cNvPr id="4" name="矩形 12">
            <a:hlinkClick r:id="rId2" action="ppaction://hlinksldjump"/>
            <a:extLst>
              <a:ext uri="{FF2B5EF4-FFF2-40B4-BE49-F238E27FC236}">
                <a16:creationId xmlns:a16="http://schemas.microsoft.com/office/drawing/2014/main" id="{469CE9D5-40F5-4F65-BB87-8CB87B546C99}"/>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 name="矩形 12">
            <a:hlinkClick r:id="rId3" action="ppaction://hlinksldjump"/>
            <a:extLst>
              <a:ext uri="{FF2B5EF4-FFF2-40B4-BE49-F238E27FC236}">
                <a16:creationId xmlns:a16="http://schemas.microsoft.com/office/drawing/2014/main" id="{CCDEE992-22D9-4143-BB46-C7C5FE552EB2}"/>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267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BEFC-3D0A-4BA9-B94D-C22EF1392103}"/>
              </a:ext>
            </a:extLst>
          </p:cNvPr>
          <p:cNvSpPr>
            <a:spLocks noGrp="1"/>
          </p:cNvSpPr>
          <p:nvPr>
            <p:ph type="title"/>
          </p:nvPr>
        </p:nvSpPr>
        <p:spPr/>
        <p:txBody>
          <a:bodyPr/>
          <a:lstStyle/>
          <a:p>
            <a:r>
              <a:rPr lang="en-US" dirty="0"/>
              <a:t>Exercise</a:t>
            </a:r>
          </a:p>
        </p:txBody>
      </p:sp>
      <p:sp>
        <p:nvSpPr>
          <p:cNvPr id="6" name="矩形 12">
            <a:hlinkClick r:id="rId2" action="ppaction://hlinksldjump"/>
            <a:extLst>
              <a:ext uri="{FF2B5EF4-FFF2-40B4-BE49-F238E27FC236}">
                <a16:creationId xmlns:a16="http://schemas.microsoft.com/office/drawing/2014/main" id="{1580BD59-A114-4CBD-BCFB-FD6FE82956D7}"/>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12">
            <a:hlinkClick r:id="rId3" action="ppaction://hlinksldjump"/>
            <a:extLst>
              <a:ext uri="{FF2B5EF4-FFF2-40B4-BE49-F238E27FC236}">
                <a16:creationId xmlns:a16="http://schemas.microsoft.com/office/drawing/2014/main" id="{2ED6366F-7F74-4D9A-A7C7-739D3567B5D8}"/>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Logical Design</a:t>
            </a:r>
            <a:endParaRPr lang="zh-CN" altLang="en-US" sz="10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CF51056-A0D6-A1C6-9458-89ABCAC1A09A}"/>
              </a:ext>
            </a:extLst>
          </p:cNvPr>
          <p:cNvPicPr>
            <a:picLocks noChangeAspect="1"/>
          </p:cNvPicPr>
          <p:nvPr/>
        </p:nvPicPr>
        <p:blipFill>
          <a:blip r:embed="rId4"/>
          <a:stretch>
            <a:fillRect/>
          </a:stretch>
        </p:blipFill>
        <p:spPr>
          <a:xfrm>
            <a:off x="259620" y="1426898"/>
            <a:ext cx="8624759" cy="4801016"/>
          </a:xfrm>
          <a:prstGeom prst="rect">
            <a:avLst/>
          </a:prstGeom>
        </p:spPr>
      </p:pic>
    </p:spTree>
    <p:extLst>
      <p:ext uri="{BB962C8B-B14F-4D97-AF65-F5344CB8AC3E}">
        <p14:creationId xmlns:p14="http://schemas.microsoft.com/office/powerpoint/2010/main" val="207540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0C92D0-2944-449E-881E-BE7E0F32F62C}"/>
              </a:ext>
            </a:extLst>
          </p:cNvPr>
          <p:cNvSpPr>
            <a:spLocks noGrp="1"/>
          </p:cNvSpPr>
          <p:nvPr>
            <p:ph type="ctrTitle"/>
          </p:nvPr>
        </p:nvSpPr>
        <p:spPr/>
        <p:txBody>
          <a:bodyPr/>
          <a:lstStyle/>
          <a:p>
            <a:r>
              <a:rPr lang="en-US" dirty="0"/>
              <a:t>End of Lecture 6</a:t>
            </a:r>
          </a:p>
        </p:txBody>
      </p:sp>
      <p:sp>
        <p:nvSpPr>
          <p:cNvPr id="7" name="矩形 12">
            <a:hlinkClick r:id="rId2" action="ppaction://hlinksldjump"/>
            <a:extLst>
              <a:ext uri="{FF2B5EF4-FFF2-40B4-BE49-F238E27FC236}">
                <a16:creationId xmlns:a16="http://schemas.microsoft.com/office/drawing/2014/main" id="{511B46D4-4DB0-4C40-8B27-EA43862DE60D}"/>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Relational Model</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12">
            <a:hlinkClick r:id="rId3" action="ppaction://hlinksldjump"/>
            <a:extLst>
              <a:ext uri="{FF2B5EF4-FFF2-40B4-BE49-F238E27FC236}">
                <a16:creationId xmlns:a16="http://schemas.microsoft.com/office/drawing/2014/main" id="{65C1CECD-8CA5-49CB-8D5F-9FB0D406F1BA}"/>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894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C48F-AA7E-4C65-B888-B645E2C65F14}"/>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16987E48-3196-4915-83B0-CA34AAE6200F}"/>
              </a:ext>
            </a:extLst>
          </p:cNvPr>
          <p:cNvSpPr>
            <a:spLocks noGrp="1"/>
          </p:cNvSpPr>
          <p:nvPr>
            <p:ph idx="1"/>
          </p:nvPr>
        </p:nvSpPr>
        <p:spPr>
          <a:xfrm>
            <a:off x="628650" y="1600200"/>
            <a:ext cx="7886700" cy="4807131"/>
          </a:xfrm>
        </p:spPr>
        <p:txBody>
          <a:bodyPr>
            <a:normAutofit/>
          </a:bodyPr>
          <a:lstStyle/>
          <a:p>
            <a:r>
              <a:rPr lang="en-US" dirty="0"/>
              <a:t>After the </a:t>
            </a:r>
            <a:r>
              <a:rPr lang="en-US" altLang="zh-CN" dirty="0">
                <a:solidFill>
                  <a:srgbClr val="C00000"/>
                </a:solidFill>
              </a:rPr>
              <a:t>conceptual design</a:t>
            </a:r>
            <a:r>
              <a:rPr lang="en-US" altLang="zh-CN" dirty="0"/>
              <a:t>, the database designer will have an ER diagram to model a real-world problem.</a:t>
            </a:r>
          </a:p>
          <a:p>
            <a:r>
              <a:rPr lang="en-US" dirty="0"/>
              <a:t>Then, the next step is the </a:t>
            </a:r>
            <a:r>
              <a:rPr lang="en-US" dirty="0">
                <a:solidFill>
                  <a:srgbClr val="C00000"/>
                </a:solidFill>
              </a:rPr>
              <a:t>logical design</a:t>
            </a:r>
            <a:r>
              <a:rPr lang="en-US" dirty="0"/>
              <a:t>.</a:t>
            </a:r>
          </a:p>
          <a:p>
            <a:r>
              <a:rPr lang="en-US" dirty="0"/>
              <a:t>In this phase, the designer needs to specify how data is modeled in a database.</a:t>
            </a:r>
          </a:p>
          <a:p>
            <a:r>
              <a:rPr lang="en-US" dirty="0"/>
              <a:t>This course introduces the </a:t>
            </a:r>
            <a:r>
              <a:rPr lang="en-US" b="1" i="1" dirty="0"/>
              <a:t>relational model</a:t>
            </a:r>
            <a:r>
              <a:rPr lang="en-US" dirty="0"/>
              <a:t>.</a:t>
            </a:r>
          </a:p>
        </p:txBody>
      </p:sp>
      <p:sp>
        <p:nvSpPr>
          <p:cNvPr id="4" name="矩形 12">
            <a:hlinkClick r:id="rId2" action="ppaction://hlinksldjump"/>
            <a:extLst>
              <a:ext uri="{FF2B5EF4-FFF2-40B4-BE49-F238E27FC236}">
                <a16:creationId xmlns:a16="http://schemas.microsoft.com/office/drawing/2014/main" id="{35756EA7-9B8F-43F1-9E50-9DC1574B21F6}"/>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12">
            <a:hlinkClick r:id="rId3" action="ppaction://hlinksldjump"/>
            <a:extLst>
              <a:ext uri="{FF2B5EF4-FFF2-40B4-BE49-F238E27FC236}">
                <a16:creationId xmlns:a16="http://schemas.microsoft.com/office/drawing/2014/main" id="{41951965-3DB9-444E-8BD2-1D5EC5A2A985}"/>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2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C48F-AA7E-4C65-B888-B645E2C65F14}"/>
              </a:ext>
            </a:extLst>
          </p:cNvPr>
          <p:cNvSpPr>
            <a:spLocks noGrp="1"/>
          </p:cNvSpPr>
          <p:nvPr>
            <p:ph type="title"/>
          </p:nvPr>
        </p:nvSpPr>
        <p:spPr/>
        <p:txBody>
          <a:bodyPr/>
          <a:lstStyle/>
          <a:p>
            <a:r>
              <a:rPr lang="en-US" dirty="0"/>
              <a:t>Relational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87E48-3196-4915-83B0-CA34AAE6200F}"/>
                  </a:ext>
                </a:extLst>
              </p:cNvPr>
              <p:cNvSpPr>
                <a:spLocks noGrp="1"/>
              </p:cNvSpPr>
              <p:nvPr>
                <p:ph idx="1"/>
              </p:nvPr>
            </p:nvSpPr>
            <p:spPr>
              <a:xfrm>
                <a:off x="628650" y="1600200"/>
                <a:ext cx="7886700" cy="4214445"/>
              </a:xfrm>
            </p:spPr>
            <p:txBody>
              <a:bodyPr>
                <a:normAutofit lnSpcReduction="10000"/>
              </a:bodyPr>
              <a:lstStyle/>
              <a:p>
                <a:r>
                  <a:rPr lang="en-US" dirty="0"/>
                  <a:t>In the relational model, a </a:t>
                </a:r>
                <a:r>
                  <a:rPr lang="en-US" b="1" i="1" dirty="0"/>
                  <a:t>database</a:t>
                </a:r>
                <a:r>
                  <a:rPr lang="en-US" dirty="0"/>
                  <a:t> is considered as </a:t>
                </a:r>
                <a:r>
                  <a:rPr lang="en-US" b="1" i="1" dirty="0"/>
                  <a:t>a set of tables</a:t>
                </a:r>
                <a:r>
                  <a:rPr lang="en-US" dirty="0"/>
                  <a:t>. (</a:t>
                </a:r>
                <a:r>
                  <a:rPr lang="en-US" altLang="zh-CN" dirty="0"/>
                  <a:t>Mathematically, a table is a </a:t>
                </a:r>
                <a:r>
                  <a:rPr lang="en-US" altLang="zh-CN" b="1" i="1" dirty="0"/>
                  <a:t>relation</a:t>
                </a:r>
                <a:r>
                  <a:rPr lang="en-US" altLang="zh-CN" dirty="0"/>
                  <a:t>.</a:t>
                </a:r>
                <a:r>
                  <a:rPr lang="en-US" dirty="0"/>
                  <a:t>)</a:t>
                </a:r>
              </a:p>
              <a:p>
                <a:r>
                  <a:rPr lang="en-US" dirty="0"/>
                  <a:t>Each table consists of </a:t>
                </a:r>
                <a:r>
                  <a:rPr lang="en-US" b="1" i="1" dirty="0"/>
                  <a:t>rows </a:t>
                </a:r>
                <a:r>
                  <a:rPr lang="en-US" dirty="0"/>
                  <a:t>(</a:t>
                </a:r>
                <a:r>
                  <a:rPr lang="en-US" b="1" i="1" dirty="0"/>
                  <a:t>tuples</a:t>
                </a:r>
                <a:r>
                  <a:rPr lang="en-US" dirty="0"/>
                  <a:t>) and </a:t>
                </a:r>
                <a:r>
                  <a:rPr lang="en-US" b="1" i="1" dirty="0"/>
                  <a:t>columns </a:t>
                </a:r>
                <a:r>
                  <a:rPr lang="en-US" dirty="0"/>
                  <a:t>(</a:t>
                </a:r>
                <a:r>
                  <a:rPr lang="en-US" b="1" i="1" dirty="0"/>
                  <a:t>attributes</a:t>
                </a:r>
                <a:r>
                  <a:rPr lang="en-US" dirty="0"/>
                  <a:t>).</a:t>
                </a:r>
              </a:p>
              <a:p>
                <a:r>
                  <a:rPr lang="en-US" dirty="0"/>
                  <a:t>Each column has a </a:t>
                </a:r>
                <a:r>
                  <a:rPr lang="en-US" b="1" i="1" dirty="0"/>
                  <a:t>column name</a:t>
                </a:r>
                <a:r>
                  <a:rPr lang="en-US" dirty="0"/>
                  <a:t>.</a:t>
                </a:r>
              </a:p>
              <a:p>
                <a:r>
                  <a:rPr lang="en-US" dirty="0"/>
                  <a:t>Each </a:t>
                </a:r>
                <a:r>
                  <a:rPr lang="en-US" b="1" i="1" dirty="0"/>
                  <a:t>tuple</a:t>
                </a:r>
                <a:r>
                  <a:rPr lang="en-US" dirty="0"/>
                  <a:t> has a value for each column.</a:t>
                </a:r>
              </a:p>
              <a:p>
                <a:r>
                  <a:rPr lang="en-US" dirty="0"/>
                  <a:t>The </a:t>
                </a:r>
                <a:r>
                  <a:rPr lang="en-US" b="1" i="1" dirty="0"/>
                  <a:t>schema</a:t>
                </a:r>
                <a:r>
                  <a:rPr lang="en-US" dirty="0"/>
                  <a:t> of a table is a </a:t>
                </a:r>
                <a:r>
                  <a:rPr lang="en-US" b="1" i="1" dirty="0"/>
                  <a:t>structural description</a:t>
                </a:r>
                <a:r>
                  <a:rPr lang="en-US" dirty="0"/>
                  <a:t> of tables.</a:t>
                </a:r>
              </a:p>
              <a:p>
                <a:r>
                  <a:rPr lang="en-US" dirty="0"/>
                  <a:t>A schema is denoted as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𝒏</m:t>
                            </m:r>
                          </m:sub>
                        </m:sSub>
                      </m:e>
                    </m:d>
                  </m:oMath>
                </a14:m>
                <a:r>
                  <a:rPr lang="en-US" dirty="0"/>
                  <a:t>, where </a:t>
                </a:r>
                <a14:m>
                  <m:oMath xmlns:m="http://schemas.openxmlformats.org/officeDocument/2006/math">
                    <m:r>
                      <a:rPr lang="en-US" b="0" i="1" smtClean="0">
                        <a:latin typeface="Cambria Math" panose="02040503050406030204" pitchFamily="18" charset="0"/>
                      </a:rPr>
                      <m:t>𝑅</m:t>
                    </m:r>
                  </m:oMath>
                </a14:m>
                <a:r>
                  <a:rPr lang="en-US" dirty="0"/>
                  <a:t> is the schema name,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are column names.</a:t>
                </a:r>
              </a:p>
              <a:p>
                <a:r>
                  <a:rPr lang="en-US" dirty="0"/>
                  <a:t>If </a:t>
                </a:r>
                <a14:m>
                  <m:oMath xmlns:m="http://schemas.openxmlformats.org/officeDocument/2006/math">
                    <m:r>
                      <a:rPr lang="en-US" b="0" i="1" smtClean="0">
                        <a:latin typeface="Cambria Math" panose="02040503050406030204" pitchFamily="18" charset="0"/>
                      </a:rPr>
                      <m:t>𝑅</m:t>
                    </m:r>
                  </m:oMath>
                </a14:m>
                <a:r>
                  <a:rPr lang="en-US" dirty="0"/>
                  <a:t> is a schema,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denotes a relation on the schema </a:t>
                </a:r>
                <a14:m>
                  <m:oMath xmlns:m="http://schemas.openxmlformats.org/officeDocument/2006/math">
                    <m:r>
                      <a:rPr lang="en-US" b="0" i="1" smtClean="0">
                        <a:latin typeface="Cambria Math" panose="02040503050406030204" pitchFamily="18" charset="0"/>
                      </a:rPr>
                      <m:t>𝑅</m:t>
                    </m:r>
                  </m:oMath>
                </a14:m>
                <a:r>
                  <a:rPr lang="en-US" dirty="0"/>
                  <a:t>.</a:t>
                </a:r>
              </a:p>
              <a:p>
                <a:r>
                  <a:rPr lang="en-US" dirty="0"/>
                  <a:t>An </a:t>
                </a:r>
                <a:r>
                  <a:rPr lang="en-US" b="1" i="1" dirty="0"/>
                  <a:t>instance </a:t>
                </a:r>
                <a:r>
                  <a:rPr lang="en-US" dirty="0"/>
                  <a:t>is the actual content of a table at a </a:t>
                </a:r>
                <a:r>
                  <a:rPr lang="en-US" altLang="zh-CN" dirty="0"/>
                  <a:t>certain time. It consists of all rows in the table.</a:t>
                </a:r>
                <a:endParaRPr lang="en-US" dirty="0"/>
              </a:p>
            </p:txBody>
          </p:sp>
        </mc:Choice>
        <mc:Fallback xmlns="">
          <p:sp>
            <p:nvSpPr>
              <p:cNvPr id="3" name="Content Placeholder 2">
                <a:extLst>
                  <a:ext uri="{FF2B5EF4-FFF2-40B4-BE49-F238E27FC236}">
                    <a16:creationId xmlns:a16="http://schemas.microsoft.com/office/drawing/2014/main" id="{16987E48-3196-4915-83B0-CA34AAE6200F}"/>
                  </a:ext>
                </a:extLst>
              </p:cNvPr>
              <p:cNvSpPr>
                <a:spLocks noGrp="1" noRot="1" noChangeAspect="1" noMove="1" noResize="1" noEditPoints="1" noAdjustHandles="1" noChangeArrowheads="1" noChangeShapeType="1" noTextEdit="1"/>
              </p:cNvSpPr>
              <p:nvPr>
                <p:ph idx="1"/>
              </p:nvPr>
            </p:nvSpPr>
            <p:spPr>
              <a:xfrm>
                <a:off x="628650" y="1600200"/>
                <a:ext cx="7886700" cy="4214445"/>
              </a:xfrm>
              <a:blipFill>
                <a:blip r:embed="rId2"/>
                <a:stretch>
                  <a:fillRect l="-773" t="-2605" r="-1005"/>
                </a:stretch>
              </a:blipFill>
            </p:spPr>
            <p:txBody>
              <a:bodyPr/>
              <a:lstStyle/>
              <a:p>
                <a:r>
                  <a:rPr lang="en-US">
                    <a:noFill/>
                  </a:rPr>
                  <a:t> </a:t>
                </a:r>
              </a:p>
            </p:txBody>
          </p:sp>
        </mc:Fallback>
      </mc:AlternateContent>
      <p:sp>
        <p:nvSpPr>
          <p:cNvPr id="4" name="矩形 12">
            <a:hlinkClick r:id="rId3" action="ppaction://hlinksldjump"/>
            <a:extLst>
              <a:ext uri="{FF2B5EF4-FFF2-40B4-BE49-F238E27FC236}">
                <a16:creationId xmlns:a16="http://schemas.microsoft.com/office/drawing/2014/main" id="{67FF6033-D6E8-4A4D-873B-F3965487B36D}"/>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12">
            <a:hlinkClick r:id="rId4" action="ppaction://hlinksldjump"/>
            <a:extLst>
              <a:ext uri="{FF2B5EF4-FFF2-40B4-BE49-F238E27FC236}">
                <a16:creationId xmlns:a16="http://schemas.microsoft.com/office/drawing/2014/main" id="{733A7747-12BF-45B0-ABD1-1D590039DCB2}"/>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018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73F33FB-56B4-4190-ADCA-E6539E18024A}"/>
              </a:ext>
            </a:extLst>
          </p:cNvPr>
          <p:cNvSpPr>
            <a:spLocks noGrp="1"/>
          </p:cNvSpPr>
          <p:nvPr>
            <p:ph type="title"/>
          </p:nvPr>
        </p:nvSpPr>
        <p:spPr>
          <a:xfrm>
            <a:off x="628650" y="353290"/>
            <a:ext cx="7886700" cy="845127"/>
          </a:xfrm>
        </p:spPr>
        <p:txBody>
          <a:bodyPr/>
          <a:lstStyle/>
          <a:p>
            <a:r>
              <a:rPr lang="en-US" altLang="zh-CN" dirty="0"/>
              <a:t>Example</a:t>
            </a:r>
            <a:endParaRPr lang="zh-CN" altLang="en-US" dirty="0"/>
          </a:p>
        </p:txBody>
      </p:sp>
      <p:graphicFrame>
        <p:nvGraphicFramePr>
          <p:cNvPr id="5" name="表格 5">
            <a:extLst>
              <a:ext uri="{FF2B5EF4-FFF2-40B4-BE49-F238E27FC236}">
                <a16:creationId xmlns:a16="http://schemas.microsoft.com/office/drawing/2014/main" id="{BF9593AE-B851-4FAB-AB49-1DE9430BD2AF}"/>
              </a:ext>
            </a:extLst>
          </p:cNvPr>
          <p:cNvGraphicFramePr>
            <a:graphicFrameLocks noGrp="1"/>
          </p:cNvGraphicFramePr>
          <p:nvPr>
            <p:extLst>
              <p:ext uri="{D42A27DB-BD31-4B8C-83A1-F6EECF244321}">
                <p14:modId xmlns:p14="http://schemas.microsoft.com/office/powerpoint/2010/main" val="3943973524"/>
              </p:ext>
            </p:extLst>
          </p:nvPr>
        </p:nvGraphicFramePr>
        <p:xfrm>
          <a:off x="3248976" y="1854030"/>
          <a:ext cx="2635507" cy="1600200"/>
        </p:xfrm>
        <a:graphic>
          <a:graphicData uri="http://schemas.openxmlformats.org/drawingml/2006/table">
            <a:tbl>
              <a:tblPr firstRow="1" bandRow="1">
                <a:tableStyleId>{5C22544A-7EE6-4342-B048-85BDC9FD1C3A}</a:tableStyleId>
              </a:tblPr>
              <a:tblGrid>
                <a:gridCol w="822839">
                  <a:extLst>
                    <a:ext uri="{9D8B030D-6E8A-4147-A177-3AD203B41FA5}">
                      <a16:colId xmlns:a16="http://schemas.microsoft.com/office/drawing/2014/main" val="1994850042"/>
                    </a:ext>
                  </a:extLst>
                </a:gridCol>
                <a:gridCol w="679939">
                  <a:extLst>
                    <a:ext uri="{9D8B030D-6E8A-4147-A177-3AD203B41FA5}">
                      <a16:colId xmlns:a16="http://schemas.microsoft.com/office/drawing/2014/main" val="708869154"/>
                    </a:ext>
                  </a:extLst>
                </a:gridCol>
                <a:gridCol w="1132729">
                  <a:extLst>
                    <a:ext uri="{9D8B030D-6E8A-4147-A177-3AD203B41FA5}">
                      <a16:colId xmlns:a16="http://schemas.microsoft.com/office/drawing/2014/main" val="154860341"/>
                    </a:ext>
                  </a:extLst>
                </a:gridCol>
              </a:tblGrid>
              <a:tr h="370840">
                <a:tc>
                  <a:txBody>
                    <a:bodyPr/>
                    <a:lstStyle/>
                    <a:p>
                      <a:pPr algn="ctr"/>
                      <a:r>
                        <a:rPr lang="en-US" altLang="zh-CN" sz="1400" dirty="0">
                          <a:latin typeface="Arial" panose="020B0604020202020204" pitchFamily="34" charset="0"/>
                          <a:cs typeface="Arial" panose="020B0604020202020204" pitchFamily="34" charset="0"/>
                        </a:rPr>
                        <a:t>name</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street</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city</a:t>
                      </a:r>
                      <a:endParaRPr lang="zh-CN" alt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43495861"/>
                  </a:ext>
                </a:extLst>
              </a:tr>
              <a:tr h="0">
                <a:tc>
                  <a:txBody>
                    <a:bodyPr/>
                    <a:lstStyle/>
                    <a:p>
                      <a:pPr algn="ctr"/>
                      <a:endParaRPr lang="zh-CN" altLang="en-US" sz="100" dirty="0">
                        <a:latin typeface="Arial" panose="020B0604020202020204" pitchFamily="34" charset="0"/>
                        <a:cs typeface="Arial" panose="020B0604020202020204" pitchFamily="34" charset="0"/>
                      </a:endParaRPr>
                    </a:p>
                  </a:txBody>
                  <a:tcPr anchor="ctr"/>
                </a:tc>
                <a:tc>
                  <a:txBody>
                    <a:bodyPr/>
                    <a:lstStyle/>
                    <a:p>
                      <a:pPr algn="ctr"/>
                      <a:endParaRPr lang="zh-CN" altLang="en-US" sz="100" dirty="0">
                        <a:latin typeface="Arial" panose="020B0604020202020204" pitchFamily="34" charset="0"/>
                        <a:cs typeface="Arial" panose="020B0604020202020204" pitchFamily="34" charset="0"/>
                      </a:endParaRPr>
                    </a:p>
                  </a:txBody>
                  <a:tcPr anchor="ctr"/>
                </a:tc>
                <a:tc>
                  <a:txBody>
                    <a:bodyPr/>
                    <a:lstStyle/>
                    <a:p>
                      <a:pPr algn="ctr"/>
                      <a:endParaRPr lang="zh-CN" altLang="en-US" sz="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75959414"/>
                  </a:ext>
                </a:extLst>
              </a:tr>
              <a:tr h="370840">
                <a:tc>
                  <a:txBody>
                    <a:bodyPr/>
                    <a:lstStyle/>
                    <a:p>
                      <a:pPr algn="ctr"/>
                      <a:r>
                        <a:rPr lang="en-US" altLang="zh-CN" sz="1400" dirty="0">
                          <a:latin typeface="Arial" panose="020B0604020202020204" pitchFamily="34" charset="0"/>
                          <a:cs typeface="Arial" panose="020B0604020202020204" pitchFamily="34" charset="0"/>
                        </a:rPr>
                        <a:t>Jones</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Main</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Harrison</a:t>
                      </a:r>
                      <a:endParaRPr lang="zh-CN" alt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42991377"/>
                  </a:ext>
                </a:extLst>
              </a:tr>
              <a:tr h="370840">
                <a:tc>
                  <a:txBody>
                    <a:bodyPr/>
                    <a:lstStyle/>
                    <a:p>
                      <a:pPr algn="ctr"/>
                      <a:r>
                        <a:rPr lang="en-US" altLang="zh-CN" sz="1400" dirty="0">
                          <a:latin typeface="Arial" panose="020B0604020202020204" pitchFamily="34" charset="0"/>
                          <a:cs typeface="Arial" panose="020B0604020202020204" pitchFamily="34" charset="0"/>
                        </a:rPr>
                        <a:t>Smith</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North</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Rye</a:t>
                      </a:r>
                      <a:endParaRPr lang="zh-CN" alt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98333543"/>
                  </a:ext>
                </a:extLst>
              </a:tr>
              <a:tr h="370840">
                <a:tc>
                  <a:txBody>
                    <a:bodyPr/>
                    <a:lstStyle/>
                    <a:p>
                      <a:pPr algn="ctr"/>
                      <a:r>
                        <a:rPr lang="en-US" altLang="zh-CN" sz="1400" dirty="0">
                          <a:latin typeface="Arial" panose="020B0604020202020204" pitchFamily="34" charset="0"/>
                          <a:cs typeface="Arial" panose="020B0604020202020204" pitchFamily="34" charset="0"/>
                        </a:rPr>
                        <a:t>Lindsay</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Park</a:t>
                      </a:r>
                      <a:endParaRPr lang="zh-CN" altLang="en-US" sz="1400" dirty="0">
                        <a:latin typeface="Arial" panose="020B0604020202020204" pitchFamily="34" charset="0"/>
                        <a:cs typeface="Arial" panose="020B0604020202020204" pitchFamily="34" charset="0"/>
                      </a:endParaRPr>
                    </a:p>
                  </a:txBody>
                  <a:tcPr anchor="ctr"/>
                </a:tc>
                <a:tc>
                  <a:txBody>
                    <a:bodyPr/>
                    <a:lstStyle/>
                    <a:p>
                      <a:pPr algn="ctr"/>
                      <a:r>
                        <a:rPr lang="en-US" altLang="zh-CN" sz="1400" dirty="0">
                          <a:latin typeface="Arial" panose="020B0604020202020204" pitchFamily="34" charset="0"/>
                          <a:cs typeface="Arial" panose="020B0604020202020204" pitchFamily="34" charset="0"/>
                        </a:rPr>
                        <a:t>Pittsfield</a:t>
                      </a:r>
                      <a:endParaRPr lang="zh-CN" alt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36827917"/>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C548415-708F-47EE-9BDD-5487B95376D3}"/>
                  </a:ext>
                </a:extLst>
              </p:cNvPr>
              <p:cNvSpPr txBox="1"/>
              <p:nvPr/>
            </p:nvSpPr>
            <p:spPr>
              <a:xfrm>
                <a:off x="3581400" y="1295400"/>
                <a:ext cx="1676400" cy="381000"/>
              </a:xfrm>
              <a:prstGeom prst="rect">
                <a:avLst/>
              </a:prstGeom>
            </p:spPr>
            <p:txBody>
              <a:bodyPr vert="horz" wrap="none" lIns="91440" tIns="45720" rIns="91440" bIns="45720" rtlCol="0" anchor="ctr">
                <a:normAutofit/>
              </a:bodyPr>
              <a:lstStyle/>
              <a:p>
                <a:pPr algn="l"/>
                <a:r>
                  <a:rPr kumimoji="1" lang="en-US" altLang="zh-CN" dirty="0">
                    <a:latin typeface="Arial" panose="020B0604020202020204" pitchFamily="34" charset="0"/>
                    <a:cs typeface="Arial" panose="020B0604020202020204" pitchFamily="34" charset="0"/>
                  </a:rPr>
                  <a:t>Table: </a:t>
                </a:r>
                <a14:m>
                  <m:oMath xmlns:m="http://schemas.openxmlformats.org/officeDocument/2006/math">
                    <m:r>
                      <a:rPr kumimoji="1" lang="en-US" altLang="zh-CN" b="0" i="1" smtClean="0">
                        <a:latin typeface="Cambria Math" panose="02040503050406030204" pitchFamily="18" charset="0"/>
                        <a:cs typeface="Arial" panose="020B0604020202020204" pitchFamily="34" charset="0"/>
                      </a:rPr>
                      <m:t>𝑝𝑒𝑟𝑠𝑜𝑛</m:t>
                    </m:r>
                  </m:oMath>
                </a14:m>
                <a:endParaRPr kumimoji="1" lang="zh-CN" altLang="en-US"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BC548415-708F-47EE-9BDD-5487B95376D3}"/>
                  </a:ext>
                </a:extLst>
              </p:cNvPr>
              <p:cNvSpPr txBox="1">
                <a:spLocks noRot="1" noChangeAspect="1" noMove="1" noResize="1" noEditPoints="1" noAdjustHandles="1" noChangeArrowheads="1" noChangeShapeType="1" noTextEdit="1"/>
              </p:cNvSpPr>
              <p:nvPr/>
            </p:nvSpPr>
            <p:spPr>
              <a:xfrm>
                <a:off x="3581400" y="1295400"/>
                <a:ext cx="1676400" cy="381000"/>
              </a:xfrm>
              <a:prstGeom prst="rect">
                <a:avLst/>
              </a:prstGeom>
              <a:blipFill>
                <a:blip r:embed="rId2"/>
                <a:stretch>
                  <a:fillRect l="-3273" t="-8065" b="-24194"/>
                </a:stretch>
              </a:blipFill>
            </p:spPr>
            <p:txBody>
              <a:bodyPr/>
              <a:lstStyle/>
              <a:p>
                <a:r>
                  <a:rPr lang="en-US">
                    <a:noFill/>
                  </a:rPr>
                  <a:t> </a:t>
                </a:r>
              </a:p>
            </p:txBody>
          </p:sp>
        </mc:Fallback>
      </mc:AlternateContent>
      <p:sp>
        <p:nvSpPr>
          <p:cNvPr id="11" name="文本框 10">
            <a:extLst>
              <a:ext uri="{FF2B5EF4-FFF2-40B4-BE49-F238E27FC236}">
                <a16:creationId xmlns:a16="http://schemas.microsoft.com/office/drawing/2014/main" id="{59FCB2F3-8BC7-45C3-AE62-6975A40DF607}"/>
              </a:ext>
            </a:extLst>
          </p:cNvPr>
          <p:cNvSpPr txBox="1"/>
          <p:nvPr/>
        </p:nvSpPr>
        <p:spPr>
          <a:xfrm>
            <a:off x="1055403" y="1838487"/>
            <a:ext cx="1031051" cy="369332"/>
          </a:xfrm>
          <a:prstGeom prst="rect">
            <a:avLst/>
          </a:prstGeom>
        </p:spPr>
        <p:txBody>
          <a:bodyPr vert="horz" wrap="none" lIns="91440" tIns="45720" rIns="91440" bIns="45720" rtlCol="0" anchor="ctr">
            <a:spAutoFit/>
          </a:bodyPr>
          <a:lstStyle/>
          <a:p>
            <a:pPr algn="l"/>
            <a:r>
              <a:rPr kumimoji="1" lang="en-US" altLang="zh-CN" dirty="0">
                <a:solidFill>
                  <a:srgbClr val="FF0000"/>
                </a:solidFill>
                <a:latin typeface="Arial" panose="020B0604020202020204" pitchFamily="34" charset="0"/>
                <a:cs typeface="Arial" panose="020B0604020202020204" pitchFamily="34" charset="0"/>
              </a:rPr>
              <a:t>Schema</a:t>
            </a:r>
            <a:endParaRPr kumimoji="1" lang="zh-CN" altLang="en-US" dirty="0">
              <a:solidFill>
                <a:srgbClr val="FF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FF9C3CBA-D10D-44EC-9CB1-95DB4B6FAB1A}"/>
              </a:ext>
            </a:extLst>
          </p:cNvPr>
          <p:cNvSpPr txBox="1"/>
          <p:nvPr/>
        </p:nvSpPr>
        <p:spPr>
          <a:xfrm>
            <a:off x="1063373" y="2699629"/>
            <a:ext cx="990600" cy="381000"/>
          </a:xfrm>
          <a:prstGeom prst="rect">
            <a:avLst/>
          </a:prstGeom>
        </p:spPr>
        <p:txBody>
          <a:bodyPr vert="horz" wrap="none" lIns="91440" tIns="45720" rIns="91440" bIns="45720" rtlCol="0" anchor="ctr">
            <a:normAutofit/>
          </a:bodyPr>
          <a:lstStyle/>
          <a:p>
            <a:pPr algn="l"/>
            <a:r>
              <a:rPr kumimoji="1" lang="en-US" altLang="zh-CN" dirty="0">
                <a:solidFill>
                  <a:srgbClr val="0070C0"/>
                </a:solidFill>
                <a:latin typeface="Arial" panose="020B0604020202020204" pitchFamily="34" charset="0"/>
                <a:cs typeface="Arial" panose="020B0604020202020204" pitchFamily="34" charset="0"/>
              </a:rPr>
              <a:t>Instance</a:t>
            </a:r>
            <a:endParaRPr kumimoji="1" lang="zh-CN" altLang="en-US" dirty="0">
              <a:solidFill>
                <a:srgbClr val="0070C0"/>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F4BE3AD4-B1F5-46D7-9E8D-87CB74C73C08}"/>
              </a:ext>
            </a:extLst>
          </p:cNvPr>
          <p:cNvSpPr txBox="1"/>
          <p:nvPr/>
        </p:nvSpPr>
        <p:spPr>
          <a:xfrm>
            <a:off x="7356727" y="2661529"/>
            <a:ext cx="762000" cy="457200"/>
          </a:xfrm>
          <a:prstGeom prst="rect">
            <a:avLst/>
          </a:prstGeom>
        </p:spPr>
        <p:txBody>
          <a:bodyPr vert="horz" wrap="none" lIns="91440" tIns="45720" rIns="91440" bIns="45720" rtlCol="0" anchor="ctr">
            <a:normAutofit/>
          </a:bodyPr>
          <a:lstStyle/>
          <a:p>
            <a:pPr algn="l"/>
            <a:r>
              <a:rPr kumimoji="1" lang="en-US" altLang="zh-CN" dirty="0">
                <a:latin typeface="Arial" panose="020B0604020202020204" pitchFamily="34" charset="0"/>
                <a:cs typeface="Arial" panose="020B0604020202020204" pitchFamily="34" charset="0"/>
              </a:rPr>
              <a:t>Tuples</a:t>
            </a:r>
          </a:p>
        </p:txBody>
      </p:sp>
      <p:sp>
        <p:nvSpPr>
          <p:cNvPr id="14" name="矩形 13">
            <a:extLst>
              <a:ext uri="{FF2B5EF4-FFF2-40B4-BE49-F238E27FC236}">
                <a16:creationId xmlns:a16="http://schemas.microsoft.com/office/drawing/2014/main" id="{2ED1B716-C3FB-4AAF-8D0E-2BF52E06DFA8}"/>
              </a:ext>
            </a:extLst>
          </p:cNvPr>
          <p:cNvSpPr/>
          <p:nvPr/>
        </p:nvSpPr>
        <p:spPr>
          <a:xfrm>
            <a:off x="3248976" y="1836507"/>
            <a:ext cx="2646046" cy="3732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F4F6AA86-D522-42A2-9719-684BBACA3C41}"/>
              </a:ext>
            </a:extLst>
          </p:cNvPr>
          <p:cNvCxnSpPr>
            <a:cxnSpLocks/>
            <a:stCxn id="14" idx="1"/>
            <a:endCxn id="11" idx="3"/>
          </p:cNvCxnSpPr>
          <p:nvPr/>
        </p:nvCxnSpPr>
        <p:spPr>
          <a:xfrm flipH="1" flipV="1">
            <a:off x="2086454" y="2023153"/>
            <a:ext cx="1162522"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D0674635-4ADE-4743-806A-8C2A3861DCAC}"/>
              </a:ext>
            </a:extLst>
          </p:cNvPr>
          <p:cNvSpPr/>
          <p:nvPr/>
        </p:nvSpPr>
        <p:spPr>
          <a:xfrm>
            <a:off x="3248976" y="2294550"/>
            <a:ext cx="2646046" cy="117402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cxnSp>
        <p:nvCxnSpPr>
          <p:cNvPr id="34" name="直接箭头连接符 33">
            <a:extLst>
              <a:ext uri="{FF2B5EF4-FFF2-40B4-BE49-F238E27FC236}">
                <a16:creationId xmlns:a16="http://schemas.microsoft.com/office/drawing/2014/main" id="{6F7CF2FA-2EBB-4BE0-8D76-50EC65EE4B79}"/>
              </a:ext>
            </a:extLst>
          </p:cNvPr>
          <p:cNvCxnSpPr>
            <a:cxnSpLocks/>
            <a:stCxn id="31" idx="1"/>
            <a:endCxn id="12" idx="3"/>
          </p:cNvCxnSpPr>
          <p:nvPr/>
        </p:nvCxnSpPr>
        <p:spPr>
          <a:xfrm flipH="1">
            <a:off x="2053973" y="2881562"/>
            <a:ext cx="1195003" cy="8567"/>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F2131C3-99AC-4923-82C6-9C3B47DE3B8B}"/>
              </a:ext>
            </a:extLst>
          </p:cNvPr>
          <p:cNvCxnSpPr>
            <a:cxnSpLocks/>
            <a:endCxn id="13" idx="1"/>
          </p:cNvCxnSpPr>
          <p:nvPr/>
        </p:nvCxnSpPr>
        <p:spPr>
          <a:xfrm>
            <a:off x="5895022" y="2524385"/>
            <a:ext cx="1461705" cy="3657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F761BCD-0454-45A9-B654-4361C4B44D9C}"/>
              </a:ext>
            </a:extLst>
          </p:cNvPr>
          <p:cNvCxnSpPr>
            <a:cxnSpLocks/>
            <a:stCxn id="31" idx="3"/>
            <a:endCxn id="13" idx="1"/>
          </p:cNvCxnSpPr>
          <p:nvPr/>
        </p:nvCxnSpPr>
        <p:spPr>
          <a:xfrm>
            <a:off x="5895022" y="2881562"/>
            <a:ext cx="1461705" cy="8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79549410-E49A-4677-A62A-2EB185E6991E}"/>
              </a:ext>
            </a:extLst>
          </p:cNvPr>
          <p:cNvSpPr txBox="1"/>
          <p:nvPr/>
        </p:nvSpPr>
        <p:spPr>
          <a:xfrm>
            <a:off x="7104757" y="1480854"/>
            <a:ext cx="1736373" cy="369332"/>
          </a:xfrm>
          <a:prstGeom prst="rect">
            <a:avLst/>
          </a:prstGeom>
        </p:spPr>
        <p:txBody>
          <a:bodyPr vert="horz" wrap="none" lIns="91440" tIns="45720" rIns="91440" bIns="45720" rtlCol="0" anchor="ctr">
            <a:spAutoFit/>
          </a:bodyPr>
          <a:lstStyle/>
          <a:p>
            <a:pPr algn="l"/>
            <a:r>
              <a:rPr kumimoji="1" lang="en-US" altLang="zh-CN" dirty="0">
                <a:solidFill>
                  <a:srgbClr val="008000"/>
                </a:solidFill>
                <a:latin typeface="Arial" panose="020B0604020202020204" pitchFamily="34" charset="0"/>
                <a:cs typeface="Arial" panose="020B0604020202020204" pitchFamily="34" charset="0"/>
              </a:rPr>
              <a:t>Column names</a:t>
            </a:r>
          </a:p>
        </p:txBody>
      </p:sp>
      <p:cxnSp>
        <p:nvCxnSpPr>
          <p:cNvPr id="74" name="直接箭头连接符 73">
            <a:extLst>
              <a:ext uri="{FF2B5EF4-FFF2-40B4-BE49-F238E27FC236}">
                <a16:creationId xmlns:a16="http://schemas.microsoft.com/office/drawing/2014/main" id="{3B1A481A-50A2-4D91-B1F4-861B1FE24697}"/>
              </a:ext>
            </a:extLst>
          </p:cNvPr>
          <p:cNvCxnSpPr>
            <a:cxnSpLocks/>
            <a:endCxn id="13" idx="1"/>
          </p:cNvCxnSpPr>
          <p:nvPr/>
        </p:nvCxnSpPr>
        <p:spPr>
          <a:xfrm flipV="1">
            <a:off x="5895022" y="2890129"/>
            <a:ext cx="1461705" cy="3801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F99E435C-757D-46FD-964A-1C0020D49D81}"/>
              </a:ext>
            </a:extLst>
          </p:cNvPr>
          <p:cNvCxnSpPr>
            <a:cxnSpLocks/>
            <a:endCxn id="57" idx="1"/>
          </p:cNvCxnSpPr>
          <p:nvPr/>
        </p:nvCxnSpPr>
        <p:spPr>
          <a:xfrm flipV="1">
            <a:off x="3716814" y="1665520"/>
            <a:ext cx="3387943" cy="188510"/>
          </a:xfrm>
          <a:prstGeom prst="bentConnector3">
            <a:avLst>
              <a:gd name="adj1" fmla="val 17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6B30751F-73D7-4985-858B-DA5A8E244869}"/>
              </a:ext>
            </a:extLst>
          </p:cNvPr>
          <p:cNvCxnSpPr/>
          <p:nvPr/>
        </p:nvCxnSpPr>
        <p:spPr>
          <a:xfrm flipV="1">
            <a:off x="4343400" y="1677759"/>
            <a:ext cx="0" cy="1619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FC5BFCC2-0E1E-42D6-9CEA-0255DF230C9E}"/>
              </a:ext>
            </a:extLst>
          </p:cNvPr>
          <p:cNvCxnSpPr/>
          <p:nvPr/>
        </p:nvCxnSpPr>
        <p:spPr>
          <a:xfrm flipV="1">
            <a:off x="5257800" y="1676400"/>
            <a:ext cx="0" cy="1619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内容占位符 2">
                <a:extLst>
                  <a:ext uri="{FF2B5EF4-FFF2-40B4-BE49-F238E27FC236}">
                    <a16:creationId xmlns:a16="http://schemas.microsoft.com/office/drawing/2014/main" id="{14D87916-A236-4634-A73E-C78ECAB9724F}"/>
                  </a:ext>
                </a:extLst>
              </p:cNvPr>
              <p:cNvSpPr>
                <a:spLocks noGrp="1"/>
              </p:cNvSpPr>
              <p:nvPr>
                <p:ph idx="1"/>
              </p:nvPr>
            </p:nvSpPr>
            <p:spPr>
              <a:xfrm>
                <a:off x="628650" y="3862643"/>
                <a:ext cx="7886700" cy="2590800"/>
              </a:xfrm>
            </p:spPr>
            <p:txBody>
              <a:bodyPr>
                <a:normAutofit/>
              </a:bodyPr>
              <a:lstStyle/>
              <a:p>
                <a:r>
                  <a:rPr kumimoji="1" lang="en-US" altLang="zh-CN" dirty="0"/>
                  <a:t>To denote the schema,</a:t>
                </a:r>
              </a:p>
              <a:p>
                <a:pPr marL="0" indent="0" algn="ctr">
                  <a:buNone/>
                </a:pPr>
                <a:r>
                  <a:rPr kumimoji="1" lang="en-US" altLang="zh-CN" dirty="0"/>
                  <a:t>	</a:t>
                </a:r>
                <a14:m>
                  <m:oMath xmlns:m="http://schemas.openxmlformats.org/officeDocument/2006/math">
                    <m:r>
                      <a:rPr kumimoji="1" lang="en-US" altLang="zh-CN" b="0" i="1" dirty="0" smtClean="0">
                        <a:latin typeface="Cambria Math" panose="02040503050406030204" pitchFamily="18" charset="0"/>
                      </a:rPr>
                      <m:t>𝑝𝑒𝑟𝑠𝑜𝑛</m:t>
                    </m:r>
                    <m:r>
                      <a:rPr kumimoji="1" lang="en-US" altLang="zh-CN" i="1" dirty="0" smtClean="0">
                        <a:latin typeface="Cambria Math" panose="02040503050406030204" pitchFamily="18" charset="0"/>
                      </a:rPr>
                      <m:t>_</m:t>
                    </m:r>
                    <m:r>
                      <a:rPr kumimoji="1" lang="en-US" altLang="zh-CN" i="1" dirty="0" smtClean="0">
                        <a:latin typeface="Cambria Math" panose="02040503050406030204" pitchFamily="18" charset="0"/>
                      </a:rPr>
                      <m:t>𝑠𝑐h𝑒𝑚𝑎</m:t>
                    </m:r>
                    <m:r>
                      <a:rPr kumimoji="1" lang="en-US" altLang="zh-CN" i="1" dirty="0">
                        <a:latin typeface="Cambria Math" panose="02040503050406030204" pitchFamily="18" charset="0"/>
                      </a:rPr>
                      <m:t>=(</m:t>
                    </m:r>
                    <m:r>
                      <a:rPr kumimoji="1" lang="en-US" altLang="zh-CN" i="1" dirty="0">
                        <a:latin typeface="Cambria Math" panose="02040503050406030204" pitchFamily="18" charset="0"/>
                      </a:rPr>
                      <m:t>𝑛𝑎𝑚𝑒</m:t>
                    </m:r>
                    <m:r>
                      <a:rPr kumimoji="1" lang="en-US" altLang="zh-CN" i="1" dirty="0">
                        <a:latin typeface="Cambria Math" panose="02040503050406030204" pitchFamily="18" charset="0"/>
                      </a:rPr>
                      <m:t>, </m:t>
                    </m:r>
                    <m:r>
                      <a:rPr kumimoji="1" lang="en-US" altLang="zh-CN" i="1" dirty="0">
                        <a:latin typeface="Cambria Math" panose="02040503050406030204" pitchFamily="18" charset="0"/>
                      </a:rPr>
                      <m:t>𝑠𝑡𝑟𝑒𝑒𝑡</m:t>
                    </m:r>
                    <m:r>
                      <a:rPr kumimoji="1" lang="en-US" altLang="zh-CN" i="1" dirty="0">
                        <a:latin typeface="Cambria Math" panose="02040503050406030204" pitchFamily="18" charset="0"/>
                      </a:rPr>
                      <m:t>, </m:t>
                    </m:r>
                    <m:r>
                      <a:rPr kumimoji="1" lang="en-US" altLang="zh-CN" i="1" dirty="0">
                        <a:latin typeface="Cambria Math" panose="02040503050406030204" pitchFamily="18" charset="0"/>
                      </a:rPr>
                      <m:t>𝑐𝑖𝑡𝑦</m:t>
                    </m:r>
                    <m:r>
                      <a:rPr kumimoji="1" lang="en-US" altLang="zh-CN" i="1" dirty="0">
                        <a:latin typeface="Cambria Math" panose="02040503050406030204" pitchFamily="18" charset="0"/>
                      </a:rPr>
                      <m:t>)</m:t>
                    </m:r>
                  </m:oMath>
                </a14:m>
                <a:endParaRPr kumimoji="1" lang="en-US" altLang="zh-CN" dirty="0"/>
              </a:p>
              <a:p>
                <a:r>
                  <a:rPr kumimoji="1" lang="en-US" altLang="zh-CN" dirty="0"/>
                  <a:t>To denote the relation (or the table),</a:t>
                </a:r>
              </a:p>
              <a:p>
                <a:pPr marL="0" indent="0" algn="ctr">
                  <a:buNone/>
                </a:pPr>
                <a:r>
                  <a:rPr kumimoji="1" lang="en-US" altLang="zh-CN" dirty="0"/>
                  <a:t>	</a:t>
                </a:r>
                <a14:m>
                  <m:oMath xmlns:m="http://schemas.openxmlformats.org/officeDocument/2006/math">
                    <m:r>
                      <a:rPr kumimoji="1" lang="en-US" altLang="zh-CN" i="1" dirty="0" smtClean="0">
                        <a:latin typeface="Cambria Math" panose="02040503050406030204" pitchFamily="18" charset="0"/>
                      </a:rPr>
                      <m:t>𝑝𝑒𝑟𝑠𝑜𝑛</m:t>
                    </m:r>
                    <m:r>
                      <a:rPr kumimoji="1" lang="en-US" altLang="zh-CN" i="1" dirty="0" smtClean="0">
                        <a:latin typeface="Cambria Math" panose="02040503050406030204" pitchFamily="18" charset="0"/>
                      </a:rPr>
                      <m:t>(</m:t>
                    </m:r>
                    <m:r>
                      <a:rPr kumimoji="1" lang="en-US" altLang="zh-CN" i="1" dirty="0" err="1" smtClean="0">
                        <a:latin typeface="Cambria Math" panose="02040503050406030204" pitchFamily="18" charset="0"/>
                      </a:rPr>
                      <m:t>𝑝𝑒𝑟𝑠𝑜𝑛</m:t>
                    </m:r>
                    <m:r>
                      <a:rPr kumimoji="1" lang="en-US" altLang="zh-CN" i="1" dirty="0" err="1" smtClean="0">
                        <a:latin typeface="Cambria Math" panose="02040503050406030204" pitchFamily="18" charset="0"/>
                      </a:rPr>
                      <m:t>_</m:t>
                    </m:r>
                    <m:r>
                      <a:rPr kumimoji="1" lang="en-US" altLang="zh-CN" i="1" dirty="0" err="1">
                        <a:latin typeface="Cambria Math" panose="02040503050406030204" pitchFamily="18" charset="0"/>
                      </a:rPr>
                      <m:t>𝑠𝑐h𝑒𝑚𝑎</m:t>
                    </m:r>
                    <m:r>
                      <a:rPr kumimoji="1" lang="en-US" altLang="zh-CN" i="1" dirty="0">
                        <a:latin typeface="Cambria Math" panose="02040503050406030204" pitchFamily="18" charset="0"/>
                      </a:rPr>
                      <m:t>)</m:t>
                    </m:r>
                  </m:oMath>
                </a14:m>
                <a:endParaRPr kumimoji="1" lang="en-US" altLang="zh-CN" dirty="0"/>
              </a:p>
              <a:p>
                <a:r>
                  <a:rPr kumimoji="1" lang="en-US" altLang="zh-CN" dirty="0"/>
                  <a:t>The order of the tuples is </a:t>
                </a:r>
                <a:r>
                  <a:rPr kumimoji="1" lang="en-US" altLang="zh-CN" b="1" dirty="0"/>
                  <a:t>irrelevant</a:t>
                </a:r>
                <a:r>
                  <a:rPr kumimoji="1" lang="en-US" altLang="zh-CN" dirty="0"/>
                  <a:t>, because each relation is a set.</a:t>
                </a:r>
                <a:endParaRPr kumimoji="1" lang="zh-CN" altLang="en-US" dirty="0"/>
              </a:p>
              <a:p>
                <a:endParaRPr lang="zh-CN" altLang="en-US" dirty="0"/>
              </a:p>
            </p:txBody>
          </p:sp>
        </mc:Choice>
        <mc:Fallback xmlns="">
          <p:sp>
            <p:nvSpPr>
              <p:cNvPr id="82" name="内容占位符 2">
                <a:extLst>
                  <a:ext uri="{FF2B5EF4-FFF2-40B4-BE49-F238E27FC236}">
                    <a16:creationId xmlns:a16="http://schemas.microsoft.com/office/drawing/2014/main" id="{14D87916-A236-4634-A73E-C78ECAB9724F}"/>
                  </a:ext>
                </a:extLst>
              </p:cNvPr>
              <p:cNvSpPr>
                <a:spLocks noGrp="1" noRot="1" noChangeAspect="1" noMove="1" noResize="1" noEditPoints="1" noAdjustHandles="1" noChangeArrowheads="1" noChangeShapeType="1" noTextEdit="1"/>
              </p:cNvSpPr>
              <p:nvPr>
                <p:ph idx="1"/>
              </p:nvPr>
            </p:nvSpPr>
            <p:spPr>
              <a:xfrm>
                <a:off x="628650" y="3862643"/>
                <a:ext cx="7886700" cy="2590800"/>
              </a:xfrm>
              <a:blipFill>
                <a:blip r:embed="rId3"/>
                <a:stretch>
                  <a:fillRect l="-773" t="-3059"/>
                </a:stretch>
              </a:blipFill>
            </p:spPr>
            <p:txBody>
              <a:bodyPr/>
              <a:lstStyle/>
              <a:p>
                <a:r>
                  <a:rPr lang="en-US">
                    <a:noFill/>
                  </a:rPr>
                  <a:t> </a:t>
                </a:r>
              </a:p>
            </p:txBody>
          </p:sp>
        </mc:Fallback>
      </mc:AlternateContent>
      <p:sp>
        <p:nvSpPr>
          <p:cNvPr id="35" name="矩形 12">
            <a:hlinkClick r:id="rId4" action="ppaction://hlinksldjump"/>
            <a:extLst>
              <a:ext uri="{FF2B5EF4-FFF2-40B4-BE49-F238E27FC236}">
                <a16:creationId xmlns:a16="http://schemas.microsoft.com/office/drawing/2014/main" id="{252D678C-7731-439D-BA01-285A47410D75}"/>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36" name="矩形 12">
            <a:hlinkClick r:id="rId5" action="ppaction://hlinksldjump"/>
            <a:extLst>
              <a:ext uri="{FF2B5EF4-FFF2-40B4-BE49-F238E27FC236}">
                <a16:creationId xmlns:a16="http://schemas.microsoft.com/office/drawing/2014/main" id="{76A48931-ACDA-438F-9E90-642B657D6C0E}"/>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459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31" grpId="0" animBg="1"/>
      <p:bldP spid="57" grpId="0"/>
      <p:bldP spid="8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A139-9AE6-4E75-A5F6-DE8C31CEF553}"/>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4CB8D3AA-E618-47AF-8518-9B10E749DCCB}"/>
              </a:ext>
            </a:extLst>
          </p:cNvPr>
          <p:cNvSpPr>
            <a:spLocks noGrp="1"/>
          </p:cNvSpPr>
          <p:nvPr>
            <p:ph idx="1"/>
          </p:nvPr>
        </p:nvSpPr>
        <p:spPr>
          <a:xfrm>
            <a:off x="628650" y="1600200"/>
            <a:ext cx="7886700" cy="4128477"/>
          </a:xfrm>
        </p:spPr>
        <p:txBody>
          <a:bodyPr/>
          <a:lstStyle/>
          <a:p>
            <a:pPr marL="0" indent="0">
              <a:buNone/>
            </a:pPr>
            <a:r>
              <a:rPr lang="en-US" dirty="0"/>
              <a:t>Before we </a:t>
            </a:r>
            <a:r>
              <a:rPr lang="en-US" altLang="zh-CN" dirty="0"/>
              <a:t>proceed, you need to remember that</a:t>
            </a:r>
          </a:p>
          <a:p>
            <a:pPr>
              <a:lnSpc>
                <a:spcPct val="100000"/>
              </a:lnSpc>
            </a:pPr>
            <a:r>
              <a:rPr lang="en-US" altLang="zh-CN" dirty="0"/>
              <a:t>The </a:t>
            </a:r>
            <a:r>
              <a:rPr lang="en-US" altLang="zh-CN" dirty="0">
                <a:solidFill>
                  <a:srgbClr val="C00000"/>
                </a:solidFill>
              </a:rPr>
              <a:t>relational model and the ER model are not parallel</a:t>
            </a:r>
            <a:r>
              <a:rPr lang="en-US" altLang="zh-CN" dirty="0"/>
              <a:t>. They are modeling different things and for different phases of a database design. You cannot use one to replace the other.</a:t>
            </a:r>
          </a:p>
          <a:p>
            <a:pPr>
              <a:lnSpc>
                <a:spcPct val="100000"/>
              </a:lnSpc>
            </a:pPr>
            <a:r>
              <a:rPr lang="en-US" altLang="zh-CN" dirty="0"/>
              <a:t>The word “relation” in a relational model is different from the relationships in an ER model. </a:t>
            </a:r>
          </a:p>
          <a:p>
            <a:pPr>
              <a:lnSpc>
                <a:spcPct val="100000"/>
              </a:lnSpc>
            </a:pPr>
            <a:r>
              <a:rPr lang="en-US" altLang="zh-CN" dirty="0"/>
              <a:t>A relation in a relational model is strictly defined in mathematics.</a:t>
            </a:r>
          </a:p>
          <a:p>
            <a:pPr>
              <a:lnSpc>
                <a:spcPct val="100000"/>
              </a:lnSpc>
            </a:pPr>
            <a:r>
              <a:rPr lang="en-US" altLang="zh-CN" dirty="0"/>
              <a:t>An attribute in a relational model is also different from an attribute in an ER model, even they look very similar.</a:t>
            </a:r>
          </a:p>
          <a:p>
            <a:endParaRPr lang="en-US" dirty="0"/>
          </a:p>
        </p:txBody>
      </p:sp>
      <p:sp>
        <p:nvSpPr>
          <p:cNvPr id="4" name="矩形 12">
            <a:hlinkClick r:id="rId2" action="ppaction://hlinksldjump"/>
            <a:extLst>
              <a:ext uri="{FF2B5EF4-FFF2-40B4-BE49-F238E27FC236}">
                <a16:creationId xmlns:a16="http://schemas.microsoft.com/office/drawing/2014/main" id="{0D1F6E20-E569-4751-823C-0071E360268D}"/>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12">
            <a:hlinkClick r:id="rId3" action="ppaction://hlinksldjump"/>
            <a:extLst>
              <a:ext uri="{FF2B5EF4-FFF2-40B4-BE49-F238E27FC236}">
                <a16:creationId xmlns:a16="http://schemas.microsoft.com/office/drawing/2014/main" id="{68080672-41E7-40B4-AEFF-A5B1B55765E1}"/>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6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1BA34-D14A-4996-A9D7-7200AAF62FAA}"/>
              </a:ext>
            </a:extLst>
          </p:cNvPr>
          <p:cNvSpPr>
            <a:spLocks noGrp="1"/>
          </p:cNvSpPr>
          <p:nvPr>
            <p:ph type="title"/>
          </p:nvPr>
        </p:nvSpPr>
        <p:spPr/>
        <p:txBody>
          <a:bodyPr/>
          <a:lstStyle/>
          <a:p>
            <a:r>
              <a:rPr lang="en-US" altLang="zh-CN" dirty="0"/>
              <a:t>Keys</a:t>
            </a:r>
            <a:endParaRPr lang="zh-CN" altLang="en-US" dirty="0"/>
          </a:p>
        </p:txBody>
      </p:sp>
      <p:sp>
        <p:nvSpPr>
          <p:cNvPr id="3" name="内容占位符 2">
            <a:extLst>
              <a:ext uri="{FF2B5EF4-FFF2-40B4-BE49-F238E27FC236}">
                <a16:creationId xmlns:a16="http://schemas.microsoft.com/office/drawing/2014/main" id="{E59B2137-C182-4387-9194-3CE48342ACFE}"/>
              </a:ext>
            </a:extLst>
          </p:cNvPr>
          <p:cNvSpPr>
            <a:spLocks noGrp="1"/>
          </p:cNvSpPr>
          <p:nvPr>
            <p:ph idx="1"/>
          </p:nvPr>
        </p:nvSpPr>
        <p:spPr>
          <a:xfrm>
            <a:off x="628650" y="1600200"/>
            <a:ext cx="7886700" cy="2272300"/>
          </a:xfrm>
        </p:spPr>
        <p:txBody>
          <a:bodyPr>
            <a:normAutofit/>
          </a:bodyPr>
          <a:lstStyle/>
          <a:p>
            <a:r>
              <a:rPr lang="en-US" altLang="zh-CN" dirty="0"/>
              <a:t>The </a:t>
            </a:r>
            <a:r>
              <a:rPr lang="en-US" altLang="zh-CN" dirty="0">
                <a:solidFill>
                  <a:srgbClr val="FF0000"/>
                </a:solidFill>
              </a:rPr>
              <a:t>super key</a:t>
            </a:r>
            <a:r>
              <a:rPr lang="en-US" altLang="zh-CN" dirty="0"/>
              <a:t> of a schema is a set of attributes that </a:t>
            </a:r>
            <a:r>
              <a:rPr lang="en-US" altLang="zh-CN" b="1" dirty="0"/>
              <a:t>uniquely identifies </a:t>
            </a:r>
            <a:r>
              <a:rPr lang="en-US" altLang="zh-CN" dirty="0"/>
              <a:t>each tuple in a relation </a:t>
            </a:r>
            <a:r>
              <a:rPr lang="en-US" altLang="zh-CN" b="1" dirty="0"/>
              <a:t>for any instance</a:t>
            </a:r>
            <a:r>
              <a:rPr lang="en-US" altLang="zh-CN" dirty="0"/>
              <a:t>.</a:t>
            </a:r>
          </a:p>
          <a:p>
            <a:r>
              <a:rPr lang="en-US" altLang="zh-CN" dirty="0"/>
              <a:t>The </a:t>
            </a:r>
            <a:r>
              <a:rPr lang="en-US" altLang="zh-CN" dirty="0">
                <a:solidFill>
                  <a:srgbClr val="FF0000"/>
                </a:solidFill>
              </a:rPr>
              <a:t>candidate key</a:t>
            </a:r>
            <a:r>
              <a:rPr lang="en-US" altLang="zh-CN" dirty="0"/>
              <a:t> is a </a:t>
            </a:r>
            <a:r>
              <a:rPr lang="en-US" altLang="zh-CN" b="1" dirty="0"/>
              <a:t>minimal</a:t>
            </a:r>
            <a:r>
              <a:rPr lang="en-US" altLang="zh-CN" dirty="0"/>
              <a:t> (not minimum) super key.</a:t>
            </a:r>
          </a:p>
          <a:p>
            <a:r>
              <a:rPr lang="en-US" altLang="zh-CN" dirty="0"/>
              <a:t>The </a:t>
            </a:r>
            <a:r>
              <a:rPr lang="en-US" altLang="zh-CN" dirty="0">
                <a:solidFill>
                  <a:srgbClr val="FF0000"/>
                </a:solidFill>
              </a:rPr>
              <a:t>primary key</a:t>
            </a:r>
            <a:r>
              <a:rPr lang="en-US" altLang="zh-CN" dirty="0"/>
              <a:t> is a candidate key that is the </a:t>
            </a:r>
            <a:r>
              <a:rPr lang="en-US" altLang="zh-CN" b="1" dirty="0"/>
              <a:t>most appropriate</a:t>
            </a:r>
            <a:r>
              <a:rPr lang="en-US" altLang="zh-CN" dirty="0"/>
              <a:t> to become the main key of the relation, never</a:t>
            </a:r>
            <a:r>
              <a:rPr lang="zh-CN" altLang="en-US" dirty="0"/>
              <a:t> </a:t>
            </a:r>
            <a:r>
              <a:rPr lang="en-US" altLang="zh-CN" dirty="0"/>
              <a:t>or</a:t>
            </a:r>
            <a:r>
              <a:rPr lang="zh-CN" altLang="en-US" dirty="0"/>
              <a:t> </a:t>
            </a:r>
            <a:r>
              <a:rPr lang="en-US" altLang="zh-CN" dirty="0"/>
              <a:t>rarely changed. </a:t>
            </a:r>
            <a:endParaRPr lang="en-US" altLang="zh-CN" dirty="0">
              <a:latin typeface="Arial" panose="020B0604020202020204" pitchFamily="34" charset="0"/>
              <a:cs typeface="Arial" panose="020B0604020202020204" pitchFamily="34" charset="0"/>
            </a:endParaRPr>
          </a:p>
        </p:txBody>
      </p:sp>
      <p:graphicFrame>
        <p:nvGraphicFramePr>
          <p:cNvPr id="4" name="表格 4">
            <a:extLst>
              <a:ext uri="{FF2B5EF4-FFF2-40B4-BE49-F238E27FC236}">
                <a16:creationId xmlns:a16="http://schemas.microsoft.com/office/drawing/2014/main" id="{E46C32C1-5099-4B1C-8C47-6E1ED30A2C37}"/>
              </a:ext>
            </a:extLst>
          </p:cNvPr>
          <p:cNvGraphicFramePr>
            <a:graphicFrameLocks noGrp="1"/>
          </p:cNvGraphicFramePr>
          <p:nvPr>
            <p:extLst>
              <p:ext uri="{D42A27DB-BD31-4B8C-83A1-F6EECF244321}">
                <p14:modId xmlns:p14="http://schemas.microsoft.com/office/powerpoint/2010/main" val="4270401116"/>
              </p:ext>
            </p:extLst>
          </p:nvPr>
        </p:nvGraphicFramePr>
        <p:xfrm>
          <a:off x="483199" y="4098917"/>
          <a:ext cx="4165001" cy="1483360"/>
        </p:xfrm>
        <a:graphic>
          <a:graphicData uri="http://schemas.openxmlformats.org/drawingml/2006/table">
            <a:tbl>
              <a:tblPr firstRow="1" bandRow="1">
                <a:tableStyleId>{5C22544A-7EE6-4342-B048-85BDC9FD1C3A}</a:tableStyleId>
              </a:tblPr>
              <a:tblGrid>
                <a:gridCol w="501968">
                  <a:extLst>
                    <a:ext uri="{9D8B030D-6E8A-4147-A177-3AD203B41FA5}">
                      <a16:colId xmlns:a16="http://schemas.microsoft.com/office/drawing/2014/main" val="1415509478"/>
                    </a:ext>
                  </a:extLst>
                </a:gridCol>
                <a:gridCol w="781368">
                  <a:extLst>
                    <a:ext uri="{9D8B030D-6E8A-4147-A177-3AD203B41FA5}">
                      <a16:colId xmlns:a16="http://schemas.microsoft.com/office/drawing/2014/main" val="3319377606"/>
                    </a:ext>
                  </a:extLst>
                </a:gridCol>
                <a:gridCol w="560705">
                  <a:extLst>
                    <a:ext uri="{9D8B030D-6E8A-4147-A177-3AD203B41FA5}">
                      <a16:colId xmlns:a16="http://schemas.microsoft.com/office/drawing/2014/main" val="1357159709"/>
                    </a:ext>
                  </a:extLst>
                </a:gridCol>
                <a:gridCol w="525780">
                  <a:extLst>
                    <a:ext uri="{9D8B030D-6E8A-4147-A177-3AD203B41FA5}">
                      <a16:colId xmlns:a16="http://schemas.microsoft.com/office/drawing/2014/main" val="469693673"/>
                    </a:ext>
                  </a:extLst>
                </a:gridCol>
                <a:gridCol w="1135380">
                  <a:extLst>
                    <a:ext uri="{9D8B030D-6E8A-4147-A177-3AD203B41FA5}">
                      <a16:colId xmlns:a16="http://schemas.microsoft.com/office/drawing/2014/main" val="4065179103"/>
                    </a:ext>
                  </a:extLst>
                </a:gridCol>
                <a:gridCol w="659800">
                  <a:extLst>
                    <a:ext uri="{9D8B030D-6E8A-4147-A177-3AD203B41FA5}">
                      <a16:colId xmlns:a16="http://schemas.microsoft.com/office/drawing/2014/main" val="584050525"/>
                    </a:ext>
                  </a:extLst>
                </a:gridCol>
              </a:tblGrid>
              <a:tr h="370840">
                <a:tc>
                  <a:txBody>
                    <a:bodyPr/>
                    <a:lstStyle/>
                    <a:p>
                      <a:pPr algn="ctr"/>
                      <a:r>
                        <a:rPr lang="en-US" altLang="zh-CN" dirty="0">
                          <a:latin typeface="Arial" panose="020B0604020202020204" pitchFamily="34" charset="0"/>
                          <a:cs typeface="Arial" panose="020B0604020202020204" pitchFamily="34" charset="0"/>
                        </a:rPr>
                        <a:t>id</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name</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year</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err="1">
                          <a:latin typeface="Arial" panose="020B0604020202020204" pitchFamily="34" charset="0"/>
                          <a:cs typeface="Arial" panose="020B0604020202020204" pitchFamily="34" charset="0"/>
                        </a:rPr>
                        <a:t>gpa</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phone</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major</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76071593"/>
                  </a:ext>
                </a:extLst>
              </a:tr>
              <a:tr h="370840">
                <a:tc>
                  <a:txBody>
                    <a:bodyPr/>
                    <a:lstStyle/>
                    <a:p>
                      <a:pPr algn="ctr"/>
                      <a:r>
                        <a:rPr lang="en-US" altLang="zh-CN" dirty="0">
                          <a:latin typeface="Arial" panose="020B0604020202020204" pitchFamily="34" charset="0"/>
                          <a:cs typeface="Arial" panose="020B0604020202020204" pitchFamily="34" charset="0"/>
                        </a:rPr>
                        <a:t>123</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Richard</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3.9</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1342225648</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CST</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31440550"/>
                  </a:ext>
                </a:extLst>
              </a:tr>
              <a:tr h="370840">
                <a:tc>
                  <a:txBody>
                    <a:bodyPr/>
                    <a:lstStyle/>
                    <a:p>
                      <a:pPr algn="ctr"/>
                      <a:r>
                        <a:rPr lang="en-US" altLang="zh-CN" dirty="0">
                          <a:latin typeface="Arial" panose="020B0604020202020204" pitchFamily="34" charset="0"/>
                          <a:cs typeface="Arial" panose="020B0604020202020204" pitchFamily="34" charset="0"/>
                        </a:rPr>
                        <a:t>234</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Grace</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3.4</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1526482319</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DS</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83245703"/>
                  </a:ext>
                </a:extLst>
              </a:tr>
              <a:tr h="370840">
                <a:tc>
                  <a:txBody>
                    <a:bodyPr/>
                    <a:lstStyle/>
                    <a:p>
                      <a:pPr algn="ctr"/>
                      <a:r>
                        <a:rPr lang="en-US" altLang="zh-CN" dirty="0">
                          <a:latin typeface="Arial" panose="020B0604020202020204" pitchFamily="34" charset="0"/>
                          <a:cs typeface="Arial" panose="020B0604020202020204" pitchFamily="34" charset="0"/>
                        </a:rPr>
                        <a:t>345</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Bob</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3.2</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1865482164</a:t>
                      </a:r>
                      <a:endParaRPr lang="zh-CN" altLang="en-US" dirty="0">
                        <a:latin typeface="Arial" panose="020B0604020202020204" pitchFamily="34" charset="0"/>
                        <a:cs typeface="Arial" panose="020B0604020202020204" pitchFamily="34" charset="0"/>
                      </a:endParaRPr>
                    </a:p>
                  </a:txBody>
                  <a:tcPr anchor="ctr"/>
                </a:tc>
                <a:tc>
                  <a:txBody>
                    <a:bodyPr/>
                    <a:lstStyle/>
                    <a:p>
                      <a:pPr algn="ctr"/>
                      <a:r>
                        <a:rPr lang="en-US" altLang="zh-CN" dirty="0">
                          <a:latin typeface="Arial" panose="020B0604020202020204" pitchFamily="34" charset="0"/>
                          <a:cs typeface="Arial" panose="020B0604020202020204" pitchFamily="34" charset="0"/>
                        </a:rPr>
                        <a:t>AI</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53128629"/>
                  </a:ext>
                </a:extLst>
              </a:tr>
            </a:tbl>
          </a:graphicData>
        </a:graphic>
      </p:graphicFrame>
      <p:sp>
        <p:nvSpPr>
          <p:cNvPr id="6" name="文本框 5">
            <a:extLst>
              <a:ext uri="{FF2B5EF4-FFF2-40B4-BE49-F238E27FC236}">
                <a16:creationId xmlns:a16="http://schemas.microsoft.com/office/drawing/2014/main" id="{E50964D7-67B0-4D38-8AC7-7F2EBD895C61}"/>
              </a:ext>
            </a:extLst>
          </p:cNvPr>
          <p:cNvSpPr txBox="1"/>
          <p:nvPr/>
        </p:nvSpPr>
        <p:spPr>
          <a:xfrm>
            <a:off x="1752600" y="3733800"/>
            <a:ext cx="1676401" cy="332198"/>
          </a:xfrm>
          <a:prstGeom prst="rect">
            <a:avLst/>
          </a:prstGeom>
        </p:spPr>
        <p:txBody>
          <a:bodyPr vert="horz" wrap="none" lIns="91440" tIns="45720" rIns="91440" bIns="45720" rtlCol="0" anchor="ctr">
            <a:normAutofit fontScale="92500" lnSpcReduction="10000"/>
          </a:bodyPr>
          <a:lstStyle/>
          <a:p>
            <a:pPr algn="l"/>
            <a:r>
              <a:rPr kumimoji="1" lang="en-US" altLang="zh-CN" dirty="0">
                <a:latin typeface="Arial" panose="020B0604020202020204" pitchFamily="34" charset="0"/>
                <a:cs typeface="Arial" panose="020B0604020202020204" pitchFamily="34" charset="0"/>
              </a:rPr>
              <a:t>Table: student</a:t>
            </a:r>
            <a:endParaRPr kumimoji="1"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FF4A8A6-9FF7-44C4-AFB8-100B3C4EF940}"/>
                  </a:ext>
                </a:extLst>
              </p:cNvPr>
              <p:cNvSpPr txBox="1"/>
              <p:nvPr/>
            </p:nvSpPr>
            <p:spPr>
              <a:xfrm>
                <a:off x="4648200" y="3872500"/>
                <a:ext cx="4284786" cy="1297332"/>
              </a:xfrm>
              <a:prstGeom prst="rect">
                <a:avLst/>
              </a:prstGeom>
            </p:spPr>
            <p:txBody>
              <a:bodyPr vert="horz" wrap="none" lIns="91440" tIns="45720" rIns="91440" bIns="45720" rtlCol="0" anchor="ctr">
                <a:normAutofit/>
              </a:bodyPr>
              <a:lstStyle/>
              <a:p>
                <a:pPr algn="l"/>
                <a:r>
                  <a:rPr kumimoji="1" lang="en-US" altLang="zh-CN" dirty="0">
                    <a:latin typeface="Arial" panose="020B0604020202020204" pitchFamily="34" charset="0"/>
                    <a:cs typeface="Arial" panose="020B0604020202020204" pitchFamily="34" charset="0"/>
                  </a:rPr>
                  <a:t>Super key: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𝑖𝑑</m:t>
                    </m:r>
                    <m:r>
                      <a:rPr kumimoji="1" lang="en-US" altLang="zh-CN" i="1" dirty="0" smtClean="0">
                        <a:latin typeface="Cambria Math" panose="02040503050406030204" pitchFamily="18" charset="0"/>
                        <a:cs typeface="Arial" panose="020B0604020202020204" pitchFamily="34" charset="0"/>
                      </a:rPr>
                      <m:t>, </m:t>
                    </m:r>
                    <m:r>
                      <a:rPr kumimoji="1" lang="en-US" altLang="zh-CN" i="1" dirty="0" err="1">
                        <a:latin typeface="Cambria Math" panose="02040503050406030204" pitchFamily="18" charset="0"/>
                        <a:cs typeface="Arial" panose="020B0604020202020204" pitchFamily="34" charset="0"/>
                      </a:rPr>
                      <m:t>𝑔𝑝𝑎</m:t>
                    </m:r>
                    <m:r>
                      <a:rPr kumimoji="1" lang="en-US" altLang="zh-CN" i="1" dirty="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b="0" i="1" dirty="0" smtClean="0">
                        <a:latin typeface="Cambria Math" panose="02040503050406030204" pitchFamily="18" charset="0"/>
                        <a:cs typeface="Arial" panose="020B0604020202020204" pitchFamily="34" charset="0"/>
                      </a:rPr>
                      <m:t>𝑝h𝑜𝑛𝑒</m:t>
                    </m:r>
                    <m:r>
                      <a:rPr kumimoji="1" lang="en-US" altLang="zh-CN" i="1" dirty="0" smtClean="0">
                        <a:latin typeface="Cambria Math" panose="02040503050406030204" pitchFamily="18" charset="0"/>
                        <a:cs typeface="Arial" panose="020B0604020202020204" pitchFamily="34" charset="0"/>
                      </a:rPr>
                      <m:t>, </m:t>
                    </m:r>
                    <m:r>
                      <a:rPr kumimoji="1" lang="en-US" altLang="zh-CN" i="1" dirty="0" smtClean="0">
                        <a:latin typeface="Cambria Math" panose="02040503050406030204" pitchFamily="18" charset="0"/>
                        <a:cs typeface="Arial" panose="020B0604020202020204" pitchFamily="34" charset="0"/>
                      </a:rPr>
                      <m:t>𝑔𝑒𝑛𝑑𝑒𝑟</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oMath>
                </a14:m>
                <a:endParaRPr kumimoji="1" lang="en-US" altLang="zh-CN" dirty="0">
                  <a:latin typeface="Arial" panose="020B0604020202020204" pitchFamily="34" charset="0"/>
                  <a:cs typeface="Arial" panose="020B0604020202020204" pitchFamily="34" charset="0"/>
                </a:endParaRPr>
              </a:p>
              <a:p>
                <a:pPr algn="l"/>
                <a:r>
                  <a:rPr kumimoji="1" lang="en-US" altLang="zh-CN" dirty="0">
                    <a:latin typeface="Arial" panose="020B0604020202020204" pitchFamily="34" charset="0"/>
                    <a:cs typeface="Arial" panose="020B0604020202020204" pitchFamily="34" charset="0"/>
                  </a:rPr>
                  <a:t>Candidate key: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𝑖𝑑</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b="0" i="1" dirty="0" smtClean="0">
                        <a:latin typeface="Cambria Math" panose="02040503050406030204" pitchFamily="18" charset="0"/>
                        <a:cs typeface="Arial" panose="020B0604020202020204" pitchFamily="34" charset="0"/>
                      </a:rPr>
                      <m:t>𝑝h𝑜𝑛𝑒</m:t>
                    </m:r>
                    <m:r>
                      <a:rPr kumimoji="1" lang="en-US" altLang="zh-CN" i="1" dirty="0" smtClean="0">
                        <a:latin typeface="Cambria Math" panose="02040503050406030204" pitchFamily="18" charset="0"/>
                        <a:cs typeface="Arial" panose="020B0604020202020204" pitchFamily="34" charset="0"/>
                      </a:rPr>
                      <m:t>}</m:t>
                    </m:r>
                  </m:oMath>
                </a14:m>
                <a:endParaRPr kumimoji="1" lang="en-US" altLang="zh-CN" dirty="0">
                  <a:latin typeface="Arial" panose="020B0604020202020204" pitchFamily="34" charset="0"/>
                  <a:cs typeface="Arial" panose="020B0604020202020204" pitchFamily="34" charset="0"/>
                </a:endParaRPr>
              </a:p>
              <a:p>
                <a:pPr algn="l"/>
                <a:r>
                  <a:rPr kumimoji="1" lang="en-US" altLang="zh-CN" dirty="0">
                    <a:latin typeface="Arial" panose="020B0604020202020204" pitchFamily="34" charset="0"/>
                    <a:cs typeface="Arial" panose="020B0604020202020204" pitchFamily="34" charset="0"/>
                  </a:rPr>
                  <a:t>Primary key: </a:t>
                </a: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i="1" dirty="0" smtClean="0">
                        <a:latin typeface="Cambria Math" panose="02040503050406030204" pitchFamily="18" charset="0"/>
                        <a:cs typeface="Arial" panose="020B0604020202020204" pitchFamily="34" charset="0"/>
                      </a:rPr>
                      <m:t>𝑖𝑑</m:t>
                    </m:r>
                    <m:r>
                      <a:rPr kumimoji="1" lang="en-US" altLang="zh-CN" i="1" dirty="0" smtClean="0">
                        <a:latin typeface="Cambria Math" panose="02040503050406030204" pitchFamily="18" charset="0"/>
                        <a:cs typeface="Arial" panose="020B0604020202020204" pitchFamily="34" charset="0"/>
                      </a:rPr>
                      <m:t>}</m:t>
                    </m:r>
                  </m:oMath>
                </a14:m>
                <a:endParaRPr kumimoji="1" lang="zh-CN" altLang="en-US" dirty="0">
                  <a:latin typeface="Arial" panose="020B0604020202020204" pitchFamily="34" charset="0"/>
                  <a:cs typeface="Arial" panose="020B0604020202020204" pitchFamily="34" charset="0"/>
                </a:endParaRPr>
              </a:p>
            </p:txBody>
          </p:sp>
        </mc:Choice>
        <mc:Fallback xmlns="">
          <p:sp>
            <p:nvSpPr>
              <p:cNvPr id="7" name="文本框 6">
                <a:extLst>
                  <a:ext uri="{FF2B5EF4-FFF2-40B4-BE49-F238E27FC236}">
                    <a16:creationId xmlns:a16="http://schemas.microsoft.com/office/drawing/2014/main" id="{1FF4A8A6-9FF7-44C4-AFB8-100B3C4EF940}"/>
                  </a:ext>
                </a:extLst>
              </p:cNvPr>
              <p:cNvSpPr txBox="1">
                <a:spLocks noRot="1" noChangeAspect="1" noMove="1" noResize="1" noEditPoints="1" noAdjustHandles="1" noChangeArrowheads="1" noChangeShapeType="1" noTextEdit="1"/>
              </p:cNvSpPr>
              <p:nvPr/>
            </p:nvSpPr>
            <p:spPr>
              <a:xfrm>
                <a:off x="4648200" y="3872500"/>
                <a:ext cx="4284786" cy="1297332"/>
              </a:xfrm>
              <a:prstGeom prst="rect">
                <a:avLst/>
              </a:prstGeom>
              <a:blipFill>
                <a:blip r:embed="rId2"/>
                <a:stretch>
                  <a:fillRect l="-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868FC15-9B2F-4655-8125-A9D47708C49B}"/>
                  </a:ext>
                </a:extLst>
              </p:cNvPr>
              <p:cNvSpPr txBox="1"/>
              <p:nvPr/>
            </p:nvSpPr>
            <p:spPr>
              <a:xfrm>
                <a:off x="628650" y="5658093"/>
                <a:ext cx="7886700" cy="846305"/>
              </a:xfrm>
              <a:prstGeom prst="rect">
                <a:avLst/>
              </a:prstGeom>
            </p:spPr>
            <p:txBody>
              <a:bodyPr vert="horz" wrap="square" lIns="91440" tIns="45720" rIns="91440" bIns="45720" rtlCol="0" anchor="t">
                <a:normAutofit/>
              </a:bodyPr>
              <a:lstStyle/>
              <a:p>
                <a:pPr marL="285750" indent="-285750" algn="l">
                  <a:buFont typeface="Arial" panose="020B0604020202020204" pitchFamily="34" charset="0"/>
                  <a:buChar char="•"/>
                </a:pPr>
                <a14:m>
                  <m:oMath xmlns:m="http://schemas.openxmlformats.org/officeDocument/2006/math">
                    <m:r>
                      <a:rPr kumimoji="1" lang="en-US" altLang="zh-CN" i="1" dirty="0" smtClean="0">
                        <a:latin typeface="Cambria Math" panose="02040503050406030204" pitchFamily="18" charset="0"/>
                        <a:cs typeface="Arial" panose="020B0604020202020204" pitchFamily="34" charset="0"/>
                      </a:rPr>
                      <m:t>{</m:t>
                    </m:r>
                    <m:r>
                      <a:rPr kumimoji="1" lang="en-US" altLang="zh-CN" b="0" i="1" dirty="0" smtClean="0">
                        <a:latin typeface="Cambria Math" panose="02040503050406030204" pitchFamily="18" charset="0"/>
                        <a:cs typeface="Arial" panose="020B0604020202020204" pitchFamily="34" charset="0"/>
                      </a:rPr>
                      <m:t>𝑦𝑒𝑎𝑟</m:t>
                    </m:r>
                    <m:r>
                      <a:rPr kumimoji="1" lang="en-US" altLang="zh-CN" i="1" dirty="0" smtClean="0">
                        <a:latin typeface="Cambria Math" panose="02040503050406030204" pitchFamily="18" charset="0"/>
                        <a:cs typeface="Arial" panose="020B0604020202020204" pitchFamily="34" charset="0"/>
                      </a:rPr>
                      <m:t>, </m:t>
                    </m:r>
                    <m:r>
                      <a:rPr kumimoji="1" lang="en-US" altLang="zh-CN" b="0" i="1" dirty="0" smtClean="0">
                        <a:latin typeface="Cambria Math" panose="02040503050406030204" pitchFamily="18" charset="0"/>
                        <a:cs typeface="Arial" panose="020B0604020202020204" pitchFamily="34" charset="0"/>
                      </a:rPr>
                      <m:t>𝑔𝑝𝑎</m:t>
                    </m:r>
                    <m:r>
                      <a:rPr kumimoji="1" lang="en-US" altLang="zh-CN" i="1" dirty="0" smtClean="0">
                        <a:latin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a:t>
                </a:r>
                <a:r>
                  <a:rPr kumimoji="1" lang="en-US" altLang="zh-CN" b="1" dirty="0">
                    <a:latin typeface="Arial" panose="020B0604020202020204" pitchFamily="34" charset="0"/>
                    <a:cs typeface="Arial" panose="020B0604020202020204" pitchFamily="34" charset="0"/>
                  </a:rPr>
                  <a:t>cannot</a:t>
                </a:r>
                <a:r>
                  <a:rPr kumimoji="1" lang="en-US" altLang="zh-CN" dirty="0">
                    <a:latin typeface="Arial" panose="020B0604020202020204" pitchFamily="34" charset="0"/>
                    <a:cs typeface="Arial" panose="020B0604020202020204" pitchFamily="34" charset="0"/>
                  </a:rPr>
                  <a:t> be a super key even it can uniquely identify the tuples in this example. It cannot identify in some possible instances.</a:t>
                </a:r>
                <a:endParaRPr kumimoji="1" lang="zh-CN" altLang="en-US" dirty="0">
                  <a:latin typeface="Arial" panose="020B0604020202020204" pitchFamily="34" charset="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C868FC15-9B2F-4655-8125-A9D47708C49B}"/>
                  </a:ext>
                </a:extLst>
              </p:cNvPr>
              <p:cNvSpPr txBox="1">
                <a:spLocks noRot="1" noChangeAspect="1" noMove="1" noResize="1" noEditPoints="1" noAdjustHandles="1" noChangeArrowheads="1" noChangeShapeType="1" noTextEdit="1"/>
              </p:cNvSpPr>
              <p:nvPr/>
            </p:nvSpPr>
            <p:spPr>
              <a:xfrm>
                <a:off x="628650" y="5658093"/>
                <a:ext cx="7886700" cy="846305"/>
              </a:xfrm>
              <a:prstGeom prst="rect">
                <a:avLst/>
              </a:prstGeom>
              <a:blipFill>
                <a:blip r:embed="rId3"/>
                <a:stretch>
                  <a:fillRect l="-464" t="-3597"/>
                </a:stretch>
              </a:blipFill>
            </p:spPr>
            <p:txBody>
              <a:bodyPr/>
              <a:lstStyle/>
              <a:p>
                <a:r>
                  <a:rPr lang="en-US">
                    <a:noFill/>
                  </a:rPr>
                  <a:t> </a:t>
                </a:r>
              </a:p>
            </p:txBody>
          </p:sp>
        </mc:Fallback>
      </mc:AlternateContent>
      <p:sp>
        <p:nvSpPr>
          <p:cNvPr id="18" name="矩形 12">
            <a:hlinkClick r:id="rId4" action="ppaction://hlinksldjump"/>
            <a:extLst>
              <a:ext uri="{FF2B5EF4-FFF2-40B4-BE49-F238E27FC236}">
                <a16:creationId xmlns:a16="http://schemas.microsoft.com/office/drawing/2014/main" id="{5F93EF46-7DA4-42CF-BA87-84C7E3C39641}"/>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19" name="矩形 12">
            <a:hlinkClick r:id="rId5" action="ppaction://hlinksldjump"/>
            <a:extLst>
              <a:ext uri="{FF2B5EF4-FFF2-40B4-BE49-F238E27FC236}">
                <a16:creationId xmlns:a16="http://schemas.microsoft.com/office/drawing/2014/main" id="{67A6C9CC-F8CA-46E4-A07D-8E32A274B012}"/>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76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738B1-D4A1-4C3F-8672-CE4B03EC3A7F}"/>
              </a:ext>
            </a:extLst>
          </p:cNvPr>
          <p:cNvSpPr>
            <a:spLocks noGrp="1"/>
          </p:cNvSpPr>
          <p:nvPr>
            <p:ph type="title"/>
          </p:nvPr>
        </p:nvSpPr>
        <p:spPr/>
        <p:txBody>
          <a:bodyPr/>
          <a:lstStyle/>
          <a:p>
            <a:r>
              <a:rPr lang="en-US" altLang="zh-CN" dirty="0">
                <a:ea typeface="宋体" charset="-122"/>
              </a:rPr>
              <a:t>Foreign Keys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9D4B62F-4948-4403-9D38-24E5339FC592}"/>
                  </a:ext>
                </a:extLst>
              </p:cNvPr>
              <p:cNvSpPr>
                <a:spLocks noGrp="1"/>
              </p:cNvSpPr>
              <p:nvPr>
                <p:ph idx="1"/>
              </p:nvPr>
            </p:nvSpPr>
            <p:spPr>
              <a:xfrm>
                <a:off x="628650" y="1600200"/>
                <a:ext cx="7886700" cy="4876800"/>
              </a:xfrm>
            </p:spPr>
            <p:txBody>
              <a:bodyPr>
                <a:normAutofit/>
              </a:bodyPr>
              <a:lstStyle/>
              <a:p>
                <a:r>
                  <a:rPr lang="en-US" altLang="zh-CN" dirty="0">
                    <a:ea typeface="宋体" charset="-122"/>
                  </a:rPr>
                  <a:t>A relational schema may have a set of attribute(s) that corresponds to the primary key of another relation.  This set of attribute(s) is called a </a:t>
                </a:r>
                <a:r>
                  <a:rPr lang="en-US" altLang="zh-CN" dirty="0">
                    <a:solidFill>
                      <a:srgbClr val="FF0000"/>
                    </a:solidFill>
                    <a:ea typeface="宋体" charset="-122"/>
                  </a:rPr>
                  <a:t>foreign key</a:t>
                </a:r>
                <a:r>
                  <a:rPr lang="en-US" altLang="zh-CN" dirty="0">
                    <a:ea typeface="宋体" charset="-122"/>
                  </a:rPr>
                  <a:t>.</a:t>
                </a:r>
              </a:p>
              <a:p>
                <a:pPr lvl="1"/>
                <a:r>
                  <a:rPr lang="en-US" altLang="zh-CN" dirty="0">
                    <a:ea typeface="宋体" charset="-122"/>
                  </a:rPr>
                  <a:t>For example, given the following schemas</a:t>
                </a:r>
                <a:endParaRPr lang="en-US" altLang="zh-CN" b="1" dirty="0">
                  <a:ea typeface="宋体" charset="-122"/>
                </a:endParaRPr>
              </a:p>
              <a:p>
                <a:pPr marL="342900" lvl="1" indent="0">
                  <a:buNone/>
                </a:pPr>
                <a:r>
                  <a:rPr lang="en-US" altLang="zh-CN" dirty="0">
                    <a:ea typeface="宋体" charset="-122"/>
                  </a:rPr>
                  <a:t>		</a:t>
                </a:r>
                <a14:m>
                  <m:oMath xmlns:m="http://schemas.openxmlformats.org/officeDocument/2006/math">
                    <m:r>
                      <a:rPr lang="en-US" altLang="zh-CN" b="0" i="1" smtClean="0">
                        <a:latin typeface="Cambria Math" panose="02040503050406030204" pitchFamily="18" charset="0"/>
                        <a:ea typeface="宋体" charset="-122"/>
                      </a:rPr>
                      <m:t>𝑠𝑡𝑢𝑑𝑒𝑛𝑡</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𝑠𝑡𝑢𝑑𝑒𝑛𝑡</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𝐼𝐷</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𝑛𝑎𝑚𝑒</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𝑚𝑎𝑗𝑜𝑟</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𝑝h𝑜𝑛𝑒</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𝑦𝑒𝑎𝑟</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𝐺𝑃𝐴</m:t>
                    </m:r>
                    <m:r>
                      <a:rPr lang="en-US" altLang="zh-CN" b="0" i="1" smtClean="0">
                        <a:latin typeface="Cambria Math" panose="02040503050406030204" pitchFamily="18" charset="0"/>
                        <a:ea typeface="宋体" charset="-122"/>
                      </a:rPr>
                      <m:t>)</m:t>
                    </m:r>
                  </m:oMath>
                </a14:m>
                <a:endParaRPr lang="en-US" altLang="zh-CN" dirty="0">
                  <a:ea typeface="宋体" charset="-122"/>
                </a:endParaRPr>
              </a:p>
              <a:p>
                <a:pPr marL="342900" lvl="1" indent="0">
                  <a:buNone/>
                </a:pPr>
                <a:r>
                  <a:rPr lang="en-US" altLang="zh-CN" dirty="0">
                    <a:ea typeface="宋体" charset="-122"/>
                  </a:rPr>
                  <a:t>		</a:t>
                </a:r>
                <a14:m>
                  <m:oMath xmlns:m="http://schemas.openxmlformats.org/officeDocument/2006/math">
                    <m:r>
                      <a:rPr lang="en-US" altLang="zh-CN" b="0" i="1" smtClean="0">
                        <a:latin typeface="Cambria Math" panose="02040503050406030204" pitchFamily="18" charset="0"/>
                        <a:ea typeface="宋体" charset="-122"/>
                      </a:rPr>
                      <m:t>𝑏𝑜𝑜𝑘</m:t>
                    </m:r>
                    <m:r>
                      <a:rPr lang="en-US" altLang="zh-CN" b="0" i="1" smtClean="0">
                        <a:latin typeface="Cambria Math" panose="02040503050406030204" pitchFamily="18" charset="0"/>
                        <a:ea typeface="宋体" charset="-122"/>
                      </a:rPr>
                      <m:t>=</m:t>
                    </m:r>
                    <m:d>
                      <m:dPr>
                        <m:ctrlPr>
                          <a:rPr lang="en-US" altLang="zh-CN" b="0" i="1" smtClean="0">
                            <a:latin typeface="Cambria Math" panose="02040503050406030204" pitchFamily="18" charset="0"/>
                            <a:ea typeface="宋体" charset="-122"/>
                          </a:rPr>
                        </m:ctrlPr>
                      </m:dPr>
                      <m:e>
                        <m:r>
                          <a:rPr lang="en-US" altLang="zh-CN" b="0" i="1" smtClean="0">
                            <a:latin typeface="Cambria Math" panose="02040503050406030204" pitchFamily="18" charset="0"/>
                            <a:ea typeface="宋体" charset="-122"/>
                          </a:rPr>
                          <m:t>𝐼𝑆𝐵𝑁</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𝑡𝑖𝑡𝑙𝑒</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𝑎𝑢𝑡h𝑜𝑟</m:t>
                        </m:r>
                      </m:e>
                    </m:d>
                  </m:oMath>
                </a14:m>
                <a:endParaRPr lang="en-US" altLang="zh-CN" dirty="0">
                  <a:ea typeface="宋体" charset="-122"/>
                </a:endParaRPr>
              </a:p>
              <a:p>
                <a:pPr marL="342900" lvl="1" indent="0">
                  <a:buNone/>
                </a:pPr>
                <a:r>
                  <a:rPr lang="en-US" altLang="zh-CN" dirty="0">
                    <a:ea typeface="宋体" charset="-122"/>
                  </a:rPr>
                  <a:t>		</a:t>
                </a:r>
                <a14:m>
                  <m:oMath xmlns:m="http://schemas.openxmlformats.org/officeDocument/2006/math">
                    <m:r>
                      <a:rPr lang="en-US" altLang="zh-CN" b="0" i="1" smtClean="0">
                        <a:latin typeface="Cambria Math" panose="02040503050406030204" pitchFamily="18" charset="0"/>
                        <a:ea typeface="宋体" charset="-122"/>
                      </a:rPr>
                      <m:t>𝑏𝑜𝑟𝑟𝑜𝑤</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𝑠𝑡𝑢𝑑𝑒𝑛𝑡</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𝐼𝐷</m:t>
                    </m:r>
                    <m:r>
                      <a:rPr lang="en-US" altLang="zh-CN" b="0" i="1" smtClean="0">
                        <a:latin typeface="Cambria Math" panose="02040503050406030204" pitchFamily="18" charset="0"/>
                        <a:ea typeface="宋体" charset="-122"/>
                      </a:rPr>
                      <m:t>,</m:t>
                    </m:r>
                    <m:r>
                      <a:rPr lang="en-US" altLang="zh-CN" b="0" i="1" smtClean="0">
                        <a:latin typeface="Cambria Math" panose="02040503050406030204" pitchFamily="18" charset="0"/>
                        <a:ea typeface="宋体" charset="-122"/>
                      </a:rPr>
                      <m:t>𝐼𝑆𝐵𝑁</m:t>
                    </m:r>
                    <m:r>
                      <a:rPr lang="en-US" altLang="zh-CN" b="0" i="1" smtClean="0">
                        <a:latin typeface="Cambria Math" panose="02040503050406030204" pitchFamily="18" charset="0"/>
                        <a:ea typeface="宋体" charset="-122"/>
                      </a:rPr>
                      <m:t>)</m:t>
                    </m:r>
                  </m:oMath>
                </a14:m>
                <a:endParaRPr lang="en-US" altLang="zh-CN" dirty="0">
                  <a:ea typeface="宋体" charset="-122"/>
                </a:endParaRPr>
              </a:p>
              <a:p>
                <a:pPr lvl="1"/>
                <a:endParaRPr lang="en-US" altLang="zh-CN" dirty="0">
                  <a:ea typeface="宋体" charset="-122"/>
                </a:endParaRPr>
              </a:p>
              <a:p>
                <a:pPr lvl="1"/>
                <a:r>
                  <a:rPr lang="en-US" altLang="zh-CN" b="0" dirty="0">
                    <a:ea typeface="宋体" charset="-122"/>
                  </a:rPr>
                  <a:t>The attribute </a:t>
                </a:r>
                <a14:m>
                  <m:oMath xmlns:m="http://schemas.openxmlformats.org/officeDocument/2006/math">
                    <m:r>
                      <a:rPr lang="en-US" altLang="zh-CN" b="0" i="1" smtClean="0">
                        <a:latin typeface="Cambria Math" panose="02040503050406030204" pitchFamily="18" charset="0"/>
                        <a:ea typeface="宋体" charset="-122"/>
                      </a:rPr>
                      <m:t>𝐼𝑆𝐵𝑁</m:t>
                    </m:r>
                  </m:oMath>
                </a14:m>
                <a:r>
                  <a:rPr lang="en-US" altLang="zh-CN" dirty="0">
                    <a:ea typeface="宋体" charset="-122"/>
                  </a:rPr>
                  <a:t> in the schema </a:t>
                </a:r>
                <a14:m>
                  <m:oMath xmlns:m="http://schemas.openxmlformats.org/officeDocument/2006/math">
                    <m:r>
                      <a:rPr lang="en-US" altLang="zh-CN" b="0" i="1" smtClean="0">
                        <a:latin typeface="Cambria Math" panose="02040503050406030204" pitchFamily="18" charset="0"/>
                        <a:ea typeface="宋体" charset="-122"/>
                      </a:rPr>
                      <m:t>𝑏𝑜𝑟𝑟𝑜𝑤</m:t>
                    </m:r>
                  </m:oMath>
                </a14:m>
                <a:r>
                  <a:rPr lang="en-US" altLang="zh-CN" dirty="0">
                    <a:ea typeface="宋体" charset="-122"/>
                  </a:rPr>
                  <a:t> is a foreign key to the schema </a:t>
                </a:r>
                <a14:m>
                  <m:oMath xmlns:m="http://schemas.openxmlformats.org/officeDocument/2006/math">
                    <m:r>
                      <a:rPr lang="en-US" altLang="zh-CN" b="0" i="1" smtClean="0">
                        <a:latin typeface="Cambria Math" panose="02040503050406030204" pitchFamily="18" charset="0"/>
                        <a:ea typeface="宋体" charset="-122"/>
                      </a:rPr>
                      <m:t>𝑏𝑜𝑜𝑘</m:t>
                    </m:r>
                  </m:oMath>
                </a14:m>
                <a:r>
                  <a:rPr lang="en-US" altLang="zh-CN" dirty="0">
                    <a:ea typeface="宋体" charset="-122"/>
                  </a:rPr>
                  <a:t>, same for </a:t>
                </a:r>
                <a14:m>
                  <m:oMath xmlns:m="http://schemas.openxmlformats.org/officeDocument/2006/math">
                    <m:r>
                      <a:rPr lang="en-US" altLang="zh-CN" b="0" i="1" smtClean="0">
                        <a:latin typeface="Cambria Math" panose="02040503050406030204" pitchFamily="18" charset="0"/>
                        <a:ea typeface="宋体" charset="-122"/>
                      </a:rPr>
                      <m:t>𝑠𝑡𝑢𝑑𝑒𝑛𝑡</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𝐼𝐷</m:t>
                    </m:r>
                  </m:oMath>
                </a14:m>
                <a:r>
                  <a:rPr lang="en-US" altLang="zh-CN" dirty="0">
                    <a:ea typeface="宋体" charset="-122"/>
                  </a:rPr>
                  <a:t>.</a:t>
                </a:r>
              </a:p>
              <a:p>
                <a:pPr lvl="1"/>
                <a14:m>
                  <m:oMath xmlns:m="http://schemas.openxmlformats.org/officeDocument/2006/math">
                    <m:r>
                      <a:rPr lang="en-US" altLang="zh-CN" b="0" i="1" smtClean="0">
                        <a:latin typeface="Cambria Math" panose="02040503050406030204" pitchFamily="18" charset="0"/>
                        <a:ea typeface="宋体" charset="-122"/>
                      </a:rPr>
                      <m:t>𝑏𝑜𝑜𝑘</m:t>
                    </m:r>
                  </m:oMath>
                </a14:m>
                <a:r>
                  <a:rPr lang="en-US" altLang="zh-CN" dirty="0">
                    <a:ea typeface="宋体" charset="-122"/>
                  </a:rPr>
                  <a:t> is the </a:t>
                </a:r>
                <a:r>
                  <a:rPr lang="en-US" altLang="zh-CN" b="1" i="1" dirty="0">
                    <a:ea typeface="宋体" charset="-122"/>
                  </a:rPr>
                  <a:t>referenced relation</a:t>
                </a:r>
                <a:r>
                  <a:rPr lang="en-US" altLang="zh-CN" dirty="0">
                    <a:ea typeface="宋体" charset="-122"/>
                  </a:rPr>
                  <a:t>. And </a:t>
                </a:r>
                <a14:m>
                  <m:oMath xmlns:m="http://schemas.openxmlformats.org/officeDocument/2006/math">
                    <m:r>
                      <a:rPr lang="en-US" altLang="zh-CN" b="0" i="1" smtClean="0">
                        <a:latin typeface="Cambria Math" panose="02040503050406030204" pitchFamily="18" charset="0"/>
                        <a:ea typeface="宋体" charset="-122"/>
                      </a:rPr>
                      <m:t>𝑏𝑜𝑟𝑟𝑜𝑤</m:t>
                    </m:r>
                  </m:oMath>
                </a14:m>
                <a:r>
                  <a:rPr lang="en-US" altLang="zh-CN" dirty="0">
                    <a:ea typeface="宋体" charset="-122"/>
                  </a:rPr>
                  <a:t> is the </a:t>
                </a:r>
                <a:r>
                  <a:rPr lang="en-US" altLang="zh-CN" b="1" i="1" dirty="0">
                    <a:ea typeface="宋体" charset="-122"/>
                  </a:rPr>
                  <a:t>referencing relation</a:t>
                </a:r>
                <a:r>
                  <a:rPr lang="en-US" altLang="zh-CN" dirty="0">
                    <a:ea typeface="宋体" charset="-122"/>
                  </a:rPr>
                  <a:t>.</a:t>
                </a:r>
              </a:p>
              <a:p>
                <a:pPr lvl="1"/>
                <a:r>
                  <a:rPr lang="en-US" altLang="zh-CN" dirty="0">
                    <a:ea typeface="宋体" charset="-122"/>
                  </a:rPr>
                  <a:t>The purpose of a foreign key is to find some information across multiple tables.</a:t>
                </a:r>
              </a:p>
              <a:p>
                <a:pPr lvl="1"/>
                <a:r>
                  <a:rPr lang="en-US" altLang="zh-CN" dirty="0">
                    <a:ea typeface="宋体" charset="-122"/>
                  </a:rPr>
                  <a:t>Only values occurring in the primary key attribute of the </a:t>
                </a:r>
                <a:r>
                  <a:rPr lang="en-US" altLang="zh-CN" b="1" dirty="0">
                    <a:solidFill>
                      <a:srgbClr val="FF0000"/>
                    </a:solidFill>
                    <a:ea typeface="宋体" charset="-122"/>
                  </a:rPr>
                  <a:t>referenced relation</a:t>
                </a:r>
                <a:r>
                  <a:rPr lang="en-US" altLang="zh-CN" dirty="0">
                    <a:ea typeface="宋体" charset="-122"/>
                  </a:rPr>
                  <a:t> may occur in the foreign key attribute of the </a:t>
                </a:r>
                <a:r>
                  <a:rPr lang="en-US" altLang="zh-CN" b="1" dirty="0">
                    <a:solidFill>
                      <a:srgbClr val="FF0000"/>
                    </a:solidFill>
                    <a:ea typeface="宋体" charset="-122"/>
                  </a:rPr>
                  <a:t>referencing relation</a:t>
                </a:r>
                <a:r>
                  <a:rPr lang="en-US" altLang="zh-CN" b="1" dirty="0">
                    <a:ea typeface="宋体" charset="-122"/>
                  </a:rPr>
                  <a:t>.</a:t>
                </a:r>
              </a:p>
            </p:txBody>
          </p:sp>
        </mc:Choice>
        <mc:Fallback xmlns="">
          <p:sp>
            <p:nvSpPr>
              <p:cNvPr id="3" name="内容占位符 2">
                <a:extLst>
                  <a:ext uri="{FF2B5EF4-FFF2-40B4-BE49-F238E27FC236}">
                    <a16:creationId xmlns:a16="http://schemas.microsoft.com/office/drawing/2014/main" id="{29D4B62F-4948-4403-9D38-24E5339FC592}"/>
                  </a:ext>
                </a:extLst>
              </p:cNvPr>
              <p:cNvSpPr>
                <a:spLocks noGrp="1" noRot="1" noChangeAspect="1" noMove="1" noResize="1" noEditPoints="1" noAdjustHandles="1" noChangeArrowheads="1" noChangeShapeType="1" noTextEdit="1"/>
              </p:cNvSpPr>
              <p:nvPr>
                <p:ph idx="1"/>
              </p:nvPr>
            </p:nvSpPr>
            <p:spPr>
              <a:xfrm>
                <a:off x="628650" y="1600200"/>
                <a:ext cx="7886700" cy="4876800"/>
              </a:xfrm>
              <a:blipFill>
                <a:blip r:embed="rId2"/>
                <a:stretch>
                  <a:fillRect l="-773" t="-1625" r="-541" b="-175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43CA811F-48E7-4BDC-BB7A-3199F514E472}"/>
              </a:ext>
            </a:extLst>
          </p:cNvPr>
          <p:cNvCxnSpPr>
            <a:cxnSpLocks/>
          </p:cNvCxnSpPr>
          <p:nvPr/>
        </p:nvCxnSpPr>
        <p:spPr>
          <a:xfrm>
            <a:off x="3381356" y="3102932"/>
            <a:ext cx="109685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B29ED-1BF1-4A4D-8E21-ABD528EC0C4E}"/>
              </a:ext>
            </a:extLst>
          </p:cNvPr>
          <p:cNvCxnSpPr/>
          <p:nvPr/>
        </p:nvCxnSpPr>
        <p:spPr>
          <a:xfrm>
            <a:off x="3058220" y="3390149"/>
            <a:ext cx="5368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66DC6D-B935-44C4-80B5-D5346608F489}"/>
              </a:ext>
            </a:extLst>
          </p:cNvPr>
          <p:cNvCxnSpPr>
            <a:cxnSpLocks/>
          </p:cNvCxnSpPr>
          <p:nvPr/>
        </p:nvCxnSpPr>
        <p:spPr>
          <a:xfrm>
            <a:off x="3232864" y="3696903"/>
            <a:ext cx="17377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12">
            <a:hlinkClick r:id="rId3" action="ppaction://hlinksldjump"/>
            <a:extLst>
              <a:ext uri="{FF2B5EF4-FFF2-40B4-BE49-F238E27FC236}">
                <a16:creationId xmlns:a16="http://schemas.microsoft.com/office/drawing/2014/main" id="{AF475E2C-91C1-4129-87F6-6692E706E1FA}"/>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23" name="矩形 12">
            <a:hlinkClick r:id="rId4" action="ppaction://hlinksldjump"/>
            <a:extLst>
              <a:ext uri="{FF2B5EF4-FFF2-40B4-BE49-F238E27FC236}">
                <a16:creationId xmlns:a16="http://schemas.microsoft.com/office/drawing/2014/main" id="{89DE3FB9-63C1-44E0-BCDD-280115937E78}"/>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01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738B1-D4A1-4C3F-8672-CE4B03EC3A7F}"/>
              </a:ext>
            </a:extLst>
          </p:cNvPr>
          <p:cNvSpPr>
            <a:spLocks noGrp="1"/>
          </p:cNvSpPr>
          <p:nvPr>
            <p:ph type="title"/>
          </p:nvPr>
        </p:nvSpPr>
        <p:spPr/>
        <p:txBody>
          <a:bodyPr/>
          <a:lstStyle/>
          <a:p>
            <a:r>
              <a:rPr lang="en-US" altLang="zh-CN" dirty="0">
                <a:ea typeface="宋体" charset="-122"/>
              </a:rPr>
              <a:t>Foreign Keys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9D4B62F-4948-4403-9D38-24E5339FC592}"/>
                  </a:ext>
                </a:extLst>
              </p:cNvPr>
              <p:cNvSpPr>
                <a:spLocks noGrp="1"/>
              </p:cNvSpPr>
              <p:nvPr>
                <p:ph idx="1"/>
              </p:nvPr>
            </p:nvSpPr>
            <p:spPr>
              <a:xfrm>
                <a:off x="628650" y="1600200"/>
                <a:ext cx="7886700" cy="4876800"/>
              </a:xfrm>
            </p:spPr>
            <p:txBody>
              <a:bodyPr>
                <a:normAutofit/>
              </a:bodyPr>
              <a:lstStyle/>
              <a:p>
                <a:pPr lvl="1"/>
                <a:r>
                  <a:rPr lang="en-US" altLang="zh-CN" sz="2100" dirty="0">
                    <a:ea typeface="宋体" charset="-122"/>
                  </a:rPr>
                  <a:t>The purpose of a foreign key is to find some information across multiple tables.</a:t>
                </a:r>
              </a:p>
              <a:p>
                <a:pPr lvl="1"/>
                <a:r>
                  <a:rPr lang="en-US" altLang="zh-CN" sz="2100" dirty="0">
                    <a:ea typeface="宋体" charset="-122"/>
                  </a:rPr>
                  <a:t>For example, to find the names of books borrowed by David, </a:t>
                </a:r>
              </a:p>
              <a:p>
                <a:pPr lvl="2"/>
                <a:r>
                  <a:rPr lang="en-US" altLang="zh-CN" sz="1800" dirty="0">
                    <a:latin typeface="Arial" panose="020B0604020202020204" pitchFamily="34" charset="0"/>
                    <a:ea typeface="宋体" charset="-122"/>
                    <a:cs typeface="Arial" panose="020B0604020202020204" pitchFamily="34" charset="0"/>
                  </a:rPr>
                  <a:t>one must search David’s student ID in the table </a:t>
                </a:r>
                <a14:m>
                  <m:oMath xmlns:m="http://schemas.openxmlformats.org/officeDocument/2006/math">
                    <m:r>
                      <a:rPr lang="en-US" altLang="zh-CN" sz="1800" b="0" i="1" smtClean="0">
                        <a:latin typeface="Cambria Math" panose="02040503050406030204" pitchFamily="18" charset="0"/>
                        <a:ea typeface="宋体" charset="-122"/>
                      </a:rPr>
                      <m:t>𝑏𝑜𝑟𝑟𝑜𝑤</m:t>
                    </m:r>
                  </m:oMath>
                </a14:m>
                <a:r>
                  <a:rPr lang="en-US" altLang="zh-CN" sz="1800" dirty="0">
                    <a:latin typeface="Arial" panose="020B0604020202020204" pitchFamily="34" charset="0"/>
                    <a:ea typeface="宋体" charset="-122"/>
                    <a:cs typeface="Arial" panose="020B0604020202020204" pitchFamily="34" charset="0"/>
                  </a:rPr>
                  <a:t>;</a:t>
                </a:r>
              </a:p>
              <a:p>
                <a:pPr lvl="2"/>
                <a:r>
                  <a:rPr lang="en-US" altLang="zh-CN" sz="1800" dirty="0">
                    <a:latin typeface="Arial" panose="020B0604020202020204" pitchFamily="34" charset="0"/>
                    <a:ea typeface="宋体" charset="-122"/>
                    <a:cs typeface="Arial" panose="020B0604020202020204" pitchFamily="34" charset="0"/>
                  </a:rPr>
                  <a:t>then, he knows the ISBNs of books borrowed by David;</a:t>
                </a:r>
              </a:p>
              <a:p>
                <a:pPr lvl="2"/>
                <a:r>
                  <a:rPr lang="en-US" altLang="zh-CN" sz="1800" dirty="0">
                    <a:latin typeface="Arial" panose="020B0604020202020204" pitchFamily="34" charset="0"/>
                    <a:ea typeface="宋体" charset="-122"/>
                    <a:cs typeface="Arial" panose="020B0604020202020204" pitchFamily="34" charset="0"/>
                  </a:rPr>
                  <a:t>next, he can search for the book names using the ISBNs from the table </a:t>
                </a:r>
                <a14:m>
                  <m:oMath xmlns:m="http://schemas.openxmlformats.org/officeDocument/2006/math">
                    <m:r>
                      <a:rPr lang="en-US" altLang="zh-CN" sz="1800" b="0" i="1" smtClean="0">
                        <a:latin typeface="Cambria Math" panose="02040503050406030204" pitchFamily="18" charset="0"/>
                        <a:ea typeface="宋体" charset="-122"/>
                        <a:cs typeface="Arial" panose="020B0604020202020204" pitchFamily="34" charset="0"/>
                      </a:rPr>
                      <m:t>𝑏𝑜𝑜𝑘</m:t>
                    </m:r>
                  </m:oMath>
                </a14:m>
                <a:r>
                  <a:rPr lang="en-US" altLang="zh-CN" sz="1800" dirty="0">
                    <a:latin typeface="Arial" panose="020B0604020202020204" pitchFamily="34" charset="0"/>
                    <a:ea typeface="宋体" charset="-122"/>
                    <a:cs typeface="Arial" panose="020B0604020202020204" pitchFamily="34" charset="0"/>
                  </a:rPr>
                  <a:t>.</a:t>
                </a:r>
              </a:p>
              <a:p>
                <a:pPr lvl="1"/>
                <a:r>
                  <a:rPr lang="en-US" altLang="zh-CN" sz="2100" dirty="0">
                    <a:ea typeface="宋体" charset="-122"/>
                  </a:rPr>
                  <a:t>To make sure the searching can always be done, only values occurring in the primary key attribute of the referenced relation may occur in the foreign key attribute of the referencing relation.</a:t>
                </a:r>
                <a:endParaRPr lang="en-US" altLang="zh-CN" sz="2100" b="1" dirty="0">
                  <a:ea typeface="宋体" charset="-122"/>
                </a:endParaRPr>
              </a:p>
              <a:p>
                <a:pPr lvl="1"/>
                <a:r>
                  <a:rPr lang="en-US" altLang="zh-CN" sz="2100" dirty="0">
                    <a:ea typeface="宋体" charset="-122"/>
                  </a:rPr>
                  <a:t>For example, it’s impossible to let </a:t>
                </a:r>
                <a14:m>
                  <m:oMath xmlns:m="http://schemas.openxmlformats.org/officeDocument/2006/math">
                    <m:r>
                      <a:rPr lang="en-US" altLang="zh-CN" sz="2100" b="0" i="1" smtClean="0">
                        <a:latin typeface="Cambria Math" panose="02040503050406030204" pitchFamily="18" charset="0"/>
                        <a:ea typeface="宋体" charset="-122"/>
                      </a:rPr>
                      <m:t>𝑏𝑜𝑟𝑟𝑜𝑤</m:t>
                    </m:r>
                  </m:oMath>
                </a14:m>
                <a:r>
                  <a:rPr lang="en-US" altLang="zh-CN" sz="2100" dirty="0">
                    <a:ea typeface="宋体" charset="-122"/>
                  </a:rPr>
                  <a:t> have an ISBN which does not exist in </a:t>
                </a:r>
                <a14:m>
                  <m:oMath xmlns:m="http://schemas.openxmlformats.org/officeDocument/2006/math">
                    <m:r>
                      <a:rPr lang="en-US" altLang="zh-CN" sz="2100" b="0" i="1" smtClean="0">
                        <a:latin typeface="Cambria Math" panose="02040503050406030204" pitchFamily="18" charset="0"/>
                        <a:ea typeface="宋体" charset="-122"/>
                      </a:rPr>
                      <m:t>𝑏𝑜𝑜𝑘</m:t>
                    </m:r>
                  </m:oMath>
                </a14:m>
                <a:r>
                  <a:rPr lang="en-US" altLang="zh-CN" sz="2100" dirty="0">
                    <a:ea typeface="宋体" charset="-122"/>
                  </a:rPr>
                  <a:t>.</a:t>
                </a:r>
              </a:p>
            </p:txBody>
          </p:sp>
        </mc:Choice>
        <mc:Fallback xmlns="">
          <p:sp>
            <p:nvSpPr>
              <p:cNvPr id="3" name="内容占位符 2">
                <a:extLst>
                  <a:ext uri="{FF2B5EF4-FFF2-40B4-BE49-F238E27FC236}">
                    <a16:creationId xmlns:a16="http://schemas.microsoft.com/office/drawing/2014/main" id="{29D4B62F-4948-4403-9D38-24E5339FC592}"/>
                  </a:ext>
                </a:extLst>
              </p:cNvPr>
              <p:cNvSpPr>
                <a:spLocks noGrp="1" noRot="1" noChangeAspect="1" noMove="1" noResize="1" noEditPoints="1" noAdjustHandles="1" noChangeArrowheads="1" noChangeShapeType="1" noTextEdit="1"/>
              </p:cNvSpPr>
              <p:nvPr>
                <p:ph idx="1"/>
              </p:nvPr>
            </p:nvSpPr>
            <p:spPr>
              <a:xfrm>
                <a:off x="628650" y="1600200"/>
                <a:ext cx="7886700" cy="4876800"/>
              </a:xfrm>
              <a:blipFill>
                <a:blip r:embed="rId2"/>
                <a:stretch>
                  <a:fillRect t="-1625" r="-1623"/>
                </a:stretch>
              </a:blipFill>
            </p:spPr>
            <p:txBody>
              <a:bodyPr/>
              <a:lstStyle/>
              <a:p>
                <a:r>
                  <a:rPr lang="en-US">
                    <a:noFill/>
                  </a:rPr>
                  <a:t> </a:t>
                </a:r>
              </a:p>
            </p:txBody>
          </p:sp>
        </mc:Fallback>
      </mc:AlternateContent>
      <p:sp>
        <p:nvSpPr>
          <p:cNvPr id="7" name="矩形 12">
            <a:hlinkClick r:id="rId3" action="ppaction://hlinksldjump"/>
            <a:extLst>
              <a:ext uri="{FF2B5EF4-FFF2-40B4-BE49-F238E27FC236}">
                <a16:creationId xmlns:a16="http://schemas.microsoft.com/office/drawing/2014/main" id="{942D714E-2E65-43F6-9C71-8CB19B7BC028}"/>
              </a:ext>
            </a:extLst>
          </p:cNvPr>
          <p:cNvSpPr/>
          <p:nvPr/>
        </p:nvSpPr>
        <p:spPr>
          <a:xfrm>
            <a:off x="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Relational Model</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8" name="矩形 12">
            <a:hlinkClick r:id="rId4" action="ppaction://hlinksldjump"/>
            <a:extLst>
              <a:ext uri="{FF2B5EF4-FFF2-40B4-BE49-F238E27FC236}">
                <a16:creationId xmlns:a16="http://schemas.microsoft.com/office/drawing/2014/main" id="{D8351EF5-EB16-436F-9427-8D1B7240F303}"/>
              </a:ext>
            </a:extLst>
          </p:cNvPr>
          <p:cNvSpPr/>
          <p:nvPr/>
        </p:nvSpPr>
        <p:spPr>
          <a:xfrm>
            <a:off x="4572000" y="0"/>
            <a:ext cx="4572000"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Logical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29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mer_like">
  <a:themeElements>
    <a:clrScheme name="自定义 3">
      <a:dk1>
        <a:srgbClr val="000000"/>
      </a:dk1>
      <a:lt1>
        <a:srgbClr val="FFFFFF"/>
      </a:lt1>
      <a:dk2>
        <a:srgbClr val="44546A"/>
      </a:dk2>
      <a:lt2>
        <a:srgbClr val="E7E6E6"/>
      </a:lt2>
      <a:accent1>
        <a:srgbClr val="2C2CAA"/>
      </a:accent1>
      <a:accent2>
        <a:srgbClr val="A94F0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extLst>
            <a:ext uri="{C807C97D-BFC1-408E-A445-0C87EB9F89A2}">
              <ask:lineSketchStyleProps xmlns:ask="http://schemas.microsoft.com/office/drawing/2018/sketchyshapes" sd="1219033472">
                <a:custGeom>
                  <a:avLst/>
                  <a:gdLst>
                    <a:gd name="connsiteX0" fmla="*/ 0 w 3251200"/>
                    <a:gd name="connsiteY0" fmla="*/ 276159 h 276159"/>
                    <a:gd name="connsiteX1" fmla="*/ 1778000 w 3251200"/>
                    <a:gd name="connsiteY1" fmla="*/ 388 h 276159"/>
                    <a:gd name="connsiteX2" fmla="*/ 3251200 w 3251200"/>
                    <a:gd name="connsiteY2" fmla="*/ 210845 h 276159"/>
                    <a:gd name="connsiteX3" fmla="*/ 3251200 w 3251200"/>
                    <a:gd name="connsiteY3" fmla="*/ 210845 h 276159"/>
                  </a:gdLst>
                  <a:ahLst/>
                  <a:cxnLst>
                    <a:cxn ang="0">
                      <a:pos x="connsiteX0" y="connsiteY0"/>
                    </a:cxn>
                    <a:cxn ang="0">
                      <a:pos x="connsiteX1" y="connsiteY1"/>
                    </a:cxn>
                    <a:cxn ang="0">
                      <a:pos x="connsiteX2" y="connsiteY2"/>
                    </a:cxn>
                    <a:cxn ang="0">
                      <a:pos x="connsiteX3" y="connsiteY3"/>
                    </a:cxn>
                  </a:cxnLst>
                  <a:rect l="l" t="t" r="r" b="b"/>
                  <a:pathLst>
                    <a:path w="3251200" h="276159" extrusionOk="0">
                      <a:moveTo>
                        <a:pt x="0" y="276159"/>
                      </a:moveTo>
                      <a:cubicBezTo>
                        <a:pt x="525781" y="86793"/>
                        <a:pt x="1222218" y="16496"/>
                        <a:pt x="1778000" y="388"/>
                      </a:cubicBezTo>
                      <a:cubicBezTo>
                        <a:pt x="2319868" y="-10498"/>
                        <a:pt x="3251199" y="210845"/>
                        <a:pt x="3251200" y="210845"/>
                      </a:cubicBezTo>
                      <a:lnTo>
                        <a:pt x="3251200" y="210845"/>
                      </a:lnTo>
                    </a:path>
                  </a:pathLst>
                </a:custGeom>
                <ask:type>
                  <ask:lineSketchNone/>
                </ask:type>
              </ask:lineSketchStyleProps>
            </a:ext>
          </a:extLs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91440" tIns="45720" rIns="91440" bIns="45720" rtlCol="0" anchor="ctr">
        <a:normAutofit/>
      </a:bodyPr>
      <a:lstStyle>
        <a:defPPr algn="l">
          <a:defRPr kumimoji="1" dirty="0"/>
        </a:defPPr>
      </a:lstStyle>
    </a:txDef>
  </a:objectDefaults>
  <a:extraClrSchemeLst/>
  <a:extLst>
    <a:ext uri="{05A4C25C-085E-4340-85A3-A5531E510DB2}">
      <thm15:themeFamily xmlns:thm15="http://schemas.microsoft.com/office/thememl/2012/main" name="beamer_like" id="{20F149E5-FEF3-4710-82AE-E763CD58F1C4}" vid="{D2B214A1-1DDD-42F1-A099-CF5F8281926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beamer_like</Template>
  <TotalTime>34220</TotalTime>
  <Words>2394</Words>
  <Application>Microsoft Office PowerPoint</Application>
  <PresentationFormat>On-screen Show (4:3)</PresentationFormat>
  <Paragraphs>423</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Adobe Heiti Std R</vt:lpstr>
      <vt:lpstr>Hiragino Sans GB W3</vt:lpstr>
      <vt:lpstr>等线</vt:lpstr>
      <vt:lpstr>Arial</vt:lpstr>
      <vt:lpstr>Calibri</vt:lpstr>
      <vt:lpstr>Cambria Math</vt:lpstr>
      <vt:lpstr>Helvetica</vt:lpstr>
      <vt:lpstr>Times New Roman</vt:lpstr>
      <vt:lpstr>beamer_like</vt:lpstr>
      <vt:lpstr>Lecture 6 Logical Design</vt:lpstr>
      <vt:lpstr>Outline</vt:lpstr>
      <vt:lpstr>Relational Model</vt:lpstr>
      <vt:lpstr>Relational Model</vt:lpstr>
      <vt:lpstr>Example</vt:lpstr>
      <vt:lpstr>Relational Model</vt:lpstr>
      <vt:lpstr>Keys</vt:lpstr>
      <vt:lpstr>Foreign Keys</vt:lpstr>
      <vt:lpstr>Foreign Keys</vt:lpstr>
      <vt:lpstr>Exercise</vt:lpstr>
      <vt:lpstr>Logical Design</vt:lpstr>
      <vt:lpstr>Entity Sets</vt:lpstr>
      <vt:lpstr>Relationship Sets</vt:lpstr>
      <vt:lpstr>Relationship Sets</vt:lpstr>
      <vt:lpstr>Relationship Sets</vt:lpstr>
      <vt:lpstr>Relationship Sets</vt:lpstr>
      <vt:lpstr>Relationship Sets</vt:lpstr>
      <vt:lpstr>Relationship Sets</vt:lpstr>
      <vt:lpstr>Composite Attribute</vt:lpstr>
      <vt:lpstr>Multivalued Attributes</vt:lpstr>
      <vt:lpstr>ISA Relationship Sets</vt:lpstr>
      <vt:lpstr>ISA Relationship Sets</vt:lpstr>
      <vt:lpstr>Multi-ary Relationship Sets</vt:lpstr>
      <vt:lpstr>Aggregation</vt:lpstr>
      <vt:lpstr>Comments</vt:lpstr>
      <vt:lpstr>Exercises</vt:lpstr>
      <vt:lpstr>Exercise</vt:lpstr>
      <vt:lpstr>End of Lecture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Zhiyuan Li</cp:lastModifiedBy>
  <cp:revision>403</cp:revision>
  <cp:lastPrinted>1999-06-28T19:27:31Z</cp:lastPrinted>
  <dcterms:created xsi:type="dcterms:W3CDTF">1999-11-04T22:02:40Z</dcterms:created>
  <dcterms:modified xsi:type="dcterms:W3CDTF">2022-10-18T06:21:13Z</dcterms:modified>
</cp:coreProperties>
</file>