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3" r:id="rId1"/>
  </p:sldMasterIdLst>
  <p:notesMasterIdLst>
    <p:notesMasterId r:id="rId7"/>
  </p:notesMasterIdLst>
  <p:handoutMasterIdLst>
    <p:handoutMasterId r:id="rId8"/>
  </p:handoutMasterIdLst>
  <p:sldIdLst>
    <p:sldId id="359" r:id="rId2"/>
    <p:sldId id="549" r:id="rId3"/>
    <p:sldId id="550" r:id="rId4"/>
    <p:sldId id="551" r:id="rId5"/>
    <p:sldId id="548" r:id="rId6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0D19B48-831F-4E6B-AF3B-4F992F4541F9}">
          <p14:sldIdLst>
            <p14:sldId id="359"/>
            <p14:sldId id="549"/>
            <p14:sldId id="550"/>
            <p14:sldId id="551"/>
            <p14:sldId id="5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70">
          <p15:clr>
            <a:srgbClr val="A4A3A4"/>
          </p15:clr>
        </p15:guide>
        <p15:guide id="2" pos="5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99" autoAdjust="0"/>
    <p:restoredTop sz="94675" autoAdjust="0"/>
  </p:normalViewPr>
  <p:slideViewPr>
    <p:cSldViewPr snapToGrid="0">
      <p:cViewPr varScale="1">
        <p:scale>
          <a:sx n="106" d="100"/>
          <a:sy n="106" d="100"/>
        </p:scale>
        <p:origin x="1134" y="78"/>
      </p:cViewPr>
      <p:guideLst>
        <p:guide orient="horz" pos="770"/>
        <p:guide pos="5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80538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6698023-D9D3-402A-A05D-A6BC1BC77B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3017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3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91063"/>
            <a:ext cx="4987925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2125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2125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/>
            </a:lvl1pPr>
          </a:lstStyle>
          <a:p>
            <a:pPr>
              <a:defRPr/>
            </a:pPr>
            <a:fld id="{5FBFA51E-237C-4FFD-AE50-83DCAB7B2F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8315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1863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1863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1863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1863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09473B1B-9752-4C70-9A68-EEEE781A15AF}" type="slidenum">
              <a:rPr lang="zh-CN" altLang="en-US" sz="1300" smtClean="0"/>
              <a:pPr/>
              <a:t>1</a:t>
            </a:fld>
            <a:endParaRPr lang="en-US" altLang="zh-CN" sz="13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/>
        </p:nvSpPr>
        <p:spPr>
          <a:xfrm>
            <a:off x="609597" y="1402663"/>
            <a:ext cx="7890933" cy="1058334"/>
          </a:xfrm>
          <a:prstGeom prst="roundRect">
            <a:avLst/>
          </a:prstGeom>
          <a:solidFill>
            <a:srgbClr val="3138AC"/>
          </a:solidFill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0954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296C5C-EBD2-D143-AC4F-0DB23C2C0559}"/>
              </a:ext>
            </a:extLst>
          </p:cNvPr>
          <p:cNvSpPr/>
          <p:nvPr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66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532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/>
        </p:nvSpPr>
        <p:spPr>
          <a:xfrm>
            <a:off x="0" y="30480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32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600200"/>
            <a:ext cx="7886700" cy="3138055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08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6542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F0BD946-B5BA-504F-80A8-C6749F61BBD3}"/>
              </a:ext>
            </a:extLst>
          </p:cNvPr>
          <p:cNvSpPr/>
          <p:nvPr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/>
              <a:t>单击此处编辑母版文本样式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35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B626A19-E0EE-3344-BECF-578F6B3691A1}"/>
              </a:ext>
            </a:extLst>
          </p:cNvPr>
          <p:cNvSpPr/>
          <p:nvPr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/>
              <a:t>单击此处编辑母版文本样式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00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810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62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219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874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E4E0D4-0A9E-B44F-8E15-1D2F726BFCC2}"/>
              </a:ext>
            </a:extLst>
          </p:cNvPr>
          <p:cNvSpPr/>
          <p:nvPr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COMP3013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880C11-3EB2-7C44-915C-0A735C8415A3}"/>
              </a:ext>
            </a:extLst>
          </p:cNvPr>
          <p:cNvSpPr/>
          <p:nvPr/>
        </p:nvSpPr>
        <p:spPr>
          <a:xfrm>
            <a:off x="3033000" y="6637867"/>
            <a:ext cx="3060000" cy="220133"/>
          </a:xfrm>
          <a:prstGeom prst="rect">
            <a:avLst/>
          </a:prstGeom>
          <a:solidFill>
            <a:srgbClr val="212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Exercises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F64495-06B2-9846-A8DD-066D25B765BE}"/>
              </a:ext>
            </a:extLst>
          </p:cNvPr>
          <p:cNvSpPr/>
          <p:nvPr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rgbClr val="2B3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57D2C8FA-DD5C-BF4B-BBB3-42D100B8A34B}"/>
              </a:ext>
            </a:extLst>
          </p:cNvPr>
          <p:cNvSpPr txBox="1">
            <a:spLocks/>
          </p:cNvSpPr>
          <p:nvPr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492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Lecture 7 Exercises</a:t>
            </a:r>
          </a:p>
        </p:txBody>
      </p:sp>
      <p:sp>
        <p:nvSpPr>
          <p:cNvPr id="15" name="矩形 12">
            <a:extLst>
              <a:ext uri="{FF2B5EF4-FFF2-40B4-BE49-F238E27FC236}">
                <a16:creationId xmlns:a16="http://schemas.microsoft.com/office/drawing/2014/main" id="{88D2D146-5119-4577-A4BC-340452CA9BEB}"/>
              </a:ext>
            </a:extLst>
          </p:cNvPr>
          <p:cNvSpPr/>
          <p:nvPr/>
        </p:nvSpPr>
        <p:spPr>
          <a:xfrm>
            <a:off x="0" y="0"/>
            <a:ext cx="914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F12B-B820-AB8E-3C6E-ADB06A16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09383-7EB6-DCC0-BE2F-819174599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601424"/>
          </a:xfrm>
        </p:spPr>
        <p:txBody>
          <a:bodyPr>
            <a:normAutofit/>
          </a:bodyPr>
          <a:lstStyle/>
          <a:p>
            <a:r>
              <a:rPr lang="en-US" dirty="0"/>
              <a:t>Construct an ER diagram for a car-insurance company. The model includes</a:t>
            </a:r>
          </a:p>
          <a:p>
            <a:pPr lvl="1"/>
            <a:r>
              <a:rPr lang="en-US" dirty="0"/>
              <a:t>each customer is described by a unique id, a name, and an address;</a:t>
            </a:r>
          </a:p>
          <a:p>
            <a:pPr lvl="1"/>
            <a:r>
              <a:rPr lang="en-US" dirty="0"/>
              <a:t>each car is described by a unique </a:t>
            </a:r>
            <a:r>
              <a:rPr lang="en-US" altLang="zh-CN" dirty="0"/>
              <a:t>vehicle identification number, the manufacturer, and the year of production;</a:t>
            </a:r>
          </a:p>
          <a:p>
            <a:pPr lvl="1"/>
            <a:r>
              <a:rPr lang="en-US" dirty="0"/>
              <a:t>each </a:t>
            </a:r>
            <a:r>
              <a:rPr lang="en-US" altLang="zh-CN" dirty="0"/>
              <a:t>accident is described by a unique report number, the date and the location when the accident happens; </a:t>
            </a:r>
            <a:endParaRPr lang="en-US" dirty="0"/>
          </a:p>
          <a:p>
            <a:pPr lvl="1"/>
            <a:r>
              <a:rPr lang="en-US" dirty="0"/>
              <a:t>each customer owns one or more cars;</a:t>
            </a:r>
          </a:p>
          <a:p>
            <a:pPr lvl="1"/>
            <a:r>
              <a:rPr lang="en-US" dirty="0"/>
              <a:t>every car is owned by at exactly one customer;</a:t>
            </a:r>
          </a:p>
          <a:p>
            <a:pPr lvl="1"/>
            <a:r>
              <a:rPr lang="en-US" dirty="0"/>
              <a:t>each accident is only </a:t>
            </a:r>
            <a:r>
              <a:rPr lang="en-US" altLang="zh-CN" dirty="0"/>
              <a:t>responsible to the owner of the car, no matter who drives;</a:t>
            </a:r>
          </a:p>
          <a:p>
            <a:pPr lvl="1"/>
            <a:r>
              <a:rPr lang="en-US" dirty="0"/>
              <a:t>it is possible that multiple cars involve in a same accident and the amount of </a:t>
            </a:r>
            <a:r>
              <a:rPr lang="en-US" altLang="zh-CN" dirty="0"/>
              <a:t>insurance claim for different cars are different.</a:t>
            </a:r>
            <a:endParaRPr lang="en-US" dirty="0"/>
          </a:p>
          <a:p>
            <a:r>
              <a:rPr lang="en-US" dirty="0"/>
              <a:t>List all assumptions that you make.</a:t>
            </a:r>
          </a:p>
          <a:p>
            <a:r>
              <a:rPr lang="en-US" dirty="0"/>
              <a:t>And convert your ER diagram to a logical design.</a:t>
            </a:r>
          </a:p>
        </p:txBody>
      </p:sp>
      <p:sp>
        <p:nvSpPr>
          <p:cNvPr id="4" name="矩形 12">
            <a:extLst>
              <a:ext uri="{FF2B5EF4-FFF2-40B4-BE49-F238E27FC236}">
                <a16:creationId xmlns:a16="http://schemas.microsoft.com/office/drawing/2014/main" id="{0F11CDB5-E9B7-3566-91F4-DD729DCDD910}"/>
              </a:ext>
            </a:extLst>
          </p:cNvPr>
          <p:cNvSpPr/>
          <p:nvPr/>
        </p:nvSpPr>
        <p:spPr>
          <a:xfrm>
            <a:off x="0" y="0"/>
            <a:ext cx="914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10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566C-B575-BB3C-5EE6-25661A5A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448B2-CCCB-C6B2-593E-B5954D7A5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752474"/>
          </a:xfrm>
        </p:spPr>
        <p:txBody>
          <a:bodyPr>
            <a:normAutofit/>
          </a:bodyPr>
          <a:lstStyle/>
          <a:p>
            <a:r>
              <a:rPr lang="en-US" dirty="0"/>
              <a:t>Construct an ER diagram for a hospital with a set of patients and a set of medical doctors, which models</a:t>
            </a:r>
          </a:p>
          <a:p>
            <a:pPr lvl="1"/>
            <a:r>
              <a:rPr lang="en-US" dirty="0"/>
              <a:t>each patient has a unique id</a:t>
            </a:r>
            <a:r>
              <a:rPr lang="en-US" altLang="zh-CN" dirty="0"/>
              <a:t>, a name, and an insurance;</a:t>
            </a:r>
          </a:p>
          <a:p>
            <a:pPr lvl="1"/>
            <a:r>
              <a:rPr lang="en-US" dirty="0"/>
              <a:t>each doctor has a unique id, a name, and the </a:t>
            </a:r>
            <a:r>
              <a:rPr lang="en-US" altLang="zh-CN" dirty="0"/>
              <a:t>specialization;</a:t>
            </a:r>
          </a:p>
          <a:p>
            <a:pPr lvl="1"/>
            <a:r>
              <a:rPr lang="en-US" dirty="0"/>
              <a:t>each test has a unique id, a name, the date, the time, and the result of the test;</a:t>
            </a:r>
          </a:p>
          <a:p>
            <a:pPr lvl="1"/>
            <a:r>
              <a:rPr lang="en-US" dirty="0"/>
              <a:t>every patient is cared by one or multiple doctor;</a:t>
            </a:r>
          </a:p>
          <a:p>
            <a:pPr lvl="1"/>
            <a:r>
              <a:rPr lang="en-US" dirty="0"/>
              <a:t>every test is </a:t>
            </a:r>
            <a:r>
              <a:rPr lang="en-US" altLang="zh-CN" dirty="0"/>
              <a:t>performed by one or multiple doctor;</a:t>
            </a:r>
          </a:p>
          <a:p>
            <a:pPr lvl="1"/>
            <a:r>
              <a:rPr lang="en-US" dirty="0"/>
              <a:t>every test is done for exactly one patient.</a:t>
            </a:r>
          </a:p>
          <a:p>
            <a:pPr lvl="1"/>
            <a:endParaRPr lang="en-US" dirty="0"/>
          </a:p>
          <a:p>
            <a:r>
              <a:rPr lang="en-US" dirty="0"/>
              <a:t>List all assumptions that you make.</a:t>
            </a:r>
          </a:p>
          <a:p>
            <a:r>
              <a:rPr lang="en-US" dirty="0"/>
              <a:t>And convert your ER diagram to a logical design.</a:t>
            </a:r>
          </a:p>
          <a:p>
            <a:pPr lvl="1"/>
            <a:endParaRPr lang="en-US" dirty="0"/>
          </a:p>
        </p:txBody>
      </p:sp>
      <p:sp>
        <p:nvSpPr>
          <p:cNvPr id="4" name="矩形 12">
            <a:extLst>
              <a:ext uri="{FF2B5EF4-FFF2-40B4-BE49-F238E27FC236}">
                <a16:creationId xmlns:a16="http://schemas.microsoft.com/office/drawing/2014/main" id="{F9156E06-84A0-4E9F-6B0C-49D257533790}"/>
              </a:ext>
            </a:extLst>
          </p:cNvPr>
          <p:cNvSpPr/>
          <p:nvPr/>
        </p:nvSpPr>
        <p:spPr>
          <a:xfrm>
            <a:off x="0" y="0"/>
            <a:ext cx="914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06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A2990-5279-A440-FF77-91F98D8C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0748A-DF9A-B77A-A029-E847C033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61953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Create an ER diagram for a recording company with the following requirements:</a:t>
            </a:r>
          </a:p>
          <a:p>
            <a:pPr lvl="1"/>
            <a:r>
              <a:rPr lang="en-US" dirty="0"/>
              <a:t>Each musician has an unique SSN, a name, an address, and a phone number. </a:t>
            </a:r>
          </a:p>
          <a:p>
            <a:pPr lvl="1"/>
            <a:r>
              <a:rPr lang="en-US" dirty="0"/>
              <a:t>Each instrument has a name (e.g., guitar) and a musical key (e.g., C).</a:t>
            </a:r>
          </a:p>
          <a:p>
            <a:pPr lvl="1"/>
            <a:r>
              <a:rPr lang="en-US" dirty="0"/>
              <a:t>Each album that has a title, a copyright date, a format (e.g., CD), and an album identifier.</a:t>
            </a:r>
          </a:p>
          <a:p>
            <a:pPr lvl="1"/>
            <a:r>
              <a:rPr lang="en-US" dirty="0"/>
              <a:t>Each song has a title and an author.</a:t>
            </a:r>
          </a:p>
          <a:p>
            <a:pPr lvl="1"/>
            <a:r>
              <a:rPr lang="en-US" dirty="0"/>
              <a:t>Musicians may play many instruments, and an instrument may be played by many musicians.</a:t>
            </a:r>
          </a:p>
          <a:p>
            <a:pPr lvl="1"/>
            <a:r>
              <a:rPr lang="en-US" dirty="0"/>
              <a:t>Each album has a number of songs on it, but no song may appear on more than one album.</a:t>
            </a:r>
          </a:p>
          <a:p>
            <a:pPr lvl="1"/>
            <a:r>
              <a:rPr lang="en-US" dirty="0"/>
              <a:t>Each song is performed by one or more musicians, and a musician may perform a number of songs.</a:t>
            </a:r>
          </a:p>
          <a:p>
            <a:pPr lvl="1"/>
            <a:r>
              <a:rPr lang="en-US" dirty="0"/>
              <a:t>Each album has exactly one musician who acts as its producer. A musician can of course produce several albums. </a:t>
            </a:r>
          </a:p>
          <a:p>
            <a:endParaRPr lang="en-US" dirty="0"/>
          </a:p>
        </p:txBody>
      </p:sp>
      <p:sp>
        <p:nvSpPr>
          <p:cNvPr id="4" name="矩形 12">
            <a:extLst>
              <a:ext uri="{FF2B5EF4-FFF2-40B4-BE49-F238E27FC236}">
                <a16:creationId xmlns:a16="http://schemas.microsoft.com/office/drawing/2014/main" id="{07F5AEA2-6271-B9A7-6306-7FD4BEA95A74}"/>
              </a:ext>
            </a:extLst>
          </p:cNvPr>
          <p:cNvSpPr/>
          <p:nvPr/>
        </p:nvSpPr>
        <p:spPr>
          <a:xfrm>
            <a:off x="0" y="0"/>
            <a:ext cx="914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1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0C92D0-2944-449E-881E-BE7E0F32F6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Lecture 7</a:t>
            </a:r>
          </a:p>
        </p:txBody>
      </p:sp>
      <p:sp>
        <p:nvSpPr>
          <p:cNvPr id="5" name="矩形 12">
            <a:extLst>
              <a:ext uri="{FF2B5EF4-FFF2-40B4-BE49-F238E27FC236}">
                <a16:creationId xmlns:a16="http://schemas.microsoft.com/office/drawing/2014/main" id="{F2B59E31-444A-4107-AC34-976D09696A48}"/>
              </a:ext>
            </a:extLst>
          </p:cNvPr>
          <p:cNvSpPr/>
          <p:nvPr/>
        </p:nvSpPr>
        <p:spPr>
          <a:xfrm>
            <a:off x="0" y="0"/>
            <a:ext cx="914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943937"/>
      </p:ext>
    </p:extLst>
  </p:cSld>
  <p:clrMapOvr>
    <a:masterClrMapping/>
  </p:clrMapOvr>
</p:sld>
</file>

<file path=ppt/theme/theme1.xml><?xml version="1.0" encoding="utf-8"?>
<a:theme xmlns:a="http://schemas.openxmlformats.org/drawingml/2006/main" name="beamer_like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  <a:extLst>
            <a:ext uri="{C807C97D-BFC1-408E-A445-0C87EB9F89A2}">
              <ask:lineSketchStyleProps xmlns:ask="http://schemas.microsoft.com/office/drawing/2018/sketchyshapes" sd="1219033472">
                <a:custGeom>
                  <a:avLst/>
                  <a:gdLst>
                    <a:gd name="connsiteX0" fmla="*/ 0 w 3251200"/>
                    <a:gd name="connsiteY0" fmla="*/ 276159 h 276159"/>
                    <a:gd name="connsiteX1" fmla="*/ 1778000 w 3251200"/>
                    <a:gd name="connsiteY1" fmla="*/ 388 h 276159"/>
                    <a:gd name="connsiteX2" fmla="*/ 3251200 w 3251200"/>
                    <a:gd name="connsiteY2" fmla="*/ 210845 h 276159"/>
                    <a:gd name="connsiteX3" fmla="*/ 3251200 w 3251200"/>
                    <a:gd name="connsiteY3" fmla="*/ 210845 h 27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51200" h="276159" extrusionOk="0">
                      <a:moveTo>
                        <a:pt x="0" y="276159"/>
                      </a:moveTo>
                      <a:cubicBezTo>
                        <a:pt x="525781" y="86793"/>
                        <a:pt x="1222218" y="16496"/>
                        <a:pt x="1778000" y="388"/>
                      </a:cubicBezTo>
                      <a:cubicBezTo>
                        <a:pt x="2319868" y="-10498"/>
                        <a:pt x="3251199" y="210845"/>
                        <a:pt x="3251200" y="210845"/>
                      </a:cubicBezTo>
                      <a:lnTo>
                        <a:pt x="3251200" y="210845"/>
                      </a:lnTo>
                    </a:path>
                  </a:pathLst>
                </a:custGeom>
                <ask:type>
                  <ask:lineSketchNone/>
                </ask:type>
              </ask:lineSketchStyleProps>
            </a:ext>
          </a:extLst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eamer_like" id="{20F149E5-FEF3-4710-82AE-E763CD58F1C4}" vid="{D2B214A1-1DDD-42F1-A099-CF5F82819267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beamer_like</Template>
  <TotalTime>36614</TotalTime>
  <Words>441</Words>
  <Application>Microsoft Office PowerPoint</Application>
  <PresentationFormat>On-screen Show (4:3)</PresentationFormat>
  <Paragraphs>35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Adobe Heiti Std R</vt:lpstr>
      <vt:lpstr>Hiragino Sans GB W3</vt:lpstr>
      <vt:lpstr>等线</vt:lpstr>
      <vt:lpstr>Arial</vt:lpstr>
      <vt:lpstr>Calibri</vt:lpstr>
      <vt:lpstr>Helvetica</vt:lpstr>
      <vt:lpstr>Times New Roman</vt:lpstr>
      <vt:lpstr>beamer_like</vt:lpstr>
      <vt:lpstr>Lecture 7 Exercises</vt:lpstr>
      <vt:lpstr>Exercise 1</vt:lpstr>
      <vt:lpstr>Exercise 2</vt:lpstr>
      <vt:lpstr>Exercise 3</vt:lpstr>
      <vt:lpstr>End of Lecture 7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Zhiyuan Li</cp:lastModifiedBy>
  <cp:revision>394</cp:revision>
  <cp:lastPrinted>1999-06-28T19:27:31Z</cp:lastPrinted>
  <dcterms:created xsi:type="dcterms:W3CDTF">1999-11-04T22:02:40Z</dcterms:created>
  <dcterms:modified xsi:type="dcterms:W3CDTF">2022-10-31T05:18:13Z</dcterms:modified>
</cp:coreProperties>
</file>