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2" r:id="rId3"/>
    <p:sldId id="293" r:id="rId4"/>
    <p:sldId id="294" r:id="rId5"/>
    <p:sldId id="299" r:id="rId6"/>
    <p:sldId id="300" r:id="rId7"/>
    <p:sldId id="295" r:id="rId8"/>
    <p:sldId id="298" r:id="rId9"/>
    <p:sldId id="296" r:id="rId10"/>
    <p:sldId id="297" r:id="rId11"/>
    <p:sldId id="29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0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09224B-0794-E08D-6281-2C77DC2F62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2078"/>
            <a:ext cx="10515600" cy="3260846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6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4044000" y="6637868"/>
            <a:ext cx="408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Lab6</a:t>
            </a:r>
            <a:r>
              <a:rPr kumimoji="1" lang="en-US" altLang="zh-CN" sz="1200" baseline="0" dirty="0">
                <a:solidFill>
                  <a:schemeClr val="bg1"/>
                </a:solidFill>
              </a:rPr>
              <a:t> Data Definition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97BAED3B-53C8-7041-817F-696DE6D8D146}"/>
              </a:ext>
            </a:extLst>
          </p:cNvPr>
          <p:cNvSpPr txBox="1">
            <a:spLocks/>
          </p:cNvSpPr>
          <p:nvPr/>
        </p:nvSpPr>
        <p:spPr>
          <a:xfrm>
            <a:off x="9770773" y="6637866"/>
            <a:ext cx="13621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pPr/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51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A6743-3346-CC98-D269-622453F94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United International College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4CC72-5680-51D7-FFFB-9A601CA1D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COMP3013 DBMS Lab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0732-C453-57BE-FB66-600DA080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E23E-452F-2647-1251-05054418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693447"/>
          </a:xfrm>
        </p:spPr>
        <p:txBody>
          <a:bodyPr/>
          <a:lstStyle/>
          <a:p>
            <a:r>
              <a:rPr lang="en-US" dirty="0"/>
              <a:t>Suppose Prof. S.T. Kwok has </a:t>
            </a:r>
            <a:r>
              <a:rPr lang="en-US" altLang="zh-CN" dirty="0"/>
              <a:t>retired. All his information should be removed from the system.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DELETE </a:t>
            </a:r>
            <a:r>
              <a:rPr lang="en-US">
                <a:latin typeface="Consolas" panose="020B0609020204030204" pitchFamily="49" charset="0"/>
              </a:rPr>
              <a:t>FROM instructor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i_name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='S.T. Kwok'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Every</a:t>
            </a:r>
            <a:r>
              <a:rPr lang="en-US" dirty="0"/>
              <a:t> </a:t>
            </a:r>
            <a:r>
              <a:rPr lang="en-US" b="1" dirty="0"/>
              <a:t>row</a:t>
            </a:r>
            <a:r>
              <a:rPr lang="en-US" dirty="0"/>
              <a:t> which satisfies the </a:t>
            </a:r>
            <a:r>
              <a:rPr lang="en-US" dirty="0">
                <a:solidFill>
                  <a:srgbClr val="C00000"/>
                </a:solidFill>
              </a:rPr>
              <a:t>condition</a:t>
            </a:r>
            <a:r>
              <a:rPr lang="en-US" dirty="0"/>
              <a:t> will be removed</a:t>
            </a:r>
            <a:r>
              <a:rPr lang="en-US" altLang="zh-CN" dirty="0"/>
              <a:t>. Thus, </a:t>
            </a:r>
            <a:r>
              <a:rPr lang="en-US" altLang="zh-CN" b="1" dirty="0"/>
              <a:t>be careful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r>
              <a:rPr lang="en-US" dirty="0"/>
              <a:t>The system shows an error when the query is </a:t>
            </a:r>
            <a:r>
              <a:rPr lang="en-US" altLang="zh-CN" dirty="0"/>
              <a:t>executed. The reason is same as the example on page 5.</a:t>
            </a:r>
          </a:p>
          <a:p>
            <a:r>
              <a:rPr lang="en-US" dirty="0"/>
              <a:t>Thus, change the program director for Computer Science to NULL first. Then, remove Prof. S.T. Kwok.</a:t>
            </a:r>
          </a:p>
        </p:txBody>
      </p:sp>
    </p:spTree>
    <p:extLst>
      <p:ext uri="{BB962C8B-B14F-4D97-AF65-F5344CB8AC3E}">
        <p14:creationId xmlns:p14="http://schemas.microsoft.com/office/powerpoint/2010/main" val="50374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94C1-CB74-4CFB-7719-ADB41F91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5AF0-D8CB-78D6-EF64-AA6C3AE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4743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Implement the logical design in MySQL</a:t>
            </a:r>
            <a:endParaRPr lang="en-US" dirty="0"/>
          </a:p>
          <a:p>
            <a:r>
              <a:rPr lang="en-US" altLang="zh-CN" dirty="0"/>
              <a:t>Insert all data in the package</a:t>
            </a:r>
          </a:p>
          <a:p>
            <a:r>
              <a:rPr lang="en-US" dirty="0"/>
              <a:t>To insert multiple rows into one table at a time, try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INSERT INTO table VALUES (t1),(t2),…</a:t>
            </a:r>
          </a:p>
          <a:p>
            <a:endParaRPr lang="en-US" dirty="0"/>
          </a:p>
          <a:p>
            <a:r>
              <a:rPr lang="en-US" dirty="0"/>
              <a:t>The student whose GPA is below 1.7 will be </a:t>
            </a:r>
            <a:r>
              <a:rPr lang="en-US" altLang="zh-CN" dirty="0"/>
              <a:t>disqualified from the college. Find such students and remove their information from the database.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Save your queries in a txt file. Rename it as “COMP3013 Lab7 ###.txt”, where “###” is your student ID. And submit it on iSpace. The DDL is 24 hours after the lab.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5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0AA2-1B19-C5AA-BFAE-31185376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Modification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702B-4DB5-076D-E944-0479EF24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350547"/>
          </a:xfrm>
        </p:spPr>
        <p:txBody>
          <a:bodyPr/>
          <a:lstStyle/>
          <a:p>
            <a:r>
              <a:rPr lang="en-US" dirty="0"/>
              <a:t>In the last lab, we have created new tables for UIC database.</a:t>
            </a:r>
          </a:p>
          <a:p>
            <a:r>
              <a:rPr lang="en-US" dirty="0"/>
              <a:t>Check “UIC definition.txt” for the sample code and compare it with your query. If you have any question, please ask your instructor or TA.</a:t>
            </a:r>
          </a:p>
          <a:p>
            <a:endParaRPr lang="en-US" dirty="0"/>
          </a:p>
          <a:p>
            <a:r>
              <a:rPr lang="en-US" dirty="0"/>
              <a:t>In this lab, we will insert, delete, and update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Usually, database users are only allowed to change data (table rows), which is covered by this lab.</a:t>
            </a:r>
          </a:p>
          <a:p>
            <a:r>
              <a:rPr lang="en-US" dirty="0"/>
              <a:t>Table columns are related to the logical design and managed by database managers.</a:t>
            </a:r>
          </a:p>
          <a:p>
            <a:r>
              <a:rPr lang="en-US" dirty="0"/>
              <a:t>To change the logical design, you need </a:t>
            </a: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ALTER TABLE</a:t>
            </a:r>
            <a:r>
              <a:rPr lang="en-US" dirty="0"/>
              <a:t> (last lab).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3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BA14-F3C2-0D7F-5BD2-3FE50F13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8390-D4DE-2AFE-8FF5-6009FBAC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369597"/>
          </a:xfrm>
        </p:spPr>
        <p:txBody>
          <a:bodyPr/>
          <a:lstStyle/>
          <a:p>
            <a:r>
              <a:rPr lang="en-US" dirty="0"/>
              <a:t>To insert a record for a program: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code: 1001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name: Computer Science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Division: Science and Technology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Director: NULL (unknown)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INSERT INTO program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p_code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p_name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, division,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director_id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VALUES (1001, 'Computer Science', 'Science and Technology',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schema </a:t>
            </a:r>
            <a:r>
              <a:rPr lang="en-US" dirty="0"/>
              <a:t>of the table is to remind users the data types, which can be omitted. </a:t>
            </a:r>
          </a:p>
          <a:p>
            <a:r>
              <a:rPr lang="en-US" dirty="0"/>
              <a:t>Currently, the instructor table is empty. So, the program director is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32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6B3C-D00A-078C-2BF4-5E3A13E3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5F2B9-E09A-86CB-2FE0-958204AB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the information of a new instructor,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ID: 20001</a:t>
            </a:r>
          </a:p>
          <a:p>
            <a:pPr marL="3429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NAME: S.T. Kwok</a:t>
            </a:r>
          </a:p>
          <a:p>
            <a:pPr marL="3429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Title: Professor</a:t>
            </a:r>
          </a:p>
          <a:p>
            <a:pPr marL="3429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Salary: 100000</a:t>
            </a:r>
          </a:p>
          <a:p>
            <a:pPr marL="3429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Program: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25806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6B3C-D00A-078C-2BF4-5E3A13E3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5F2B9-E09A-86CB-2FE0-958204ABC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671851"/>
          </a:xfrm>
        </p:spPr>
        <p:txBody>
          <a:bodyPr>
            <a:normAutofit/>
          </a:bodyPr>
          <a:lstStyle/>
          <a:p>
            <a:r>
              <a:rPr lang="en-US" dirty="0"/>
              <a:t>Insert the information of a new instructor,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ID: 20001</a:t>
            </a:r>
          </a:p>
          <a:p>
            <a:pPr marL="3429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NAME: S.T. Kwok</a:t>
            </a:r>
          </a:p>
          <a:p>
            <a:pPr marL="3429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Title: Professor</a:t>
            </a:r>
          </a:p>
          <a:p>
            <a:pPr marL="3429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Salary: 100000</a:t>
            </a:r>
          </a:p>
          <a:p>
            <a:pPr marL="3429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Program: Computer Science</a:t>
            </a: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INSERT INTO instructor VALUES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(20001, 'S.T. Kwok', 'Professor', 100000, 1001);</a:t>
            </a: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6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3718-97FD-0C3A-5A67-3E0A76A1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794A-26A1-59BA-99C0-DD03A8E90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864898"/>
          </a:xfrm>
        </p:spPr>
        <p:txBody>
          <a:bodyPr>
            <a:normAutofit/>
          </a:bodyPr>
          <a:lstStyle/>
          <a:p>
            <a:r>
              <a:rPr lang="en-US" dirty="0"/>
              <a:t>Try to insert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Course:</a:t>
            </a:r>
          </a:p>
          <a:p>
            <a:pPr marL="3429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Name: Introduction to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Biology, 		Credits: 3, </a:t>
            </a:r>
          </a:p>
          <a:p>
            <a:pPr marL="342900" lvl="1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Domain: ENVS, 				Course Number: 2001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Instructor:</a:t>
            </a:r>
          </a:p>
          <a:p>
            <a:pPr marL="3429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ID: 20002, 		Name: S.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H. Zee, 	Title: Professor, </a:t>
            </a:r>
          </a:p>
          <a:p>
            <a:pPr marL="342900" lvl="1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Salary: 100000, 	Program: Environmental Science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Program:</a:t>
            </a:r>
          </a:p>
          <a:p>
            <a:pPr marL="3429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ID: 1002, 					Name: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Science,  </a:t>
            </a:r>
          </a:p>
          <a:p>
            <a:pPr marL="3429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Division: Science and Technology, 	Program director: Unknown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Why the instructor cannot be inserted before the program?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3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3718-97FD-0C3A-5A67-3E0A76A1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794A-26A1-59BA-99C0-DD03A8E90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86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INSERT INTO course VALUES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('Introduction to Biology', 3, 'ENVS', 2001);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INSERT INTO program VALUES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(1002, 'Environmental Science', 'Science and Technology', NULL);</a:t>
            </a:r>
          </a:p>
          <a:p>
            <a:pPr marL="3429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INSERT INTO instructor VALUES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(20002, </a:t>
            </a:r>
            <a:r>
              <a:rPr lang="en-US" sz="1800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S.H. Zee</a:t>
            </a:r>
            <a:r>
              <a:rPr lang="en-US" sz="1800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Professor</a:t>
            </a:r>
            <a:r>
              <a:rPr lang="en-US" sz="1800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100000, 1002);</a:t>
            </a: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Why the instructor cannot be inserted before the program?</a:t>
            </a:r>
          </a:p>
          <a:p>
            <a:pPr marL="0" indent="0">
              <a:buNone/>
            </a:pPr>
            <a:r>
              <a:rPr lang="en-US" dirty="0"/>
              <a:t>	You cannot sign a professor to a program which does not </a:t>
            </a:r>
            <a:r>
              <a:rPr lang="en-US" altLang="zh-CN" dirty="0"/>
              <a:t>exist.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C11F-0A42-D849-30E2-C125C2A3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1E19-07F6-9934-18E5-977E19745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617247"/>
          </a:xfrm>
        </p:spPr>
        <p:txBody>
          <a:bodyPr>
            <a:normAutofit/>
          </a:bodyPr>
          <a:lstStyle/>
          <a:p>
            <a:r>
              <a:rPr lang="en-US" dirty="0"/>
              <a:t>Sometimes we can insert data constructed from other tables.</a:t>
            </a:r>
          </a:p>
          <a:p>
            <a:r>
              <a:rPr lang="en-US" dirty="0"/>
              <a:t>Suppose we want to express that the program </a:t>
            </a:r>
            <a:r>
              <a:rPr lang="en-US" altLang="zh-CN" dirty="0"/>
              <a:t>Environmental Science </a:t>
            </a:r>
            <a:r>
              <a:rPr lang="en-US" dirty="0"/>
              <a:t>offers the course Introduction to Biology.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INSERT INTO offer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SELECT </a:t>
            </a:r>
            <a:r>
              <a:rPr lang="en-US" sz="1800" dirty="0" err="1">
                <a:latin typeface="Consolas" panose="020B0609020204030204" pitchFamily="49" charset="0"/>
              </a:rPr>
              <a:t>p_code,c_name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FROM </a:t>
            </a:r>
            <a:r>
              <a:rPr lang="en-US" sz="1800" dirty="0" err="1">
                <a:latin typeface="Consolas" panose="020B0609020204030204" pitchFamily="49" charset="0"/>
              </a:rPr>
              <a:t>program,course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WHERE </a:t>
            </a:r>
            <a:r>
              <a:rPr lang="en-US" sz="1800" dirty="0" err="1">
                <a:latin typeface="Consolas" panose="020B0609020204030204" pitchFamily="49" charset="0"/>
              </a:rPr>
              <a:t>p_name</a:t>
            </a:r>
            <a:r>
              <a:rPr lang="en-US" sz="1800" dirty="0">
                <a:latin typeface="Consolas" panose="020B0609020204030204" pitchFamily="49" charset="0"/>
              </a:rPr>
              <a:t>='Environmental Science</a:t>
            </a:r>
            <a:r>
              <a:rPr lang="en-US" sz="1800" dirty="0"/>
              <a:t>'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AND </a:t>
            </a:r>
            <a:r>
              <a:rPr lang="en-US" sz="1800" dirty="0" err="1">
                <a:latin typeface="Consolas" panose="020B0609020204030204" pitchFamily="49" charset="0"/>
              </a:rPr>
              <a:t>c_name</a:t>
            </a:r>
            <a:r>
              <a:rPr lang="en-US" sz="1800" dirty="0">
                <a:latin typeface="Consolas" panose="020B0609020204030204" pitchFamily="49" charset="0"/>
              </a:rPr>
              <a:t> = 'Introduction to Biology</a:t>
            </a:r>
            <a:r>
              <a:rPr lang="en-US" sz="1800" dirty="0"/>
              <a:t> '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SELECT…FROM…WHERE…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constructs the tuples which are inserted to “offer”.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633C44-2FD4-4F52-A32B-3AAB0E7AD2F3}"/>
              </a:ext>
            </a:extLst>
          </p:cNvPr>
          <p:cNvSpPr/>
          <p:nvPr/>
        </p:nvSpPr>
        <p:spPr>
          <a:xfrm>
            <a:off x="3552825" y="3219450"/>
            <a:ext cx="5591175" cy="14382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0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05F7-0873-5F62-D4CD-107EDC3B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E5FF-8615-BCF1-DF37-85DC29CA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864897"/>
          </a:xfrm>
        </p:spPr>
        <p:txBody>
          <a:bodyPr/>
          <a:lstStyle/>
          <a:p>
            <a:r>
              <a:rPr lang="en-US" dirty="0"/>
              <a:t>Suppose Prof. S.T. Kwok becomes the new program director for Computer Science. We need to update the table.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latin typeface="Consolas" panose="020B0609020204030204" pitchFamily="49" charset="0"/>
              </a:rPr>
              <a:t> program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director_id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(SELECT id FROM instructor WHERE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i_name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='S.T. Kwok')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WHERE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p_name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'Computer Science'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: the keyword to update a table, followed by the table name.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: the keyword to update a specific column, followed by an assignment operation.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(…)</a:t>
            </a:r>
            <a:r>
              <a:rPr lang="en-US" dirty="0"/>
              <a:t>: a </a:t>
            </a:r>
            <a:r>
              <a:rPr lang="en-US" b="1" dirty="0"/>
              <a:t>subquery</a:t>
            </a:r>
            <a:r>
              <a:rPr lang="en-US" dirty="0"/>
              <a:t> to find the person id of S.T. Kwok.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: only update the rows which satisfy the condition in the WHERE clause.</a:t>
            </a:r>
          </a:p>
          <a:p>
            <a:endParaRPr lang="en-US" dirty="0"/>
          </a:p>
          <a:p>
            <a:r>
              <a:rPr lang="en-US" dirty="0"/>
              <a:t>A subquery is a query inside another query. More about this will be in the next lab.</a:t>
            </a:r>
          </a:p>
        </p:txBody>
      </p:sp>
    </p:spTree>
    <p:extLst>
      <p:ext uri="{BB962C8B-B14F-4D97-AF65-F5344CB8AC3E}">
        <p14:creationId xmlns:p14="http://schemas.microsoft.com/office/powerpoint/2010/main" val="3272364757"/>
      </p:ext>
    </p:extLst>
  </p:cSld>
  <p:clrMapOvr>
    <a:masterClrMapping/>
  </p:clrMapOvr>
</p:sld>
</file>

<file path=ppt/theme/theme1.xml><?xml version="1.0" encoding="utf-8"?>
<a:theme xmlns:a="http://schemas.openxmlformats.org/drawingml/2006/main" name="DBMS latex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BMS latex" id="{C853DD06-80DD-4A92-985C-00F9462CBF3D}" vid="{2DB0D723-8C41-4574-B925-747B267380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5333</TotalTime>
  <Words>421</Words>
  <Application>Microsoft Office PowerPoint</Application>
  <PresentationFormat>宽屏</PresentationFormat>
  <Paragraphs>117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Adobe Heiti Std R</vt:lpstr>
      <vt:lpstr>Hiragino Sans GB W3</vt:lpstr>
      <vt:lpstr>等线</vt:lpstr>
      <vt:lpstr>Microsoft YaHei</vt:lpstr>
      <vt:lpstr>Arial</vt:lpstr>
      <vt:lpstr>Calibri</vt:lpstr>
      <vt:lpstr>Consolas</vt:lpstr>
      <vt:lpstr>DBMS latex</vt:lpstr>
      <vt:lpstr>COMP3013 DBMS Lab 7</vt:lpstr>
      <vt:lpstr>Data Modification</vt:lpstr>
      <vt:lpstr>Insert</vt:lpstr>
      <vt:lpstr>Example</vt:lpstr>
      <vt:lpstr>Example</vt:lpstr>
      <vt:lpstr>Example</vt:lpstr>
      <vt:lpstr>Example</vt:lpstr>
      <vt:lpstr>Insert</vt:lpstr>
      <vt:lpstr>Update</vt:lpstr>
      <vt:lpstr>Delete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Li</dc:creator>
  <cp:lastModifiedBy>Goliath Li</cp:lastModifiedBy>
  <cp:revision>108</cp:revision>
  <dcterms:created xsi:type="dcterms:W3CDTF">2022-06-15T04:17:56Z</dcterms:created>
  <dcterms:modified xsi:type="dcterms:W3CDTF">2023-11-09T09:59:11Z</dcterms:modified>
</cp:coreProperties>
</file>