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2" r:id="rId3"/>
    <p:sldId id="293" r:id="rId4"/>
    <p:sldId id="294" r:id="rId5"/>
    <p:sldId id="295" r:id="rId6"/>
    <p:sldId id="296" r:id="rId7"/>
    <p:sldId id="299" r:id="rId8"/>
    <p:sldId id="297" r:id="rId9"/>
    <p:sldId id="298" r:id="rId10"/>
    <p:sldId id="300" r:id="rId11"/>
    <p:sldId id="301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Lab6</a:t>
            </a:r>
            <a:r>
              <a:rPr kumimoji="1" lang="en-US" altLang="zh-CN" sz="1200" baseline="0" dirty="0">
                <a:solidFill>
                  <a:schemeClr val="bg1"/>
                </a:solidFill>
              </a:rPr>
              <a:t> Data Definition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United International College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COMP3013 DBMS Lab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67B2-51BE-3FDC-B60C-590CAB22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F69A-B8D3-8E61-52FA-E3FAECC6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705918"/>
          </a:xfrm>
        </p:spPr>
        <p:txBody>
          <a:bodyPr/>
          <a:lstStyle/>
          <a:p>
            <a:r>
              <a:rPr lang="en-US" dirty="0"/>
              <a:t>The previous example can also be done without a subquery.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difference between these two </a:t>
            </a:r>
            <a:r>
              <a:rPr lang="en-US" altLang="zh-CN" dirty="0"/>
              <a:t>approaches?</a:t>
            </a:r>
          </a:p>
          <a:p>
            <a:r>
              <a:rPr lang="en-US" altLang="zh-CN" dirty="0"/>
              <a:t>Which one is more efficient?</a:t>
            </a:r>
          </a:p>
          <a:p>
            <a:r>
              <a:rPr lang="en-US" dirty="0"/>
              <a:t>(Think about the procedure when queries are executed by the system, </a:t>
            </a:r>
            <a:r>
              <a:rPr lang="en-US" b="1" dirty="0"/>
              <a:t>about optimization</a:t>
            </a:r>
            <a:r>
              <a:rPr lang="en-US" dirty="0"/>
              <a:t>.)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6AD3F-F65C-A631-0FDD-A6BF9DCC8553}"/>
              </a:ext>
            </a:extLst>
          </p:cNvPr>
          <p:cNvSpPr txBox="1"/>
          <p:nvPr/>
        </p:nvSpPr>
        <p:spPr>
          <a:xfrm>
            <a:off x="6506852" y="2061067"/>
            <a:ext cx="3876773" cy="14773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Query 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SELECT </a:t>
            </a:r>
            <a:r>
              <a:rPr lang="en-US" sz="1800" dirty="0" err="1">
                <a:latin typeface="Consolas" panose="020B0609020204030204" pitchFamily="49" charset="0"/>
              </a:rPr>
              <a:t>actor_id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FROM </a:t>
            </a:r>
            <a:r>
              <a:rPr lang="en-US" sz="1800" dirty="0" err="1">
                <a:latin typeface="Consolas" panose="020B0609020204030204" pitchFamily="49" charset="0"/>
              </a:rPr>
              <a:t>film_actor</a:t>
            </a:r>
            <a:r>
              <a:rPr lang="en-US" sz="1800" dirty="0">
                <a:latin typeface="Consolas" panose="020B0609020204030204" pitchFamily="49" charset="0"/>
              </a:rPr>
              <a:t> JOIN film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sz="1800" dirty="0">
                <a:latin typeface="Consolas" panose="020B0609020204030204" pitchFamily="49" charset="0"/>
              </a:rPr>
              <a:t>USING(</a:t>
            </a:r>
            <a:r>
              <a:rPr lang="en-US" sz="1800" dirty="0" err="1">
                <a:latin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WHERE rating='PG-13'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647D8-565C-4D99-5FEB-C946A5BD4C8C}"/>
              </a:ext>
            </a:extLst>
          </p:cNvPr>
          <p:cNvSpPr txBox="1"/>
          <p:nvPr/>
        </p:nvSpPr>
        <p:spPr>
          <a:xfrm>
            <a:off x="1086024" y="2061067"/>
            <a:ext cx="4450653" cy="20313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Query 1: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SELECT </a:t>
            </a:r>
            <a:r>
              <a:rPr lang="en-US" sz="1800" dirty="0" err="1">
                <a:latin typeface="Consolas" panose="020B0609020204030204" pitchFamily="49" charset="0"/>
              </a:rPr>
              <a:t>actor_id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FROM </a:t>
            </a:r>
            <a:r>
              <a:rPr lang="en-US" sz="1800" dirty="0" err="1">
                <a:latin typeface="Consolas" panose="020B0609020204030204" pitchFamily="49" charset="0"/>
              </a:rPr>
              <a:t>film_actor</a:t>
            </a:r>
            <a:r>
              <a:rPr lang="en-US" sz="1800" dirty="0">
                <a:latin typeface="Consolas" panose="020B0609020204030204" pitchFamily="49" charset="0"/>
              </a:rPr>
              <a:t> NATURAL JOIN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SELECT </a:t>
            </a:r>
            <a:r>
              <a:rPr lang="en-US" sz="1800" dirty="0" err="1">
                <a:latin typeface="Consolas" panose="020B0609020204030204" pitchFamily="49" charset="0"/>
              </a:rPr>
              <a:t>film_id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FROM film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WHERE rating = 'PG-13'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) AS temp</a:t>
            </a:r>
          </a:p>
        </p:txBody>
      </p:sp>
    </p:spTree>
    <p:extLst>
      <p:ext uri="{BB962C8B-B14F-4D97-AF65-F5344CB8AC3E}">
        <p14:creationId xmlns:p14="http://schemas.microsoft.com/office/powerpoint/2010/main" val="31878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96C1-8C9D-EEA4-493C-1792D609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96B5-8B30-BCC9-A329-E26934A3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120698"/>
          </a:xfrm>
        </p:spPr>
        <p:txBody>
          <a:bodyPr>
            <a:normAutofit/>
          </a:bodyPr>
          <a:lstStyle/>
          <a:p>
            <a:r>
              <a:rPr lang="en-US" dirty="0"/>
              <a:t>Find the name of the customers who live in China.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SELECT </a:t>
            </a:r>
            <a:r>
              <a:rPr lang="en-US" sz="1800" dirty="0" err="1">
                <a:latin typeface="Consolas" panose="020B0609020204030204" pitchFamily="49" charset="0"/>
              </a:rPr>
              <a:t>first_name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last_name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FROM customer,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SELECT </a:t>
            </a:r>
            <a:r>
              <a:rPr lang="en-US" sz="1800" dirty="0" err="1">
                <a:latin typeface="Consolas" panose="020B0609020204030204" pitchFamily="49" charset="0"/>
              </a:rPr>
              <a:t>address_id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FROM address,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SELECT </a:t>
            </a:r>
            <a:r>
              <a:rPr lang="en-US" sz="1800" dirty="0" err="1">
                <a:latin typeface="Consolas" panose="020B0609020204030204" pitchFamily="49" charset="0"/>
              </a:rPr>
              <a:t>city_id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FROM city,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	SELECT </a:t>
            </a:r>
            <a:r>
              <a:rPr lang="en-US" sz="1800" dirty="0" err="1">
                <a:latin typeface="Consolas" panose="020B0609020204030204" pitchFamily="49" charset="0"/>
              </a:rPr>
              <a:t>country_id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	FROM country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	WHERE country='China') AS T1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WHERE </a:t>
            </a:r>
            <a:r>
              <a:rPr lang="en-US" sz="1800" dirty="0" err="1">
                <a:latin typeface="Consolas" panose="020B0609020204030204" pitchFamily="49" charset="0"/>
              </a:rPr>
              <a:t>city.country_id</a:t>
            </a:r>
            <a:r>
              <a:rPr lang="en-US" sz="1800" dirty="0">
                <a:latin typeface="Consolas" panose="020B0609020204030204" pitchFamily="49" charset="0"/>
              </a:rPr>
              <a:t> = T1.country_id) AS T2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WHERE </a:t>
            </a:r>
            <a:r>
              <a:rPr lang="en-US" sz="1800" dirty="0" err="1">
                <a:latin typeface="Consolas" panose="020B0609020204030204" pitchFamily="49" charset="0"/>
              </a:rPr>
              <a:t>address.city_id</a:t>
            </a:r>
            <a:r>
              <a:rPr lang="en-US" sz="1800" dirty="0">
                <a:latin typeface="Consolas" panose="020B0609020204030204" pitchFamily="49" charset="0"/>
              </a:rPr>
              <a:t> = T2.city_id) AS T3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WHERE </a:t>
            </a:r>
            <a:r>
              <a:rPr lang="en-US" sz="1800" dirty="0" err="1">
                <a:latin typeface="Consolas" panose="020B0609020204030204" pitchFamily="49" charset="0"/>
              </a:rPr>
              <a:t>customer.address_id</a:t>
            </a:r>
            <a:r>
              <a:rPr lang="en-US" sz="1800" dirty="0">
                <a:latin typeface="Consolas" panose="020B0609020204030204" pitchFamily="49" charset="0"/>
              </a:rPr>
              <a:t> = T3.address_id</a:t>
            </a:r>
          </a:p>
          <a:p>
            <a:r>
              <a:rPr lang="en-US" dirty="0"/>
              <a:t>The structure is like an </a:t>
            </a:r>
            <a:r>
              <a:rPr lang="en-US" altLang="zh-CN" dirty="0"/>
              <a:t>onion.</a:t>
            </a:r>
            <a:r>
              <a:rPr lang="en-US" sz="1800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09945-75F0-BDB9-41A7-FB2DFBFE99DD}"/>
              </a:ext>
            </a:extLst>
          </p:cNvPr>
          <p:cNvSpPr/>
          <p:nvPr/>
        </p:nvSpPr>
        <p:spPr>
          <a:xfrm>
            <a:off x="4276165" y="3218329"/>
            <a:ext cx="4867835" cy="2061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00BC-8B10-EEB9-E00A-23038AB95896}"/>
              </a:ext>
            </a:extLst>
          </p:cNvPr>
          <p:cNvSpPr txBox="1"/>
          <p:nvPr/>
        </p:nvSpPr>
        <p:spPr>
          <a:xfrm>
            <a:off x="9144000" y="3218329"/>
            <a:ext cx="168507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 in China</a:t>
            </a:r>
            <a:endParaRPr kumimoji="1"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61155-C1C2-A90E-B98F-700F885592B6}"/>
              </a:ext>
            </a:extLst>
          </p:cNvPr>
          <p:cNvSpPr/>
          <p:nvPr/>
        </p:nvSpPr>
        <p:spPr>
          <a:xfrm>
            <a:off x="3589580" y="2484609"/>
            <a:ext cx="7239497" cy="31997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7304F-FABA-EC5C-CB9D-4744333518EF}"/>
              </a:ext>
            </a:extLst>
          </p:cNvPr>
          <p:cNvSpPr txBox="1"/>
          <p:nvPr/>
        </p:nvSpPr>
        <p:spPr>
          <a:xfrm>
            <a:off x="2096864" y="2484609"/>
            <a:ext cx="149271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in</a:t>
            </a:r>
          </a:p>
          <a:p>
            <a:pPr algn="l"/>
            <a:r>
              <a:rPr kumimoji="1"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cities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188C-E30B-21C6-3B75-62190291A7F4}"/>
              </a:ext>
            </a:extLst>
          </p:cNvPr>
          <p:cNvSpPr/>
          <p:nvPr/>
        </p:nvSpPr>
        <p:spPr>
          <a:xfrm>
            <a:off x="2026302" y="1803117"/>
            <a:ext cx="9248156" cy="419232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CF87E-0C88-076E-CC0E-B3F70650DF7A}"/>
              </a:ext>
            </a:extLst>
          </p:cNvPr>
          <p:cNvSpPr txBox="1"/>
          <p:nvPr/>
        </p:nvSpPr>
        <p:spPr>
          <a:xfrm>
            <a:off x="777242" y="1803117"/>
            <a:ext cx="124906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</a:p>
          <a:p>
            <a:pPr algn="l"/>
            <a:r>
              <a:rPr kumimoji="1"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4440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4C1-CB74-4CFB-7719-ADB41F9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5AF0-D8CB-78D6-EF64-AA6C3AE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74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must use subqueries for the following questions. Try your best to use as many subqueries as you can.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1800" dirty="0"/>
              <a:t>Find the films (title) played by Zero Cage.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1800" dirty="0"/>
              <a:t>Find the films (title) rented by George Linton.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1800" dirty="0"/>
              <a:t>Find the customers (name) who have rented some action (category) films.</a:t>
            </a:r>
          </a:p>
          <a:p>
            <a:pPr marL="442913" indent="-442913">
              <a:buFont typeface="+mj-lt"/>
              <a:buAutoNum type="arabicPeriod"/>
            </a:pPr>
            <a:r>
              <a:rPr lang="en-US" altLang="zh-CN" sz="1800" dirty="0"/>
              <a:t>Find the id of the films which have the lowest rental rate. 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1800" dirty="0"/>
              <a:t>Find the actors who have played a same film with Bolger (the last name of an actor).</a:t>
            </a:r>
          </a:p>
          <a:p>
            <a:pPr marL="442913" indent="-442913">
              <a:buFont typeface="+mj-lt"/>
              <a:buAutoNum type="arabicPeriod"/>
            </a:pPr>
            <a:r>
              <a:rPr lang="en-US" altLang="zh-CN" sz="1800" dirty="0"/>
              <a:t>Count the number of customers who have not rented any film. You have to use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OUTER JOIN</a:t>
            </a:r>
            <a:r>
              <a:rPr lang="en-US" altLang="zh-CN" sz="1800" dirty="0"/>
              <a:t>, aggregation, and subqueries.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Save your queries in a txt file. Rename it as “COMP3013 Lab8 ###.txt”, where “###” is your student ID. And submit it on iSpace. The DDL is 24 hours after the lab.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27C1-5032-E843-9C3A-DB411B84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4C7B-1479-926D-6E6E-CD7DD11A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domain of each data type contains a special value – 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r>
              <a:rPr lang="en-US" b="1" dirty="0"/>
              <a:t>NULL</a:t>
            </a:r>
            <a:r>
              <a:rPr lang="en-US" dirty="0"/>
              <a:t> means the value is </a:t>
            </a:r>
            <a:r>
              <a:rPr lang="en-US" b="1" dirty="0"/>
              <a:t>unknown</a:t>
            </a:r>
            <a:r>
              <a:rPr lang="en-US" dirty="0"/>
              <a:t> or does </a:t>
            </a:r>
            <a:r>
              <a:rPr lang="en-US" b="1" dirty="0"/>
              <a:t>not exist</a:t>
            </a:r>
            <a:r>
              <a:rPr lang="en-US" dirty="0"/>
              <a:t>.</a:t>
            </a:r>
          </a:p>
          <a:p>
            <a:r>
              <a:rPr lang="en-US" dirty="0"/>
              <a:t>NULL values can </a:t>
            </a:r>
            <a:r>
              <a:rPr lang="en-US" altLang="zh-CN" dirty="0"/>
              <a:t>participate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calculations in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arithmetic expressions,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aggregation functions,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comparisons, 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predicates (logical test) in the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clause.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31D-2BD9-9801-FC1F-158D01A9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Atomic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2D81-38B0-A537-E675-84B1FCC2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622962"/>
          </a:xfrm>
        </p:spPr>
        <p:txBody>
          <a:bodyPr/>
          <a:lstStyle/>
          <a:p>
            <a:r>
              <a:rPr lang="en-US" dirty="0"/>
              <a:t>To check </a:t>
            </a:r>
            <a:r>
              <a:rPr lang="en-US" altLang="zh-CN" dirty="0"/>
              <a:t>whether a value of an attribute is NULL (atomic predicate)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WHERE attribute </a:t>
            </a:r>
            <a:r>
              <a:rPr lang="en-US" b="1" dirty="0">
                <a:latin typeface="Consolas" panose="020B0609020204030204" pitchFamily="49" charset="0"/>
              </a:rPr>
              <a:t>IS NULL</a:t>
            </a:r>
          </a:p>
          <a:p>
            <a:r>
              <a:rPr lang="en-US" dirty="0"/>
              <a:t>For example,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SELECT * FROM staff WHERE picture IS NULL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Any arithmetic expression which has NULL values is </a:t>
            </a:r>
            <a:r>
              <a:rPr lang="en-US" altLang="zh-CN" dirty="0"/>
              <a:t>evaluated as NULL.</a:t>
            </a:r>
          </a:p>
          <a:p>
            <a:r>
              <a:rPr lang="en-US" dirty="0"/>
              <a:t>For example, this query is same as the above.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SELECT * FROM staff WHERE (picture+1) IS NULL</a:t>
            </a:r>
          </a:p>
        </p:txBody>
      </p:sp>
    </p:spTree>
    <p:extLst>
      <p:ext uri="{BB962C8B-B14F-4D97-AF65-F5344CB8AC3E}">
        <p14:creationId xmlns:p14="http://schemas.microsoft.com/office/powerpoint/2010/main" val="25228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5C6B-8526-C523-A494-5867A233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9476-F913-6812-9554-559EEE06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639587"/>
          </a:xfrm>
        </p:spPr>
        <p:txBody>
          <a:bodyPr/>
          <a:lstStyle/>
          <a:p>
            <a:r>
              <a:rPr lang="en-US" dirty="0"/>
              <a:t>Different aggregation functions treat NULL values differently.</a:t>
            </a:r>
          </a:p>
          <a:p>
            <a:r>
              <a:rPr lang="en-US" dirty="0"/>
              <a:t>If NULL values and non-NULL values are mixed,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aggregation functions ignore NULL values.</a:t>
            </a:r>
          </a:p>
          <a:p>
            <a:r>
              <a:rPr lang="en-US" dirty="0"/>
              <a:t>If the group only consists of NULL values,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returns 0;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aggregation functions return NULL.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the follow queries and see the outcome. One staff has rating NULL.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COUNT(</a:t>
            </a:r>
            <a:r>
              <a:rPr lang="en-US" dirty="0" err="1">
                <a:latin typeface="Consolas" panose="020B0609020204030204" pitchFamily="49" charset="0"/>
              </a:rPr>
              <a:t>staff_rating</a:t>
            </a:r>
            <a:r>
              <a:rPr lang="en-US" dirty="0">
                <a:latin typeface="Consolas" panose="020B0609020204030204" pitchFamily="49" charset="0"/>
              </a:rPr>
              <a:t>) FROM staff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MIN(</a:t>
            </a:r>
            <a:r>
              <a:rPr lang="en-US" dirty="0" err="1">
                <a:latin typeface="Consolas" panose="020B0609020204030204" pitchFamily="49" charset="0"/>
              </a:rPr>
              <a:t>staff_rating</a:t>
            </a:r>
            <a:r>
              <a:rPr lang="en-US" dirty="0">
                <a:latin typeface="Consolas" panose="020B0609020204030204" pitchFamily="49" charset="0"/>
              </a:rPr>
              <a:t>) FROM staff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</a:t>
            </a:r>
            <a:r>
              <a:rPr lang="en-US" dirty="0" err="1">
                <a:latin typeface="Consolas" panose="020B0609020204030204" pitchFamily="49" charset="0"/>
              </a:rPr>
              <a:t>staff_id,COUNT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staff_rating</a:t>
            </a:r>
            <a:r>
              <a:rPr lang="en-US" dirty="0">
                <a:latin typeface="Consolas" panose="020B0609020204030204" pitchFamily="49" charset="0"/>
              </a:rPr>
              <a:t>) FROM staff GROUP BY </a:t>
            </a:r>
            <a:r>
              <a:rPr lang="en-US" dirty="0" err="1">
                <a:latin typeface="Consolas" panose="020B0609020204030204" pitchFamily="49" charset="0"/>
              </a:rPr>
              <a:t>staff_id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</a:t>
            </a:r>
            <a:r>
              <a:rPr lang="en-US" dirty="0" err="1">
                <a:latin typeface="Consolas" panose="020B0609020204030204" pitchFamily="49" charset="0"/>
              </a:rPr>
              <a:t>staff_id,MIN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staff_rating</a:t>
            </a:r>
            <a:r>
              <a:rPr lang="en-US" dirty="0">
                <a:latin typeface="Consolas" panose="020B0609020204030204" pitchFamily="49" charset="0"/>
              </a:rPr>
              <a:t>) FROM staff GROUP BY </a:t>
            </a:r>
            <a:r>
              <a:rPr lang="en-US" dirty="0" err="1">
                <a:latin typeface="Consolas" panose="020B0609020204030204" pitchFamily="49" charset="0"/>
              </a:rPr>
              <a:t>staff_id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9FA-2C18-51A7-76E3-7026CDFC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and Compound Predicates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2D14-D71B-25CF-AC8C-F9A362CA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573086"/>
          </a:xfrm>
        </p:spPr>
        <p:txBody>
          <a:bodyPr/>
          <a:lstStyle/>
          <a:p>
            <a:r>
              <a:rPr lang="en-US" dirty="0"/>
              <a:t>The logic with</a:t>
            </a:r>
            <a:r>
              <a:rPr lang="en-US" altLang="zh-CN" dirty="0"/>
              <a:t> NULL values has three constants: </a:t>
            </a:r>
          </a:p>
          <a:p>
            <a:pPr marL="0" indent="0" algn="ctr">
              <a:buNone/>
            </a:pPr>
            <a:r>
              <a:rPr lang="en-US" altLang="zh-CN" dirty="0"/>
              <a:t>TRUE, FALSE, and </a:t>
            </a:r>
            <a:r>
              <a:rPr lang="en-US" altLang="zh-CN" b="1" dirty="0"/>
              <a:t>UNKNOWN</a:t>
            </a:r>
          </a:p>
          <a:p>
            <a:r>
              <a:rPr lang="en-US" dirty="0"/>
              <a:t>A comparison with NULL values is </a:t>
            </a:r>
            <a:r>
              <a:rPr lang="en-US" altLang="zh-CN" dirty="0"/>
              <a:t>evaluated as UNKNOWN. </a:t>
            </a:r>
          </a:p>
          <a:p>
            <a:r>
              <a:rPr lang="en-US" altLang="zh-CN" dirty="0"/>
              <a:t>To check whether a logical constant is UNKNOWN, use </a:t>
            </a:r>
            <a:r>
              <a:rPr lang="en-US" altLang="zh-CN" b="1" dirty="0">
                <a:latin typeface="Consolas" panose="020B0609020204030204" pitchFamily="49" charset="0"/>
              </a:rPr>
              <a:t>IS UNKNOWN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For example, try the query and check the outcome.</a:t>
            </a:r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latin typeface="Consolas" panose="020B0609020204030204" pitchFamily="49" charset="0"/>
              </a:rPr>
              <a:t>SELECT </a:t>
            </a:r>
            <a:r>
              <a:rPr lang="en-US" altLang="zh-CN" dirty="0" err="1">
                <a:latin typeface="Consolas" panose="020B0609020204030204" pitchFamily="49" charset="0"/>
              </a:rPr>
              <a:t>staff_id</a:t>
            </a:r>
            <a:r>
              <a:rPr lang="en-US" altLang="zh-CN" dirty="0">
                <a:latin typeface="Consolas" panose="020B0609020204030204" pitchFamily="49" charset="0"/>
              </a:rPr>
              <a:t> FROM staff WHERE (</a:t>
            </a:r>
            <a:r>
              <a:rPr lang="en-US" altLang="zh-CN" dirty="0" err="1">
                <a:latin typeface="Consolas" panose="020B0609020204030204" pitchFamily="49" charset="0"/>
              </a:rPr>
              <a:t>staff_rating</a:t>
            </a:r>
            <a:r>
              <a:rPr lang="en-US" altLang="zh-CN" dirty="0">
                <a:latin typeface="Consolas" panose="020B0609020204030204" pitchFamily="49" charset="0"/>
              </a:rPr>
              <a:t>&gt;5) IS UNKNOWN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9348-AC74-048F-F2B8-4127513E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Compound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5D54-7C83-3239-434C-6C3855B2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5217322"/>
          </a:xfrm>
        </p:spPr>
        <p:txBody>
          <a:bodyPr>
            <a:normAutofit/>
          </a:bodyPr>
          <a:lstStyle/>
          <a:p>
            <a:r>
              <a:rPr lang="en-US" dirty="0"/>
              <a:t>In the compound predicates, (with logical connectives: AND, OR, and NOT)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OR: 	(unknown 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OR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true) = true</a:t>
            </a:r>
            <a:b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    	(unknown 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OR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false) = unknown</a:t>
            </a:r>
            <a:b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    	(unknown 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OR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unknown) = unknown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AND:	(true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AND 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unknown) = unknown </a:t>
            </a:r>
            <a:b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       	(false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AND 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unknown) = false</a:t>
            </a:r>
            <a:b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       	(unknown 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AND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unknown) = unknown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NOT:	(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unknown) = unknown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If a logical test in 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WHERE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is eventually equal to UNKNOWN, the result of the test is treated as FALSE.</a:t>
            </a:r>
          </a:p>
          <a:p>
            <a:endParaRPr lang="en-US" altLang="zh-CN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8DEC-085D-5783-054A-6B4D87D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0228-7DCD-4533-F52C-925283A2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Try the examples and explain the outcomes.</a:t>
            </a:r>
          </a:p>
          <a:p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	SELECT 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</a:rPr>
              <a:t>staff_id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 FROM staff WHERE (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</a:rPr>
              <a:t>staff_rating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&gt;5 OR true);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	SELECT 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</a:rPr>
              <a:t>staff_id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 FROM staff WHERE (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</a:rPr>
              <a:t>staff_rating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&gt;5 AND true);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	SELECT 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</a:rPr>
              <a:t>staff_id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 FROM staff WHERE (NOT </a:t>
            </a:r>
            <a:r>
              <a:rPr lang="en-US" altLang="zh-CN" dirty="0" err="1">
                <a:latin typeface="Consolas" panose="020B0609020204030204" pitchFamily="49" charset="0"/>
                <a:ea typeface="宋体" charset="-122"/>
              </a:rPr>
              <a:t>staff_rating</a:t>
            </a:r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&gt;5);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4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FEB7-0D1C-C44A-FD2D-5306C7B8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1A4D-504D-4B95-0CBF-9EBA3477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16004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subquery</a:t>
            </a:r>
            <a:r>
              <a:rPr lang="en-US" dirty="0"/>
              <a:t> is a query (</a:t>
            </a:r>
            <a:r>
              <a:rPr lang="en-US" dirty="0">
                <a:latin typeface="Consolas" panose="020B0609020204030204" pitchFamily="49" charset="0"/>
              </a:rPr>
              <a:t>SELECT…FROM…WHERE</a:t>
            </a:r>
            <a:r>
              <a:rPr lang="en-US" dirty="0"/>
              <a:t>) inside another query.</a:t>
            </a:r>
          </a:p>
          <a:p>
            <a:r>
              <a:rPr lang="en-US" dirty="0"/>
              <a:t>Subqueries can be in all of </a:t>
            </a:r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clauses.</a:t>
            </a:r>
          </a:p>
          <a:p>
            <a:r>
              <a:rPr lang="en-US" dirty="0"/>
              <a:t>This lab introduces subqueries in the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 clause.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 clause, users need to indicate some tables.</a:t>
            </a:r>
          </a:p>
          <a:p>
            <a:r>
              <a:rPr lang="en-US" dirty="0"/>
              <a:t>A “</a:t>
            </a:r>
            <a:r>
              <a:rPr lang="en-US" dirty="0">
                <a:latin typeface="Consolas" panose="020B0609020204030204" pitchFamily="49" charset="0"/>
              </a:rPr>
              <a:t>SELECT…FROM…WHERE…</a:t>
            </a:r>
            <a:r>
              <a:rPr lang="en-US" dirty="0"/>
              <a:t>” query returns a </a:t>
            </a:r>
            <a:r>
              <a:rPr lang="en-US" altLang="zh-CN" dirty="0"/>
              <a:t>temporary table. (The type is matched.)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08E2-077D-433B-6335-44526CE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9BE6-A626-608B-BA02-CA925934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549451"/>
          </a:xfrm>
        </p:spPr>
        <p:txBody>
          <a:bodyPr/>
          <a:lstStyle/>
          <a:p>
            <a:r>
              <a:rPr lang="en-US" dirty="0"/>
              <a:t>For example, find the id of the actors who have played some films of rating “PG-13”.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latin typeface="Consolas" panose="020B0609020204030204" pitchFamily="49" charset="0"/>
              </a:rPr>
              <a:t>actor_id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FROM </a:t>
            </a:r>
            <a:r>
              <a:rPr lang="en-US" sz="1800" dirty="0" err="1">
                <a:latin typeface="Consolas" panose="020B0609020204030204" pitchFamily="49" charset="0"/>
              </a:rPr>
              <a:t>film_actor</a:t>
            </a:r>
            <a:r>
              <a:rPr lang="en-US" sz="1800" dirty="0">
                <a:latin typeface="Consolas" panose="020B0609020204030204" pitchFamily="49" charset="0"/>
              </a:rPr>
              <a:t> NATURAL JOIN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film_id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					FROM film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					WHERE rating = 'PG-13'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)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 temp</a:t>
            </a:r>
          </a:p>
          <a:p>
            <a:endParaRPr lang="en-US" dirty="0"/>
          </a:p>
          <a:p>
            <a:r>
              <a:rPr lang="en-US" dirty="0"/>
              <a:t>The keyword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/>
              <a:t> renames the </a:t>
            </a:r>
            <a:r>
              <a:rPr lang="en-US" altLang="zh-CN" dirty="0"/>
              <a:t>temporary table returned by the </a:t>
            </a:r>
            <a:r>
              <a:rPr lang="en-US" altLang="zh-CN" dirty="0">
                <a:solidFill>
                  <a:srgbClr val="C00000"/>
                </a:solidFill>
              </a:rPr>
              <a:t>subquery</a:t>
            </a:r>
            <a:r>
              <a:rPr lang="en-US" altLang="zh-CN" dirty="0"/>
              <a:t> as ‘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temp</a:t>
            </a:r>
            <a:r>
              <a:rPr lang="en-US" altLang="zh-CN" dirty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</TotalTime>
  <Words>1080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Heiti Std R</vt:lpstr>
      <vt:lpstr>Hiragino Sans GB W3</vt:lpstr>
      <vt:lpstr>等线</vt:lpstr>
      <vt:lpstr>Arial</vt:lpstr>
      <vt:lpstr>Calibri</vt:lpstr>
      <vt:lpstr>Consolas</vt:lpstr>
      <vt:lpstr>DBMS latex</vt:lpstr>
      <vt:lpstr>COMP3013 DBMS Lab 8</vt:lpstr>
      <vt:lpstr>NULL</vt:lpstr>
      <vt:lpstr>Arithmetic and Atomic Predicate</vt:lpstr>
      <vt:lpstr>Aggregation</vt:lpstr>
      <vt:lpstr>Comparison and Compound Predicates</vt:lpstr>
      <vt:lpstr>Comparison and Compound Predicates</vt:lpstr>
      <vt:lpstr>Example</vt:lpstr>
      <vt:lpstr>Subquery</vt:lpstr>
      <vt:lpstr>Subquery</vt:lpstr>
      <vt:lpstr>Subquery</vt:lpstr>
      <vt:lpstr>Example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Zhiyuan Li</cp:lastModifiedBy>
  <cp:revision>109</cp:revision>
  <dcterms:created xsi:type="dcterms:W3CDTF">2022-06-15T04:17:56Z</dcterms:created>
  <dcterms:modified xsi:type="dcterms:W3CDTF">2022-11-06T03:15:16Z</dcterms:modified>
</cp:coreProperties>
</file>