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5" r:id="rId3"/>
    <p:sldId id="392" r:id="rId4"/>
    <p:sldId id="402" r:id="rId5"/>
    <p:sldId id="398" r:id="rId6"/>
    <p:sldId id="393" r:id="rId7"/>
    <p:sldId id="396" r:id="rId8"/>
    <p:sldId id="397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1677" autoAdjust="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Lab 8</a:t>
            </a:r>
            <a:br>
              <a:rPr lang="en-US" dirty="0"/>
            </a:br>
            <a:r>
              <a:rPr lang="en-US" dirty="0"/>
              <a:t>NULL and Subquery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Jefferson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3397165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DD07D-66DC-49B0-BECB-DFA6CDFB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9536723" cy="3701926"/>
          </a:xfrm>
        </p:spPr>
        <p:txBody>
          <a:bodyPr>
            <a:normAutofit/>
          </a:bodyPr>
          <a:lstStyle/>
          <a:p>
            <a:r>
              <a:rPr lang="en-US" dirty="0" smtClean="0"/>
              <a:t>Project Description is due Nov 10.</a:t>
            </a:r>
          </a:p>
          <a:p>
            <a:r>
              <a:rPr lang="en-US" dirty="0" smtClean="0"/>
              <a:t>See last lecture’s addendum for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1965"/>
            <a:ext cx="11002701" cy="6069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Slide 3-7 </a:t>
            </a:r>
          </a:p>
          <a:p>
            <a:r>
              <a:rPr lang="en-US" altLang="zh-CN" dirty="0" smtClean="0"/>
              <a:t>In your </a:t>
            </a:r>
            <a:r>
              <a:rPr lang="en-US" altLang="zh-CN" dirty="0" err="1" smtClean="0"/>
              <a:t>sakila</a:t>
            </a:r>
            <a:r>
              <a:rPr lang="en-US" altLang="zh-CN" dirty="0" smtClean="0"/>
              <a:t> database, does table </a:t>
            </a:r>
            <a:r>
              <a:rPr lang="en-US" altLang="zh-CN" i="1" dirty="0" smtClean="0"/>
              <a:t>staff</a:t>
            </a:r>
            <a:r>
              <a:rPr lang="en-US" altLang="zh-CN" dirty="0" smtClean="0"/>
              <a:t> have the attribute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staff_rating</a:t>
            </a:r>
            <a:r>
              <a:rPr lang="en-US" altLang="zh-CN" dirty="0" smtClean="0"/>
              <a:t>? </a:t>
            </a:r>
          </a:p>
          <a:p>
            <a:pPr lvl="1"/>
            <a:r>
              <a:rPr lang="en-US" altLang="zh-CN" dirty="0" smtClean="0"/>
              <a:t>Click table </a:t>
            </a:r>
            <a:r>
              <a:rPr lang="en-US" altLang="zh-CN" i="1" dirty="0" smtClean="0"/>
              <a:t>staff</a:t>
            </a:r>
            <a:r>
              <a:rPr lang="en-US" altLang="zh-CN" dirty="0" smtClean="0"/>
              <a:t> and see.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staff_rating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FF0000"/>
                </a:solidFill>
              </a:rPr>
              <a:t>missing</a:t>
            </a:r>
            <a:r>
              <a:rPr lang="en-US" altLang="zh-CN" dirty="0" smtClean="0"/>
              <a:t>, add it to table </a:t>
            </a:r>
            <a:r>
              <a:rPr lang="en-US" altLang="zh-CN" i="1" dirty="0" smtClean="0"/>
              <a:t>staff</a:t>
            </a:r>
            <a:r>
              <a:rPr lang="en-US" altLang="zh-CN" dirty="0" smtClean="0"/>
              <a:t> with these 2 queries.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Recall </a:t>
            </a:r>
            <a:r>
              <a:rPr lang="en-US" i="1" dirty="0" smtClean="0"/>
              <a:t>alter table </a:t>
            </a:r>
            <a:r>
              <a:rPr lang="en-US" dirty="0" smtClean="0"/>
              <a:t>in Lab 6.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ALTER TABLE staff ADD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staff_rating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INT(11) DEFAULT NULL;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Recall </a:t>
            </a:r>
            <a:r>
              <a:rPr lang="en-US" i="1" dirty="0" smtClean="0"/>
              <a:t>update</a:t>
            </a:r>
            <a:r>
              <a:rPr lang="en-US" dirty="0" smtClean="0"/>
              <a:t> in Lab 7; be careful with the quotes if you paste!</a:t>
            </a:r>
            <a:endParaRPr lang="en-US" sz="800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staff SET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staff_rating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=‘Mike’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Hillyer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UPDATE staff SET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staff_rating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=‘Jon’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=‘Stephens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marL="457200" lvl="1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Click </a:t>
            </a:r>
            <a:r>
              <a:rPr lang="en-US" dirty="0">
                <a:cs typeface="Arial" panose="020B0604020202020204" pitchFamily="34" charset="0"/>
              </a:rPr>
              <a:t>table </a:t>
            </a:r>
            <a:r>
              <a:rPr lang="en-US" i="1" dirty="0">
                <a:cs typeface="Arial" panose="020B0604020202020204" pitchFamily="34" charset="0"/>
              </a:rPr>
              <a:t>staff</a:t>
            </a:r>
            <a:r>
              <a:rPr lang="en-US" dirty="0">
                <a:cs typeface="Arial" panose="020B0604020202020204" pitchFamily="34" charset="0"/>
              </a:rPr>
              <a:t> to see if </a:t>
            </a:r>
            <a:r>
              <a:rPr lang="en-US" i="1" dirty="0" err="1" smtClean="0">
                <a:cs typeface="Arial" panose="020B0604020202020204" pitchFamily="34" charset="0"/>
              </a:rPr>
              <a:t>staff_rating</a:t>
            </a:r>
            <a:r>
              <a:rPr lang="en-US" dirty="0" smtClean="0">
                <a:cs typeface="Arial" panose="020B0604020202020204" pitchFamily="34" charset="0"/>
              </a:rPr>
              <a:t> has </a:t>
            </a:r>
            <a:r>
              <a:rPr lang="en-US" dirty="0">
                <a:cs typeface="Arial" panose="020B0604020202020204" pitchFamily="34" charset="0"/>
              </a:rPr>
              <a:t>the correct </a:t>
            </a:r>
            <a:r>
              <a:rPr lang="en-US" dirty="0" smtClean="0">
                <a:cs typeface="Arial" panose="020B0604020202020204" pitchFamily="34" charset="0"/>
              </a:rPr>
              <a:t>values now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cs typeface="Arial" panose="020B0604020202020204" pitchFamily="34" charset="0"/>
              </a:rPr>
              <a:t>The queries in “</a:t>
            </a:r>
            <a:r>
              <a:rPr lang="en-US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Sakila</a:t>
            </a:r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 Update.txt</a:t>
            </a:r>
            <a:r>
              <a:rPr lang="en-US" dirty="0" smtClean="0">
                <a:cs typeface="Arial" panose="020B0604020202020204" pitchFamily="34" charset="0"/>
              </a:rPr>
              <a:t>” also works; I created this slide before the convener put “</a:t>
            </a:r>
            <a:r>
              <a:rPr lang="en-US" dirty="0" err="1" smtClean="0">
                <a:cs typeface="Arial" panose="020B0604020202020204" pitchFamily="34" charset="0"/>
              </a:rPr>
              <a:t>Sakila</a:t>
            </a:r>
            <a:r>
              <a:rPr lang="en-US" dirty="0" smtClean="0">
                <a:cs typeface="Arial" panose="020B0604020202020204" pitchFamily="34" charset="0"/>
              </a:rPr>
              <a:t> Update.txt” in iSpace.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2" y="791438"/>
            <a:ext cx="11153768" cy="52506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035" y="4336288"/>
            <a:ext cx="7770471" cy="193297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If correct, save a copy of the updated database.</a:t>
            </a:r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sakila</a:t>
            </a:r>
            <a:r>
              <a:rPr lang="en-US" dirty="0" smtClean="0"/>
              <a:t> &gt; Export tab &gt; Go</a:t>
            </a:r>
          </a:p>
          <a:p>
            <a:pPr lvl="1"/>
            <a:r>
              <a:rPr lang="en-US" dirty="0" smtClean="0"/>
              <a:t>Rename the download file to </a:t>
            </a:r>
            <a:r>
              <a:rPr lang="en-US" dirty="0" err="1" smtClean="0">
                <a:solidFill>
                  <a:srgbClr val="FF0000"/>
                </a:solidFill>
              </a:rPr>
              <a:t>sakila_new.sql</a:t>
            </a:r>
            <a:r>
              <a:rPr lang="en-US" dirty="0" smtClean="0"/>
              <a:t>, and store it in your computer or memory stick, next </a:t>
            </a:r>
            <a:r>
              <a:rPr lang="en-US" dirty="0"/>
              <a:t>to your old </a:t>
            </a:r>
            <a:r>
              <a:rPr lang="en-US" dirty="0" err="1"/>
              <a:t>sakila.sql</a:t>
            </a:r>
            <a:r>
              <a:rPr lang="en-US" dirty="0"/>
              <a:t> </a:t>
            </a:r>
            <a:r>
              <a:rPr lang="en-US" dirty="0" smtClean="0"/>
              <a:t>file. </a:t>
            </a:r>
            <a:endParaRPr lang="en-US" sz="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22329" y="1018572"/>
            <a:ext cx="23151" cy="14860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7241" y="5509549"/>
            <a:ext cx="995422" cy="115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9112" y="4840147"/>
            <a:ext cx="995422" cy="115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02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Slide 4</a:t>
            </a:r>
          </a:p>
          <a:p>
            <a:r>
              <a:rPr lang="en-US" dirty="0"/>
              <a:t>Excel’s aggregation functions basically work the same way.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/>
              <a:t>5</a:t>
            </a:r>
          </a:p>
          <a:p>
            <a:r>
              <a:rPr lang="en-US" dirty="0"/>
              <a:t>Comparison with NULL:</a:t>
            </a:r>
          </a:p>
          <a:p>
            <a:pPr lvl="1"/>
            <a:r>
              <a:rPr lang="en-US" dirty="0"/>
              <a:t>If b is NULL, then b is evaluated as UNKNOWN in the comparison (b &gt; 5)</a:t>
            </a:r>
          </a:p>
          <a:p>
            <a:pPr lvl="1"/>
            <a:r>
              <a:rPr lang="en-US" dirty="0"/>
              <a:t>The expression (b &gt; 5) is </a:t>
            </a:r>
            <a:r>
              <a:rPr lang="en-US" dirty="0" smtClean="0"/>
              <a:t>UNKNOWN because we don’t know the value of b.</a:t>
            </a:r>
            <a:endParaRPr lang="en-US" dirty="0"/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smtClean="0"/>
              <a:t>6</a:t>
            </a:r>
          </a:p>
          <a:p>
            <a:r>
              <a:rPr lang="en-US" dirty="0" smtClean="0"/>
              <a:t>If b is unknown, then</a:t>
            </a:r>
            <a:endParaRPr lang="en-US" dirty="0" smtClean="0"/>
          </a:p>
          <a:p>
            <a:pPr lvl="1"/>
            <a:r>
              <a:rPr lang="en-US" dirty="0" smtClean="0"/>
              <a:t>(b OR true) = </a:t>
            </a:r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Doesn’t </a:t>
            </a:r>
            <a:r>
              <a:rPr lang="en-US" dirty="0" smtClean="0"/>
              <a:t>matter </a:t>
            </a:r>
            <a:r>
              <a:rPr lang="en-US" dirty="0" smtClean="0"/>
              <a:t>whether</a:t>
            </a:r>
            <a:r>
              <a:rPr lang="en-US" dirty="0" smtClean="0"/>
              <a:t> </a:t>
            </a:r>
            <a:r>
              <a:rPr lang="en-US" dirty="0" smtClean="0"/>
              <a:t>b </a:t>
            </a:r>
            <a:r>
              <a:rPr lang="en-US" dirty="0" smtClean="0"/>
              <a:t>turned out to be</a:t>
            </a:r>
            <a:r>
              <a:rPr lang="en-US" dirty="0" smtClean="0"/>
              <a:t> </a:t>
            </a:r>
            <a:r>
              <a:rPr lang="en-US" dirty="0" smtClean="0"/>
              <a:t>true, false or unknown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(true AND b) = unknown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b turned out to be T, the total result is T, otherwise, the total result is F; we don’t know at this instance.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the subquery first.</a:t>
            </a: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film_id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FROM film</a:t>
            </a: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WHERE rating = 'PG-13’</a:t>
            </a:r>
          </a:p>
          <a:p>
            <a:pPr marL="457200" lvl="1" indent="0">
              <a:buNone/>
            </a:pPr>
            <a:r>
              <a:rPr lang="en-US" dirty="0"/>
              <a:t>And store the result in the table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Then do the main query.</a:t>
            </a: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actor_id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FROM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film_actor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NATURAL JOIN temp</a:t>
            </a:r>
          </a:p>
          <a:p>
            <a:pPr marL="0" lvl="0" indent="0" defTabSz="685800">
              <a:spcBef>
                <a:spcPts val="750"/>
              </a:spcBef>
              <a:buClr>
                <a:srgbClr val="2C2CAA"/>
              </a:buClr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/>
              <a:t>Check the tables </a:t>
            </a:r>
            <a:r>
              <a:rPr lang="en-US" i="1" dirty="0"/>
              <a:t>film</a:t>
            </a:r>
            <a:r>
              <a:rPr lang="en-US" dirty="0"/>
              <a:t> and </a:t>
            </a:r>
            <a:r>
              <a:rPr lang="en-US" i="1" dirty="0" err="1"/>
              <a:t>film_actor</a:t>
            </a:r>
            <a:r>
              <a:rPr lang="en-US" dirty="0"/>
              <a:t>.</a:t>
            </a:r>
          </a:p>
          <a:p>
            <a:r>
              <a:rPr lang="en-US" dirty="0"/>
              <a:t>Run the subquery first.  Then predict the result when you run the main query.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B58AC-9CD9-4DB5-9CD9-498658FD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Walk the tables first.  Check the tables in </a:t>
            </a:r>
            <a:r>
              <a:rPr lang="en-US" altLang="zh-CN" dirty="0" err="1"/>
              <a:t>sakila.sql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  </a:t>
            </a:r>
            <a:r>
              <a:rPr lang="en-US" altLang="zh-CN" dirty="0" smtClean="0"/>
              <a:t>1 (c.f. Lab 4 Exercise 1)</a:t>
            </a:r>
            <a:endParaRPr lang="en-US" altLang="zh-CN" dirty="0"/>
          </a:p>
          <a:p>
            <a:r>
              <a:rPr lang="en-US" altLang="zh-CN" dirty="0"/>
              <a:t>Actor(</a:t>
            </a:r>
            <a:r>
              <a:rPr lang="en-US" altLang="zh-CN" dirty="0" err="1"/>
              <a:t>actor_id</a:t>
            </a:r>
            <a:r>
              <a:rPr lang="en-US" altLang="zh-CN" dirty="0"/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first_name</a:t>
            </a:r>
            <a:r>
              <a:rPr lang="en-US" altLang="zh-CN" dirty="0"/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last_name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Film_actor</a:t>
            </a:r>
            <a:r>
              <a:rPr lang="en-US" altLang="zh-CN" dirty="0"/>
              <a:t>(</a:t>
            </a:r>
            <a:r>
              <a:rPr lang="en-US" altLang="zh-CN" dirty="0" err="1"/>
              <a:t>actor_id</a:t>
            </a:r>
            <a:r>
              <a:rPr lang="en-US" altLang="zh-CN" dirty="0"/>
              <a:t>, </a:t>
            </a:r>
            <a:r>
              <a:rPr lang="en-US" altLang="zh-CN" dirty="0" err="1"/>
              <a:t>film_id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Film(</a:t>
            </a:r>
            <a:r>
              <a:rPr lang="en-US" altLang="zh-CN" dirty="0" err="1"/>
              <a:t>film_id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title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 </a:t>
            </a:r>
            <a:r>
              <a:rPr lang="en-US" altLang="zh-CN" dirty="0" smtClean="0"/>
              <a:t>2 (c.f. Lab 4, Exercise 2)</a:t>
            </a:r>
            <a:endParaRPr lang="en-US" altLang="zh-CN" dirty="0"/>
          </a:p>
          <a:p>
            <a:r>
              <a:rPr lang="en-US" altLang="zh-CN" dirty="0"/>
              <a:t>Customer(</a:t>
            </a:r>
            <a:r>
              <a:rPr lang="en-US" altLang="zh-CN" dirty="0" err="1"/>
              <a:t>customer_id</a:t>
            </a:r>
            <a:r>
              <a:rPr lang="en-US" altLang="zh-CN" dirty="0"/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first_name</a:t>
            </a:r>
            <a:r>
              <a:rPr lang="en-US" altLang="zh-CN" dirty="0"/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last_name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Rental(</a:t>
            </a:r>
            <a:r>
              <a:rPr lang="en-US" altLang="zh-CN" dirty="0" err="1"/>
              <a:t>customer_id</a:t>
            </a:r>
            <a:r>
              <a:rPr lang="en-US" altLang="zh-CN" dirty="0"/>
              <a:t>, </a:t>
            </a:r>
            <a:r>
              <a:rPr lang="en-US" altLang="zh-CN" dirty="0" err="1"/>
              <a:t>inventory_id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Inventory(</a:t>
            </a:r>
            <a:r>
              <a:rPr lang="en-US" altLang="zh-CN" dirty="0" err="1"/>
              <a:t>inventory_id</a:t>
            </a:r>
            <a:r>
              <a:rPr lang="en-US" altLang="zh-CN" dirty="0"/>
              <a:t>, </a:t>
            </a:r>
            <a:r>
              <a:rPr lang="en-US" altLang="zh-CN" dirty="0" err="1"/>
              <a:t>film_id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Film(</a:t>
            </a:r>
            <a:r>
              <a:rPr lang="en-US" altLang="zh-CN" dirty="0" err="1"/>
              <a:t>film_id</a:t>
            </a:r>
            <a:r>
              <a:rPr lang="en-US" altLang="zh-CN" dirty="0"/>
              <a:t>, </a:t>
            </a:r>
            <a:r>
              <a:rPr lang="en-US" altLang="zh-CN" dirty="0">
                <a:highlight>
                  <a:srgbClr val="FFFF00"/>
                </a:highlight>
              </a:rPr>
              <a:t>title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0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B58AC-9CD9-4DB5-9CD9-498658FD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Exercise  6</a:t>
            </a:r>
          </a:p>
          <a:p>
            <a:r>
              <a:rPr lang="en-US" altLang="zh-CN" dirty="0" smtClean="0"/>
              <a:t>C.f. Lab </a:t>
            </a:r>
            <a:r>
              <a:rPr lang="en-US" altLang="zh-CN" smtClean="0"/>
              <a:t>5 Aggregations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9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4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881062"/>
            <a:ext cx="9048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1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8228</TotalTime>
  <Words>398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Consolas</vt:lpstr>
      <vt:lpstr>Office Theme</vt:lpstr>
      <vt:lpstr>Database Lab 8 NULL and Subquery Addendum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Microsoft account</cp:lastModifiedBy>
  <cp:revision>839</cp:revision>
  <dcterms:created xsi:type="dcterms:W3CDTF">2021-08-02T03:54:37Z</dcterms:created>
  <dcterms:modified xsi:type="dcterms:W3CDTF">2024-11-03T13:35:35Z</dcterms:modified>
</cp:coreProperties>
</file>