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89" r:id="rId1"/>
  </p:sldMasterIdLst>
  <p:notesMasterIdLst>
    <p:notesMasterId r:id="rId18"/>
  </p:notesMasterIdLst>
  <p:handoutMasterIdLst>
    <p:handoutMasterId r:id="rId19"/>
  </p:handoutMasterIdLst>
  <p:sldIdLst>
    <p:sldId id="342" r:id="rId2"/>
    <p:sldId id="420" r:id="rId3"/>
    <p:sldId id="427" r:id="rId4"/>
    <p:sldId id="428" r:id="rId5"/>
    <p:sldId id="430" r:id="rId6"/>
    <p:sldId id="439" r:id="rId7"/>
    <p:sldId id="440" r:id="rId8"/>
    <p:sldId id="441" r:id="rId9"/>
    <p:sldId id="442" r:id="rId10"/>
    <p:sldId id="443" r:id="rId11"/>
    <p:sldId id="432" r:id="rId12"/>
    <p:sldId id="422" r:id="rId13"/>
    <p:sldId id="436" r:id="rId14"/>
    <p:sldId id="437" r:id="rId15"/>
    <p:sldId id="444" r:id="rId16"/>
    <p:sldId id="548" r:id="rId17"/>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7014A650-3CE4-4397-9886-E919E4BD9485}">
          <p14:sldIdLst>
            <p14:sldId id="342"/>
          </p14:sldIdLst>
        </p14:section>
        <p14:section name="Features of Good Relational Design" id="{CBC3B448-F8A0-4253-89BF-64CED854A00A}">
          <p14:sldIdLst>
            <p14:sldId id="420"/>
            <p14:sldId id="427"/>
            <p14:sldId id="428"/>
            <p14:sldId id="430"/>
            <p14:sldId id="439"/>
            <p14:sldId id="440"/>
            <p14:sldId id="441"/>
            <p14:sldId id="442"/>
            <p14:sldId id="443"/>
            <p14:sldId id="432"/>
          </p14:sldIdLst>
        </p14:section>
        <p14:section name="Atomic Domains &amp; 1st Normal Form" id="{1C116319-F405-43A0-A815-8BDE9BCC3E14}">
          <p14:sldIdLst>
            <p14:sldId id="422"/>
            <p14:sldId id="436"/>
            <p14:sldId id="437"/>
            <p14:sldId id="444"/>
            <p14:sldId id="548"/>
          </p14:sldIdLst>
        </p14:section>
      </p14:sectionLst>
    </p:ext>
    <p:ext uri="{EFAFB233-063F-42B5-8137-9DF3F51BA10A}">
      <p15:sldGuideLst xmlns:p15="http://schemas.microsoft.com/office/powerpoint/2012/main">
        <p15:guide id="1" orient="horz" pos="733">
          <p15:clr>
            <a:srgbClr val="A4A3A4"/>
          </p15:clr>
        </p15:guide>
        <p15:guide id="2" pos="5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393"/>
    <a:srgbClr val="FFCDCD"/>
    <a:srgbClr val="FF66CC"/>
    <a:srgbClr val="E8E8F1"/>
    <a:srgbClr val="FF0000"/>
    <a:srgbClr val="333333"/>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55" autoAdjust="0"/>
    <p:restoredTop sz="85394" autoAdjust="0"/>
  </p:normalViewPr>
  <p:slideViewPr>
    <p:cSldViewPr snapToGrid="0">
      <p:cViewPr varScale="1">
        <p:scale>
          <a:sx n="112" d="100"/>
          <a:sy n="112" d="100"/>
        </p:scale>
        <p:origin x="1500" y="72"/>
      </p:cViewPr>
      <p:guideLst>
        <p:guide orient="horz" pos="733"/>
        <p:guide pos="5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4258"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5913" tIns="47957" rIns="95913" bIns="47957" numCol="1" anchor="t" anchorCtr="0" compatLnSpc="1">
            <a:prstTxWarp prst="textNoShape">
              <a:avLst/>
            </a:prstTxWarp>
          </a:bodyPr>
          <a:lstStyle>
            <a:lvl1pPr defTabSz="958850">
              <a:defRPr sz="1300" smtClean="0">
                <a:latin typeface="Times New Roman" pitchFamily="18" charset="0"/>
              </a:defRPr>
            </a:lvl1pPr>
          </a:lstStyle>
          <a:p>
            <a:pPr>
              <a:defRPr/>
            </a:pPr>
            <a:endParaRPr lang="en-US" altLang="zh-CN"/>
          </a:p>
        </p:txBody>
      </p:sp>
      <p:sp>
        <p:nvSpPr>
          <p:cNvPr id="224259"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5913" tIns="47957" rIns="95913" bIns="47957" numCol="1" anchor="t" anchorCtr="0" compatLnSpc="1">
            <a:prstTxWarp prst="textNoShape">
              <a:avLst/>
            </a:prstTxWarp>
          </a:bodyPr>
          <a:lstStyle>
            <a:lvl1pPr algn="r" defTabSz="958850">
              <a:defRPr sz="1300" smtClean="0">
                <a:latin typeface="Times New Roman" pitchFamily="18" charset="0"/>
              </a:defRPr>
            </a:lvl1pPr>
          </a:lstStyle>
          <a:p>
            <a:pPr>
              <a:defRPr/>
            </a:pPr>
            <a:endParaRPr lang="en-US" altLang="zh-CN"/>
          </a:p>
        </p:txBody>
      </p:sp>
      <p:sp>
        <p:nvSpPr>
          <p:cNvPr id="224260"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5913" tIns="47957" rIns="95913" bIns="47957" numCol="1" anchor="b" anchorCtr="0" compatLnSpc="1">
            <a:prstTxWarp prst="textNoShape">
              <a:avLst/>
            </a:prstTxWarp>
          </a:bodyPr>
          <a:lstStyle>
            <a:lvl1pPr defTabSz="958850">
              <a:defRPr sz="1300" smtClean="0">
                <a:latin typeface="Times New Roman" pitchFamily="18" charset="0"/>
              </a:defRPr>
            </a:lvl1pPr>
          </a:lstStyle>
          <a:p>
            <a:pPr>
              <a:defRPr/>
            </a:pPr>
            <a:endParaRPr lang="en-US" altLang="zh-CN"/>
          </a:p>
        </p:txBody>
      </p:sp>
      <p:sp>
        <p:nvSpPr>
          <p:cNvPr id="224261"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5913" tIns="47957" rIns="95913" bIns="47957" numCol="1" anchor="b" anchorCtr="0" compatLnSpc="1">
            <a:prstTxWarp prst="textNoShape">
              <a:avLst/>
            </a:prstTxWarp>
          </a:bodyPr>
          <a:lstStyle>
            <a:lvl1pPr algn="r" defTabSz="958850">
              <a:defRPr sz="1300" smtClean="0">
                <a:latin typeface="Times New Roman" pitchFamily="18" charset="0"/>
              </a:defRPr>
            </a:lvl1pPr>
          </a:lstStyle>
          <a:p>
            <a:pPr>
              <a:defRPr/>
            </a:pPr>
            <a:fld id="{F6C23089-699A-4A2D-9070-09F0F0D07B36}" type="slidenum">
              <a:rPr lang="zh-CN" altLang="en-US"/>
              <a:pPr>
                <a:defRPr/>
              </a:pPr>
              <a:t>‹#›</a:t>
            </a:fld>
            <a:endParaRPr lang="en-US" altLang="zh-CN"/>
          </a:p>
        </p:txBody>
      </p:sp>
    </p:spTree>
    <p:extLst>
      <p:ext uri="{BB962C8B-B14F-4D97-AF65-F5344CB8AC3E}">
        <p14:creationId xmlns:p14="http://schemas.microsoft.com/office/powerpoint/2010/main" val="24937967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none" lIns="95913" tIns="47957" rIns="95913" bIns="47957" numCol="1" anchor="ctr" anchorCtr="0" compatLnSpc="1">
            <a:prstTxWarp prst="textNoShape">
              <a:avLst/>
            </a:prstTxWarp>
          </a:bodyPr>
          <a:lstStyle>
            <a:lvl1pPr defTabSz="958850">
              <a:defRPr sz="1300" smtClean="0">
                <a:latin typeface="Times New Roman" pitchFamily="18" charset="0"/>
              </a:defRPr>
            </a:lvl1pPr>
          </a:lstStyle>
          <a:p>
            <a:pPr>
              <a:defRPr/>
            </a:pPr>
            <a:endParaRPr lang="en-US" altLang="zh-CN"/>
          </a:p>
        </p:txBody>
      </p:sp>
      <p:sp>
        <p:nvSpPr>
          <p:cNvPr id="6147" name="Rectangle 3"/>
          <p:cNvSpPr>
            <a:spLocks noGrp="1" noChangeArrowheads="1"/>
          </p:cNvSpPr>
          <p:nvPr>
            <p:ph type="dt" idx="1"/>
          </p:nvPr>
        </p:nvSpPr>
        <p:spPr bwMode="auto">
          <a:xfrm>
            <a:off x="3971925" y="0"/>
            <a:ext cx="3038475" cy="465138"/>
          </a:xfrm>
          <a:prstGeom prst="rect">
            <a:avLst/>
          </a:prstGeom>
          <a:noFill/>
          <a:ln w="9525">
            <a:noFill/>
            <a:miter lim="800000"/>
            <a:headEnd/>
            <a:tailEnd/>
          </a:ln>
          <a:effectLst/>
        </p:spPr>
        <p:txBody>
          <a:bodyPr vert="horz" wrap="none" lIns="95913" tIns="47957" rIns="95913" bIns="47957" numCol="1" anchor="ctr" anchorCtr="0" compatLnSpc="1">
            <a:prstTxWarp prst="textNoShape">
              <a:avLst/>
            </a:prstTxWarp>
          </a:bodyPr>
          <a:lstStyle>
            <a:lvl1pPr algn="r" defTabSz="958850">
              <a:defRPr sz="1300" smtClean="0">
                <a:latin typeface="Times New Roman" pitchFamily="18" charset="0"/>
              </a:defRPr>
            </a:lvl1pPr>
          </a:lstStyle>
          <a:p>
            <a:pPr>
              <a:defRPr/>
            </a:pPr>
            <a:endParaRPr lang="en-US" altLang="zh-CN"/>
          </a:p>
        </p:txBody>
      </p:sp>
      <p:sp>
        <p:nvSpPr>
          <p:cNvPr id="71684"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33450" y="4416425"/>
            <a:ext cx="5143500" cy="4183063"/>
          </a:xfrm>
          <a:prstGeom prst="rect">
            <a:avLst/>
          </a:prstGeom>
          <a:noFill/>
          <a:ln w="9525">
            <a:noFill/>
            <a:miter lim="800000"/>
            <a:headEnd/>
            <a:tailEnd/>
          </a:ln>
          <a:effectLst/>
        </p:spPr>
        <p:txBody>
          <a:bodyPr vert="horz" wrap="none" lIns="95913" tIns="47957" rIns="95913" bIns="47957" numCol="1" anchor="ctr"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6150" name="Rectangle 6"/>
          <p:cNvSpPr>
            <a:spLocks noGrp="1" noChangeArrowheads="1"/>
          </p:cNvSpPr>
          <p:nvPr>
            <p:ph type="ftr" sz="quarter" idx="4"/>
          </p:nvPr>
        </p:nvSpPr>
        <p:spPr bwMode="auto">
          <a:xfrm>
            <a:off x="0" y="8831263"/>
            <a:ext cx="3038475" cy="465137"/>
          </a:xfrm>
          <a:prstGeom prst="rect">
            <a:avLst/>
          </a:prstGeom>
          <a:noFill/>
          <a:ln w="9525">
            <a:noFill/>
            <a:miter lim="800000"/>
            <a:headEnd/>
            <a:tailEnd/>
          </a:ln>
          <a:effectLst/>
        </p:spPr>
        <p:txBody>
          <a:bodyPr vert="horz" wrap="none" lIns="95913" tIns="47957" rIns="95913" bIns="47957" numCol="1" anchor="b" anchorCtr="0" compatLnSpc="1">
            <a:prstTxWarp prst="textNoShape">
              <a:avLst/>
            </a:prstTxWarp>
          </a:bodyPr>
          <a:lstStyle>
            <a:lvl1pPr defTabSz="958850">
              <a:defRPr sz="1300" smtClean="0">
                <a:latin typeface="Times New Roman" pitchFamily="18" charset="0"/>
              </a:defRPr>
            </a:lvl1pPr>
          </a:lstStyle>
          <a:p>
            <a:pPr>
              <a:defRPr/>
            </a:pPr>
            <a:endParaRPr lang="en-US" altLang="zh-CN"/>
          </a:p>
        </p:txBody>
      </p:sp>
      <p:sp>
        <p:nvSpPr>
          <p:cNvPr id="6151" name="Rectangle 7"/>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a:effectLst/>
        </p:spPr>
        <p:txBody>
          <a:bodyPr vert="horz" wrap="none" lIns="95913" tIns="47957" rIns="95913" bIns="47957" numCol="1" anchor="b" anchorCtr="0" compatLnSpc="1">
            <a:prstTxWarp prst="textNoShape">
              <a:avLst/>
            </a:prstTxWarp>
          </a:bodyPr>
          <a:lstStyle>
            <a:lvl1pPr algn="r" defTabSz="958850">
              <a:defRPr sz="1300" smtClean="0">
                <a:latin typeface="Times New Roman" pitchFamily="18" charset="0"/>
              </a:defRPr>
            </a:lvl1pPr>
          </a:lstStyle>
          <a:p>
            <a:pPr>
              <a:defRPr/>
            </a:pPr>
            <a:fld id="{D48ACB1D-D2AE-467E-AD71-62EA120728C5}" type="slidenum">
              <a:rPr lang="zh-CN" altLang="en-US"/>
              <a:pPr>
                <a:defRPr/>
              </a:pPr>
              <a:t>‹#›</a:t>
            </a:fld>
            <a:endParaRPr lang="en-US" altLang="zh-CN"/>
          </a:p>
        </p:txBody>
      </p:sp>
    </p:spTree>
    <p:extLst>
      <p:ext uri="{BB962C8B-B14F-4D97-AF65-F5344CB8AC3E}">
        <p14:creationId xmlns:p14="http://schemas.microsoft.com/office/powerpoint/2010/main" val="42406001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850">
              <a:defRPr sz="1600">
                <a:solidFill>
                  <a:schemeClr val="tx1"/>
                </a:solidFill>
                <a:latin typeface="Helvetica" pitchFamily="34" charset="0"/>
              </a:defRPr>
            </a:lvl1pPr>
            <a:lvl2pPr marL="742950" indent="-285750" defTabSz="958850">
              <a:defRPr sz="1600">
                <a:solidFill>
                  <a:schemeClr val="tx1"/>
                </a:solidFill>
                <a:latin typeface="Helvetica" pitchFamily="34" charset="0"/>
              </a:defRPr>
            </a:lvl2pPr>
            <a:lvl3pPr marL="1143000" indent="-228600" defTabSz="958850">
              <a:defRPr sz="1600">
                <a:solidFill>
                  <a:schemeClr val="tx1"/>
                </a:solidFill>
                <a:latin typeface="Helvetica" pitchFamily="34" charset="0"/>
              </a:defRPr>
            </a:lvl3pPr>
            <a:lvl4pPr marL="1600200" indent="-228600" defTabSz="958850">
              <a:defRPr sz="1600">
                <a:solidFill>
                  <a:schemeClr val="tx1"/>
                </a:solidFill>
                <a:latin typeface="Helvetica" pitchFamily="34" charset="0"/>
              </a:defRPr>
            </a:lvl4pPr>
            <a:lvl5pPr marL="2057400" indent="-228600" defTabSz="958850">
              <a:defRPr sz="1600">
                <a:solidFill>
                  <a:schemeClr val="tx1"/>
                </a:solidFill>
                <a:latin typeface="Helvetica" pitchFamily="34" charset="0"/>
              </a:defRPr>
            </a:lvl5pPr>
            <a:lvl6pPr marL="2514600" indent="-228600" defTabSz="958850" eaLnBrk="0" fontAlgn="base" hangingPunct="0">
              <a:spcBef>
                <a:spcPct val="0"/>
              </a:spcBef>
              <a:spcAft>
                <a:spcPct val="0"/>
              </a:spcAft>
              <a:defRPr sz="1600">
                <a:solidFill>
                  <a:schemeClr val="tx1"/>
                </a:solidFill>
                <a:latin typeface="Helvetica" pitchFamily="34" charset="0"/>
              </a:defRPr>
            </a:lvl6pPr>
            <a:lvl7pPr marL="2971800" indent="-228600" defTabSz="958850" eaLnBrk="0" fontAlgn="base" hangingPunct="0">
              <a:spcBef>
                <a:spcPct val="0"/>
              </a:spcBef>
              <a:spcAft>
                <a:spcPct val="0"/>
              </a:spcAft>
              <a:defRPr sz="1600">
                <a:solidFill>
                  <a:schemeClr val="tx1"/>
                </a:solidFill>
                <a:latin typeface="Helvetica" pitchFamily="34" charset="0"/>
              </a:defRPr>
            </a:lvl7pPr>
            <a:lvl8pPr marL="3429000" indent="-228600" defTabSz="958850" eaLnBrk="0" fontAlgn="base" hangingPunct="0">
              <a:spcBef>
                <a:spcPct val="0"/>
              </a:spcBef>
              <a:spcAft>
                <a:spcPct val="0"/>
              </a:spcAft>
              <a:defRPr sz="1600">
                <a:solidFill>
                  <a:schemeClr val="tx1"/>
                </a:solidFill>
                <a:latin typeface="Helvetica" pitchFamily="34" charset="0"/>
              </a:defRPr>
            </a:lvl8pPr>
            <a:lvl9pPr marL="3886200" indent="-228600" defTabSz="958850" eaLnBrk="0" fontAlgn="base" hangingPunct="0">
              <a:spcBef>
                <a:spcPct val="0"/>
              </a:spcBef>
              <a:spcAft>
                <a:spcPct val="0"/>
              </a:spcAft>
              <a:defRPr sz="1600">
                <a:solidFill>
                  <a:schemeClr val="tx1"/>
                </a:solidFill>
                <a:latin typeface="Helvetica" pitchFamily="34" charset="0"/>
              </a:defRPr>
            </a:lvl9pPr>
          </a:lstStyle>
          <a:p>
            <a:fld id="{35878111-ADFE-4C86-BBA7-E6E82B0BD3D1}" type="slidenum">
              <a:rPr lang="zh-CN" altLang="en-US" sz="1300">
                <a:latin typeface="Times New Roman" pitchFamily="18" charset="0"/>
              </a:rPr>
              <a:pPr/>
              <a:t>1</a:t>
            </a:fld>
            <a:endParaRPr lang="en-US" altLang="zh-CN" sz="1300">
              <a:latin typeface="Times New Roman"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F9612BDE-E61E-8D40-84CC-20E6FC2B2033}"/>
              </a:ext>
            </a:extLst>
          </p:cNvPr>
          <p:cNvSpPr>
            <a:spLocks noGrp="1"/>
          </p:cNvSpPr>
          <p:nvPr>
            <p:ph type="subTitle" idx="1" hasCustomPrompt="1"/>
          </p:nvPr>
        </p:nvSpPr>
        <p:spPr>
          <a:xfrm>
            <a:off x="1114424" y="2983971"/>
            <a:ext cx="6858000" cy="1113896"/>
          </a:xfrm>
        </p:spPr>
        <p:txBody>
          <a:bodyPr>
            <a:normAutofit/>
          </a:bodyPr>
          <a:lstStyle>
            <a:lvl1pPr marL="0" indent="0" algn="ctr">
              <a:buNone/>
              <a:defRPr sz="20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z="1800" dirty="0">
                <a:latin typeface="Adobe Heiti Std R" panose="020B0400000000000000" pitchFamily="34" charset="-128"/>
                <a:ea typeface="Adobe Heiti Std R" panose="020B0400000000000000" pitchFamily="34" charset="-128"/>
              </a:rPr>
              <a:t>单击此处编辑母版作者信息样式</a:t>
            </a:r>
            <a:endParaRPr lang="en-US" altLang="zh-CN" sz="1800" dirty="0">
              <a:latin typeface="Adobe Heiti Std R" panose="020B0400000000000000" pitchFamily="34" charset="-128"/>
              <a:ea typeface="Adobe Heiti Std R" panose="020B0400000000000000" pitchFamily="34" charset="-128"/>
            </a:endParaRPr>
          </a:p>
          <a:p>
            <a:endParaRPr lang="zh-CN" altLang="en-US" sz="1800" dirty="0">
              <a:effectLst/>
              <a:latin typeface="Adobe Heiti Std R" panose="020B0400000000000000" pitchFamily="34" charset="-128"/>
              <a:ea typeface="Adobe Heiti Std R" panose="020B0400000000000000" pitchFamily="34" charset="-128"/>
            </a:endParaRPr>
          </a:p>
        </p:txBody>
      </p:sp>
      <p:sp>
        <p:nvSpPr>
          <p:cNvPr id="7" name="圆角矩形 6">
            <a:extLst>
              <a:ext uri="{FF2B5EF4-FFF2-40B4-BE49-F238E27FC236}">
                <a16:creationId xmlns:a16="http://schemas.microsoft.com/office/drawing/2014/main" id="{C18AEC02-5D85-474A-AEAD-FDF12F6D499A}"/>
              </a:ext>
            </a:extLst>
          </p:cNvPr>
          <p:cNvSpPr/>
          <p:nvPr/>
        </p:nvSpPr>
        <p:spPr>
          <a:xfrm>
            <a:off x="609597" y="1402663"/>
            <a:ext cx="7890933" cy="1058334"/>
          </a:xfrm>
          <a:prstGeom prst="roundRect">
            <a:avLst/>
          </a:prstGeom>
          <a:solidFill>
            <a:srgbClr val="3138AC"/>
          </a:solidFill>
          <a:effectLst>
            <a:outerShdw blurRad="50800" dist="38100" dir="6540000" sx="101000" sy="101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2" name="标题 1">
            <a:extLst>
              <a:ext uri="{FF2B5EF4-FFF2-40B4-BE49-F238E27FC236}">
                <a16:creationId xmlns:a16="http://schemas.microsoft.com/office/drawing/2014/main" id="{6255DDCC-95E7-C241-8F16-FF95178C85C5}"/>
              </a:ext>
            </a:extLst>
          </p:cNvPr>
          <p:cNvSpPr>
            <a:spLocks noGrp="1"/>
          </p:cNvSpPr>
          <p:nvPr>
            <p:ph type="ctrTitle"/>
          </p:nvPr>
        </p:nvSpPr>
        <p:spPr>
          <a:xfrm>
            <a:off x="1143000" y="1579813"/>
            <a:ext cx="6858000" cy="848376"/>
          </a:xfrm>
        </p:spPr>
        <p:txBody>
          <a:bodyPr anchor="ctr">
            <a:normAutofit/>
          </a:bodyPr>
          <a:lstStyle>
            <a:lvl1pPr algn="ctr">
              <a:defRPr sz="2800">
                <a:solidFill>
                  <a:schemeClr val="bg1"/>
                </a:solidFill>
              </a:defRPr>
            </a:lvl1pPr>
          </a:lstStyle>
          <a:p>
            <a:r>
              <a:rPr kumimoji="1" lang="zh-CN" altLang="en-US"/>
              <a:t>单击此处编辑母版标题样式</a:t>
            </a:r>
          </a:p>
        </p:txBody>
      </p:sp>
    </p:spTree>
    <p:extLst>
      <p:ext uri="{BB962C8B-B14F-4D97-AF65-F5344CB8AC3E}">
        <p14:creationId xmlns:p14="http://schemas.microsoft.com/office/powerpoint/2010/main" val="4268339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竖排文字">
    <p:spTree>
      <p:nvGrpSpPr>
        <p:cNvPr id="1" name=""/>
        <p:cNvGrpSpPr/>
        <p:nvPr/>
      </p:nvGrpSpPr>
      <p:grpSpPr>
        <a:xfrm>
          <a:off x="0" y="0"/>
          <a:ext cx="0" cy="0"/>
          <a:chOff x="0" y="0"/>
          <a:chExt cx="0" cy="0"/>
        </a:xfrm>
      </p:grpSpPr>
      <p:sp>
        <p:nvSpPr>
          <p:cNvPr id="3" name="竖排文字占位符 2">
            <a:extLst>
              <a:ext uri="{FF2B5EF4-FFF2-40B4-BE49-F238E27FC236}">
                <a16:creationId xmlns:a16="http://schemas.microsoft.com/office/drawing/2014/main" id="{754C3A94-BDDD-4E47-AB7A-34C36F28EF9A}"/>
              </a:ext>
            </a:extLst>
          </p:cNvPr>
          <p:cNvSpPr>
            <a:spLocks noGrp="1"/>
          </p:cNvSpPr>
          <p:nvPr>
            <p:ph type="body" orient="vert" idx="1"/>
          </p:nvPr>
        </p:nvSpPr>
        <p:spPr>
          <a:xfrm>
            <a:off x="628650" y="1193800"/>
            <a:ext cx="7886700" cy="4983163"/>
          </a:xfrm>
        </p:spPr>
        <p:txBody>
          <a:bodyPr vert="eaVert"/>
          <a:lstStyle>
            <a:lvl1pPr marL="273050" indent="-273050">
              <a:buFont typeface="Arial" panose="020B0604020202020204" pitchFamily="34" charset="0"/>
              <a:buChar char="•"/>
              <a:defRPr/>
            </a:lvl1pPr>
          </a:lstStyle>
          <a:p>
            <a:pPr lvl="0"/>
            <a:r>
              <a:rPr kumimoji="1" lang="zh-CN" altLang="en-US"/>
              <a:t>单击此处编辑母版文本样式</a:t>
            </a:r>
          </a:p>
        </p:txBody>
      </p:sp>
      <p:sp>
        <p:nvSpPr>
          <p:cNvPr id="4" name="矩形 3">
            <a:extLst>
              <a:ext uri="{FF2B5EF4-FFF2-40B4-BE49-F238E27FC236}">
                <a16:creationId xmlns:a16="http://schemas.microsoft.com/office/drawing/2014/main" id="{FD296C5C-EBD2-D143-AC4F-0DB23C2C0559}"/>
              </a:ext>
            </a:extLst>
          </p:cNvPr>
          <p:cNvSpPr/>
          <p:nvPr/>
        </p:nvSpPr>
        <p:spPr>
          <a:xfrm>
            <a:off x="0" y="0"/>
            <a:ext cx="9144000" cy="942109"/>
          </a:xfrm>
          <a:prstGeom prst="rect">
            <a:avLst/>
          </a:prstGeom>
          <a:gradFill flip="none" rotWithShape="1">
            <a:gsLst>
              <a:gs pos="40000">
                <a:srgbClr val="2C2DA9"/>
              </a:gs>
              <a:gs pos="13000">
                <a:srgbClr val="2C2DA9"/>
              </a:gs>
              <a:gs pos="0">
                <a:schemeClr val="bg1"/>
              </a:gs>
            </a:gsLst>
            <a:lin ang="16200000" scaled="1"/>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标题 1">
            <a:extLst>
              <a:ext uri="{FF2B5EF4-FFF2-40B4-BE49-F238E27FC236}">
                <a16:creationId xmlns:a16="http://schemas.microsoft.com/office/drawing/2014/main" id="{1750240B-728E-0F48-8A04-0C32A05C9147}"/>
              </a:ext>
            </a:extLst>
          </p:cNvPr>
          <p:cNvSpPr>
            <a:spLocks noGrp="1"/>
          </p:cNvSpPr>
          <p:nvPr>
            <p:ph type="title"/>
          </p:nvPr>
        </p:nvSpPr>
        <p:spPr>
          <a:xfrm>
            <a:off x="628650" y="48490"/>
            <a:ext cx="7886700" cy="845127"/>
          </a:xfrm>
        </p:spPr>
        <p:txBody>
          <a:bodyPr>
            <a:normAutofit/>
          </a:bodyPr>
          <a:lstStyle>
            <a:lvl1pPr>
              <a:defRPr sz="2800">
                <a:solidFill>
                  <a:schemeClr val="bg1"/>
                </a:solidFill>
              </a:defRPr>
            </a:lvl1pPr>
          </a:lstStyle>
          <a:p>
            <a:r>
              <a:rPr kumimoji="1" lang="zh-CN" altLang="en-US"/>
              <a:t>单击此处编辑母版标题样式</a:t>
            </a:r>
            <a:endParaRPr kumimoji="1" lang="zh-CN" altLang="en-US" dirty="0"/>
          </a:p>
        </p:txBody>
      </p:sp>
    </p:spTree>
    <p:extLst>
      <p:ext uri="{BB962C8B-B14F-4D97-AF65-F5344CB8AC3E}">
        <p14:creationId xmlns:p14="http://schemas.microsoft.com/office/powerpoint/2010/main" val="3559311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64BA236-12F6-FF40-9198-D45BCC57C2EF}"/>
              </a:ext>
            </a:extLst>
          </p:cNvPr>
          <p:cNvSpPr>
            <a:spLocks noGrp="1"/>
          </p:cNvSpPr>
          <p:nvPr>
            <p:ph type="title" orient="vert"/>
          </p:nvPr>
        </p:nvSpPr>
        <p:spPr>
          <a:xfrm>
            <a:off x="6543675" y="365125"/>
            <a:ext cx="1971675"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1C39872F-0807-7F4C-972A-F69648EDFF2F}"/>
              </a:ext>
            </a:extLst>
          </p:cNvPr>
          <p:cNvSpPr>
            <a:spLocks noGrp="1"/>
          </p:cNvSpPr>
          <p:nvPr>
            <p:ph type="body" orient="vert" idx="1"/>
          </p:nvPr>
        </p:nvSpPr>
        <p:spPr>
          <a:xfrm>
            <a:off x="628650" y="365125"/>
            <a:ext cx="5800725" cy="5811838"/>
          </a:xfrm>
        </p:spPr>
        <p:txBody>
          <a:bodyPr vert="eaVert"/>
          <a:lstStyle>
            <a:lvl1pPr marL="273050" indent="-273050">
              <a:buFont typeface="Arial" panose="020B0604020202020204" pitchFamily="34" charset="0"/>
              <a:buChar char="•"/>
              <a:defRPr/>
            </a:lvl1pPr>
          </a:lstStyle>
          <a:p>
            <a:pPr lvl="0"/>
            <a:r>
              <a:rPr kumimoji="1" lang="zh-CN" altLang="en-US"/>
              <a:t>单击此处编辑母版文本样式</a:t>
            </a:r>
          </a:p>
        </p:txBody>
      </p:sp>
    </p:spTree>
    <p:extLst>
      <p:ext uri="{BB962C8B-B14F-4D97-AF65-F5344CB8AC3E}">
        <p14:creationId xmlns:p14="http://schemas.microsoft.com/office/powerpoint/2010/main" val="339450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033FA9A1-7B88-294E-B1D1-5AC0DD001314}"/>
              </a:ext>
            </a:extLst>
          </p:cNvPr>
          <p:cNvSpPr/>
          <p:nvPr/>
        </p:nvSpPr>
        <p:spPr>
          <a:xfrm>
            <a:off x="0" y="304800"/>
            <a:ext cx="9144000" cy="942109"/>
          </a:xfrm>
          <a:prstGeom prst="rect">
            <a:avLst/>
          </a:prstGeom>
          <a:gradFill flip="none" rotWithShape="1">
            <a:gsLst>
              <a:gs pos="40000">
                <a:srgbClr val="2C2DA9"/>
              </a:gs>
              <a:gs pos="13000">
                <a:srgbClr val="2C2DA9"/>
              </a:gs>
              <a:gs pos="0">
                <a:schemeClr val="bg1"/>
              </a:gs>
            </a:gsLst>
            <a:lin ang="16200000" scaled="1"/>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a:extLst>
              <a:ext uri="{FF2B5EF4-FFF2-40B4-BE49-F238E27FC236}">
                <a16:creationId xmlns:a16="http://schemas.microsoft.com/office/drawing/2014/main" id="{643DFE20-DAD3-A14C-8B77-1D0ACFFC1B63}"/>
              </a:ext>
            </a:extLst>
          </p:cNvPr>
          <p:cNvSpPr>
            <a:spLocks noGrp="1"/>
          </p:cNvSpPr>
          <p:nvPr>
            <p:ph type="title"/>
          </p:nvPr>
        </p:nvSpPr>
        <p:spPr>
          <a:xfrm>
            <a:off x="628650" y="353290"/>
            <a:ext cx="7886700" cy="845127"/>
          </a:xfrm>
        </p:spPr>
        <p:txBody>
          <a:bodyPr>
            <a:normAutofit/>
          </a:bodyPr>
          <a:lstStyle>
            <a:lvl1pPr>
              <a:defRPr sz="2800">
                <a:solidFill>
                  <a:schemeClr val="bg1"/>
                </a:solidFill>
              </a:defRPr>
            </a:lvl1pPr>
          </a:lstStyle>
          <a:p>
            <a:r>
              <a:rPr kumimoji="1" lang="zh-CN" altLang="en-US"/>
              <a:t>单击此处编辑母版标题样式</a:t>
            </a:r>
            <a:endParaRPr kumimoji="1" lang="zh-CN" altLang="en-US" dirty="0"/>
          </a:p>
        </p:txBody>
      </p:sp>
      <p:sp>
        <p:nvSpPr>
          <p:cNvPr id="6" name="内容占位符 2">
            <a:extLst>
              <a:ext uri="{FF2B5EF4-FFF2-40B4-BE49-F238E27FC236}">
                <a16:creationId xmlns:a16="http://schemas.microsoft.com/office/drawing/2014/main" id="{9B6537B7-9F77-B545-841A-0E1FA407E24E}"/>
              </a:ext>
            </a:extLst>
          </p:cNvPr>
          <p:cNvSpPr>
            <a:spLocks noGrp="1"/>
          </p:cNvSpPr>
          <p:nvPr>
            <p:ph idx="1"/>
          </p:nvPr>
        </p:nvSpPr>
        <p:spPr>
          <a:xfrm>
            <a:off x="628650" y="1600200"/>
            <a:ext cx="7886700" cy="3138055"/>
          </a:xfrm>
        </p:spPr>
        <p:txBody>
          <a:bodyPr/>
          <a:lstStyle>
            <a:lvl1pPr marL="273050" indent="-273050">
              <a:buFont typeface="Arial" panose="020B0604020202020204" pitchFamily="34" charset="0"/>
              <a:buChar char="•"/>
              <a:tabLst/>
              <a:defRPr>
                <a:latin typeface="Arial" panose="020B0604020202020204" pitchFamily="34" charset="0"/>
                <a:cs typeface="Arial" panose="020B0604020202020204" pitchFamily="34" charset="0"/>
              </a:defRPr>
            </a:lvl1pPr>
          </a:lstStyle>
          <a:p>
            <a:pPr lvl="0"/>
            <a:r>
              <a:rPr kumimoji="1" lang="zh-CN" altLang="en-US"/>
              <a:t>单击此处编辑母版文本样式</a:t>
            </a:r>
          </a:p>
        </p:txBody>
      </p:sp>
    </p:spTree>
    <p:extLst>
      <p:ext uri="{BB962C8B-B14F-4D97-AF65-F5344CB8AC3E}">
        <p14:creationId xmlns:p14="http://schemas.microsoft.com/office/powerpoint/2010/main" val="1626351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7D17EA-B5DC-A947-999F-3BA09F293373}"/>
              </a:ext>
            </a:extLst>
          </p:cNvPr>
          <p:cNvSpPr>
            <a:spLocks noGrp="1"/>
          </p:cNvSpPr>
          <p:nvPr>
            <p:ph type="title"/>
          </p:nvPr>
        </p:nvSpPr>
        <p:spPr>
          <a:xfrm>
            <a:off x="623888" y="1709739"/>
            <a:ext cx="7886700" cy="2852737"/>
          </a:xfrm>
        </p:spPr>
        <p:txBody>
          <a:bodyPr anchor="b"/>
          <a:lstStyle>
            <a:lvl1pPr>
              <a:defRPr sz="45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E6ACDC9E-5B3C-7649-98A2-66AFDFA02F8D}"/>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zh-CN" altLang="en-US"/>
              <a:t>单击此处编辑母版文本样式</a:t>
            </a:r>
          </a:p>
        </p:txBody>
      </p:sp>
    </p:spTree>
    <p:extLst>
      <p:ext uri="{BB962C8B-B14F-4D97-AF65-F5344CB8AC3E}">
        <p14:creationId xmlns:p14="http://schemas.microsoft.com/office/powerpoint/2010/main" val="2416743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CF0BD946-B5BA-504F-80A8-C6749F61BBD3}"/>
              </a:ext>
            </a:extLst>
          </p:cNvPr>
          <p:cNvSpPr/>
          <p:nvPr/>
        </p:nvSpPr>
        <p:spPr>
          <a:xfrm>
            <a:off x="0" y="0"/>
            <a:ext cx="9144000" cy="942109"/>
          </a:xfrm>
          <a:prstGeom prst="rect">
            <a:avLst/>
          </a:prstGeom>
          <a:gradFill flip="none" rotWithShape="1">
            <a:gsLst>
              <a:gs pos="40000">
                <a:srgbClr val="2C2DA9"/>
              </a:gs>
              <a:gs pos="13000">
                <a:srgbClr val="2C2DA9"/>
              </a:gs>
              <a:gs pos="0">
                <a:schemeClr val="bg1"/>
              </a:gs>
            </a:gsLst>
            <a:lin ang="16200000" scaled="1"/>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内容占位符 2">
            <a:extLst>
              <a:ext uri="{FF2B5EF4-FFF2-40B4-BE49-F238E27FC236}">
                <a16:creationId xmlns:a16="http://schemas.microsoft.com/office/drawing/2014/main" id="{9BA5D889-EBC8-A74A-A52D-D35CC5DDDAD2}"/>
              </a:ext>
            </a:extLst>
          </p:cNvPr>
          <p:cNvSpPr>
            <a:spLocks noGrp="1"/>
          </p:cNvSpPr>
          <p:nvPr>
            <p:ph sz="half" idx="1"/>
          </p:nvPr>
        </p:nvSpPr>
        <p:spPr>
          <a:xfrm>
            <a:off x="628650" y="1126067"/>
            <a:ext cx="3886200" cy="5050896"/>
          </a:xfrm>
        </p:spPr>
        <p:txBody>
          <a:bodyPr vert="horz" lIns="91440" tIns="45720" rIns="91440" bIns="45720" rtlCol="0">
            <a:normAutofit/>
          </a:bodyPr>
          <a:lstStyle>
            <a:lvl1pPr marL="273050" indent="-273050">
              <a:buFont typeface="Arial" panose="020B0604020202020204" pitchFamily="34" charset="0"/>
              <a:buChar char="•"/>
              <a:defRPr kumimoji="1" lang="zh-CN" altLang="en-US"/>
            </a:lvl1pPr>
          </a:lstStyle>
          <a:p>
            <a:pPr marL="273050" lvl="0" indent="-273050">
              <a:tabLst/>
            </a:pPr>
            <a:r>
              <a:rPr kumimoji="1" lang="zh-CN" altLang="en-US"/>
              <a:t>单击此处编辑母版文本样式</a:t>
            </a:r>
          </a:p>
        </p:txBody>
      </p:sp>
      <p:sp>
        <p:nvSpPr>
          <p:cNvPr id="4" name="内容占位符 3">
            <a:extLst>
              <a:ext uri="{FF2B5EF4-FFF2-40B4-BE49-F238E27FC236}">
                <a16:creationId xmlns:a16="http://schemas.microsoft.com/office/drawing/2014/main" id="{E1FE8AAB-A6DD-DE43-B7A5-6297E5B861ED}"/>
              </a:ext>
            </a:extLst>
          </p:cNvPr>
          <p:cNvSpPr>
            <a:spLocks noGrp="1"/>
          </p:cNvSpPr>
          <p:nvPr>
            <p:ph sz="half" idx="2"/>
          </p:nvPr>
        </p:nvSpPr>
        <p:spPr>
          <a:xfrm>
            <a:off x="4629150" y="1126067"/>
            <a:ext cx="3886200" cy="5050896"/>
          </a:xfrm>
        </p:spPr>
        <p:txBody>
          <a:bodyPr vert="horz" lIns="91440" tIns="45720" rIns="91440" bIns="45720" rtlCol="0">
            <a:normAutofit/>
          </a:bodyPr>
          <a:lstStyle>
            <a:lvl1pPr marL="273050" indent="-273050">
              <a:buFont typeface="Arial" panose="020B0604020202020204" pitchFamily="34" charset="0"/>
              <a:buChar char="•"/>
              <a:defRPr kumimoji="1" lang="zh-CN" altLang="en-US"/>
            </a:lvl1pPr>
          </a:lstStyle>
          <a:p>
            <a:pPr marL="273050" lvl="0" indent="-273050">
              <a:tabLst/>
            </a:pPr>
            <a:r>
              <a:rPr kumimoji="1" lang="zh-CN" altLang="en-US"/>
              <a:t>单击此处编辑母版文本样式</a:t>
            </a:r>
          </a:p>
        </p:txBody>
      </p:sp>
      <p:sp>
        <p:nvSpPr>
          <p:cNvPr id="10" name="标题 1">
            <a:extLst>
              <a:ext uri="{FF2B5EF4-FFF2-40B4-BE49-F238E27FC236}">
                <a16:creationId xmlns:a16="http://schemas.microsoft.com/office/drawing/2014/main" id="{9BF8700A-EE5B-AA44-845F-A932FCA80190}"/>
              </a:ext>
            </a:extLst>
          </p:cNvPr>
          <p:cNvSpPr>
            <a:spLocks noGrp="1"/>
          </p:cNvSpPr>
          <p:nvPr>
            <p:ph type="title"/>
          </p:nvPr>
        </p:nvSpPr>
        <p:spPr>
          <a:xfrm>
            <a:off x="628650" y="48490"/>
            <a:ext cx="7886700" cy="845127"/>
          </a:xfrm>
        </p:spPr>
        <p:txBody>
          <a:bodyPr>
            <a:normAutofit/>
          </a:bodyPr>
          <a:lstStyle>
            <a:lvl1pPr>
              <a:defRPr sz="2800">
                <a:solidFill>
                  <a:schemeClr val="bg1"/>
                </a:solidFill>
              </a:defRPr>
            </a:lvl1pPr>
          </a:lstStyle>
          <a:p>
            <a:r>
              <a:rPr kumimoji="1" lang="zh-CN" altLang="en-US"/>
              <a:t>单击此处编辑母版标题样式</a:t>
            </a:r>
            <a:endParaRPr kumimoji="1" lang="zh-CN" altLang="en-US" dirty="0"/>
          </a:p>
        </p:txBody>
      </p:sp>
    </p:spTree>
    <p:extLst>
      <p:ext uri="{BB962C8B-B14F-4D97-AF65-F5344CB8AC3E}">
        <p14:creationId xmlns:p14="http://schemas.microsoft.com/office/powerpoint/2010/main" val="1811020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0B626A19-E0EE-3344-BECF-578F6B3691A1}"/>
              </a:ext>
            </a:extLst>
          </p:cNvPr>
          <p:cNvSpPr/>
          <p:nvPr/>
        </p:nvSpPr>
        <p:spPr>
          <a:xfrm>
            <a:off x="0" y="0"/>
            <a:ext cx="9144000" cy="942109"/>
          </a:xfrm>
          <a:prstGeom prst="rect">
            <a:avLst/>
          </a:prstGeom>
          <a:gradFill flip="none" rotWithShape="1">
            <a:gsLst>
              <a:gs pos="40000">
                <a:srgbClr val="2C2DA9"/>
              </a:gs>
              <a:gs pos="13000">
                <a:srgbClr val="2C2DA9"/>
              </a:gs>
              <a:gs pos="0">
                <a:schemeClr val="bg1"/>
              </a:gs>
            </a:gsLst>
            <a:lin ang="16200000" scaled="1"/>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占位符 2">
            <a:extLst>
              <a:ext uri="{FF2B5EF4-FFF2-40B4-BE49-F238E27FC236}">
                <a16:creationId xmlns:a16="http://schemas.microsoft.com/office/drawing/2014/main" id="{35EA3DDF-4F2F-1D45-B4D4-3AC2D1E55908}"/>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FAFA0345-A7B5-8143-B23D-3DAF7059EEDE}"/>
              </a:ext>
            </a:extLst>
          </p:cNvPr>
          <p:cNvSpPr>
            <a:spLocks noGrp="1"/>
          </p:cNvSpPr>
          <p:nvPr>
            <p:ph sz="half" idx="2"/>
          </p:nvPr>
        </p:nvSpPr>
        <p:spPr>
          <a:xfrm>
            <a:off x="629842" y="2505075"/>
            <a:ext cx="3868340" cy="3684588"/>
          </a:xfrm>
        </p:spPr>
        <p:txBody>
          <a:bodyPr vert="horz" lIns="91440" tIns="45720" rIns="91440" bIns="45720" rtlCol="0">
            <a:normAutofit/>
          </a:bodyPr>
          <a:lstStyle>
            <a:lvl1pPr marL="273050" indent="-273050">
              <a:buFont typeface="Arial" panose="020B0604020202020204" pitchFamily="34" charset="0"/>
              <a:buChar char="•"/>
              <a:defRPr kumimoji="1" lang="zh-CN" altLang="en-US" dirty="0"/>
            </a:lvl1pPr>
          </a:lstStyle>
          <a:p>
            <a:pPr marL="273050" lvl="0" indent="-273050">
              <a:tabLst/>
            </a:pPr>
            <a:r>
              <a:rPr kumimoji="1" lang="zh-CN" altLang="en-US"/>
              <a:t>单击此处编辑母版文本样式</a:t>
            </a:r>
          </a:p>
        </p:txBody>
      </p:sp>
      <p:sp>
        <p:nvSpPr>
          <p:cNvPr id="5" name="文本占位符 4">
            <a:extLst>
              <a:ext uri="{FF2B5EF4-FFF2-40B4-BE49-F238E27FC236}">
                <a16:creationId xmlns:a16="http://schemas.microsoft.com/office/drawing/2014/main" id="{C596A81A-F1A5-2046-B0A4-9C01DF3C244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84CB281C-3506-614C-82B8-B117A79C1544}"/>
              </a:ext>
            </a:extLst>
          </p:cNvPr>
          <p:cNvSpPr>
            <a:spLocks noGrp="1"/>
          </p:cNvSpPr>
          <p:nvPr>
            <p:ph sz="quarter" idx="4"/>
          </p:nvPr>
        </p:nvSpPr>
        <p:spPr>
          <a:xfrm>
            <a:off x="4629150" y="2505075"/>
            <a:ext cx="3887391" cy="3684588"/>
          </a:xfrm>
        </p:spPr>
        <p:txBody>
          <a:bodyPr vert="horz" lIns="91440" tIns="45720" rIns="91440" bIns="45720" rtlCol="0">
            <a:normAutofit/>
          </a:bodyPr>
          <a:lstStyle>
            <a:lvl1pPr marL="273050" indent="-273050">
              <a:buFont typeface="Arial" panose="020B0604020202020204" pitchFamily="34" charset="0"/>
              <a:buChar char="•"/>
              <a:defRPr kumimoji="1" lang="zh-CN" altLang="en-US"/>
            </a:lvl1pPr>
          </a:lstStyle>
          <a:p>
            <a:pPr marL="273050" lvl="0" indent="-273050">
              <a:tabLst/>
            </a:pPr>
            <a:r>
              <a:rPr kumimoji="1" lang="zh-CN" altLang="en-US"/>
              <a:t>单击此处编辑母版文本样式</a:t>
            </a:r>
          </a:p>
        </p:txBody>
      </p:sp>
      <p:sp>
        <p:nvSpPr>
          <p:cNvPr id="9" name="标题 1">
            <a:extLst>
              <a:ext uri="{FF2B5EF4-FFF2-40B4-BE49-F238E27FC236}">
                <a16:creationId xmlns:a16="http://schemas.microsoft.com/office/drawing/2014/main" id="{7CDD2EEB-0526-8546-B03F-B7E03D76B632}"/>
              </a:ext>
            </a:extLst>
          </p:cNvPr>
          <p:cNvSpPr>
            <a:spLocks noGrp="1"/>
          </p:cNvSpPr>
          <p:nvPr>
            <p:ph type="title"/>
          </p:nvPr>
        </p:nvSpPr>
        <p:spPr>
          <a:xfrm>
            <a:off x="628650" y="48490"/>
            <a:ext cx="7886700" cy="845127"/>
          </a:xfrm>
        </p:spPr>
        <p:txBody>
          <a:bodyPr>
            <a:normAutofit/>
          </a:bodyPr>
          <a:lstStyle>
            <a:lvl1pPr>
              <a:defRPr sz="2800">
                <a:solidFill>
                  <a:schemeClr val="bg1"/>
                </a:solidFill>
              </a:defRPr>
            </a:lvl1pPr>
          </a:lstStyle>
          <a:p>
            <a:r>
              <a:rPr kumimoji="1" lang="zh-CN" altLang="en-US"/>
              <a:t>单击此处编辑母版标题样式</a:t>
            </a:r>
            <a:endParaRPr kumimoji="1" lang="zh-CN" altLang="en-US" dirty="0"/>
          </a:p>
        </p:txBody>
      </p:sp>
    </p:spTree>
    <p:extLst>
      <p:ext uri="{BB962C8B-B14F-4D97-AF65-F5344CB8AC3E}">
        <p14:creationId xmlns:p14="http://schemas.microsoft.com/office/powerpoint/2010/main" val="454410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EFF11A6-A4E9-FC40-BA49-5AB35E591369}"/>
              </a:ext>
            </a:extLst>
          </p:cNvPr>
          <p:cNvSpPr/>
          <p:nvPr/>
        </p:nvSpPr>
        <p:spPr>
          <a:xfrm>
            <a:off x="0" y="0"/>
            <a:ext cx="9144000" cy="942109"/>
          </a:xfrm>
          <a:prstGeom prst="rect">
            <a:avLst/>
          </a:prstGeom>
          <a:gradFill flip="none" rotWithShape="1">
            <a:gsLst>
              <a:gs pos="40000">
                <a:srgbClr val="2C2DA9"/>
              </a:gs>
              <a:gs pos="13000">
                <a:srgbClr val="2C2DA9"/>
              </a:gs>
              <a:gs pos="0">
                <a:schemeClr val="bg1"/>
              </a:gs>
            </a:gsLst>
            <a:lin ang="16200000" scaled="1"/>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标题 1">
            <a:extLst>
              <a:ext uri="{FF2B5EF4-FFF2-40B4-BE49-F238E27FC236}">
                <a16:creationId xmlns:a16="http://schemas.microsoft.com/office/drawing/2014/main" id="{D4E12615-0D3B-D24B-BE3C-E10640151A4C}"/>
              </a:ext>
            </a:extLst>
          </p:cNvPr>
          <p:cNvSpPr>
            <a:spLocks noGrp="1"/>
          </p:cNvSpPr>
          <p:nvPr>
            <p:ph type="title"/>
          </p:nvPr>
        </p:nvSpPr>
        <p:spPr>
          <a:xfrm>
            <a:off x="628650" y="48490"/>
            <a:ext cx="7886700" cy="845127"/>
          </a:xfrm>
        </p:spPr>
        <p:txBody>
          <a:bodyPr>
            <a:normAutofit/>
          </a:bodyPr>
          <a:lstStyle>
            <a:lvl1pPr>
              <a:defRPr sz="2800">
                <a:solidFill>
                  <a:schemeClr val="bg1"/>
                </a:solidFill>
              </a:defRPr>
            </a:lvl1pPr>
          </a:lstStyle>
          <a:p>
            <a:r>
              <a:rPr kumimoji="1" lang="zh-CN" altLang="en-US"/>
              <a:t>单击此处编辑母版标题样式</a:t>
            </a:r>
            <a:endParaRPr kumimoji="1" lang="zh-CN" altLang="en-US" dirty="0"/>
          </a:p>
        </p:txBody>
      </p:sp>
    </p:spTree>
    <p:extLst>
      <p:ext uri="{BB962C8B-B14F-4D97-AF65-F5344CB8AC3E}">
        <p14:creationId xmlns:p14="http://schemas.microsoft.com/office/powerpoint/2010/main" val="1262943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186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38EEDE-8712-4841-878C-74D5D95B9FA2}"/>
              </a:ext>
            </a:extLst>
          </p:cNvPr>
          <p:cNvSpPr>
            <a:spLocks noGrp="1"/>
          </p:cNvSpPr>
          <p:nvPr>
            <p:ph type="title"/>
          </p:nvPr>
        </p:nvSpPr>
        <p:spPr>
          <a:xfrm>
            <a:off x="629841" y="457200"/>
            <a:ext cx="2949178" cy="1600200"/>
          </a:xfrm>
        </p:spPr>
        <p:txBody>
          <a:bodyPr anchor="b"/>
          <a:lstStyle>
            <a:lvl1pPr>
              <a:defRPr sz="24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23A61616-E9E6-4D4E-ACF0-05C1DFD72E6C}"/>
              </a:ext>
            </a:extLst>
          </p:cNvPr>
          <p:cNvSpPr>
            <a:spLocks noGrp="1"/>
          </p:cNvSpPr>
          <p:nvPr>
            <p:ph idx="1"/>
          </p:nvPr>
        </p:nvSpPr>
        <p:spPr>
          <a:xfrm>
            <a:off x="3887391" y="987426"/>
            <a:ext cx="4629150" cy="4873625"/>
          </a:xfrm>
        </p:spPr>
        <p:txBody>
          <a:bodyPr/>
          <a:lstStyle>
            <a:lvl1pPr marL="342900" indent="-342900">
              <a:buFont typeface="Arial" panose="020B0604020202020204" pitchFamily="34" charset="0"/>
              <a:buChar char="•"/>
              <a:tabLst/>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zh-CN" altLang="en-US"/>
              <a:t>单击此处编辑母版文本样式</a:t>
            </a:r>
          </a:p>
        </p:txBody>
      </p:sp>
      <p:sp>
        <p:nvSpPr>
          <p:cNvPr id="4" name="文本占位符 3">
            <a:extLst>
              <a:ext uri="{FF2B5EF4-FFF2-40B4-BE49-F238E27FC236}">
                <a16:creationId xmlns:a16="http://schemas.microsoft.com/office/drawing/2014/main" id="{272F38AF-4BDF-CF47-9CD7-01E9950840D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zh-CN" altLang="en-US"/>
              <a:t>单击此处编辑母版文本样式</a:t>
            </a:r>
          </a:p>
        </p:txBody>
      </p:sp>
    </p:spTree>
    <p:extLst>
      <p:ext uri="{BB962C8B-B14F-4D97-AF65-F5344CB8AC3E}">
        <p14:creationId xmlns:p14="http://schemas.microsoft.com/office/powerpoint/2010/main" val="1658163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145CBF-7695-9841-9E88-FF0507BF040A}"/>
              </a:ext>
            </a:extLst>
          </p:cNvPr>
          <p:cNvSpPr>
            <a:spLocks noGrp="1"/>
          </p:cNvSpPr>
          <p:nvPr>
            <p:ph type="title"/>
          </p:nvPr>
        </p:nvSpPr>
        <p:spPr>
          <a:xfrm>
            <a:off x="629841" y="457200"/>
            <a:ext cx="2949178" cy="1600200"/>
          </a:xfrm>
        </p:spPr>
        <p:txBody>
          <a:bodyPr anchor="b"/>
          <a:lstStyle>
            <a:lvl1pPr>
              <a:defRPr sz="24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19EEF8B0-7BDE-1347-9537-8464E463103E}"/>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kumimoji="1" lang="zh-CN" altLang="en-US"/>
              <a:t>单击图标添加图片</a:t>
            </a:r>
          </a:p>
        </p:txBody>
      </p:sp>
      <p:sp>
        <p:nvSpPr>
          <p:cNvPr id="4" name="文本占位符 3">
            <a:extLst>
              <a:ext uri="{FF2B5EF4-FFF2-40B4-BE49-F238E27FC236}">
                <a16:creationId xmlns:a16="http://schemas.microsoft.com/office/drawing/2014/main" id="{C7AD815E-FED2-7E46-854F-1D98CB4B123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zh-CN" altLang="en-US"/>
              <a:t>单击此处编辑母版文本样式</a:t>
            </a:r>
          </a:p>
        </p:txBody>
      </p:sp>
    </p:spTree>
    <p:extLst>
      <p:ext uri="{BB962C8B-B14F-4D97-AF65-F5344CB8AC3E}">
        <p14:creationId xmlns:p14="http://schemas.microsoft.com/office/powerpoint/2010/main" val="3959805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95F5D26-44A1-CA4B-894C-E92F940BEFEB}"/>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55C3252C-A6BE-3D4F-B214-1E438BBDB48D}"/>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r>
              <a:rPr kumimoji="1" lang="zh-CN" altLang="en-US" dirty="0"/>
              <a:t>编辑母版文本样式
第二级
第三级
第四级
第五级</a:t>
            </a:r>
          </a:p>
        </p:txBody>
      </p:sp>
      <p:sp>
        <p:nvSpPr>
          <p:cNvPr id="12" name="矩形 11">
            <a:extLst>
              <a:ext uri="{FF2B5EF4-FFF2-40B4-BE49-F238E27FC236}">
                <a16:creationId xmlns:a16="http://schemas.microsoft.com/office/drawing/2014/main" id="{DFE4E0D4-0A9E-B44F-8E15-1D2F726BFCC2}"/>
              </a:ext>
            </a:extLst>
          </p:cNvPr>
          <p:cNvSpPr/>
          <p:nvPr/>
        </p:nvSpPr>
        <p:spPr>
          <a:xfrm>
            <a:off x="0" y="6637866"/>
            <a:ext cx="3060000" cy="220134"/>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a:solidFill>
                  <a:schemeClr val="bg1"/>
                </a:solidFill>
              </a:rPr>
              <a:t>COMP3013</a:t>
            </a:r>
            <a:endParaRPr kumimoji="1" lang="zh-CN" altLang="en-US" sz="1200" dirty="0">
              <a:solidFill>
                <a:schemeClr val="bg1"/>
              </a:solidFill>
            </a:endParaRPr>
          </a:p>
        </p:txBody>
      </p:sp>
      <p:sp>
        <p:nvSpPr>
          <p:cNvPr id="13" name="矩形 12">
            <a:extLst>
              <a:ext uri="{FF2B5EF4-FFF2-40B4-BE49-F238E27FC236}">
                <a16:creationId xmlns:a16="http://schemas.microsoft.com/office/drawing/2014/main" id="{00880C11-3EB2-7C44-915C-0A735C8415A3}"/>
              </a:ext>
            </a:extLst>
          </p:cNvPr>
          <p:cNvSpPr/>
          <p:nvPr/>
        </p:nvSpPr>
        <p:spPr>
          <a:xfrm>
            <a:off x="3033000" y="6637867"/>
            <a:ext cx="3060000" cy="220133"/>
          </a:xfrm>
          <a:prstGeom prst="rect">
            <a:avLst/>
          </a:prstGeom>
          <a:solidFill>
            <a:srgbClr val="2125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a:solidFill>
                  <a:schemeClr val="bg1"/>
                </a:solidFill>
              </a:rPr>
              <a:t>Database Design</a:t>
            </a:r>
          </a:p>
        </p:txBody>
      </p:sp>
      <p:sp>
        <p:nvSpPr>
          <p:cNvPr id="14" name="矩形 13">
            <a:extLst>
              <a:ext uri="{FF2B5EF4-FFF2-40B4-BE49-F238E27FC236}">
                <a16:creationId xmlns:a16="http://schemas.microsoft.com/office/drawing/2014/main" id="{00F64495-06B2-9846-A8DD-066D25B765BE}"/>
              </a:ext>
            </a:extLst>
          </p:cNvPr>
          <p:cNvSpPr/>
          <p:nvPr/>
        </p:nvSpPr>
        <p:spPr>
          <a:xfrm>
            <a:off x="6084000" y="6637866"/>
            <a:ext cx="3060000" cy="220134"/>
          </a:xfrm>
          <a:prstGeom prst="rect">
            <a:avLst/>
          </a:prstGeom>
          <a:solidFill>
            <a:srgbClr val="2B3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dirty="0">
              <a:solidFill>
                <a:schemeClr val="tx1"/>
              </a:solidFill>
            </a:endParaRPr>
          </a:p>
        </p:txBody>
      </p:sp>
      <p:sp>
        <p:nvSpPr>
          <p:cNvPr id="16" name="日期占位符 3">
            <a:extLst>
              <a:ext uri="{FF2B5EF4-FFF2-40B4-BE49-F238E27FC236}">
                <a16:creationId xmlns:a16="http://schemas.microsoft.com/office/drawing/2014/main" id="{57D2C8FA-DD5C-BF4B-BBB3-42D100B8A34B}"/>
              </a:ext>
            </a:extLst>
          </p:cNvPr>
          <p:cNvSpPr txBox="1">
            <a:spLocks/>
          </p:cNvSpPr>
          <p:nvPr/>
        </p:nvSpPr>
        <p:spPr>
          <a:xfrm>
            <a:off x="8515350" y="6637865"/>
            <a:ext cx="546380" cy="220133"/>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F42B4B9-4F4F-DC40-8BF5-0036F3636617}" type="slidenum">
              <a:rPr lang="en-US" sz="1000" smtClean="0">
                <a:solidFill>
                  <a:schemeClr val="bg1"/>
                </a:solidFill>
                <a:latin typeface="Hiragino Sans GB W3" panose="020B0300000000000000" pitchFamily="34" charset="-128"/>
                <a:ea typeface="Hiragino Sans GB W3" panose="020B0300000000000000" pitchFamily="34" charset="-128"/>
              </a:rPr>
              <a:t>‹#›</a:t>
            </a:fld>
            <a:endParaRPr lang="en-US" sz="1000" dirty="0">
              <a:solidFill>
                <a:schemeClr val="bg1"/>
              </a:solidFill>
              <a:latin typeface="Hiragino Sans GB W3" panose="020B0300000000000000" pitchFamily="34" charset="-128"/>
              <a:ea typeface="Hiragino Sans GB W3" panose="020B0300000000000000" pitchFamily="34" charset="-128"/>
            </a:endParaRPr>
          </a:p>
        </p:txBody>
      </p:sp>
    </p:spTree>
    <p:extLst>
      <p:ext uri="{BB962C8B-B14F-4D97-AF65-F5344CB8AC3E}">
        <p14:creationId xmlns:p14="http://schemas.microsoft.com/office/powerpoint/2010/main" val="432395674"/>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685800" rtl="0" eaLnBrk="1" latinLnBrk="0" hangingPunct="1">
        <a:lnSpc>
          <a:spcPct val="90000"/>
        </a:lnSpc>
        <a:spcBef>
          <a:spcPct val="0"/>
        </a:spcBef>
        <a:buNone/>
        <a:defRPr sz="3300" kern="1200">
          <a:solidFill>
            <a:schemeClr val="tx1"/>
          </a:solidFill>
          <a:latin typeface="Arial" panose="020B0604020202020204" pitchFamily="34" charset="0"/>
          <a:ea typeface="Microsoft YaHei" panose="020B0503020204020204" pitchFamily="34" charset="-122"/>
          <a:cs typeface="Arial" panose="020B0604020202020204" pitchFamily="34" charset="0"/>
        </a:defRPr>
      </a:lvl1pPr>
    </p:titleStyle>
    <p:bodyStyle>
      <a:lvl1pPr marL="273050" indent="-273050" algn="l" defTabSz="685800" rtl="0" eaLnBrk="1" latinLnBrk="0" hangingPunct="1">
        <a:lnSpc>
          <a:spcPct val="90000"/>
        </a:lnSpc>
        <a:spcBef>
          <a:spcPts val="750"/>
        </a:spcBef>
        <a:buClr>
          <a:schemeClr val="accent1"/>
        </a:buClr>
        <a:buFont typeface="Arial" panose="020B0604020202020204" pitchFamily="34" charset="0"/>
        <a:buChar char="•"/>
        <a:tabLst/>
        <a:defRPr sz="21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slide" Target="slide1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1">
            <a:extLst>
              <a:ext uri="{FF2B5EF4-FFF2-40B4-BE49-F238E27FC236}">
                <a16:creationId xmlns:a16="http://schemas.microsoft.com/office/drawing/2014/main" id="{225C17E2-D2B1-43C8-9072-55F1AF1C3C2B}"/>
              </a:ext>
            </a:extLst>
          </p:cNvPr>
          <p:cNvSpPr>
            <a:spLocks noGrp="1"/>
          </p:cNvSpPr>
          <p:nvPr>
            <p:ph type="subTitle" idx="1"/>
          </p:nvPr>
        </p:nvSpPr>
        <p:spPr/>
        <p:txBody>
          <a:bodyPr/>
          <a:lstStyle/>
          <a:p>
            <a:r>
              <a:rPr lang="en-US" altLang="zh-CN" dirty="0"/>
              <a:t>United International College</a:t>
            </a:r>
            <a:endParaRPr lang="zh-CN" altLang="en-US" dirty="0"/>
          </a:p>
        </p:txBody>
      </p:sp>
      <p:sp>
        <p:nvSpPr>
          <p:cNvPr id="161794" name="Rectangle 2"/>
          <p:cNvSpPr>
            <a:spLocks noGrp="1" noChangeArrowheads="1"/>
          </p:cNvSpPr>
          <p:nvPr>
            <p:ph type="ctrTitle"/>
          </p:nvPr>
        </p:nvSpPr>
        <p:spPr/>
        <p:txBody>
          <a:bodyPr>
            <a:normAutofit fontScale="90000"/>
          </a:bodyPr>
          <a:lstStyle/>
          <a:p>
            <a:pPr>
              <a:defRPr/>
            </a:pPr>
            <a:r>
              <a:rPr lang="en-US" altLang="zh-CN" dirty="0">
                <a:ea typeface="宋体" charset="-122"/>
              </a:rPr>
              <a:t>Lecture 8 Relational Database Design</a:t>
            </a:r>
            <a:br>
              <a:rPr lang="en-US" altLang="zh-CN" dirty="0">
                <a:ea typeface="宋体" charset="-122"/>
              </a:rPr>
            </a:br>
            <a:r>
              <a:rPr lang="en-US" altLang="zh-CN" dirty="0">
                <a:ea typeface="宋体" charset="-122"/>
              </a:rPr>
              <a:t>Purpose &amp; First Normal Form</a:t>
            </a:r>
          </a:p>
        </p:txBody>
      </p:sp>
      <p:sp>
        <p:nvSpPr>
          <p:cNvPr id="4" name="矩形 3">
            <a:hlinkClick r:id="rId3" action="ppaction://hlinksldjump"/>
            <a:extLst>
              <a:ext uri="{FF2B5EF4-FFF2-40B4-BE49-F238E27FC236}">
                <a16:creationId xmlns:a16="http://schemas.microsoft.com/office/drawing/2014/main" id="{E52D3C0D-8E89-4896-A19F-C158622F8CBA}"/>
              </a:ext>
            </a:extLst>
          </p:cNvPr>
          <p:cNvSpPr/>
          <p:nvPr/>
        </p:nvSpPr>
        <p:spPr>
          <a:xfrm>
            <a:off x="0" y="0"/>
            <a:ext cx="1311564"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Good Design</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
        <p:nvSpPr>
          <p:cNvPr id="7" name="矩形 6">
            <a:hlinkClick r:id="rId4" action="ppaction://hlinksldjump"/>
            <a:extLst>
              <a:ext uri="{FF2B5EF4-FFF2-40B4-BE49-F238E27FC236}">
                <a16:creationId xmlns:a16="http://schemas.microsoft.com/office/drawing/2014/main" id="{488771B1-A6E1-4C36-A950-D8E788AF4952}"/>
              </a:ext>
            </a:extLst>
          </p:cNvPr>
          <p:cNvSpPr/>
          <p:nvPr/>
        </p:nvSpPr>
        <p:spPr>
          <a:xfrm>
            <a:off x="1311564" y="0"/>
            <a:ext cx="1311564"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Atomic</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
        <p:nvSpPr>
          <p:cNvPr id="8" name="矩形 7">
            <a:hlinkClick r:id="" action="ppaction://noaction"/>
            <a:extLst>
              <a:ext uri="{FF2B5EF4-FFF2-40B4-BE49-F238E27FC236}">
                <a16:creationId xmlns:a16="http://schemas.microsoft.com/office/drawing/2014/main" id="{BD3C8CEA-4C57-4E11-816C-F20FF97E0F64}"/>
              </a:ext>
            </a:extLst>
          </p:cNvPr>
          <p:cNvSpPr/>
          <p:nvPr/>
        </p:nvSpPr>
        <p:spPr>
          <a:xfrm>
            <a:off x="2623128" y="0"/>
            <a:ext cx="1311564"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Dependencies</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
        <p:nvSpPr>
          <p:cNvPr id="9" name="矩形 8">
            <a:hlinkClick r:id="" action="ppaction://noaction"/>
            <a:extLst>
              <a:ext uri="{FF2B5EF4-FFF2-40B4-BE49-F238E27FC236}">
                <a16:creationId xmlns:a16="http://schemas.microsoft.com/office/drawing/2014/main" id="{30B9512D-F182-45A7-B9C8-2C28FC3CE9DF}"/>
              </a:ext>
            </a:extLst>
          </p:cNvPr>
          <p:cNvSpPr/>
          <p:nvPr/>
        </p:nvSpPr>
        <p:spPr>
          <a:xfrm>
            <a:off x="3934692" y="0"/>
            <a:ext cx="1311564"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BCNF</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
        <p:nvSpPr>
          <p:cNvPr id="10" name="矩形 9">
            <a:hlinkClick r:id="" action="ppaction://noaction"/>
            <a:extLst>
              <a:ext uri="{FF2B5EF4-FFF2-40B4-BE49-F238E27FC236}">
                <a16:creationId xmlns:a16="http://schemas.microsoft.com/office/drawing/2014/main" id="{39B690A1-FDC7-4277-BC3A-6CCD2C9EF559}"/>
              </a:ext>
            </a:extLst>
          </p:cNvPr>
          <p:cNvSpPr/>
          <p:nvPr/>
        </p:nvSpPr>
        <p:spPr>
          <a:xfrm>
            <a:off x="5246256" y="0"/>
            <a:ext cx="1311564"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3rdNF</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
        <p:nvSpPr>
          <p:cNvPr id="11" name="矩形 10">
            <a:hlinkClick r:id="" action="ppaction://noaction"/>
            <a:extLst>
              <a:ext uri="{FF2B5EF4-FFF2-40B4-BE49-F238E27FC236}">
                <a16:creationId xmlns:a16="http://schemas.microsoft.com/office/drawing/2014/main" id="{CB7CF316-3FAD-4F7C-BAB9-89778CAD1EE5}"/>
              </a:ext>
            </a:extLst>
          </p:cNvPr>
          <p:cNvSpPr/>
          <p:nvPr/>
        </p:nvSpPr>
        <p:spPr>
          <a:xfrm>
            <a:off x="6557820" y="0"/>
            <a:ext cx="1311564"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MVDs</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
        <p:nvSpPr>
          <p:cNvPr id="12" name="矩形 11">
            <a:hlinkClick r:id="" action="ppaction://noaction"/>
            <a:extLst>
              <a:ext uri="{FF2B5EF4-FFF2-40B4-BE49-F238E27FC236}">
                <a16:creationId xmlns:a16="http://schemas.microsoft.com/office/drawing/2014/main" id="{AC2767B7-889A-46BA-9E20-89E29DA0B34A}"/>
              </a:ext>
            </a:extLst>
          </p:cNvPr>
          <p:cNvSpPr/>
          <p:nvPr/>
        </p:nvSpPr>
        <p:spPr>
          <a:xfrm>
            <a:off x="7869384" y="0"/>
            <a:ext cx="1274616"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Design Process</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DB0556-CC4A-48E7-8DAC-B522CEABEDBD}"/>
              </a:ext>
            </a:extLst>
          </p:cNvPr>
          <p:cNvSpPr>
            <a:spLocks noGrp="1"/>
          </p:cNvSpPr>
          <p:nvPr>
            <p:ph type="title"/>
          </p:nvPr>
        </p:nvSpPr>
        <p:spPr/>
        <p:txBody>
          <a:bodyPr/>
          <a:lstStyle/>
          <a:p>
            <a:r>
              <a:rPr lang="en-US" altLang="zh-CN" dirty="0">
                <a:ea typeface="宋体" charset="-122"/>
              </a:rPr>
              <a:t>What About Smaller Schemas?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6E4DBAB-96B1-4654-A956-1674CE94F0D2}"/>
                  </a:ext>
                </a:extLst>
              </p:cNvPr>
              <p:cNvSpPr>
                <a:spLocks noGrp="1"/>
              </p:cNvSpPr>
              <p:nvPr>
                <p:ph idx="1"/>
              </p:nvPr>
            </p:nvSpPr>
            <p:spPr>
              <a:xfrm>
                <a:off x="628650" y="1600200"/>
                <a:ext cx="7886700" cy="4904510"/>
              </a:xfrm>
            </p:spPr>
            <p:txBody>
              <a:bodyPr>
                <a:noAutofit/>
              </a:bodyPr>
              <a:lstStyle/>
              <a:p>
                <a:r>
                  <a:rPr lang="en-US" altLang="zh-CN" dirty="0">
                    <a:ea typeface="宋体" charset="-122"/>
                  </a:rPr>
                  <a:t>Suppose we want to find the major of the student by IDs, we have to join </a:t>
                </a:r>
                <a14:m>
                  <m:oMath xmlns:m="http://schemas.openxmlformats.org/officeDocument/2006/math">
                    <m:r>
                      <a:rPr lang="en-US" altLang="zh-CN" b="0" i="1" smtClean="0">
                        <a:latin typeface="Cambria Math" panose="02040503050406030204" pitchFamily="18" charset="0"/>
                        <a:ea typeface="宋体" charset="-122"/>
                      </a:rPr>
                      <m:t>𝑠𝑡𝑢</m:t>
                    </m:r>
                  </m:oMath>
                </a14:m>
                <a:r>
                  <a:rPr lang="en-US" altLang="zh-CN" dirty="0">
                    <a:ea typeface="宋体" charset="-122"/>
                  </a:rPr>
                  <a:t> and </a:t>
                </a:r>
                <a14:m>
                  <m:oMath xmlns:m="http://schemas.openxmlformats.org/officeDocument/2006/math">
                    <m:r>
                      <a:rPr lang="en-US" altLang="zh-CN" b="0" i="1" smtClean="0">
                        <a:latin typeface="Cambria Math" panose="02040503050406030204" pitchFamily="18" charset="0"/>
                        <a:ea typeface="宋体" charset="-122"/>
                      </a:rPr>
                      <m:t>𝑠𝑡𝑢</m:t>
                    </m:r>
                    <m:r>
                      <a:rPr lang="en-US" altLang="zh-CN" b="0" i="1" smtClean="0">
                        <a:latin typeface="Cambria Math" panose="02040503050406030204" pitchFamily="18" charset="0"/>
                        <a:ea typeface="宋体" charset="-122"/>
                      </a:rPr>
                      <m:t>_</m:t>
                    </m:r>
                    <m:r>
                      <a:rPr lang="en-US" altLang="zh-CN" b="0" i="1" smtClean="0">
                        <a:latin typeface="Cambria Math" panose="02040503050406030204" pitchFamily="18" charset="0"/>
                        <a:ea typeface="宋体" charset="-122"/>
                      </a:rPr>
                      <m:t>𝑖𝑛𝑓𝑜</m:t>
                    </m:r>
                  </m:oMath>
                </a14:m>
                <a:r>
                  <a:rPr lang="en-US" altLang="zh-CN" dirty="0">
                    <a:ea typeface="宋体" charset="-122"/>
                  </a:rPr>
                  <a:t>. This creates some fake data. </a:t>
                </a:r>
                <a:endParaRPr lang="en-US" altLang="zh-CN" sz="1800" dirty="0">
                  <a:ea typeface="宋体" charset="-122"/>
                </a:endParaRPr>
              </a:p>
            </p:txBody>
          </p:sp>
        </mc:Choice>
        <mc:Fallback xmlns="">
          <p:sp>
            <p:nvSpPr>
              <p:cNvPr id="3" name="内容占位符 2">
                <a:extLst>
                  <a:ext uri="{FF2B5EF4-FFF2-40B4-BE49-F238E27FC236}">
                    <a16:creationId xmlns:a16="http://schemas.microsoft.com/office/drawing/2014/main" id="{56E4DBAB-96B1-4654-A956-1674CE94F0D2}"/>
                  </a:ext>
                </a:extLst>
              </p:cNvPr>
              <p:cNvSpPr>
                <a:spLocks noGrp="1" noRot="1" noChangeAspect="1" noMove="1" noResize="1" noEditPoints="1" noAdjustHandles="1" noChangeArrowheads="1" noChangeShapeType="1" noTextEdit="1"/>
              </p:cNvSpPr>
              <p:nvPr>
                <p:ph idx="1"/>
              </p:nvPr>
            </p:nvSpPr>
            <p:spPr>
              <a:xfrm>
                <a:off x="628650" y="1600200"/>
                <a:ext cx="7886700" cy="4904510"/>
              </a:xfrm>
              <a:blipFill>
                <a:blip r:embed="rId2"/>
                <a:stretch>
                  <a:fillRect l="-773" t="-1617"/>
                </a:stretch>
              </a:blipFill>
            </p:spPr>
            <p:txBody>
              <a:bodyPr/>
              <a:lstStyle/>
              <a:p>
                <a:r>
                  <a:rPr lang="en-US">
                    <a:noFill/>
                  </a:rPr>
                  <a:t> </a:t>
                </a:r>
              </a:p>
            </p:txBody>
          </p:sp>
        </mc:Fallback>
      </mc:AlternateContent>
      <p:sp>
        <p:nvSpPr>
          <p:cNvPr id="4" name="矩形 3">
            <a:hlinkClick r:id="" action="ppaction://noaction"/>
            <a:extLst>
              <a:ext uri="{FF2B5EF4-FFF2-40B4-BE49-F238E27FC236}">
                <a16:creationId xmlns:a16="http://schemas.microsoft.com/office/drawing/2014/main" id="{436F54C5-5273-499C-BDA5-EAABB9F16607}"/>
              </a:ext>
            </a:extLst>
          </p:cNvPr>
          <p:cNvSpPr/>
          <p:nvPr/>
        </p:nvSpPr>
        <p:spPr>
          <a:xfrm>
            <a:off x="0" y="0"/>
            <a:ext cx="1311564"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latin typeface="Arial" panose="020B0604020202020204" pitchFamily="34" charset="0"/>
                <a:cs typeface="Arial" panose="020B0604020202020204" pitchFamily="34" charset="0"/>
              </a:rPr>
              <a:t>Good Design</a:t>
            </a:r>
            <a:endParaRPr lang="zh-CN" altLang="en-US" sz="1000" dirty="0">
              <a:solidFill>
                <a:schemeClr val="bg1"/>
              </a:solidFill>
              <a:latin typeface="Arial" panose="020B0604020202020204" pitchFamily="34" charset="0"/>
              <a:cs typeface="Arial" panose="020B0604020202020204" pitchFamily="34" charset="0"/>
            </a:endParaRPr>
          </a:p>
        </p:txBody>
      </p:sp>
      <p:sp>
        <p:nvSpPr>
          <p:cNvPr id="5" name="矩形 4">
            <a:hlinkClick r:id="" action="ppaction://noaction"/>
            <a:extLst>
              <a:ext uri="{FF2B5EF4-FFF2-40B4-BE49-F238E27FC236}">
                <a16:creationId xmlns:a16="http://schemas.microsoft.com/office/drawing/2014/main" id="{9C6373EC-C523-48EE-B99F-9AA79E238FF1}"/>
              </a:ext>
            </a:extLst>
          </p:cNvPr>
          <p:cNvSpPr/>
          <p:nvPr/>
        </p:nvSpPr>
        <p:spPr>
          <a:xfrm>
            <a:off x="1311564" y="0"/>
            <a:ext cx="1311564"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Atomic</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
        <p:nvSpPr>
          <p:cNvPr id="6" name="矩形 5">
            <a:hlinkClick r:id="" action="ppaction://noaction"/>
            <a:extLst>
              <a:ext uri="{FF2B5EF4-FFF2-40B4-BE49-F238E27FC236}">
                <a16:creationId xmlns:a16="http://schemas.microsoft.com/office/drawing/2014/main" id="{E622E4DB-4EEF-4F30-8777-D848B6940FC7}"/>
              </a:ext>
            </a:extLst>
          </p:cNvPr>
          <p:cNvSpPr/>
          <p:nvPr/>
        </p:nvSpPr>
        <p:spPr>
          <a:xfrm>
            <a:off x="2623128" y="0"/>
            <a:ext cx="1311564"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Dependencies</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
        <p:nvSpPr>
          <p:cNvPr id="7" name="矩形 6">
            <a:hlinkClick r:id="" action="ppaction://noaction"/>
            <a:extLst>
              <a:ext uri="{FF2B5EF4-FFF2-40B4-BE49-F238E27FC236}">
                <a16:creationId xmlns:a16="http://schemas.microsoft.com/office/drawing/2014/main" id="{C1A8D33C-DD22-4E71-89BB-E7BD77161516}"/>
              </a:ext>
            </a:extLst>
          </p:cNvPr>
          <p:cNvSpPr/>
          <p:nvPr/>
        </p:nvSpPr>
        <p:spPr>
          <a:xfrm>
            <a:off x="3934692" y="0"/>
            <a:ext cx="1311564"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BCNF</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
        <p:nvSpPr>
          <p:cNvPr id="8" name="矩形 7">
            <a:hlinkClick r:id="" action="ppaction://noaction"/>
            <a:extLst>
              <a:ext uri="{FF2B5EF4-FFF2-40B4-BE49-F238E27FC236}">
                <a16:creationId xmlns:a16="http://schemas.microsoft.com/office/drawing/2014/main" id="{1315DA09-1B87-4C79-BE93-D7B655B249E6}"/>
              </a:ext>
            </a:extLst>
          </p:cNvPr>
          <p:cNvSpPr/>
          <p:nvPr/>
        </p:nvSpPr>
        <p:spPr>
          <a:xfrm>
            <a:off x="5246256" y="0"/>
            <a:ext cx="1311564"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3rdNF</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
        <p:nvSpPr>
          <p:cNvPr id="9" name="矩形 8">
            <a:hlinkClick r:id="" action="ppaction://noaction"/>
            <a:extLst>
              <a:ext uri="{FF2B5EF4-FFF2-40B4-BE49-F238E27FC236}">
                <a16:creationId xmlns:a16="http://schemas.microsoft.com/office/drawing/2014/main" id="{6DDB6EE1-83D8-46A4-AB31-AF68EEB0D2C1}"/>
              </a:ext>
            </a:extLst>
          </p:cNvPr>
          <p:cNvSpPr/>
          <p:nvPr/>
        </p:nvSpPr>
        <p:spPr>
          <a:xfrm>
            <a:off x="6557820" y="0"/>
            <a:ext cx="1311564"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MVDs</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
        <p:nvSpPr>
          <p:cNvPr id="10" name="矩形 9">
            <a:hlinkClick r:id="" action="ppaction://noaction"/>
            <a:extLst>
              <a:ext uri="{FF2B5EF4-FFF2-40B4-BE49-F238E27FC236}">
                <a16:creationId xmlns:a16="http://schemas.microsoft.com/office/drawing/2014/main" id="{2EA5BFC5-DE0B-47A0-A4FE-8A24C6962FF9}"/>
              </a:ext>
            </a:extLst>
          </p:cNvPr>
          <p:cNvSpPr/>
          <p:nvPr/>
        </p:nvSpPr>
        <p:spPr>
          <a:xfrm>
            <a:off x="7869384" y="0"/>
            <a:ext cx="1274616"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Design Process</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graphicFrame>
        <p:nvGraphicFramePr>
          <p:cNvPr id="14" name="表格 11">
            <a:extLst>
              <a:ext uri="{FF2B5EF4-FFF2-40B4-BE49-F238E27FC236}">
                <a16:creationId xmlns:a16="http://schemas.microsoft.com/office/drawing/2014/main" id="{469A5BB2-967C-492E-651C-4492C8F8D75C}"/>
              </a:ext>
            </a:extLst>
          </p:cNvPr>
          <p:cNvGraphicFramePr>
            <a:graphicFrameLocks noGrp="1"/>
          </p:cNvGraphicFramePr>
          <p:nvPr>
            <p:extLst>
              <p:ext uri="{D42A27DB-BD31-4B8C-83A1-F6EECF244321}">
                <p14:modId xmlns:p14="http://schemas.microsoft.com/office/powerpoint/2010/main" val="1636727751"/>
              </p:ext>
            </p:extLst>
          </p:nvPr>
        </p:nvGraphicFramePr>
        <p:xfrm>
          <a:off x="1872490" y="2331030"/>
          <a:ext cx="1943735" cy="1485900"/>
        </p:xfrm>
        <a:graphic>
          <a:graphicData uri="http://schemas.openxmlformats.org/drawingml/2006/table">
            <a:tbl>
              <a:tblPr firstRow="1" bandRow="1">
                <a:tableStyleId>{5C22544A-7EE6-4342-B048-85BDC9FD1C3A}</a:tableStyleId>
              </a:tblPr>
              <a:tblGrid>
                <a:gridCol w="1135380">
                  <a:extLst>
                    <a:ext uri="{9D8B030D-6E8A-4147-A177-3AD203B41FA5}">
                      <a16:colId xmlns:a16="http://schemas.microsoft.com/office/drawing/2014/main" val="1981028883"/>
                    </a:ext>
                  </a:extLst>
                </a:gridCol>
                <a:gridCol w="808355">
                  <a:extLst>
                    <a:ext uri="{9D8B030D-6E8A-4147-A177-3AD203B41FA5}">
                      <a16:colId xmlns:a16="http://schemas.microsoft.com/office/drawing/2014/main" val="3101715161"/>
                    </a:ext>
                  </a:extLst>
                </a:gridCol>
              </a:tblGrid>
              <a:tr h="0">
                <a:tc>
                  <a:txBody>
                    <a:bodyPr/>
                    <a:lstStyle/>
                    <a:p>
                      <a:pPr algn="ctr"/>
                      <a:r>
                        <a:rPr lang="en-US" altLang="zh-CN" i="1" u="sng" dirty="0"/>
                        <a:t>id</a:t>
                      </a:r>
                      <a:endParaRPr lang="zh-CN" altLang="en-US" i="1" u="sng" dirty="0"/>
                    </a:p>
                  </a:txBody>
                  <a:tcPr/>
                </a:tc>
                <a:tc>
                  <a:txBody>
                    <a:bodyPr/>
                    <a:lstStyle/>
                    <a:p>
                      <a:pPr algn="ctr"/>
                      <a:r>
                        <a:rPr lang="en-US" altLang="zh-CN" i="1" dirty="0" err="1"/>
                        <a:t>s_name</a:t>
                      </a:r>
                      <a:endParaRPr lang="zh-CN" altLang="en-US" i="1" dirty="0"/>
                    </a:p>
                  </a:txBody>
                  <a:tcPr/>
                </a:tc>
                <a:extLst>
                  <a:ext uri="{0D108BD9-81ED-4DB2-BD59-A6C34878D82A}">
                    <a16:rowId xmlns:a16="http://schemas.microsoft.com/office/drawing/2014/main" val="3375637227"/>
                  </a:ext>
                </a:extLst>
              </a:tr>
              <a:tr h="0">
                <a:tc>
                  <a:txBody>
                    <a:bodyPr/>
                    <a:lstStyle/>
                    <a:p>
                      <a:pPr algn="ctr"/>
                      <a:r>
                        <a:rPr lang="en-US" altLang="zh-CN" sz="1350" kern="1200" dirty="0">
                          <a:solidFill>
                            <a:schemeClr val="dk1"/>
                          </a:solidFill>
                          <a:effectLst/>
                          <a:latin typeface="+mn-lt"/>
                          <a:ea typeface="+mn-ea"/>
                          <a:cs typeface="+mn-cs"/>
                        </a:rPr>
                        <a:t>⋮</a:t>
                      </a:r>
                      <a:endParaRPr lang="zh-CN" altLang="en-US" dirty="0"/>
                    </a:p>
                  </a:txBody>
                  <a:tcPr/>
                </a:tc>
                <a:tc>
                  <a:txBody>
                    <a:bodyPr/>
                    <a:lstStyle/>
                    <a:p>
                      <a:pPr algn="ctr"/>
                      <a:r>
                        <a:rPr lang="en-US" altLang="zh-CN" sz="1350" kern="1200" dirty="0">
                          <a:solidFill>
                            <a:schemeClr val="dk1"/>
                          </a:solidFill>
                          <a:effectLst/>
                          <a:latin typeface="+mn-lt"/>
                          <a:ea typeface="+mn-ea"/>
                          <a:cs typeface="+mn-cs"/>
                        </a:rPr>
                        <a:t>⋮</a:t>
                      </a:r>
                      <a:endParaRPr lang="zh-CN" altLang="en-US" dirty="0"/>
                    </a:p>
                  </a:txBody>
                  <a:tcPr/>
                </a:tc>
                <a:extLst>
                  <a:ext uri="{0D108BD9-81ED-4DB2-BD59-A6C34878D82A}">
                    <a16:rowId xmlns:a16="http://schemas.microsoft.com/office/drawing/2014/main" val="2045832216"/>
                  </a:ext>
                </a:extLst>
              </a:tr>
              <a:tr h="0">
                <a:tc>
                  <a:txBody>
                    <a:bodyPr/>
                    <a:lstStyle/>
                    <a:p>
                      <a:pPr algn="ctr"/>
                      <a:r>
                        <a:rPr lang="en-US" altLang="zh-CN" dirty="0"/>
                        <a:t>1001000654</a:t>
                      </a:r>
                      <a:endParaRPr lang="zh-CN" altLang="en-US" dirty="0"/>
                    </a:p>
                  </a:txBody>
                  <a:tcPr/>
                </a:tc>
                <a:tc>
                  <a:txBody>
                    <a:bodyPr/>
                    <a:lstStyle/>
                    <a:p>
                      <a:pPr algn="ctr"/>
                      <a:r>
                        <a:rPr lang="en-US" altLang="zh-CN" dirty="0"/>
                        <a:t>Dave</a:t>
                      </a:r>
                      <a:endParaRPr lang="zh-CN" altLang="en-US" dirty="0"/>
                    </a:p>
                  </a:txBody>
                  <a:tcPr/>
                </a:tc>
                <a:extLst>
                  <a:ext uri="{0D108BD9-81ED-4DB2-BD59-A6C34878D82A}">
                    <a16:rowId xmlns:a16="http://schemas.microsoft.com/office/drawing/2014/main" val="3279937863"/>
                  </a:ext>
                </a:extLst>
              </a:tr>
              <a:tr h="0">
                <a:tc>
                  <a:txBody>
                    <a:bodyPr/>
                    <a:lstStyle/>
                    <a:p>
                      <a:pPr algn="ctr"/>
                      <a:r>
                        <a:rPr lang="en-US" altLang="zh-CN" dirty="0"/>
                        <a:t>1701026104</a:t>
                      </a:r>
                      <a:endParaRPr lang="zh-CN" altLang="en-US" dirty="0"/>
                    </a:p>
                  </a:txBody>
                  <a:tcPr/>
                </a:tc>
                <a:tc>
                  <a:txBody>
                    <a:bodyPr/>
                    <a:lstStyle/>
                    <a:p>
                      <a:pPr algn="ctr"/>
                      <a:r>
                        <a:rPr lang="en-US" altLang="zh-CN" dirty="0"/>
                        <a:t>Dave</a:t>
                      </a:r>
                      <a:endParaRPr lang="zh-CN" altLang="en-US" dirty="0"/>
                    </a:p>
                  </a:txBody>
                  <a:tcPr/>
                </a:tc>
                <a:extLst>
                  <a:ext uri="{0D108BD9-81ED-4DB2-BD59-A6C34878D82A}">
                    <a16:rowId xmlns:a16="http://schemas.microsoft.com/office/drawing/2014/main" val="3386877465"/>
                  </a:ext>
                </a:extLst>
              </a:tr>
              <a:tr h="0">
                <a:tc>
                  <a:txBody>
                    <a:bodyPr/>
                    <a:lstStyle/>
                    <a:p>
                      <a:pPr algn="ctr"/>
                      <a:r>
                        <a:rPr lang="en-US" altLang="zh-CN" sz="1350" kern="1200" dirty="0">
                          <a:solidFill>
                            <a:schemeClr val="dk1"/>
                          </a:solidFill>
                          <a:effectLst/>
                          <a:latin typeface="+mn-lt"/>
                          <a:ea typeface="+mn-ea"/>
                          <a:cs typeface="+mn-cs"/>
                        </a:rPr>
                        <a:t>⋮</a:t>
                      </a:r>
                      <a:endParaRPr lang="zh-CN" altLang="en-US" dirty="0"/>
                    </a:p>
                  </a:txBody>
                  <a:tcPr/>
                </a:tc>
                <a:tc>
                  <a:txBody>
                    <a:bodyPr/>
                    <a:lstStyle/>
                    <a:p>
                      <a:pPr algn="ctr"/>
                      <a:r>
                        <a:rPr lang="en-US" altLang="zh-CN" sz="1350" kern="1200" dirty="0">
                          <a:solidFill>
                            <a:schemeClr val="dk1"/>
                          </a:solidFill>
                          <a:effectLst/>
                          <a:latin typeface="+mn-lt"/>
                          <a:ea typeface="+mn-ea"/>
                          <a:cs typeface="+mn-cs"/>
                        </a:rPr>
                        <a:t>⋮</a:t>
                      </a:r>
                      <a:endParaRPr lang="zh-CN" altLang="en-US" dirty="0"/>
                    </a:p>
                  </a:txBody>
                  <a:tcPr/>
                </a:tc>
                <a:extLst>
                  <a:ext uri="{0D108BD9-81ED-4DB2-BD59-A6C34878D82A}">
                    <a16:rowId xmlns:a16="http://schemas.microsoft.com/office/drawing/2014/main" val="1528746300"/>
                  </a:ext>
                </a:extLst>
              </a:tr>
            </a:tbl>
          </a:graphicData>
        </a:graphic>
      </p:graphicFrame>
      <p:graphicFrame>
        <p:nvGraphicFramePr>
          <p:cNvPr id="15" name="表格 11">
            <a:extLst>
              <a:ext uri="{FF2B5EF4-FFF2-40B4-BE49-F238E27FC236}">
                <a16:creationId xmlns:a16="http://schemas.microsoft.com/office/drawing/2014/main" id="{62F5D05D-2649-BC3A-6F83-9B25E3972670}"/>
              </a:ext>
            </a:extLst>
          </p:cNvPr>
          <p:cNvGraphicFramePr>
            <a:graphicFrameLocks noGrp="1"/>
          </p:cNvGraphicFramePr>
          <p:nvPr>
            <p:extLst>
              <p:ext uri="{D42A27DB-BD31-4B8C-83A1-F6EECF244321}">
                <p14:modId xmlns:p14="http://schemas.microsoft.com/office/powerpoint/2010/main" val="4106067407"/>
              </p:ext>
            </p:extLst>
          </p:nvPr>
        </p:nvGraphicFramePr>
        <p:xfrm>
          <a:off x="4681027" y="2331030"/>
          <a:ext cx="2590483" cy="1485900"/>
        </p:xfrm>
        <a:graphic>
          <a:graphicData uri="http://schemas.openxmlformats.org/drawingml/2006/table">
            <a:tbl>
              <a:tblPr firstRow="1" bandRow="1">
                <a:tableStyleId>{5C22544A-7EE6-4342-B048-85BDC9FD1C3A}</a:tableStyleId>
              </a:tblPr>
              <a:tblGrid>
                <a:gridCol w="808355">
                  <a:extLst>
                    <a:ext uri="{9D8B030D-6E8A-4147-A177-3AD203B41FA5}">
                      <a16:colId xmlns:a16="http://schemas.microsoft.com/office/drawing/2014/main" val="3101715161"/>
                    </a:ext>
                  </a:extLst>
                </a:gridCol>
                <a:gridCol w="560705">
                  <a:extLst>
                    <a:ext uri="{9D8B030D-6E8A-4147-A177-3AD203B41FA5}">
                      <a16:colId xmlns:a16="http://schemas.microsoft.com/office/drawing/2014/main" val="3123897414"/>
                    </a:ext>
                  </a:extLst>
                </a:gridCol>
                <a:gridCol w="540068">
                  <a:extLst>
                    <a:ext uri="{9D8B030D-6E8A-4147-A177-3AD203B41FA5}">
                      <a16:colId xmlns:a16="http://schemas.microsoft.com/office/drawing/2014/main" val="4217697409"/>
                    </a:ext>
                  </a:extLst>
                </a:gridCol>
                <a:gridCol w="681355">
                  <a:extLst>
                    <a:ext uri="{9D8B030D-6E8A-4147-A177-3AD203B41FA5}">
                      <a16:colId xmlns:a16="http://schemas.microsoft.com/office/drawing/2014/main" val="1964709204"/>
                    </a:ext>
                  </a:extLst>
                </a:gridCol>
              </a:tblGrid>
              <a:tr h="0">
                <a:tc>
                  <a:txBody>
                    <a:bodyPr/>
                    <a:lstStyle/>
                    <a:p>
                      <a:pPr algn="ctr"/>
                      <a:r>
                        <a:rPr lang="en-US" altLang="zh-CN" i="1" u="sng" dirty="0" err="1"/>
                        <a:t>s_name</a:t>
                      </a:r>
                      <a:endParaRPr lang="zh-CN" altLang="en-US" i="1" u="sng" dirty="0"/>
                    </a:p>
                  </a:txBody>
                  <a:tcPr/>
                </a:tc>
                <a:tc>
                  <a:txBody>
                    <a:bodyPr/>
                    <a:lstStyle/>
                    <a:p>
                      <a:pPr algn="ctr"/>
                      <a:r>
                        <a:rPr lang="en-US" altLang="zh-CN" i="1" u="sng" dirty="0"/>
                        <a:t>year</a:t>
                      </a:r>
                      <a:endParaRPr lang="zh-CN" altLang="en-US" i="1" u="sng" dirty="0"/>
                    </a:p>
                  </a:txBody>
                  <a:tcPr/>
                </a:tc>
                <a:tc>
                  <a:txBody>
                    <a:bodyPr/>
                    <a:lstStyle/>
                    <a:p>
                      <a:pPr algn="ctr"/>
                      <a:r>
                        <a:rPr lang="en-US" altLang="zh-CN" i="1" u="sng" dirty="0" err="1"/>
                        <a:t>gpa</a:t>
                      </a:r>
                      <a:endParaRPr lang="zh-CN" altLang="en-US" i="1" u="sng" dirty="0"/>
                    </a:p>
                  </a:txBody>
                  <a:tcPr/>
                </a:tc>
                <a:tc>
                  <a:txBody>
                    <a:bodyPr/>
                    <a:lstStyle/>
                    <a:p>
                      <a:pPr algn="ctr"/>
                      <a:r>
                        <a:rPr lang="en-US" altLang="zh-CN" i="1" u="sng" dirty="0"/>
                        <a:t>major</a:t>
                      </a:r>
                      <a:endParaRPr lang="zh-CN" altLang="en-US" i="1" u="sng" dirty="0"/>
                    </a:p>
                  </a:txBody>
                  <a:tcPr/>
                </a:tc>
                <a:extLst>
                  <a:ext uri="{0D108BD9-81ED-4DB2-BD59-A6C34878D82A}">
                    <a16:rowId xmlns:a16="http://schemas.microsoft.com/office/drawing/2014/main" val="3375637227"/>
                  </a:ext>
                </a:extLst>
              </a:tr>
              <a:tr h="0">
                <a:tc>
                  <a:txBody>
                    <a:bodyPr/>
                    <a:lstStyle/>
                    <a:p>
                      <a:pPr algn="ctr"/>
                      <a:r>
                        <a:rPr lang="en-US" altLang="zh-CN" sz="1350" kern="1200" dirty="0">
                          <a:solidFill>
                            <a:schemeClr val="dk1"/>
                          </a:solidFill>
                          <a:effectLst/>
                          <a:latin typeface="+mn-lt"/>
                          <a:ea typeface="+mn-ea"/>
                          <a:cs typeface="+mn-cs"/>
                        </a:rPr>
                        <a:t>⋮</a:t>
                      </a:r>
                      <a:endParaRPr lang="zh-CN" altLang="en-US" dirty="0"/>
                    </a:p>
                  </a:txBody>
                  <a:tcPr/>
                </a:tc>
                <a:tc>
                  <a:txBody>
                    <a:bodyPr/>
                    <a:lstStyle/>
                    <a:p>
                      <a:pPr algn="ctr"/>
                      <a:r>
                        <a:rPr lang="en-US" altLang="zh-CN" sz="1350" kern="1200" dirty="0">
                          <a:solidFill>
                            <a:schemeClr val="dk1"/>
                          </a:solidFill>
                          <a:effectLst/>
                          <a:latin typeface="+mn-lt"/>
                          <a:ea typeface="+mn-ea"/>
                          <a:cs typeface="+mn-cs"/>
                        </a:rPr>
                        <a:t>⋮</a:t>
                      </a:r>
                      <a:endParaRPr lang="zh-CN" altLang="en-US" dirty="0"/>
                    </a:p>
                  </a:txBody>
                  <a:tcPr/>
                </a:tc>
                <a:tc>
                  <a:txBody>
                    <a:bodyPr/>
                    <a:lstStyle/>
                    <a:p>
                      <a:pPr algn="ctr"/>
                      <a:r>
                        <a:rPr lang="en-US" altLang="zh-CN" sz="1350" kern="1200" dirty="0">
                          <a:solidFill>
                            <a:schemeClr val="dk1"/>
                          </a:solidFill>
                          <a:effectLst/>
                          <a:latin typeface="+mn-lt"/>
                          <a:ea typeface="+mn-ea"/>
                          <a:cs typeface="+mn-cs"/>
                        </a:rPr>
                        <a:t>⋮</a:t>
                      </a: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2045832216"/>
                  </a:ext>
                </a:extLst>
              </a:tr>
              <a:tr h="0">
                <a:tc>
                  <a:txBody>
                    <a:bodyPr/>
                    <a:lstStyle/>
                    <a:p>
                      <a:pPr algn="ctr"/>
                      <a:r>
                        <a:rPr lang="en-US" altLang="zh-CN" dirty="0"/>
                        <a:t>Dave</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2.01</a:t>
                      </a:r>
                      <a:endParaRPr lang="zh-CN" altLang="en-US" dirty="0"/>
                    </a:p>
                  </a:txBody>
                  <a:tcPr/>
                </a:tc>
                <a:tc>
                  <a:txBody>
                    <a:bodyPr/>
                    <a:lstStyle/>
                    <a:p>
                      <a:pPr algn="ctr"/>
                      <a:r>
                        <a:rPr lang="en-US" altLang="zh-CN" dirty="0"/>
                        <a:t>TESL</a:t>
                      </a:r>
                      <a:endParaRPr lang="zh-CN" altLang="en-US" dirty="0"/>
                    </a:p>
                  </a:txBody>
                  <a:tcPr/>
                </a:tc>
                <a:extLst>
                  <a:ext uri="{0D108BD9-81ED-4DB2-BD59-A6C34878D82A}">
                    <a16:rowId xmlns:a16="http://schemas.microsoft.com/office/drawing/2014/main" val="3279937863"/>
                  </a:ext>
                </a:extLst>
              </a:tr>
              <a:tr h="0">
                <a:tc>
                  <a:txBody>
                    <a:bodyPr/>
                    <a:lstStyle/>
                    <a:p>
                      <a:pPr algn="ctr"/>
                      <a:r>
                        <a:rPr lang="en-US" altLang="zh-CN" dirty="0"/>
                        <a:t>Dave</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3.41</a:t>
                      </a:r>
                      <a:endParaRPr lang="zh-CN" altLang="en-US" dirty="0"/>
                    </a:p>
                  </a:txBody>
                  <a:tcPr/>
                </a:tc>
                <a:tc>
                  <a:txBody>
                    <a:bodyPr/>
                    <a:lstStyle/>
                    <a:p>
                      <a:pPr algn="ctr"/>
                      <a:r>
                        <a:rPr lang="en-US" altLang="zh-CN" dirty="0"/>
                        <a:t>CST</a:t>
                      </a:r>
                      <a:endParaRPr lang="zh-CN" altLang="en-US" dirty="0"/>
                    </a:p>
                  </a:txBody>
                  <a:tcPr/>
                </a:tc>
                <a:extLst>
                  <a:ext uri="{0D108BD9-81ED-4DB2-BD59-A6C34878D82A}">
                    <a16:rowId xmlns:a16="http://schemas.microsoft.com/office/drawing/2014/main" val="3386877465"/>
                  </a:ext>
                </a:extLst>
              </a:tr>
              <a:tr h="0">
                <a:tc>
                  <a:txBody>
                    <a:bodyPr/>
                    <a:lstStyle/>
                    <a:p>
                      <a:pPr algn="ctr"/>
                      <a:r>
                        <a:rPr lang="en-US" altLang="zh-CN" sz="1350" kern="1200" dirty="0">
                          <a:solidFill>
                            <a:schemeClr val="dk1"/>
                          </a:solidFill>
                          <a:effectLst/>
                          <a:latin typeface="+mn-lt"/>
                          <a:ea typeface="+mn-ea"/>
                          <a:cs typeface="+mn-cs"/>
                        </a:rPr>
                        <a:t>⋮</a:t>
                      </a:r>
                      <a:endParaRPr lang="zh-CN" altLang="en-US" dirty="0"/>
                    </a:p>
                  </a:txBody>
                  <a:tcPr/>
                </a:tc>
                <a:tc>
                  <a:txBody>
                    <a:bodyPr/>
                    <a:lstStyle/>
                    <a:p>
                      <a:pPr algn="ctr"/>
                      <a:r>
                        <a:rPr lang="en-US" altLang="zh-CN" sz="1350" kern="1200" dirty="0">
                          <a:solidFill>
                            <a:schemeClr val="dk1"/>
                          </a:solidFill>
                          <a:effectLst/>
                          <a:latin typeface="+mn-lt"/>
                          <a:ea typeface="+mn-ea"/>
                          <a:cs typeface="+mn-cs"/>
                        </a:rPr>
                        <a:t>⋮</a:t>
                      </a:r>
                      <a:endParaRPr lang="zh-CN" altLang="en-US" dirty="0"/>
                    </a:p>
                  </a:txBody>
                  <a:tcPr/>
                </a:tc>
                <a:tc>
                  <a:txBody>
                    <a:bodyPr/>
                    <a:lstStyle/>
                    <a:p>
                      <a:pPr algn="ctr"/>
                      <a:r>
                        <a:rPr lang="en-US" altLang="zh-CN" sz="1350" kern="1200" dirty="0">
                          <a:solidFill>
                            <a:schemeClr val="dk1"/>
                          </a:solidFill>
                          <a:effectLst/>
                          <a:latin typeface="+mn-lt"/>
                          <a:ea typeface="+mn-ea"/>
                          <a:cs typeface="+mn-cs"/>
                        </a:rPr>
                        <a:t>⋮</a:t>
                      </a: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1528746300"/>
                  </a:ext>
                </a:extLst>
              </a:tr>
            </a:tbl>
          </a:graphicData>
        </a:graphic>
      </p:graphicFrame>
      <p:sp>
        <p:nvSpPr>
          <p:cNvPr id="16" name="TextBox 15">
            <a:extLst>
              <a:ext uri="{FF2B5EF4-FFF2-40B4-BE49-F238E27FC236}">
                <a16:creationId xmlns:a16="http://schemas.microsoft.com/office/drawing/2014/main" id="{C5E2AB43-1A1D-8AA7-6B3B-2B5A54660210}"/>
              </a:ext>
            </a:extLst>
          </p:cNvPr>
          <p:cNvSpPr txBox="1"/>
          <p:nvPr/>
        </p:nvSpPr>
        <p:spPr>
          <a:xfrm>
            <a:off x="3934692" y="2889314"/>
            <a:ext cx="691215" cy="369332"/>
          </a:xfrm>
          <a:prstGeom prst="rect">
            <a:avLst/>
          </a:prstGeom>
        </p:spPr>
        <p:txBody>
          <a:bodyPr vert="horz" wrap="none" lIns="91440" tIns="45720" rIns="91440" bIns="45720" rtlCol="0" anchor="ctr">
            <a:spAutoFit/>
          </a:bodyPr>
          <a:lstStyle/>
          <a:p>
            <a:pPr algn="l"/>
            <a:r>
              <a:rPr kumimoji="1" lang="en-US" dirty="0">
                <a:latin typeface="Consolas" panose="020B0609020204030204" pitchFamily="49" charset="0"/>
              </a:rPr>
              <a:t>JOIN</a:t>
            </a:r>
          </a:p>
        </p:txBody>
      </p:sp>
      <p:graphicFrame>
        <p:nvGraphicFramePr>
          <p:cNvPr id="17" name="表格 11">
            <a:extLst>
              <a:ext uri="{FF2B5EF4-FFF2-40B4-BE49-F238E27FC236}">
                <a16:creationId xmlns:a16="http://schemas.microsoft.com/office/drawing/2014/main" id="{486AAC67-623C-0FEB-713E-BF53BF5ADF8C}"/>
              </a:ext>
            </a:extLst>
          </p:cNvPr>
          <p:cNvGraphicFramePr>
            <a:graphicFrameLocks noGrp="1"/>
          </p:cNvGraphicFramePr>
          <p:nvPr>
            <p:extLst>
              <p:ext uri="{D42A27DB-BD31-4B8C-83A1-F6EECF244321}">
                <p14:modId xmlns:p14="http://schemas.microsoft.com/office/powerpoint/2010/main" val="1388310024"/>
              </p:ext>
            </p:extLst>
          </p:nvPr>
        </p:nvGraphicFramePr>
        <p:xfrm>
          <a:off x="1872490" y="4052454"/>
          <a:ext cx="3725863" cy="2080260"/>
        </p:xfrm>
        <a:graphic>
          <a:graphicData uri="http://schemas.openxmlformats.org/drawingml/2006/table">
            <a:tbl>
              <a:tblPr firstRow="1" bandRow="1">
                <a:tableStyleId>{5C22544A-7EE6-4342-B048-85BDC9FD1C3A}</a:tableStyleId>
              </a:tblPr>
              <a:tblGrid>
                <a:gridCol w="1135380">
                  <a:extLst>
                    <a:ext uri="{9D8B030D-6E8A-4147-A177-3AD203B41FA5}">
                      <a16:colId xmlns:a16="http://schemas.microsoft.com/office/drawing/2014/main" val="1981028883"/>
                    </a:ext>
                  </a:extLst>
                </a:gridCol>
                <a:gridCol w="808355">
                  <a:extLst>
                    <a:ext uri="{9D8B030D-6E8A-4147-A177-3AD203B41FA5}">
                      <a16:colId xmlns:a16="http://schemas.microsoft.com/office/drawing/2014/main" val="3101715161"/>
                    </a:ext>
                  </a:extLst>
                </a:gridCol>
                <a:gridCol w="560705">
                  <a:extLst>
                    <a:ext uri="{9D8B030D-6E8A-4147-A177-3AD203B41FA5}">
                      <a16:colId xmlns:a16="http://schemas.microsoft.com/office/drawing/2014/main" val="3123897414"/>
                    </a:ext>
                  </a:extLst>
                </a:gridCol>
                <a:gridCol w="540068">
                  <a:extLst>
                    <a:ext uri="{9D8B030D-6E8A-4147-A177-3AD203B41FA5}">
                      <a16:colId xmlns:a16="http://schemas.microsoft.com/office/drawing/2014/main" val="4217697409"/>
                    </a:ext>
                  </a:extLst>
                </a:gridCol>
                <a:gridCol w="681355">
                  <a:extLst>
                    <a:ext uri="{9D8B030D-6E8A-4147-A177-3AD203B41FA5}">
                      <a16:colId xmlns:a16="http://schemas.microsoft.com/office/drawing/2014/main" val="1964709204"/>
                    </a:ext>
                  </a:extLst>
                </a:gridCol>
              </a:tblGrid>
              <a:tr h="212272">
                <a:tc>
                  <a:txBody>
                    <a:bodyPr/>
                    <a:lstStyle/>
                    <a:p>
                      <a:pPr algn="ctr"/>
                      <a:r>
                        <a:rPr lang="en-US" altLang="zh-CN" i="1" u="sng" dirty="0"/>
                        <a:t>id</a:t>
                      </a:r>
                      <a:endParaRPr lang="zh-CN" altLang="en-US" i="1" u="sng" dirty="0"/>
                    </a:p>
                  </a:txBody>
                  <a:tcPr/>
                </a:tc>
                <a:tc>
                  <a:txBody>
                    <a:bodyPr/>
                    <a:lstStyle/>
                    <a:p>
                      <a:pPr algn="ctr"/>
                      <a:r>
                        <a:rPr lang="en-US" altLang="zh-CN" i="1" dirty="0" err="1"/>
                        <a:t>s_name</a:t>
                      </a:r>
                      <a:endParaRPr lang="zh-CN" altLang="en-US" i="1" dirty="0"/>
                    </a:p>
                  </a:txBody>
                  <a:tcPr/>
                </a:tc>
                <a:tc>
                  <a:txBody>
                    <a:bodyPr/>
                    <a:lstStyle/>
                    <a:p>
                      <a:pPr algn="ctr"/>
                      <a:r>
                        <a:rPr lang="en-US" altLang="zh-CN" i="1" dirty="0"/>
                        <a:t>year</a:t>
                      </a:r>
                      <a:endParaRPr lang="zh-CN" altLang="en-US" i="1" dirty="0"/>
                    </a:p>
                  </a:txBody>
                  <a:tcPr/>
                </a:tc>
                <a:tc>
                  <a:txBody>
                    <a:bodyPr/>
                    <a:lstStyle/>
                    <a:p>
                      <a:pPr algn="ctr"/>
                      <a:r>
                        <a:rPr lang="en-US" altLang="zh-CN" i="1" dirty="0" err="1"/>
                        <a:t>gpa</a:t>
                      </a:r>
                      <a:endParaRPr lang="zh-CN" altLang="en-US" i="1" dirty="0"/>
                    </a:p>
                  </a:txBody>
                  <a:tcPr/>
                </a:tc>
                <a:tc>
                  <a:txBody>
                    <a:bodyPr/>
                    <a:lstStyle/>
                    <a:p>
                      <a:pPr algn="ctr"/>
                      <a:r>
                        <a:rPr lang="en-US" altLang="zh-CN" i="1" dirty="0"/>
                        <a:t>major</a:t>
                      </a:r>
                      <a:endParaRPr lang="zh-CN" altLang="en-US" i="1" dirty="0"/>
                    </a:p>
                  </a:txBody>
                  <a:tcPr/>
                </a:tc>
                <a:extLst>
                  <a:ext uri="{0D108BD9-81ED-4DB2-BD59-A6C34878D82A}">
                    <a16:rowId xmlns:a16="http://schemas.microsoft.com/office/drawing/2014/main" val="3375637227"/>
                  </a:ext>
                </a:extLst>
              </a:tr>
              <a:tr h="212272">
                <a:tc>
                  <a:txBody>
                    <a:bodyPr/>
                    <a:lstStyle/>
                    <a:p>
                      <a:pPr algn="ctr"/>
                      <a:r>
                        <a:rPr lang="en-US" altLang="zh-CN" sz="1350" kern="1200" dirty="0">
                          <a:solidFill>
                            <a:schemeClr val="dk1"/>
                          </a:solidFill>
                          <a:effectLst/>
                          <a:latin typeface="+mn-lt"/>
                          <a:ea typeface="+mn-ea"/>
                          <a:cs typeface="+mn-cs"/>
                        </a:rPr>
                        <a:t>⋮</a:t>
                      </a:r>
                      <a:endParaRPr lang="zh-CN" altLang="en-US" dirty="0"/>
                    </a:p>
                  </a:txBody>
                  <a:tcPr/>
                </a:tc>
                <a:tc>
                  <a:txBody>
                    <a:bodyPr/>
                    <a:lstStyle/>
                    <a:p>
                      <a:pPr algn="ctr"/>
                      <a:r>
                        <a:rPr lang="en-US" altLang="zh-CN" sz="1350" kern="1200" dirty="0">
                          <a:solidFill>
                            <a:schemeClr val="dk1"/>
                          </a:solidFill>
                          <a:effectLst/>
                          <a:latin typeface="+mn-lt"/>
                          <a:ea typeface="+mn-ea"/>
                          <a:cs typeface="+mn-cs"/>
                        </a:rPr>
                        <a:t>⋮</a:t>
                      </a:r>
                      <a:endParaRPr lang="zh-CN" altLang="en-US" dirty="0"/>
                    </a:p>
                  </a:txBody>
                  <a:tcPr/>
                </a:tc>
                <a:tc>
                  <a:txBody>
                    <a:bodyPr/>
                    <a:lstStyle/>
                    <a:p>
                      <a:pPr algn="ctr"/>
                      <a:r>
                        <a:rPr lang="en-US" altLang="zh-CN" sz="1350" kern="1200" dirty="0">
                          <a:solidFill>
                            <a:schemeClr val="dk1"/>
                          </a:solidFill>
                          <a:effectLst/>
                          <a:latin typeface="+mn-lt"/>
                          <a:ea typeface="+mn-ea"/>
                          <a:cs typeface="+mn-cs"/>
                        </a:rPr>
                        <a:t>⋮</a:t>
                      </a:r>
                      <a:endParaRPr lang="zh-CN" altLang="en-US" dirty="0"/>
                    </a:p>
                  </a:txBody>
                  <a:tcPr/>
                </a:tc>
                <a:tc>
                  <a:txBody>
                    <a:bodyPr/>
                    <a:lstStyle/>
                    <a:p>
                      <a:pPr algn="ctr"/>
                      <a:r>
                        <a:rPr lang="en-US" altLang="zh-CN" sz="1350" kern="1200" dirty="0">
                          <a:solidFill>
                            <a:schemeClr val="dk1"/>
                          </a:solidFill>
                          <a:effectLst/>
                          <a:latin typeface="+mn-lt"/>
                          <a:ea typeface="+mn-ea"/>
                          <a:cs typeface="+mn-cs"/>
                        </a:rPr>
                        <a:t>⋮</a:t>
                      </a: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2045832216"/>
                  </a:ext>
                </a:extLst>
              </a:tr>
              <a:tr h="212272">
                <a:tc>
                  <a:txBody>
                    <a:bodyPr/>
                    <a:lstStyle/>
                    <a:p>
                      <a:pPr algn="ctr"/>
                      <a:r>
                        <a:rPr lang="en-US" altLang="zh-CN" dirty="0"/>
                        <a:t>1001000654</a:t>
                      </a:r>
                      <a:endParaRPr lang="zh-CN" altLang="en-US" dirty="0"/>
                    </a:p>
                  </a:txBody>
                  <a:tcPr/>
                </a:tc>
                <a:tc>
                  <a:txBody>
                    <a:bodyPr/>
                    <a:lstStyle/>
                    <a:p>
                      <a:pPr algn="ctr"/>
                      <a:r>
                        <a:rPr lang="en-US" altLang="zh-CN" dirty="0"/>
                        <a:t>Dave</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2.01</a:t>
                      </a:r>
                      <a:endParaRPr lang="zh-CN" altLang="en-US" dirty="0"/>
                    </a:p>
                  </a:txBody>
                  <a:tcPr/>
                </a:tc>
                <a:tc>
                  <a:txBody>
                    <a:bodyPr/>
                    <a:lstStyle/>
                    <a:p>
                      <a:pPr algn="ctr"/>
                      <a:r>
                        <a:rPr lang="en-US" altLang="zh-CN" dirty="0"/>
                        <a:t>TESL</a:t>
                      </a:r>
                      <a:endParaRPr lang="zh-CN" altLang="en-US" dirty="0"/>
                    </a:p>
                  </a:txBody>
                  <a:tcPr/>
                </a:tc>
                <a:extLst>
                  <a:ext uri="{0D108BD9-81ED-4DB2-BD59-A6C34878D82A}">
                    <a16:rowId xmlns:a16="http://schemas.microsoft.com/office/drawing/2014/main" val="3279937863"/>
                  </a:ext>
                </a:extLst>
              </a:tr>
              <a:tr h="212272">
                <a:tc>
                  <a:txBody>
                    <a:bodyPr/>
                    <a:lstStyle/>
                    <a:p>
                      <a:pPr algn="ctr"/>
                      <a:r>
                        <a:rPr lang="en-US" altLang="zh-CN" dirty="0"/>
                        <a:t>1001000654</a:t>
                      </a:r>
                      <a:endParaRPr lang="zh-CN" altLang="en-US" dirty="0"/>
                    </a:p>
                  </a:txBody>
                  <a:tcPr>
                    <a:solidFill>
                      <a:schemeClr val="accent2">
                        <a:lumMod val="20000"/>
                        <a:lumOff val="80000"/>
                      </a:schemeClr>
                    </a:solidFill>
                  </a:tcPr>
                </a:tc>
                <a:tc>
                  <a:txBody>
                    <a:bodyPr/>
                    <a:lstStyle/>
                    <a:p>
                      <a:pPr algn="ctr"/>
                      <a:r>
                        <a:rPr lang="en-US" altLang="zh-CN" dirty="0"/>
                        <a:t>Dave</a:t>
                      </a:r>
                      <a:endParaRPr lang="zh-CN" altLang="en-US" dirty="0"/>
                    </a:p>
                  </a:txBody>
                  <a:tcPr>
                    <a:solidFill>
                      <a:schemeClr val="accent2">
                        <a:lumMod val="20000"/>
                        <a:lumOff val="80000"/>
                      </a:schemeClr>
                    </a:solidFill>
                  </a:tcPr>
                </a:tc>
                <a:tc>
                  <a:txBody>
                    <a:bodyPr/>
                    <a:lstStyle/>
                    <a:p>
                      <a:pPr algn="ctr"/>
                      <a:r>
                        <a:rPr lang="en-US" altLang="zh-CN" dirty="0"/>
                        <a:t>5</a:t>
                      </a:r>
                      <a:endParaRPr lang="zh-CN" altLang="en-US" dirty="0"/>
                    </a:p>
                  </a:txBody>
                  <a:tcPr>
                    <a:solidFill>
                      <a:schemeClr val="accent2">
                        <a:lumMod val="20000"/>
                        <a:lumOff val="80000"/>
                      </a:schemeClr>
                    </a:solidFill>
                  </a:tcPr>
                </a:tc>
                <a:tc>
                  <a:txBody>
                    <a:bodyPr/>
                    <a:lstStyle/>
                    <a:p>
                      <a:pPr algn="ctr"/>
                      <a:r>
                        <a:rPr lang="en-US" altLang="zh-CN" dirty="0"/>
                        <a:t>2.01</a:t>
                      </a:r>
                      <a:endParaRPr lang="zh-CN" altLang="en-US" dirty="0"/>
                    </a:p>
                  </a:txBody>
                  <a:tcPr>
                    <a:solidFill>
                      <a:schemeClr val="accent2">
                        <a:lumMod val="20000"/>
                        <a:lumOff val="80000"/>
                      </a:schemeClr>
                    </a:solidFill>
                  </a:tcPr>
                </a:tc>
                <a:tc>
                  <a:txBody>
                    <a:bodyPr/>
                    <a:lstStyle/>
                    <a:p>
                      <a:pPr algn="ctr"/>
                      <a:r>
                        <a:rPr lang="en-US" altLang="zh-CN" dirty="0"/>
                        <a:t>CST</a:t>
                      </a:r>
                      <a:endParaRPr lang="zh-CN" altLang="en-US" dirty="0"/>
                    </a:p>
                  </a:txBody>
                  <a:tcPr>
                    <a:solidFill>
                      <a:schemeClr val="accent2">
                        <a:lumMod val="20000"/>
                        <a:lumOff val="80000"/>
                      </a:schemeClr>
                    </a:solidFill>
                  </a:tcPr>
                </a:tc>
                <a:extLst>
                  <a:ext uri="{0D108BD9-81ED-4DB2-BD59-A6C34878D82A}">
                    <a16:rowId xmlns:a16="http://schemas.microsoft.com/office/drawing/2014/main" val="3386877465"/>
                  </a:ext>
                </a:extLst>
              </a:tr>
              <a:tr h="212272">
                <a:tc>
                  <a:txBody>
                    <a:bodyPr/>
                    <a:lstStyle/>
                    <a:p>
                      <a:pPr algn="ctr"/>
                      <a:r>
                        <a:rPr lang="en-US" altLang="zh-CN" dirty="0"/>
                        <a:t>1701026104</a:t>
                      </a:r>
                      <a:endParaRPr lang="zh-CN" altLang="en-US" dirty="0"/>
                    </a:p>
                  </a:txBody>
                  <a:tcPr>
                    <a:solidFill>
                      <a:schemeClr val="accent2">
                        <a:lumMod val="20000"/>
                        <a:lumOff val="80000"/>
                      </a:schemeClr>
                    </a:solidFill>
                  </a:tcPr>
                </a:tc>
                <a:tc>
                  <a:txBody>
                    <a:bodyPr/>
                    <a:lstStyle/>
                    <a:p>
                      <a:pPr algn="ctr"/>
                      <a:r>
                        <a:rPr lang="en-US" altLang="zh-CN" dirty="0"/>
                        <a:t>Dave</a:t>
                      </a:r>
                      <a:endParaRPr lang="zh-CN" altLang="en-US" dirty="0"/>
                    </a:p>
                  </a:txBody>
                  <a:tcPr>
                    <a:solidFill>
                      <a:schemeClr val="accent2">
                        <a:lumMod val="20000"/>
                        <a:lumOff val="80000"/>
                      </a:schemeClr>
                    </a:solidFill>
                  </a:tcPr>
                </a:tc>
                <a:tc>
                  <a:txBody>
                    <a:bodyPr/>
                    <a:lstStyle/>
                    <a:p>
                      <a:pPr algn="ctr"/>
                      <a:r>
                        <a:rPr lang="en-US" altLang="zh-CN" dirty="0"/>
                        <a:t>1</a:t>
                      </a:r>
                      <a:endParaRPr lang="zh-CN" altLang="en-US" dirty="0"/>
                    </a:p>
                  </a:txBody>
                  <a:tcPr>
                    <a:solidFill>
                      <a:schemeClr val="accent2">
                        <a:lumMod val="20000"/>
                        <a:lumOff val="80000"/>
                      </a:schemeClr>
                    </a:solidFill>
                  </a:tcPr>
                </a:tc>
                <a:tc>
                  <a:txBody>
                    <a:bodyPr/>
                    <a:lstStyle/>
                    <a:p>
                      <a:pPr algn="ctr"/>
                      <a:r>
                        <a:rPr lang="en-US" altLang="zh-CN" dirty="0"/>
                        <a:t>3.41</a:t>
                      </a:r>
                      <a:endParaRPr lang="zh-CN" altLang="en-US" dirty="0"/>
                    </a:p>
                  </a:txBody>
                  <a:tcPr>
                    <a:solidFill>
                      <a:schemeClr val="accent2">
                        <a:lumMod val="20000"/>
                        <a:lumOff val="80000"/>
                      </a:schemeClr>
                    </a:solidFill>
                  </a:tcPr>
                </a:tc>
                <a:tc>
                  <a:txBody>
                    <a:bodyPr/>
                    <a:lstStyle/>
                    <a:p>
                      <a:pPr algn="ctr"/>
                      <a:r>
                        <a:rPr lang="en-US" altLang="zh-CN" dirty="0"/>
                        <a:t>TESL</a:t>
                      </a:r>
                      <a:endParaRPr lang="zh-CN" altLang="en-US" dirty="0"/>
                    </a:p>
                  </a:txBody>
                  <a:tcPr>
                    <a:solidFill>
                      <a:schemeClr val="accent2">
                        <a:lumMod val="20000"/>
                        <a:lumOff val="80000"/>
                      </a:schemeClr>
                    </a:solidFill>
                  </a:tcPr>
                </a:tc>
                <a:extLst>
                  <a:ext uri="{0D108BD9-81ED-4DB2-BD59-A6C34878D82A}">
                    <a16:rowId xmlns:a16="http://schemas.microsoft.com/office/drawing/2014/main" val="1741720339"/>
                  </a:ext>
                </a:extLst>
              </a:tr>
              <a:tr h="212272">
                <a:tc>
                  <a:txBody>
                    <a:bodyPr/>
                    <a:lstStyle/>
                    <a:p>
                      <a:pPr algn="ctr"/>
                      <a:r>
                        <a:rPr lang="en-US" altLang="zh-CN" dirty="0"/>
                        <a:t>1701026104</a:t>
                      </a:r>
                      <a:endParaRPr lang="zh-CN" altLang="en-US" dirty="0"/>
                    </a:p>
                  </a:txBody>
                  <a:tcPr/>
                </a:tc>
                <a:tc>
                  <a:txBody>
                    <a:bodyPr/>
                    <a:lstStyle/>
                    <a:p>
                      <a:pPr algn="ctr"/>
                      <a:r>
                        <a:rPr lang="en-US" altLang="zh-CN" dirty="0"/>
                        <a:t>Dave</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3.41</a:t>
                      </a:r>
                      <a:endParaRPr lang="zh-CN" altLang="en-US" dirty="0"/>
                    </a:p>
                  </a:txBody>
                  <a:tcPr/>
                </a:tc>
                <a:tc>
                  <a:txBody>
                    <a:bodyPr/>
                    <a:lstStyle/>
                    <a:p>
                      <a:pPr algn="ctr"/>
                      <a:r>
                        <a:rPr lang="en-US" altLang="zh-CN" dirty="0"/>
                        <a:t>CST</a:t>
                      </a:r>
                      <a:endParaRPr lang="zh-CN" altLang="en-US" dirty="0"/>
                    </a:p>
                  </a:txBody>
                  <a:tcPr/>
                </a:tc>
                <a:extLst>
                  <a:ext uri="{0D108BD9-81ED-4DB2-BD59-A6C34878D82A}">
                    <a16:rowId xmlns:a16="http://schemas.microsoft.com/office/drawing/2014/main" val="2142677621"/>
                  </a:ext>
                </a:extLst>
              </a:tr>
              <a:tr h="212272">
                <a:tc>
                  <a:txBody>
                    <a:bodyPr/>
                    <a:lstStyle/>
                    <a:p>
                      <a:pPr algn="ctr"/>
                      <a:r>
                        <a:rPr lang="en-US" altLang="zh-CN" sz="1350" kern="1200" dirty="0">
                          <a:solidFill>
                            <a:schemeClr val="dk1"/>
                          </a:solidFill>
                          <a:effectLst/>
                          <a:latin typeface="+mn-lt"/>
                          <a:ea typeface="+mn-ea"/>
                          <a:cs typeface="+mn-cs"/>
                        </a:rPr>
                        <a:t>⋮</a:t>
                      </a:r>
                      <a:endParaRPr lang="zh-CN" altLang="en-US" dirty="0"/>
                    </a:p>
                  </a:txBody>
                  <a:tcPr/>
                </a:tc>
                <a:tc>
                  <a:txBody>
                    <a:bodyPr/>
                    <a:lstStyle/>
                    <a:p>
                      <a:pPr algn="ctr"/>
                      <a:r>
                        <a:rPr lang="en-US" altLang="zh-CN" sz="1350" kern="1200" dirty="0">
                          <a:solidFill>
                            <a:schemeClr val="dk1"/>
                          </a:solidFill>
                          <a:effectLst/>
                          <a:latin typeface="+mn-lt"/>
                          <a:ea typeface="+mn-ea"/>
                          <a:cs typeface="+mn-cs"/>
                        </a:rPr>
                        <a:t>⋮</a:t>
                      </a:r>
                      <a:endParaRPr lang="zh-CN" altLang="en-US" dirty="0"/>
                    </a:p>
                  </a:txBody>
                  <a:tcPr/>
                </a:tc>
                <a:tc>
                  <a:txBody>
                    <a:bodyPr/>
                    <a:lstStyle/>
                    <a:p>
                      <a:pPr algn="ctr"/>
                      <a:r>
                        <a:rPr lang="en-US" altLang="zh-CN" sz="1350" kern="1200" dirty="0">
                          <a:solidFill>
                            <a:schemeClr val="dk1"/>
                          </a:solidFill>
                          <a:effectLst/>
                          <a:latin typeface="+mn-lt"/>
                          <a:ea typeface="+mn-ea"/>
                          <a:cs typeface="+mn-cs"/>
                        </a:rPr>
                        <a:t>⋮</a:t>
                      </a:r>
                      <a:endParaRPr lang="zh-CN" altLang="en-US" dirty="0"/>
                    </a:p>
                  </a:txBody>
                  <a:tcPr/>
                </a:tc>
                <a:tc>
                  <a:txBody>
                    <a:bodyPr/>
                    <a:lstStyle/>
                    <a:p>
                      <a:pPr algn="ctr"/>
                      <a:r>
                        <a:rPr lang="en-US" altLang="zh-CN" sz="1350" kern="1200" dirty="0">
                          <a:solidFill>
                            <a:schemeClr val="dk1"/>
                          </a:solidFill>
                          <a:effectLst/>
                          <a:latin typeface="+mn-lt"/>
                          <a:ea typeface="+mn-ea"/>
                          <a:cs typeface="+mn-cs"/>
                        </a:rPr>
                        <a:t>⋮</a:t>
                      </a: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1528746300"/>
                  </a:ext>
                </a:extLst>
              </a:tr>
            </a:tbl>
          </a:graphicData>
        </a:graphic>
      </p:graphicFrame>
    </p:spTree>
    <p:extLst>
      <p:ext uri="{BB962C8B-B14F-4D97-AF65-F5344CB8AC3E}">
        <p14:creationId xmlns:p14="http://schemas.microsoft.com/office/powerpoint/2010/main" val="2092605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DB0556-CC4A-48E7-8DAC-B522CEABEDBD}"/>
              </a:ext>
            </a:extLst>
          </p:cNvPr>
          <p:cNvSpPr>
            <a:spLocks noGrp="1"/>
          </p:cNvSpPr>
          <p:nvPr>
            <p:ph type="title"/>
          </p:nvPr>
        </p:nvSpPr>
        <p:spPr/>
        <p:txBody>
          <a:bodyPr/>
          <a:lstStyle/>
          <a:p>
            <a:r>
              <a:rPr lang="en-US" altLang="zh-CN" dirty="0">
                <a:ea typeface="宋体" charset="-122"/>
              </a:rPr>
              <a:t>What About Smaller Schemas?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6E4DBAB-96B1-4654-A956-1674CE94F0D2}"/>
                  </a:ext>
                </a:extLst>
              </p:cNvPr>
              <p:cNvSpPr>
                <a:spLocks noGrp="1"/>
              </p:cNvSpPr>
              <p:nvPr>
                <p:ph idx="1"/>
              </p:nvPr>
            </p:nvSpPr>
            <p:spPr>
              <a:xfrm>
                <a:off x="628650" y="1600200"/>
                <a:ext cx="7886700" cy="4700239"/>
              </a:xfrm>
            </p:spPr>
            <p:txBody>
              <a:bodyPr>
                <a:noAutofit/>
              </a:bodyPr>
              <a:lstStyle/>
              <a:p>
                <a:r>
                  <a:rPr lang="en-US" altLang="zh-CN" dirty="0">
                    <a:ea typeface="宋体" charset="-122"/>
                  </a:rPr>
                  <a:t>Which schema should be decomposed, and which should not?</a:t>
                </a:r>
              </a:p>
              <a:p>
                <a:r>
                  <a:rPr lang="en-US" altLang="zh-CN" dirty="0">
                    <a:ea typeface="宋体" charset="-122"/>
                  </a:rPr>
                  <a:t>The reason for decomposing </a:t>
                </a:r>
                <a14:m>
                  <m:oMath xmlns:m="http://schemas.openxmlformats.org/officeDocument/2006/math">
                    <m:r>
                      <a:rPr lang="en-US" altLang="zh-CN" b="0" i="1" smtClean="0">
                        <a:latin typeface="Cambria Math" panose="02040503050406030204" pitchFamily="18" charset="0"/>
                        <a:ea typeface="宋体" charset="-122"/>
                      </a:rPr>
                      <m:t>𝑐𝑜𝑢𝑟𝑠𝑒</m:t>
                    </m:r>
                    <m:r>
                      <a:rPr lang="en-US" altLang="zh-CN" b="0" i="1" smtClean="0">
                        <a:latin typeface="Cambria Math" panose="02040503050406030204" pitchFamily="18" charset="0"/>
                        <a:ea typeface="宋体" charset="-122"/>
                      </a:rPr>
                      <m:t>_</m:t>
                    </m:r>
                    <m:r>
                      <a:rPr lang="en-US" altLang="zh-CN" b="0" i="1" smtClean="0">
                        <a:latin typeface="Cambria Math" panose="02040503050406030204" pitchFamily="18" charset="0"/>
                        <a:ea typeface="宋体" charset="-122"/>
                      </a:rPr>
                      <m:t>𝑖𝑛𝑓𝑜</m:t>
                    </m:r>
                  </m:oMath>
                </a14:m>
                <a:r>
                  <a:rPr lang="en-US" altLang="zh-CN" dirty="0">
                    <a:ea typeface="宋体" charset="-122"/>
                  </a:rPr>
                  <a:t> is already given.</a:t>
                </a:r>
              </a:p>
              <a:p>
                <a:r>
                  <a:rPr lang="en-US" altLang="zh-CN" dirty="0">
                    <a:ea typeface="宋体" charset="-122"/>
                  </a:rPr>
                  <a:t>The value of </a:t>
                </a:r>
                <a14:m>
                  <m:oMath xmlns:m="http://schemas.openxmlformats.org/officeDocument/2006/math">
                    <m:r>
                      <a:rPr lang="en-US" altLang="zh-CN" b="0" i="1" smtClean="0">
                        <a:latin typeface="Cambria Math" panose="02040503050406030204" pitchFamily="18" charset="0"/>
                        <a:ea typeface="宋体" charset="-122"/>
                      </a:rPr>
                      <m:t>𝑐</m:t>
                    </m:r>
                    <m:r>
                      <a:rPr lang="en-US" altLang="zh-CN" b="0" i="1" smtClean="0">
                        <a:latin typeface="Cambria Math" panose="02040503050406030204" pitchFamily="18" charset="0"/>
                        <a:ea typeface="宋体" charset="-122"/>
                      </a:rPr>
                      <m:t>_</m:t>
                    </m:r>
                    <m:r>
                      <a:rPr lang="en-US" altLang="zh-CN" b="0" i="1" smtClean="0">
                        <a:latin typeface="Cambria Math" panose="02040503050406030204" pitchFamily="18" charset="0"/>
                        <a:ea typeface="宋体" charset="-122"/>
                      </a:rPr>
                      <m:t>𝑛𝑎𝑚𝑒</m:t>
                    </m:r>
                  </m:oMath>
                </a14:m>
                <a:r>
                  <a:rPr lang="en-US" altLang="zh-CN" dirty="0">
                    <a:ea typeface="宋体" charset="-122"/>
                  </a:rPr>
                  <a:t> can distinguish the values of </a:t>
                </a:r>
                <a14:m>
                  <m:oMath xmlns:m="http://schemas.openxmlformats.org/officeDocument/2006/math">
                    <m:r>
                      <a:rPr lang="en-US" altLang="zh-CN" b="0" i="1" smtClean="0">
                        <a:latin typeface="Cambria Math" panose="02040503050406030204" pitchFamily="18" charset="0"/>
                        <a:ea typeface="宋体" charset="-122"/>
                      </a:rPr>
                      <m:t>𝑐𝑟𝑒𝑑𝑖𝑡𝑠</m:t>
                    </m:r>
                  </m:oMath>
                </a14:m>
                <a:r>
                  <a:rPr lang="en-US" altLang="zh-CN" dirty="0">
                    <a:ea typeface="宋体" charset="-122"/>
                  </a:rPr>
                  <a:t>, </a:t>
                </a:r>
                <a14:m>
                  <m:oMath xmlns:m="http://schemas.openxmlformats.org/officeDocument/2006/math">
                    <m:r>
                      <a:rPr lang="en-US" altLang="zh-CN" b="0" i="1" smtClean="0">
                        <a:latin typeface="Cambria Math" panose="02040503050406030204" pitchFamily="18" charset="0"/>
                        <a:ea typeface="宋体" charset="-122"/>
                      </a:rPr>
                      <m:t>𝑑𝑜𝑚𝑎𝑖𝑛</m:t>
                    </m:r>
                  </m:oMath>
                </a14:m>
                <a:r>
                  <a:rPr lang="en-US" altLang="zh-CN" dirty="0">
                    <a:ea typeface="宋体" charset="-122"/>
                  </a:rPr>
                  <a:t>, and </a:t>
                </a:r>
                <a14:m>
                  <m:oMath xmlns:m="http://schemas.openxmlformats.org/officeDocument/2006/math">
                    <m:r>
                      <a:rPr lang="en-US" altLang="zh-CN" b="0" i="1" smtClean="0">
                        <a:latin typeface="Cambria Math" panose="02040503050406030204" pitchFamily="18" charset="0"/>
                        <a:ea typeface="宋体" charset="-122"/>
                      </a:rPr>
                      <m:t>𝑐</m:t>
                    </m:r>
                    <m:r>
                      <a:rPr lang="en-US" altLang="zh-CN" b="0" i="1" smtClean="0">
                        <a:latin typeface="Cambria Math" panose="02040503050406030204" pitchFamily="18" charset="0"/>
                        <a:ea typeface="宋体" charset="-122"/>
                      </a:rPr>
                      <m:t>_</m:t>
                    </m:r>
                    <m:r>
                      <a:rPr lang="en-US" altLang="zh-CN" b="0" i="1" smtClean="0">
                        <a:latin typeface="Cambria Math" panose="02040503050406030204" pitchFamily="18" charset="0"/>
                        <a:ea typeface="宋体" charset="-122"/>
                      </a:rPr>
                      <m:t>𝑛𝑢𝑚𝑏𝑒𝑟</m:t>
                    </m:r>
                  </m:oMath>
                </a14:m>
                <a:r>
                  <a:rPr lang="en-US" altLang="zh-CN" dirty="0">
                    <a:ea typeface="宋体" charset="-122"/>
                  </a:rPr>
                  <a:t>.</a:t>
                </a:r>
              </a:p>
              <a:p>
                <a:r>
                  <a:rPr lang="en-US" altLang="zh-CN" dirty="0">
                    <a:ea typeface="宋体" charset="-122"/>
                  </a:rPr>
                  <a:t>This distinguishment is denoted as a </a:t>
                </a:r>
                <a:r>
                  <a:rPr lang="en-US" altLang="zh-CN" b="1" dirty="0">
                    <a:ea typeface="宋体" charset="-122"/>
                  </a:rPr>
                  <a:t>functional dependency </a:t>
                </a:r>
                <a:r>
                  <a:rPr lang="en-US" altLang="zh-CN" dirty="0">
                    <a:ea typeface="宋体" charset="-122"/>
                  </a:rPr>
                  <a:t>(will be on this later): </a:t>
                </a:r>
              </a:p>
              <a:p>
                <a:pPr algn="ctr">
                  <a:buFont typeface="Monotype Sorts" pitchFamily="2" charset="2"/>
                  <a:buNone/>
                </a:pPr>
                <a:r>
                  <a:rPr lang="en-US" altLang="zh-CN" i="1" dirty="0">
                    <a:ea typeface="宋体" charset="-122"/>
                  </a:rPr>
                  <a:t>	</a:t>
                </a:r>
                <a14:m>
                  <m:oMath xmlns:m="http://schemas.openxmlformats.org/officeDocument/2006/math">
                    <m:r>
                      <a:rPr lang="en-US" altLang="zh-CN" b="0" i="1" dirty="0" smtClean="0">
                        <a:latin typeface="Cambria Math" panose="02040503050406030204" pitchFamily="18" charset="0"/>
                        <a:ea typeface="宋体" charset="-122"/>
                        <a:sym typeface="Symbol" pitchFamily="18" charset="2"/>
                      </a:rPr>
                      <m:t>𝑐</m:t>
                    </m:r>
                    <m:r>
                      <a:rPr lang="en-US" altLang="zh-CN" b="0" i="1" dirty="0" smtClean="0">
                        <a:latin typeface="Cambria Math" panose="02040503050406030204" pitchFamily="18" charset="0"/>
                        <a:ea typeface="宋体" charset="-122"/>
                        <a:sym typeface="Symbol" pitchFamily="18" charset="2"/>
                      </a:rPr>
                      <m:t>_</m:t>
                    </m:r>
                    <m:r>
                      <a:rPr lang="en-US" altLang="zh-CN" b="0" i="1" dirty="0" smtClean="0">
                        <a:latin typeface="Cambria Math" panose="02040503050406030204" pitchFamily="18" charset="0"/>
                        <a:ea typeface="宋体" charset="-122"/>
                        <a:sym typeface="Symbol" pitchFamily="18" charset="2"/>
                      </a:rPr>
                      <m:t>𝑛𝑎𝑚𝑒</m:t>
                    </m:r>
                    <m:r>
                      <a:rPr lang="en-US" altLang="zh-CN" i="1" dirty="0">
                        <a:latin typeface="Cambria Math" panose="02040503050406030204" pitchFamily="18" charset="0"/>
                        <a:ea typeface="宋体" charset="-122"/>
                        <a:sym typeface="Symbol" pitchFamily="18" charset="2"/>
                      </a:rPr>
                      <m:t>→</m:t>
                    </m:r>
                    <m:r>
                      <a:rPr lang="en-US" altLang="zh-CN" b="0" i="1" dirty="0" smtClean="0">
                        <a:latin typeface="Cambria Math" panose="02040503050406030204" pitchFamily="18" charset="0"/>
                        <a:ea typeface="宋体" charset="-122"/>
                        <a:sym typeface="Symbol" pitchFamily="18" charset="2"/>
                      </a:rPr>
                      <m:t>𝑐𝑟𝑒𝑑𝑖𝑡𝑠</m:t>
                    </m:r>
                    <m:r>
                      <a:rPr lang="en-US" altLang="zh-CN" b="0" i="1" dirty="0" smtClean="0">
                        <a:latin typeface="Cambria Math" panose="02040503050406030204" pitchFamily="18" charset="0"/>
                        <a:ea typeface="宋体" charset="-122"/>
                        <a:sym typeface="Symbol" pitchFamily="18" charset="2"/>
                      </a:rPr>
                      <m:t>,</m:t>
                    </m:r>
                    <m:r>
                      <a:rPr lang="en-US" altLang="zh-CN" b="0" i="1" dirty="0" smtClean="0">
                        <a:latin typeface="Cambria Math" panose="02040503050406030204" pitchFamily="18" charset="0"/>
                        <a:ea typeface="宋体" charset="-122"/>
                        <a:sym typeface="Symbol" pitchFamily="18" charset="2"/>
                      </a:rPr>
                      <m:t>𝑑𝑜𝑚𝑎𝑖𝑛</m:t>
                    </m:r>
                    <m:r>
                      <a:rPr lang="en-US" altLang="zh-CN" b="0" i="1" dirty="0" smtClean="0">
                        <a:latin typeface="Cambria Math" panose="02040503050406030204" pitchFamily="18" charset="0"/>
                        <a:ea typeface="宋体" charset="-122"/>
                        <a:sym typeface="Symbol" pitchFamily="18" charset="2"/>
                      </a:rPr>
                      <m:t>,</m:t>
                    </m:r>
                    <m:r>
                      <a:rPr lang="en-US" altLang="zh-CN" b="0" i="1" dirty="0" smtClean="0">
                        <a:latin typeface="Cambria Math" panose="02040503050406030204" pitchFamily="18" charset="0"/>
                        <a:ea typeface="宋体" charset="-122"/>
                        <a:sym typeface="Symbol" pitchFamily="18" charset="2"/>
                      </a:rPr>
                      <m:t>𝑐</m:t>
                    </m:r>
                    <m:r>
                      <a:rPr lang="en-US" altLang="zh-CN" b="0" i="1" dirty="0" smtClean="0">
                        <a:latin typeface="Cambria Math" panose="02040503050406030204" pitchFamily="18" charset="0"/>
                        <a:ea typeface="宋体" charset="-122"/>
                        <a:sym typeface="Symbol" pitchFamily="18" charset="2"/>
                      </a:rPr>
                      <m:t>_</m:t>
                    </m:r>
                    <m:r>
                      <a:rPr lang="en-US" altLang="zh-CN" b="0" i="1" dirty="0" smtClean="0">
                        <a:latin typeface="Cambria Math" panose="02040503050406030204" pitchFamily="18" charset="0"/>
                        <a:ea typeface="宋体" charset="-122"/>
                        <a:sym typeface="Symbol" pitchFamily="18" charset="2"/>
                      </a:rPr>
                      <m:t>𝑛𝑢𝑚𝑏𝑒𝑟</m:t>
                    </m:r>
                  </m:oMath>
                </a14:m>
                <a:endParaRPr lang="en-US" altLang="zh-CN" dirty="0">
                  <a:ea typeface="宋体" charset="-122"/>
                </a:endParaRPr>
              </a:p>
              <a:p>
                <a:r>
                  <a:rPr lang="en-US" altLang="zh-CN" dirty="0">
                    <a:ea typeface="宋体" charset="-122"/>
                  </a:rPr>
                  <a:t>In </a:t>
                </a:r>
                <a14:m>
                  <m:oMath xmlns:m="http://schemas.openxmlformats.org/officeDocument/2006/math">
                    <m:r>
                      <a:rPr lang="en-US" altLang="zh-CN" b="0" i="1" smtClean="0">
                        <a:latin typeface="Cambria Math" panose="02040503050406030204" pitchFamily="18" charset="0"/>
                        <a:ea typeface="宋体" charset="-122"/>
                      </a:rPr>
                      <m:t>𝑐𝑜𝑢𝑟𝑠𝑒</m:t>
                    </m:r>
                    <m:r>
                      <a:rPr lang="en-US" altLang="zh-CN" b="0" i="1" smtClean="0">
                        <a:latin typeface="Cambria Math" panose="02040503050406030204" pitchFamily="18" charset="0"/>
                        <a:ea typeface="宋体" charset="-122"/>
                      </a:rPr>
                      <m:t>_</m:t>
                    </m:r>
                    <m:r>
                      <a:rPr lang="en-US" altLang="zh-CN" b="0" i="1" smtClean="0">
                        <a:latin typeface="Cambria Math" panose="02040503050406030204" pitchFamily="18" charset="0"/>
                        <a:ea typeface="宋体" charset="-122"/>
                      </a:rPr>
                      <m:t>𝑖𝑛𝑓𝑜</m:t>
                    </m:r>
                  </m:oMath>
                </a14:m>
                <a:r>
                  <a:rPr lang="en-US" altLang="zh-CN" dirty="0">
                    <a:ea typeface="宋体" charset="-122"/>
                  </a:rPr>
                  <a:t>, </a:t>
                </a:r>
                <a14:m>
                  <m:oMath xmlns:m="http://schemas.openxmlformats.org/officeDocument/2006/math">
                    <m:r>
                      <a:rPr lang="en-US" altLang="zh-CN" b="0" i="1" smtClean="0">
                        <a:latin typeface="Cambria Math" panose="02040503050406030204" pitchFamily="18" charset="0"/>
                        <a:ea typeface="宋体" charset="-122"/>
                      </a:rPr>
                      <m:t>𝑐</m:t>
                    </m:r>
                    <m:r>
                      <a:rPr lang="en-US" altLang="zh-CN" b="0" i="1" smtClean="0">
                        <a:latin typeface="Cambria Math" panose="02040503050406030204" pitchFamily="18" charset="0"/>
                        <a:ea typeface="宋体" charset="-122"/>
                      </a:rPr>
                      <m:t>_</m:t>
                    </m:r>
                    <m:r>
                      <a:rPr lang="en-US" altLang="zh-CN" b="0" i="1" smtClean="0">
                        <a:latin typeface="Cambria Math" panose="02040503050406030204" pitchFamily="18" charset="0"/>
                        <a:ea typeface="宋体" charset="-122"/>
                      </a:rPr>
                      <m:t>𝑛𝑎𝑚𝑒</m:t>
                    </m:r>
                  </m:oMath>
                </a14:m>
                <a:r>
                  <a:rPr lang="en-US" altLang="zh-CN" dirty="0">
                    <a:ea typeface="宋体" charset="-122"/>
                  </a:rPr>
                  <a:t> is not a candidate key. Thus, the values of </a:t>
                </a:r>
                <a14:m>
                  <m:oMath xmlns:m="http://schemas.openxmlformats.org/officeDocument/2006/math">
                    <m:r>
                      <a:rPr lang="en-US" altLang="zh-CN" b="0" i="1" smtClean="0">
                        <a:latin typeface="Cambria Math" panose="02040503050406030204" pitchFamily="18" charset="0"/>
                        <a:ea typeface="宋体" charset="-122"/>
                      </a:rPr>
                      <m:t>𝑐𝑟𝑒𝑑𝑖𝑡𝑠</m:t>
                    </m:r>
                  </m:oMath>
                </a14:m>
                <a:r>
                  <a:rPr lang="en-US" altLang="zh-CN" dirty="0">
                    <a:ea typeface="宋体" charset="-122"/>
                  </a:rPr>
                  <a:t>, </a:t>
                </a:r>
                <a14:m>
                  <m:oMath xmlns:m="http://schemas.openxmlformats.org/officeDocument/2006/math">
                    <m:r>
                      <a:rPr lang="en-US" altLang="zh-CN" b="0" i="1" smtClean="0">
                        <a:latin typeface="Cambria Math" panose="02040503050406030204" pitchFamily="18" charset="0"/>
                        <a:ea typeface="宋体" charset="-122"/>
                      </a:rPr>
                      <m:t>𝑑𝑜𝑚𝑎𝑖𝑛</m:t>
                    </m:r>
                  </m:oMath>
                </a14:m>
                <a:r>
                  <a:rPr lang="en-US" altLang="zh-CN" dirty="0">
                    <a:ea typeface="宋体" charset="-122"/>
                  </a:rPr>
                  <a:t>, and </a:t>
                </a:r>
                <a14:m>
                  <m:oMath xmlns:m="http://schemas.openxmlformats.org/officeDocument/2006/math">
                    <m:r>
                      <a:rPr lang="en-US" altLang="zh-CN" b="0" i="1" smtClean="0">
                        <a:latin typeface="Cambria Math" panose="02040503050406030204" pitchFamily="18" charset="0"/>
                        <a:ea typeface="宋体" charset="-122"/>
                      </a:rPr>
                      <m:t>𝑐</m:t>
                    </m:r>
                    <m:r>
                      <a:rPr lang="en-US" altLang="zh-CN" b="0" i="1" smtClean="0">
                        <a:latin typeface="Cambria Math" panose="02040503050406030204" pitchFamily="18" charset="0"/>
                        <a:ea typeface="宋体" charset="-122"/>
                      </a:rPr>
                      <m:t>_</m:t>
                    </m:r>
                    <m:r>
                      <a:rPr lang="en-US" altLang="zh-CN" b="0" i="1" smtClean="0">
                        <a:latin typeface="Cambria Math" panose="02040503050406030204" pitchFamily="18" charset="0"/>
                        <a:ea typeface="宋体" charset="-122"/>
                      </a:rPr>
                      <m:t>𝑛𝑢𝑚𝑏𝑒𝑟</m:t>
                    </m:r>
                  </m:oMath>
                </a14:m>
                <a:r>
                  <a:rPr lang="en-US" altLang="zh-CN" dirty="0">
                    <a:ea typeface="宋体" charset="-122"/>
                  </a:rPr>
                  <a:t> may have repetition. This indicates the need to decompose </a:t>
                </a:r>
                <a14:m>
                  <m:oMath xmlns:m="http://schemas.openxmlformats.org/officeDocument/2006/math">
                    <m:r>
                      <a:rPr lang="en-US" altLang="zh-CN" b="0" i="1" smtClean="0">
                        <a:latin typeface="Cambria Math" panose="02040503050406030204" pitchFamily="18" charset="0"/>
                        <a:ea typeface="宋体" charset="-122"/>
                      </a:rPr>
                      <m:t>𝑐𝑜𝑢𝑟𝑠𝑒</m:t>
                    </m:r>
                    <m:r>
                      <a:rPr lang="en-US" altLang="zh-CN" b="0" i="1" smtClean="0">
                        <a:latin typeface="Cambria Math" panose="02040503050406030204" pitchFamily="18" charset="0"/>
                        <a:ea typeface="宋体" charset="-122"/>
                      </a:rPr>
                      <m:t>_</m:t>
                    </m:r>
                    <m:r>
                      <a:rPr lang="en-US" altLang="zh-CN" b="0" i="1" smtClean="0">
                        <a:latin typeface="Cambria Math" panose="02040503050406030204" pitchFamily="18" charset="0"/>
                        <a:ea typeface="宋体" charset="-122"/>
                      </a:rPr>
                      <m:t>𝑖𝑛𝑓𝑜</m:t>
                    </m:r>
                  </m:oMath>
                </a14:m>
                <a:r>
                  <a:rPr lang="en-US" altLang="zh-CN" dirty="0">
                    <a:ea typeface="宋体" charset="-122"/>
                  </a:rPr>
                  <a:t>.</a:t>
                </a:r>
              </a:p>
              <a:p>
                <a:r>
                  <a:rPr lang="en-US" altLang="zh-CN" dirty="0">
                    <a:ea typeface="宋体" charset="-122"/>
                  </a:rPr>
                  <a:t>This property does not hold in the last two examples.</a:t>
                </a:r>
              </a:p>
            </p:txBody>
          </p:sp>
        </mc:Choice>
        <mc:Fallback xmlns="">
          <p:sp>
            <p:nvSpPr>
              <p:cNvPr id="3" name="内容占位符 2">
                <a:extLst>
                  <a:ext uri="{FF2B5EF4-FFF2-40B4-BE49-F238E27FC236}">
                    <a16:creationId xmlns:a16="http://schemas.microsoft.com/office/drawing/2014/main" id="{56E4DBAB-96B1-4654-A956-1674CE94F0D2}"/>
                  </a:ext>
                </a:extLst>
              </p:cNvPr>
              <p:cNvSpPr>
                <a:spLocks noGrp="1" noRot="1" noChangeAspect="1" noMove="1" noResize="1" noEditPoints="1" noAdjustHandles="1" noChangeArrowheads="1" noChangeShapeType="1" noTextEdit="1"/>
              </p:cNvSpPr>
              <p:nvPr>
                <p:ph idx="1"/>
              </p:nvPr>
            </p:nvSpPr>
            <p:spPr>
              <a:xfrm>
                <a:off x="628650" y="1600200"/>
                <a:ext cx="7886700" cy="4700239"/>
              </a:xfrm>
              <a:blipFill>
                <a:blip r:embed="rId2"/>
                <a:stretch>
                  <a:fillRect l="-773" t="-1686" r="-927"/>
                </a:stretch>
              </a:blipFill>
            </p:spPr>
            <p:txBody>
              <a:bodyPr/>
              <a:lstStyle/>
              <a:p>
                <a:r>
                  <a:rPr lang="en-US">
                    <a:noFill/>
                  </a:rPr>
                  <a:t> </a:t>
                </a:r>
              </a:p>
            </p:txBody>
          </p:sp>
        </mc:Fallback>
      </mc:AlternateContent>
      <p:sp>
        <p:nvSpPr>
          <p:cNvPr id="4" name="矩形 3">
            <a:hlinkClick r:id="" action="ppaction://noaction"/>
            <a:extLst>
              <a:ext uri="{FF2B5EF4-FFF2-40B4-BE49-F238E27FC236}">
                <a16:creationId xmlns:a16="http://schemas.microsoft.com/office/drawing/2014/main" id="{436F54C5-5273-499C-BDA5-EAABB9F16607}"/>
              </a:ext>
            </a:extLst>
          </p:cNvPr>
          <p:cNvSpPr/>
          <p:nvPr/>
        </p:nvSpPr>
        <p:spPr>
          <a:xfrm>
            <a:off x="0" y="0"/>
            <a:ext cx="1311564"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latin typeface="Arial" panose="020B0604020202020204" pitchFamily="34" charset="0"/>
                <a:cs typeface="Arial" panose="020B0604020202020204" pitchFamily="34" charset="0"/>
              </a:rPr>
              <a:t>Good Design</a:t>
            </a:r>
            <a:endParaRPr lang="zh-CN" altLang="en-US" sz="1000" dirty="0">
              <a:solidFill>
                <a:schemeClr val="bg1"/>
              </a:solidFill>
              <a:latin typeface="Arial" panose="020B0604020202020204" pitchFamily="34" charset="0"/>
              <a:cs typeface="Arial" panose="020B0604020202020204" pitchFamily="34" charset="0"/>
            </a:endParaRPr>
          </a:p>
        </p:txBody>
      </p:sp>
      <p:sp>
        <p:nvSpPr>
          <p:cNvPr id="5" name="矩形 4">
            <a:hlinkClick r:id="" action="ppaction://noaction"/>
            <a:extLst>
              <a:ext uri="{FF2B5EF4-FFF2-40B4-BE49-F238E27FC236}">
                <a16:creationId xmlns:a16="http://schemas.microsoft.com/office/drawing/2014/main" id="{9C6373EC-C523-48EE-B99F-9AA79E238FF1}"/>
              </a:ext>
            </a:extLst>
          </p:cNvPr>
          <p:cNvSpPr/>
          <p:nvPr/>
        </p:nvSpPr>
        <p:spPr>
          <a:xfrm>
            <a:off x="1311564" y="0"/>
            <a:ext cx="1311564"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Atomic</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
        <p:nvSpPr>
          <p:cNvPr id="6" name="矩形 5">
            <a:hlinkClick r:id="" action="ppaction://noaction"/>
            <a:extLst>
              <a:ext uri="{FF2B5EF4-FFF2-40B4-BE49-F238E27FC236}">
                <a16:creationId xmlns:a16="http://schemas.microsoft.com/office/drawing/2014/main" id="{E622E4DB-4EEF-4F30-8777-D848B6940FC7}"/>
              </a:ext>
            </a:extLst>
          </p:cNvPr>
          <p:cNvSpPr/>
          <p:nvPr/>
        </p:nvSpPr>
        <p:spPr>
          <a:xfrm>
            <a:off x="2623128" y="0"/>
            <a:ext cx="1311564"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Dependencies</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
        <p:nvSpPr>
          <p:cNvPr id="7" name="矩形 6">
            <a:hlinkClick r:id="" action="ppaction://noaction"/>
            <a:extLst>
              <a:ext uri="{FF2B5EF4-FFF2-40B4-BE49-F238E27FC236}">
                <a16:creationId xmlns:a16="http://schemas.microsoft.com/office/drawing/2014/main" id="{C1A8D33C-DD22-4E71-89BB-E7BD77161516}"/>
              </a:ext>
            </a:extLst>
          </p:cNvPr>
          <p:cNvSpPr/>
          <p:nvPr/>
        </p:nvSpPr>
        <p:spPr>
          <a:xfrm>
            <a:off x="3934692" y="0"/>
            <a:ext cx="1311564"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BCNF</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
        <p:nvSpPr>
          <p:cNvPr id="8" name="矩形 7">
            <a:hlinkClick r:id="" action="ppaction://noaction"/>
            <a:extLst>
              <a:ext uri="{FF2B5EF4-FFF2-40B4-BE49-F238E27FC236}">
                <a16:creationId xmlns:a16="http://schemas.microsoft.com/office/drawing/2014/main" id="{1315DA09-1B87-4C79-BE93-D7B655B249E6}"/>
              </a:ext>
            </a:extLst>
          </p:cNvPr>
          <p:cNvSpPr/>
          <p:nvPr/>
        </p:nvSpPr>
        <p:spPr>
          <a:xfrm>
            <a:off x="5246256" y="0"/>
            <a:ext cx="1311564"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3rdNF</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
        <p:nvSpPr>
          <p:cNvPr id="9" name="矩形 8">
            <a:hlinkClick r:id="" action="ppaction://noaction"/>
            <a:extLst>
              <a:ext uri="{FF2B5EF4-FFF2-40B4-BE49-F238E27FC236}">
                <a16:creationId xmlns:a16="http://schemas.microsoft.com/office/drawing/2014/main" id="{6DDB6EE1-83D8-46A4-AB31-AF68EEB0D2C1}"/>
              </a:ext>
            </a:extLst>
          </p:cNvPr>
          <p:cNvSpPr/>
          <p:nvPr/>
        </p:nvSpPr>
        <p:spPr>
          <a:xfrm>
            <a:off x="6557820" y="0"/>
            <a:ext cx="1311564"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MVDs</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
        <p:nvSpPr>
          <p:cNvPr id="10" name="矩形 9">
            <a:hlinkClick r:id="" action="ppaction://noaction"/>
            <a:extLst>
              <a:ext uri="{FF2B5EF4-FFF2-40B4-BE49-F238E27FC236}">
                <a16:creationId xmlns:a16="http://schemas.microsoft.com/office/drawing/2014/main" id="{2EA5BFC5-DE0B-47A0-A4FE-8A24C6962FF9}"/>
              </a:ext>
            </a:extLst>
          </p:cNvPr>
          <p:cNvSpPr/>
          <p:nvPr/>
        </p:nvSpPr>
        <p:spPr>
          <a:xfrm>
            <a:off x="7869384" y="0"/>
            <a:ext cx="1274616"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Design Process</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19651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DB0556-CC4A-48E7-8DAC-B522CEABEDBD}"/>
              </a:ext>
            </a:extLst>
          </p:cNvPr>
          <p:cNvSpPr>
            <a:spLocks noGrp="1"/>
          </p:cNvSpPr>
          <p:nvPr>
            <p:ph type="title"/>
          </p:nvPr>
        </p:nvSpPr>
        <p:spPr/>
        <p:txBody>
          <a:bodyPr/>
          <a:lstStyle/>
          <a:p>
            <a:r>
              <a:rPr lang="en-US" altLang="zh-CN" dirty="0"/>
              <a:t>Outline</a:t>
            </a:r>
            <a:endParaRPr lang="zh-CN" altLang="en-US" dirty="0"/>
          </a:p>
        </p:txBody>
      </p:sp>
      <p:sp>
        <p:nvSpPr>
          <p:cNvPr id="3" name="内容占位符 2">
            <a:extLst>
              <a:ext uri="{FF2B5EF4-FFF2-40B4-BE49-F238E27FC236}">
                <a16:creationId xmlns:a16="http://schemas.microsoft.com/office/drawing/2014/main" id="{56E4DBAB-96B1-4654-A956-1674CE94F0D2}"/>
              </a:ext>
            </a:extLst>
          </p:cNvPr>
          <p:cNvSpPr>
            <a:spLocks noGrp="1"/>
          </p:cNvSpPr>
          <p:nvPr>
            <p:ph idx="1"/>
          </p:nvPr>
        </p:nvSpPr>
        <p:spPr/>
        <p:txBody>
          <a:bodyPr/>
          <a:lstStyle/>
          <a:p>
            <a:r>
              <a:rPr lang="en-US" altLang="zh-CN" dirty="0">
                <a:ea typeface="宋体" charset="-122"/>
              </a:rPr>
              <a:t>Features of Good Relational Design</a:t>
            </a:r>
          </a:p>
          <a:p>
            <a:r>
              <a:rPr lang="en-US" altLang="zh-CN" dirty="0">
                <a:solidFill>
                  <a:srgbClr val="FF0000"/>
                </a:solidFill>
                <a:ea typeface="宋体" charset="-122"/>
              </a:rPr>
              <a:t>Atomic Domains and First Normal Form</a:t>
            </a:r>
          </a:p>
          <a:p>
            <a:r>
              <a:rPr lang="en-US" altLang="zh-CN" dirty="0">
                <a:ea typeface="宋体" charset="-122"/>
              </a:rPr>
              <a:t>Functional Dependency Theory</a:t>
            </a:r>
          </a:p>
          <a:p>
            <a:r>
              <a:rPr lang="en-US" altLang="zh-CN" dirty="0">
                <a:ea typeface="宋体" charset="-122"/>
              </a:rPr>
              <a:t>BCNF</a:t>
            </a:r>
          </a:p>
          <a:p>
            <a:r>
              <a:rPr lang="en-US" altLang="zh-CN" dirty="0">
                <a:ea typeface="宋体" charset="-122"/>
              </a:rPr>
              <a:t>3</a:t>
            </a:r>
            <a:r>
              <a:rPr lang="en-US" altLang="zh-CN" baseline="30000" dirty="0">
                <a:ea typeface="宋体" charset="-122"/>
              </a:rPr>
              <a:t>rd</a:t>
            </a:r>
            <a:r>
              <a:rPr lang="en-US" altLang="zh-CN" dirty="0">
                <a:ea typeface="宋体" charset="-122"/>
              </a:rPr>
              <a:t> Normal Form</a:t>
            </a:r>
          </a:p>
          <a:p>
            <a:r>
              <a:rPr lang="en-US" altLang="zh-CN" dirty="0">
                <a:ea typeface="宋体" charset="-122"/>
              </a:rPr>
              <a:t>Multivalued Dependencies and Decomposition</a:t>
            </a:r>
          </a:p>
          <a:p>
            <a:r>
              <a:rPr lang="en-US" altLang="zh-CN" dirty="0">
                <a:ea typeface="宋体" charset="-122"/>
              </a:rPr>
              <a:t>Database-Design Process</a:t>
            </a:r>
          </a:p>
        </p:txBody>
      </p:sp>
      <p:sp>
        <p:nvSpPr>
          <p:cNvPr id="4" name="矩形 3">
            <a:hlinkClick r:id="" action="ppaction://noaction"/>
            <a:extLst>
              <a:ext uri="{FF2B5EF4-FFF2-40B4-BE49-F238E27FC236}">
                <a16:creationId xmlns:a16="http://schemas.microsoft.com/office/drawing/2014/main" id="{436F54C5-5273-499C-BDA5-EAABB9F16607}"/>
              </a:ext>
            </a:extLst>
          </p:cNvPr>
          <p:cNvSpPr/>
          <p:nvPr/>
        </p:nvSpPr>
        <p:spPr>
          <a:xfrm>
            <a:off x="0" y="0"/>
            <a:ext cx="1311564"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Good Design</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
        <p:nvSpPr>
          <p:cNvPr id="5" name="矩形 4">
            <a:hlinkClick r:id="" action="ppaction://noaction"/>
            <a:extLst>
              <a:ext uri="{FF2B5EF4-FFF2-40B4-BE49-F238E27FC236}">
                <a16:creationId xmlns:a16="http://schemas.microsoft.com/office/drawing/2014/main" id="{9C6373EC-C523-48EE-B99F-9AA79E238FF1}"/>
              </a:ext>
            </a:extLst>
          </p:cNvPr>
          <p:cNvSpPr/>
          <p:nvPr/>
        </p:nvSpPr>
        <p:spPr>
          <a:xfrm>
            <a:off x="1311564" y="0"/>
            <a:ext cx="1311564"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latin typeface="Arial" panose="020B0604020202020204" pitchFamily="34" charset="0"/>
                <a:cs typeface="Arial" panose="020B0604020202020204" pitchFamily="34" charset="0"/>
              </a:rPr>
              <a:t>Atomic</a:t>
            </a:r>
            <a:endParaRPr lang="zh-CN" altLang="en-US" sz="1000" dirty="0">
              <a:solidFill>
                <a:schemeClr val="bg1"/>
              </a:solidFill>
              <a:latin typeface="Arial" panose="020B0604020202020204" pitchFamily="34" charset="0"/>
              <a:cs typeface="Arial" panose="020B0604020202020204" pitchFamily="34" charset="0"/>
            </a:endParaRPr>
          </a:p>
        </p:txBody>
      </p:sp>
      <p:sp>
        <p:nvSpPr>
          <p:cNvPr id="6" name="矩形 5">
            <a:hlinkClick r:id="" action="ppaction://noaction"/>
            <a:extLst>
              <a:ext uri="{FF2B5EF4-FFF2-40B4-BE49-F238E27FC236}">
                <a16:creationId xmlns:a16="http://schemas.microsoft.com/office/drawing/2014/main" id="{E622E4DB-4EEF-4F30-8777-D848B6940FC7}"/>
              </a:ext>
            </a:extLst>
          </p:cNvPr>
          <p:cNvSpPr/>
          <p:nvPr/>
        </p:nvSpPr>
        <p:spPr>
          <a:xfrm>
            <a:off x="2623128" y="0"/>
            <a:ext cx="1311564"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Dependencies</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
        <p:nvSpPr>
          <p:cNvPr id="7" name="矩形 6">
            <a:hlinkClick r:id="" action="ppaction://noaction"/>
            <a:extLst>
              <a:ext uri="{FF2B5EF4-FFF2-40B4-BE49-F238E27FC236}">
                <a16:creationId xmlns:a16="http://schemas.microsoft.com/office/drawing/2014/main" id="{C1A8D33C-DD22-4E71-89BB-E7BD77161516}"/>
              </a:ext>
            </a:extLst>
          </p:cNvPr>
          <p:cNvSpPr/>
          <p:nvPr/>
        </p:nvSpPr>
        <p:spPr>
          <a:xfrm>
            <a:off x="3934692" y="0"/>
            <a:ext cx="1311564"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BCNF</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
        <p:nvSpPr>
          <p:cNvPr id="8" name="矩形 7">
            <a:hlinkClick r:id="" action="ppaction://noaction"/>
            <a:extLst>
              <a:ext uri="{FF2B5EF4-FFF2-40B4-BE49-F238E27FC236}">
                <a16:creationId xmlns:a16="http://schemas.microsoft.com/office/drawing/2014/main" id="{1315DA09-1B87-4C79-BE93-D7B655B249E6}"/>
              </a:ext>
            </a:extLst>
          </p:cNvPr>
          <p:cNvSpPr/>
          <p:nvPr/>
        </p:nvSpPr>
        <p:spPr>
          <a:xfrm>
            <a:off x="5246256" y="0"/>
            <a:ext cx="1311564"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3rdNF</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
        <p:nvSpPr>
          <p:cNvPr id="9" name="矩形 8">
            <a:hlinkClick r:id="" action="ppaction://noaction"/>
            <a:extLst>
              <a:ext uri="{FF2B5EF4-FFF2-40B4-BE49-F238E27FC236}">
                <a16:creationId xmlns:a16="http://schemas.microsoft.com/office/drawing/2014/main" id="{6DDB6EE1-83D8-46A4-AB31-AF68EEB0D2C1}"/>
              </a:ext>
            </a:extLst>
          </p:cNvPr>
          <p:cNvSpPr/>
          <p:nvPr/>
        </p:nvSpPr>
        <p:spPr>
          <a:xfrm>
            <a:off x="6557820" y="0"/>
            <a:ext cx="1311564"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MVDs</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
        <p:nvSpPr>
          <p:cNvPr id="10" name="矩形 9">
            <a:hlinkClick r:id="" action="ppaction://noaction"/>
            <a:extLst>
              <a:ext uri="{FF2B5EF4-FFF2-40B4-BE49-F238E27FC236}">
                <a16:creationId xmlns:a16="http://schemas.microsoft.com/office/drawing/2014/main" id="{2EA5BFC5-DE0B-47A0-A4FE-8A24C6962FF9}"/>
              </a:ext>
            </a:extLst>
          </p:cNvPr>
          <p:cNvSpPr/>
          <p:nvPr/>
        </p:nvSpPr>
        <p:spPr>
          <a:xfrm>
            <a:off x="7869384" y="0"/>
            <a:ext cx="1274616"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Design Process</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67199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DB0556-CC4A-48E7-8DAC-B522CEABEDBD}"/>
              </a:ext>
            </a:extLst>
          </p:cNvPr>
          <p:cNvSpPr>
            <a:spLocks noGrp="1"/>
          </p:cNvSpPr>
          <p:nvPr>
            <p:ph type="title"/>
          </p:nvPr>
        </p:nvSpPr>
        <p:spPr/>
        <p:txBody>
          <a:bodyPr/>
          <a:lstStyle/>
          <a:p>
            <a:r>
              <a:rPr lang="en-US" altLang="zh-CN" dirty="0">
                <a:ea typeface="宋体" charset="-122"/>
              </a:rPr>
              <a:t>First Normal Form</a:t>
            </a:r>
            <a:endParaRPr lang="zh-CN" altLang="en-US" dirty="0"/>
          </a:p>
        </p:txBody>
      </p:sp>
      <p:sp>
        <p:nvSpPr>
          <p:cNvPr id="3" name="内容占位符 2">
            <a:extLst>
              <a:ext uri="{FF2B5EF4-FFF2-40B4-BE49-F238E27FC236}">
                <a16:creationId xmlns:a16="http://schemas.microsoft.com/office/drawing/2014/main" id="{56E4DBAB-96B1-4654-A956-1674CE94F0D2}"/>
              </a:ext>
            </a:extLst>
          </p:cNvPr>
          <p:cNvSpPr>
            <a:spLocks noGrp="1"/>
          </p:cNvSpPr>
          <p:nvPr>
            <p:ph idx="1"/>
          </p:nvPr>
        </p:nvSpPr>
        <p:spPr>
          <a:xfrm>
            <a:off x="628650" y="1600200"/>
            <a:ext cx="7886700" cy="4074459"/>
          </a:xfrm>
        </p:spPr>
        <p:txBody>
          <a:bodyPr/>
          <a:lstStyle/>
          <a:p>
            <a:r>
              <a:rPr lang="en-US" altLang="zh-CN" dirty="0">
                <a:ea typeface="宋体" charset="-122"/>
              </a:rPr>
              <a:t>A domain is </a:t>
            </a:r>
            <a:r>
              <a:rPr lang="en-US" altLang="zh-CN" b="1" dirty="0">
                <a:ea typeface="宋体" charset="-122"/>
              </a:rPr>
              <a:t>atomic</a:t>
            </a:r>
            <a:r>
              <a:rPr lang="en-US" altLang="zh-CN" dirty="0">
                <a:ea typeface="宋体" charset="-122"/>
              </a:rPr>
              <a:t> if its elements are considered to be indivisible units.</a:t>
            </a:r>
          </a:p>
          <a:p>
            <a:pPr lvl="1"/>
            <a:r>
              <a:rPr lang="en-US" altLang="zh-CN" dirty="0">
                <a:latin typeface="Arial" panose="020B0604020202020204" pitchFamily="34" charset="0"/>
                <a:ea typeface="宋体" charset="-122"/>
                <a:cs typeface="Arial" panose="020B0604020202020204" pitchFamily="34" charset="0"/>
              </a:rPr>
              <a:t>Examples of non-atomic domains:</a:t>
            </a:r>
          </a:p>
          <a:p>
            <a:pPr lvl="2"/>
            <a:r>
              <a:rPr lang="en-US" altLang="zh-CN" dirty="0">
                <a:latin typeface="Arial" panose="020B0604020202020204" pitchFamily="34" charset="0"/>
                <a:ea typeface="宋体" charset="-122"/>
                <a:cs typeface="Arial" panose="020B0604020202020204" pitchFamily="34" charset="0"/>
              </a:rPr>
              <a:t>Set of names, composite attributes</a:t>
            </a:r>
          </a:p>
          <a:p>
            <a:pPr lvl="2"/>
            <a:r>
              <a:rPr lang="en-US" altLang="zh-CN" dirty="0">
                <a:latin typeface="Arial" panose="020B0604020202020204" pitchFamily="34" charset="0"/>
                <a:ea typeface="宋体" charset="-122"/>
                <a:cs typeface="Arial" panose="020B0604020202020204" pitchFamily="34" charset="0"/>
              </a:rPr>
              <a:t>Identification numbers like CS101, that can be broken up into parts.</a:t>
            </a:r>
          </a:p>
          <a:p>
            <a:r>
              <a:rPr lang="en-US" altLang="zh-CN" dirty="0">
                <a:ea typeface="宋体" charset="-122"/>
              </a:rPr>
              <a:t>A relational schema R is in </a:t>
            </a:r>
            <a:r>
              <a:rPr lang="en-US" altLang="zh-CN" b="1" dirty="0">
                <a:ea typeface="宋体" charset="-122"/>
              </a:rPr>
              <a:t>first normal form </a:t>
            </a:r>
            <a:r>
              <a:rPr lang="en-US" altLang="zh-CN" dirty="0">
                <a:ea typeface="宋体" charset="-122"/>
              </a:rPr>
              <a:t>if the domains of all attributes of R are atomic.</a:t>
            </a:r>
          </a:p>
          <a:p>
            <a:r>
              <a:rPr lang="en-US" altLang="zh-CN" dirty="0">
                <a:ea typeface="宋体" charset="-122"/>
              </a:rPr>
              <a:t>Non-atomic values complicate storage and encourage redundant (repeated) storage of data.</a:t>
            </a:r>
          </a:p>
        </p:txBody>
      </p:sp>
      <p:sp>
        <p:nvSpPr>
          <p:cNvPr id="4" name="矩形 3">
            <a:hlinkClick r:id="" action="ppaction://noaction"/>
            <a:extLst>
              <a:ext uri="{FF2B5EF4-FFF2-40B4-BE49-F238E27FC236}">
                <a16:creationId xmlns:a16="http://schemas.microsoft.com/office/drawing/2014/main" id="{436F54C5-5273-499C-BDA5-EAABB9F16607}"/>
              </a:ext>
            </a:extLst>
          </p:cNvPr>
          <p:cNvSpPr/>
          <p:nvPr/>
        </p:nvSpPr>
        <p:spPr>
          <a:xfrm>
            <a:off x="0" y="0"/>
            <a:ext cx="1311564"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Good Design</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
        <p:nvSpPr>
          <p:cNvPr id="5" name="矩形 4">
            <a:hlinkClick r:id="" action="ppaction://noaction"/>
            <a:extLst>
              <a:ext uri="{FF2B5EF4-FFF2-40B4-BE49-F238E27FC236}">
                <a16:creationId xmlns:a16="http://schemas.microsoft.com/office/drawing/2014/main" id="{9C6373EC-C523-48EE-B99F-9AA79E238FF1}"/>
              </a:ext>
            </a:extLst>
          </p:cNvPr>
          <p:cNvSpPr/>
          <p:nvPr/>
        </p:nvSpPr>
        <p:spPr>
          <a:xfrm>
            <a:off x="1311564" y="0"/>
            <a:ext cx="1311564"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latin typeface="Arial" panose="020B0604020202020204" pitchFamily="34" charset="0"/>
                <a:cs typeface="Arial" panose="020B0604020202020204" pitchFamily="34" charset="0"/>
              </a:rPr>
              <a:t>Atomic</a:t>
            </a:r>
            <a:endParaRPr lang="zh-CN" altLang="en-US" sz="1000" dirty="0">
              <a:solidFill>
                <a:schemeClr val="bg1"/>
              </a:solidFill>
              <a:latin typeface="Arial" panose="020B0604020202020204" pitchFamily="34" charset="0"/>
              <a:cs typeface="Arial" panose="020B0604020202020204" pitchFamily="34" charset="0"/>
            </a:endParaRPr>
          </a:p>
        </p:txBody>
      </p:sp>
      <p:sp>
        <p:nvSpPr>
          <p:cNvPr id="6" name="矩形 5">
            <a:hlinkClick r:id="" action="ppaction://noaction"/>
            <a:extLst>
              <a:ext uri="{FF2B5EF4-FFF2-40B4-BE49-F238E27FC236}">
                <a16:creationId xmlns:a16="http://schemas.microsoft.com/office/drawing/2014/main" id="{E622E4DB-4EEF-4F30-8777-D848B6940FC7}"/>
              </a:ext>
            </a:extLst>
          </p:cNvPr>
          <p:cNvSpPr/>
          <p:nvPr/>
        </p:nvSpPr>
        <p:spPr>
          <a:xfrm>
            <a:off x="2623128" y="0"/>
            <a:ext cx="1311564"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Dependencies</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
        <p:nvSpPr>
          <p:cNvPr id="7" name="矩形 6">
            <a:hlinkClick r:id="" action="ppaction://noaction"/>
            <a:extLst>
              <a:ext uri="{FF2B5EF4-FFF2-40B4-BE49-F238E27FC236}">
                <a16:creationId xmlns:a16="http://schemas.microsoft.com/office/drawing/2014/main" id="{C1A8D33C-DD22-4E71-89BB-E7BD77161516}"/>
              </a:ext>
            </a:extLst>
          </p:cNvPr>
          <p:cNvSpPr/>
          <p:nvPr/>
        </p:nvSpPr>
        <p:spPr>
          <a:xfrm>
            <a:off x="3934692" y="0"/>
            <a:ext cx="1311564"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BCNF</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
        <p:nvSpPr>
          <p:cNvPr id="8" name="矩形 7">
            <a:hlinkClick r:id="" action="ppaction://noaction"/>
            <a:extLst>
              <a:ext uri="{FF2B5EF4-FFF2-40B4-BE49-F238E27FC236}">
                <a16:creationId xmlns:a16="http://schemas.microsoft.com/office/drawing/2014/main" id="{1315DA09-1B87-4C79-BE93-D7B655B249E6}"/>
              </a:ext>
            </a:extLst>
          </p:cNvPr>
          <p:cNvSpPr/>
          <p:nvPr/>
        </p:nvSpPr>
        <p:spPr>
          <a:xfrm>
            <a:off x="5246256" y="0"/>
            <a:ext cx="1311564"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3rdNF</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
        <p:nvSpPr>
          <p:cNvPr id="9" name="矩形 8">
            <a:hlinkClick r:id="" action="ppaction://noaction"/>
            <a:extLst>
              <a:ext uri="{FF2B5EF4-FFF2-40B4-BE49-F238E27FC236}">
                <a16:creationId xmlns:a16="http://schemas.microsoft.com/office/drawing/2014/main" id="{6DDB6EE1-83D8-46A4-AB31-AF68EEB0D2C1}"/>
              </a:ext>
            </a:extLst>
          </p:cNvPr>
          <p:cNvSpPr/>
          <p:nvPr/>
        </p:nvSpPr>
        <p:spPr>
          <a:xfrm>
            <a:off x="6557820" y="0"/>
            <a:ext cx="1311564"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MVDs</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
        <p:nvSpPr>
          <p:cNvPr id="10" name="矩形 9">
            <a:hlinkClick r:id="" action="ppaction://noaction"/>
            <a:extLst>
              <a:ext uri="{FF2B5EF4-FFF2-40B4-BE49-F238E27FC236}">
                <a16:creationId xmlns:a16="http://schemas.microsoft.com/office/drawing/2014/main" id="{2EA5BFC5-DE0B-47A0-A4FE-8A24C6962FF9}"/>
              </a:ext>
            </a:extLst>
          </p:cNvPr>
          <p:cNvSpPr/>
          <p:nvPr/>
        </p:nvSpPr>
        <p:spPr>
          <a:xfrm>
            <a:off x="7869384" y="0"/>
            <a:ext cx="1274616"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Design Process</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12808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DB0556-CC4A-48E7-8DAC-B522CEABEDBD}"/>
              </a:ext>
            </a:extLst>
          </p:cNvPr>
          <p:cNvSpPr>
            <a:spLocks noGrp="1"/>
          </p:cNvSpPr>
          <p:nvPr>
            <p:ph type="title"/>
          </p:nvPr>
        </p:nvSpPr>
        <p:spPr/>
        <p:txBody>
          <a:bodyPr/>
          <a:lstStyle/>
          <a:p>
            <a:r>
              <a:rPr lang="en-US" altLang="zh-CN" dirty="0">
                <a:ea typeface="宋体" charset="-122"/>
              </a:rPr>
              <a:t>First Normal Form</a:t>
            </a:r>
            <a:endParaRPr lang="zh-CN" altLang="en-US" dirty="0"/>
          </a:p>
        </p:txBody>
      </p:sp>
      <p:sp>
        <p:nvSpPr>
          <p:cNvPr id="3" name="内容占位符 2">
            <a:extLst>
              <a:ext uri="{FF2B5EF4-FFF2-40B4-BE49-F238E27FC236}">
                <a16:creationId xmlns:a16="http://schemas.microsoft.com/office/drawing/2014/main" id="{56E4DBAB-96B1-4654-A956-1674CE94F0D2}"/>
              </a:ext>
            </a:extLst>
          </p:cNvPr>
          <p:cNvSpPr>
            <a:spLocks noGrp="1"/>
          </p:cNvSpPr>
          <p:nvPr>
            <p:ph idx="1"/>
          </p:nvPr>
        </p:nvSpPr>
        <p:spPr>
          <a:xfrm>
            <a:off x="628650" y="1600200"/>
            <a:ext cx="7886700" cy="4778298"/>
          </a:xfrm>
        </p:spPr>
        <p:txBody>
          <a:bodyPr>
            <a:normAutofit/>
          </a:bodyPr>
          <a:lstStyle/>
          <a:p>
            <a:r>
              <a:rPr lang="en-US" altLang="zh-CN" dirty="0">
                <a:ea typeface="宋体" charset="-122"/>
              </a:rPr>
              <a:t>Atomicity is actually a property of how the elements of the domain are used.</a:t>
            </a:r>
          </a:p>
          <a:p>
            <a:r>
              <a:rPr lang="en-US" altLang="zh-CN" dirty="0">
                <a:ea typeface="宋体" charset="-122"/>
              </a:rPr>
              <a:t>Example: Strings would normally be considered indivisible.</a:t>
            </a:r>
          </a:p>
          <a:p>
            <a:r>
              <a:rPr lang="en-US" altLang="zh-CN" dirty="0">
                <a:ea typeface="宋体" charset="-122"/>
              </a:rPr>
              <a:t>Suppose that students are given roll numbers which are strings of the form </a:t>
            </a:r>
            <a:r>
              <a:rPr lang="en-US" altLang="zh-CN" i="1" dirty="0">
                <a:ea typeface="宋体" charset="-122"/>
              </a:rPr>
              <a:t>CS0012 </a:t>
            </a:r>
            <a:r>
              <a:rPr lang="en-US" altLang="zh-CN" dirty="0">
                <a:ea typeface="宋体" charset="-122"/>
              </a:rPr>
              <a:t>or </a:t>
            </a:r>
            <a:r>
              <a:rPr lang="en-US" altLang="zh-CN" i="1" dirty="0">
                <a:ea typeface="宋体" charset="-122"/>
              </a:rPr>
              <a:t>EE1127.</a:t>
            </a:r>
          </a:p>
          <a:p>
            <a:r>
              <a:rPr lang="en-US" altLang="zh-CN" dirty="0">
                <a:ea typeface="宋体" charset="-122"/>
              </a:rPr>
              <a:t>If the first two characters are extracted to find the department, the domain of roll numbers is not atomic.</a:t>
            </a:r>
          </a:p>
          <a:p>
            <a:r>
              <a:rPr lang="en-US" altLang="zh-CN" dirty="0">
                <a:ea typeface="宋体" charset="-122"/>
              </a:rPr>
              <a:t>Doing so is a bad idea: leads to the encoding of information in application program rather than in the database. </a:t>
            </a:r>
          </a:p>
          <a:p>
            <a:r>
              <a:rPr lang="en-US" altLang="zh-CN" dirty="0">
                <a:ea typeface="宋体" charset="-122"/>
              </a:rPr>
              <a:t>Database users have to know the encoding before developing  applications.</a:t>
            </a:r>
          </a:p>
        </p:txBody>
      </p:sp>
      <p:sp>
        <p:nvSpPr>
          <p:cNvPr id="4" name="矩形 3">
            <a:hlinkClick r:id="" action="ppaction://noaction"/>
            <a:extLst>
              <a:ext uri="{FF2B5EF4-FFF2-40B4-BE49-F238E27FC236}">
                <a16:creationId xmlns:a16="http://schemas.microsoft.com/office/drawing/2014/main" id="{436F54C5-5273-499C-BDA5-EAABB9F16607}"/>
              </a:ext>
            </a:extLst>
          </p:cNvPr>
          <p:cNvSpPr/>
          <p:nvPr/>
        </p:nvSpPr>
        <p:spPr>
          <a:xfrm>
            <a:off x="0" y="0"/>
            <a:ext cx="1311564"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Good Design</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
        <p:nvSpPr>
          <p:cNvPr id="5" name="矩形 4">
            <a:hlinkClick r:id="" action="ppaction://noaction"/>
            <a:extLst>
              <a:ext uri="{FF2B5EF4-FFF2-40B4-BE49-F238E27FC236}">
                <a16:creationId xmlns:a16="http://schemas.microsoft.com/office/drawing/2014/main" id="{9C6373EC-C523-48EE-B99F-9AA79E238FF1}"/>
              </a:ext>
            </a:extLst>
          </p:cNvPr>
          <p:cNvSpPr/>
          <p:nvPr/>
        </p:nvSpPr>
        <p:spPr>
          <a:xfrm>
            <a:off x="1311564" y="0"/>
            <a:ext cx="1311564"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latin typeface="Arial" panose="020B0604020202020204" pitchFamily="34" charset="0"/>
                <a:cs typeface="Arial" panose="020B0604020202020204" pitchFamily="34" charset="0"/>
              </a:rPr>
              <a:t>Atomic</a:t>
            </a:r>
            <a:endParaRPr lang="zh-CN" altLang="en-US" sz="1000" dirty="0">
              <a:solidFill>
                <a:schemeClr val="bg1"/>
              </a:solidFill>
              <a:latin typeface="Arial" panose="020B0604020202020204" pitchFamily="34" charset="0"/>
              <a:cs typeface="Arial" panose="020B0604020202020204" pitchFamily="34" charset="0"/>
            </a:endParaRPr>
          </a:p>
        </p:txBody>
      </p:sp>
      <p:sp>
        <p:nvSpPr>
          <p:cNvPr id="6" name="矩形 5">
            <a:hlinkClick r:id="" action="ppaction://noaction"/>
            <a:extLst>
              <a:ext uri="{FF2B5EF4-FFF2-40B4-BE49-F238E27FC236}">
                <a16:creationId xmlns:a16="http://schemas.microsoft.com/office/drawing/2014/main" id="{E622E4DB-4EEF-4F30-8777-D848B6940FC7}"/>
              </a:ext>
            </a:extLst>
          </p:cNvPr>
          <p:cNvSpPr/>
          <p:nvPr/>
        </p:nvSpPr>
        <p:spPr>
          <a:xfrm>
            <a:off x="2623128" y="0"/>
            <a:ext cx="1311564"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Dependencies</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
        <p:nvSpPr>
          <p:cNvPr id="7" name="矩形 6">
            <a:hlinkClick r:id="" action="ppaction://noaction"/>
            <a:extLst>
              <a:ext uri="{FF2B5EF4-FFF2-40B4-BE49-F238E27FC236}">
                <a16:creationId xmlns:a16="http://schemas.microsoft.com/office/drawing/2014/main" id="{C1A8D33C-DD22-4E71-89BB-E7BD77161516}"/>
              </a:ext>
            </a:extLst>
          </p:cNvPr>
          <p:cNvSpPr/>
          <p:nvPr/>
        </p:nvSpPr>
        <p:spPr>
          <a:xfrm>
            <a:off x="3934692" y="0"/>
            <a:ext cx="1311564"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BCNF</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
        <p:nvSpPr>
          <p:cNvPr id="8" name="矩形 7">
            <a:hlinkClick r:id="" action="ppaction://noaction"/>
            <a:extLst>
              <a:ext uri="{FF2B5EF4-FFF2-40B4-BE49-F238E27FC236}">
                <a16:creationId xmlns:a16="http://schemas.microsoft.com/office/drawing/2014/main" id="{1315DA09-1B87-4C79-BE93-D7B655B249E6}"/>
              </a:ext>
            </a:extLst>
          </p:cNvPr>
          <p:cNvSpPr/>
          <p:nvPr/>
        </p:nvSpPr>
        <p:spPr>
          <a:xfrm>
            <a:off x="5246256" y="0"/>
            <a:ext cx="1311564"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3rdNF</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
        <p:nvSpPr>
          <p:cNvPr id="9" name="矩形 8">
            <a:hlinkClick r:id="" action="ppaction://noaction"/>
            <a:extLst>
              <a:ext uri="{FF2B5EF4-FFF2-40B4-BE49-F238E27FC236}">
                <a16:creationId xmlns:a16="http://schemas.microsoft.com/office/drawing/2014/main" id="{6DDB6EE1-83D8-46A4-AB31-AF68EEB0D2C1}"/>
              </a:ext>
            </a:extLst>
          </p:cNvPr>
          <p:cNvSpPr/>
          <p:nvPr/>
        </p:nvSpPr>
        <p:spPr>
          <a:xfrm>
            <a:off x="6557820" y="0"/>
            <a:ext cx="1311564"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MVDs</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
        <p:nvSpPr>
          <p:cNvPr id="10" name="矩形 9">
            <a:hlinkClick r:id="" action="ppaction://noaction"/>
            <a:extLst>
              <a:ext uri="{FF2B5EF4-FFF2-40B4-BE49-F238E27FC236}">
                <a16:creationId xmlns:a16="http://schemas.microsoft.com/office/drawing/2014/main" id="{2EA5BFC5-DE0B-47A0-A4FE-8A24C6962FF9}"/>
              </a:ext>
            </a:extLst>
          </p:cNvPr>
          <p:cNvSpPr/>
          <p:nvPr/>
        </p:nvSpPr>
        <p:spPr>
          <a:xfrm>
            <a:off x="7869384" y="0"/>
            <a:ext cx="1274616"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Design Process</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6932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DB0556-CC4A-48E7-8DAC-B522CEABEDBD}"/>
              </a:ext>
            </a:extLst>
          </p:cNvPr>
          <p:cNvSpPr>
            <a:spLocks noGrp="1"/>
          </p:cNvSpPr>
          <p:nvPr>
            <p:ph type="title"/>
          </p:nvPr>
        </p:nvSpPr>
        <p:spPr/>
        <p:txBody>
          <a:bodyPr/>
          <a:lstStyle/>
          <a:p>
            <a:r>
              <a:rPr lang="en-US" altLang="zh-CN" dirty="0">
                <a:ea typeface="宋体" charset="-122"/>
              </a:rPr>
              <a:t>First Normal Form</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6E4DBAB-96B1-4654-A956-1674CE94F0D2}"/>
                  </a:ext>
                </a:extLst>
              </p:cNvPr>
              <p:cNvSpPr>
                <a:spLocks noGrp="1"/>
              </p:cNvSpPr>
              <p:nvPr>
                <p:ph idx="1"/>
              </p:nvPr>
            </p:nvSpPr>
            <p:spPr>
              <a:xfrm>
                <a:off x="628650" y="1600200"/>
                <a:ext cx="7886700" cy="4778298"/>
              </a:xfrm>
            </p:spPr>
            <p:txBody>
              <a:bodyPr>
                <a:normAutofit/>
              </a:bodyPr>
              <a:lstStyle/>
              <a:p>
                <a:r>
                  <a:rPr lang="en-US" altLang="zh-CN" dirty="0">
                    <a:ea typeface="宋体" charset="-122"/>
                  </a:rPr>
                  <a:t>Here is another example of the violation of the first normal form. This is very common to new database designers.</a:t>
                </a:r>
              </a:p>
              <a:p>
                <a:r>
                  <a:rPr lang="en-US" altLang="zh-CN" dirty="0">
                    <a:ea typeface="宋体" charset="-122"/>
                  </a:rPr>
                  <a:t>Suppose we want to record the favorite books of each student.</a:t>
                </a:r>
              </a:p>
              <a:p>
                <a:r>
                  <a:rPr lang="en-US" altLang="zh-CN" dirty="0">
                    <a:ea typeface="宋体" charset="-122"/>
                  </a:rPr>
                  <a:t>This design is not good.</a:t>
                </a:r>
              </a:p>
              <a:p>
                <a:endParaRPr lang="en-US" altLang="zh-CN" dirty="0">
                  <a:ea typeface="宋体" charset="-122"/>
                </a:endParaRPr>
              </a:p>
              <a:p>
                <a:endParaRPr lang="en-US" altLang="zh-CN" dirty="0">
                  <a:ea typeface="宋体" charset="-122"/>
                </a:endParaRPr>
              </a:p>
              <a:p>
                <a:endParaRPr lang="en-US" altLang="zh-CN" dirty="0">
                  <a:ea typeface="宋体" charset="-122"/>
                </a:endParaRPr>
              </a:p>
              <a:p>
                <a:r>
                  <a:rPr lang="en-US" altLang="zh-CN" dirty="0">
                    <a:ea typeface="宋体" charset="-122"/>
                  </a:rPr>
                  <a:t>The attribute </a:t>
                </a:r>
                <a14:m>
                  <m:oMath xmlns:m="http://schemas.openxmlformats.org/officeDocument/2006/math">
                    <m:r>
                      <a:rPr lang="en-US" altLang="zh-CN" b="0" i="1" smtClean="0">
                        <a:latin typeface="Cambria Math" panose="02040503050406030204" pitchFamily="18" charset="0"/>
                        <a:ea typeface="宋体" charset="-122"/>
                      </a:rPr>
                      <m:t>𝑓𝑎𝑣𝑜𝑟𝑖𝑡𝑒</m:t>
                    </m:r>
                    <m:r>
                      <a:rPr lang="en-US" altLang="zh-CN" b="0" i="1" smtClean="0">
                        <a:latin typeface="Cambria Math" panose="02040503050406030204" pitchFamily="18" charset="0"/>
                        <a:ea typeface="宋体" charset="-122"/>
                      </a:rPr>
                      <m:t>_</m:t>
                    </m:r>
                    <m:r>
                      <a:rPr lang="en-US" altLang="zh-CN" b="0" i="1" smtClean="0">
                        <a:latin typeface="Cambria Math" panose="02040503050406030204" pitchFamily="18" charset="0"/>
                        <a:ea typeface="宋体" charset="-122"/>
                      </a:rPr>
                      <m:t>𝑏𝑜𝑜𝑘𝑠</m:t>
                    </m:r>
                  </m:oMath>
                </a14:m>
                <a:r>
                  <a:rPr lang="en-US" altLang="zh-CN" dirty="0">
                    <a:ea typeface="宋体" charset="-122"/>
                  </a:rPr>
                  <a:t> is not atomic. </a:t>
                </a:r>
              </a:p>
              <a:p>
                <a:r>
                  <a:rPr lang="en-US" altLang="zh-CN" dirty="0">
                    <a:ea typeface="宋体" charset="-122"/>
                  </a:rPr>
                  <a:t>A better design can be</a:t>
                </a:r>
              </a:p>
            </p:txBody>
          </p:sp>
        </mc:Choice>
        <mc:Fallback xmlns="">
          <p:sp>
            <p:nvSpPr>
              <p:cNvPr id="3" name="内容占位符 2">
                <a:extLst>
                  <a:ext uri="{FF2B5EF4-FFF2-40B4-BE49-F238E27FC236}">
                    <a16:creationId xmlns:a16="http://schemas.microsoft.com/office/drawing/2014/main" id="{56E4DBAB-96B1-4654-A956-1674CE94F0D2}"/>
                  </a:ext>
                </a:extLst>
              </p:cNvPr>
              <p:cNvSpPr>
                <a:spLocks noGrp="1" noRot="1" noChangeAspect="1" noMove="1" noResize="1" noEditPoints="1" noAdjustHandles="1" noChangeArrowheads="1" noChangeShapeType="1" noTextEdit="1"/>
              </p:cNvSpPr>
              <p:nvPr>
                <p:ph idx="1"/>
              </p:nvPr>
            </p:nvSpPr>
            <p:spPr>
              <a:xfrm>
                <a:off x="628650" y="1600200"/>
                <a:ext cx="7886700" cy="4778298"/>
              </a:xfrm>
              <a:blipFill>
                <a:blip r:embed="rId2"/>
                <a:stretch>
                  <a:fillRect l="-773" t="-1660" r="-77"/>
                </a:stretch>
              </a:blipFill>
            </p:spPr>
            <p:txBody>
              <a:bodyPr/>
              <a:lstStyle/>
              <a:p>
                <a:r>
                  <a:rPr lang="en-US">
                    <a:noFill/>
                  </a:rPr>
                  <a:t> </a:t>
                </a:r>
              </a:p>
            </p:txBody>
          </p:sp>
        </mc:Fallback>
      </mc:AlternateContent>
      <p:sp>
        <p:nvSpPr>
          <p:cNvPr id="4" name="矩形 3">
            <a:hlinkClick r:id="" action="ppaction://noaction"/>
            <a:extLst>
              <a:ext uri="{FF2B5EF4-FFF2-40B4-BE49-F238E27FC236}">
                <a16:creationId xmlns:a16="http://schemas.microsoft.com/office/drawing/2014/main" id="{436F54C5-5273-499C-BDA5-EAABB9F16607}"/>
              </a:ext>
            </a:extLst>
          </p:cNvPr>
          <p:cNvSpPr/>
          <p:nvPr/>
        </p:nvSpPr>
        <p:spPr>
          <a:xfrm>
            <a:off x="0" y="0"/>
            <a:ext cx="1311564"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Good Design</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
        <p:nvSpPr>
          <p:cNvPr id="5" name="矩形 4">
            <a:hlinkClick r:id="" action="ppaction://noaction"/>
            <a:extLst>
              <a:ext uri="{FF2B5EF4-FFF2-40B4-BE49-F238E27FC236}">
                <a16:creationId xmlns:a16="http://schemas.microsoft.com/office/drawing/2014/main" id="{9C6373EC-C523-48EE-B99F-9AA79E238FF1}"/>
              </a:ext>
            </a:extLst>
          </p:cNvPr>
          <p:cNvSpPr/>
          <p:nvPr/>
        </p:nvSpPr>
        <p:spPr>
          <a:xfrm>
            <a:off x="1311564" y="0"/>
            <a:ext cx="1311564"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latin typeface="Arial" panose="020B0604020202020204" pitchFamily="34" charset="0"/>
                <a:cs typeface="Arial" panose="020B0604020202020204" pitchFamily="34" charset="0"/>
              </a:rPr>
              <a:t>Atomic</a:t>
            </a:r>
            <a:endParaRPr lang="zh-CN" altLang="en-US" sz="1000" dirty="0">
              <a:solidFill>
                <a:schemeClr val="bg1"/>
              </a:solidFill>
              <a:latin typeface="Arial" panose="020B0604020202020204" pitchFamily="34" charset="0"/>
              <a:cs typeface="Arial" panose="020B0604020202020204" pitchFamily="34" charset="0"/>
            </a:endParaRPr>
          </a:p>
        </p:txBody>
      </p:sp>
      <p:sp>
        <p:nvSpPr>
          <p:cNvPr id="6" name="矩形 5">
            <a:hlinkClick r:id="" action="ppaction://noaction"/>
            <a:extLst>
              <a:ext uri="{FF2B5EF4-FFF2-40B4-BE49-F238E27FC236}">
                <a16:creationId xmlns:a16="http://schemas.microsoft.com/office/drawing/2014/main" id="{E622E4DB-4EEF-4F30-8777-D848B6940FC7}"/>
              </a:ext>
            </a:extLst>
          </p:cNvPr>
          <p:cNvSpPr/>
          <p:nvPr/>
        </p:nvSpPr>
        <p:spPr>
          <a:xfrm>
            <a:off x="2623128" y="0"/>
            <a:ext cx="1311564"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Dependencies</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
        <p:nvSpPr>
          <p:cNvPr id="7" name="矩形 6">
            <a:hlinkClick r:id="" action="ppaction://noaction"/>
            <a:extLst>
              <a:ext uri="{FF2B5EF4-FFF2-40B4-BE49-F238E27FC236}">
                <a16:creationId xmlns:a16="http://schemas.microsoft.com/office/drawing/2014/main" id="{C1A8D33C-DD22-4E71-89BB-E7BD77161516}"/>
              </a:ext>
            </a:extLst>
          </p:cNvPr>
          <p:cNvSpPr/>
          <p:nvPr/>
        </p:nvSpPr>
        <p:spPr>
          <a:xfrm>
            <a:off x="3934692" y="0"/>
            <a:ext cx="1311564"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BCNF</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
        <p:nvSpPr>
          <p:cNvPr id="8" name="矩形 7">
            <a:hlinkClick r:id="" action="ppaction://noaction"/>
            <a:extLst>
              <a:ext uri="{FF2B5EF4-FFF2-40B4-BE49-F238E27FC236}">
                <a16:creationId xmlns:a16="http://schemas.microsoft.com/office/drawing/2014/main" id="{1315DA09-1B87-4C79-BE93-D7B655B249E6}"/>
              </a:ext>
            </a:extLst>
          </p:cNvPr>
          <p:cNvSpPr/>
          <p:nvPr/>
        </p:nvSpPr>
        <p:spPr>
          <a:xfrm>
            <a:off x="5246256" y="0"/>
            <a:ext cx="1311564"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3rdNF</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
        <p:nvSpPr>
          <p:cNvPr id="9" name="矩形 8">
            <a:hlinkClick r:id="" action="ppaction://noaction"/>
            <a:extLst>
              <a:ext uri="{FF2B5EF4-FFF2-40B4-BE49-F238E27FC236}">
                <a16:creationId xmlns:a16="http://schemas.microsoft.com/office/drawing/2014/main" id="{6DDB6EE1-83D8-46A4-AB31-AF68EEB0D2C1}"/>
              </a:ext>
            </a:extLst>
          </p:cNvPr>
          <p:cNvSpPr/>
          <p:nvPr/>
        </p:nvSpPr>
        <p:spPr>
          <a:xfrm>
            <a:off x="6557820" y="0"/>
            <a:ext cx="1311564"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MVDs</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
        <p:nvSpPr>
          <p:cNvPr id="10" name="矩形 9">
            <a:hlinkClick r:id="" action="ppaction://noaction"/>
            <a:extLst>
              <a:ext uri="{FF2B5EF4-FFF2-40B4-BE49-F238E27FC236}">
                <a16:creationId xmlns:a16="http://schemas.microsoft.com/office/drawing/2014/main" id="{2EA5BFC5-DE0B-47A0-A4FE-8A24C6962FF9}"/>
              </a:ext>
            </a:extLst>
          </p:cNvPr>
          <p:cNvSpPr/>
          <p:nvPr/>
        </p:nvSpPr>
        <p:spPr>
          <a:xfrm>
            <a:off x="7869384" y="0"/>
            <a:ext cx="1274616"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Design Process</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graphicFrame>
        <p:nvGraphicFramePr>
          <p:cNvPr id="11" name="表格 11">
            <a:extLst>
              <a:ext uri="{FF2B5EF4-FFF2-40B4-BE49-F238E27FC236}">
                <a16:creationId xmlns:a16="http://schemas.microsoft.com/office/drawing/2014/main" id="{5C432B6F-CE1E-EA72-6B32-5BBF4DB941F6}"/>
              </a:ext>
            </a:extLst>
          </p:cNvPr>
          <p:cNvGraphicFramePr>
            <a:graphicFrameLocks noGrp="1"/>
          </p:cNvGraphicFramePr>
          <p:nvPr>
            <p:extLst>
              <p:ext uri="{D42A27DB-BD31-4B8C-83A1-F6EECF244321}">
                <p14:modId xmlns:p14="http://schemas.microsoft.com/office/powerpoint/2010/main" val="2292216383"/>
              </p:ext>
            </p:extLst>
          </p:nvPr>
        </p:nvGraphicFramePr>
        <p:xfrm>
          <a:off x="2316480" y="3034103"/>
          <a:ext cx="4511040" cy="1188720"/>
        </p:xfrm>
        <a:graphic>
          <a:graphicData uri="http://schemas.openxmlformats.org/drawingml/2006/table">
            <a:tbl>
              <a:tblPr firstRow="1" bandRow="1">
                <a:tableStyleId>{5C22544A-7EE6-4342-B048-85BDC9FD1C3A}</a:tableStyleId>
              </a:tblPr>
              <a:tblGrid>
                <a:gridCol w="1135380">
                  <a:extLst>
                    <a:ext uri="{9D8B030D-6E8A-4147-A177-3AD203B41FA5}">
                      <a16:colId xmlns:a16="http://schemas.microsoft.com/office/drawing/2014/main" val="1981028883"/>
                    </a:ext>
                  </a:extLst>
                </a:gridCol>
                <a:gridCol w="808355">
                  <a:extLst>
                    <a:ext uri="{9D8B030D-6E8A-4147-A177-3AD203B41FA5}">
                      <a16:colId xmlns:a16="http://schemas.microsoft.com/office/drawing/2014/main" val="3101715161"/>
                    </a:ext>
                  </a:extLst>
                </a:gridCol>
                <a:gridCol w="2567305">
                  <a:extLst>
                    <a:ext uri="{9D8B030D-6E8A-4147-A177-3AD203B41FA5}">
                      <a16:colId xmlns:a16="http://schemas.microsoft.com/office/drawing/2014/main" val="3123897414"/>
                    </a:ext>
                  </a:extLst>
                </a:gridCol>
              </a:tblGrid>
              <a:tr h="212272">
                <a:tc>
                  <a:txBody>
                    <a:bodyPr/>
                    <a:lstStyle/>
                    <a:p>
                      <a:pPr algn="ctr"/>
                      <a:r>
                        <a:rPr lang="en-US" altLang="zh-CN" i="1" u="sng" dirty="0"/>
                        <a:t>id</a:t>
                      </a:r>
                      <a:endParaRPr lang="zh-CN" altLang="en-US" i="1" u="sng" dirty="0"/>
                    </a:p>
                  </a:txBody>
                  <a:tcPr/>
                </a:tc>
                <a:tc>
                  <a:txBody>
                    <a:bodyPr/>
                    <a:lstStyle/>
                    <a:p>
                      <a:pPr algn="ctr"/>
                      <a:r>
                        <a:rPr lang="en-US" altLang="zh-CN" i="1" dirty="0" err="1"/>
                        <a:t>s_name</a:t>
                      </a:r>
                      <a:endParaRPr lang="zh-CN" altLang="en-US" i="1" dirty="0"/>
                    </a:p>
                  </a:txBody>
                  <a:tcPr/>
                </a:tc>
                <a:tc>
                  <a:txBody>
                    <a:bodyPr/>
                    <a:lstStyle/>
                    <a:p>
                      <a:pPr algn="ctr"/>
                      <a:r>
                        <a:rPr lang="en-US" altLang="zh-CN" i="1" dirty="0"/>
                        <a:t>favorite _books</a:t>
                      </a:r>
                      <a:endParaRPr lang="zh-CN" altLang="en-US" i="1" dirty="0"/>
                    </a:p>
                  </a:txBody>
                  <a:tcPr/>
                </a:tc>
                <a:extLst>
                  <a:ext uri="{0D108BD9-81ED-4DB2-BD59-A6C34878D82A}">
                    <a16:rowId xmlns:a16="http://schemas.microsoft.com/office/drawing/2014/main" val="3375637227"/>
                  </a:ext>
                </a:extLst>
              </a:tr>
              <a:tr h="212272">
                <a:tc>
                  <a:txBody>
                    <a:bodyPr/>
                    <a:lstStyle/>
                    <a:p>
                      <a:pPr algn="ctr"/>
                      <a:r>
                        <a:rPr lang="en-US" altLang="zh-CN" dirty="0"/>
                        <a:t>1001000654</a:t>
                      </a:r>
                      <a:endParaRPr lang="zh-CN" altLang="en-US" dirty="0"/>
                    </a:p>
                  </a:txBody>
                  <a:tcPr/>
                </a:tc>
                <a:tc>
                  <a:txBody>
                    <a:bodyPr/>
                    <a:lstStyle/>
                    <a:p>
                      <a:pPr algn="ctr"/>
                      <a:r>
                        <a:rPr lang="en-US" altLang="zh-CN" dirty="0"/>
                        <a:t>Dave</a:t>
                      </a:r>
                      <a:endParaRPr lang="zh-CN" altLang="en-US" dirty="0"/>
                    </a:p>
                  </a:txBody>
                  <a:tcPr/>
                </a:tc>
                <a:tc>
                  <a:txBody>
                    <a:bodyPr/>
                    <a:lstStyle/>
                    <a:p>
                      <a:pPr algn="ctr"/>
                      <a:r>
                        <a:rPr lang="en-US" altLang="zh-CN" dirty="0"/>
                        <a:t>Three body, MacBeth, Database</a:t>
                      </a:r>
                      <a:endParaRPr lang="zh-CN" altLang="en-US" dirty="0"/>
                    </a:p>
                  </a:txBody>
                  <a:tcPr/>
                </a:tc>
                <a:extLst>
                  <a:ext uri="{0D108BD9-81ED-4DB2-BD59-A6C34878D82A}">
                    <a16:rowId xmlns:a16="http://schemas.microsoft.com/office/drawing/2014/main" val="3279937863"/>
                  </a:ext>
                </a:extLst>
              </a:tr>
              <a:tr h="212272">
                <a:tc>
                  <a:txBody>
                    <a:bodyPr/>
                    <a:lstStyle/>
                    <a:p>
                      <a:pPr algn="ctr"/>
                      <a:r>
                        <a:rPr lang="en-US" altLang="zh-CN" dirty="0"/>
                        <a:t>1701026104</a:t>
                      </a:r>
                      <a:endParaRPr lang="zh-CN" altLang="en-US" dirty="0"/>
                    </a:p>
                  </a:txBody>
                  <a:tcPr/>
                </a:tc>
                <a:tc>
                  <a:txBody>
                    <a:bodyPr/>
                    <a:lstStyle/>
                    <a:p>
                      <a:pPr algn="ctr"/>
                      <a:r>
                        <a:rPr lang="en-US" altLang="zh-CN" dirty="0"/>
                        <a:t>Steven</a:t>
                      </a:r>
                      <a:endParaRPr lang="zh-CN" altLang="en-US" dirty="0"/>
                    </a:p>
                  </a:txBody>
                  <a:tcPr/>
                </a:tc>
                <a:tc>
                  <a:txBody>
                    <a:bodyPr/>
                    <a:lstStyle/>
                    <a:p>
                      <a:pPr algn="ctr"/>
                      <a:r>
                        <a:rPr lang="en-US" altLang="zh-CN" dirty="0"/>
                        <a:t>Three Body</a:t>
                      </a:r>
                      <a:endParaRPr lang="zh-CN" altLang="en-US" dirty="0"/>
                    </a:p>
                  </a:txBody>
                  <a:tcPr/>
                </a:tc>
                <a:extLst>
                  <a:ext uri="{0D108BD9-81ED-4DB2-BD59-A6C34878D82A}">
                    <a16:rowId xmlns:a16="http://schemas.microsoft.com/office/drawing/2014/main" val="2142677621"/>
                  </a:ext>
                </a:extLst>
              </a:tr>
              <a:tr h="212272">
                <a:tc>
                  <a:txBody>
                    <a:bodyPr/>
                    <a:lstStyle/>
                    <a:p>
                      <a:pPr algn="ctr"/>
                      <a:r>
                        <a:rPr lang="en-US" altLang="zh-CN" sz="1350" kern="1200" dirty="0">
                          <a:solidFill>
                            <a:schemeClr val="dk1"/>
                          </a:solidFill>
                          <a:effectLst/>
                          <a:latin typeface="+mn-lt"/>
                          <a:ea typeface="+mn-ea"/>
                          <a:cs typeface="+mn-cs"/>
                        </a:rPr>
                        <a:t>⋮</a:t>
                      </a:r>
                      <a:endParaRPr lang="zh-CN" altLang="en-US" dirty="0"/>
                    </a:p>
                  </a:txBody>
                  <a:tcPr/>
                </a:tc>
                <a:tc>
                  <a:txBody>
                    <a:bodyPr/>
                    <a:lstStyle/>
                    <a:p>
                      <a:pPr algn="ctr"/>
                      <a:r>
                        <a:rPr lang="en-US" altLang="zh-CN" sz="1350" kern="1200" dirty="0">
                          <a:solidFill>
                            <a:schemeClr val="dk1"/>
                          </a:solidFill>
                          <a:effectLst/>
                          <a:latin typeface="+mn-lt"/>
                          <a:ea typeface="+mn-ea"/>
                          <a:cs typeface="+mn-cs"/>
                        </a:rPr>
                        <a:t>⋮</a:t>
                      </a:r>
                      <a:endParaRPr lang="zh-CN" altLang="en-US" dirty="0"/>
                    </a:p>
                  </a:txBody>
                  <a:tcPr/>
                </a:tc>
                <a:tc>
                  <a:txBody>
                    <a:bodyPr/>
                    <a:lstStyle/>
                    <a:p>
                      <a:pPr algn="ctr"/>
                      <a:r>
                        <a:rPr lang="en-US" altLang="zh-CN" sz="1350" kern="1200" dirty="0">
                          <a:solidFill>
                            <a:schemeClr val="dk1"/>
                          </a:solidFill>
                          <a:effectLst/>
                          <a:latin typeface="+mn-lt"/>
                          <a:ea typeface="+mn-ea"/>
                          <a:cs typeface="+mn-cs"/>
                        </a:rPr>
                        <a:t>⋮</a:t>
                      </a:r>
                      <a:endParaRPr lang="zh-CN" altLang="en-US" dirty="0"/>
                    </a:p>
                  </a:txBody>
                  <a:tcPr/>
                </a:tc>
                <a:extLst>
                  <a:ext uri="{0D108BD9-81ED-4DB2-BD59-A6C34878D82A}">
                    <a16:rowId xmlns:a16="http://schemas.microsoft.com/office/drawing/2014/main" val="1528746300"/>
                  </a:ext>
                </a:extLst>
              </a:tr>
            </a:tbl>
          </a:graphicData>
        </a:graphic>
      </p:graphicFrame>
      <p:graphicFrame>
        <p:nvGraphicFramePr>
          <p:cNvPr id="12" name="表格 11">
            <a:extLst>
              <a:ext uri="{FF2B5EF4-FFF2-40B4-BE49-F238E27FC236}">
                <a16:creationId xmlns:a16="http://schemas.microsoft.com/office/drawing/2014/main" id="{73E47498-F4BD-F043-1695-4066B566383B}"/>
              </a:ext>
            </a:extLst>
          </p:cNvPr>
          <p:cNvGraphicFramePr>
            <a:graphicFrameLocks noGrp="1"/>
          </p:cNvGraphicFramePr>
          <p:nvPr>
            <p:extLst>
              <p:ext uri="{D42A27DB-BD31-4B8C-83A1-F6EECF244321}">
                <p14:modId xmlns:p14="http://schemas.microsoft.com/office/powerpoint/2010/main" val="268873973"/>
              </p:ext>
            </p:extLst>
          </p:nvPr>
        </p:nvGraphicFramePr>
        <p:xfrm>
          <a:off x="3934692" y="4721630"/>
          <a:ext cx="3287077" cy="1783080"/>
        </p:xfrm>
        <a:graphic>
          <a:graphicData uri="http://schemas.openxmlformats.org/drawingml/2006/table">
            <a:tbl>
              <a:tblPr firstRow="1" bandRow="1">
                <a:tableStyleId>{5C22544A-7EE6-4342-B048-85BDC9FD1C3A}</a:tableStyleId>
              </a:tblPr>
              <a:tblGrid>
                <a:gridCol w="1135380">
                  <a:extLst>
                    <a:ext uri="{9D8B030D-6E8A-4147-A177-3AD203B41FA5}">
                      <a16:colId xmlns:a16="http://schemas.microsoft.com/office/drawing/2014/main" val="1981028883"/>
                    </a:ext>
                  </a:extLst>
                </a:gridCol>
                <a:gridCol w="808355">
                  <a:extLst>
                    <a:ext uri="{9D8B030D-6E8A-4147-A177-3AD203B41FA5}">
                      <a16:colId xmlns:a16="http://schemas.microsoft.com/office/drawing/2014/main" val="3101715161"/>
                    </a:ext>
                  </a:extLst>
                </a:gridCol>
                <a:gridCol w="1343342">
                  <a:extLst>
                    <a:ext uri="{9D8B030D-6E8A-4147-A177-3AD203B41FA5}">
                      <a16:colId xmlns:a16="http://schemas.microsoft.com/office/drawing/2014/main" val="3123897414"/>
                    </a:ext>
                  </a:extLst>
                </a:gridCol>
              </a:tblGrid>
              <a:tr h="212272">
                <a:tc>
                  <a:txBody>
                    <a:bodyPr/>
                    <a:lstStyle/>
                    <a:p>
                      <a:pPr algn="ctr"/>
                      <a:r>
                        <a:rPr lang="en-US" altLang="zh-CN" i="1" u="sng" dirty="0"/>
                        <a:t>id</a:t>
                      </a:r>
                      <a:endParaRPr lang="zh-CN" altLang="en-US" i="1" u="sng" dirty="0"/>
                    </a:p>
                  </a:txBody>
                  <a:tcPr/>
                </a:tc>
                <a:tc>
                  <a:txBody>
                    <a:bodyPr/>
                    <a:lstStyle/>
                    <a:p>
                      <a:pPr algn="ctr"/>
                      <a:r>
                        <a:rPr lang="en-US" altLang="zh-CN" i="1" dirty="0" err="1"/>
                        <a:t>s_name</a:t>
                      </a:r>
                      <a:endParaRPr lang="zh-CN" altLang="en-US" i="1" dirty="0"/>
                    </a:p>
                  </a:txBody>
                  <a:tcPr/>
                </a:tc>
                <a:tc>
                  <a:txBody>
                    <a:bodyPr/>
                    <a:lstStyle/>
                    <a:p>
                      <a:pPr algn="ctr"/>
                      <a:r>
                        <a:rPr lang="en-US" altLang="zh-CN" i="1" u="sng" dirty="0"/>
                        <a:t>favorite _book</a:t>
                      </a:r>
                      <a:endParaRPr lang="zh-CN" altLang="en-US" i="1" u="sng" dirty="0"/>
                    </a:p>
                  </a:txBody>
                  <a:tcPr/>
                </a:tc>
                <a:extLst>
                  <a:ext uri="{0D108BD9-81ED-4DB2-BD59-A6C34878D82A}">
                    <a16:rowId xmlns:a16="http://schemas.microsoft.com/office/drawing/2014/main" val="3375637227"/>
                  </a:ext>
                </a:extLst>
              </a:tr>
              <a:tr h="212272">
                <a:tc>
                  <a:txBody>
                    <a:bodyPr/>
                    <a:lstStyle/>
                    <a:p>
                      <a:pPr algn="ctr"/>
                      <a:r>
                        <a:rPr lang="en-US" altLang="zh-CN" dirty="0"/>
                        <a:t>1001000654</a:t>
                      </a:r>
                      <a:endParaRPr lang="zh-CN" altLang="en-US" dirty="0"/>
                    </a:p>
                  </a:txBody>
                  <a:tcPr/>
                </a:tc>
                <a:tc>
                  <a:txBody>
                    <a:bodyPr/>
                    <a:lstStyle/>
                    <a:p>
                      <a:pPr algn="ctr"/>
                      <a:r>
                        <a:rPr lang="en-US" altLang="zh-CN" dirty="0"/>
                        <a:t>Dave</a:t>
                      </a:r>
                      <a:endParaRPr lang="zh-CN" altLang="en-US" dirty="0"/>
                    </a:p>
                  </a:txBody>
                  <a:tcPr/>
                </a:tc>
                <a:tc>
                  <a:txBody>
                    <a:bodyPr/>
                    <a:lstStyle/>
                    <a:p>
                      <a:pPr algn="ctr"/>
                      <a:r>
                        <a:rPr lang="en-US" altLang="zh-CN" dirty="0"/>
                        <a:t>Three body</a:t>
                      </a:r>
                      <a:endParaRPr lang="zh-CN" altLang="en-US" dirty="0"/>
                    </a:p>
                  </a:txBody>
                  <a:tcPr/>
                </a:tc>
                <a:extLst>
                  <a:ext uri="{0D108BD9-81ED-4DB2-BD59-A6C34878D82A}">
                    <a16:rowId xmlns:a16="http://schemas.microsoft.com/office/drawing/2014/main" val="3279937863"/>
                  </a:ext>
                </a:extLst>
              </a:tr>
              <a:tr h="212272">
                <a:tc>
                  <a:txBody>
                    <a:bodyPr/>
                    <a:lstStyle/>
                    <a:p>
                      <a:pPr algn="ctr"/>
                      <a:r>
                        <a:rPr lang="en-US" altLang="zh-CN" dirty="0"/>
                        <a:t>1001000654</a:t>
                      </a:r>
                      <a:endParaRPr lang="zh-CN" altLang="en-US" dirty="0"/>
                    </a:p>
                  </a:txBody>
                  <a:tcPr/>
                </a:tc>
                <a:tc>
                  <a:txBody>
                    <a:bodyPr/>
                    <a:lstStyle/>
                    <a:p>
                      <a:pPr algn="ctr"/>
                      <a:r>
                        <a:rPr lang="en-US" altLang="zh-CN" dirty="0"/>
                        <a:t>Dave</a:t>
                      </a:r>
                      <a:endParaRPr lang="zh-CN" altLang="en-US" dirty="0"/>
                    </a:p>
                  </a:txBody>
                  <a:tcPr/>
                </a:tc>
                <a:tc>
                  <a:txBody>
                    <a:bodyPr/>
                    <a:lstStyle/>
                    <a:p>
                      <a:pPr algn="ctr"/>
                      <a:r>
                        <a:rPr lang="en-US" altLang="zh-CN" dirty="0"/>
                        <a:t>MacBeth</a:t>
                      </a:r>
                      <a:endParaRPr lang="zh-CN" altLang="en-US" dirty="0"/>
                    </a:p>
                  </a:txBody>
                  <a:tcPr/>
                </a:tc>
                <a:extLst>
                  <a:ext uri="{0D108BD9-81ED-4DB2-BD59-A6C34878D82A}">
                    <a16:rowId xmlns:a16="http://schemas.microsoft.com/office/drawing/2014/main" val="669433485"/>
                  </a:ext>
                </a:extLst>
              </a:tr>
              <a:tr h="212272">
                <a:tc>
                  <a:txBody>
                    <a:bodyPr/>
                    <a:lstStyle/>
                    <a:p>
                      <a:pPr algn="ctr"/>
                      <a:r>
                        <a:rPr lang="en-US" altLang="zh-CN" dirty="0"/>
                        <a:t>1001000654</a:t>
                      </a:r>
                      <a:endParaRPr lang="zh-CN" altLang="en-US" dirty="0"/>
                    </a:p>
                  </a:txBody>
                  <a:tcPr/>
                </a:tc>
                <a:tc>
                  <a:txBody>
                    <a:bodyPr/>
                    <a:lstStyle/>
                    <a:p>
                      <a:pPr algn="ctr"/>
                      <a:r>
                        <a:rPr lang="en-US" altLang="zh-CN" dirty="0"/>
                        <a:t>Dave</a:t>
                      </a:r>
                      <a:endParaRPr lang="zh-CN" altLang="en-US" dirty="0"/>
                    </a:p>
                  </a:txBody>
                  <a:tcPr/>
                </a:tc>
                <a:tc>
                  <a:txBody>
                    <a:bodyPr/>
                    <a:lstStyle/>
                    <a:p>
                      <a:pPr algn="ctr"/>
                      <a:r>
                        <a:rPr lang="en-US" altLang="zh-CN" dirty="0"/>
                        <a:t>Database</a:t>
                      </a:r>
                      <a:endParaRPr lang="zh-CN" altLang="en-US" dirty="0"/>
                    </a:p>
                  </a:txBody>
                  <a:tcPr/>
                </a:tc>
                <a:extLst>
                  <a:ext uri="{0D108BD9-81ED-4DB2-BD59-A6C34878D82A}">
                    <a16:rowId xmlns:a16="http://schemas.microsoft.com/office/drawing/2014/main" val="2544304824"/>
                  </a:ext>
                </a:extLst>
              </a:tr>
              <a:tr h="212272">
                <a:tc>
                  <a:txBody>
                    <a:bodyPr/>
                    <a:lstStyle/>
                    <a:p>
                      <a:pPr algn="ctr"/>
                      <a:r>
                        <a:rPr lang="en-US" altLang="zh-CN" dirty="0"/>
                        <a:t>1701026104</a:t>
                      </a:r>
                      <a:endParaRPr lang="zh-CN" altLang="en-US" dirty="0"/>
                    </a:p>
                  </a:txBody>
                  <a:tcPr/>
                </a:tc>
                <a:tc>
                  <a:txBody>
                    <a:bodyPr/>
                    <a:lstStyle/>
                    <a:p>
                      <a:pPr algn="ctr"/>
                      <a:r>
                        <a:rPr lang="en-US" altLang="zh-CN" dirty="0"/>
                        <a:t>Steven</a:t>
                      </a:r>
                      <a:endParaRPr lang="zh-CN" altLang="en-US" dirty="0"/>
                    </a:p>
                  </a:txBody>
                  <a:tcPr/>
                </a:tc>
                <a:tc>
                  <a:txBody>
                    <a:bodyPr/>
                    <a:lstStyle/>
                    <a:p>
                      <a:pPr algn="ctr"/>
                      <a:r>
                        <a:rPr lang="en-US" altLang="zh-CN" dirty="0"/>
                        <a:t>Three Body</a:t>
                      </a:r>
                      <a:endParaRPr lang="zh-CN" altLang="en-US" dirty="0"/>
                    </a:p>
                  </a:txBody>
                  <a:tcPr/>
                </a:tc>
                <a:extLst>
                  <a:ext uri="{0D108BD9-81ED-4DB2-BD59-A6C34878D82A}">
                    <a16:rowId xmlns:a16="http://schemas.microsoft.com/office/drawing/2014/main" val="2524008313"/>
                  </a:ext>
                </a:extLst>
              </a:tr>
              <a:tr h="212272">
                <a:tc>
                  <a:txBody>
                    <a:bodyPr/>
                    <a:lstStyle/>
                    <a:p>
                      <a:pPr algn="ctr"/>
                      <a:r>
                        <a:rPr lang="en-US" altLang="zh-CN" sz="1350" kern="1200" dirty="0">
                          <a:solidFill>
                            <a:schemeClr val="dk1"/>
                          </a:solidFill>
                          <a:effectLst/>
                          <a:latin typeface="+mn-lt"/>
                          <a:ea typeface="+mn-ea"/>
                          <a:cs typeface="+mn-cs"/>
                        </a:rPr>
                        <a:t>⋮</a:t>
                      </a:r>
                      <a:endParaRPr lang="zh-CN" altLang="en-US" dirty="0"/>
                    </a:p>
                  </a:txBody>
                  <a:tcPr/>
                </a:tc>
                <a:tc>
                  <a:txBody>
                    <a:bodyPr/>
                    <a:lstStyle/>
                    <a:p>
                      <a:pPr algn="ctr"/>
                      <a:r>
                        <a:rPr lang="en-US" altLang="zh-CN" sz="1350" kern="1200" dirty="0">
                          <a:solidFill>
                            <a:schemeClr val="dk1"/>
                          </a:solidFill>
                          <a:effectLst/>
                          <a:latin typeface="+mn-lt"/>
                          <a:ea typeface="+mn-ea"/>
                          <a:cs typeface="+mn-cs"/>
                        </a:rPr>
                        <a:t>⋮</a:t>
                      </a:r>
                      <a:endParaRPr lang="zh-CN" altLang="en-US" dirty="0"/>
                    </a:p>
                  </a:txBody>
                  <a:tcPr/>
                </a:tc>
                <a:tc>
                  <a:txBody>
                    <a:bodyPr/>
                    <a:lstStyle/>
                    <a:p>
                      <a:pPr algn="ctr"/>
                      <a:r>
                        <a:rPr lang="en-US" altLang="zh-CN" sz="1350" kern="1200" dirty="0">
                          <a:solidFill>
                            <a:schemeClr val="dk1"/>
                          </a:solidFill>
                          <a:effectLst/>
                          <a:latin typeface="+mn-lt"/>
                          <a:ea typeface="+mn-ea"/>
                          <a:cs typeface="+mn-cs"/>
                        </a:rPr>
                        <a:t>⋮</a:t>
                      </a:r>
                      <a:endParaRPr lang="zh-CN" altLang="en-US" dirty="0"/>
                    </a:p>
                  </a:txBody>
                  <a:tcPr/>
                </a:tc>
                <a:extLst>
                  <a:ext uri="{0D108BD9-81ED-4DB2-BD59-A6C34878D82A}">
                    <a16:rowId xmlns:a16="http://schemas.microsoft.com/office/drawing/2014/main" val="1528746300"/>
                  </a:ext>
                </a:extLst>
              </a:tr>
            </a:tbl>
          </a:graphicData>
        </a:graphic>
      </p:graphicFrame>
    </p:spTree>
    <p:extLst>
      <p:ext uri="{BB962C8B-B14F-4D97-AF65-F5344CB8AC3E}">
        <p14:creationId xmlns:p14="http://schemas.microsoft.com/office/powerpoint/2010/main" val="2539965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D0C92D0-2944-449E-881E-BE7E0F32F62C}"/>
              </a:ext>
            </a:extLst>
          </p:cNvPr>
          <p:cNvSpPr>
            <a:spLocks noGrp="1"/>
          </p:cNvSpPr>
          <p:nvPr>
            <p:ph type="ctrTitle"/>
          </p:nvPr>
        </p:nvSpPr>
        <p:spPr/>
        <p:txBody>
          <a:bodyPr/>
          <a:lstStyle/>
          <a:p>
            <a:r>
              <a:rPr lang="en-US" dirty="0"/>
              <a:t>End of Lecture 8</a:t>
            </a:r>
          </a:p>
        </p:txBody>
      </p:sp>
      <p:sp>
        <p:nvSpPr>
          <p:cNvPr id="8" name="矩形 3">
            <a:hlinkClick r:id="" action="ppaction://noaction"/>
            <a:extLst>
              <a:ext uri="{FF2B5EF4-FFF2-40B4-BE49-F238E27FC236}">
                <a16:creationId xmlns:a16="http://schemas.microsoft.com/office/drawing/2014/main" id="{C8A1331B-D210-F2FA-3C83-1103B9FDC699}"/>
              </a:ext>
            </a:extLst>
          </p:cNvPr>
          <p:cNvSpPr/>
          <p:nvPr/>
        </p:nvSpPr>
        <p:spPr>
          <a:xfrm>
            <a:off x="0" y="0"/>
            <a:ext cx="1311564"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Good Design</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
        <p:nvSpPr>
          <p:cNvPr id="9" name="矩形 4">
            <a:hlinkClick r:id="" action="ppaction://noaction"/>
            <a:extLst>
              <a:ext uri="{FF2B5EF4-FFF2-40B4-BE49-F238E27FC236}">
                <a16:creationId xmlns:a16="http://schemas.microsoft.com/office/drawing/2014/main" id="{8512FA8B-F184-4E70-2AFB-677315B48088}"/>
              </a:ext>
            </a:extLst>
          </p:cNvPr>
          <p:cNvSpPr/>
          <p:nvPr/>
        </p:nvSpPr>
        <p:spPr>
          <a:xfrm>
            <a:off x="1311564" y="0"/>
            <a:ext cx="1311564"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latin typeface="Arial" panose="020B0604020202020204" pitchFamily="34" charset="0"/>
                <a:cs typeface="Arial" panose="020B0604020202020204" pitchFamily="34" charset="0"/>
              </a:rPr>
              <a:t>Atomic</a:t>
            </a:r>
            <a:endParaRPr lang="zh-CN" altLang="en-US" sz="1000" dirty="0">
              <a:solidFill>
                <a:schemeClr val="bg1"/>
              </a:solidFill>
              <a:latin typeface="Arial" panose="020B0604020202020204" pitchFamily="34" charset="0"/>
              <a:cs typeface="Arial" panose="020B0604020202020204" pitchFamily="34" charset="0"/>
            </a:endParaRPr>
          </a:p>
        </p:txBody>
      </p:sp>
      <p:sp>
        <p:nvSpPr>
          <p:cNvPr id="10" name="矩形 5">
            <a:hlinkClick r:id="" action="ppaction://noaction"/>
            <a:extLst>
              <a:ext uri="{FF2B5EF4-FFF2-40B4-BE49-F238E27FC236}">
                <a16:creationId xmlns:a16="http://schemas.microsoft.com/office/drawing/2014/main" id="{3CFCE13A-DE64-0158-F939-A2CCCC1AC096}"/>
              </a:ext>
            </a:extLst>
          </p:cNvPr>
          <p:cNvSpPr/>
          <p:nvPr/>
        </p:nvSpPr>
        <p:spPr>
          <a:xfrm>
            <a:off x="2623128" y="0"/>
            <a:ext cx="1311564"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Dependencies</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
        <p:nvSpPr>
          <p:cNvPr id="11" name="矩形 6">
            <a:hlinkClick r:id="" action="ppaction://noaction"/>
            <a:extLst>
              <a:ext uri="{FF2B5EF4-FFF2-40B4-BE49-F238E27FC236}">
                <a16:creationId xmlns:a16="http://schemas.microsoft.com/office/drawing/2014/main" id="{3F63196A-FE5D-39F3-EC44-77342973874D}"/>
              </a:ext>
            </a:extLst>
          </p:cNvPr>
          <p:cNvSpPr/>
          <p:nvPr/>
        </p:nvSpPr>
        <p:spPr>
          <a:xfrm>
            <a:off x="3934692" y="0"/>
            <a:ext cx="1311564"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BCNF</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
        <p:nvSpPr>
          <p:cNvPr id="12" name="矩形 7">
            <a:hlinkClick r:id="" action="ppaction://noaction"/>
            <a:extLst>
              <a:ext uri="{FF2B5EF4-FFF2-40B4-BE49-F238E27FC236}">
                <a16:creationId xmlns:a16="http://schemas.microsoft.com/office/drawing/2014/main" id="{7E05AFF4-8C77-078A-4E29-220E4F0A5FB4}"/>
              </a:ext>
            </a:extLst>
          </p:cNvPr>
          <p:cNvSpPr/>
          <p:nvPr/>
        </p:nvSpPr>
        <p:spPr>
          <a:xfrm>
            <a:off x="5246256" y="0"/>
            <a:ext cx="1311564"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3rdNF</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
        <p:nvSpPr>
          <p:cNvPr id="13" name="矩形 8">
            <a:hlinkClick r:id="" action="ppaction://noaction"/>
            <a:extLst>
              <a:ext uri="{FF2B5EF4-FFF2-40B4-BE49-F238E27FC236}">
                <a16:creationId xmlns:a16="http://schemas.microsoft.com/office/drawing/2014/main" id="{EEE7B8F6-AD45-6761-C219-EDD196148FA9}"/>
              </a:ext>
            </a:extLst>
          </p:cNvPr>
          <p:cNvSpPr/>
          <p:nvPr/>
        </p:nvSpPr>
        <p:spPr>
          <a:xfrm>
            <a:off x="6557820" y="0"/>
            <a:ext cx="1311564"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MVDs</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
        <p:nvSpPr>
          <p:cNvPr id="14" name="矩形 9">
            <a:hlinkClick r:id="" action="ppaction://noaction"/>
            <a:extLst>
              <a:ext uri="{FF2B5EF4-FFF2-40B4-BE49-F238E27FC236}">
                <a16:creationId xmlns:a16="http://schemas.microsoft.com/office/drawing/2014/main" id="{5C87793B-7667-9AA0-E38A-989B243440C2}"/>
              </a:ext>
            </a:extLst>
          </p:cNvPr>
          <p:cNvSpPr/>
          <p:nvPr/>
        </p:nvSpPr>
        <p:spPr>
          <a:xfrm>
            <a:off x="7869384" y="0"/>
            <a:ext cx="1274616"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Design Process</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8943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DB0556-CC4A-48E7-8DAC-B522CEABEDBD}"/>
              </a:ext>
            </a:extLst>
          </p:cNvPr>
          <p:cNvSpPr>
            <a:spLocks noGrp="1"/>
          </p:cNvSpPr>
          <p:nvPr>
            <p:ph type="title"/>
          </p:nvPr>
        </p:nvSpPr>
        <p:spPr/>
        <p:txBody>
          <a:bodyPr/>
          <a:lstStyle/>
          <a:p>
            <a:r>
              <a:rPr lang="en-US" altLang="zh-CN" dirty="0"/>
              <a:t>Outline</a:t>
            </a:r>
            <a:endParaRPr lang="zh-CN" altLang="en-US" dirty="0"/>
          </a:p>
        </p:txBody>
      </p:sp>
      <p:sp>
        <p:nvSpPr>
          <p:cNvPr id="3" name="内容占位符 2">
            <a:extLst>
              <a:ext uri="{FF2B5EF4-FFF2-40B4-BE49-F238E27FC236}">
                <a16:creationId xmlns:a16="http://schemas.microsoft.com/office/drawing/2014/main" id="{56E4DBAB-96B1-4654-A956-1674CE94F0D2}"/>
              </a:ext>
            </a:extLst>
          </p:cNvPr>
          <p:cNvSpPr>
            <a:spLocks noGrp="1"/>
          </p:cNvSpPr>
          <p:nvPr>
            <p:ph idx="1"/>
          </p:nvPr>
        </p:nvSpPr>
        <p:spPr/>
        <p:txBody>
          <a:bodyPr>
            <a:normAutofit/>
          </a:bodyPr>
          <a:lstStyle/>
          <a:p>
            <a:r>
              <a:rPr lang="en-US" altLang="zh-CN" dirty="0">
                <a:solidFill>
                  <a:srgbClr val="FF0000"/>
                </a:solidFill>
                <a:ea typeface="宋体" charset="-122"/>
              </a:rPr>
              <a:t>Features of Good Relational Design</a:t>
            </a:r>
          </a:p>
          <a:p>
            <a:r>
              <a:rPr lang="en-US" altLang="zh-CN" dirty="0">
                <a:ea typeface="宋体" charset="-122"/>
              </a:rPr>
              <a:t>Atomic Domains and First Normal Form</a:t>
            </a:r>
          </a:p>
          <a:p>
            <a:r>
              <a:rPr lang="en-US" altLang="zh-CN" dirty="0">
                <a:ea typeface="宋体" charset="-122"/>
              </a:rPr>
              <a:t>Functional Dependency Theory</a:t>
            </a:r>
          </a:p>
          <a:p>
            <a:r>
              <a:rPr lang="en-US" altLang="zh-CN" dirty="0">
                <a:ea typeface="宋体" charset="-122"/>
              </a:rPr>
              <a:t>BCNF</a:t>
            </a:r>
          </a:p>
          <a:p>
            <a:r>
              <a:rPr lang="en-US" altLang="zh-CN" dirty="0">
                <a:ea typeface="宋体" charset="-122"/>
              </a:rPr>
              <a:t>3</a:t>
            </a:r>
            <a:r>
              <a:rPr lang="en-US" altLang="zh-CN" baseline="30000" dirty="0">
                <a:ea typeface="宋体" charset="-122"/>
              </a:rPr>
              <a:t>rd</a:t>
            </a:r>
            <a:r>
              <a:rPr lang="en-US" altLang="zh-CN" dirty="0">
                <a:ea typeface="宋体" charset="-122"/>
              </a:rPr>
              <a:t> Normal Form</a:t>
            </a:r>
          </a:p>
          <a:p>
            <a:r>
              <a:rPr lang="en-US" altLang="zh-CN" dirty="0">
                <a:ea typeface="宋体" charset="-122"/>
              </a:rPr>
              <a:t>Multivalued Dependencies and Decomposition</a:t>
            </a:r>
          </a:p>
          <a:p>
            <a:r>
              <a:rPr lang="en-US" altLang="zh-CN" dirty="0">
                <a:ea typeface="宋体" charset="-122"/>
              </a:rPr>
              <a:t>Database-Design Process</a:t>
            </a:r>
          </a:p>
        </p:txBody>
      </p:sp>
      <p:sp>
        <p:nvSpPr>
          <p:cNvPr id="4" name="矩形 3">
            <a:hlinkClick r:id="" action="ppaction://noaction"/>
            <a:extLst>
              <a:ext uri="{FF2B5EF4-FFF2-40B4-BE49-F238E27FC236}">
                <a16:creationId xmlns:a16="http://schemas.microsoft.com/office/drawing/2014/main" id="{436F54C5-5273-499C-BDA5-EAABB9F16607}"/>
              </a:ext>
            </a:extLst>
          </p:cNvPr>
          <p:cNvSpPr/>
          <p:nvPr/>
        </p:nvSpPr>
        <p:spPr>
          <a:xfrm>
            <a:off x="0" y="0"/>
            <a:ext cx="1311564"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latin typeface="Arial" panose="020B0604020202020204" pitchFamily="34" charset="0"/>
                <a:cs typeface="Arial" panose="020B0604020202020204" pitchFamily="34" charset="0"/>
              </a:rPr>
              <a:t>Good Design</a:t>
            </a:r>
            <a:endParaRPr lang="zh-CN" altLang="en-US" sz="1000" dirty="0">
              <a:solidFill>
                <a:schemeClr val="bg1"/>
              </a:solidFill>
              <a:latin typeface="Arial" panose="020B0604020202020204" pitchFamily="34" charset="0"/>
              <a:cs typeface="Arial" panose="020B0604020202020204" pitchFamily="34" charset="0"/>
            </a:endParaRPr>
          </a:p>
        </p:txBody>
      </p:sp>
      <p:sp>
        <p:nvSpPr>
          <p:cNvPr id="5" name="矩形 4">
            <a:hlinkClick r:id="" action="ppaction://noaction"/>
            <a:extLst>
              <a:ext uri="{FF2B5EF4-FFF2-40B4-BE49-F238E27FC236}">
                <a16:creationId xmlns:a16="http://schemas.microsoft.com/office/drawing/2014/main" id="{9C6373EC-C523-48EE-B99F-9AA79E238FF1}"/>
              </a:ext>
            </a:extLst>
          </p:cNvPr>
          <p:cNvSpPr/>
          <p:nvPr/>
        </p:nvSpPr>
        <p:spPr>
          <a:xfrm>
            <a:off x="1311564" y="0"/>
            <a:ext cx="1311564"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Atomic</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
        <p:nvSpPr>
          <p:cNvPr id="6" name="矩形 5">
            <a:hlinkClick r:id="" action="ppaction://noaction"/>
            <a:extLst>
              <a:ext uri="{FF2B5EF4-FFF2-40B4-BE49-F238E27FC236}">
                <a16:creationId xmlns:a16="http://schemas.microsoft.com/office/drawing/2014/main" id="{E622E4DB-4EEF-4F30-8777-D848B6940FC7}"/>
              </a:ext>
            </a:extLst>
          </p:cNvPr>
          <p:cNvSpPr/>
          <p:nvPr/>
        </p:nvSpPr>
        <p:spPr>
          <a:xfrm>
            <a:off x="2623128" y="0"/>
            <a:ext cx="1311564"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Dependencies</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
        <p:nvSpPr>
          <p:cNvPr id="7" name="矩形 6">
            <a:hlinkClick r:id="" action="ppaction://noaction"/>
            <a:extLst>
              <a:ext uri="{FF2B5EF4-FFF2-40B4-BE49-F238E27FC236}">
                <a16:creationId xmlns:a16="http://schemas.microsoft.com/office/drawing/2014/main" id="{C1A8D33C-DD22-4E71-89BB-E7BD77161516}"/>
              </a:ext>
            </a:extLst>
          </p:cNvPr>
          <p:cNvSpPr/>
          <p:nvPr/>
        </p:nvSpPr>
        <p:spPr>
          <a:xfrm>
            <a:off x="3934692" y="0"/>
            <a:ext cx="1311564"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BCNF</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
        <p:nvSpPr>
          <p:cNvPr id="8" name="矩形 7">
            <a:hlinkClick r:id="" action="ppaction://noaction"/>
            <a:extLst>
              <a:ext uri="{FF2B5EF4-FFF2-40B4-BE49-F238E27FC236}">
                <a16:creationId xmlns:a16="http://schemas.microsoft.com/office/drawing/2014/main" id="{1315DA09-1B87-4C79-BE93-D7B655B249E6}"/>
              </a:ext>
            </a:extLst>
          </p:cNvPr>
          <p:cNvSpPr/>
          <p:nvPr/>
        </p:nvSpPr>
        <p:spPr>
          <a:xfrm>
            <a:off x="5246256" y="0"/>
            <a:ext cx="1311564"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3rdNF</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
        <p:nvSpPr>
          <p:cNvPr id="9" name="矩形 8">
            <a:hlinkClick r:id="" action="ppaction://noaction"/>
            <a:extLst>
              <a:ext uri="{FF2B5EF4-FFF2-40B4-BE49-F238E27FC236}">
                <a16:creationId xmlns:a16="http://schemas.microsoft.com/office/drawing/2014/main" id="{6DDB6EE1-83D8-46A4-AB31-AF68EEB0D2C1}"/>
              </a:ext>
            </a:extLst>
          </p:cNvPr>
          <p:cNvSpPr/>
          <p:nvPr/>
        </p:nvSpPr>
        <p:spPr>
          <a:xfrm>
            <a:off x="6557820" y="0"/>
            <a:ext cx="1311564"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MVDs</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
        <p:nvSpPr>
          <p:cNvPr id="10" name="矩形 9">
            <a:hlinkClick r:id="" action="ppaction://noaction"/>
            <a:extLst>
              <a:ext uri="{FF2B5EF4-FFF2-40B4-BE49-F238E27FC236}">
                <a16:creationId xmlns:a16="http://schemas.microsoft.com/office/drawing/2014/main" id="{2EA5BFC5-DE0B-47A0-A4FE-8A24C6962FF9}"/>
              </a:ext>
            </a:extLst>
          </p:cNvPr>
          <p:cNvSpPr/>
          <p:nvPr/>
        </p:nvSpPr>
        <p:spPr>
          <a:xfrm>
            <a:off x="7869384" y="0"/>
            <a:ext cx="1274616"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Design Process</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18266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DB0556-CC4A-48E7-8DAC-B522CEABEDBD}"/>
              </a:ext>
            </a:extLst>
          </p:cNvPr>
          <p:cNvSpPr>
            <a:spLocks noGrp="1"/>
          </p:cNvSpPr>
          <p:nvPr>
            <p:ph type="title"/>
          </p:nvPr>
        </p:nvSpPr>
        <p:spPr/>
        <p:txBody>
          <a:bodyPr/>
          <a:lstStyle/>
          <a:p>
            <a:r>
              <a:rPr lang="en-US" altLang="zh-CN" dirty="0">
                <a:ea typeface="宋体" charset="-122"/>
              </a:rPr>
              <a:t>What is a good Design?</a:t>
            </a:r>
            <a:endParaRPr lang="zh-CN" altLang="en-US" dirty="0"/>
          </a:p>
        </p:txBody>
      </p:sp>
      <p:sp>
        <p:nvSpPr>
          <p:cNvPr id="3" name="内容占位符 2">
            <a:extLst>
              <a:ext uri="{FF2B5EF4-FFF2-40B4-BE49-F238E27FC236}">
                <a16:creationId xmlns:a16="http://schemas.microsoft.com/office/drawing/2014/main" id="{56E4DBAB-96B1-4654-A956-1674CE94F0D2}"/>
              </a:ext>
            </a:extLst>
          </p:cNvPr>
          <p:cNvSpPr>
            <a:spLocks noGrp="1"/>
          </p:cNvSpPr>
          <p:nvPr>
            <p:ph idx="1"/>
          </p:nvPr>
        </p:nvSpPr>
        <p:spPr>
          <a:xfrm>
            <a:off x="628650" y="1600200"/>
            <a:ext cx="7886700" cy="5098312"/>
          </a:xfrm>
        </p:spPr>
        <p:txBody>
          <a:bodyPr>
            <a:normAutofit/>
          </a:bodyPr>
          <a:lstStyle/>
          <a:p>
            <a:pPr marL="0" indent="0">
              <a:buNone/>
            </a:pPr>
            <a:r>
              <a:rPr lang="en-US" altLang="zh-CN" dirty="0">
                <a:ea typeface="宋体" charset="-122"/>
              </a:rPr>
              <a:t>Usually, a good design allows us to</a:t>
            </a:r>
          </a:p>
          <a:p>
            <a:r>
              <a:rPr lang="en-US" altLang="zh-CN" dirty="0">
                <a:ea typeface="宋体" charset="-122"/>
              </a:rPr>
              <a:t>retrieve information easily,</a:t>
            </a:r>
          </a:p>
          <a:p>
            <a:r>
              <a:rPr lang="en-US" altLang="zh-CN" dirty="0">
                <a:ea typeface="宋体" charset="-122"/>
              </a:rPr>
              <a:t>obtain all constraints,</a:t>
            </a:r>
          </a:p>
          <a:p>
            <a:r>
              <a:rPr lang="en-US" altLang="zh-CN" dirty="0">
                <a:ea typeface="宋体" charset="-122"/>
              </a:rPr>
              <a:t>minimize redundancies, and</a:t>
            </a:r>
          </a:p>
          <a:p>
            <a:r>
              <a:rPr lang="en-US" altLang="zh-CN" dirty="0">
                <a:ea typeface="宋体" charset="-122"/>
              </a:rPr>
              <a:t>have no ambiguous.</a:t>
            </a:r>
          </a:p>
          <a:p>
            <a:pPr marL="0" indent="0">
              <a:buNone/>
            </a:pPr>
            <a:r>
              <a:rPr lang="en-US" altLang="zh-CN" dirty="0">
                <a:ea typeface="宋体" charset="-122"/>
              </a:rPr>
              <a:t>This is accomplished systematically by using </a:t>
            </a:r>
            <a:r>
              <a:rPr lang="en-US" altLang="zh-CN" i="1" dirty="0">
                <a:ea typeface="宋体" charset="-122"/>
              </a:rPr>
              <a:t>normal forms</a:t>
            </a:r>
            <a:r>
              <a:rPr lang="en-US" altLang="zh-CN" dirty="0">
                <a:ea typeface="宋体" charset="-122"/>
              </a:rPr>
              <a:t>.</a:t>
            </a:r>
          </a:p>
          <a:p>
            <a:pPr marL="0" indent="0">
              <a:buNone/>
            </a:pPr>
            <a:endParaRPr lang="en-US" altLang="zh-CN" sz="2400" dirty="0">
              <a:ea typeface="宋体" charset="-122"/>
            </a:endParaRPr>
          </a:p>
          <a:p>
            <a:pPr marL="0" indent="0">
              <a:buNone/>
            </a:pPr>
            <a:endParaRPr lang="en-US" altLang="zh-CN" sz="2400" dirty="0">
              <a:ea typeface="宋体" charset="-122"/>
            </a:endParaRPr>
          </a:p>
        </p:txBody>
      </p:sp>
      <p:sp>
        <p:nvSpPr>
          <p:cNvPr id="4" name="矩形 3">
            <a:hlinkClick r:id="" action="ppaction://noaction"/>
            <a:extLst>
              <a:ext uri="{FF2B5EF4-FFF2-40B4-BE49-F238E27FC236}">
                <a16:creationId xmlns:a16="http://schemas.microsoft.com/office/drawing/2014/main" id="{436F54C5-5273-499C-BDA5-EAABB9F16607}"/>
              </a:ext>
            </a:extLst>
          </p:cNvPr>
          <p:cNvSpPr/>
          <p:nvPr/>
        </p:nvSpPr>
        <p:spPr>
          <a:xfrm>
            <a:off x="0" y="0"/>
            <a:ext cx="1311564"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latin typeface="Arial" panose="020B0604020202020204" pitchFamily="34" charset="0"/>
                <a:cs typeface="Arial" panose="020B0604020202020204" pitchFamily="34" charset="0"/>
              </a:rPr>
              <a:t>Good Design</a:t>
            </a:r>
            <a:endParaRPr lang="zh-CN" altLang="en-US" sz="1000" dirty="0">
              <a:solidFill>
                <a:schemeClr val="bg1"/>
              </a:solidFill>
              <a:latin typeface="Arial" panose="020B0604020202020204" pitchFamily="34" charset="0"/>
              <a:cs typeface="Arial" panose="020B0604020202020204" pitchFamily="34" charset="0"/>
            </a:endParaRPr>
          </a:p>
        </p:txBody>
      </p:sp>
      <p:sp>
        <p:nvSpPr>
          <p:cNvPr id="5" name="矩形 4">
            <a:hlinkClick r:id="" action="ppaction://noaction"/>
            <a:extLst>
              <a:ext uri="{FF2B5EF4-FFF2-40B4-BE49-F238E27FC236}">
                <a16:creationId xmlns:a16="http://schemas.microsoft.com/office/drawing/2014/main" id="{9C6373EC-C523-48EE-B99F-9AA79E238FF1}"/>
              </a:ext>
            </a:extLst>
          </p:cNvPr>
          <p:cNvSpPr/>
          <p:nvPr/>
        </p:nvSpPr>
        <p:spPr>
          <a:xfrm>
            <a:off x="1311564" y="0"/>
            <a:ext cx="1311564"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Atomic</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
        <p:nvSpPr>
          <p:cNvPr id="6" name="矩形 5">
            <a:hlinkClick r:id="" action="ppaction://noaction"/>
            <a:extLst>
              <a:ext uri="{FF2B5EF4-FFF2-40B4-BE49-F238E27FC236}">
                <a16:creationId xmlns:a16="http://schemas.microsoft.com/office/drawing/2014/main" id="{E622E4DB-4EEF-4F30-8777-D848B6940FC7}"/>
              </a:ext>
            </a:extLst>
          </p:cNvPr>
          <p:cNvSpPr/>
          <p:nvPr/>
        </p:nvSpPr>
        <p:spPr>
          <a:xfrm>
            <a:off x="2623128" y="0"/>
            <a:ext cx="1311564"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Dependencies</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
        <p:nvSpPr>
          <p:cNvPr id="7" name="矩形 6">
            <a:hlinkClick r:id="" action="ppaction://noaction"/>
            <a:extLst>
              <a:ext uri="{FF2B5EF4-FFF2-40B4-BE49-F238E27FC236}">
                <a16:creationId xmlns:a16="http://schemas.microsoft.com/office/drawing/2014/main" id="{C1A8D33C-DD22-4E71-89BB-E7BD77161516}"/>
              </a:ext>
            </a:extLst>
          </p:cNvPr>
          <p:cNvSpPr/>
          <p:nvPr/>
        </p:nvSpPr>
        <p:spPr>
          <a:xfrm>
            <a:off x="3934692" y="0"/>
            <a:ext cx="1311564"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BCNF</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
        <p:nvSpPr>
          <p:cNvPr id="8" name="矩形 7">
            <a:hlinkClick r:id="" action="ppaction://noaction"/>
            <a:extLst>
              <a:ext uri="{FF2B5EF4-FFF2-40B4-BE49-F238E27FC236}">
                <a16:creationId xmlns:a16="http://schemas.microsoft.com/office/drawing/2014/main" id="{1315DA09-1B87-4C79-BE93-D7B655B249E6}"/>
              </a:ext>
            </a:extLst>
          </p:cNvPr>
          <p:cNvSpPr/>
          <p:nvPr/>
        </p:nvSpPr>
        <p:spPr>
          <a:xfrm>
            <a:off x="5246256" y="0"/>
            <a:ext cx="1311564"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3rdNF</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
        <p:nvSpPr>
          <p:cNvPr id="9" name="矩形 8">
            <a:hlinkClick r:id="" action="ppaction://noaction"/>
            <a:extLst>
              <a:ext uri="{FF2B5EF4-FFF2-40B4-BE49-F238E27FC236}">
                <a16:creationId xmlns:a16="http://schemas.microsoft.com/office/drawing/2014/main" id="{6DDB6EE1-83D8-46A4-AB31-AF68EEB0D2C1}"/>
              </a:ext>
            </a:extLst>
          </p:cNvPr>
          <p:cNvSpPr/>
          <p:nvPr/>
        </p:nvSpPr>
        <p:spPr>
          <a:xfrm>
            <a:off x="6557820" y="0"/>
            <a:ext cx="1311564"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MVDs</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
        <p:nvSpPr>
          <p:cNvPr id="10" name="矩形 9">
            <a:hlinkClick r:id="" action="ppaction://noaction"/>
            <a:extLst>
              <a:ext uri="{FF2B5EF4-FFF2-40B4-BE49-F238E27FC236}">
                <a16:creationId xmlns:a16="http://schemas.microsoft.com/office/drawing/2014/main" id="{2EA5BFC5-DE0B-47A0-A4FE-8A24C6962FF9}"/>
              </a:ext>
            </a:extLst>
          </p:cNvPr>
          <p:cNvSpPr/>
          <p:nvPr/>
        </p:nvSpPr>
        <p:spPr>
          <a:xfrm>
            <a:off x="7869384" y="0"/>
            <a:ext cx="1274616"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Design Process</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14136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DB0556-CC4A-48E7-8DAC-B522CEABEDBD}"/>
              </a:ext>
            </a:extLst>
          </p:cNvPr>
          <p:cNvSpPr>
            <a:spLocks noGrp="1"/>
          </p:cNvSpPr>
          <p:nvPr>
            <p:ph type="title"/>
          </p:nvPr>
        </p:nvSpPr>
        <p:spPr/>
        <p:txBody>
          <a:bodyPr/>
          <a:lstStyle/>
          <a:p>
            <a:r>
              <a:rPr lang="en-US" altLang="zh-CN" dirty="0">
                <a:ea typeface="宋体" charset="-122"/>
              </a:rPr>
              <a:t>The UIC database Schema</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56E4DBAB-96B1-4654-A956-1674CE94F0D2}"/>
                  </a:ext>
                </a:extLst>
              </p:cNvPr>
              <p:cNvSpPr>
                <a:spLocks noGrp="1"/>
              </p:cNvSpPr>
              <p:nvPr>
                <p:ph idx="1"/>
              </p:nvPr>
            </p:nvSpPr>
            <p:spPr>
              <a:xfrm>
                <a:off x="628650" y="1600200"/>
                <a:ext cx="7886700" cy="5098312"/>
              </a:xfrm>
            </p:spPr>
            <p:txBody>
              <a:bodyPr>
                <a:normAutofit/>
              </a:bodyPr>
              <a:lstStyle/>
              <a:p>
                <a14:m>
                  <m:oMath xmlns:m="http://schemas.openxmlformats.org/officeDocument/2006/math">
                    <m:r>
                      <a:rPr lang="en-US" altLang="zh-CN" sz="1800" i="1" dirty="0" smtClean="0">
                        <a:latin typeface="Cambria Math" panose="02040503050406030204" pitchFamily="18" charset="0"/>
                        <a:ea typeface="宋体" charset="-122"/>
                      </a:rPr>
                      <m:t>𝑝𝑟𝑜𝑔𝑟𝑎𝑚</m:t>
                    </m:r>
                    <m:r>
                      <a:rPr lang="en-US" altLang="zh-CN" sz="1800" b="0" i="1" dirty="0" smtClean="0">
                        <a:latin typeface="Cambria Math" panose="02040503050406030204" pitchFamily="18" charset="0"/>
                        <a:ea typeface="宋体" charset="-122"/>
                      </a:rPr>
                      <m:t>=</m:t>
                    </m:r>
                    <m:r>
                      <a:rPr lang="en-US" altLang="zh-CN" sz="1800" i="1" dirty="0" smtClean="0">
                        <a:latin typeface="Cambria Math" panose="02040503050406030204" pitchFamily="18" charset="0"/>
                        <a:ea typeface="宋体" charset="-122"/>
                      </a:rPr>
                      <m:t>(</m:t>
                    </m:r>
                    <m:bar>
                      <m:barPr>
                        <m:ctrlPr>
                          <a:rPr lang="en-US" altLang="zh-CN" sz="1800" b="0" i="1" dirty="0" smtClean="0">
                            <a:latin typeface="Cambria Math" panose="02040503050406030204" pitchFamily="18" charset="0"/>
                            <a:ea typeface="宋体" charset="-122"/>
                          </a:rPr>
                        </m:ctrlPr>
                      </m:barPr>
                      <m:e>
                        <m:r>
                          <a:rPr lang="en-US" altLang="zh-CN" sz="1800" i="1" dirty="0" err="1" smtClean="0">
                            <a:latin typeface="Cambria Math" panose="02040503050406030204" pitchFamily="18" charset="0"/>
                            <a:ea typeface="宋体" charset="-122"/>
                          </a:rPr>
                          <m:t>𝑝</m:t>
                        </m:r>
                        <m:r>
                          <a:rPr lang="en-US" altLang="zh-CN" sz="1800" b="0" i="1" dirty="0" smtClean="0">
                            <a:latin typeface="Cambria Math" panose="02040503050406030204" pitchFamily="18" charset="0"/>
                            <a:ea typeface="宋体" charset="-122"/>
                          </a:rPr>
                          <m:t>_</m:t>
                        </m:r>
                        <m:r>
                          <a:rPr lang="en-US" altLang="zh-CN" sz="1800" i="1" dirty="0" err="1" smtClean="0">
                            <a:latin typeface="Cambria Math" panose="02040503050406030204" pitchFamily="18" charset="0"/>
                            <a:ea typeface="宋体" charset="-122"/>
                          </a:rPr>
                          <m:t>𝑐𝑜𝑑𝑒</m:t>
                        </m:r>
                      </m:e>
                    </m:bar>
                    <m:r>
                      <a:rPr lang="en-US" altLang="zh-CN" sz="1800" i="1" dirty="0" err="1" smtClean="0">
                        <a:latin typeface="Cambria Math" panose="02040503050406030204" pitchFamily="18" charset="0"/>
                        <a:ea typeface="宋体" charset="-122"/>
                      </a:rPr>
                      <m:t>,</m:t>
                    </m:r>
                    <m:r>
                      <a:rPr lang="en-US" altLang="zh-CN" sz="1800" i="1" dirty="0" err="1" smtClean="0">
                        <a:latin typeface="Cambria Math" panose="02040503050406030204" pitchFamily="18" charset="0"/>
                        <a:ea typeface="宋体" charset="-122"/>
                      </a:rPr>
                      <m:t>𝑝</m:t>
                    </m:r>
                    <m:r>
                      <a:rPr lang="en-US" altLang="zh-CN" sz="1800" b="0" i="1" dirty="0" smtClean="0">
                        <a:latin typeface="Cambria Math" panose="02040503050406030204" pitchFamily="18" charset="0"/>
                        <a:ea typeface="宋体" charset="-122"/>
                      </a:rPr>
                      <m:t>_</m:t>
                    </m:r>
                    <m:r>
                      <a:rPr lang="en-US" altLang="zh-CN" sz="1800" i="1" dirty="0" err="1" smtClean="0">
                        <a:latin typeface="Cambria Math" panose="02040503050406030204" pitchFamily="18" charset="0"/>
                        <a:ea typeface="宋体" charset="-122"/>
                      </a:rPr>
                      <m:t>𝑛𝑎𝑚𝑒</m:t>
                    </m:r>
                    <m:r>
                      <a:rPr lang="en-US" altLang="zh-CN" sz="1800" i="1" dirty="0" err="1" smtClean="0">
                        <a:latin typeface="Cambria Math" panose="02040503050406030204" pitchFamily="18" charset="0"/>
                        <a:ea typeface="宋体" charset="-122"/>
                      </a:rPr>
                      <m:t>,</m:t>
                    </m:r>
                    <m:r>
                      <a:rPr lang="en-US" altLang="zh-CN" sz="1800" i="1" dirty="0" err="1" smtClean="0">
                        <a:latin typeface="Cambria Math" panose="02040503050406030204" pitchFamily="18" charset="0"/>
                        <a:ea typeface="宋体" charset="-122"/>
                      </a:rPr>
                      <m:t>𝑑𝑖𝑣𝑖𝑠𝑖𝑜𝑛</m:t>
                    </m:r>
                    <m:r>
                      <a:rPr lang="en-US" altLang="zh-CN" sz="1800" i="1" dirty="0" err="1" smtClean="0">
                        <a:latin typeface="Cambria Math" panose="02040503050406030204" pitchFamily="18" charset="0"/>
                        <a:ea typeface="宋体" charset="-122"/>
                      </a:rPr>
                      <m:t>,</m:t>
                    </m:r>
                    <m:r>
                      <a:rPr lang="en-US" altLang="zh-CN" sz="1800" i="1" dirty="0" err="1" smtClean="0">
                        <a:latin typeface="Cambria Math" panose="02040503050406030204" pitchFamily="18" charset="0"/>
                        <a:ea typeface="宋体" charset="-122"/>
                      </a:rPr>
                      <m:t>𝑑𝑖𝑟𝑒𝑐𝑡𝑜𝑟</m:t>
                    </m:r>
                    <m:r>
                      <a:rPr lang="en-US" altLang="zh-CN" sz="1800" i="1" dirty="0" smtClean="0">
                        <a:latin typeface="Cambria Math" panose="02040503050406030204" pitchFamily="18" charset="0"/>
                        <a:ea typeface="宋体" charset="-122"/>
                      </a:rPr>
                      <m:t>)</m:t>
                    </m:r>
                  </m:oMath>
                </a14:m>
                <a:endParaRPr lang="en-US" altLang="zh-CN" sz="1800" i="1" dirty="0">
                  <a:ea typeface="宋体" charset="-122"/>
                </a:endParaRPr>
              </a:p>
              <a:p>
                <a14:m>
                  <m:oMath xmlns:m="http://schemas.openxmlformats.org/officeDocument/2006/math">
                    <m:r>
                      <a:rPr lang="en-US" altLang="zh-CN" sz="1800" i="1" dirty="0" smtClean="0">
                        <a:latin typeface="Cambria Math" panose="02040503050406030204" pitchFamily="18" charset="0"/>
                        <a:ea typeface="宋体" charset="-122"/>
                      </a:rPr>
                      <m:t>𝑐𝑜𝑢𝑟𝑠𝑒</m:t>
                    </m:r>
                    <m:r>
                      <a:rPr lang="en-US" altLang="zh-CN" sz="1800" b="0" i="1" dirty="0" smtClean="0">
                        <a:latin typeface="Cambria Math" panose="02040503050406030204" pitchFamily="18" charset="0"/>
                        <a:ea typeface="宋体" charset="-122"/>
                      </a:rPr>
                      <m:t>=</m:t>
                    </m:r>
                    <m:r>
                      <a:rPr lang="en-US" altLang="zh-CN" sz="1800" i="1" dirty="0" smtClean="0">
                        <a:latin typeface="Cambria Math" panose="02040503050406030204" pitchFamily="18" charset="0"/>
                        <a:ea typeface="宋体" charset="-122"/>
                      </a:rPr>
                      <m:t>(</m:t>
                    </m:r>
                    <m:bar>
                      <m:barPr>
                        <m:ctrlPr>
                          <a:rPr lang="en-US" altLang="zh-CN" sz="1800" b="0" i="1" dirty="0" smtClean="0">
                            <a:latin typeface="Cambria Math" panose="02040503050406030204" pitchFamily="18" charset="0"/>
                            <a:ea typeface="宋体" charset="-122"/>
                          </a:rPr>
                        </m:ctrlPr>
                      </m:barPr>
                      <m:e>
                        <m:r>
                          <a:rPr lang="en-US" altLang="zh-CN" sz="1800" i="1" dirty="0" err="1" smtClean="0">
                            <a:latin typeface="Cambria Math" panose="02040503050406030204" pitchFamily="18" charset="0"/>
                            <a:ea typeface="宋体" charset="-122"/>
                          </a:rPr>
                          <m:t>𝑐</m:t>
                        </m:r>
                        <m:r>
                          <a:rPr lang="en-US" altLang="zh-CN" sz="1800" b="0" i="1" dirty="0" smtClean="0">
                            <a:latin typeface="Cambria Math" panose="02040503050406030204" pitchFamily="18" charset="0"/>
                            <a:ea typeface="宋体" charset="-122"/>
                          </a:rPr>
                          <m:t>_</m:t>
                        </m:r>
                        <m:r>
                          <a:rPr lang="en-US" altLang="zh-CN" sz="1800" i="1" dirty="0" err="1" smtClean="0">
                            <a:latin typeface="Cambria Math" panose="02040503050406030204" pitchFamily="18" charset="0"/>
                            <a:ea typeface="宋体" charset="-122"/>
                          </a:rPr>
                          <m:t>𝑛𝑎𝑚𝑒</m:t>
                        </m:r>
                      </m:e>
                    </m:bar>
                    <m:r>
                      <a:rPr lang="en-US" altLang="zh-CN" sz="1800" i="1" dirty="0" err="1" smtClean="0">
                        <a:latin typeface="Cambria Math" panose="02040503050406030204" pitchFamily="18" charset="0"/>
                        <a:ea typeface="宋体" charset="-122"/>
                      </a:rPr>
                      <m:t>,</m:t>
                    </m:r>
                    <m:r>
                      <a:rPr lang="en-US" altLang="zh-CN" sz="1800" i="1" dirty="0" err="1" smtClean="0">
                        <a:latin typeface="Cambria Math" panose="02040503050406030204" pitchFamily="18" charset="0"/>
                        <a:ea typeface="宋体" charset="-122"/>
                      </a:rPr>
                      <m:t>𝑐𝑟𝑒𝑑𝑖𝑡𝑠</m:t>
                    </m:r>
                    <m:r>
                      <a:rPr lang="en-US" altLang="zh-CN" sz="1800" i="1" dirty="0" err="1" smtClean="0">
                        <a:latin typeface="Cambria Math" panose="02040503050406030204" pitchFamily="18" charset="0"/>
                        <a:ea typeface="宋体" charset="-122"/>
                      </a:rPr>
                      <m:t>,</m:t>
                    </m:r>
                    <m:r>
                      <a:rPr lang="en-US" altLang="zh-CN" sz="1800" i="1" dirty="0" err="1" smtClean="0">
                        <a:latin typeface="Cambria Math" panose="02040503050406030204" pitchFamily="18" charset="0"/>
                        <a:ea typeface="宋体" charset="-122"/>
                      </a:rPr>
                      <m:t>𝑑𝑜𝑚𝑎𝑖𝑛</m:t>
                    </m:r>
                    <m:r>
                      <a:rPr lang="en-US" altLang="zh-CN" sz="1800" i="1" dirty="0" err="1" smtClean="0">
                        <a:latin typeface="Cambria Math" panose="02040503050406030204" pitchFamily="18" charset="0"/>
                        <a:ea typeface="宋体" charset="-122"/>
                      </a:rPr>
                      <m:t>,</m:t>
                    </m:r>
                    <m:r>
                      <a:rPr lang="en-US" altLang="zh-CN" sz="1800" i="1" dirty="0" err="1" smtClean="0">
                        <a:latin typeface="Cambria Math" panose="02040503050406030204" pitchFamily="18" charset="0"/>
                        <a:ea typeface="宋体" charset="-122"/>
                      </a:rPr>
                      <m:t>𝑐</m:t>
                    </m:r>
                    <m:r>
                      <a:rPr lang="en-US" altLang="zh-CN" sz="1800" b="0" i="1" dirty="0" smtClean="0">
                        <a:latin typeface="Cambria Math" panose="02040503050406030204" pitchFamily="18" charset="0"/>
                        <a:ea typeface="宋体" charset="-122"/>
                      </a:rPr>
                      <m:t>_</m:t>
                    </m:r>
                    <m:r>
                      <a:rPr lang="en-US" altLang="zh-CN" sz="1800" i="1" dirty="0" err="1" smtClean="0">
                        <a:latin typeface="Cambria Math" panose="02040503050406030204" pitchFamily="18" charset="0"/>
                        <a:ea typeface="宋体" charset="-122"/>
                      </a:rPr>
                      <m:t>𝑛𝑢𝑚𝑏𝑒𝑟</m:t>
                    </m:r>
                    <m:r>
                      <a:rPr lang="en-US" altLang="zh-CN" sz="1800" i="1" dirty="0" smtClean="0">
                        <a:latin typeface="Cambria Math" panose="02040503050406030204" pitchFamily="18" charset="0"/>
                        <a:ea typeface="宋体" charset="-122"/>
                      </a:rPr>
                      <m:t>)</m:t>
                    </m:r>
                  </m:oMath>
                </a14:m>
                <a:endParaRPr lang="en-US" altLang="zh-CN" sz="1800" i="1" dirty="0">
                  <a:ea typeface="宋体" charset="-122"/>
                </a:endParaRPr>
              </a:p>
              <a:p>
                <a14:m>
                  <m:oMath xmlns:m="http://schemas.openxmlformats.org/officeDocument/2006/math">
                    <m:r>
                      <a:rPr lang="en-US" altLang="zh-CN" sz="1800" b="0" i="1" smtClean="0">
                        <a:latin typeface="Cambria Math" panose="02040503050406030204" pitchFamily="18" charset="0"/>
                        <a:ea typeface="宋体" charset="-122"/>
                      </a:rPr>
                      <m:t>𝑜𝑓𝑓𝑒𝑟</m:t>
                    </m:r>
                    <m:r>
                      <a:rPr lang="en-US" altLang="zh-CN" sz="1800" b="0" i="1" smtClean="0">
                        <a:latin typeface="Cambria Math" panose="02040503050406030204" pitchFamily="18" charset="0"/>
                        <a:ea typeface="宋体" charset="-122"/>
                      </a:rPr>
                      <m:t>=(</m:t>
                    </m:r>
                    <m:bar>
                      <m:barPr>
                        <m:ctrlPr>
                          <a:rPr lang="en-US" altLang="zh-CN" sz="1800" b="0" i="1" smtClean="0">
                            <a:latin typeface="Cambria Math" panose="02040503050406030204" pitchFamily="18" charset="0"/>
                            <a:ea typeface="宋体" charset="-122"/>
                          </a:rPr>
                        </m:ctrlPr>
                      </m:barPr>
                      <m:e>
                        <m:r>
                          <a:rPr lang="en-US" altLang="zh-CN" sz="1800" b="0" i="1" smtClean="0">
                            <a:latin typeface="Cambria Math" panose="02040503050406030204" pitchFamily="18" charset="0"/>
                            <a:ea typeface="宋体" charset="-122"/>
                          </a:rPr>
                          <m:t>𝑝</m:t>
                        </m:r>
                        <m:r>
                          <a:rPr lang="en-US" altLang="zh-CN" sz="1800" b="0" i="1" smtClean="0">
                            <a:latin typeface="Cambria Math" panose="02040503050406030204" pitchFamily="18" charset="0"/>
                            <a:ea typeface="宋体" charset="-122"/>
                          </a:rPr>
                          <m:t>_</m:t>
                        </m:r>
                        <m:r>
                          <a:rPr lang="en-US" altLang="zh-CN" sz="1800" b="0" i="1" smtClean="0">
                            <a:latin typeface="Cambria Math" panose="02040503050406030204" pitchFamily="18" charset="0"/>
                            <a:ea typeface="宋体" charset="-122"/>
                          </a:rPr>
                          <m:t>𝑐𝑜𝑑𝑒</m:t>
                        </m:r>
                        <m:r>
                          <a:rPr lang="en-US" altLang="zh-CN" sz="1800" b="0" i="1" smtClean="0">
                            <a:latin typeface="Cambria Math" panose="02040503050406030204" pitchFamily="18" charset="0"/>
                            <a:ea typeface="宋体" charset="-122"/>
                          </a:rPr>
                          <m:t>,</m:t>
                        </m:r>
                        <m:r>
                          <a:rPr lang="en-US" altLang="zh-CN" sz="1800" b="0" i="1" smtClean="0">
                            <a:latin typeface="Cambria Math" panose="02040503050406030204" pitchFamily="18" charset="0"/>
                            <a:ea typeface="宋体" charset="-122"/>
                          </a:rPr>
                          <m:t>𝑐</m:t>
                        </m:r>
                        <m:r>
                          <a:rPr lang="en-US" altLang="zh-CN" sz="1800" b="0" i="1" smtClean="0">
                            <a:latin typeface="Cambria Math" panose="02040503050406030204" pitchFamily="18" charset="0"/>
                            <a:ea typeface="宋体" charset="-122"/>
                          </a:rPr>
                          <m:t>_</m:t>
                        </m:r>
                        <m:r>
                          <a:rPr lang="en-US" altLang="zh-CN" sz="1800" b="0" i="1" smtClean="0">
                            <a:latin typeface="Cambria Math" panose="02040503050406030204" pitchFamily="18" charset="0"/>
                            <a:ea typeface="宋体" charset="-122"/>
                          </a:rPr>
                          <m:t>𝑛𝑎𝑚𝑒</m:t>
                        </m:r>
                      </m:e>
                    </m:bar>
                    <m:r>
                      <a:rPr lang="en-US" altLang="zh-CN" sz="1800" b="0" i="1" smtClean="0">
                        <a:latin typeface="Cambria Math" panose="02040503050406030204" pitchFamily="18" charset="0"/>
                        <a:ea typeface="宋体" charset="-122"/>
                      </a:rPr>
                      <m:t>)</m:t>
                    </m:r>
                  </m:oMath>
                </a14:m>
                <a:endParaRPr lang="en-US" altLang="zh-CN" sz="1800" i="1" dirty="0">
                  <a:ea typeface="宋体" charset="-122"/>
                </a:endParaRPr>
              </a:p>
              <a:p>
                <a14:m>
                  <m:oMath xmlns:m="http://schemas.openxmlformats.org/officeDocument/2006/math">
                    <m:r>
                      <a:rPr lang="en-US" altLang="zh-CN" sz="1800" i="1" dirty="0" smtClean="0">
                        <a:latin typeface="Cambria Math" panose="02040503050406030204" pitchFamily="18" charset="0"/>
                        <a:ea typeface="宋体" charset="-122"/>
                      </a:rPr>
                      <m:t>𝑠𝑒𝑐𝑡𝑖𝑜𝑛</m:t>
                    </m:r>
                    <m:r>
                      <a:rPr lang="en-US" altLang="zh-CN" sz="1800" b="0" i="1" dirty="0" smtClean="0">
                        <a:latin typeface="Cambria Math" panose="02040503050406030204" pitchFamily="18" charset="0"/>
                        <a:ea typeface="宋体" charset="-122"/>
                      </a:rPr>
                      <m:t>=</m:t>
                    </m:r>
                    <m:r>
                      <a:rPr lang="en-US" altLang="zh-CN" sz="1800" i="1" dirty="0" smtClean="0">
                        <a:latin typeface="Cambria Math" panose="02040503050406030204" pitchFamily="18" charset="0"/>
                        <a:ea typeface="宋体" charset="-122"/>
                      </a:rPr>
                      <m:t>(</m:t>
                    </m:r>
                    <m:bar>
                      <m:barPr>
                        <m:ctrlPr>
                          <a:rPr lang="en-US" altLang="zh-CN" sz="1800" b="0" i="1" dirty="0" smtClean="0">
                            <a:latin typeface="Cambria Math" panose="02040503050406030204" pitchFamily="18" charset="0"/>
                            <a:ea typeface="宋体" charset="-122"/>
                          </a:rPr>
                        </m:ctrlPr>
                      </m:barPr>
                      <m:e>
                        <m:r>
                          <a:rPr lang="en-US" altLang="zh-CN" sz="1800" i="1" dirty="0" err="1" smtClean="0">
                            <a:latin typeface="Cambria Math" panose="02040503050406030204" pitchFamily="18" charset="0"/>
                            <a:ea typeface="宋体" charset="-122"/>
                          </a:rPr>
                          <m:t>𝑐</m:t>
                        </m:r>
                        <m:r>
                          <a:rPr lang="en-US" altLang="zh-CN" sz="1800" b="0" i="1" dirty="0" smtClean="0">
                            <a:latin typeface="Cambria Math" panose="02040503050406030204" pitchFamily="18" charset="0"/>
                            <a:ea typeface="宋体" charset="-122"/>
                          </a:rPr>
                          <m:t>_</m:t>
                        </m:r>
                        <m:r>
                          <a:rPr lang="en-US" altLang="zh-CN" sz="1800" i="1" dirty="0" err="1" smtClean="0">
                            <a:latin typeface="Cambria Math" panose="02040503050406030204" pitchFamily="18" charset="0"/>
                            <a:ea typeface="宋体" charset="-122"/>
                          </a:rPr>
                          <m:t>𝑛𝑎𝑚𝑒</m:t>
                        </m:r>
                        <m:r>
                          <a:rPr lang="en-US" altLang="zh-CN" sz="1800" i="1" dirty="0" err="1" smtClean="0">
                            <a:latin typeface="Cambria Math" panose="02040503050406030204" pitchFamily="18" charset="0"/>
                            <a:ea typeface="宋体" charset="-122"/>
                          </a:rPr>
                          <m:t>,</m:t>
                        </m:r>
                        <m:r>
                          <a:rPr lang="en-US" altLang="zh-CN" sz="1800" i="1" dirty="0" err="1" smtClean="0">
                            <a:latin typeface="Cambria Math" panose="02040503050406030204" pitchFamily="18" charset="0"/>
                            <a:ea typeface="宋体" charset="-122"/>
                          </a:rPr>
                          <m:t>𝑠</m:t>
                        </m:r>
                        <m:r>
                          <a:rPr lang="en-US" altLang="zh-CN" sz="1800" b="0" i="1" dirty="0" smtClean="0">
                            <a:latin typeface="Cambria Math" panose="02040503050406030204" pitchFamily="18" charset="0"/>
                            <a:ea typeface="宋体" charset="-122"/>
                          </a:rPr>
                          <m:t>_</m:t>
                        </m:r>
                        <m:r>
                          <a:rPr lang="en-US" altLang="zh-CN" sz="1800" i="1" dirty="0" err="1" smtClean="0">
                            <a:latin typeface="Cambria Math" panose="02040503050406030204" pitchFamily="18" charset="0"/>
                            <a:ea typeface="宋体" charset="-122"/>
                          </a:rPr>
                          <m:t>𝑛𝑢𝑚𝑏𝑒𝑟</m:t>
                        </m:r>
                        <m:r>
                          <a:rPr lang="en-US" altLang="zh-CN" sz="1800" i="1" dirty="0" err="1" smtClean="0">
                            <a:latin typeface="Cambria Math" panose="02040503050406030204" pitchFamily="18" charset="0"/>
                            <a:ea typeface="宋体" charset="-122"/>
                          </a:rPr>
                          <m:t>,</m:t>
                        </m:r>
                        <m:r>
                          <a:rPr lang="en-US" altLang="zh-CN" sz="1800" i="1" dirty="0" err="1" smtClean="0">
                            <a:latin typeface="Cambria Math" panose="02040503050406030204" pitchFamily="18" charset="0"/>
                            <a:ea typeface="宋体" charset="-122"/>
                          </a:rPr>
                          <m:t>𝑠𝑒𝑚</m:t>
                        </m:r>
                      </m:e>
                    </m:bar>
                    <m:r>
                      <a:rPr lang="en-US" altLang="zh-CN" sz="1800" i="1" dirty="0" err="1" smtClean="0">
                        <a:latin typeface="Cambria Math" panose="02040503050406030204" pitchFamily="18" charset="0"/>
                        <a:ea typeface="宋体" charset="-122"/>
                      </a:rPr>
                      <m:t>,</m:t>
                    </m:r>
                    <m:r>
                      <a:rPr lang="en-US" altLang="zh-CN" sz="1800" i="1" dirty="0" err="1" smtClean="0">
                        <a:latin typeface="Cambria Math" panose="02040503050406030204" pitchFamily="18" charset="0"/>
                        <a:ea typeface="宋体" charset="-122"/>
                      </a:rPr>
                      <m:t>𝑣𝑒𝑛𝑢𝑒</m:t>
                    </m:r>
                    <m:r>
                      <a:rPr lang="en-US" altLang="zh-CN" sz="1800" i="1" dirty="0" err="1" smtClean="0">
                        <a:latin typeface="Cambria Math" panose="02040503050406030204" pitchFamily="18" charset="0"/>
                        <a:ea typeface="宋体" charset="-122"/>
                      </a:rPr>
                      <m:t>,</m:t>
                    </m:r>
                    <m:r>
                      <a:rPr lang="en-US" altLang="zh-CN" sz="1800" i="1" dirty="0" err="1" smtClean="0">
                        <a:latin typeface="Cambria Math" panose="02040503050406030204" pitchFamily="18" charset="0"/>
                        <a:ea typeface="宋体" charset="-122"/>
                      </a:rPr>
                      <m:t>𝑡𝑖𝑚𝑒</m:t>
                    </m:r>
                    <m:r>
                      <a:rPr lang="en-US" altLang="zh-CN" sz="1800" i="1" dirty="0" err="1" smtClean="0">
                        <a:latin typeface="Cambria Math" panose="02040503050406030204" pitchFamily="18" charset="0"/>
                        <a:ea typeface="宋体" charset="-122"/>
                      </a:rPr>
                      <m:t>,</m:t>
                    </m:r>
                    <m:r>
                      <a:rPr lang="en-US" altLang="zh-CN" sz="1800" i="1" dirty="0" err="1" smtClean="0">
                        <a:latin typeface="Cambria Math" panose="02040503050406030204" pitchFamily="18" charset="0"/>
                        <a:ea typeface="宋体" charset="-122"/>
                      </a:rPr>
                      <m:t>𝑖𝑛𝑠𝑡𝑟𝑢𝑐𝑡𝑜𝑟</m:t>
                    </m:r>
                    <m:r>
                      <a:rPr lang="en-US" altLang="zh-CN" sz="1800" i="1" dirty="0" smtClean="0">
                        <a:latin typeface="Cambria Math" panose="02040503050406030204" pitchFamily="18" charset="0"/>
                        <a:ea typeface="宋体" charset="-122"/>
                      </a:rPr>
                      <m:t>)</m:t>
                    </m:r>
                  </m:oMath>
                </a14:m>
                <a:endParaRPr lang="en-US" altLang="zh-CN" sz="1800" i="1" dirty="0">
                  <a:ea typeface="宋体" charset="-122"/>
                </a:endParaRPr>
              </a:p>
              <a:p>
                <a14:m>
                  <m:oMath xmlns:m="http://schemas.openxmlformats.org/officeDocument/2006/math">
                    <m:r>
                      <a:rPr lang="en-US" altLang="zh-CN" sz="1800" i="1" dirty="0" smtClean="0">
                        <a:latin typeface="Cambria Math" panose="02040503050406030204" pitchFamily="18" charset="0"/>
                        <a:ea typeface="宋体" charset="-122"/>
                      </a:rPr>
                      <m:t>𝑠𝑡𝑢𝑑𝑒𝑛𝑡</m:t>
                    </m:r>
                    <m:r>
                      <a:rPr lang="en-US" altLang="zh-CN" sz="1800" b="0" i="1" dirty="0" smtClean="0">
                        <a:latin typeface="Cambria Math" panose="02040503050406030204" pitchFamily="18" charset="0"/>
                        <a:ea typeface="宋体" charset="-122"/>
                      </a:rPr>
                      <m:t>=</m:t>
                    </m:r>
                    <m:r>
                      <a:rPr lang="en-US" altLang="zh-CN" sz="1800" i="1" dirty="0" smtClean="0">
                        <a:latin typeface="Cambria Math" panose="02040503050406030204" pitchFamily="18" charset="0"/>
                        <a:ea typeface="宋体" charset="-122"/>
                      </a:rPr>
                      <m:t>(</m:t>
                    </m:r>
                    <m:bar>
                      <m:barPr>
                        <m:ctrlPr>
                          <a:rPr lang="en-US" altLang="zh-CN" sz="1800" b="0" i="1" dirty="0" smtClean="0">
                            <a:latin typeface="Cambria Math" panose="02040503050406030204" pitchFamily="18" charset="0"/>
                            <a:ea typeface="宋体" charset="-122"/>
                          </a:rPr>
                        </m:ctrlPr>
                      </m:barPr>
                      <m:e>
                        <m:r>
                          <a:rPr lang="en-US" altLang="zh-CN" sz="1800" i="1" dirty="0" err="1" smtClean="0">
                            <a:latin typeface="Cambria Math" panose="02040503050406030204" pitchFamily="18" charset="0"/>
                            <a:ea typeface="宋体" charset="-122"/>
                          </a:rPr>
                          <m:t>𝑖𝑑</m:t>
                        </m:r>
                      </m:e>
                    </m:bar>
                    <m:r>
                      <a:rPr lang="en-US" altLang="zh-CN" sz="1800" i="1" dirty="0" err="1" smtClean="0">
                        <a:latin typeface="Cambria Math" panose="02040503050406030204" pitchFamily="18" charset="0"/>
                        <a:ea typeface="宋体" charset="-122"/>
                      </a:rPr>
                      <m:t>,</m:t>
                    </m:r>
                    <m:r>
                      <a:rPr lang="en-US" altLang="zh-CN" sz="1800" i="1" dirty="0" err="1" smtClean="0">
                        <a:latin typeface="Cambria Math" panose="02040503050406030204" pitchFamily="18" charset="0"/>
                        <a:ea typeface="宋体" charset="-122"/>
                      </a:rPr>
                      <m:t>𝑠</m:t>
                    </m:r>
                    <m:r>
                      <a:rPr lang="en-US" altLang="zh-CN" sz="1800" b="0" i="1" dirty="0" smtClean="0">
                        <a:latin typeface="Cambria Math" panose="02040503050406030204" pitchFamily="18" charset="0"/>
                        <a:ea typeface="宋体" charset="-122"/>
                      </a:rPr>
                      <m:t>_</m:t>
                    </m:r>
                    <m:r>
                      <a:rPr lang="en-US" altLang="zh-CN" sz="1800" i="1" dirty="0" err="1" smtClean="0">
                        <a:latin typeface="Cambria Math" panose="02040503050406030204" pitchFamily="18" charset="0"/>
                        <a:ea typeface="宋体" charset="-122"/>
                      </a:rPr>
                      <m:t>𝑛𝑎𝑚𝑒</m:t>
                    </m:r>
                    <m:r>
                      <a:rPr lang="en-US" altLang="zh-CN" sz="1800" i="1" dirty="0" err="1" smtClean="0">
                        <a:latin typeface="Cambria Math" panose="02040503050406030204" pitchFamily="18" charset="0"/>
                        <a:ea typeface="宋体" charset="-122"/>
                      </a:rPr>
                      <m:t>,</m:t>
                    </m:r>
                    <m:r>
                      <a:rPr lang="en-US" altLang="zh-CN" sz="1800" i="1" dirty="0" err="1" smtClean="0">
                        <a:latin typeface="Cambria Math" panose="02040503050406030204" pitchFamily="18" charset="0"/>
                        <a:ea typeface="宋体" charset="-122"/>
                      </a:rPr>
                      <m:t>𝑦𝑒𝑎𝑟</m:t>
                    </m:r>
                    <m:r>
                      <a:rPr lang="en-US" altLang="zh-CN" sz="1800" i="1" dirty="0" err="1" smtClean="0">
                        <a:latin typeface="Cambria Math" panose="02040503050406030204" pitchFamily="18" charset="0"/>
                        <a:ea typeface="宋体" charset="-122"/>
                      </a:rPr>
                      <m:t>,</m:t>
                    </m:r>
                    <m:r>
                      <a:rPr lang="en-US" altLang="zh-CN" sz="1800" i="1" dirty="0" err="1" smtClean="0">
                        <a:latin typeface="Cambria Math" panose="02040503050406030204" pitchFamily="18" charset="0"/>
                        <a:ea typeface="宋体" charset="-122"/>
                      </a:rPr>
                      <m:t>𝑔𝑝𝑎</m:t>
                    </m:r>
                    <m:r>
                      <a:rPr lang="en-US" altLang="zh-CN" sz="1800" i="1" dirty="0" err="1" smtClean="0">
                        <a:latin typeface="Cambria Math" panose="02040503050406030204" pitchFamily="18" charset="0"/>
                        <a:ea typeface="宋体" charset="-122"/>
                      </a:rPr>
                      <m:t>,</m:t>
                    </m:r>
                    <m:r>
                      <a:rPr lang="en-US" altLang="zh-CN" sz="1800" i="1" dirty="0" err="1" smtClean="0">
                        <a:latin typeface="Cambria Math" panose="02040503050406030204" pitchFamily="18" charset="0"/>
                        <a:ea typeface="宋体" charset="-122"/>
                      </a:rPr>
                      <m:t>𝑚𝑎𝑗𝑜𝑟</m:t>
                    </m:r>
                    <m:r>
                      <a:rPr lang="en-US" altLang="zh-CN" sz="1800" i="1" dirty="0" smtClean="0">
                        <a:latin typeface="Cambria Math" panose="02040503050406030204" pitchFamily="18" charset="0"/>
                        <a:ea typeface="宋体" charset="-122"/>
                      </a:rPr>
                      <m:t>)</m:t>
                    </m:r>
                  </m:oMath>
                </a14:m>
                <a:endParaRPr lang="en-US" altLang="zh-CN" sz="1800" i="1" dirty="0">
                  <a:ea typeface="宋体" charset="-122"/>
                </a:endParaRPr>
              </a:p>
              <a:p>
                <a14:m>
                  <m:oMath xmlns:m="http://schemas.openxmlformats.org/officeDocument/2006/math">
                    <m:r>
                      <a:rPr lang="en-US" altLang="zh-CN" sz="1800" i="1" dirty="0" smtClean="0">
                        <a:latin typeface="Cambria Math" panose="02040503050406030204" pitchFamily="18" charset="0"/>
                        <a:ea typeface="宋体" charset="-122"/>
                      </a:rPr>
                      <m:t>𝑖𝑛𝑠𝑡𝑟𝑢𝑐𝑡𝑜𝑟</m:t>
                    </m:r>
                    <m:r>
                      <a:rPr lang="en-US" altLang="zh-CN" sz="1800" b="0" i="1" dirty="0" smtClean="0">
                        <a:latin typeface="Cambria Math" panose="02040503050406030204" pitchFamily="18" charset="0"/>
                        <a:ea typeface="宋体" charset="-122"/>
                      </a:rPr>
                      <m:t>=</m:t>
                    </m:r>
                    <m:r>
                      <a:rPr lang="en-US" altLang="zh-CN" sz="1800" i="1" dirty="0" smtClean="0">
                        <a:latin typeface="Cambria Math" panose="02040503050406030204" pitchFamily="18" charset="0"/>
                        <a:ea typeface="宋体" charset="-122"/>
                      </a:rPr>
                      <m:t>(</m:t>
                    </m:r>
                    <m:bar>
                      <m:barPr>
                        <m:ctrlPr>
                          <a:rPr lang="en-US" altLang="zh-CN" sz="1800" b="0" i="1" dirty="0" smtClean="0">
                            <a:latin typeface="Cambria Math" panose="02040503050406030204" pitchFamily="18" charset="0"/>
                            <a:ea typeface="宋体" charset="-122"/>
                          </a:rPr>
                        </m:ctrlPr>
                      </m:barPr>
                      <m:e>
                        <m:r>
                          <a:rPr lang="en-US" altLang="zh-CN" sz="1800" i="1" dirty="0" err="1" smtClean="0">
                            <a:latin typeface="Cambria Math" panose="02040503050406030204" pitchFamily="18" charset="0"/>
                            <a:ea typeface="宋体" charset="-122"/>
                          </a:rPr>
                          <m:t>𝑖𝑑</m:t>
                        </m:r>
                      </m:e>
                    </m:bar>
                    <m:r>
                      <a:rPr lang="en-US" altLang="zh-CN" sz="1800" i="1" dirty="0" err="1" smtClean="0">
                        <a:latin typeface="Cambria Math" panose="02040503050406030204" pitchFamily="18" charset="0"/>
                        <a:ea typeface="宋体" charset="-122"/>
                      </a:rPr>
                      <m:t>,</m:t>
                    </m:r>
                    <m:r>
                      <a:rPr lang="en-US" altLang="zh-CN" sz="1800" i="1" dirty="0" err="1" smtClean="0">
                        <a:latin typeface="Cambria Math" panose="02040503050406030204" pitchFamily="18" charset="0"/>
                        <a:ea typeface="宋体" charset="-122"/>
                      </a:rPr>
                      <m:t>𝑖</m:t>
                    </m:r>
                    <m:r>
                      <a:rPr lang="en-US" altLang="zh-CN" sz="1800" b="0" i="1" dirty="0" smtClean="0">
                        <a:latin typeface="Cambria Math" panose="02040503050406030204" pitchFamily="18" charset="0"/>
                        <a:ea typeface="宋体" charset="-122"/>
                      </a:rPr>
                      <m:t>_</m:t>
                    </m:r>
                    <m:r>
                      <a:rPr lang="en-US" altLang="zh-CN" sz="1800" i="1" dirty="0" err="1" smtClean="0">
                        <a:latin typeface="Cambria Math" panose="02040503050406030204" pitchFamily="18" charset="0"/>
                        <a:ea typeface="宋体" charset="-122"/>
                      </a:rPr>
                      <m:t>𝑛𝑎𝑚𝑒</m:t>
                    </m:r>
                    <m:r>
                      <a:rPr lang="en-US" altLang="zh-CN" sz="1800" i="1" dirty="0" err="1" smtClean="0">
                        <a:latin typeface="Cambria Math" panose="02040503050406030204" pitchFamily="18" charset="0"/>
                        <a:ea typeface="宋体" charset="-122"/>
                      </a:rPr>
                      <m:t>,</m:t>
                    </m:r>
                    <m:r>
                      <a:rPr lang="en-US" altLang="zh-CN" sz="1800" i="1" dirty="0" err="1" smtClean="0">
                        <a:latin typeface="Cambria Math" panose="02040503050406030204" pitchFamily="18" charset="0"/>
                        <a:ea typeface="宋体" charset="-122"/>
                      </a:rPr>
                      <m:t>𝑡𝑖𝑡𝑙𝑒</m:t>
                    </m:r>
                    <m:r>
                      <a:rPr lang="en-US" altLang="zh-CN" sz="1800" i="1" dirty="0" err="1" smtClean="0">
                        <a:latin typeface="Cambria Math" panose="02040503050406030204" pitchFamily="18" charset="0"/>
                        <a:ea typeface="宋体" charset="-122"/>
                      </a:rPr>
                      <m:t>,</m:t>
                    </m:r>
                    <m:r>
                      <a:rPr lang="en-US" altLang="zh-CN" sz="1800" i="1" dirty="0" err="1" smtClean="0">
                        <a:latin typeface="Cambria Math" panose="02040503050406030204" pitchFamily="18" charset="0"/>
                        <a:ea typeface="宋体" charset="-122"/>
                      </a:rPr>
                      <m:t>𝑠𝑎𝑙𝑎𝑟𝑦</m:t>
                    </m:r>
                    <m:r>
                      <a:rPr lang="en-US" altLang="zh-CN" sz="1800" i="1" dirty="0" err="1" smtClean="0">
                        <a:latin typeface="Cambria Math" panose="02040503050406030204" pitchFamily="18" charset="0"/>
                        <a:ea typeface="宋体" charset="-122"/>
                      </a:rPr>
                      <m:t>,</m:t>
                    </m:r>
                    <m:r>
                      <a:rPr lang="en-US" altLang="zh-CN" sz="1800" i="1" dirty="0" err="1" smtClean="0">
                        <a:latin typeface="Cambria Math" panose="02040503050406030204" pitchFamily="18" charset="0"/>
                        <a:ea typeface="宋体" charset="-122"/>
                      </a:rPr>
                      <m:t>𝑝𝑟𝑜𝑔𝑟𝑎𝑚</m:t>
                    </m:r>
                    <m:r>
                      <a:rPr lang="en-US" altLang="zh-CN" sz="1800" i="1" dirty="0" smtClean="0">
                        <a:latin typeface="Cambria Math" panose="02040503050406030204" pitchFamily="18" charset="0"/>
                        <a:ea typeface="宋体" charset="-122"/>
                      </a:rPr>
                      <m:t>)</m:t>
                    </m:r>
                  </m:oMath>
                </a14:m>
                <a:endParaRPr lang="en-US" altLang="zh-CN" sz="1800" i="1" dirty="0">
                  <a:ea typeface="宋体" charset="-122"/>
                </a:endParaRPr>
              </a:p>
              <a:p>
                <a14:m>
                  <m:oMath xmlns:m="http://schemas.openxmlformats.org/officeDocument/2006/math">
                    <m:r>
                      <a:rPr lang="en-US" altLang="zh-CN" sz="1800" i="1" dirty="0" smtClean="0">
                        <a:latin typeface="Cambria Math" panose="02040503050406030204" pitchFamily="18" charset="0"/>
                        <a:ea typeface="宋体" charset="-122"/>
                      </a:rPr>
                      <m:t>𝑐𝑜𝑛𝑡𝑎𝑐𝑡</m:t>
                    </m:r>
                    <m:r>
                      <a:rPr lang="en-US" altLang="zh-CN" sz="1800" b="0" i="1" dirty="0" smtClean="0">
                        <a:latin typeface="Cambria Math" panose="02040503050406030204" pitchFamily="18" charset="0"/>
                        <a:ea typeface="宋体" charset="-122"/>
                      </a:rPr>
                      <m:t>=</m:t>
                    </m:r>
                    <m:r>
                      <a:rPr lang="en-US" altLang="zh-CN" sz="1800" i="1" dirty="0" smtClean="0">
                        <a:latin typeface="Cambria Math" panose="02040503050406030204" pitchFamily="18" charset="0"/>
                        <a:ea typeface="宋体" charset="-122"/>
                      </a:rPr>
                      <m:t>(</m:t>
                    </m:r>
                    <m:bar>
                      <m:barPr>
                        <m:ctrlPr>
                          <a:rPr lang="en-US" altLang="zh-CN" sz="1800" b="0" i="1" dirty="0" smtClean="0">
                            <a:latin typeface="Cambria Math" panose="02040503050406030204" pitchFamily="18" charset="0"/>
                            <a:ea typeface="宋体" charset="-122"/>
                          </a:rPr>
                        </m:ctrlPr>
                      </m:barPr>
                      <m:e>
                        <m:r>
                          <a:rPr lang="en-US" altLang="zh-CN" sz="1800" i="1" dirty="0" err="1" smtClean="0">
                            <a:latin typeface="Cambria Math" panose="02040503050406030204" pitchFamily="18" charset="0"/>
                            <a:ea typeface="宋体" charset="-122"/>
                          </a:rPr>
                          <m:t>𝑖𝑑</m:t>
                        </m:r>
                        <m:r>
                          <a:rPr lang="en-US" altLang="zh-CN" sz="1800" i="1" dirty="0" err="1" smtClean="0">
                            <a:latin typeface="Cambria Math" panose="02040503050406030204" pitchFamily="18" charset="0"/>
                            <a:ea typeface="宋体" charset="-122"/>
                          </a:rPr>
                          <m:t>,</m:t>
                        </m:r>
                        <m:r>
                          <a:rPr lang="en-US" altLang="zh-CN" sz="1800" i="1" dirty="0" err="1" smtClean="0">
                            <a:latin typeface="Cambria Math" panose="02040503050406030204" pitchFamily="18" charset="0"/>
                            <a:ea typeface="宋体" charset="-122"/>
                          </a:rPr>
                          <m:t>𝑝h𝑜𝑛𝑒</m:t>
                        </m:r>
                      </m:e>
                    </m:bar>
                    <m:r>
                      <a:rPr lang="en-US" altLang="zh-CN" sz="1800" i="1" dirty="0" smtClean="0">
                        <a:latin typeface="Cambria Math" panose="02040503050406030204" pitchFamily="18" charset="0"/>
                        <a:ea typeface="宋体" charset="-122"/>
                      </a:rPr>
                      <m:t>)</m:t>
                    </m:r>
                  </m:oMath>
                </a14:m>
                <a:endParaRPr lang="en-US" altLang="zh-CN" sz="1800" i="1" dirty="0">
                  <a:ea typeface="宋体" charset="-122"/>
                </a:endParaRPr>
              </a:p>
              <a:p>
                <a14:m>
                  <m:oMath xmlns:m="http://schemas.openxmlformats.org/officeDocument/2006/math">
                    <m:r>
                      <a:rPr lang="en-US" altLang="zh-CN" sz="1800" i="1" dirty="0" smtClean="0">
                        <a:latin typeface="Cambria Math" panose="02040503050406030204" pitchFamily="18" charset="0"/>
                        <a:ea typeface="宋体" charset="-122"/>
                      </a:rPr>
                      <m:t>𝑏𝑜𝑜𝑘</m:t>
                    </m:r>
                    <m:r>
                      <a:rPr lang="en-US" altLang="zh-CN" sz="1800" b="0" i="1" dirty="0" smtClean="0">
                        <a:latin typeface="Cambria Math" panose="02040503050406030204" pitchFamily="18" charset="0"/>
                        <a:ea typeface="宋体" charset="-122"/>
                      </a:rPr>
                      <m:t>=</m:t>
                    </m:r>
                    <m:r>
                      <a:rPr lang="en-US" altLang="zh-CN" sz="1800" i="1" dirty="0" smtClean="0">
                        <a:latin typeface="Cambria Math" panose="02040503050406030204" pitchFamily="18" charset="0"/>
                        <a:ea typeface="宋体" charset="-122"/>
                      </a:rPr>
                      <m:t>(</m:t>
                    </m:r>
                    <m:bar>
                      <m:barPr>
                        <m:ctrlPr>
                          <a:rPr lang="en-US" altLang="zh-CN" sz="1800" b="0" i="1" dirty="0" smtClean="0">
                            <a:latin typeface="Cambria Math" panose="02040503050406030204" pitchFamily="18" charset="0"/>
                            <a:ea typeface="宋体" charset="-122"/>
                          </a:rPr>
                        </m:ctrlPr>
                      </m:barPr>
                      <m:e>
                        <m:r>
                          <a:rPr lang="en-US" altLang="zh-CN" sz="1800" i="1" dirty="0" err="1" smtClean="0">
                            <a:latin typeface="Cambria Math" panose="02040503050406030204" pitchFamily="18" charset="0"/>
                            <a:ea typeface="宋体" charset="-122"/>
                          </a:rPr>
                          <m:t>𝐼𝑆𝐵𝑁</m:t>
                        </m:r>
                      </m:e>
                    </m:bar>
                    <m:r>
                      <a:rPr lang="en-US" altLang="zh-CN" sz="1800" i="1" dirty="0" err="1" smtClean="0">
                        <a:latin typeface="Cambria Math" panose="02040503050406030204" pitchFamily="18" charset="0"/>
                        <a:ea typeface="宋体" charset="-122"/>
                      </a:rPr>
                      <m:t>,</m:t>
                    </m:r>
                    <m:r>
                      <a:rPr lang="en-US" altLang="zh-CN" sz="1800" i="1" dirty="0" err="1" smtClean="0">
                        <a:latin typeface="Cambria Math" panose="02040503050406030204" pitchFamily="18" charset="0"/>
                        <a:ea typeface="宋体" charset="-122"/>
                      </a:rPr>
                      <m:t>𝑏</m:t>
                    </m:r>
                    <m:r>
                      <a:rPr lang="en-US" altLang="zh-CN" sz="1800" b="0" i="1" dirty="0" smtClean="0">
                        <a:latin typeface="Cambria Math" panose="02040503050406030204" pitchFamily="18" charset="0"/>
                        <a:ea typeface="宋体" charset="-122"/>
                      </a:rPr>
                      <m:t>_</m:t>
                    </m:r>
                    <m:r>
                      <a:rPr lang="en-US" altLang="zh-CN" sz="1800" i="1" dirty="0" err="1" smtClean="0">
                        <a:latin typeface="Cambria Math" panose="02040503050406030204" pitchFamily="18" charset="0"/>
                        <a:ea typeface="宋体" charset="-122"/>
                      </a:rPr>
                      <m:t>𝑡𝑖𝑡𝑙𝑒</m:t>
                    </m:r>
                    <m:r>
                      <a:rPr lang="en-US" altLang="zh-CN" sz="1800" i="1" dirty="0" err="1" smtClean="0">
                        <a:latin typeface="Cambria Math" panose="02040503050406030204" pitchFamily="18" charset="0"/>
                        <a:ea typeface="宋体" charset="-122"/>
                      </a:rPr>
                      <m:t>,</m:t>
                    </m:r>
                    <m:r>
                      <a:rPr lang="en-US" altLang="zh-CN" sz="1800" i="1" dirty="0" err="1" smtClean="0">
                        <a:latin typeface="Cambria Math" panose="02040503050406030204" pitchFamily="18" charset="0"/>
                        <a:ea typeface="宋体" charset="-122"/>
                      </a:rPr>
                      <m:t>𝑎𝑢𝑡h𝑜𝑟</m:t>
                    </m:r>
                    <m:r>
                      <a:rPr lang="en-US" altLang="zh-CN" sz="1800" i="1" dirty="0" smtClean="0">
                        <a:latin typeface="Cambria Math" panose="02040503050406030204" pitchFamily="18" charset="0"/>
                        <a:ea typeface="宋体" charset="-122"/>
                      </a:rPr>
                      <m:t>)</m:t>
                    </m:r>
                  </m:oMath>
                </a14:m>
                <a:endParaRPr lang="en-US" altLang="zh-CN" sz="1800" i="1" dirty="0">
                  <a:ea typeface="宋体" charset="-122"/>
                </a:endParaRPr>
              </a:p>
              <a:p>
                <a14:m>
                  <m:oMath xmlns:m="http://schemas.openxmlformats.org/officeDocument/2006/math">
                    <m:r>
                      <a:rPr lang="en-US" altLang="zh-CN" sz="1800" i="1" dirty="0" smtClean="0">
                        <a:latin typeface="Cambria Math" panose="02040503050406030204" pitchFamily="18" charset="0"/>
                        <a:ea typeface="宋体" charset="-122"/>
                      </a:rPr>
                      <m:t>𝑏𝑜𝑟𝑟𝑜𝑤</m:t>
                    </m:r>
                    <m:r>
                      <a:rPr lang="en-US" altLang="zh-CN" sz="1800" b="0" i="1" dirty="0" smtClean="0">
                        <a:latin typeface="Cambria Math" panose="02040503050406030204" pitchFamily="18" charset="0"/>
                        <a:ea typeface="宋体" charset="-122"/>
                      </a:rPr>
                      <m:t>=</m:t>
                    </m:r>
                    <m:r>
                      <a:rPr lang="en-US" altLang="zh-CN" sz="1800" i="1" dirty="0" smtClean="0">
                        <a:latin typeface="Cambria Math" panose="02040503050406030204" pitchFamily="18" charset="0"/>
                        <a:ea typeface="宋体" charset="-122"/>
                      </a:rPr>
                      <m:t>(</m:t>
                    </m:r>
                    <m:bar>
                      <m:barPr>
                        <m:ctrlPr>
                          <a:rPr lang="en-US" altLang="zh-CN" sz="1800" b="0" i="1" dirty="0" smtClean="0">
                            <a:latin typeface="Cambria Math" panose="02040503050406030204" pitchFamily="18" charset="0"/>
                            <a:ea typeface="宋体" charset="-122"/>
                          </a:rPr>
                        </m:ctrlPr>
                      </m:barPr>
                      <m:e>
                        <m:r>
                          <a:rPr lang="en-US" altLang="zh-CN" sz="1800" i="1" dirty="0" err="1" smtClean="0">
                            <a:latin typeface="Cambria Math" panose="02040503050406030204" pitchFamily="18" charset="0"/>
                            <a:ea typeface="宋体" charset="-122"/>
                          </a:rPr>
                          <m:t>𝑖𝑑</m:t>
                        </m:r>
                        <m:r>
                          <a:rPr lang="en-US" altLang="zh-CN" sz="1800" i="1" dirty="0" err="1" smtClean="0">
                            <a:latin typeface="Cambria Math" panose="02040503050406030204" pitchFamily="18" charset="0"/>
                            <a:ea typeface="宋体" charset="-122"/>
                          </a:rPr>
                          <m:t>,</m:t>
                        </m:r>
                        <m:r>
                          <a:rPr lang="en-US" altLang="zh-CN" sz="1800" i="1" dirty="0" err="1" smtClean="0">
                            <a:latin typeface="Cambria Math" panose="02040503050406030204" pitchFamily="18" charset="0"/>
                            <a:ea typeface="宋体" charset="-122"/>
                          </a:rPr>
                          <m:t>𝐼𝑆𝐵𝑁</m:t>
                        </m:r>
                      </m:e>
                    </m:bar>
                    <m:r>
                      <a:rPr lang="en-US" altLang="zh-CN" sz="1800" i="1" dirty="0" err="1" smtClean="0">
                        <a:latin typeface="Cambria Math" panose="02040503050406030204" pitchFamily="18" charset="0"/>
                        <a:ea typeface="宋体" charset="-122"/>
                      </a:rPr>
                      <m:t>,</m:t>
                    </m:r>
                    <m:r>
                      <a:rPr lang="en-US" altLang="zh-CN" sz="1800" i="1" dirty="0" err="1" smtClean="0">
                        <a:latin typeface="Cambria Math" panose="02040503050406030204" pitchFamily="18" charset="0"/>
                        <a:ea typeface="宋体" charset="-122"/>
                      </a:rPr>
                      <m:t>𝑟𝑒𝑡𝑢𝑟𝑛</m:t>
                    </m:r>
                    <m:r>
                      <a:rPr lang="en-US" altLang="zh-CN" sz="1800" i="1" dirty="0" err="1" smtClean="0">
                        <a:latin typeface="Cambria Math" panose="02040503050406030204" pitchFamily="18" charset="0"/>
                        <a:ea typeface="宋体" charset="-122"/>
                      </a:rPr>
                      <m:t>,</m:t>
                    </m:r>
                    <m:r>
                      <a:rPr lang="en-US" altLang="zh-CN" sz="1800" i="1" dirty="0" err="1" smtClean="0">
                        <a:latin typeface="Cambria Math" panose="02040503050406030204" pitchFamily="18" charset="0"/>
                        <a:ea typeface="宋体" charset="-122"/>
                      </a:rPr>
                      <m:t>𝑏𝑜𝑟𝑟𝑜𝑤</m:t>
                    </m:r>
                    <m:r>
                      <a:rPr lang="en-US" altLang="zh-CN" sz="1800" i="1" dirty="0" smtClean="0">
                        <a:latin typeface="Cambria Math" panose="02040503050406030204" pitchFamily="18" charset="0"/>
                        <a:ea typeface="宋体" charset="-122"/>
                      </a:rPr>
                      <m:t>)</m:t>
                    </m:r>
                  </m:oMath>
                </a14:m>
                <a:endParaRPr lang="en-US" altLang="zh-CN" sz="1800" i="1" dirty="0">
                  <a:ea typeface="宋体" charset="-122"/>
                </a:endParaRPr>
              </a:p>
              <a:p>
                <a:pPr marL="0" indent="0">
                  <a:buNone/>
                </a:pPr>
                <a:r>
                  <a:rPr lang="en-US" altLang="zh-CN" dirty="0">
                    <a:ea typeface="宋体" charset="-122"/>
                  </a:rPr>
                  <a:t>This logical design is good enough because the ER diagram is carefully designed. But sometimes, the life is not this easy. Some schemas may be too large, while some others may be too small. Problems will arise. </a:t>
                </a:r>
              </a:p>
            </p:txBody>
          </p:sp>
        </mc:Choice>
        <mc:Fallback>
          <p:sp>
            <p:nvSpPr>
              <p:cNvPr id="3" name="内容占位符 2">
                <a:extLst>
                  <a:ext uri="{FF2B5EF4-FFF2-40B4-BE49-F238E27FC236}">
                    <a16:creationId xmlns:a16="http://schemas.microsoft.com/office/drawing/2014/main" id="{56E4DBAB-96B1-4654-A956-1674CE94F0D2}"/>
                  </a:ext>
                </a:extLst>
              </p:cNvPr>
              <p:cNvSpPr>
                <a:spLocks noGrp="1" noRot="1" noChangeAspect="1" noMove="1" noResize="1" noEditPoints="1" noAdjustHandles="1" noChangeArrowheads="1" noChangeShapeType="1" noTextEdit="1"/>
              </p:cNvSpPr>
              <p:nvPr>
                <p:ph idx="1"/>
              </p:nvPr>
            </p:nvSpPr>
            <p:spPr>
              <a:xfrm>
                <a:off x="628650" y="1600200"/>
                <a:ext cx="7886700" cy="5098312"/>
              </a:xfrm>
              <a:blipFill>
                <a:blip r:embed="rId2"/>
                <a:stretch>
                  <a:fillRect l="-927" t="-718" r="-1159"/>
                </a:stretch>
              </a:blipFill>
            </p:spPr>
            <p:txBody>
              <a:bodyPr/>
              <a:lstStyle/>
              <a:p>
                <a:r>
                  <a:rPr lang="en-US">
                    <a:noFill/>
                  </a:rPr>
                  <a:t> </a:t>
                </a:r>
              </a:p>
            </p:txBody>
          </p:sp>
        </mc:Fallback>
      </mc:AlternateContent>
      <p:sp>
        <p:nvSpPr>
          <p:cNvPr id="4" name="矩形 3">
            <a:hlinkClick r:id="" action="ppaction://noaction"/>
            <a:extLst>
              <a:ext uri="{FF2B5EF4-FFF2-40B4-BE49-F238E27FC236}">
                <a16:creationId xmlns:a16="http://schemas.microsoft.com/office/drawing/2014/main" id="{436F54C5-5273-499C-BDA5-EAABB9F16607}"/>
              </a:ext>
            </a:extLst>
          </p:cNvPr>
          <p:cNvSpPr/>
          <p:nvPr/>
        </p:nvSpPr>
        <p:spPr>
          <a:xfrm>
            <a:off x="0" y="0"/>
            <a:ext cx="1311564"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latin typeface="Arial" panose="020B0604020202020204" pitchFamily="34" charset="0"/>
                <a:cs typeface="Arial" panose="020B0604020202020204" pitchFamily="34" charset="0"/>
              </a:rPr>
              <a:t>Good Design</a:t>
            </a:r>
            <a:endParaRPr lang="zh-CN" altLang="en-US" sz="1000" dirty="0">
              <a:solidFill>
                <a:schemeClr val="bg1"/>
              </a:solidFill>
              <a:latin typeface="Arial" panose="020B0604020202020204" pitchFamily="34" charset="0"/>
              <a:cs typeface="Arial" panose="020B0604020202020204" pitchFamily="34" charset="0"/>
            </a:endParaRPr>
          </a:p>
        </p:txBody>
      </p:sp>
      <p:sp>
        <p:nvSpPr>
          <p:cNvPr id="5" name="矩形 4">
            <a:hlinkClick r:id="" action="ppaction://noaction"/>
            <a:extLst>
              <a:ext uri="{FF2B5EF4-FFF2-40B4-BE49-F238E27FC236}">
                <a16:creationId xmlns:a16="http://schemas.microsoft.com/office/drawing/2014/main" id="{9C6373EC-C523-48EE-B99F-9AA79E238FF1}"/>
              </a:ext>
            </a:extLst>
          </p:cNvPr>
          <p:cNvSpPr/>
          <p:nvPr/>
        </p:nvSpPr>
        <p:spPr>
          <a:xfrm>
            <a:off x="1311564" y="0"/>
            <a:ext cx="1311564"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Atomic</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
        <p:nvSpPr>
          <p:cNvPr id="6" name="矩形 5">
            <a:hlinkClick r:id="" action="ppaction://noaction"/>
            <a:extLst>
              <a:ext uri="{FF2B5EF4-FFF2-40B4-BE49-F238E27FC236}">
                <a16:creationId xmlns:a16="http://schemas.microsoft.com/office/drawing/2014/main" id="{E622E4DB-4EEF-4F30-8777-D848B6940FC7}"/>
              </a:ext>
            </a:extLst>
          </p:cNvPr>
          <p:cNvSpPr/>
          <p:nvPr/>
        </p:nvSpPr>
        <p:spPr>
          <a:xfrm>
            <a:off x="2623128" y="0"/>
            <a:ext cx="1311564"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Dependencies</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
        <p:nvSpPr>
          <p:cNvPr id="7" name="矩形 6">
            <a:hlinkClick r:id="" action="ppaction://noaction"/>
            <a:extLst>
              <a:ext uri="{FF2B5EF4-FFF2-40B4-BE49-F238E27FC236}">
                <a16:creationId xmlns:a16="http://schemas.microsoft.com/office/drawing/2014/main" id="{C1A8D33C-DD22-4E71-89BB-E7BD77161516}"/>
              </a:ext>
            </a:extLst>
          </p:cNvPr>
          <p:cNvSpPr/>
          <p:nvPr/>
        </p:nvSpPr>
        <p:spPr>
          <a:xfrm>
            <a:off x="3934692" y="0"/>
            <a:ext cx="1311564"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BCNF</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
        <p:nvSpPr>
          <p:cNvPr id="8" name="矩形 7">
            <a:hlinkClick r:id="" action="ppaction://noaction"/>
            <a:extLst>
              <a:ext uri="{FF2B5EF4-FFF2-40B4-BE49-F238E27FC236}">
                <a16:creationId xmlns:a16="http://schemas.microsoft.com/office/drawing/2014/main" id="{1315DA09-1B87-4C79-BE93-D7B655B249E6}"/>
              </a:ext>
            </a:extLst>
          </p:cNvPr>
          <p:cNvSpPr/>
          <p:nvPr/>
        </p:nvSpPr>
        <p:spPr>
          <a:xfrm>
            <a:off x="5246256" y="0"/>
            <a:ext cx="1311564"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3rdNF</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
        <p:nvSpPr>
          <p:cNvPr id="9" name="矩形 8">
            <a:hlinkClick r:id="" action="ppaction://noaction"/>
            <a:extLst>
              <a:ext uri="{FF2B5EF4-FFF2-40B4-BE49-F238E27FC236}">
                <a16:creationId xmlns:a16="http://schemas.microsoft.com/office/drawing/2014/main" id="{6DDB6EE1-83D8-46A4-AB31-AF68EEB0D2C1}"/>
              </a:ext>
            </a:extLst>
          </p:cNvPr>
          <p:cNvSpPr/>
          <p:nvPr/>
        </p:nvSpPr>
        <p:spPr>
          <a:xfrm>
            <a:off x="6557820" y="0"/>
            <a:ext cx="1311564"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MVDs</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
        <p:nvSpPr>
          <p:cNvPr id="10" name="矩形 9">
            <a:hlinkClick r:id="" action="ppaction://noaction"/>
            <a:extLst>
              <a:ext uri="{FF2B5EF4-FFF2-40B4-BE49-F238E27FC236}">
                <a16:creationId xmlns:a16="http://schemas.microsoft.com/office/drawing/2014/main" id="{2EA5BFC5-DE0B-47A0-A4FE-8A24C6962FF9}"/>
              </a:ext>
            </a:extLst>
          </p:cNvPr>
          <p:cNvSpPr/>
          <p:nvPr/>
        </p:nvSpPr>
        <p:spPr>
          <a:xfrm>
            <a:off x="7869384" y="0"/>
            <a:ext cx="1274616"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Design Process</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53750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DB0556-CC4A-48E7-8DAC-B522CEABEDBD}"/>
              </a:ext>
            </a:extLst>
          </p:cNvPr>
          <p:cNvSpPr>
            <a:spLocks noGrp="1"/>
          </p:cNvSpPr>
          <p:nvPr>
            <p:ph type="title"/>
          </p:nvPr>
        </p:nvSpPr>
        <p:spPr/>
        <p:txBody>
          <a:bodyPr/>
          <a:lstStyle/>
          <a:p>
            <a:r>
              <a:rPr lang="en-US" altLang="zh-CN" dirty="0">
                <a:ea typeface="宋体" charset="-122"/>
              </a:rPr>
              <a:t>Larger Schemas?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6E4DBAB-96B1-4654-A956-1674CE94F0D2}"/>
                  </a:ext>
                </a:extLst>
              </p:cNvPr>
              <p:cNvSpPr>
                <a:spLocks noGrp="1"/>
              </p:cNvSpPr>
              <p:nvPr>
                <p:ph idx="1"/>
              </p:nvPr>
            </p:nvSpPr>
            <p:spPr>
              <a:xfrm>
                <a:off x="628650" y="1600201"/>
                <a:ext cx="7886700" cy="4904509"/>
              </a:xfrm>
            </p:spPr>
            <p:txBody>
              <a:bodyPr>
                <a:normAutofit/>
              </a:bodyPr>
              <a:lstStyle/>
              <a:p>
                <a:pPr marL="0" indent="0">
                  <a:spcBef>
                    <a:spcPts val="250"/>
                  </a:spcBef>
                  <a:buNone/>
                </a:pPr>
                <a:r>
                  <a:rPr lang="en-US" altLang="zh-CN" dirty="0">
                    <a:ea typeface="宋体" charset="-122"/>
                  </a:rPr>
                  <a:t>Suppose that instead of the schemas </a:t>
                </a:r>
              </a:p>
              <a:p>
                <a:pPr marL="0" indent="0">
                  <a:spcBef>
                    <a:spcPts val="250"/>
                  </a:spcBef>
                  <a:buNone/>
                </a:pPr>
                <a:r>
                  <a:rPr lang="en-US" altLang="zh-CN" sz="1800" i="1" dirty="0">
                    <a:ea typeface="宋体" charset="-122"/>
                  </a:rPr>
                  <a:t>		</a:t>
                </a:r>
                <a14:m>
                  <m:oMath xmlns:m="http://schemas.openxmlformats.org/officeDocument/2006/math">
                    <m:r>
                      <a:rPr lang="en-US" altLang="zh-CN" sz="1800" b="0" i="1" dirty="0" smtClean="0">
                        <a:latin typeface="Cambria Math" panose="02040503050406030204" pitchFamily="18" charset="0"/>
                        <a:ea typeface="宋体" charset="-122"/>
                      </a:rPr>
                      <m:t>𝑐𝑜𝑢𝑟𝑠𝑒</m:t>
                    </m:r>
                    <m:r>
                      <a:rPr lang="en-US" altLang="zh-CN" sz="1800" i="1" dirty="0" smtClean="0">
                        <a:latin typeface="Cambria Math" panose="02040503050406030204" pitchFamily="18" charset="0"/>
                        <a:ea typeface="宋体" charset="-122"/>
                      </a:rPr>
                      <m:t> =(</m:t>
                    </m:r>
                    <m:bar>
                      <m:barPr>
                        <m:ctrlPr>
                          <a:rPr lang="en-US" altLang="zh-CN" sz="1800" b="0" i="1" dirty="0" smtClean="0">
                            <a:latin typeface="Cambria Math" panose="02040503050406030204" pitchFamily="18" charset="0"/>
                            <a:ea typeface="宋体" charset="-122"/>
                          </a:rPr>
                        </m:ctrlPr>
                      </m:barPr>
                      <m:e>
                        <m:r>
                          <a:rPr lang="en-US" altLang="zh-CN" sz="1800" b="0" i="1" dirty="0" smtClean="0">
                            <a:latin typeface="Cambria Math" panose="02040503050406030204" pitchFamily="18" charset="0"/>
                            <a:ea typeface="宋体" charset="-122"/>
                          </a:rPr>
                          <m:t>𝑐</m:t>
                        </m:r>
                        <m:r>
                          <a:rPr lang="en-US" altLang="zh-CN" sz="1800" b="0" i="1" dirty="0" smtClean="0">
                            <a:latin typeface="Cambria Math" panose="02040503050406030204" pitchFamily="18" charset="0"/>
                            <a:ea typeface="宋体" charset="-122"/>
                          </a:rPr>
                          <m:t>_</m:t>
                        </m:r>
                        <m:r>
                          <a:rPr lang="en-US" altLang="zh-CN" sz="1800" b="0" i="1" dirty="0" smtClean="0">
                            <a:latin typeface="Cambria Math" panose="02040503050406030204" pitchFamily="18" charset="0"/>
                            <a:ea typeface="宋体" charset="-122"/>
                          </a:rPr>
                          <m:t>𝑛𝑎𝑚𝑒</m:t>
                        </m:r>
                      </m:e>
                    </m:bar>
                    <m:r>
                      <a:rPr lang="en-US" altLang="zh-CN" sz="1800" b="0" i="1" dirty="0" smtClean="0">
                        <a:latin typeface="Cambria Math" panose="02040503050406030204" pitchFamily="18" charset="0"/>
                        <a:ea typeface="宋体" charset="-122"/>
                      </a:rPr>
                      <m:t>,</m:t>
                    </m:r>
                    <m:r>
                      <a:rPr lang="en-US" altLang="zh-CN" sz="1800" b="0" i="1" dirty="0" smtClean="0">
                        <a:latin typeface="Cambria Math" panose="02040503050406030204" pitchFamily="18" charset="0"/>
                        <a:ea typeface="宋体" charset="-122"/>
                      </a:rPr>
                      <m:t>𝑐𝑟𝑒𝑑𝑖𝑡𝑠</m:t>
                    </m:r>
                    <m:r>
                      <a:rPr lang="en-US" altLang="zh-CN" sz="1800" b="0" i="1" dirty="0" smtClean="0">
                        <a:latin typeface="Cambria Math" panose="02040503050406030204" pitchFamily="18" charset="0"/>
                        <a:ea typeface="宋体" charset="-122"/>
                      </a:rPr>
                      <m:t>,</m:t>
                    </m:r>
                    <m:r>
                      <a:rPr lang="en-US" altLang="zh-CN" sz="1800" b="0" i="1" dirty="0" smtClean="0">
                        <a:latin typeface="Cambria Math" panose="02040503050406030204" pitchFamily="18" charset="0"/>
                        <a:ea typeface="宋体" charset="-122"/>
                      </a:rPr>
                      <m:t>𝑑𝑜𝑚𝑎𝑖𝑛</m:t>
                    </m:r>
                    <m:r>
                      <a:rPr lang="en-US" altLang="zh-CN" sz="1800" b="0" i="1" dirty="0" smtClean="0">
                        <a:latin typeface="Cambria Math" panose="02040503050406030204" pitchFamily="18" charset="0"/>
                        <a:ea typeface="宋体" charset="-122"/>
                      </a:rPr>
                      <m:t>,</m:t>
                    </m:r>
                    <m:r>
                      <a:rPr lang="en-US" altLang="zh-CN" sz="1800" b="0" i="1" dirty="0" smtClean="0">
                        <a:latin typeface="Cambria Math" panose="02040503050406030204" pitchFamily="18" charset="0"/>
                        <a:ea typeface="宋体" charset="-122"/>
                      </a:rPr>
                      <m:t>𝑐</m:t>
                    </m:r>
                    <m:r>
                      <a:rPr lang="en-US" altLang="zh-CN" sz="1800" b="0" i="1" dirty="0" smtClean="0">
                        <a:latin typeface="Cambria Math" panose="02040503050406030204" pitchFamily="18" charset="0"/>
                        <a:ea typeface="宋体" charset="-122"/>
                      </a:rPr>
                      <m:t>_</m:t>
                    </m:r>
                    <m:r>
                      <a:rPr lang="en-US" altLang="zh-CN" sz="1800" b="0" i="1" dirty="0" smtClean="0">
                        <a:latin typeface="Cambria Math" panose="02040503050406030204" pitchFamily="18" charset="0"/>
                        <a:ea typeface="宋体" charset="-122"/>
                      </a:rPr>
                      <m:t>𝑛𝑢𝑚𝑏𝑒𝑟</m:t>
                    </m:r>
                    <m:r>
                      <a:rPr lang="en-US" altLang="zh-CN" sz="1800" i="1" dirty="0" smtClean="0">
                        <a:latin typeface="Cambria Math" panose="02040503050406030204" pitchFamily="18" charset="0"/>
                        <a:ea typeface="宋体" charset="-122"/>
                      </a:rPr>
                      <m:t>)</m:t>
                    </m:r>
                  </m:oMath>
                </a14:m>
                <a:endParaRPr lang="en-US" altLang="zh-CN" sz="1800" dirty="0">
                  <a:ea typeface="宋体" charset="-122"/>
                </a:endParaRPr>
              </a:p>
              <a:p>
                <a:pPr marL="0" indent="0">
                  <a:spcBef>
                    <a:spcPts val="0"/>
                  </a:spcBef>
                  <a:buNone/>
                </a:pPr>
                <a:r>
                  <a:rPr lang="en-US" altLang="zh-CN" sz="1800" i="1" dirty="0">
                    <a:ea typeface="宋体" charset="-122"/>
                  </a:rPr>
                  <a:t>		</a:t>
                </a:r>
                <a14:m>
                  <m:oMath xmlns:m="http://schemas.openxmlformats.org/officeDocument/2006/math">
                    <m:r>
                      <a:rPr lang="en-US" altLang="zh-CN" sz="1800" b="0" i="1" dirty="0" smtClean="0">
                        <a:latin typeface="Cambria Math" panose="02040503050406030204" pitchFamily="18" charset="0"/>
                        <a:ea typeface="宋体" charset="-122"/>
                      </a:rPr>
                      <m:t>𝑜𝑓𝑓𝑒𝑟</m:t>
                    </m:r>
                    <m:r>
                      <a:rPr lang="en-US" altLang="zh-CN" sz="1800" b="0" i="1" dirty="0" smtClean="0">
                        <a:latin typeface="Cambria Math" panose="02040503050406030204" pitchFamily="18" charset="0"/>
                        <a:ea typeface="宋体" charset="-122"/>
                      </a:rPr>
                      <m:t>=(</m:t>
                    </m:r>
                    <m:bar>
                      <m:barPr>
                        <m:ctrlPr>
                          <a:rPr lang="en-US" altLang="zh-CN" sz="1800" b="0" i="1" dirty="0" smtClean="0">
                            <a:latin typeface="Cambria Math" panose="02040503050406030204" pitchFamily="18" charset="0"/>
                            <a:ea typeface="宋体" charset="-122"/>
                          </a:rPr>
                        </m:ctrlPr>
                      </m:barPr>
                      <m:e>
                        <m:r>
                          <a:rPr lang="en-US" altLang="zh-CN" sz="1800" b="0" i="1" dirty="0" smtClean="0">
                            <a:latin typeface="Cambria Math" panose="02040503050406030204" pitchFamily="18" charset="0"/>
                            <a:ea typeface="宋体" charset="-122"/>
                          </a:rPr>
                          <m:t>𝑝</m:t>
                        </m:r>
                        <m:r>
                          <a:rPr lang="en-US" altLang="zh-CN" sz="1800" b="0" i="1" dirty="0" smtClean="0">
                            <a:latin typeface="Cambria Math" panose="02040503050406030204" pitchFamily="18" charset="0"/>
                            <a:ea typeface="宋体" charset="-122"/>
                          </a:rPr>
                          <m:t>_</m:t>
                        </m:r>
                        <m:r>
                          <a:rPr lang="en-US" altLang="zh-CN" sz="1800" b="0" i="1" dirty="0" smtClean="0">
                            <a:latin typeface="Cambria Math" panose="02040503050406030204" pitchFamily="18" charset="0"/>
                            <a:ea typeface="宋体" charset="-122"/>
                          </a:rPr>
                          <m:t>𝑐𝑜𝑑𝑒</m:t>
                        </m:r>
                        <m:r>
                          <a:rPr lang="en-US" altLang="zh-CN" sz="1800" b="0" i="1" dirty="0" smtClean="0">
                            <a:latin typeface="Cambria Math" panose="02040503050406030204" pitchFamily="18" charset="0"/>
                            <a:ea typeface="宋体" charset="-122"/>
                          </a:rPr>
                          <m:t>,</m:t>
                        </m:r>
                        <m:r>
                          <a:rPr lang="en-US" altLang="zh-CN" sz="1800" b="0" i="1" dirty="0" smtClean="0">
                            <a:latin typeface="Cambria Math" panose="02040503050406030204" pitchFamily="18" charset="0"/>
                            <a:ea typeface="宋体" charset="-122"/>
                          </a:rPr>
                          <m:t>𝑐</m:t>
                        </m:r>
                        <m:r>
                          <a:rPr lang="en-US" altLang="zh-CN" sz="1800" b="0" i="1" dirty="0" smtClean="0">
                            <a:latin typeface="Cambria Math" panose="02040503050406030204" pitchFamily="18" charset="0"/>
                            <a:ea typeface="宋体" charset="-122"/>
                          </a:rPr>
                          <m:t>_</m:t>
                        </m:r>
                        <m:r>
                          <a:rPr lang="en-US" altLang="zh-CN" sz="1800" b="0" i="1" dirty="0" smtClean="0">
                            <a:latin typeface="Cambria Math" panose="02040503050406030204" pitchFamily="18" charset="0"/>
                            <a:ea typeface="宋体" charset="-122"/>
                          </a:rPr>
                          <m:t>𝑛𝑎𝑚𝑒</m:t>
                        </m:r>
                      </m:e>
                    </m:bar>
                    <m:r>
                      <a:rPr lang="en-US" altLang="zh-CN" sz="1800" i="1" dirty="0" smtClean="0">
                        <a:latin typeface="Cambria Math" panose="02040503050406030204" pitchFamily="18" charset="0"/>
                        <a:ea typeface="宋体" charset="-122"/>
                      </a:rPr>
                      <m:t>)</m:t>
                    </m:r>
                  </m:oMath>
                </a14:m>
                <a:endParaRPr lang="en-US" altLang="zh-CN" sz="1800" dirty="0">
                  <a:ea typeface="宋体" charset="-122"/>
                </a:endParaRPr>
              </a:p>
              <a:p>
                <a:pPr marL="0" indent="0">
                  <a:spcBef>
                    <a:spcPts val="250"/>
                  </a:spcBef>
                  <a:buNone/>
                </a:pPr>
                <a:r>
                  <a:rPr lang="en-US" altLang="zh-CN" dirty="0">
                    <a:ea typeface="宋体" charset="-122"/>
                  </a:rPr>
                  <a:t>we have a larger schema </a:t>
                </a:r>
              </a:p>
              <a:p>
                <a:pPr marL="0" indent="0">
                  <a:spcBef>
                    <a:spcPts val="250"/>
                  </a:spcBef>
                  <a:buNone/>
                </a:pPr>
                <a:r>
                  <a:rPr lang="en-US" altLang="zh-CN" i="1" dirty="0">
                    <a:ea typeface="宋体" charset="-122"/>
                  </a:rPr>
                  <a:t>		</a:t>
                </a:r>
                <a14:m>
                  <m:oMath xmlns:m="http://schemas.openxmlformats.org/officeDocument/2006/math">
                    <m:r>
                      <a:rPr lang="en-US" altLang="zh-CN" sz="1800" b="0" i="1" dirty="0" smtClean="0">
                        <a:latin typeface="Cambria Math" panose="02040503050406030204" pitchFamily="18" charset="0"/>
                        <a:ea typeface="宋体" charset="-122"/>
                      </a:rPr>
                      <m:t>𝑐𝑜𝑢𝑟𝑠𝑒</m:t>
                    </m:r>
                    <m:r>
                      <a:rPr lang="en-US" altLang="zh-CN" sz="1800" b="0" i="1" dirty="0" smtClean="0">
                        <a:latin typeface="Cambria Math" panose="02040503050406030204" pitchFamily="18" charset="0"/>
                        <a:ea typeface="宋体" charset="-122"/>
                      </a:rPr>
                      <m:t>_</m:t>
                    </m:r>
                    <m:r>
                      <a:rPr lang="en-US" altLang="zh-CN" sz="1800" b="0" i="1" dirty="0" smtClean="0">
                        <a:latin typeface="Cambria Math" panose="02040503050406030204" pitchFamily="18" charset="0"/>
                        <a:ea typeface="宋体" charset="-122"/>
                      </a:rPr>
                      <m:t>𝑖𝑛𝑓𝑜</m:t>
                    </m:r>
                    <m:r>
                      <a:rPr lang="en-US" altLang="zh-CN" sz="1800" i="1" dirty="0">
                        <a:latin typeface="Cambria Math" panose="02040503050406030204" pitchFamily="18" charset="0"/>
                        <a:ea typeface="宋体" charset="-122"/>
                      </a:rPr>
                      <m:t>=(</m:t>
                    </m:r>
                    <m:r>
                      <a:rPr lang="en-US" altLang="zh-CN" sz="1800" b="0" i="1" dirty="0" smtClean="0">
                        <a:latin typeface="Cambria Math" panose="02040503050406030204" pitchFamily="18" charset="0"/>
                        <a:ea typeface="宋体" charset="-122"/>
                      </a:rPr>
                      <m:t>𝑐</m:t>
                    </m:r>
                    <m:r>
                      <a:rPr lang="en-US" altLang="zh-CN" sz="1800" b="0" i="1" dirty="0" smtClean="0">
                        <a:latin typeface="Cambria Math" panose="02040503050406030204" pitchFamily="18" charset="0"/>
                        <a:ea typeface="宋体" charset="-122"/>
                      </a:rPr>
                      <m:t>_</m:t>
                    </m:r>
                    <m:r>
                      <a:rPr lang="en-US" altLang="zh-CN" sz="1800" b="0" i="1" dirty="0" smtClean="0">
                        <a:latin typeface="Cambria Math" panose="02040503050406030204" pitchFamily="18" charset="0"/>
                        <a:ea typeface="宋体" charset="-122"/>
                      </a:rPr>
                      <m:t>𝑛𝑎𝑚𝑒</m:t>
                    </m:r>
                    <m:r>
                      <a:rPr lang="en-US" altLang="zh-CN" sz="1800" b="0" i="1" dirty="0" smtClean="0">
                        <a:latin typeface="Cambria Math" panose="02040503050406030204" pitchFamily="18" charset="0"/>
                        <a:ea typeface="宋体" charset="-122"/>
                      </a:rPr>
                      <m:t>,</m:t>
                    </m:r>
                    <m:r>
                      <a:rPr lang="en-US" altLang="zh-CN" sz="1800" b="0" i="1" dirty="0" smtClean="0">
                        <a:latin typeface="Cambria Math" panose="02040503050406030204" pitchFamily="18" charset="0"/>
                        <a:ea typeface="宋体" charset="-122"/>
                      </a:rPr>
                      <m:t>𝑐𝑟𝑒𝑑𝑖𝑡𝑠</m:t>
                    </m:r>
                    <m:r>
                      <a:rPr lang="en-US" altLang="zh-CN" sz="1800" b="0" i="1" dirty="0" smtClean="0">
                        <a:latin typeface="Cambria Math" panose="02040503050406030204" pitchFamily="18" charset="0"/>
                        <a:ea typeface="宋体" charset="-122"/>
                      </a:rPr>
                      <m:t>,</m:t>
                    </m:r>
                    <m:r>
                      <a:rPr lang="en-US" altLang="zh-CN" sz="1800" b="0" i="1" dirty="0" smtClean="0">
                        <a:latin typeface="Cambria Math" panose="02040503050406030204" pitchFamily="18" charset="0"/>
                        <a:ea typeface="宋体" charset="-122"/>
                      </a:rPr>
                      <m:t>𝑑𝑜𝑚𝑎𝑖𝑛</m:t>
                    </m:r>
                    <m:r>
                      <a:rPr lang="en-US" altLang="zh-CN" sz="1800" b="0" i="1" dirty="0" smtClean="0">
                        <a:latin typeface="Cambria Math" panose="02040503050406030204" pitchFamily="18" charset="0"/>
                        <a:ea typeface="宋体" charset="-122"/>
                      </a:rPr>
                      <m:t>,</m:t>
                    </m:r>
                    <m:r>
                      <a:rPr lang="en-US" altLang="zh-CN" sz="1800" b="0" i="1" dirty="0" smtClean="0">
                        <a:latin typeface="Cambria Math" panose="02040503050406030204" pitchFamily="18" charset="0"/>
                        <a:ea typeface="宋体" charset="-122"/>
                      </a:rPr>
                      <m:t>𝑐</m:t>
                    </m:r>
                    <m:r>
                      <a:rPr lang="en-US" altLang="zh-CN" sz="1800" b="0" i="1" dirty="0" smtClean="0">
                        <a:latin typeface="Cambria Math" panose="02040503050406030204" pitchFamily="18" charset="0"/>
                        <a:ea typeface="宋体" charset="-122"/>
                      </a:rPr>
                      <m:t>_</m:t>
                    </m:r>
                    <m:r>
                      <a:rPr lang="en-US" altLang="zh-CN" sz="1800" b="0" i="1" dirty="0" smtClean="0">
                        <a:latin typeface="Cambria Math" panose="02040503050406030204" pitchFamily="18" charset="0"/>
                        <a:ea typeface="宋体" charset="-122"/>
                      </a:rPr>
                      <m:t>𝑛𝑢𝑚𝑏𝑒𝑟</m:t>
                    </m:r>
                    <m:r>
                      <a:rPr lang="en-US" altLang="zh-CN" sz="1800" b="0" i="1" dirty="0" smtClean="0">
                        <a:latin typeface="Cambria Math" panose="02040503050406030204" pitchFamily="18" charset="0"/>
                        <a:ea typeface="宋体" charset="-122"/>
                      </a:rPr>
                      <m:t>,</m:t>
                    </m:r>
                    <m:r>
                      <a:rPr lang="en-US" altLang="zh-CN" sz="1800" b="0" i="1" dirty="0" smtClean="0">
                        <a:latin typeface="Cambria Math" panose="02040503050406030204" pitchFamily="18" charset="0"/>
                        <a:ea typeface="宋体" charset="-122"/>
                      </a:rPr>
                      <m:t>𝑝</m:t>
                    </m:r>
                    <m:r>
                      <a:rPr lang="en-US" altLang="zh-CN" sz="1800" b="0" i="1" dirty="0" smtClean="0">
                        <a:latin typeface="Cambria Math" panose="02040503050406030204" pitchFamily="18" charset="0"/>
                        <a:ea typeface="宋体" charset="-122"/>
                      </a:rPr>
                      <m:t>_</m:t>
                    </m:r>
                    <m:r>
                      <a:rPr lang="en-US" altLang="zh-CN" sz="1800" b="0" i="1" dirty="0" smtClean="0">
                        <a:latin typeface="Cambria Math" panose="02040503050406030204" pitchFamily="18" charset="0"/>
                        <a:ea typeface="宋体" charset="-122"/>
                      </a:rPr>
                      <m:t>𝑐𝑜𝑑𝑒</m:t>
                    </m:r>
                    <m:r>
                      <a:rPr lang="en-US" altLang="zh-CN" sz="1800" i="1" dirty="0">
                        <a:latin typeface="Cambria Math" panose="02040503050406030204" pitchFamily="18" charset="0"/>
                        <a:ea typeface="宋体" charset="-122"/>
                      </a:rPr>
                      <m:t>)</m:t>
                    </m:r>
                  </m:oMath>
                </a14:m>
                <a:endParaRPr lang="en-US" altLang="zh-CN" dirty="0">
                  <a:ea typeface="宋体" charset="-122"/>
                </a:endParaRPr>
              </a:p>
              <a:p>
                <a:pPr marL="0" indent="0">
                  <a:spcBef>
                    <a:spcPts val="250"/>
                  </a:spcBef>
                  <a:buNone/>
                </a:pPr>
                <a:endParaRPr lang="en-US" altLang="zh-CN" dirty="0">
                  <a:ea typeface="宋体" charset="-122"/>
                </a:endParaRPr>
              </a:p>
              <a:p>
                <a:pPr marL="0" indent="0">
                  <a:spcBef>
                    <a:spcPts val="250"/>
                  </a:spcBef>
                  <a:buNone/>
                </a:pPr>
                <a:r>
                  <a:rPr lang="en-US" altLang="zh-CN" dirty="0">
                    <a:ea typeface="宋体" charset="-122"/>
                  </a:rPr>
                  <a:t>Note: </a:t>
                </a:r>
                <a14:m>
                  <m:oMath xmlns:m="http://schemas.openxmlformats.org/officeDocument/2006/math">
                    <m:r>
                      <a:rPr lang="en-US" altLang="zh-CN" b="0" i="1" smtClean="0">
                        <a:latin typeface="Cambria Math" panose="02040503050406030204" pitchFamily="18" charset="0"/>
                        <a:ea typeface="宋体" charset="-122"/>
                      </a:rPr>
                      <m:t>𝑝</m:t>
                    </m:r>
                    <m:r>
                      <a:rPr lang="en-US" altLang="zh-CN" b="0" i="1" smtClean="0">
                        <a:latin typeface="Cambria Math" panose="02040503050406030204" pitchFamily="18" charset="0"/>
                        <a:ea typeface="宋体" charset="-122"/>
                      </a:rPr>
                      <m:t>_</m:t>
                    </m:r>
                    <m:r>
                      <a:rPr lang="en-US" altLang="zh-CN" b="0" i="1" smtClean="0">
                        <a:latin typeface="Cambria Math" panose="02040503050406030204" pitchFamily="18" charset="0"/>
                        <a:ea typeface="宋体" charset="-122"/>
                      </a:rPr>
                      <m:t>𝑐𝑜𝑑𝑒</m:t>
                    </m:r>
                  </m:oMath>
                </a14:m>
                <a:r>
                  <a:rPr lang="en-US" altLang="zh-CN" dirty="0">
                    <a:ea typeface="宋体" charset="-122"/>
                  </a:rPr>
                  <a:t> is the code of the program which offers the course.</a:t>
                </a:r>
              </a:p>
              <a:p>
                <a:pPr marL="0" indent="0">
                  <a:spcBef>
                    <a:spcPts val="250"/>
                  </a:spcBef>
                  <a:buNone/>
                </a:pPr>
                <a:endParaRPr lang="en-US" altLang="zh-CN" dirty="0">
                  <a:ea typeface="宋体" charset="-122"/>
                </a:endParaRPr>
              </a:p>
              <a:p>
                <a:pPr>
                  <a:spcBef>
                    <a:spcPts val="250"/>
                  </a:spcBef>
                </a:pPr>
                <a:r>
                  <a:rPr lang="en-US" altLang="zh-CN" dirty="0">
                    <a:ea typeface="宋体" charset="-122"/>
                  </a:rPr>
                  <a:t>What is the key of this schema?</a:t>
                </a:r>
              </a:p>
              <a:p>
                <a:pPr>
                  <a:spcBef>
                    <a:spcPts val="250"/>
                  </a:spcBef>
                </a:pPr>
                <a:r>
                  <a:rPr lang="en-US" altLang="zh-CN" dirty="0">
                    <a:ea typeface="宋体" charset="-122"/>
                  </a:rPr>
                  <a:t>Why this is not a good design?</a:t>
                </a:r>
              </a:p>
            </p:txBody>
          </p:sp>
        </mc:Choice>
        <mc:Fallback xmlns="">
          <p:sp>
            <p:nvSpPr>
              <p:cNvPr id="3" name="内容占位符 2">
                <a:extLst>
                  <a:ext uri="{FF2B5EF4-FFF2-40B4-BE49-F238E27FC236}">
                    <a16:creationId xmlns:a16="http://schemas.microsoft.com/office/drawing/2014/main" id="{56E4DBAB-96B1-4654-A956-1674CE94F0D2}"/>
                  </a:ext>
                </a:extLst>
              </p:cNvPr>
              <p:cNvSpPr>
                <a:spLocks noGrp="1" noRot="1" noChangeAspect="1" noMove="1" noResize="1" noEditPoints="1" noAdjustHandles="1" noChangeArrowheads="1" noChangeShapeType="1" noTextEdit="1"/>
              </p:cNvSpPr>
              <p:nvPr>
                <p:ph idx="1"/>
              </p:nvPr>
            </p:nvSpPr>
            <p:spPr>
              <a:xfrm>
                <a:off x="628650" y="1600201"/>
                <a:ext cx="7886700" cy="4904509"/>
              </a:xfrm>
              <a:blipFill>
                <a:blip r:embed="rId2"/>
                <a:stretch>
                  <a:fillRect l="-927" t="-1617"/>
                </a:stretch>
              </a:blipFill>
            </p:spPr>
            <p:txBody>
              <a:bodyPr/>
              <a:lstStyle/>
              <a:p>
                <a:r>
                  <a:rPr lang="en-US">
                    <a:noFill/>
                  </a:rPr>
                  <a:t> </a:t>
                </a:r>
              </a:p>
            </p:txBody>
          </p:sp>
        </mc:Fallback>
      </mc:AlternateContent>
      <p:sp>
        <p:nvSpPr>
          <p:cNvPr id="4" name="矩形 3">
            <a:hlinkClick r:id="" action="ppaction://noaction"/>
            <a:extLst>
              <a:ext uri="{FF2B5EF4-FFF2-40B4-BE49-F238E27FC236}">
                <a16:creationId xmlns:a16="http://schemas.microsoft.com/office/drawing/2014/main" id="{436F54C5-5273-499C-BDA5-EAABB9F16607}"/>
              </a:ext>
            </a:extLst>
          </p:cNvPr>
          <p:cNvSpPr/>
          <p:nvPr/>
        </p:nvSpPr>
        <p:spPr>
          <a:xfrm>
            <a:off x="0" y="0"/>
            <a:ext cx="1311564"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latin typeface="Arial" panose="020B0604020202020204" pitchFamily="34" charset="0"/>
                <a:cs typeface="Arial" panose="020B0604020202020204" pitchFamily="34" charset="0"/>
              </a:rPr>
              <a:t>Good Design</a:t>
            </a:r>
            <a:endParaRPr lang="zh-CN" altLang="en-US" sz="1000" dirty="0">
              <a:solidFill>
                <a:schemeClr val="bg1"/>
              </a:solidFill>
              <a:latin typeface="Arial" panose="020B0604020202020204" pitchFamily="34" charset="0"/>
              <a:cs typeface="Arial" panose="020B0604020202020204" pitchFamily="34" charset="0"/>
            </a:endParaRPr>
          </a:p>
        </p:txBody>
      </p:sp>
      <p:sp>
        <p:nvSpPr>
          <p:cNvPr id="5" name="矩形 4">
            <a:hlinkClick r:id="" action="ppaction://noaction"/>
            <a:extLst>
              <a:ext uri="{FF2B5EF4-FFF2-40B4-BE49-F238E27FC236}">
                <a16:creationId xmlns:a16="http://schemas.microsoft.com/office/drawing/2014/main" id="{9C6373EC-C523-48EE-B99F-9AA79E238FF1}"/>
              </a:ext>
            </a:extLst>
          </p:cNvPr>
          <p:cNvSpPr/>
          <p:nvPr/>
        </p:nvSpPr>
        <p:spPr>
          <a:xfrm>
            <a:off x="1311564" y="0"/>
            <a:ext cx="1311564"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Atomic</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
        <p:nvSpPr>
          <p:cNvPr id="6" name="矩形 5">
            <a:hlinkClick r:id="" action="ppaction://noaction"/>
            <a:extLst>
              <a:ext uri="{FF2B5EF4-FFF2-40B4-BE49-F238E27FC236}">
                <a16:creationId xmlns:a16="http://schemas.microsoft.com/office/drawing/2014/main" id="{E622E4DB-4EEF-4F30-8777-D848B6940FC7}"/>
              </a:ext>
            </a:extLst>
          </p:cNvPr>
          <p:cNvSpPr/>
          <p:nvPr/>
        </p:nvSpPr>
        <p:spPr>
          <a:xfrm>
            <a:off x="2623128" y="0"/>
            <a:ext cx="1311564"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Dependencies</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
        <p:nvSpPr>
          <p:cNvPr id="7" name="矩形 6">
            <a:hlinkClick r:id="" action="ppaction://noaction"/>
            <a:extLst>
              <a:ext uri="{FF2B5EF4-FFF2-40B4-BE49-F238E27FC236}">
                <a16:creationId xmlns:a16="http://schemas.microsoft.com/office/drawing/2014/main" id="{C1A8D33C-DD22-4E71-89BB-E7BD77161516}"/>
              </a:ext>
            </a:extLst>
          </p:cNvPr>
          <p:cNvSpPr/>
          <p:nvPr/>
        </p:nvSpPr>
        <p:spPr>
          <a:xfrm>
            <a:off x="3934692" y="0"/>
            <a:ext cx="1311564"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BCNF</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
        <p:nvSpPr>
          <p:cNvPr id="8" name="矩形 7">
            <a:hlinkClick r:id="" action="ppaction://noaction"/>
            <a:extLst>
              <a:ext uri="{FF2B5EF4-FFF2-40B4-BE49-F238E27FC236}">
                <a16:creationId xmlns:a16="http://schemas.microsoft.com/office/drawing/2014/main" id="{1315DA09-1B87-4C79-BE93-D7B655B249E6}"/>
              </a:ext>
            </a:extLst>
          </p:cNvPr>
          <p:cNvSpPr/>
          <p:nvPr/>
        </p:nvSpPr>
        <p:spPr>
          <a:xfrm>
            <a:off x="5246256" y="0"/>
            <a:ext cx="1311564"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3rdNF</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
        <p:nvSpPr>
          <p:cNvPr id="9" name="矩形 8">
            <a:hlinkClick r:id="" action="ppaction://noaction"/>
            <a:extLst>
              <a:ext uri="{FF2B5EF4-FFF2-40B4-BE49-F238E27FC236}">
                <a16:creationId xmlns:a16="http://schemas.microsoft.com/office/drawing/2014/main" id="{6DDB6EE1-83D8-46A4-AB31-AF68EEB0D2C1}"/>
              </a:ext>
            </a:extLst>
          </p:cNvPr>
          <p:cNvSpPr/>
          <p:nvPr/>
        </p:nvSpPr>
        <p:spPr>
          <a:xfrm>
            <a:off x="6557820" y="0"/>
            <a:ext cx="1311564"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MVDs</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
        <p:nvSpPr>
          <p:cNvPr id="10" name="矩形 9">
            <a:hlinkClick r:id="" action="ppaction://noaction"/>
            <a:extLst>
              <a:ext uri="{FF2B5EF4-FFF2-40B4-BE49-F238E27FC236}">
                <a16:creationId xmlns:a16="http://schemas.microsoft.com/office/drawing/2014/main" id="{2EA5BFC5-DE0B-47A0-A4FE-8A24C6962FF9}"/>
              </a:ext>
            </a:extLst>
          </p:cNvPr>
          <p:cNvSpPr/>
          <p:nvPr/>
        </p:nvSpPr>
        <p:spPr>
          <a:xfrm>
            <a:off x="7869384" y="0"/>
            <a:ext cx="1274616"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Design Process</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45878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DB0556-CC4A-48E7-8DAC-B522CEABEDBD}"/>
              </a:ext>
            </a:extLst>
          </p:cNvPr>
          <p:cNvSpPr>
            <a:spLocks noGrp="1"/>
          </p:cNvSpPr>
          <p:nvPr>
            <p:ph type="title"/>
          </p:nvPr>
        </p:nvSpPr>
        <p:spPr/>
        <p:txBody>
          <a:bodyPr/>
          <a:lstStyle/>
          <a:p>
            <a:r>
              <a:rPr lang="en-US" altLang="zh-CN" dirty="0">
                <a:ea typeface="宋体" charset="-122"/>
              </a:rPr>
              <a:t>Larger Schemas?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6E4DBAB-96B1-4654-A956-1674CE94F0D2}"/>
                  </a:ext>
                </a:extLst>
              </p:cNvPr>
              <p:cNvSpPr>
                <a:spLocks noGrp="1"/>
              </p:cNvSpPr>
              <p:nvPr>
                <p:ph idx="1"/>
              </p:nvPr>
            </p:nvSpPr>
            <p:spPr>
              <a:xfrm>
                <a:off x="628650" y="1600201"/>
                <a:ext cx="7886700" cy="4904509"/>
              </a:xfrm>
            </p:spPr>
            <p:txBody>
              <a:bodyPr>
                <a:normAutofit/>
              </a:bodyPr>
              <a:lstStyle/>
              <a:p>
                <a:pPr marL="0" indent="0">
                  <a:spcBef>
                    <a:spcPts val="250"/>
                  </a:spcBef>
                  <a:buNone/>
                </a:pPr>
                <a14:m>
                  <m:oMath xmlns:m="http://schemas.openxmlformats.org/officeDocument/2006/math">
                    <m:r>
                      <a:rPr lang="en-US" altLang="zh-CN" sz="1800" b="0" i="1" dirty="0" smtClean="0">
                        <a:latin typeface="Cambria Math" panose="02040503050406030204" pitchFamily="18" charset="0"/>
                        <a:ea typeface="宋体" charset="-122"/>
                      </a:rPr>
                      <m:t>𝑐𝑜𝑢𝑟𝑠𝑒</m:t>
                    </m:r>
                    <m:r>
                      <a:rPr lang="en-US" altLang="zh-CN" sz="1800" b="0" i="1" dirty="0" smtClean="0">
                        <a:latin typeface="Cambria Math" panose="02040503050406030204" pitchFamily="18" charset="0"/>
                        <a:ea typeface="宋体" charset="-122"/>
                      </a:rPr>
                      <m:t>_</m:t>
                    </m:r>
                    <m:r>
                      <a:rPr lang="en-US" altLang="zh-CN" sz="1800" b="0" i="1" dirty="0" smtClean="0">
                        <a:latin typeface="Cambria Math" panose="02040503050406030204" pitchFamily="18" charset="0"/>
                        <a:ea typeface="宋体" charset="-122"/>
                      </a:rPr>
                      <m:t>𝑖𝑛𝑓𝑜</m:t>
                    </m:r>
                    <m:r>
                      <a:rPr lang="en-US" altLang="zh-CN" sz="1800" i="1" dirty="0">
                        <a:latin typeface="Cambria Math" panose="02040503050406030204" pitchFamily="18" charset="0"/>
                        <a:ea typeface="宋体" charset="-122"/>
                      </a:rPr>
                      <m:t>=(</m:t>
                    </m:r>
                    <m:r>
                      <a:rPr lang="en-US" altLang="zh-CN" sz="1800" b="0" i="1" dirty="0" smtClean="0">
                        <a:latin typeface="Cambria Math" panose="02040503050406030204" pitchFamily="18" charset="0"/>
                        <a:ea typeface="宋体" charset="-122"/>
                      </a:rPr>
                      <m:t>𝑐</m:t>
                    </m:r>
                    <m:r>
                      <a:rPr lang="en-US" altLang="zh-CN" sz="1800" b="0" i="1" dirty="0" smtClean="0">
                        <a:latin typeface="Cambria Math" panose="02040503050406030204" pitchFamily="18" charset="0"/>
                        <a:ea typeface="宋体" charset="-122"/>
                      </a:rPr>
                      <m:t>_</m:t>
                    </m:r>
                    <m:r>
                      <a:rPr lang="en-US" altLang="zh-CN" sz="1800" b="0" i="1" dirty="0" smtClean="0">
                        <a:latin typeface="Cambria Math" panose="02040503050406030204" pitchFamily="18" charset="0"/>
                        <a:ea typeface="宋体" charset="-122"/>
                      </a:rPr>
                      <m:t>𝑛𝑎𝑚𝑒</m:t>
                    </m:r>
                    <m:r>
                      <a:rPr lang="en-US" altLang="zh-CN" sz="1800" b="0" i="1" dirty="0" smtClean="0">
                        <a:latin typeface="Cambria Math" panose="02040503050406030204" pitchFamily="18" charset="0"/>
                        <a:ea typeface="宋体" charset="-122"/>
                      </a:rPr>
                      <m:t>,</m:t>
                    </m:r>
                    <m:r>
                      <a:rPr lang="en-US" altLang="zh-CN" sz="1800" b="0" i="1" dirty="0" smtClean="0">
                        <a:latin typeface="Cambria Math" panose="02040503050406030204" pitchFamily="18" charset="0"/>
                        <a:ea typeface="宋体" charset="-122"/>
                      </a:rPr>
                      <m:t>𝑐𝑟𝑒𝑑𝑖𝑡𝑠</m:t>
                    </m:r>
                    <m:r>
                      <a:rPr lang="en-US" altLang="zh-CN" sz="1800" b="0" i="1" dirty="0" smtClean="0">
                        <a:latin typeface="Cambria Math" panose="02040503050406030204" pitchFamily="18" charset="0"/>
                        <a:ea typeface="宋体" charset="-122"/>
                      </a:rPr>
                      <m:t>,</m:t>
                    </m:r>
                    <m:r>
                      <a:rPr lang="en-US" altLang="zh-CN" sz="1800" b="0" i="1" dirty="0" smtClean="0">
                        <a:latin typeface="Cambria Math" panose="02040503050406030204" pitchFamily="18" charset="0"/>
                        <a:ea typeface="宋体" charset="-122"/>
                      </a:rPr>
                      <m:t>𝑑𝑜𝑚𝑎𝑖𝑛</m:t>
                    </m:r>
                    <m:r>
                      <a:rPr lang="en-US" altLang="zh-CN" sz="1800" b="0" i="1" dirty="0" smtClean="0">
                        <a:latin typeface="Cambria Math" panose="02040503050406030204" pitchFamily="18" charset="0"/>
                        <a:ea typeface="宋体" charset="-122"/>
                      </a:rPr>
                      <m:t>,</m:t>
                    </m:r>
                    <m:r>
                      <a:rPr lang="en-US" altLang="zh-CN" sz="1800" b="0" i="1" dirty="0" smtClean="0">
                        <a:latin typeface="Cambria Math" panose="02040503050406030204" pitchFamily="18" charset="0"/>
                        <a:ea typeface="宋体" charset="-122"/>
                      </a:rPr>
                      <m:t>𝑐</m:t>
                    </m:r>
                    <m:r>
                      <a:rPr lang="en-US" altLang="zh-CN" sz="1800" b="0" i="1" dirty="0" smtClean="0">
                        <a:latin typeface="Cambria Math" panose="02040503050406030204" pitchFamily="18" charset="0"/>
                        <a:ea typeface="宋体" charset="-122"/>
                      </a:rPr>
                      <m:t>_</m:t>
                    </m:r>
                    <m:r>
                      <a:rPr lang="en-US" altLang="zh-CN" sz="1800" b="0" i="1" dirty="0" smtClean="0">
                        <a:latin typeface="Cambria Math" panose="02040503050406030204" pitchFamily="18" charset="0"/>
                        <a:ea typeface="宋体" charset="-122"/>
                      </a:rPr>
                      <m:t>𝑛𝑢𝑚𝑏𝑒𝑟</m:t>
                    </m:r>
                    <m:r>
                      <a:rPr lang="en-US" altLang="zh-CN" sz="1800" b="0" i="1" dirty="0" smtClean="0">
                        <a:latin typeface="Cambria Math" panose="02040503050406030204" pitchFamily="18" charset="0"/>
                        <a:ea typeface="宋体" charset="-122"/>
                      </a:rPr>
                      <m:t>,</m:t>
                    </m:r>
                    <m:r>
                      <a:rPr lang="en-US" altLang="zh-CN" sz="1800" b="0" i="1" dirty="0" smtClean="0">
                        <a:latin typeface="Cambria Math" panose="02040503050406030204" pitchFamily="18" charset="0"/>
                        <a:ea typeface="宋体" charset="-122"/>
                      </a:rPr>
                      <m:t>𝑝</m:t>
                    </m:r>
                    <m:r>
                      <a:rPr lang="en-US" altLang="zh-CN" sz="1800" b="0" i="1" dirty="0" smtClean="0">
                        <a:latin typeface="Cambria Math" panose="02040503050406030204" pitchFamily="18" charset="0"/>
                        <a:ea typeface="宋体" charset="-122"/>
                      </a:rPr>
                      <m:t>_</m:t>
                    </m:r>
                    <m:r>
                      <a:rPr lang="en-US" altLang="zh-CN" sz="1800" b="0" i="1" dirty="0" smtClean="0">
                        <a:latin typeface="Cambria Math" panose="02040503050406030204" pitchFamily="18" charset="0"/>
                        <a:ea typeface="宋体" charset="-122"/>
                      </a:rPr>
                      <m:t>𝑐𝑜𝑑𝑒</m:t>
                    </m:r>
                    <m:r>
                      <a:rPr lang="en-US" altLang="zh-CN" sz="1800" i="1" dirty="0">
                        <a:latin typeface="Cambria Math" panose="02040503050406030204" pitchFamily="18" charset="0"/>
                        <a:ea typeface="宋体" charset="-122"/>
                      </a:rPr>
                      <m:t>)</m:t>
                    </m:r>
                  </m:oMath>
                </a14:m>
                <a:r>
                  <a:rPr lang="en-US" altLang="zh-CN" sz="1800" dirty="0">
                    <a:ea typeface="宋体" charset="-122"/>
                  </a:rPr>
                  <a:t> </a:t>
                </a:r>
              </a:p>
              <a:p>
                <a:pPr marL="0" indent="0">
                  <a:spcBef>
                    <a:spcPts val="250"/>
                  </a:spcBef>
                  <a:buNone/>
                </a:pPr>
                <a:endParaRPr lang="en-US" altLang="zh-CN" sz="1800" dirty="0">
                  <a:ea typeface="宋体" charset="-122"/>
                </a:endParaRPr>
              </a:p>
              <a:p>
                <a:pPr>
                  <a:spcBef>
                    <a:spcPts val="250"/>
                  </a:spcBef>
                </a:pPr>
                <a:r>
                  <a:rPr lang="en-US" altLang="zh-CN" dirty="0">
                    <a:ea typeface="宋体" charset="-122"/>
                  </a:rPr>
                  <a:t>What is the key of this schema?</a:t>
                </a:r>
              </a:p>
              <a:p>
                <a:pPr lvl="1">
                  <a:spcBef>
                    <a:spcPts val="250"/>
                  </a:spcBef>
                </a:pPr>
                <a14:m>
                  <m:oMath xmlns:m="http://schemas.openxmlformats.org/officeDocument/2006/math">
                    <m:r>
                      <a:rPr lang="en-US" altLang="zh-CN" b="0" i="1" smtClean="0">
                        <a:latin typeface="Cambria Math" panose="02040503050406030204" pitchFamily="18" charset="0"/>
                        <a:ea typeface="宋体" charset="-122"/>
                        <a:cs typeface="Arial" panose="020B0604020202020204" pitchFamily="34" charset="0"/>
                      </a:rPr>
                      <m:t>𝑐</m:t>
                    </m:r>
                    <m:r>
                      <a:rPr lang="en-US" altLang="zh-CN" b="0" i="1" smtClean="0">
                        <a:latin typeface="Cambria Math" panose="02040503050406030204" pitchFamily="18" charset="0"/>
                        <a:ea typeface="宋体" charset="-122"/>
                        <a:cs typeface="Arial" panose="020B0604020202020204" pitchFamily="34" charset="0"/>
                      </a:rPr>
                      <m:t>_</m:t>
                    </m:r>
                    <m:r>
                      <a:rPr lang="en-US" altLang="zh-CN" b="0" i="1" smtClean="0">
                        <a:latin typeface="Cambria Math" panose="02040503050406030204" pitchFamily="18" charset="0"/>
                        <a:ea typeface="宋体" charset="-122"/>
                        <a:cs typeface="Arial" panose="020B0604020202020204" pitchFamily="34" charset="0"/>
                      </a:rPr>
                      <m:t>𝑛𝑎𝑚𝑒</m:t>
                    </m:r>
                  </m:oMath>
                </a14:m>
                <a:r>
                  <a:rPr lang="en-US" altLang="zh-CN" dirty="0">
                    <a:latin typeface="Arial" panose="020B0604020202020204" pitchFamily="34" charset="0"/>
                    <a:ea typeface="宋体" charset="-122"/>
                    <a:cs typeface="Arial" panose="020B0604020202020204" pitchFamily="34" charset="0"/>
                  </a:rPr>
                  <a:t> itself cannot be a key. When a course is offered by multiple programs, </a:t>
                </a:r>
                <a14:m>
                  <m:oMath xmlns:m="http://schemas.openxmlformats.org/officeDocument/2006/math">
                    <m:r>
                      <a:rPr lang="en-US" altLang="zh-CN" b="0" i="1" smtClean="0">
                        <a:latin typeface="Cambria Math" panose="02040503050406030204" pitchFamily="18" charset="0"/>
                        <a:ea typeface="宋体" charset="-122"/>
                        <a:cs typeface="Arial" panose="020B0604020202020204" pitchFamily="34" charset="0"/>
                      </a:rPr>
                      <m:t>𝑐</m:t>
                    </m:r>
                    <m:r>
                      <a:rPr lang="en-US" altLang="zh-CN" b="0" i="1" smtClean="0">
                        <a:latin typeface="Cambria Math" panose="02040503050406030204" pitchFamily="18" charset="0"/>
                        <a:ea typeface="宋体" charset="-122"/>
                        <a:cs typeface="Arial" panose="020B0604020202020204" pitchFamily="34" charset="0"/>
                      </a:rPr>
                      <m:t>_</m:t>
                    </m:r>
                    <m:r>
                      <a:rPr lang="en-US" altLang="zh-CN" b="0" i="1" smtClean="0">
                        <a:latin typeface="Cambria Math" panose="02040503050406030204" pitchFamily="18" charset="0"/>
                        <a:ea typeface="宋体" charset="-122"/>
                        <a:cs typeface="Arial" panose="020B0604020202020204" pitchFamily="34" charset="0"/>
                      </a:rPr>
                      <m:t>𝑛𝑎𝑚𝑒</m:t>
                    </m:r>
                  </m:oMath>
                </a14:m>
                <a:r>
                  <a:rPr lang="en-US" altLang="zh-CN" dirty="0">
                    <a:latin typeface="Arial" panose="020B0604020202020204" pitchFamily="34" charset="0"/>
                    <a:ea typeface="宋体" charset="-122"/>
                    <a:cs typeface="Arial" panose="020B0604020202020204" pitchFamily="34" charset="0"/>
                  </a:rPr>
                  <a:t> can no longer identify tuples.</a:t>
                </a:r>
              </a:p>
              <a:p>
                <a:pPr lvl="1">
                  <a:spcBef>
                    <a:spcPts val="250"/>
                  </a:spcBef>
                </a:pPr>
                <a:endParaRPr lang="en-US" altLang="zh-CN" dirty="0">
                  <a:latin typeface="Arial" panose="020B0604020202020204" pitchFamily="34" charset="0"/>
                  <a:ea typeface="宋体" charset="-122"/>
                  <a:cs typeface="Arial" panose="020B0604020202020204" pitchFamily="34" charset="0"/>
                </a:endParaRPr>
              </a:p>
              <a:p>
                <a:pPr lvl="1">
                  <a:spcBef>
                    <a:spcPts val="250"/>
                  </a:spcBef>
                </a:pPr>
                <a:endParaRPr lang="en-US" altLang="zh-CN" dirty="0">
                  <a:latin typeface="Arial" panose="020B0604020202020204" pitchFamily="34" charset="0"/>
                  <a:ea typeface="宋体" charset="-122"/>
                  <a:cs typeface="Arial" panose="020B0604020202020204" pitchFamily="34" charset="0"/>
                </a:endParaRPr>
              </a:p>
              <a:p>
                <a:pPr lvl="1">
                  <a:spcBef>
                    <a:spcPts val="250"/>
                  </a:spcBef>
                </a:pPr>
                <a:endParaRPr lang="en-US" altLang="zh-CN" dirty="0">
                  <a:latin typeface="Arial" panose="020B0604020202020204" pitchFamily="34" charset="0"/>
                  <a:ea typeface="宋体" charset="-122"/>
                  <a:cs typeface="Arial" panose="020B0604020202020204" pitchFamily="34" charset="0"/>
                </a:endParaRPr>
              </a:p>
              <a:p>
                <a:pPr lvl="1">
                  <a:spcBef>
                    <a:spcPts val="250"/>
                  </a:spcBef>
                </a:pPr>
                <a:endParaRPr lang="en-US" altLang="zh-CN" dirty="0">
                  <a:latin typeface="Arial" panose="020B0604020202020204" pitchFamily="34" charset="0"/>
                  <a:ea typeface="宋体" charset="-122"/>
                  <a:cs typeface="Arial" panose="020B0604020202020204" pitchFamily="34" charset="0"/>
                </a:endParaRPr>
              </a:p>
              <a:p>
                <a:pPr lvl="1">
                  <a:spcBef>
                    <a:spcPts val="250"/>
                  </a:spcBef>
                </a:pPr>
                <a:endParaRPr lang="en-US" altLang="zh-CN" dirty="0">
                  <a:latin typeface="Arial" panose="020B0604020202020204" pitchFamily="34" charset="0"/>
                  <a:ea typeface="宋体" charset="-122"/>
                  <a:cs typeface="Arial" panose="020B0604020202020204" pitchFamily="34" charset="0"/>
                </a:endParaRPr>
              </a:p>
              <a:p>
                <a:pPr lvl="1">
                  <a:spcBef>
                    <a:spcPts val="250"/>
                  </a:spcBef>
                </a:pPr>
                <a:endParaRPr lang="en-US" altLang="zh-CN" dirty="0">
                  <a:latin typeface="Arial" panose="020B0604020202020204" pitchFamily="34" charset="0"/>
                  <a:ea typeface="宋体" charset="-122"/>
                  <a:cs typeface="Arial" panose="020B0604020202020204" pitchFamily="34" charset="0"/>
                </a:endParaRPr>
              </a:p>
              <a:p>
                <a:pPr lvl="1">
                  <a:spcBef>
                    <a:spcPts val="250"/>
                  </a:spcBef>
                </a:pPr>
                <a:endParaRPr lang="en-US" altLang="zh-CN" dirty="0">
                  <a:latin typeface="Arial" panose="020B0604020202020204" pitchFamily="34" charset="0"/>
                  <a:ea typeface="宋体" charset="-122"/>
                  <a:cs typeface="Arial" panose="020B0604020202020204" pitchFamily="34" charset="0"/>
                </a:endParaRPr>
              </a:p>
              <a:p>
                <a:pPr lvl="1">
                  <a:spcBef>
                    <a:spcPts val="250"/>
                  </a:spcBef>
                </a:pPr>
                <a:endParaRPr lang="en-US" altLang="zh-CN" dirty="0">
                  <a:latin typeface="Arial" panose="020B0604020202020204" pitchFamily="34" charset="0"/>
                  <a:ea typeface="宋体" charset="-122"/>
                  <a:cs typeface="Arial" panose="020B0604020202020204" pitchFamily="34" charset="0"/>
                </a:endParaRPr>
              </a:p>
              <a:p>
                <a:pPr lvl="1">
                  <a:spcBef>
                    <a:spcPts val="250"/>
                  </a:spcBef>
                </a:pPr>
                <a:r>
                  <a:rPr lang="en-US" altLang="zh-CN" dirty="0">
                    <a:latin typeface="Arial" panose="020B0604020202020204" pitchFamily="34" charset="0"/>
                    <a:ea typeface="宋体" charset="-122"/>
                    <a:cs typeface="Arial" panose="020B0604020202020204" pitchFamily="34" charset="0"/>
                  </a:rPr>
                  <a:t>The key has to be </a:t>
                </a:r>
                <a14:m>
                  <m:oMath xmlns:m="http://schemas.openxmlformats.org/officeDocument/2006/math">
                    <m:r>
                      <a:rPr lang="en-US" altLang="zh-CN" b="0" i="1" smtClean="0">
                        <a:latin typeface="Cambria Math" panose="02040503050406030204" pitchFamily="18" charset="0"/>
                        <a:ea typeface="宋体" charset="-122"/>
                        <a:cs typeface="Arial" panose="020B0604020202020204" pitchFamily="34" charset="0"/>
                      </a:rPr>
                      <m:t>𝑐</m:t>
                    </m:r>
                    <m:r>
                      <a:rPr lang="en-US" altLang="zh-CN" b="0" i="1" smtClean="0">
                        <a:latin typeface="Cambria Math" panose="02040503050406030204" pitchFamily="18" charset="0"/>
                        <a:ea typeface="宋体" charset="-122"/>
                        <a:cs typeface="Arial" panose="020B0604020202020204" pitchFamily="34" charset="0"/>
                      </a:rPr>
                      <m:t>_</m:t>
                    </m:r>
                    <m:r>
                      <a:rPr lang="en-US" altLang="zh-CN" b="0" i="1" smtClean="0">
                        <a:latin typeface="Cambria Math" panose="02040503050406030204" pitchFamily="18" charset="0"/>
                        <a:ea typeface="宋体" charset="-122"/>
                        <a:cs typeface="Arial" panose="020B0604020202020204" pitchFamily="34" charset="0"/>
                      </a:rPr>
                      <m:t>𝑛𝑎𝑚𝑒</m:t>
                    </m:r>
                    <m:r>
                      <a:rPr lang="en-US" altLang="zh-CN" b="0" i="1" smtClean="0">
                        <a:latin typeface="Cambria Math" panose="02040503050406030204" pitchFamily="18" charset="0"/>
                        <a:ea typeface="宋体" charset="-122"/>
                        <a:cs typeface="Arial" panose="020B0604020202020204" pitchFamily="34" charset="0"/>
                      </a:rPr>
                      <m:t>,</m:t>
                    </m:r>
                    <m:r>
                      <a:rPr lang="en-US" altLang="zh-CN" b="0" i="1" smtClean="0">
                        <a:latin typeface="Cambria Math" panose="02040503050406030204" pitchFamily="18" charset="0"/>
                        <a:ea typeface="宋体" charset="-122"/>
                        <a:cs typeface="Arial" panose="020B0604020202020204" pitchFamily="34" charset="0"/>
                      </a:rPr>
                      <m:t>𝑝</m:t>
                    </m:r>
                    <m:r>
                      <a:rPr lang="en-US" altLang="zh-CN" b="0" i="1" smtClean="0">
                        <a:latin typeface="Cambria Math" panose="02040503050406030204" pitchFamily="18" charset="0"/>
                        <a:ea typeface="宋体" charset="-122"/>
                        <a:cs typeface="Arial" panose="020B0604020202020204" pitchFamily="34" charset="0"/>
                      </a:rPr>
                      <m:t>_</m:t>
                    </m:r>
                    <m:r>
                      <a:rPr lang="en-US" altLang="zh-CN" b="0" i="1" smtClean="0">
                        <a:latin typeface="Cambria Math" panose="02040503050406030204" pitchFamily="18" charset="0"/>
                        <a:ea typeface="宋体" charset="-122"/>
                        <a:cs typeface="Arial" panose="020B0604020202020204" pitchFamily="34" charset="0"/>
                      </a:rPr>
                      <m:t>𝑐𝑜𝑑𝑒</m:t>
                    </m:r>
                  </m:oMath>
                </a14:m>
                <a:r>
                  <a:rPr lang="en-US" altLang="zh-CN" dirty="0">
                    <a:latin typeface="Arial" panose="020B0604020202020204" pitchFamily="34" charset="0"/>
                    <a:ea typeface="宋体" charset="-122"/>
                    <a:cs typeface="Arial" panose="020B0604020202020204" pitchFamily="34" charset="0"/>
                  </a:rPr>
                  <a:t> (two attributes). </a:t>
                </a:r>
              </a:p>
            </p:txBody>
          </p:sp>
        </mc:Choice>
        <mc:Fallback xmlns="">
          <p:sp>
            <p:nvSpPr>
              <p:cNvPr id="3" name="内容占位符 2">
                <a:extLst>
                  <a:ext uri="{FF2B5EF4-FFF2-40B4-BE49-F238E27FC236}">
                    <a16:creationId xmlns:a16="http://schemas.microsoft.com/office/drawing/2014/main" id="{56E4DBAB-96B1-4654-A956-1674CE94F0D2}"/>
                  </a:ext>
                </a:extLst>
              </p:cNvPr>
              <p:cNvSpPr>
                <a:spLocks noGrp="1" noRot="1" noChangeAspect="1" noMove="1" noResize="1" noEditPoints="1" noAdjustHandles="1" noChangeArrowheads="1" noChangeShapeType="1" noTextEdit="1"/>
              </p:cNvSpPr>
              <p:nvPr>
                <p:ph idx="1"/>
              </p:nvPr>
            </p:nvSpPr>
            <p:spPr>
              <a:xfrm>
                <a:off x="628650" y="1600201"/>
                <a:ext cx="7886700" cy="4904509"/>
              </a:xfrm>
              <a:blipFill>
                <a:blip r:embed="rId2"/>
                <a:stretch>
                  <a:fillRect l="-773"/>
                </a:stretch>
              </a:blipFill>
            </p:spPr>
            <p:txBody>
              <a:bodyPr/>
              <a:lstStyle/>
              <a:p>
                <a:r>
                  <a:rPr lang="en-US">
                    <a:noFill/>
                  </a:rPr>
                  <a:t> </a:t>
                </a:r>
              </a:p>
            </p:txBody>
          </p:sp>
        </mc:Fallback>
      </mc:AlternateContent>
      <p:sp>
        <p:nvSpPr>
          <p:cNvPr id="4" name="矩形 3">
            <a:hlinkClick r:id="" action="ppaction://noaction"/>
            <a:extLst>
              <a:ext uri="{FF2B5EF4-FFF2-40B4-BE49-F238E27FC236}">
                <a16:creationId xmlns:a16="http://schemas.microsoft.com/office/drawing/2014/main" id="{436F54C5-5273-499C-BDA5-EAABB9F16607}"/>
              </a:ext>
            </a:extLst>
          </p:cNvPr>
          <p:cNvSpPr/>
          <p:nvPr/>
        </p:nvSpPr>
        <p:spPr>
          <a:xfrm>
            <a:off x="0" y="0"/>
            <a:ext cx="1311564"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latin typeface="Arial" panose="020B0604020202020204" pitchFamily="34" charset="0"/>
                <a:cs typeface="Arial" panose="020B0604020202020204" pitchFamily="34" charset="0"/>
              </a:rPr>
              <a:t>Good Design</a:t>
            </a:r>
            <a:endParaRPr lang="zh-CN" altLang="en-US" sz="1000" dirty="0">
              <a:solidFill>
                <a:schemeClr val="bg1"/>
              </a:solidFill>
              <a:latin typeface="Arial" panose="020B0604020202020204" pitchFamily="34" charset="0"/>
              <a:cs typeface="Arial" panose="020B0604020202020204" pitchFamily="34" charset="0"/>
            </a:endParaRPr>
          </a:p>
        </p:txBody>
      </p:sp>
      <p:sp>
        <p:nvSpPr>
          <p:cNvPr id="5" name="矩形 4">
            <a:hlinkClick r:id="" action="ppaction://noaction"/>
            <a:extLst>
              <a:ext uri="{FF2B5EF4-FFF2-40B4-BE49-F238E27FC236}">
                <a16:creationId xmlns:a16="http://schemas.microsoft.com/office/drawing/2014/main" id="{9C6373EC-C523-48EE-B99F-9AA79E238FF1}"/>
              </a:ext>
            </a:extLst>
          </p:cNvPr>
          <p:cNvSpPr/>
          <p:nvPr/>
        </p:nvSpPr>
        <p:spPr>
          <a:xfrm>
            <a:off x="1311564" y="0"/>
            <a:ext cx="1311564"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Atomic</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
        <p:nvSpPr>
          <p:cNvPr id="6" name="矩形 5">
            <a:hlinkClick r:id="" action="ppaction://noaction"/>
            <a:extLst>
              <a:ext uri="{FF2B5EF4-FFF2-40B4-BE49-F238E27FC236}">
                <a16:creationId xmlns:a16="http://schemas.microsoft.com/office/drawing/2014/main" id="{E622E4DB-4EEF-4F30-8777-D848B6940FC7}"/>
              </a:ext>
            </a:extLst>
          </p:cNvPr>
          <p:cNvSpPr/>
          <p:nvPr/>
        </p:nvSpPr>
        <p:spPr>
          <a:xfrm>
            <a:off x="2623128" y="0"/>
            <a:ext cx="1311564"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Dependencies</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
        <p:nvSpPr>
          <p:cNvPr id="7" name="矩形 6">
            <a:hlinkClick r:id="" action="ppaction://noaction"/>
            <a:extLst>
              <a:ext uri="{FF2B5EF4-FFF2-40B4-BE49-F238E27FC236}">
                <a16:creationId xmlns:a16="http://schemas.microsoft.com/office/drawing/2014/main" id="{C1A8D33C-DD22-4E71-89BB-E7BD77161516}"/>
              </a:ext>
            </a:extLst>
          </p:cNvPr>
          <p:cNvSpPr/>
          <p:nvPr/>
        </p:nvSpPr>
        <p:spPr>
          <a:xfrm>
            <a:off x="3934692" y="0"/>
            <a:ext cx="1311564"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BCNF</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
        <p:nvSpPr>
          <p:cNvPr id="8" name="矩形 7">
            <a:hlinkClick r:id="" action="ppaction://noaction"/>
            <a:extLst>
              <a:ext uri="{FF2B5EF4-FFF2-40B4-BE49-F238E27FC236}">
                <a16:creationId xmlns:a16="http://schemas.microsoft.com/office/drawing/2014/main" id="{1315DA09-1B87-4C79-BE93-D7B655B249E6}"/>
              </a:ext>
            </a:extLst>
          </p:cNvPr>
          <p:cNvSpPr/>
          <p:nvPr/>
        </p:nvSpPr>
        <p:spPr>
          <a:xfrm>
            <a:off x="5246256" y="0"/>
            <a:ext cx="1311564"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3rdNF</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
        <p:nvSpPr>
          <p:cNvPr id="9" name="矩形 8">
            <a:hlinkClick r:id="" action="ppaction://noaction"/>
            <a:extLst>
              <a:ext uri="{FF2B5EF4-FFF2-40B4-BE49-F238E27FC236}">
                <a16:creationId xmlns:a16="http://schemas.microsoft.com/office/drawing/2014/main" id="{6DDB6EE1-83D8-46A4-AB31-AF68EEB0D2C1}"/>
              </a:ext>
            </a:extLst>
          </p:cNvPr>
          <p:cNvSpPr/>
          <p:nvPr/>
        </p:nvSpPr>
        <p:spPr>
          <a:xfrm>
            <a:off x="6557820" y="0"/>
            <a:ext cx="1311564"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MVDs</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
        <p:nvSpPr>
          <p:cNvPr id="10" name="矩形 9">
            <a:hlinkClick r:id="" action="ppaction://noaction"/>
            <a:extLst>
              <a:ext uri="{FF2B5EF4-FFF2-40B4-BE49-F238E27FC236}">
                <a16:creationId xmlns:a16="http://schemas.microsoft.com/office/drawing/2014/main" id="{2EA5BFC5-DE0B-47A0-A4FE-8A24C6962FF9}"/>
              </a:ext>
            </a:extLst>
          </p:cNvPr>
          <p:cNvSpPr/>
          <p:nvPr/>
        </p:nvSpPr>
        <p:spPr>
          <a:xfrm>
            <a:off x="7869384" y="0"/>
            <a:ext cx="1274616"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Design Process</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graphicFrame>
            <p:nvGraphicFramePr>
              <p:cNvPr id="11" name="表格 17">
                <a:extLst>
                  <a:ext uri="{FF2B5EF4-FFF2-40B4-BE49-F238E27FC236}">
                    <a16:creationId xmlns:a16="http://schemas.microsoft.com/office/drawing/2014/main" id="{56832A33-64AE-64B8-1622-4650350B849A}"/>
                  </a:ext>
                </a:extLst>
              </p:cNvPr>
              <p:cNvGraphicFramePr>
                <a:graphicFrameLocks noGrp="1"/>
              </p:cNvGraphicFramePr>
              <p:nvPr>
                <p:extLst>
                  <p:ext uri="{D42A27DB-BD31-4B8C-83A1-F6EECF244321}">
                    <p14:modId xmlns:p14="http://schemas.microsoft.com/office/powerpoint/2010/main" val="2242983828"/>
                  </p:ext>
                </p:extLst>
              </p:nvPr>
            </p:nvGraphicFramePr>
            <p:xfrm>
              <a:off x="2442368" y="3223481"/>
              <a:ext cx="4259264" cy="1854200"/>
            </p:xfrm>
            <a:graphic>
              <a:graphicData uri="http://schemas.openxmlformats.org/drawingml/2006/table">
                <a:tbl>
                  <a:tblPr firstRow="1" bandRow="1">
                    <a:tableStyleId>{5C22544A-7EE6-4342-B048-85BDC9FD1C3A}</a:tableStyleId>
                  </a:tblPr>
                  <a:tblGrid>
                    <a:gridCol w="914718">
                      <a:extLst>
                        <a:ext uri="{9D8B030D-6E8A-4147-A177-3AD203B41FA5}">
                          <a16:colId xmlns:a16="http://schemas.microsoft.com/office/drawing/2014/main" val="1954184129"/>
                        </a:ext>
                      </a:extLst>
                    </a:gridCol>
                    <a:gridCol w="749618">
                      <a:extLst>
                        <a:ext uri="{9D8B030D-6E8A-4147-A177-3AD203B41FA5}">
                          <a16:colId xmlns:a16="http://schemas.microsoft.com/office/drawing/2014/main" val="154258966"/>
                        </a:ext>
                      </a:extLst>
                    </a:gridCol>
                    <a:gridCol w="821055">
                      <a:extLst>
                        <a:ext uri="{9D8B030D-6E8A-4147-A177-3AD203B41FA5}">
                          <a16:colId xmlns:a16="http://schemas.microsoft.com/office/drawing/2014/main" val="2121040338"/>
                        </a:ext>
                      </a:extLst>
                    </a:gridCol>
                    <a:gridCol w="992505">
                      <a:extLst>
                        <a:ext uri="{9D8B030D-6E8A-4147-A177-3AD203B41FA5}">
                          <a16:colId xmlns:a16="http://schemas.microsoft.com/office/drawing/2014/main" val="1500402269"/>
                        </a:ext>
                      </a:extLst>
                    </a:gridCol>
                    <a:gridCol w="781368">
                      <a:extLst>
                        <a:ext uri="{9D8B030D-6E8A-4147-A177-3AD203B41FA5}">
                          <a16:colId xmlns:a16="http://schemas.microsoft.com/office/drawing/2014/main" val="3488420677"/>
                        </a:ext>
                      </a:extLst>
                    </a:gridCol>
                  </a:tblGrid>
                  <a:tr h="370840">
                    <a:tc>
                      <a:txBody>
                        <a:bodyPr/>
                        <a:lstStyle/>
                        <a:p>
                          <a:pPr algn="ctr"/>
                          <a:r>
                            <a:rPr lang="en-US" altLang="zh-CN" i="1" u="none" dirty="0" err="1"/>
                            <a:t>c_name</a:t>
                          </a:r>
                          <a:endParaRPr lang="zh-CN" altLang="en-US" i="1" u="none" dirty="0"/>
                        </a:p>
                      </a:txBody>
                      <a:tcPr anchor="ctr"/>
                    </a:tc>
                    <a:tc>
                      <a:txBody>
                        <a:bodyPr/>
                        <a:lstStyle/>
                        <a:p>
                          <a:pPr algn="ctr"/>
                          <a:r>
                            <a:rPr lang="en-US" altLang="zh-CN" i="1" dirty="0"/>
                            <a:t>credits</a:t>
                          </a:r>
                          <a:endParaRPr lang="zh-CN" altLang="en-US" i="1" dirty="0"/>
                        </a:p>
                      </a:txBody>
                      <a:tcPr anchor="ctr"/>
                    </a:tc>
                    <a:tc>
                      <a:txBody>
                        <a:bodyPr/>
                        <a:lstStyle/>
                        <a:p>
                          <a:pPr algn="ctr"/>
                          <a:r>
                            <a:rPr lang="en-US" altLang="zh-CN" i="1" dirty="0"/>
                            <a:t>domain</a:t>
                          </a:r>
                          <a:endParaRPr lang="zh-CN" altLang="en-US" i="1" dirty="0"/>
                        </a:p>
                      </a:txBody>
                      <a:tcPr anchor="ctr"/>
                    </a:tc>
                    <a:tc>
                      <a:txBody>
                        <a:bodyPr/>
                        <a:lstStyle/>
                        <a:p>
                          <a:pPr algn="ctr"/>
                          <a:r>
                            <a:rPr lang="en-US" altLang="zh-CN" i="1" dirty="0" err="1"/>
                            <a:t>c_number</a:t>
                          </a:r>
                          <a:endParaRPr lang="zh-CN" altLang="en-US" i="1" dirty="0"/>
                        </a:p>
                      </a:txBody>
                      <a:tcPr anchor="ctr"/>
                    </a:tc>
                    <a:tc>
                      <a:txBody>
                        <a:bodyPr/>
                        <a:lstStyle/>
                        <a:p>
                          <a:pPr algn="ctr"/>
                          <a:r>
                            <a:rPr lang="en-US" altLang="zh-CN" i="1" dirty="0" err="1"/>
                            <a:t>p_code</a:t>
                          </a:r>
                          <a:endParaRPr lang="zh-CN" altLang="en-US" i="1" dirty="0"/>
                        </a:p>
                      </a:txBody>
                      <a:tcPr anchor="ctr"/>
                    </a:tc>
                    <a:extLst>
                      <a:ext uri="{0D108BD9-81ED-4DB2-BD59-A6C34878D82A}">
                        <a16:rowId xmlns:a16="http://schemas.microsoft.com/office/drawing/2014/main" val="3871221012"/>
                      </a:ext>
                    </a:extLst>
                  </a:tr>
                  <a:tr h="370840">
                    <a:tc>
                      <a:txBody>
                        <a:bodyP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oMath>
                            </m:oMathPara>
                          </a14:m>
                          <a:endParaRPr lang="zh-CN" altLang="en-US"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oMath>
                            </m:oMathPara>
                          </a14:m>
                          <a:endParaRPr lang="zh-CN" altLang="en-US"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oMath>
                            </m:oMathPara>
                          </a14:m>
                          <a:endParaRPr lang="zh-CN" altLang="en-US"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oMath>
                            </m:oMathPara>
                          </a14:m>
                          <a:endParaRPr lang="zh-CN" altLang="en-US"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oMath>
                            </m:oMathPara>
                          </a14:m>
                          <a:endParaRPr lang="zh-CN" altLang="en-US" dirty="0"/>
                        </a:p>
                      </a:txBody>
                      <a:tcPr anchor="ctr"/>
                    </a:tc>
                    <a:extLst>
                      <a:ext uri="{0D108BD9-81ED-4DB2-BD59-A6C34878D82A}">
                        <a16:rowId xmlns:a16="http://schemas.microsoft.com/office/drawing/2014/main" val="1826018542"/>
                      </a:ext>
                    </a:extLst>
                  </a:tr>
                  <a:tr h="370840">
                    <a:tc>
                      <a:txBody>
                        <a:bodyPr/>
                        <a:lstStyle/>
                        <a:p>
                          <a:pPr algn="ctr"/>
                          <a:r>
                            <a:rPr lang="en-US" altLang="zh-CN" dirty="0"/>
                            <a:t>Database</a:t>
                          </a:r>
                          <a:endParaRPr lang="zh-CN" altLang="en-US" dirty="0"/>
                        </a:p>
                      </a:txBody>
                      <a:tcPr anchor="ctr"/>
                    </a:tc>
                    <a:tc>
                      <a:txBody>
                        <a:bodyPr/>
                        <a:lstStyle/>
                        <a:p>
                          <a:pPr algn="ctr"/>
                          <a:r>
                            <a:rPr lang="en-US" altLang="zh-CN" dirty="0"/>
                            <a:t>3</a:t>
                          </a:r>
                          <a:endParaRPr lang="zh-CN" altLang="en-US" dirty="0"/>
                        </a:p>
                      </a:txBody>
                      <a:tcPr anchor="ctr"/>
                    </a:tc>
                    <a:tc>
                      <a:txBody>
                        <a:bodyPr/>
                        <a:lstStyle/>
                        <a:p>
                          <a:pPr algn="ctr"/>
                          <a:r>
                            <a:rPr lang="en-US" altLang="zh-CN" dirty="0"/>
                            <a:t>COMP</a:t>
                          </a:r>
                          <a:endParaRPr lang="zh-CN" altLang="en-US" dirty="0"/>
                        </a:p>
                      </a:txBody>
                      <a:tcPr anchor="ctr"/>
                    </a:tc>
                    <a:tc>
                      <a:txBody>
                        <a:bodyPr/>
                        <a:lstStyle/>
                        <a:p>
                          <a:pPr algn="ctr"/>
                          <a:r>
                            <a:rPr lang="en-US" altLang="zh-CN" dirty="0"/>
                            <a:t>3013</a:t>
                          </a:r>
                          <a:endParaRPr lang="zh-CN" altLang="en-US" dirty="0"/>
                        </a:p>
                      </a:txBody>
                      <a:tcPr anchor="ctr"/>
                    </a:tc>
                    <a:tc>
                      <a:txBody>
                        <a:bodyPr/>
                        <a:lstStyle/>
                        <a:p>
                          <a:pPr algn="ctr"/>
                          <a:r>
                            <a:rPr lang="en-US" altLang="zh-CN" dirty="0"/>
                            <a:t>CST</a:t>
                          </a:r>
                          <a:endParaRPr lang="zh-CN" altLang="en-US" dirty="0"/>
                        </a:p>
                      </a:txBody>
                      <a:tcPr anchor="ctr"/>
                    </a:tc>
                    <a:extLst>
                      <a:ext uri="{0D108BD9-81ED-4DB2-BD59-A6C34878D82A}">
                        <a16:rowId xmlns:a16="http://schemas.microsoft.com/office/drawing/2014/main" val="1588119805"/>
                      </a:ext>
                    </a:extLst>
                  </a:tr>
                  <a:tr h="370840">
                    <a:tc>
                      <a:txBody>
                        <a:bodyPr/>
                        <a:lstStyle/>
                        <a:p>
                          <a:pPr algn="ctr"/>
                          <a:r>
                            <a:rPr lang="en-US" altLang="zh-CN" dirty="0"/>
                            <a:t>Database</a:t>
                          </a:r>
                          <a:endParaRPr lang="zh-CN" altLang="en-US" dirty="0"/>
                        </a:p>
                      </a:txBody>
                      <a:tcPr anchor="ctr"/>
                    </a:tc>
                    <a:tc>
                      <a:txBody>
                        <a:bodyPr/>
                        <a:lstStyle/>
                        <a:p>
                          <a:pPr algn="ctr"/>
                          <a:r>
                            <a:rPr lang="en-US" altLang="zh-CN" dirty="0"/>
                            <a:t>3</a:t>
                          </a:r>
                          <a:endParaRPr lang="zh-CN" altLang="en-US" dirty="0"/>
                        </a:p>
                      </a:txBody>
                      <a:tcPr anchor="ctr"/>
                    </a:tc>
                    <a:tc>
                      <a:txBody>
                        <a:bodyPr/>
                        <a:lstStyle/>
                        <a:p>
                          <a:pPr algn="ctr"/>
                          <a:r>
                            <a:rPr lang="en-US" altLang="zh-CN" dirty="0"/>
                            <a:t>COMP</a:t>
                          </a:r>
                          <a:endParaRPr lang="zh-CN" altLang="en-US" dirty="0"/>
                        </a:p>
                      </a:txBody>
                      <a:tcPr anchor="ctr"/>
                    </a:tc>
                    <a:tc>
                      <a:txBody>
                        <a:bodyPr/>
                        <a:lstStyle/>
                        <a:p>
                          <a:pPr algn="ctr"/>
                          <a:r>
                            <a:rPr lang="en-US" altLang="zh-CN" dirty="0"/>
                            <a:t>3013</a:t>
                          </a:r>
                          <a:endParaRPr lang="zh-CN" altLang="en-US" dirty="0"/>
                        </a:p>
                      </a:txBody>
                      <a:tcPr anchor="ctr"/>
                    </a:tc>
                    <a:tc>
                      <a:txBody>
                        <a:bodyPr/>
                        <a:lstStyle/>
                        <a:p>
                          <a:pPr algn="ctr"/>
                          <a:r>
                            <a:rPr lang="en-US" altLang="zh-CN" dirty="0"/>
                            <a:t>DS</a:t>
                          </a:r>
                          <a:endParaRPr lang="zh-CN" altLang="en-US" dirty="0"/>
                        </a:p>
                      </a:txBody>
                      <a:tcPr anchor="ctr"/>
                    </a:tc>
                    <a:extLst>
                      <a:ext uri="{0D108BD9-81ED-4DB2-BD59-A6C34878D82A}">
                        <a16:rowId xmlns:a16="http://schemas.microsoft.com/office/drawing/2014/main" val="3998823708"/>
                      </a:ext>
                    </a:extLst>
                  </a:tr>
                  <a:tr h="370840">
                    <a:tc>
                      <a:txBody>
                        <a:bodyP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oMath>
                            </m:oMathPara>
                          </a14:m>
                          <a:endParaRPr lang="zh-CN" altLang="en-US"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oMath>
                            </m:oMathPara>
                          </a14:m>
                          <a:endParaRPr lang="zh-CN" altLang="en-US"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oMath>
                            </m:oMathPara>
                          </a14:m>
                          <a:endParaRPr lang="zh-CN" altLang="en-US"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oMath>
                            </m:oMathPara>
                          </a14:m>
                          <a:endParaRPr lang="zh-CN" altLang="en-US"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oMath>
                            </m:oMathPara>
                          </a14:m>
                          <a:endParaRPr lang="zh-CN" altLang="en-US" dirty="0"/>
                        </a:p>
                      </a:txBody>
                      <a:tcPr anchor="ctr"/>
                    </a:tc>
                    <a:extLst>
                      <a:ext uri="{0D108BD9-81ED-4DB2-BD59-A6C34878D82A}">
                        <a16:rowId xmlns:a16="http://schemas.microsoft.com/office/drawing/2014/main" val="3831401820"/>
                      </a:ext>
                    </a:extLst>
                  </a:tr>
                </a:tbl>
              </a:graphicData>
            </a:graphic>
          </p:graphicFrame>
        </mc:Choice>
        <mc:Fallback xmlns="">
          <p:graphicFrame>
            <p:nvGraphicFramePr>
              <p:cNvPr id="11" name="表格 17">
                <a:extLst>
                  <a:ext uri="{FF2B5EF4-FFF2-40B4-BE49-F238E27FC236}">
                    <a16:creationId xmlns:a16="http://schemas.microsoft.com/office/drawing/2014/main" id="{56832A33-64AE-64B8-1622-4650350B849A}"/>
                  </a:ext>
                </a:extLst>
              </p:cNvPr>
              <p:cNvGraphicFramePr>
                <a:graphicFrameLocks noGrp="1"/>
              </p:cNvGraphicFramePr>
              <p:nvPr>
                <p:extLst>
                  <p:ext uri="{D42A27DB-BD31-4B8C-83A1-F6EECF244321}">
                    <p14:modId xmlns:p14="http://schemas.microsoft.com/office/powerpoint/2010/main" val="2242983828"/>
                  </p:ext>
                </p:extLst>
              </p:nvPr>
            </p:nvGraphicFramePr>
            <p:xfrm>
              <a:off x="2442368" y="3223481"/>
              <a:ext cx="4259264" cy="1854200"/>
            </p:xfrm>
            <a:graphic>
              <a:graphicData uri="http://schemas.openxmlformats.org/drawingml/2006/table">
                <a:tbl>
                  <a:tblPr firstRow="1" bandRow="1">
                    <a:tableStyleId>{5C22544A-7EE6-4342-B048-85BDC9FD1C3A}</a:tableStyleId>
                  </a:tblPr>
                  <a:tblGrid>
                    <a:gridCol w="914718">
                      <a:extLst>
                        <a:ext uri="{9D8B030D-6E8A-4147-A177-3AD203B41FA5}">
                          <a16:colId xmlns:a16="http://schemas.microsoft.com/office/drawing/2014/main" val="1954184129"/>
                        </a:ext>
                      </a:extLst>
                    </a:gridCol>
                    <a:gridCol w="749618">
                      <a:extLst>
                        <a:ext uri="{9D8B030D-6E8A-4147-A177-3AD203B41FA5}">
                          <a16:colId xmlns:a16="http://schemas.microsoft.com/office/drawing/2014/main" val="154258966"/>
                        </a:ext>
                      </a:extLst>
                    </a:gridCol>
                    <a:gridCol w="821055">
                      <a:extLst>
                        <a:ext uri="{9D8B030D-6E8A-4147-A177-3AD203B41FA5}">
                          <a16:colId xmlns:a16="http://schemas.microsoft.com/office/drawing/2014/main" val="2121040338"/>
                        </a:ext>
                      </a:extLst>
                    </a:gridCol>
                    <a:gridCol w="992505">
                      <a:extLst>
                        <a:ext uri="{9D8B030D-6E8A-4147-A177-3AD203B41FA5}">
                          <a16:colId xmlns:a16="http://schemas.microsoft.com/office/drawing/2014/main" val="1500402269"/>
                        </a:ext>
                      </a:extLst>
                    </a:gridCol>
                    <a:gridCol w="781368">
                      <a:extLst>
                        <a:ext uri="{9D8B030D-6E8A-4147-A177-3AD203B41FA5}">
                          <a16:colId xmlns:a16="http://schemas.microsoft.com/office/drawing/2014/main" val="3488420677"/>
                        </a:ext>
                      </a:extLst>
                    </a:gridCol>
                  </a:tblGrid>
                  <a:tr h="370840">
                    <a:tc>
                      <a:txBody>
                        <a:bodyPr/>
                        <a:lstStyle/>
                        <a:p>
                          <a:pPr algn="ctr"/>
                          <a:r>
                            <a:rPr lang="en-US" altLang="zh-CN" i="1" u="none" dirty="0" err="1"/>
                            <a:t>c_name</a:t>
                          </a:r>
                          <a:endParaRPr lang="zh-CN" altLang="en-US" i="1" u="none" dirty="0"/>
                        </a:p>
                      </a:txBody>
                      <a:tcPr anchor="ctr"/>
                    </a:tc>
                    <a:tc>
                      <a:txBody>
                        <a:bodyPr/>
                        <a:lstStyle/>
                        <a:p>
                          <a:pPr algn="ctr"/>
                          <a:r>
                            <a:rPr lang="en-US" altLang="zh-CN" i="1" dirty="0"/>
                            <a:t>credits</a:t>
                          </a:r>
                          <a:endParaRPr lang="zh-CN" altLang="en-US" i="1" dirty="0"/>
                        </a:p>
                      </a:txBody>
                      <a:tcPr anchor="ctr"/>
                    </a:tc>
                    <a:tc>
                      <a:txBody>
                        <a:bodyPr/>
                        <a:lstStyle/>
                        <a:p>
                          <a:pPr algn="ctr"/>
                          <a:r>
                            <a:rPr lang="en-US" altLang="zh-CN" i="1" dirty="0"/>
                            <a:t>domain</a:t>
                          </a:r>
                          <a:endParaRPr lang="zh-CN" altLang="en-US" i="1" dirty="0"/>
                        </a:p>
                      </a:txBody>
                      <a:tcPr anchor="ctr"/>
                    </a:tc>
                    <a:tc>
                      <a:txBody>
                        <a:bodyPr/>
                        <a:lstStyle/>
                        <a:p>
                          <a:pPr algn="ctr"/>
                          <a:r>
                            <a:rPr lang="en-US" altLang="zh-CN" i="1" dirty="0" err="1"/>
                            <a:t>c_number</a:t>
                          </a:r>
                          <a:endParaRPr lang="zh-CN" altLang="en-US" i="1" dirty="0"/>
                        </a:p>
                      </a:txBody>
                      <a:tcPr anchor="ctr"/>
                    </a:tc>
                    <a:tc>
                      <a:txBody>
                        <a:bodyPr/>
                        <a:lstStyle/>
                        <a:p>
                          <a:pPr algn="ctr"/>
                          <a:r>
                            <a:rPr lang="en-US" altLang="zh-CN" i="1" dirty="0" err="1"/>
                            <a:t>p_code</a:t>
                          </a:r>
                          <a:endParaRPr lang="zh-CN" altLang="en-US" i="1" dirty="0"/>
                        </a:p>
                      </a:txBody>
                      <a:tcPr anchor="ctr"/>
                    </a:tc>
                    <a:extLst>
                      <a:ext uri="{0D108BD9-81ED-4DB2-BD59-A6C34878D82A}">
                        <a16:rowId xmlns:a16="http://schemas.microsoft.com/office/drawing/2014/main" val="3871221012"/>
                      </a:ext>
                    </a:extLst>
                  </a:tr>
                  <a:tr h="370840">
                    <a:tc>
                      <a:txBody>
                        <a:bodyPr/>
                        <a:lstStyle/>
                        <a:p>
                          <a:endParaRPr lang="en-US"/>
                        </a:p>
                      </a:txBody>
                      <a:tcPr anchor="ctr">
                        <a:blipFill>
                          <a:blip r:embed="rId3"/>
                          <a:stretch>
                            <a:fillRect l="-667" t="-101639" r="-369333" b="-304918"/>
                          </a:stretch>
                        </a:blipFill>
                      </a:tcPr>
                    </a:tc>
                    <a:tc>
                      <a:txBody>
                        <a:bodyPr/>
                        <a:lstStyle/>
                        <a:p>
                          <a:endParaRPr lang="en-US"/>
                        </a:p>
                      </a:txBody>
                      <a:tcPr anchor="ctr">
                        <a:blipFill>
                          <a:blip r:embed="rId3"/>
                          <a:stretch>
                            <a:fillRect l="-121774" t="-101639" r="-346774" b="-304918"/>
                          </a:stretch>
                        </a:blipFill>
                      </a:tcPr>
                    </a:tc>
                    <a:tc>
                      <a:txBody>
                        <a:bodyPr/>
                        <a:lstStyle/>
                        <a:p>
                          <a:endParaRPr lang="en-US"/>
                        </a:p>
                      </a:txBody>
                      <a:tcPr anchor="ctr">
                        <a:blipFill>
                          <a:blip r:embed="rId3"/>
                          <a:stretch>
                            <a:fillRect l="-205224" t="-101639" r="-220896" b="-304918"/>
                          </a:stretch>
                        </a:blipFill>
                      </a:tcPr>
                    </a:tc>
                    <a:tc>
                      <a:txBody>
                        <a:bodyPr/>
                        <a:lstStyle/>
                        <a:p>
                          <a:endParaRPr lang="en-US"/>
                        </a:p>
                      </a:txBody>
                      <a:tcPr anchor="ctr">
                        <a:blipFill>
                          <a:blip r:embed="rId3"/>
                          <a:stretch>
                            <a:fillRect l="-249390" t="-101639" r="-80488" b="-304918"/>
                          </a:stretch>
                        </a:blipFill>
                      </a:tcPr>
                    </a:tc>
                    <a:tc>
                      <a:txBody>
                        <a:bodyPr/>
                        <a:lstStyle/>
                        <a:p>
                          <a:endParaRPr lang="en-US"/>
                        </a:p>
                      </a:txBody>
                      <a:tcPr anchor="ctr">
                        <a:blipFill>
                          <a:blip r:embed="rId3"/>
                          <a:stretch>
                            <a:fillRect l="-447656" t="-101639" r="-3125" b="-304918"/>
                          </a:stretch>
                        </a:blipFill>
                      </a:tcPr>
                    </a:tc>
                    <a:extLst>
                      <a:ext uri="{0D108BD9-81ED-4DB2-BD59-A6C34878D82A}">
                        <a16:rowId xmlns:a16="http://schemas.microsoft.com/office/drawing/2014/main" val="1826018542"/>
                      </a:ext>
                    </a:extLst>
                  </a:tr>
                  <a:tr h="370840">
                    <a:tc>
                      <a:txBody>
                        <a:bodyPr/>
                        <a:lstStyle/>
                        <a:p>
                          <a:pPr algn="ctr"/>
                          <a:r>
                            <a:rPr lang="en-US" altLang="zh-CN" dirty="0"/>
                            <a:t>Database</a:t>
                          </a:r>
                          <a:endParaRPr lang="zh-CN" altLang="en-US" dirty="0"/>
                        </a:p>
                      </a:txBody>
                      <a:tcPr anchor="ctr"/>
                    </a:tc>
                    <a:tc>
                      <a:txBody>
                        <a:bodyPr/>
                        <a:lstStyle/>
                        <a:p>
                          <a:pPr algn="ctr"/>
                          <a:r>
                            <a:rPr lang="en-US" altLang="zh-CN" dirty="0"/>
                            <a:t>3</a:t>
                          </a:r>
                          <a:endParaRPr lang="zh-CN" altLang="en-US" dirty="0"/>
                        </a:p>
                      </a:txBody>
                      <a:tcPr anchor="ctr"/>
                    </a:tc>
                    <a:tc>
                      <a:txBody>
                        <a:bodyPr/>
                        <a:lstStyle/>
                        <a:p>
                          <a:pPr algn="ctr"/>
                          <a:r>
                            <a:rPr lang="en-US" altLang="zh-CN" dirty="0"/>
                            <a:t>COMP</a:t>
                          </a:r>
                          <a:endParaRPr lang="zh-CN" altLang="en-US" dirty="0"/>
                        </a:p>
                      </a:txBody>
                      <a:tcPr anchor="ctr"/>
                    </a:tc>
                    <a:tc>
                      <a:txBody>
                        <a:bodyPr/>
                        <a:lstStyle/>
                        <a:p>
                          <a:pPr algn="ctr"/>
                          <a:r>
                            <a:rPr lang="en-US" altLang="zh-CN" dirty="0"/>
                            <a:t>3013</a:t>
                          </a:r>
                          <a:endParaRPr lang="zh-CN" altLang="en-US" dirty="0"/>
                        </a:p>
                      </a:txBody>
                      <a:tcPr anchor="ctr"/>
                    </a:tc>
                    <a:tc>
                      <a:txBody>
                        <a:bodyPr/>
                        <a:lstStyle/>
                        <a:p>
                          <a:pPr algn="ctr"/>
                          <a:r>
                            <a:rPr lang="en-US" altLang="zh-CN" dirty="0"/>
                            <a:t>CST</a:t>
                          </a:r>
                          <a:endParaRPr lang="zh-CN" altLang="en-US" dirty="0"/>
                        </a:p>
                      </a:txBody>
                      <a:tcPr anchor="ctr"/>
                    </a:tc>
                    <a:extLst>
                      <a:ext uri="{0D108BD9-81ED-4DB2-BD59-A6C34878D82A}">
                        <a16:rowId xmlns:a16="http://schemas.microsoft.com/office/drawing/2014/main" val="1588119805"/>
                      </a:ext>
                    </a:extLst>
                  </a:tr>
                  <a:tr h="370840">
                    <a:tc>
                      <a:txBody>
                        <a:bodyPr/>
                        <a:lstStyle/>
                        <a:p>
                          <a:pPr algn="ctr"/>
                          <a:r>
                            <a:rPr lang="en-US" altLang="zh-CN" dirty="0"/>
                            <a:t>Database</a:t>
                          </a:r>
                          <a:endParaRPr lang="zh-CN" altLang="en-US" dirty="0"/>
                        </a:p>
                      </a:txBody>
                      <a:tcPr anchor="ctr"/>
                    </a:tc>
                    <a:tc>
                      <a:txBody>
                        <a:bodyPr/>
                        <a:lstStyle/>
                        <a:p>
                          <a:pPr algn="ctr"/>
                          <a:r>
                            <a:rPr lang="en-US" altLang="zh-CN" dirty="0"/>
                            <a:t>3</a:t>
                          </a:r>
                          <a:endParaRPr lang="zh-CN" altLang="en-US" dirty="0"/>
                        </a:p>
                      </a:txBody>
                      <a:tcPr anchor="ctr"/>
                    </a:tc>
                    <a:tc>
                      <a:txBody>
                        <a:bodyPr/>
                        <a:lstStyle/>
                        <a:p>
                          <a:pPr algn="ctr"/>
                          <a:r>
                            <a:rPr lang="en-US" altLang="zh-CN" dirty="0"/>
                            <a:t>COMP</a:t>
                          </a:r>
                          <a:endParaRPr lang="zh-CN" altLang="en-US" dirty="0"/>
                        </a:p>
                      </a:txBody>
                      <a:tcPr anchor="ctr"/>
                    </a:tc>
                    <a:tc>
                      <a:txBody>
                        <a:bodyPr/>
                        <a:lstStyle/>
                        <a:p>
                          <a:pPr algn="ctr"/>
                          <a:r>
                            <a:rPr lang="en-US" altLang="zh-CN" dirty="0"/>
                            <a:t>3013</a:t>
                          </a:r>
                          <a:endParaRPr lang="zh-CN" altLang="en-US" dirty="0"/>
                        </a:p>
                      </a:txBody>
                      <a:tcPr anchor="ctr"/>
                    </a:tc>
                    <a:tc>
                      <a:txBody>
                        <a:bodyPr/>
                        <a:lstStyle/>
                        <a:p>
                          <a:pPr algn="ctr"/>
                          <a:r>
                            <a:rPr lang="en-US" altLang="zh-CN" dirty="0"/>
                            <a:t>DS</a:t>
                          </a:r>
                          <a:endParaRPr lang="zh-CN" altLang="en-US" dirty="0"/>
                        </a:p>
                      </a:txBody>
                      <a:tcPr anchor="ctr"/>
                    </a:tc>
                    <a:extLst>
                      <a:ext uri="{0D108BD9-81ED-4DB2-BD59-A6C34878D82A}">
                        <a16:rowId xmlns:a16="http://schemas.microsoft.com/office/drawing/2014/main" val="3998823708"/>
                      </a:ext>
                    </a:extLst>
                  </a:tr>
                  <a:tr h="370840">
                    <a:tc>
                      <a:txBody>
                        <a:bodyPr/>
                        <a:lstStyle/>
                        <a:p>
                          <a:endParaRPr lang="en-US"/>
                        </a:p>
                      </a:txBody>
                      <a:tcPr anchor="ctr">
                        <a:blipFill>
                          <a:blip r:embed="rId3"/>
                          <a:stretch>
                            <a:fillRect l="-667" t="-401639" r="-369333" b="-4918"/>
                          </a:stretch>
                        </a:blipFill>
                      </a:tcPr>
                    </a:tc>
                    <a:tc>
                      <a:txBody>
                        <a:bodyPr/>
                        <a:lstStyle/>
                        <a:p>
                          <a:endParaRPr lang="en-US"/>
                        </a:p>
                      </a:txBody>
                      <a:tcPr anchor="ctr">
                        <a:blipFill>
                          <a:blip r:embed="rId3"/>
                          <a:stretch>
                            <a:fillRect l="-121774" t="-401639" r="-346774" b="-4918"/>
                          </a:stretch>
                        </a:blipFill>
                      </a:tcPr>
                    </a:tc>
                    <a:tc>
                      <a:txBody>
                        <a:bodyPr/>
                        <a:lstStyle/>
                        <a:p>
                          <a:endParaRPr lang="en-US"/>
                        </a:p>
                      </a:txBody>
                      <a:tcPr anchor="ctr">
                        <a:blipFill>
                          <a:blip r:embed="rId3"/>
                          <a:stretch>
                            <a:fillRect l="-205224" t="-401639" r="-220896" b="-4918"/>
                          </a:stretch>
                        </a:blipFill>
                      </a:tcPr>
                    </a:tc>
                    <a:tc>
                      <a:txBody>
                        <a:bodyPr/>
                        <a:lstStyle/>
                        <a:p>
                          <a:endParaRPr lang="en-US"/>
                        </a:p>
                      </a:txBody>
                      <a:tcPr anchor="ctr">
                        <a:blipFill>
                          <a:blip r:embed="rId3"/>
                          <a:stretch>
                            <a:fillRect l="-249390" t="-401639" r="-80488" b="-4918"/>
                          </a:stretch>
                        </a:blipFill>
                      </a:tcPr>
                    </a:tc>
                    <a:tc>
                      <a:txBody>
                        <a:bodyPr/>
                        <a:lstStyle/>
                        <a:p>
                          <a:endParaRPr lang="en-US"/>
                        </a:p>
                      </a:txBody>
                      <a:tcPr anchor="ctr">
                        <a:blipFill>
                          <a:blip r:embed="rId3"/>
                          <a:stretch>
                            <a:fillRect l="-447656" t="-401639" r="-3125" b="-4918"/>
                          </a:stretch>
                        </a:blipFill>
                      </a:tcPr>
                    </a:tc>
                    <a:extLst>
                      <a:ext uri="{0D108BD9-81ED-4DB2-BD59-A6C34878D82A}">
                        <a16:rowId xmlns:a16="http://schemas.microsoft.com/office/drawing/2014/main" val="3831401820"/>
                      </a:ext>
                    </a:extLst>
                  </a:tr>
                </a:tbl>
              </a:graphicData>
            </a:graphic>
          </p:graphicFrame>
        </mc:Fallback>
      </mc:AlternateContent>
    </p:spTree>
    <p:extLst>
      <p:ext uri="{BB962C8B-B14F-4D97-AF65-F5344CB8AC3E}">
        <p14:creationId xmlns:p14="http://schemas.microsoft.com/office/powerpoint/2010/main" val="3644515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DB0556-CC4A-48E7-8DAC-B522CEABEDBD}"/>
              </a:ext>
            </a:extLst>
          </p:cNvPr>
          <p:cNvSpPr>
            <a:spLocks noGrp="1"/>
          </p:cNvSpPr>
          <p:nvPr>
            <p:ph type="title"/>
          </p:nvPr>
        </p:nvSpPr>
        <p:spPr/>
        <p:txBody>
          <a:bodyPr/>
          <a:lstStyle/>
          <a:p>
            <a:r>
              <a:rPr lang="en-US" altLang="zh-CN" dirty="0">
                <a:ea typeface="宋体" charset="-122"/>
              </a:rPr>
              <a:t>Larger Schemas?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6E4DBAB-96B1-4654-A956-1674CE94F0D2}"/>
                  </a:ext>
                </a:extLst>
              </p:cNvPr>
              <p:cNvSpPr>
                <a:spLocks noGrp="1"/>
              </p:cNvSpPr>
              <p:nvPr>
                <p:ph idx="1"/>
              </p:nvPr>
            </p:nvSpPr>
            <p:spPr>
              <a:xfrm>
                <a:off x="628650" y="1600201"/>
                <a:ext cx="7886700" cy="4904509"/>
              </a:xfrm>
            </p:spPr>
            <p:txBody>
              <a:bodyPr>
                <a:normAutofit/>
              </a:bodyPr>
              <a:lstStyle/>
              <a:p>
                <a:pPr marL="0" indent="0">
                  <a:spcBef>
                    <a:spcPts val="250"/>
                  </a:spcBef>
                  <a:buNone/>
                </a:pPr>
                <a14:m>
                  <m:oMath xmlns:m="http://schemas.openxmlformats.org/officeDocument/2006/math">
                    <m:r>
                      <a:rPr lang="en-US" altLang="zh-CN" sz="1800" b="0" i="1" dirty="0" smtClean="0">
                        <a:latin typeface="Cambria Math" panose="02040503050406030204" pitchFamily="18" charset="0"/>
                        <a:ea typeface="宋体" charset="-122"/>
                      </a:rPr>
                      <m:t>𝑐𝑜𝑢𝑟𝑠𝑒</m:t>
                    </m:r>
                    <m:r>
                      <a:rPr lang="en-US" altLang="zh-CN" sz="1800" b="0" i="1" dirty="0" smtClean="0">
                        <a:latin typeface="Cambria Math" panose="02040503050406030204" pitchFamily="18" charset="0"/>
                        <a:ea typeface="宋体" charset="-122"/>
                      </a:rPr>
                      <m:t>_</m:t>
                    </m:r>
                    <m:r>
                      <a:rPr lang="en-US" altLang="zh-CN" sz="1800" b="0" i="1" dirty="0" smtClean="0">
                        <a:latin typeface="Cambria Math" panose="02040503050406030204" pitchFamily="18" charset="0"/>
                        <a:ea typeface="宋体" charset="-122"/>
                      </a:rPr>
                      <m:t>𝑖𝑛𝑓𝑜</m:t>
                    </m:r>
                    <m:r>
                      <a:rPr lang="en-US" altLang="zh-CN" sz="1800" i="1" dirty="0">
                        <a:latin typeface="Cambria Math" panose="02040503050406030204" pitchFamily="18" charset="0"/>
                        <a:ea typeface="宋体" charset="-122"/>
                      </a:rPr>
                      <m:t>=(</m:t>
                    </m:r>
                    <m:r>
                      <a:rPr lang="en-US" altLang="zh-CN" sz="1800" b="0" i="1" dirty="0" smtClean="0">
                        <a:latin typeface="Cambria Math" panose="02040503050406030204" pitchFamily="18" charset="0"/>
                        <a:ea typeface="宋体" charset="-122"/>
                      </a:rPr>
                      <m:t>𝑐</m:t>
                    </m:r>
                    <m:r>
                      <a:rPr lang="en-US" altLang="zh-CN" sz="1800" b="0" i="1" dirty="0" smtClean="0">
                        <a:latin typeface="Cambria Math" panose="02040503050406030204" pitchFamily="18" charset="0"/>
                        <a:ea typeface="宋体" charset="-122"/>
                      </a:rPr>
                      <m:t>_</m:t>
                    </m:r>
                    <m:r>
                      <a:rPr lang="en-US" altLang="zh-CN" sz="1800" b="0" i="1" dirty="0" smtClean="0">
                        <a:latin typeface="Cambria Math" panose="02040503050406030204" pitchFamily="18" charset="0"/>
                        <a:ea typeface="宋体" charset="-122"/>
                      </a:rPr>
                      <m:t>𝑛𝑎𝑚𝑒</m:t>
                    </m:r>
                    <m:r>
                      <a:rPr lang="en-US" altLang="zh-CN" sz="1800" b="0" i="1" dirty="0" smtClean="0">
                        <a:latin typeface="Cambria Math" panose="02040503050406030204" pitchFamily="18" charset="0"/>
                        <a:ea typeface="宋体" charset="-122"/>
                      </a:rPr>
                      <m:t>,</m:t>
                    </m:r>
                    <m:r>
                      <a:rPr lang="en-US" altLang="zh-CN" sz="1800" b="0" i="1" dirty="0" smtClean="0">
                        <a:latin typeface="Cambria Math" panose="02040503050406030204" pitchFamily="18" charset="0"/>
                        <a:ea typeface="宋体" charset="-122"/>
                      </a:rPr>
                      <m:t>𝑐𝑟𝑒𝑑𝑖𝑡𝑠</m:t>
                    </m:r>
                    <m:r>
                      <a:rPr lang="en-US" altLang="zh-CN" sz="1800" b="0" i="1" dirty="0" smtClean="0">
                        <a:latin typeface="Cambria Math" panose="02040503050406030204" pitchFamily="18" charset="0"/>
                        <a:ea typeface="宋体" charset="-122"/>
                      </a:rPr>
                      <m:t>,</m:t>
                    </m:r>
                    <m:r>
                      <a:rPr lang="en-US" altLang="zh-CN" sz="1800" b="0" i="1" dirty="0" smtClean="0">
                        <a:latin typeface="Cambria Math" panose="02040503050406030204" pitchFamily="18" charset="0"/>
                        <a:ea typeface="宋体" charset="-122"/>
                      </a:rPr>
                      <m:t>𝑑𝑜𝑚𝑎𝑖𝑛</m:t>
                    </m:r>
                    <m:r>
                      <a:rPr lang="en-US" altLang="zh-CN" sz="1800" b="0" i="1" dirty="0" smtClean="0">
                        <a:latin typeface="Cambria Math" panose="02040503050406030204" pitchFamily="18" charset="0"/>
                        <a:ea typeface="宋体" charset="-122"/>
                      </a:rPr>
                      <m:t>,</m:t>
                    </m:r>
                    <m:r>
                      <a:rPr lang="en-US" altLang="zh-CN" sz="1800" b="0" i="1" dirty="0" smtClean="0">
                        <a:latin typeface="Cambria Math" panose="02040503050406030204" pitchFamily="18" charset="0"/>
                        <a:ea typeface="宋体" charset="-122"/>
                      </a:rPr>
                      <m:t>𝑐</m:t>
                    </m:r>
                    <m:r>
                      <a:rPr lang="en-US" altLang="zh-CN" sz="1800" b="0" i="1" dirty="0" smtClean="0">
                        <a:latin typeface="Cambria Math" panose="02040503050406030204" pitchFamily="18" charset="0"/>
                        <a:ea typeface="宋体" charset="-122"/>
                      </a:rPr>
                      <m:t>_</m:t>
                    </m:r>
                    <m:r>
                      <a:rPr lang="en-US" altLang="zh-CN" sz="1800" b="0" i="1" dirty="0" smtClean="0">
                        <a:latin typeface="Cambria Math" panose="02040503050406030204" pitchFamily="18" charset="0"/>
                        <a:ea typeface="宋体" charset="-122"/>
                      </a:rPr>
                      <m:t>𝑛𝑢𝑚𝑏𝑒𝑟</m:t>
                    </m:r>
                    <m:r>
                      <a:rPr lang="en-US" altLang="zh-CN" sz="1800" b="0" i="1" dirty="0" smtClean="0">
                        <a:latin typeface="Cambria Math" panose="02040503050406030204" pitchFamily="18" charset="0"/>
                        <a:ea typeface="宋体" charset="-122"/>
                      </a:rPr>
                      <m:t>,</m:t>
                    </m:r>
                    <m:r>
                      <a:rPr lang="en-US" altLang="zh-CN" sz="1800" b="0" i="1" dirty="0" smtClean="0">
                        <a:latin typeface="Cambria Math" panose="02040503050406030204" pitchFamily="18" charset="0"/>
                        <a:ea typeface="宋体" charset="-122"/>
                      </a:rPr>
                      <m:t>𝑝</m:t>
                    </m:r>
                    <m:r>
                      <a:rPr lang="en-US" altLang="zh-CN" sz="1800" b="0" i="1" dirty="0" smtClean="0">
                        <a:latin typeface="Cambria Math" panose="02040503050406030204" pitchFamily="18" charset="0"/>
                        <a:ea typeface="宋体" charset="-122"/>
                      </a:rPr>
                      <m:t>_</m:t>
                    </m:r>
                    <m:r>
                      <a:rPr lang="en-US" altLang="zh-CN" sz="1800" b="0" i="1" dirty="0" smtClean="0">
                        <a:latin typeface="Cambria Math" panose="02040503050406030204" pitchFamily="18" charset="0"/>
                        <a:ea typeface="宋体" charset="-122"/>
                      </a:rPr>
                      <m:t>𝑐𝑜𝑑𝑒</m:t>
                    </m:r>
                    <m:r>
                      <a:rPr lang="en-US" altLang="zh-CN" sz="1800" i="1" dirty="0">
                        <a:latin typeface="Cambria Math" panose="02040503050406030204" pitchFamily="18" charset="0"/>
                        <a:ea typeface="宋体" charset="-122"/>
                      </a:rPr>
                      <m:t>)</m:t>
                    </m:r>
                  </m:oMath>
                </a14:m>
                <a:r>
                  <a:rPr lang="en-US" altLang="zh-CN" sz="1800" dirty="0">
                    <a:ea typeface="宋体" charset="-122"/>
                  </a:rPr>
                  <a:t> </a:t>
                </a:r>
              </a:p>
              <a:p>
                <a:pPr marL="0" indent="0">
                  <a:spcBef>
                    <a:spcPts val="250"/>
                  </a:spcBef>
                  <a:buNone/>
                </a:pPr>
                <a:endParaRPr lang="en-US" altLang="zh-CN" sz="1800" dirty="0">
                  <a:ea typeface="宋体" charset="-122"/>
                </a:endParaRPr>
              </a:p>
              <a:p>
                <a:pPr>
                  <a:spcBef>
                    <a:spcPts val="250"/>
                  </a:spcBef>
                </a:pPr>
                <a:r>
                  <a:rPr lang="en-US" altLang="zh-CN" dirty="0">
                    <a:ea typeface="宋体" charset="-122"/>
                  </a:rPr>
                  <a:t>Why this is not a good design?</a:t>
                </a:r>
              </a:p>
              <a:p>
                <a:pPr lvl="1">
                  <a:spcBef>
                    <a:spcPts val="250"/>
                  </a:spcBef>
                </a:pPr>
                <a:r>
                  <a:rPr lang="en-US" altLang="zh-CN" dirty="0">
                    <a:latin typeface="Arial" panose="020B0604020202020204" pitchFamily="34" charset="0"/>
                    <a:ea typeface="宋体" charset="-122"/>
                    <a:cs typeface="Arial" panose="020B0604020202020204" pitchFamily="34" charset="0"/>
                  </a:rPr>
                  <a:t>From the example, we see redundancy occurs.</a:t>
                </a:r>
              </a:p>
              <a:p>
                <a:pPr lvl="1">
                  <a:spcBef>
                    <a:spcPts val="250"/>
                  </a:spcBef>
                </a:pPr>
                <a:endParaRPr lang="en-US" altLang="zh-CN" dirty="0">
                  <a:latin typeface="Arial" panose="020B0604020202020204" pitchFamily="34" charset="0"/>
                  <a:ea typeface="宋体" charset="-122"/>
                  <a:cs typeface="Arial" panose="020B0604020202020204" pitchFamily="34" charset="0"/>
                </a:endParaRPr>
              </a:p>
              <a:p>
                <a:pPr lvl="1">
                  <a:spcBef>
                    <a:spcPts val="250"/>
                  </a:spcBef>
                </a:pPr>
                <a:endParaRPr lang="en-US" altLang="zh-CN" dirty="0">
                  <a:latin typeface="Arial" panose="020B0604020202020204" pitchFamily="34" charset="0"/>
                  <a:ea typeface="宋体" charset="-122"/>
                  <a:cs typeface="Arial" panose="020B0604020202020204" pitchFamily="34" charset="0"/>
                </a:endParaRPr>
              </a:p>
              <a:p>
                <a:pPr lvl="1">
                  <a:spcBef>
                    <a:spcPts val="250"/>
                  </a:spcBef>
                </a:pPr>
                <a:endParaRPr lang="en-US" altLang="zh-CN" dirty="0">
                  <a:latin typeface="Arial" panose="020B0604020202020204" pitchFamily="34" charset="0"/>
                  <a:ea typeface="宋体" charset="-122"/>
                  <a:cs typeface="Arial" panose="020B0604020202020204" pitchFamily="34" charset="0"/>
                </a:endParaRPr>
              </a:p>
              <a:p>
                <a:pPr lvl="1">
                  <a:spcBef>
                    <a:spcPts val="250"/>
                  </a:spcBef>
                </a:pPr>
                <a:endParaRPr lang="en-US" altLang="zh-CN" dirty="0">
                  <a:latin typeface="Arial" panose="020B0604020202020204" pitchFamily="34" charset="0"/>
                  <a:ea typeface="宋体" charset="-122"/>
                  <a:cs typeface="Arial" panose="020B0604020202020204" pitchFamily="34" charset="0"/>
                </a:endParaRPr>
              </a:p>
              <a:p>
                <a:pPr lvl="1">
                  <a:spcBef>
                    <a:spcPts val="250"/>
                  </a:spcBef>
                </a:pPr>
                <a:endParaRPr lang="en-US" altLang="zh-CN" dirty="0">
                  <a:latin typeface="Arial" panose="020B0604020202020204" pitchFamily="34" charset="0"/>
                  <a:ea typeface="宋体" charset="-122"/>
                  <a:cs typeface="Arial" panose="020B0604020202020204" pitchFamily="34" charset="0"/>
                </a:endParaRPr>
              </a:p>
              <a:p>
                <a:pPr lvl="1">
                  <a:spcBef>
                    <a:spcPts val="250"/>
                  </a:spcBef>
                </a:pPr>
                <a:endParaRPr lang="en-US" altLang="zh-CN" dirty="0">
                  <a:latin typeface="Arial" panose="020B0604020202020204" pitchFamily="34" charset="0"/>
                  <a:ea typeface="宋体" charset="-122"/>
                  <a:cs typeface="Arial" panose="020B0604020202020204" pitchFamily="34" charset="0"/>
                </a:endParaRPr>
              </a:p>
              <a:p>
                <a:pPr lvl="1">
                  <a:spcBef>
                    <a:spcPts val="250"/>
                  </a:spcBef>
                </a:pPr>
                <a:endParaRPr lang="en-US" altLang="zh-CN" dirty="0">
                  <a:latin typeface="Arial" panose="020B0604020202020204" pitchFamily="34" charset="0"/>
                  <a:ea typeface="宋体" charset="-122"/>
                  <a:cs typeface="Arial" panose="020B0604020202020204" pitchFamily="34" charset="0"/>
                </a:endParaRPr>
              </a:p>
              <a:p>
                <a:pPr lvl="1">
                  <a:spcBef>
                    <a:spcPts val="250"/>
                  </a:spcBef>
                </a:pPr>
                <a:endParaRPr lang="en-US" altLang="zh-CN" dirty="0">
                  <a:latin typeface="Arial" panose="020B0604020202020204" pitchFamily="34" charset="0"/>
                  <a:ea typeface="宋体" charset="-122"/>
                  <a:cs typeface="Arial" panose="020B0604020202020204" pitchFamily="34" charset="0"/>
                </a:endParaRPr>
              </a:p>
              <a:p>
                <a:pPr lvl="1">
                  <a:spcBef>
                    <a:spcPts val="250"/>
                  </a:spcBef>
                </a:pPr>
                <a:endParaRPr lang="en-US" altLang="zh-CN" dirty="0">
                  <a:latin typeface="Arial" panose="020B0604020202020204" pitchFamily="34" charset="0"/>
                  <a:ea typeface="宋体" charset="-122"/>
                  <a:cs typeface="Arial" panose="020B0604020202020204" pitchFamily="34" charset="0"/>
                </a:endParaRPr>
              </a:p>
              <a:p>
                <a:pPr lvl="1">
                  <a:spcBef>
                    <a:spcPts val="250"/>
                  </a:spcBef>
                </a:pPr>
                <a:r>
                  <a:rPr lang="en-US" altLang="zh-CN" dirty="0">
                    <a:latin typeface="Arial" panose="020B0604020202020204" pitchFamily="34" charset="0"/>
                    <a:ea typeface="宋体" charset="-122"/>
                    <a:cs typeface="Arial" panose="020B0604020202020204" pitchFamily="34" charset="0"/>
                  </a:rPr>
                  <a:t>The reason is that </a:t>
                </a:r>
                <a14:m>
                  <m:oMath xmlns:m="http://schemas.openxmlformats.org/officeDocument/2006/math">
                    <m:r>
                      <a:rPr lang="en-US" altLang="zh-CN" b="0" i="1" smtClean="0">
                        <a:latin typeface="Cambria Math" panose="02040503050406030204" pitchFamily="18" charset="0"/>
                        <a:ea typeface="宋体" charset="-122"/>
                        <a:cs typeface="Arial" panose="020B0604020202020204" pitchFamily="34" charset="0"/>
                      </a:rPr>
                      <m:t>𝑐𝑟𝑒𝑑𝑖𝑡𝑠</m:t>
                    </m:r>
                    <m:r>
                      <a:rPr lang="en-US" altLang="zh-CN" b="0" i="1" smtClean="0">
                        <a:latin typeface="Cambria Math" panose="02040503050406030204" pitchFamily="18" charset="0"/>
                        <a:ea typeface="宋体" charset="-122"/>
                        <a:cs typeface="Arial" panose="020B0604020202020204" pitchFamily="34" charset="0"/>
                      </a:rPr>
                      <m:t>,</m:t>
                    </m:r>
                    <m:r>
                      <a:rPr lang="en-US" altLang="zh-CN" b="0" i="1" smtClean="0">
                        <a:latin typeface="Cambria Math" panose="02040503050406030204" pitchFamily="18" charset="0"/>
                        <a:ea typeface="宋体" charset="-122"/>
                        <a:cs typeface="Arial" panose="020B0604020202020204" pitchFamily="34" charset="0"/>
                      </a:rPr>
                      <m:t>𝑑𝑜𝑚𝑎𝑖𝑛</m:t>
                    </m:r>
                    <m:r>
                      <a:rPr lang="en-US" altLang="zh-CN" b="0" i="1" smtClean="0">
                        <a:latin typeface="Cambria Math" panose="02040503050406030204" pitchFamily="18" charset="0"/>
                        <a:ea typeface="宋体" charset="-122"/>
                        <a:cs typeface="Arial" panose="020B0604020202020204" pitchFamily="34" charset="0"/>
                      </a:rPr>
                      <m:t>,</m:t>
                    </m:r>
                    <m:r>
                      <a:rPr lang="en-US" altLang="zh-CN" b="0" i="1" smtClean="0">
                        <a:latin typeface="Cambria Math" panose="02040503050406030204" pitchFamily="18" charset="0"/>
                        <a:ea typeface="宋体" charset="-122"/>
                        <a:cs typeface="Arial" panose="020B0604020202020204" pitchFamily="34" charset="0"/>
                      </a:rPr>
                      <m:t>𝑐</m:t>
                    </m:r>
                    <m:r>
                      <a:rPr lang="en-US" altLang="zh-CN" b="0" i="1" smtClean="0">
                        <a:latin typeface="Cambria Math" panose="02040503050406030204" pitchFamily="18" charset="0"/>
                        <a:ea typeface="宋体" charset="-122"/>
                        <a:cs typeface="Arial" panose="020B0604020202020204" pitchFamily="34" charset="0"/>
                      </a:rPr>
                      <m:t>_</m:t>
                    </m:r>
                    <m:r>
                      <a:rPr lang="en-US" altLang="zh-CN" b="0" i="1" smtClean="0">
                        <a:latin typeface="Cambria Math" panose="02040503050406030204" pitchFamily="18" charset="0"/>
                        <a:ea typeface="宋体" charset="-122"/>
                        <a:cs typeface="Arial" panose="020B0604020202020204" pitchFamily="34" charset="0"/>
                      </a:rPr>
                      <m:t>𝑛𝑢𝑚𝑏𝑒𝑟</m:t>
                    </m:r>
                  </m:oMath>
                </a14:m>
                <a:r>
                  <a:rPr lang="en-US" altLang="zh-CN" dirty="0">
                    <a:latin typeface="Arial" panose="020B0604020202020204" pitchFamily="34" charset="0"/>
                    <a:ea typeface="宋体" charset="-122"/>
                    <a:cs typeface="Arial" panose="020B0604020202020204" pitchFamily="34" charset="0"/>
                  </a:rPr>
                  <a:t> are decided by the course, but not by the program which offers the course.</a:t>
                </a:r>
              </a:p>
            </p:txBody>
          </p:sp>
        </mc:Choice>
        <mc:Fallback xmlns="">
          <p:sp>
            <p:nvSpPr>
              <p:cNvPr id="3" name="内容占位符 2">
                <a:extLst>
                  <a:ext uri="{FF2B5EF4-FFF2-40B4-BE49-F238E27FC236}">
                    <a16:creationId xmlns:a16="http://schemas.microsoft.com/office/drawing/2014/main" id="{56E4DBAB-96B1-4654-A956-1674CE94F0D2}"/>
                  </a:ext>
                </a:extLst>
              </p:cNvPr>
              <p:cNvSpPr>
                <a:spLocks noGrp="1" noRot="1" noChangeAspect="1" noMove="1" noResize="1" noEditPoints="1" noAdjustHandles="1" noChangeArrowheads="1" noChangeShapeType="1" noTextEdit="1"/>
              </p:cNvSpPr>
              <p:nvPr>
                <p:ph idx="1"/>
              </p:nvPr>
            </p:nvSpPr>
            <p:spPr>
              <a:xfrm>
                <a:off x="628650" y="1600201"/>
                <a:ext cx="7886700" cy="4904509"/>
              </a:xfrm>
              <a:blipFill>
                <a:blip r:embed="rId2"/>
                <a:stretch>
                  <a:fillRect l="-773"/>
                </a:stretch>
              </a:blipFill>
            </p:spPr>
            <p:txBody>
              <a:bodyPr/>
              <a:lstStyle/>
              <a:p>
                <a:r>
                  <a:rPr lang="en-US">
                    <a:noFill/>
                  </a:rPr>
                  <a:t> </a:t>
                </a:r>
              </a:p>
            </p:txBody>
          </p:sp>
        </mc:Fallback>
      </mc:AlternateContent>
      <p:sp>
        <p:nvSpPr>
          <p:cNvPr id="4" name="矩形 3">
            <a:hlinkClick r:id="" action="ppaction://noaction"/>
            <a:extLst>
              <a:ext uri="{FF2B5EF4-FFF2-40B4-BE49-F238E27FC236}">
                <a16:creationId xmlns:a16="http://schemas.microsoft.com/office/drawing/2014/main" id="{436F54C5-5273-499C-BDA5-EAABB9F16607}"/>
              </a:ext>
            </a:extLst>
          </p:cNvPr>
          <p:cNvSpPr/>
          <p:nvPr/>
        </p:nvSpPr>
        <p:spPr>
          <a:xfrm>
            <a:off x="0" y="0"/>
            <a:ext cx="1311564"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latin typeface="Arial" panose="020B0604020202020204" pitchFamily="34" charset="0"/>
                <a:cs typeface="Arial" panose="020B0604020202020204" pitchFamily="34" charset="0"/>
              </a:rPr>
              <a:t>Good Design</a:t>
            </a:r>
            <a:endParaRPr lang="zh-CN" altLang="en-US" sz="1000" dirty="0">
              <a:solidFill>
                <a:schemeClr val="bg1"/>
              </a:solidFill>
              <a:latin typeface="Arial" panose="020B0604020202020204" pitchFamily="34" charset="0"/>
              <a:cs typeface="Arial" panose="020B0604020202020204" pitchFamily="34" charset="0"/>
            </a:endParaRPr>
          </a:p>
        </p:txBody>
      </p:sp>
      <p:sp>
        <p:nvSpPr>
          <p:cNvPr id="5" name="矩形 4">
            <a:hlinkClick r:id="" action="ppaction://noaction"/>
            <a:extLst>
              <a:ext uri="{FF2B5EF4-FFF2-40B4-BE49-F238E27FC236}">
                <a16:creationId xmlns:a16="http://schemas.microsoft.com/office/drawing/2014/main" id="{9C6373EC-C523-48EE-B99F-9AA79E238FF1}"/>
              </a:ext>
            </a:extLst>
          </p:cNvPr>
          <p:cNvSpPr/>
          <p:nvPr/>
        </p:nvSpPr>
        <p:spPr>
          <a:xfrm>
            <a:off x="1311564" y="0"/>
            <a:ext cx="1311564"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Atomic</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
        <p:nvSpPr>
          <p:cNvPr id="6" name="矩形 5">
            <a:hlinkClick r:id="" action="ppaction://noaction"/>
            <a:extLst>
              <a:ext uri="{FF2B5EF4-FFF2-40B4-BE49-F238E27FC236}">
                <a16:creationId xmlns:a16="http://schemas.microsoft.com/office/drawing/2014/main" id="{E622E4DB-4EEF-4F30-8777-D848B6940FC7}"/>
              </a:ext>
            </a:extLst>
          </p:cNvPr>
          <p:cNvSpPr/>
          <p:nvPr/>
        </p:nvSpPr>
        <p:spPr>
          <a:xfrm>
            <a:off x="2623128" y="0"/>
            <a:ext cx="1311564"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Dependencies</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
        <p:nvSpPr>
          <p:cNvPr id="7" name="矩形 6">
            <a:hlinkClick r:id="" action="ppaction://noaction"/>
            <a:extLst>
              <a:ext uri="{FF2B5EF4-FFF2-40B4-BE49-F238E27FC236}">
                <a16:creationId xmlns:a16="http://schemas.microsoft.com/office/drawing/2014/main" id="{C1A8D33C-DD22-4E71-89BB-E7BD77161516}"/>
              </a:ext>
            </a:extLst>
          </p:cNvPr>
          <p:cNvSpPr/>
          <p:nvPr/>
        </p:nvSpPr>
        <p:spPr>
          <a:xfrm>
            <a:off x="3934692" y="0"/>
            <a:ext cx="1311564"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BCNF</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
        <p:nvSpPr>
          <p:cNvPr id="8" name="矩形 7">
            <a:hlinkClick r:id="" action="ppaction://noaction"/>
            <a:extLst>
              <a:ext uri="{FF2B5EF4-FFF2-40B4-BE49-F238E27FC236}">
                <a16:creationId xmlns:a16="http://schemas.microsoft.com/office/drawing/2014/main" id="{1315DA09-1B87-4C79-BE93-D7B655B249E6}"/>
              </a:ext>
            </a:extLst>
          </p:cNvPr>
          <p:cNvSpPr/>
          <p:nvPr/>
        </p:nvSpPr>
        <p:spPr>
          <a:xfrm>
            <a:off x="5246256" y="0"/>
            <a:ext cx="1311564"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3rdNF</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
        <p:nvSpPr>
          <p:cNvPr id="9" name="矩形 8">
            <a:hlinkClick r:id="" action="ppaction://noaction"/>
            <a:extLst>
              <a:ext uri="{FF2B5EF4-FFF2-40B4-BE49-F238E27FC236}">
                <a16:creationId xmlns:a16="http://schemas.microsoft.com/office/drawing/2014/main" id="{6DDB6EE1-83D8-46A4-AB31-AF68EEB0D2C1}"/>
              </a:ext>
            </a:extLst>
          </p:cNvPr>
          <p:cNvSpPr/>
          <p:nvPr/>
        </p:nvSpPr>
        <p:spPr>
          <a:xfrm>
            <a:off x="6557820" y="0"/>
            <a:ext cx="1311564"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MVDs</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
        <p:nvSpPr>
          <p:cNvPr id="10" name="矩形 9">
            <a:hlinkClick r:id="" action="ppaction://noaction"/>
            <a:extLst>
              <a:ext uri="{FF2B5EF4-FFF2-40B4-BE49-F238E27FC236}">
                <a16:creationId xmlns:a16="http://schemas.microsoft.com/office/drawing/2014/main" id="{2EA5BFC5-DE0B-47A0-A4FE-8A24C6962FF9}"/>
              </a:ext>
            </a:extLst>
          </p:cNvPr>
          <p:cNvSpPr/>
          <p:nvPr/>
        </p:nvSpPr>
        <p:spPr>
          <a:xfrm>
            <a:off x="7869384" y="0"/>
            <a:ext cx="1274616"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Design Process</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graphicFrame>
            <p:nvGraphicFramePr>
              <p:cNvPr id="11" name="表格 17">
                <a:extLst>
                  <a:ext uri="{FF2B5EF4-FFF2-40B4-BE49-F238E27FC236}">
                    <a16:creationId xmlns:a16="http://schemas.microsoft.com/office/drawing/2014/main" id="{56832A33-64AE-64B8-1622-4650350B849A}"/>
                  </a:ext>
                </a:extLst>
              </p:cNvPr>
              <p:cNvGraphicFramePr>
                <a:graphicFrameLocks noGrp="1"/>
              </p:cNvGraphicFramePr>
              <p:nvPr>
                <p:extLst>
                  <p:ext uri="{D42A27DB-BD31-4B8C-83A1-F6EECF244321}">
                    <p14:modId xmlns:p14="http://schemas.microsoft.com/office/powerpoint/2010/main" val="142826438"/>
                  </p:ext>
                </p:extLst>
              </p:nvPr>
            </p:nvGraphicFramePr>
            <p:xfrm>
              <a:off x="2442368" y="3223481"/>
              <a:ext cx="4259264" cy="1854200"/>
            </p:xfrm>
            <a:graphic>
              <a:graphicData uri="http://schemas.openxmlformats.org/drawingml/2006/table">
                <a:tbl>
                  <a:tblPr firstRow="1" bandRow="1">
                    <a:tableStyleId>{5C22544A-7EE6-4342-B048-85BDC9FD1C3A}</a:tableStyleId>
                  </a:tblPr>
                  <a:tblGrid>
                    <a:gridCol w="914718">
                      <a:extLst>
                        <a:ext uri="{9D8B030D-6E8A-4147-A177-3AD203B41FA5}">
                          <a16:colId xmlns:a16="http://schemas.microsoft.com/office/drawing/2014/main" val="1954184129"/>
                        </a:ext>
                      </a:extLst>
                    </a:gridCol>
                    <a:gridCol w="749618">
                      <a:extLst>
                        <a:ext uri="{9D8B030D-6E8A-4147-A177-3AD203B41FA5}">
                          <a16:colId xmlns:a16="http://schemas.microsoft.com/office/drawing/2014/main" val="154258966"/>
                        </a:ext>
                      </a:extLst>
                    </a:gridCol>
                    <a:gridCol w="821055">
                      <a:extLst>
                        <a:ext uri="{9D8B030D-6E8A-4147-A177-3AD203B41FA5}">
                          <a16:colId xmlns:a16="http://schemas.microsoft.com/office/drawing/2014/main" val="2121040338"/>
                        </a:ext>
                      </a:extLst>
                    </a:gridCol>
                    <a:gridCol w="992505">
                      <a:extLst>
                        <a:ext uri="{9D8B030D-6E8A-4147-A177-3AD203B41FA5}">
                          <a16:colId xmlns:a16="http://schemas.microsoft.com/office/drawing/2014/main" val="1500402269"/>
                        </a:ext>
                      </a:extLst>
                    </a:gridCol>
                    <a:gridCol w="781368">
                      <a:extLst>
                        <a:ext uri="{9D8B030D-6E8A-4147-A177-3AD203B41FA5}">
                          <a16:colId xmlns:a16="http://schemas.microsoft.com/office/drawing/2014/main" val="3488420677"/>
                        </a:ext>
                      </a:extLst>
                    </a:gridCol>
                  </a:tblGrid>
                  <a:tr h="370840">
                    <a:tc>
                      <a:txBody>
                        <a:bodyPr/>
                        <a:lstStyle/>
                        <a:p>
                          <a:pPr algn="ctr"/>
                          <a:r>
                            <a:rPr lang="en-US" altLang="zh-CN" i="1" u="none" dirty="0" err="1"/>
                            <a:t>c_name</a:t>
                          </a:r>
                          <a:endParaRPr lang="zh-CN" altLang="en-US" i="1" u="none" dirty="0"/>
                        </a:p>
                      </a:txBody>
                      <a:tcPr anchor="ctr"/>
                    </a:tc>
                    <a:tc>
                      <a:txBody>
                        <a:bodyPr/>
                        <a:lstStyle/>
                        <a:p>
                          <a:pPr algn="ctr"/>
                          <a:r>
                            <a:rPr lang="en-US" altLang="zh-CN" i="1" dirty="0"/>
                            <a:t>credits</a:t>
                          </a:r>
                          <a:endParaRPr lang="zh-CN" altLang="en-US" i="1" dirty="0"/>
                        </a:p>
                      </a:txBody>
                      <a:tcPr anchor="ctr"/>
                    </a:tc>
                    <a:tc>
                      <a:txBody>
                        <a:bodyPr/>
                        <a:lstStyle/>
                        <a:p>
                          <a:pPr algn="ctr"/>
                          <a:r>
                            <a:rPr lang="en-US" altLang="zh-CN" i="1" dirty="0"/>
                            <a:t>domain</a:t>
                          </a:r>
                          <a:endParaRPr lang="zh-CN" altLang="en-US" i="1" dirty="0"/>
                        </a:p>
                      </a:txBody>
                      <a:tcPr anchor="ctr"/>
                    </a:tc>
                    <a:tc>
                      <a:txBody>
                        <a:bodyPr/>
                        <a:lstStyle/>
                        <a:p>
                          <a:pPr algn="ctr"/>
                          <a:r>
                            <a:rPr lang="en-US" altLang="zh-CN" i="1" dirty="0" err="1"/>
                            <a:t>c_number</a:t>
                          </a:r>
                          <a:endParaRPr lang="zh-CN" altLang="en-US" i="1" dirty="0"/>
                        </a:p>
                      </a:txBody>
                      <a:tcPr anchor="ctr"/>
                    </a:tc>
                    <a:tc>
                      <a:txBody>
                        <a:bodyPr/>
                        <a:lstStyle/>
                        <a:p>
                          <a:pPr algn="ctr"/>
                          <a:r>
                            <a:rPr lang="en-US" altLang="zh-CN" i="1" dirty="0" err="1"/>
                            <a:t>p_code</a:t>
                          </a:r>
                          <a:endParaRPr lang="zh-CN" altLang="en-US" i="1" dirty="0"/>
                        </a:p>
                      </a:txBody>
                      <a:tcPr anchor="ctr"/>
                    </a:tc>
                    <a:extLst>
                      <a:ext uri="{0D108BD9-81ED-4DB2-BD59-A6C34878D82A}">
                        <a16:rowId xmlns:a16="http://schemas.microsoft.com/office/drawing/2014/main" val="3871221012"/>
                      </a:ext>
                    </a:extLst>
                  </a:tr>
                  <a:tr h="370840">
                    <a:tc>
                      <a:txBody>
                        <a:bodyP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oMath>
                            </m:oMathPara>
                          </a14:m>
                          <a:endParaRPr lang="zh-CN" altLang="en-US"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oMath>
                            </m:oMathPara>
                          </a14:m>
                          <a:endParaRPr lang="zh-CN" altLang="en-US"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oMath>
                            </m:oMathPara>
                          </a14:m>
                          <a:endParaRPr lang="zh-CN" altLang="en-US"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oMath>
                            </m:oMathPara>
                          </a14:m>
                          <a:endParaRPr lang="zh-CN" altLang="en-US"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oMath>
                            </m:oMathPara>
                          </a14:m>
                          <a:endParaRPr lang="zh-CN" altLang="en-US" dirty="0"/>
                        </a:p>
                      </a:txBody>
                      <a:tcPr anchor="ctr"/>
                    </a:tc>
                    <a:extLst>
                      <a:ext uri="{0D108BD9-81ED-4DB2-BD59-A6C34878D82A}">
                        <a16:rowId xmlns:a16="http://schemas.microsoft.com/office/drawing/2014/main" val="1826018542"/>
                      </a:ext>
                    </a:extLst>
                  </a:tr>
                  <a:tr h="370840">
                    <a:tc>
                      <a:txBody>
                        <a:bodyPr/>
                        <a:lstStyle/>
                        <a:p>
                          <a:pPr algn="ctr"/>
                          <a:r>
                            <a:rPr lang="en-US" altLang="zh-CN" dirty="0"/>
                            <a:t>Database</a:t>
                          </a:r>
                          <a:endParaRPr lang="zh-CN" altLang="en-US" dirty="0"/>
                        </a:p>
                      </a:txBody>
                      <a:tcPr anchor="ctr"/>
                    </a:tc>
                    <a:tc>
                      <a:txBody>
                        <a:bodyPr/>
                        <a:lstStyle/>
                        <a:p>
                          <a:pPr algn="ctr"/>
                          <a:r>
                            <a:rPr lang="en-US" altLang="zh-CN" dirty="0"/>
                            <a:t>3</a:t>
                          </a:r>
                          <a:endParaRPr lang="zh-CN" altLang="en-US" dirty="0"/>
                        </a:p>
                      </a:txBody>
                      <a:tcPr anchor="ctr">
                        <a:solidFill>
                          <a:schemeClr val="accent2">
                            <a:lumMod val="20000"/>
                            <a:lumOff val="80000"/>
                          </a:schemeClr>
                        </a:solidFill>
                      </a:tcPr>
                    </a:tc>
                    <a:tc>
                      <a:txBody>
                        <a:bodyPr/>
                        <a:lstStyle/>
                        <a:p>
                          <a:pPr algn="ctr"/>
                          <a:r>
                            <a:rPr lang="en-US" altLang="zh-CN" dirty="0"/>
                            <a:t>COMP</a:t>
                          </a:r>
                          <a:endParaRPr lang="zh-CN" altLang="en-US" dirty="0"/>
                        </a:p>
                      </a:txBody>
                      <a:tcPr anchor="ctr">
                        <a:solidFill>
                          <a:schemeClr val="accent2">
                            <a:lumMod val="20000"/>
                            <a:lumOff val="80000"/>
                          </a:schemeClr>
                        </a:solidFill>
                      </a:tcPr>
                    </a:tc>
                    <a:tc>
                      <a:txBody>
                        <a:bodyPr/>
                        <a:lstStyle/>
                        <a:p>
                          <a:pPr algn="ctr"/>
                          <a:r>
                            <a:rPr lang="en-US" altLang="zh-CN" dirty="0"/>
                            <a:t>3013</a:t>
                          </a:r>
                          <a:endParaRPr lang="zh-CN" altLang="en-US" dirty="0"/>
                        </a:p>
                      </a:txBody>
                      <a:tcPr anchor="ctr">
                        <a:solidFill>
                          <a:schemeClr val="accent2">
                            <a:lumMod val="20000"/>
                            <a:lumOff val="80000"/>
                          </a:schemeClr>
                        </a:solidFill>
                      </a:tcPr>
                    </a:tc>
                    <a:tc>
                      <a:txBody>
                        <a:bodyPr/>
                        <a:lstStyle/>
                        <a:p>
                          <a:pPr algn="ctr"/>
                          <a:r>
                            <a:rPr lang="en-US" altLang="zh-CN" dirty="0"/>
                            <a:t>CST</a:t>
                          </a:r>
                          <a:endParaRPr lang="zh-CN" altLang="en-US" dirty="0"/>
                        </a:p>
                      </a:txBody>
                      <a:tcPr anchor="ctr"/>
                    </a:tc>
                    <a:extLst>
                      <a:ext uri="{0D108BD9-81ED-4DB2-BD59-A6C34878D82A}">
                        <a16:rowId xmlns:a16="http://schemas.microsoft.com/office/drawing/2014/main" val="1588119805"/>
                      </a:ext>
                    </a:extLst>
                  </a:tr>
                  <a:tr h="370840">
                    <a:tc>
                      <a:txBody>
                        <a:bodyPr/>
                        <a:lstStyle/>
                        <a:p>
                          <a:pPr algn="ctr"/>
                          <a:r>
                            <a:rPr lang="en-US" altLang="zh-CN" dirty="0"/>
                            <a:t>Database</a:t>
                          </a:r>
                          <a:endParaRPr lang="zh-CN" altLang="en-US" dirty="0"/>
                        </a:p>
                      </a:txBody>
                      <a:tcPr anchor="ctr"/>
                    </a:tc>
                    <a:tc>
                      <a:txBody>
                        <a:bodyPr/>
                        <a:lstStyle/>
                        <a:p>
                          <a:pPr algn="ctr"/>
                          <a:r>
                            <a:rPr lang="en-US" altLang="zh-CN" dirty="0"/>
                            <a:t>3</a:t>
                          </a:r>
                          <a:endParaRPr lang="zh-CN" altLang="en-US" dirty="0"/>
                        </a:p>
                      </a:txBody>
                      <a:tcPr anchor="ctr">
                        <a:solidFill>
                          <a:schemeClr val="accent2">
                            <a:lumMod val="20000"/>
                            <a:lumOff val="80000"/>
                          </a:schemeClr>
                        </a:solidFill>
                      </a:tcPr>
                    </a:tc>
                    <a:tc>
                      <a:txBody>
                        <a:bodyPr/>
                        <a:lstStyle/>
                        <a:p>
                          <a:pPr algn="ctr"/>
                          <a:r>
                            <a:rPr lang="en-US" altLang="zh-CN" dirty="0"/>
                            <a:t>COMP</a:t>
                          </a:r>
                          <a:endParaRPr lang="zh-CN" altLang="en-US" dirty="0"/>
                        </a:p>
                      </a:txBody>
                      <a:tcPr anchor="ctr">
                        <a:solidFill>
                          <a:schemeClr val="accent2">
                            <a:lumMod val="20000"/>
                            <a:lumOff val="80000"/>
                          </a:schemeClr>
                        </a:solidFill>
                      </a:tcPr>
                    </a:tc>
                    <a:tc>
                      <a:txBody>
                        <a:bodyPr/>
                        <a:lstStyle/>
                        <a:p>
                          <a:pPr algn="ctr"/>
                          <a:r>
                            <a:rPr lang="en-US" altLang="zh-CN" dirty="0"/>
                            <a:t>3013</a:t>
                          </a:r>
                          <a:endParaRPr lang="zh-CN" altLang="en-US" dirty="0"/>
                        </a:p>
                      </a:txBody>
                      <a:tcPr anchor="ctr">
                        <a:solidFill>
                          <a:schemeClr val="accent2">
                            <a:lumMod val="20000"/>
                            <a:lumOff val="80000"/>
                          </a:schemeClr>
                        </a:solidFill>
                      </a:tcPr>
                    </a:tc>
                    <a:tc>
                      <a:txBody>
                        <a:bodyPr/>
                        <a:lstStyle/>
                        <a:p>
                          <a:pPr algn="ctr"/>
                          <a:r>
                            <a:rPr lang="en-US" altLang="zh-CN" dirty="0"/>
                            <a:t>DS</a:t>
                          </a:r>
                          <a:endParaRPr lang="zh-CN" altLang="en-US" dirty="0"/>
                        </a:p>
                      </a:txBody>
                      <a:tcPr anchor="ctr"/>
                    </a:tc>
                    <a:extLst>
                      <a:ext uri="{0D108BD9-81ED-4DB2-BD59-A6C34878D82A}">
                        <a16:rowId xmlns:a16="http://schemas.microsoft.com/office/drawing/2014/main" val="3998823708"/>
                      </a:ext>
                    </a:extLst>
                  </a:tr>
                  <a:tr h="370840">
                    <a:tc>
                      <a:txBody>
                        <a:bodyP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oMath>
                            </m:oMathPara>
                          </a14:m>
                          <a:endParaRPr lang="zh-CN" altLang="en-US"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oMath>
                            </m:oMathPara>
                          </a14:m>
                          <a:endParaRPr lang="zh-CN" altLang="en-US"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oMath>
                            </m:oMathPara>
                          </a14:m>
                          <a:endParaRPr lang="zh-CN" altLang="en-US"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oMath>
                            </m:oMathPara>
                          </a14:m>
                          <a:endParaRPr lang="zh-CN" altLang="en-US"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oMath>
                            </m:oMathPara>
                          </a14:m>
                          <a:endParaRPr lang="zh-CN" altLang="en-US" dirty="0"/>
                        </a:p>
                      </a:txBody>
                      <a:tcPr anchor="ctr"/>
                    </a:tc>
                    <a:extLst>
                      <a:ext uri="{0D108BD9-81ED-4DB2-BD59-A6C34878D82A}">
                        <a16:rowId xmlns:a16="http://schemas.microsoft.com/office/drawing/2014/main" val="3831401820"/>
                      </a:ext>
                    </a:extLst>
                  </a:tr>
                </a:tbl>
              </a:graphicData>
            </a:graphic>
          </p:graphicFrame>
        </mc:Choice>
        <mc:Fallback xmlns="">
          <p:graphicFrame>
            <p:nvGraphicFramePr>
              <p:cNvPr id="11" name="表格 17">
                <a:extLst>
                  <a:ext uri="{FF2B5EF4-FFF2-40B4-BE49-F238E27FC236}">
                    <a16:creationId xmlns:a16="http://schemas.microsoft.com/office/drawing/2014/main" id="{56832A33-64AE-64B8-1622-4650350B849A}"/>
                  </a:ext>
                </a:extLst>
              </p:cNvPr>
              <p:cNvGraphicFramePr>
                <a:graphicFrameLocks noGrp="1"/>
              </p:cNvGraphicFramePr>
              <p:nvPr>
                <p:extLst>
                  <p:ext uri="{D42A27DB-BD31-4B8C-83A1-F6EECF244321}">
                    <p14:modId xmlns:p14="http://schemas.microsoft.com/office/powerpoint/2010/main" val="142826438"/>
                  </p:ext>
                </p:extLst>
              </p:nvPr>
            </p:nvGraphicFramePr>
            <p:xfrm>
              <a:off x="2442368" y="3223481"/>
              <a:ext cx="4259264" cy="1854200"/>
            </p:xfrm>
            <a:graphic>
              <a:graphicData uri="http://schemas.openxmlformats.org/drawingml/2006/table">
                <a:tbl>
                  <a:tblPr firstRow="1" bandRow="1">
                    <a:tableStyleId>{5C22544A-7EE6-4342-B048-85BDC9FD1C3A}</a:tableStyleId>
                  </a:tblPr>
                  <a:tblGrid>
                    <a:gridCol w="914718">
                      <a:extLst>
                        <a:ext uri="{9D8B030D-6E8A-4147-A177-3AD203B41FA5}">
                          <a16:colId xmlns:a16="http://schemas.microsoft.com/office/drawing/2014/main" val="1954184129"/>
                        </a:ext>
                      </a:extLst>
                    </a:gridCol>
                    <a:gridCol w="749618">
                      <a:extLst>
                        <a:ext uri="{9D8B030D-6E8A-4147-A177-3AD203B41FA5}">
                          <a16:colId xmlns:a16="http://schemas.microsoft.com/office/drawing/2014/main" val="154258966"/>
                        </a:ext>
                      </a:extLst>
                    </a:gridCol>
                    <a:gridCol w="821055">
                      <a:extLst>
                        <a:ext uri="{9D8B030D-6E8A-4147-A177-3AD203B41FA5}">
                          <a16:colId xmlns:a16="http://schemas.microsoft.com/office/drawing/2014/main" val="2121040338"/>
                        </a:ext>
                      </a:extLst>
                    </a:gridCol>
                    <a:gridCol w="992505">
                      <a:extLst>
                        <a:ext uri="{9D8B030D-6E8A-4147-A177-3AD203B41FA5}">
                          <a16:colId xmlns:a16="http://schemas.microsoft.com/office/drawing/2014/main" val="1500402269"/>
                        </a:ext>
                      </a:extLst>
                    </a:gridCol>
                    <a:gridCol w="781368">
                      <a:extLst>
                        <a:ext uri="{9D8B030D-6E8A-4147-A177-3AD203B41FA5}">
                          <a16:colId xmlns:a16="http://schemas.microsoft.com/office/drawing/2014/main" val="3488420677"/>
                        </a:ext>
                      </a:extLst>
                    </a:gridCol>
                  </a:tblGrid>
                  <a:tr h="370840">
                    <a:tc>
                      <a:txBody>
                        <a:bodyPr/>
                        <a:lstStyle/>
                        <a:p>
                          <a:pPr algn="ctr"/>
                          <a:r>
                            <a:rPr lang="en-US" altLang="zh-CN" i="1" u="none" dirty="0" err="1"/>
                            <a:t>c_name</a:t>
                          </a:r>
                          <a:endParaRPr lang="zh-CN" altLang="en-US" i="1" u="none" dirty="0"/>
                        </a:p>
                      </a:txBody>
                      <a:tcPr anchor="ctr"/>
                    </a:tc>
                    <a:tc>
                      <a:txBody>
                        <a:bodyPr/>
                        <a:lstStyle/>
                        <a:p>
                          <a:pPr algn="ctr"/>
                          <a:r>
                            <a:rPr lang="en-US" altLang="zh-CN" i="1" dirty="0"/>
                            <a:t>credits</a:t>
                          </a:r>
                          <a:endParaRPr lang="zh-CN" altLang="en-US" i="1" dirty="0"/>
                        </a:p>
                      </a:txBody>
                      <a:tcPr anchor="ctr"/>
                    </a:tc>
                    <a:tc>
                      <a:txBody>
                        <a:bodyPr/>
                        <a:lstStyle/>
                        <a:p>
                          <a:pPr algn="ctr"/>
                          <a:r>
                            <a:rPr lang="en-US" altLang="zh-CN" i="1" dirty="0"/>
                            <a:t>domain</a:t>
                          </a:r>
                          <a:endParaRPr lang="zh-CN" altLang="en-US" i="1" dirty="0"/>
                        </a:p>
                      </a:txBody>
                      <a:tcPr anchor="ctr"/>
                    </a:tc>
                    <a:tc>
                      <a:txBody>
                        <a:bodyPr/>
                        <a:lstStyle/>
                        <a:p>
                          <a:pPr algn="ctr"/>
                          <a:r>
                            <a:rPr lang="en-US" altLang="zh-CN" i="1" dirty="0" err="1"/>
                            <a:t>c_number</a:t>
                          </a:r>
                          <a:endParaRPr lang="zh-CN" altLang="en-US" i="1" dirty="0"/>
                        </a:p>
                      </a:txBody>
                      <a:tcPr anchor="ctr"/>
                    </a:tc>
                    <a:tc>
                      <a:txBody>
                        <a:bodyPr/>
                        <a:lstStyle/>
                        <a:p>
                          <a:pPr algn="ctr"/>
                          <a:r>
                            <a:rPr lang="en-US" altLang="zh-CN" i="1" dirty="0" err="1"/>
                            <a:t>p_code</a:t>
                          </a:r>
                          <a:endParaRPr lang="zh-CN" altLang="en-US" i="1" dirty="0"/>
                        </a:p>
                      </a:txBody>
                      <a:tcPr anchor="ctr"/>
                    </a:tc>
                    <a:extLst>
                      <a:ext uri="{0D108BD9-81ED-4DB2-BD59-A6C34878D82A}">
                        <a16:rowId xmlns:a16="http://schemas.microsoft.com/office/drawing/2014/main" val="3871221012"/>
                      </a:ext>
                    </a:extLst>
                  </a:tr>
                  <a:tr h="370840">
                    <a:tc>
                      <a:txBody>
                        <a:bodyPr/>
                        <a:lstStyle/>
                        <a:p>
                          <a:endParaRPr lang="en-US"/>
                        </a:p>
                      </a:txBody>
                      <a:tcPr anchor="ctr">
                        <a:blipFill>
                          <a:blip r:embed="rId3"/>
                          <a:stretch>
                            <a:fillRect l="-667" t="-101639" r="-369333" b="-304918"/>
                          </a:stretch>
                        </a:blipFill>
                      </a:tcPr>
                    </a:tc>
                    <a:tc>
                      <a:txBody>
                        <a:bodyPr/>
                        <a:lstStyle/>
                        <a:p>
                          <a:endParaRPr lang="en-US"/>
                        </a:p>
                      </a:txBody>
                      <a:tcPr anchor="ctr">
                        <a:blipFill>
                          <a:blip r:embed="rId3"/>
                          <a:stretch>
                            <a:fillRect l="-121774" t="-101639" r="-346774" b="-304918"/>
                          </a:stretch>
                        </a:blipFill>
                      </a:tcPr>
                    </a:tc>
                    <a:tc>
                      <a:txBody>
                        <a:bodyPr/>
                        <a:lstStyle/>
                        <a:p>
                          <a:endParaRPr lang="en-US"/>
                        </a:p>
                      </a:txBody>
                      <a:tcPr anchor="ctr">
                        <a:blipFill>
                          <a:blip r:embed="rId3"/>
                          <a:stretch>
                            <a:fillRect l="-205224" t="-101639" r="-220896" b="-304918"/>
                          </a:stretch>
                        </a:blipFill>
                      </a:tcPr>
                    </a:tc>
                    <a:tc>
                      <a:txBody>
                        <a:bodyPr/>
                        <a:lstStyle/>
                        <a:p>
                          <a:endParaRPr lang="en-US"/>
                        </a:p>
                      </a:txBody>
                      <a:tcPr anchor="ctr">
                        <a:blipFill>
                          <a:blip r:embed="rId3"/>
                          <a:stretch>
                            <a:fillRect l="-249390" t="-101639" r="-80488" b="-304918"/>
                          </a:stretch>
                        </a:blipFill>
                      </a:tcPr>
                    </a:tc>
                    <a:tc>
                      <a:txBody>
                        <a:bodyPr/>
                        <a:lstStyle/>
                        <a:p>
                          <a:endParaRPr lang="en-US"/>
                        </a:p>
                      </a:txBody>
                      <a:tcPr anchor="ctr">
                        <a:blipFill>
                          <a:blip r:embed="rId3"/>
                          <a:stretch>
                            <a:fillRect l="-447656" t="-101639" r="-3125" b="-304918"/>
                          </a:stretch>
                        </a:blipFill>
                      </a:tcPr>
                    </a:tc>
                    <a:extLst>
                      <a:ext uri="{0D108BD9-81ED-4DB2-BD59-A6C34878D82A}">
                        <a16:rowId xmlns:a16="http://schemas.microsoft.com/office/drawing/2014/main" val="1826018542"/>
                      </a:ext>
                    </a:extLst>
                  </a:tr>
                  <a:tr h="370840">
                    <a:tc>
                      <a:txBody>
                        <a:bodyPr/>
                        <a:lstStyle/>
                        <a:p>
                          <a:pPr algn="ctr"/>
                          <a:r>
                            <a:rPr lang="en-US" altLang="zh-CN" dirty="0"/>
                            <a:t>Database</a:t>
                          </a:r>
                          <a:endParaRPr lang="zh-CN" altLang="en-US" dirty="0"/>
                        </a:p>
                      </a:txBody>
                      <a:tcPr anchor="ctr"/>
                    </a:tc>
                    <a:tc>
                      <a:txBody>
                        <a:bodyPr/>
                        <a:lstStyle/>
                        <a:p>
                          <a:pPr algn="ctr"/>
                          <a:r>
                            <a:rPr lang="en-US" altLang="zh-CN" dirty="0"/>
                            <a:t>3</a:t>
                          </a:r>
                          <a:endParaRPr lang="zh-CN" altLang="en-US" dirty="0"/>
                        </a:p>
                      </a:txBody>
                      <a:tcPr anchor="ctr">
                        <a:solidFill>
                          <a:schemeClr val="accent2">
                            <a:lumMod val="20000"/>
                            <a:lumOff val="80000"/>
                          </a:schemeClr>
                        </a:solidFill>
                      </a:tcPr>
                    </a:tc>
                    <a:tc>
                      <a:txBody>
                        <a:bodyPr/>
                        <a:lstStyle/>
                        <a:p>
                          <a:pPr algn="ctr"/>
                          <a:r>
                            <a:rPr lang="en-US" altLang="zh-CN" dirty="0"/>
                            <a:t>COMP</a:t>
                          </a:r>
                          <a:endParaRPr lang="zh-CN" altLang="en-US" dirty="0"/>
                        </a:p>
                      </a:txBody>
                      <a:tcPr anchor="ctr">
                        <a:solidFill>
                          <a:schemeClr val="accent2">
                            <a:lumMod val="20000"/>
                            <a:lumOff val="80000"/>
                          </a:schemeClr>
                        </a:solidFill>
                      </a:tcPr>
                    </a:tc>
                    <a:tc>
                      <a:txBody>
                        <a:bodyPr/>
                        <a:lstStyle/>
                        <a:p>
                          <a:pPr algn="ctr"/>
                          <a:r>
                            <a:rPr lang="en-US" altLang="zh-CN" dirty="0"/>
                            <a:t>3013</a:t>
                          </a:r>
                          <a:endParaRPr lang="zh-CN" altLang="en-US" dirty="0"/>
                        </a:p>
                      </a:txBody>
                      <a:tcPr anchor="ctr">
                        <a:solidFill>
                          <a:schemeClr val="accent2">
                            <a:lumMod val="20000"/>
                            <a:lumOff val="80000"/>
                          </a:schemeClr>
                        </a:solidFill>
                      </a:tcPr>
                    </a:tc>
                    <a:tc>
                      <a:txBody>
                        <a:bodyPr/>
                        <a:lstStyle/>
                        <a:p>
                          <a:pPr algn="ctr"/>
                          <a:r>
                            <a:rPr lang="en-US" altLang="zh-CN" dirty="0"/>
                            <a:t>CST</a:t>
                          </a:r>
                          <a:endParaRPr lang="zh-CN" altLang="en-US" dirty="0"/>
                        </a:p>
                      </a:txBody>
                      <a:tcPr anchor="ctr"/>
                    </a:tc>
                    <a:extLst>
                      <a:ext uri="{0D108BD9-81ED-4DB2-BD59-A6C34878D82A}">
                        <a16:rowId xmlns:a16="http://schemas.microsoft.com/office/drawing/2014/main" val="1588119805"/>
                      </a:ext>
                    </a:extLst>
                  </a:tr>
                  <a:tr h="370840">
                    <a:tc>
                      <a:txBody>
                        <a:bodyPr/>
                        <a:lstStyle/>
                        <a:p>
                          <a:pPr algn="ctr"/>
                          <a:r>
                            <a:rPr lang="en-US" altLang="zh-CN" dirty="0"/>
                            <a:t>Database</a:t>
                          </a:r>
                          <a:endParaRPr lang="zh-CN" altLang="en-US" dirty="0"/>
                        </a:p>
                      </a:txBody>
                      <a:tcPr anchor="ctr"/>
                    </a:tc>
                    <a:tc>
                      <a:txBody>
                        <a:bodyPr/>
                        <a:lstStyle/>
                        <a:p>
                          <a:pPr algn="ctr"/>
                          <a:r>
                            <a:rPr lang="en-US" altLang="zh-CN" dirty="0"/>
                            <a:t>3</a:t>
                          </a:r>
                          <a:endParaRPr lang="zh-CN" altLang="en-US" dirty="0"/>
                        </a:p>
                      </a:txBody>
                      <a:tcPr anchor="ctr">
                        <a:solidFill>
                          <a:schemeClr val="accent2">
                            <a:lumMod val="20000"/>
                            <a:lumOff val="80000"/>
                          </a:schemeClr>
                        </a:solidFill>
                      </a:tcPr>
                    </a:tc>
                    <a:tc>
                      <a:txBody>
                        <a:bodyPr/>
                        <a:lstStyle/>
                        <a:p>
                          <a:pPr algn="ctr"/>
                          <a:r>
                            <a:rPr lang="en-US" altLang="zh-CN" dirty="0"/>
                            <a:t>COMP</a:t>
                          </a:r>
                          <a:endParaRPr lang="zh-CN" altLang="en-US" dirty="0"/>
                        </a:p>
                      </a:txBody>
                      <a:tcPr anchor="ctr">
                        <a:solidFill>
                          <a:schemeClr val="accent2">
                            <a:lumMod val="20000"/>
                            <a:lumOff val="80000"/>
                          </a:schemeClr>
                        </a:solidFill>
                      </a:tcPr>
                    </a:tc>
                    <a:tc>
                      <a:txBody>
                        <a:bodyPr/>
                        <a:lstStyle/>
                        <a:p>
                          <a:pPr algn="ctr"/>
                          <a:r>
                            <a:rPr lang="en-US" altLang="zh-CN" dirty="0"/>
                            <a:t>3013</a:t>
                          </a:r>
                          <a:endParaRPr lang="zh-CN" altLang="en-US" dirty="0"/>
                        </a:p>
                      </a:txBody>
                      <a:tcPr anchor="ctr">
                        <a:solidFill>
                          <a:schemeClr val="accent2">
                            <a:lumMod val="20000"/>
                            <a:lumOff val="80000"/>
                          </a:schemeClr>
                        </a:solidFill>
                      </a:tcPr>
                    </a:tc>
                    <a:tc>
                      <a:txBody>
                        <a:bodyPr/>
                        <a:lstStyle/>
                        <a:p>
                          <a:pPr algn="ctr"/>
                          <a:r>
                            <a:rPr lang="en-US" altLang="zh-CN" dirty="0"/>
                            <a:t>DS</a:t>
                          </a:r>
                          <a:endParaRPr lang="zh-CN" altLang="en-US" dirty="0"/>
                        </a:p>
                      </a:txBody>
                      <a:tcPr anchor="ctr"/>
                    </a:tc>
                    <a:extLst>
                      <a:ext uri="{0D108BD9-81ED-4DB2-BD59-A6C34878D82A}">
                        <a16:rowId xmlns:a16="http://schemas.microsoft.com/office/drawing/2014/main" val="3998823708"/>
                      </a:ext>
                    </a:extLst>
                  </a:tr>
                  <a:tr h="370840">
                    <a:tc>
                      <a:txBody>
                        <a:bodyPr/>
                        <a:lstStyle/>
                        <a:p>
                          <a:endParaRPr lang="en-US"/>
                        </a:p>
                      </a:txBody>
                      <a:tcPr anchor="ctr">
                        <a:blipFill>
                          <a:blip r:embed="rId3"/>
                          <a:stretch>
                            <a:fillRect l="-667" t="-401639" r="-369333" b="-4918"/>
                          </a:stretch>
                        </a:blipFill>
                      </a:tcPr>
                    </a:tc>
                    <a:tc>
                      <a:txBody>
                        <a:bodyPr/>
                        <a:lstStyle/>
                        <a:p>
                          <a:endParaRPr lang="en-US"/>
                        </a:p>
                      </a:txBody>
                      <a:tcPr anchor="ctr">
                        <a:blipFill>
                          <a:blip r:embed="rId3"/>
                          <a:stretch>
                            <a:fillRect l="-121774" t="-401639" r="-346774" b="-4918"/>
                          </a:stretch>
                        </a:blipFill>
                      </a:tcPr>
                    </a:tc>
                    <a:tc>
                      <a:txBody>
                        <a:bodyPr/>
                        <a:lstStyle/>
                        <a:p>
                          <a:endParaRPr lang="en-US"/>
                        </a:p>
                      </a:txBody>
                      <a:tcPr anchor="ctr">
                        <a:blipFill>
                          <a:blip r:embed="rId3"/>
                          <a:stretch>
                            <a:fillRect l="-205224" t="-401639" r="-220896" b="-4918"/>
                          </a:stretch>
                        </a:blipFill>
                      </a:tcPr>
                    </a:tc>
                    <a:tc>
                      <a:txBody>
                        <a:bodyPr/>
                        <a:lstStyle/>
                        <a:p>
                          <a:endParaRPr lang="en-US"/>
                        </a:p>
                      </a:txBody>
                      <a:tcPr anchor="ctr">
                        <a:blipFill>
                          <a:blip r:embed="rId3"/>
                          <a:stretch>
                            <a:fillRect l="-249390" t="-401639" r="-80488" b="-4918"/>
                          </a:stretch>
                        </a:blipFill>
                      </a:tcPr>
                    </a:tc>
                    <a:tc>
                      <a:txBody>
                        <a:bodyPr/>
                        <a:lstStyle/>
                        <a:p>
                          <a:endParaRPr lang="en-US"/>
                        </a:p>
                      </a:txBody>
                      <a:tcPr anchor="ctr">
                        <a:blipFill>
                          <a:blip r:embed="rId3"/>
                          <a:stretch>
                            <a:fillRect l="-447656" t="-401639" r="-3125" b="-4918"/>
                          </a:stretch>
                        </a:blipFill>
                      </a:tcPr>
                    </a:tc>
                    <a:extLst>
                      <a:ext uri="{0D108BD9-81ED-4DB2-BD59-A6C34878D82A}">
                        <a16:rowId xmlns:a16="http://schemas.microsoft.com/office/drawing/2014/main" val="3831401820"/>
                      </a:ext>
                    </a:extLst>
                  </a:tr>
                </a:tbl>
              </a:graphicData>
            </a:graphic>
          </p:graphicFrame>
        </mc:Fallback>
      </mc:AlternateContent>
    </p:spTree>
    <p:extLst>
      <p:ext uri="{BB962C8B-B14F-4D97-AF65-F5344CB8AC3E}">
        <p14:creationId xmlns:p14="http://schemas.microsoft.com/office/powerpoint/2010/main" val="1208041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DB0556-CC4A-48E7-8DAC-B522CEABEDBD}"/>
              </a:ext>
            </a:extLst>
          </p:cNvPr>
          <p:cNvSpPr>
            <a:spLocks noGrp="1"/>
          </p:cNvSpPr>
          <p:nvPr>
            <p:ph type="title"/>
          </p:nvPr>
        </p:nvSpPr>
        <p:spPr/>
        <p:txBody>
          <a:bodyPr/>
          <a:lstStyle/>
          <a:p>
            <a:r>
              <a:rPr lang="en-US" altLang="zh-CN" dirty="0">
                <a:ea typeface="宋体" charset="-122"/>
              </a:rPr>
              <a:t>What About Smaller Schemas?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6E4DBAB-96B1-4654-A956-1674CE94F0D2}"/>
                  </a:ext>
                </a:extLst>
              </p:cNvPr>
              <p:cNvSpPr>
                <a:spLocks noGrp="1"/>
              </p:cNvSpPr>
              <p:nvPr>
                <p:ph idx="1"/>
              </p:nvPr>
            </p:nvSpPr>
            <p:spPr>
              <a:xfrm>
                <a:off x="628650" y="1600200"/>
                <a:ext cx="7886700" cy="4904510"/>
              </a:xfrm>
            </p:spPr>
            <p:txBody>
              <a:bodyPr>
                <a:noAutofit/>
              </a:bodyPr>
              <a:lstStyle/>
              <a:p>
                <a:r>
                  <a:rPr lang="en-US" altLang="zh-CN" dirty="0">
                    <a:ea typeface="宋体" charset="-122"/>
                  </a:rPr>
                  <a:t>Suppose we start with </a:t>
                </a:r>
                <a14:m>
                  <m:oMath xmlns:m="http://schemas.openxmlformats.org/officeDocument/2006/math">
                    <m:r>
                      <a:rPr lang="en-US" altLang="zh-CN" b="0" i="1" dirty="0" smtClean="0">
                        <a:latin typeface="Cambria Math" panose="02040503050406030204" pitchFamily="18" charset="0"/>
                        <a:ea typeface="宋体" charset="-122"/>
                      </a:rPr>
                      <m:t>𝑐𝑜𝑢𝑟𝑠𝑒</m:t>
                    </m:r>
                    <m:r>
                      <a:rPr lang="en-US" altLang="zh-CN" b="0" i="1" dirty="0" smtClean="0">
                        <a:latin typeface="Cambria Math" panose="02040503050406030204" pitchFamily="18" charset="0"/>
                        <a:ea typeface="宋体" charset="-122"/>
                      </a:rPr>
                      <m:t>_</m:t>
                    </m:r>
                    <m:r>
                      <a:rPr lang="en-US" altLang="zh-CN" b="0" i="1" dirty="0" smtClean="0">
                        <a:latin typeface="Cambria Math" panose="02040503050406030204" pitchFamily="18" charset="0"/>
                        <a:ea typeface="宋体" charset="-122"/>
                      </a:rPr>
                      <m:t>𝑖𝑛𝑓𝑜</m:t>
                    </m:r>
                  </m:oMath>
                </a14:m>
                <a:r>
                  <a:rPr lang="en-US" altLang="zh-CN" i="1" dirty="0">
                    <a:ea typeface="宋体" charset="-122"/>
                  </a:rPr>
                  <a:t>.  </a:t>
                </a:r>
                <a:r>
                  <a:rPr lang="en-US" altLang="zh-CN" dirty="0">
                    <a:ea typeface="宋体" charset="-122"/>
                  </a:rPr>
                  <a:t>How do we know to split (</a:t>
                </a:r>
                <a:r>
                  <a:rPr lang="en-US" altLang="zh-CN" b="1" dirty="0">
                    <a:ea typeface="宋体" charset="-122"/>
                  </a:rPr>
                  <a:t>decompose</a:t>
                </a:r>
                <a:r>
                  <a:rPr lang="en-US" altLang="zh-CN" dirty="0">
                    <a:ea typeface="宋体" charset="-122"/>
                  </a:rPr>
                  <a:t>) it into </a:t>
                </a:r>
                <a14:m>
                  <m:oMath xmlns:m="http://schemas.openxmlformats.org/officeDocument/2006/math">
                    <m:r>
                      <a:rPr lang="en-US" altLang="zh-CN" b="0" i="1" smtClean="0">
                        <a:latin typeface="Cambria Math" panose="02040503050406030204" pitchFamily="18" charset="0"/>
                        <a:ea typeface="宋体" charset="-122"/>
                      </a:rPr>
                      <m:t>𝑐𝑜𝑢𝑟𝑠𝑒</m:t>
                    </m:r>
                  </m:oMath>
                </a14:m>
                <a:r>
                  <a:rPr lang="en-US" altLang="zh-CN" i="1" dirty="0">
                    <a:ea typeface="宋体" charset="-122"/>
                  </a:rPr>
                  <a:t> </a:t>
                </a:r>
                <a:r>
                  <a:rPr lang="en-US" altLang="zh-CN" dirty="0">
                    <a:ea typeface="宋体" charset="-122"/>
                  </a:rPr>
                  <a:t> and </a:t>
                </a:r>
                <a14:m>
                  <m:oMath xmlns:m="http://schemas.openxmlformats.org/officeDocument/2006/math">
                    <m:r>
                      <a:rPr lang="en-US" altLang="zh-CN" b="0" i="1" smtClean="0">
                        <a:latin typeface="Cambria Math" panose="02040503050406030204" pitchFamily="18" charset="0"/>
                        <a:ea typeface="宋体" charset="-122"/>
                      </a:rPr>
                      <m:t>𝑜𝑓𝑓𝑒𝑟</m:t>
                    </m:r>
                  </m:oMath>
                </a14:m>
                <a:r>
                  <a:rPr lang="en-US" altLang="zh-CN" dirty="0">
                    <a:ea typeface="宋体" charset="-122"/>
                  </a:rPr>
                  <a:t>?</a:t>
                </a:r>
              </a:p>
              <a:p>
                <a:r>
                  <a:rPr lang="en-US" altLang="zh-CN" dirty="0">
                    <a:ea typeface="宋体" charset="-122"/>
                  </a:rPr>
                  <a:t>In fact, decompositions cannot be naïvely applied.</a:t>
                </a:r>
              </a:p>
              <a:p>
                <a:r>
                  <a:rPr lang="en-US" altLang="zh-CN" dirty="0">
                    <a:ea typeface="宋体" charset="-122"/>
                  </a:rPr>
                  <a:t>Sometimes decompositions are useless.</a:t>
                </a:r>
              </a:p>
              <a:p>
                <a:r>
                  <a:rPr lang="en-US" altLang="zh-CN" dirty="0">
                    <a:ea typeface="宋体" charset="-122"/>
                  </a:rPr>
                  <a:t>For example, </a:t>
                </a:r>
              </a:p>
              <a:p>
                <a:pPr marL="0" indent="0">
                  <a:buNone/>
                </a:pPr>
                <a:r>
                  <a:rPr lang="en-US" altLang="zh-CN" b="0" dirty="0">
                    <a:ea typeface="宋体" charset="-122"/>
                  </a:rPr>
                  <a:t>	</a:t>
                </a:r>
                <a:r>
                  <a:rPr lang="en-US" altLang="zh-CN" sz="1800" b="0" dirty="0">
                    <a:ea typeface="宋体" charset="-122"/>
                  </a:rPr>
                  <a:t>	</a:t>
                </a:r>
                <a14:m>
                  <m:oMath xmlns:m="http://schemas.openxmlformats.org/officeDocument/2006/math">
                    <m:r>
                      <a:rPr lang="en-US" altLang="zh-CN" sz="1800" b="0" i="1" smtClean="0">
                        <a:latin typeface="Cambria Math" panose="02040503050406030204" pitchFamily="18" charset="0"/>
                        <a:ea typeface="宋体" charset="-122"/>
                      </a:rPr>
                      <m:t>𝑝𝑟𝑜𝑔𝑟𝑎𝑚</m:t>
                    </m:r>
                    <m:r>
                      <a:rPr lang="en-US" altLang="zh-CN" sz="1800" b="0" i="1" smtClean="0">
                        <a:latin typeface="Cambria Math" panose="02040503050406030204" pitchFamily="18" charset="0"/>
                        <a:ea typeface="宋体" charset="-122"/>
                      </a:rPr>
                      <m:t>=(</m:t>
                    </m:r>
                    <m:bar>
                      <m:barPr>
                        <m:ctrlPr>
                          <a:rPr lang="en-US" altLang="zh-CN" sz="1800" b="0" i="1" smtClean="0">
                            <a:latin typeface="Cambria Math" panose="02040503050406030204" pitchFamily="18" charset="0"/>
                            <a:ea typeface="宋体" charset="-122"/>
                          </a:rPr>
                        </m:ctrlPr>
                      </m:barPr>
                      <m:e>
                        <m:r>
                          <a:rPr lang="en-US" altLang="zh-CN" sz="1800" b="0" i="1" smtClean="0">
                            <a:latin typeface="Cambria Math" panose="02040503050406030204" pitchFamily="18" charset="0"/>
                            <a:ea typeface="宋体" charset="-122"/>
                          </a:rPr>
                          <m:t>𝑝</m:t>
                        </m:r>
                        <m:r>
                          <a:rPr lang="en-US" altLang="zh-CN" sz="1800" b="0" i="1" smtClean="0">
                            <a:latin typeface="Cambria Math" panose="02040503050406030204" pitchFamily="18" charset="0"/>
                            <a:ea typeface="宋体" charset="-122"/>
                          </a:rPr>
                          <m:t>_</m:t>
                        </m:r>
                        <m:r>
                          <a:rPr lang="en-US" altLang="zh-CN" sz="1800" b="0" i="1" smtClean="0">
                            <a:latin typeface="Cambria Math" panose="02040503050406030204" pitchFamily="18" charset="0"/>
                            <a:ea typeface="宋体" charset="-122"/>
                          </a:rPr>
                          <m:t>𝑐𝑜𝑑𝑒</m:t>
                        </m:r>
                      </m:e>
                    </m:bar>
                    <m:r>
                      <a:rPr lang="en-US" altLang="zh-CN" sz="1800" b="0" i="1" smtClean="0">
                        <a:latin typeface="Cambria Math" panose="02040503050406030204" pitchFamily="18" charset="0"/>
                        <a:ea typeface="宋体" charset="-122"/>
                      </a:rPr>
                      <m:t>,</m:t>
                    </m:r>
                    <m:r>
                      <a:rPr lang="en-US" altLang="zh-CN" sz="1800" b="0" i="1" smtClean="0">
                        <a:latin typeface="Cambria Math" panose="02040503050406030204" pitchFamily="18" charset="0"/>
                        <a:ea typeface="宋体" charset="-122"/>
                      </a:rPr>
                      <m:t>𝑝</m:t>
                    </m:r>
                    <m:r>
                      <a:rPr lang="en-US" altLang="zh-CN" sz="1800" b="0" i="1" smtClean="0">
                        <a:latin typeface="Cambria Math" panose="02040503050406030204" pitchFamily="18" charset="0"/>
                        <a:ea typeface="宋体" charset="-122"/>
                      </a:rPr>
                      <m:t>_</m:t>
                    </m:r>
                    <m:r>
                      <a:rPr lang="en-US" altLang="zh-CN" sz="1800" b="0" i="1" smtClean="0">
                        <a:latin typeface="Cambria Math" panose="02040503050406030204" pitchFamily="18" charset="0"/>
                        <a:ea typeface="宋体" charset="-122"/>
                      </a:rPr>
                      <m:t>𝑛𝑎𝑚𝑒</m:t>
                    </m:r>
                    <m:r>
                      <a:rPr lang="en-US" altLang="zh-CN" sz="1800" b="0" i="1" smtClean="0">
                        <a:latin typeface="Cambria Math" panose="02040503050406030204" pitchFamily="18" charset="0"/>
                        <a:ea typeface="宋体" charset="-122"/>
                      </a:rPr>
                      <m:t>,</m:t>
                    </m:r>
                    <m:r>
                      <a:rPr lang="en-US" altLang="zh-CN" sz="1800" b="0" i="1" smtClean="0">
                        <a:latin typeface="Cambria Math" panose="02040503050406030204" pitchFamily="18" charset="0"/>
                        <a:ea typeface="宋体" charset="-122"/>
                      </a:rPr>
                      <m:t>𝑑𝑖𝑣𝑖𝑠𝑖𝑜𝑛</m:t>
                    </m:r>
                    <m:r>
                      <a:rPr lang="en-US" altLang="zh-CN" sz="1800" b="0" i="1" smtClean="0">
                        <a:latin typeface="Cambria Math" panose="02040503050406030204" pitchFamily="18" charset="0"/>
                        <a:ea typeface="宋体" charset="-122"/>
                      </a:rPr>
                      <m:t>,</m:t>
                    </m:r>
                    <m:r>
                      <a:rPr lang="en-US" altLang="zh-CN" sz="1800" b="0" i="1" smtClean="0">
                        <a:latin typeface="Cambria Math" panose="02040503050406030204" pitchFamily="18" charset="0"/>
                        <a:ea typeface="宋体" charset="-122"/>
                      </a:rPr>
                      <m:t>𝑑𝑖𝑟𝑒𝑐𝑡𝑜𝑟</m:t>
                    </m:r>
                    <m:r>
                      <a:rPr lang="en-US" altLang="zh-CN" sz="1800" b="0" i="1" smtClean="0">
                        <a:latin typeface="Cambria Math" panose="02040503050406030204" pitchFamily="18" charset="0"/>
                        <a:ea typeface="宋体" charset="-122"/>
                      </a:rPr>
                      <m:t>)</m:t>
                    </m:r>
                  </m:oMath>
                </a14:m>
                <a:endParaRPr lang="en-US" altLang="zh-CN" sz="1800" dirty="0">
                  <a:ea typeface="宋体" charset="-122"/>
                </a:endParaRPr>
              </a:p>
              <a:p>
                <a:pPr marL="0" indent="0">
                  <a:buNone/>
                  <a:tabLst>
                    <a:tab pos="268288" algn="l"/>
                  </a:tabLst>
                </a:pPr>
                <a:r>
                  <a:rPr lang="en-US" altLang="zh-CN" dirty="0">
                    <a:ea typeface="宋体" charset="-122"/>
                  </a:rPr>
                  <a:t>	do not need to be decomposed into </a:t>
                </a:r>
              </a:p>
              <a:p>
                <a:pPr marL="0" indent="0">
                  <a:buNone/>
                  <a:tabLst>
                    <a:tab pos="268288" algn="l"/>
                  </a:tabLst>
                </a:pPr>
                <a:r>
                  <a:rPr lang="en-US" altLang="zh-CN" dirty="0">
                    <a:ea typeface="宋体" charset="-122"/>
                  </a:rPr>
                  <a:t>			</a:t>
                </a:r>
                <a14:m>
                  <m:oMath xmlns:m="http://schemas.openxmlformats.org/officeDocument/2006/math">
                    <m:r>
                      <a:rPr lang="en-US" altLang="zh-CN" sz="1800" b="0" i="1" smtClean="0">
                        <a:latin typeface="Cambria Math" panose="02040503050406030204" pitchFamily="18" charset="0"/>
                        <a:ea typeface="宋体" charset="-122"/>
                      </a:rPr>
                      <m:t>𝑝𝑟𝑜𝑔𝑟𝑎𝑚</m:t>
                    </m:r>
                    <m:r>
                      <a:rPr lang="en-US" altLang="zh-CN" sz="1800" b="0" i="1" smtClean="0">
                        <a:latin typeface="Cambria Math" panose="02040503050406030204" pitchFamily="18" charset="0"/>
                        <a:ea typeface="宋体" charset="-122"/>
                      </a:rPr>
                      <m:t>=(</m:t>
                    </m:r>
                    <m:bar>
                      <m:barPr>
                        <m:ctrlPr>
                          <a:rPr lang="en-US" altLang="zh-CN" sz="1800" b="0" i="1" smtClean="0">
                            <a:latin typeface="Cambria Math" panose="02040503050406030204" pitchFamily="18" charset="0"/>
                            <a:ea typeface="宋体" charset="-122"/>
                          </a:rPr>
                        </m:ctrlPr>
                      </m:barPr>
                      <m:e>
                        <m:r>
                          <a:rPr lang="en-US" altLang="zh-CN" sz="1800" b="0" i="1" smtClean="0">
                            <a:latin typeface="Cambria Math" panose="02040503050406030204" pitchFamily="18" charset="0"/>
                            <a:ea typeface="宋体" charset="-122"/>
                          </a:rPr>
                          <m:t>𝑝</m:t>
                        </m:r>
                        <m:r>
                          <a:rPr lang="en-US" altLang="zh-CN" sz="1800" b="0" i="1" smtClean="0">
                            <a:latin typeface="Cambria Math" panose="02040503050406030204" pitchFamily="18" charset="0"/>
                            <a:ea typeface="宋体" charset="-122"/>
                          </a:rPr>
                          <m:t>_</m:t>
                        </m:r>
                        <m:r>
                          <a:rPr lang="en-US" altLang="zh-CN" sz="1800" b="0" i="1" smtClean="0">
                            <a:latin typeface="Cambria Math" panose="02040503050406030204" pitchFamily="18" charset="0"/>
                            <a:ea typeface="宋体" charset="-122"/>
                          </a:rPr>
                          <m:t>𝑐𝑜𝑑𝑒</m:t>
                        </m:r>
                      </m:e>
                    </m:bar>
                    <m:r>
                      <a:rPr lang="en-US" altLang="zh-CN" sz="1800" b="0" i="1" smtClean="0">
                        <a:latin typeface="Cambria Math" panose="02040503050406030204" pitchFamily="18" charset="0"/>
                        <a:ea typeface="宋体" charset="-122"/>
                      </a:rPr>
                      <m:t>,</m:t>
                    </m:r>
                    <m:r>
                      <a:rPr lang="en-US" altLang="zh-CN" sz="1800" b="0" i="1" smtClean="0">
                        <a:latin typeface="Cambria Math" panose="02040503050406030204" pitchFamily="18" charset="0"/>
                        <a:ea typeface="宋体" charset="-122"/>
                      </a:rPr>
                      <m:t>𝑝</m:t>
                    </m:r>
                    <m:r>
                      <a:rPr lang="en-US" altLang="zh-CN" sz="1800" b="0" i="1" smtClean="0">
                        <a:latin typeface="Cambria Math" panose="02040503050406030204" pitchFamily="18" charset="0"/>
                        <a:ea typeface="宋体" charset="-122"/>
                      </a:rPr>
                      <m:t>_</m:t>
                    </m:r>
                    <m:r>
                      <a:rPr lang="en-US" altLang="zh-CN" sz="1800" b="0" i="1" smtClean="0">
                        <a:latin typeface="Cambria Math" panose="02040503050406030204" pitchFamily="18" charset="0"/>
                        <a:ea typeface="宋体" charset="-122"/>
                      </a:rPr>
                      <m:t>𝑛𝑎𝑚𝑒</m:t>
                    </m:r>
                    <m:r>
                      <a:rPr lang="en-US" altLang="zh-CN" sz="1800" b="0" i="1" smtClean="0">
                        <a:latin typeface="Cambria Math" panose="02040503050406030204" pitchFamily="18" charset="0"/>
                        <a:ea typeface="宋体" charset="-122"/>
                      </a:rPr>
                      <m:t>,</m:t>
                    </m:r>
                    <m:r>
                      <a:rPr lang="en-US" altLang="zh-CN" sz="1800" b="0" i="1" smtClean="0">
                        <a:latin typeface="Cambria Math" panose="02040503050406030204" pitchFamily="18" charset="0"/>
                        <a:ea typeface="宋体" charset="-122"/>
                      </a:rPr>
                      <m:t>𝑑𝑖𝑣𝑖𝑠𝑖𝑜𝑛</m:t>
                    </m:r>
                    <m:r>
                      <a:rPr lang="en-US" altLang="zh-CN" sz="1800" b="0" i="1" smtClean="0">
                        <a:latin typeface="Cambria Math" panose="02040503050406030204" pitchFamily="18" charset="0"/>
                        <a:ea typeface="宋体" charset="-122"/>
                      </a:rPr>
                      <m:t>)</m:t>
                    </m:r>
                  </m:oMath>
                </a14:m>
                <a:endParaRPr lang="en-US" altLang="zh-CN" sz="1800" dirty="0">
                  <a:ea typeface="宋体" charset="-122"/>
                </a:endParaRPr>
              </a:p>
              <a:p>
                <a:pPr marL="0" indent="0">
                  <a:buNone/>
                  <a:tabLst>
                    <a:tab pos="268288" algn="l"/>
                  </a:tabLst>
                </a:pPr>
                <a:r>
                  <a:rPr lang="en-US" altLang="zh-CN" sz="1800" dirty="0">
                    <a:ea typeface="宋体" charset="-122"/>
                  </a:rPr>
                  <a:t>			</a:t>
                </a:r>
                <a14:m>
                  <m:oMath xmlns:m="http://schemas.openxmlformats.org/officeDocument/2006/math">
                    <m:r>
                      <a:rPr lang="en-US" altLang="zh-CN" sz="1800" b="0" i="1" smtClean="0">
                        <a:latin typeface="Cambria Math" panose="02040503050406030204" pitchFamily="18" charset="0"/>
                        <a:ea typeface="宋体" charset="-122"/>
                      </a:rPr>
                      <m:t>𝑃𝐷</m:t>
                    </m:r>
                    <m:r>
                      <a:rPr lang="en-US" altLang="zh-CN" sz="1800" b="0" i="1" smtClean="0">
                        <a:latin typeface="Cambria Math" panose="02040503050406030204" pitchFamily="18" charset="0"/>
                        <a:ea typeface="宋体" charset="-122"/>
                      </a:rPr>
                      <m:t>=(</m:t>
                    </m:r>
                    <m:bar>
                      <m:barPr>
                        <m:ctrlPr>
                          <a:rPr lang="en-US" altLang="zh-CN" sz="1800" b="0" i="1" smtClean="0">
                            <a:latin typeface="Cambria Math" panose="02040503050406030204" pitchFamily="18" charset="0"/>
                            <a:ea typeface="宋体" charset="-122"/>
                          </a:rPr>
                        </m:ctrlPr>
                      </m:barPr>
                      <m:e>
                        <m:r>
                          <a:rPr lang="en-US" altLang="zh-CN" sz="1800" b="0" i="1" smtClean="0">
                            <a:latin typeface="Cambria Math" panose="02040503050406030204" pitchFamily="18" charset="0"/>
                            <a:ea typeface="宋体" charset="-122"/>
                          </a:rPr>
                          <m:t>𝑝</m:t>
                        </m:r>
                        <m:r>
                          <a:rPr lang="en-US" altLang="zh-CN" sz="1800" b="0" i="1" smtClean="0">
                            <a:latin typeface="Cambria Math" panose="02040503050406030204" pitchFamily="18" charset="0"/>
                            <a:ea typeface="宋体" charset="-122"/>
                          </a:rPr>
                          <m:t>_</m:t>
                        </m:r>
                        <m:r>
                          <a:rPr lang="en-US" altLang="zh-CN" sz="1800" b="0" i="1" smtClean="0">
                            <a:latin typeface="Cambria Math" panose="02040503050406030204" pitchFamily="18" charset="0"/>
                            <a:ea typeface="宋体" charset="-122"/>
                          </a:rPr>
                          <m:t>𝑐𝑜𝑑𝑒</m:t>
                        </m:r>
                      </m:e>
                    </m:bar>
                    <m:r>
                      <a:rPr lang="en-US" altLang="zh-CN" sz="1800" b="0" i="1" smtClean="0">
                        <a:latin typeface="Cambria Math" panose="02040503050406030204" pitchFamily="18" charset="0"/>
                        <a:ea typeface="宋体" charset="-122"/>
                      </a:rPr>
                      <m:t>,</m:t>
                    </m:r>
                    <m:r>
                      <a:rPr lang="en-US" altLang="zh-CN" sz="1800" b="0" i="1" smtClean="0">
                        <a:latin typeface="Cambria Math" panose="02040503050406030204" pitchFamily="18" charset="0"/>
                        <a:ea typeface="宋体" charset="-122"/>
                      </a:rPr>
                      <m:t>𝑑𝑖𝑟𝑒𝑐𝑡𝑜𝑟</m:t>
                    </m:r>
                    <m:r>
                      <a:rPr lang="en-US" altLang="zh-CN" sz="1800" b="0" i="1" smtClean="0">
                        <a:latin typeface="Cambria Math" panose="02040503050406030204" pitchFamily="18" charset="0"/>
                        <a:ea typeface="宋体" charset="-122"/>
                      </a:rPr>
                      <m:t>)</m:t>
                    </m:r>
                  </m:oMath>
                </a14:m>
                <a:endParaRPr lang="en-US" altLang="zh-CN" sz="1800" dirty="0">
                  <a:ea typeface="宋体" charset="-122"/>
                </a:endParaRPr>
              </a:p>
              <a:p>
                <a:r>
                  <a:rPr lang="en-US" altLang="zh-CN" dirty="0">
                    <a:ea typeface="宋体" charset="-122"/>
                  </a:rPr>
                  <a:t>The original schema does not create redundancies.</a:t>
                </a:r>
              </a:p>
              <a:p>
                <a:r>
                  <a:rPr lang="en-US" altLang="zh-CN" dirty="0">
                    <a:ea typeface="宋体" charset="-122"/>
                  </a:rPr>
                  <a:t>After decomposition, you need a “</a:t>
                </a:r>
                <a:r>
                  <a:rPr lang="en-US" altLang="zh-CN" dirty="0">
                    <a:latin typeface="Consolas" panose="020B0609020204030204" pitchFamily="49" charset="0"/>
                    <a:ea typeface="宋体" charset="-122"/>
                  </a:rPr>
                  <a:t>JOIN</a:t>
                </a:r>
                <a:r>
                  <a:rPr lang="en-US" altLang="zh-CN" dirty="0">
                    <a:ea typeface="宋体" charset="-122"/>
                  </a:rPr>
                  <a:t>” to find the director for a program if you only know the program name, which is time consuming.</a:t>
                </a:r>
              </a:p>
            </p:txBody>
          </p:sp>
        </mc:Choice>
        <mc:Fallback xmlns="">
          <p:sp>
            <p:nvSpPr>
              <p:cNvPr id="3" name="内容占位符 2">
                <a:extLst>
                  <a:ext uri="{FF2B5EF4-FFF2-40B4-BE49-F238E27FC236}">
                    <a16:creationId xmlns:a16="http://schemas.microsoft.com/office/drawing/2014/main" id="{56E4DBAB-96B1-4654-A956-1674CE94F0D2}"/>
                  </a:ext>
                </a:extLst>
              </p:cNvPr>
              <p:cNvSpPr>
                <a:spLocks noGrp="1" noRot="1" noChangeAspect="1" noMove="1" noResize="1" noEditPoints="1" noAdjustHandles="1" noChangeArrowheads="1" noChangeShapeType="1" noTextEdit="1"/>
              </p:cNvSpPr>
              <p:nvPr>
                <p:ph idx="1"/>
              </p:nvPr>
            </p:nvSpPr>
            <p:spPr>
              <a:xfrm>
                <a:off x="628650" y="1600200"/>
                <a:ext cx="7886700" cy="4904510"/>
              </a:xfrm>
              <a:blipFill>
                <a:blip r:embed="rId2"/>
                <a:stretch>
                  <a:fillRect l="-773" t="-1617"/>
                </a:stretch>
              </a:blipFill>
            </p:spPr>
            <p:txBody>
              <a:bodyPr/>
              <a:lstStyle/>
              <a:p>
                <a:r>
                  <a:rPr lang="en-US">
                    <a:noFill/>
                  </a:rPr>
                  <a:t> </a:t>
                </a:r>
              </a:p>
            </p:txBody>
          </p:sp>
        </mc:Fallback>
      </mc:AlternateContent>
      <p:sp>
        <p:nvSpPr>
          <p:cNvPr id="4" name="矩形 3">
            <a:hlinkClick r:id="" action="ppaction://noaction"/>
            <a:extLst>
              <a:ext uri="{FF2B5EF4-FFF2-40B4-BE49-F238E27FC236}">
                <a16:creationId xmlns:a16="http://schemas.microsoft.com/office/drawing/2014/main" id="{436F54C5-5273-499C-BDA5-EAABB9F16607}"/>
              </a:ext>
            </a:extLst>
          </p:cNvPr>
          <p:cNvSpPr/>
          <p:nvPr/>
        </p:nvSpPr>
        <p:spPr>
          <a:xfrm>
            <a:off x="0" y="0"/>
            <a:ext cx="1311564"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latin typeface="Arial" panose="020B0604020202020204" pitchFamily="34" charset="0"/>
                <a:cs typeface="Arial" panose="020B0604020202020204" pitchFamily="34" charset="0"/>
              </a:rPr>
              <a:t>Good Design</a:t>
            </a:r>
            <a:endParaRPr lang="zh-CN" altLang="en-US" sz="1000" dirty="0">
              <a:solidFill>
                <a:schemeClr val="bg1"/>
              </a:solidFill>
              <a:latin typeface="Arial" panose="020B0604020202020204" pitchFamily="34" charset="0"/>
              <a:cs typeface="Arial" panose="020B0604020202020204" pitchFamily="34" charset="0"/>
            </a:endParaRPr>
          </a:p>
        </p:txBody>
      </p:sp>
      <p:sp>
        <p:nvSpPr>
          <p:cNvPr id="5" name="矩形 4">
            <a:hlinkClick r:id="" action="ppaction://noaction"/>
            <a:extLst>
              <a:ext uri="{FF2B5EF4-FFF2-40B4-BE49-F238E27FC236}">
                <a16:creationId xmlns:a16="http://schemas.microsoft.com/office/drawing/2014/main" id="{9C6373EC-C523-48EE-B99F-9AA79E238FF1}"/>
              </a:ext>
            </a:extLst>
          </p:cNvPr>
          <p:cNvSpPr/>
          <p:nvPr/>
        </p:nvSpPr>
        <p:spPr>
          <a:xfrm>
            <a:off x="1311564" y="0"/>
            <a:ext cx="1311564"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Atomic</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
        <p:nvSpPr>
          <p:cNvPr id="6" name="矩形 5">
            <a:hlinkClick r:id="" action="ppaction://noaction"/>
            <a:extLst>
              <a:ext uri="{FF2B5EF4-FFF2-40B4-BE49-F238E27FC236}">
                <a16:creationId xmlns:a16="http://schemas.microsoft.com/office/drawing/2014/main" id="{E622E4DB-4EEF-4F30-8777-D848B6940FC7}"/>
              </a:ext>
            </a:extLst>
          </p:cNvPr>
          <p:cNvSpPr/>
          <p:nvPr/>
        </p:nvSpPr>
        <p:spPr>
          <a:xfrm>
            <a:off x="2623128" y="0"/>
            <a:ext cx="1311564"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Dependencies</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
        <p:nvSpPr>
          <p:cNvPr id="7" name="矩形 6">
            <a:hlinkClick r:id="" action="ppaction://noaction"/>
            <a:extLst>
              <a:ext uri="{FF2B5EF4-FFF2-40B4-BE49-F238E27FC236}">
                <a16:creationId xmlns:a16="http://schemas.microsoft.com/office/drawing/2014/main" id="{C1A8D33C-DD22-4E71-89BB-E7BD77161516}"/>
              </a:ext>
            </a:extLst>
          </p:cNvPr>
          <p:cNvSpPr/>
          <p:nvPr/>
        </p:nvSpPr>
        <p:spPr>
          <a:xfrm>
            <a:off x="3934692" y="0"/>
            <a:ext cx="1311564"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BCNF</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
        <p:nvSpPr>
          <p:cNvPr id="8" name="矩形 7">
            <a:hlinkClick r:id="" action="ppaction://noaction"/>
            <a:extLst>
              <a:ext uri="{FF2B5EF4-FFF2-40B4-BE49-F238E27FC236}">
                <a16:creationId xmlns:a16="http://schemas.microsoft.com/office/drawing/2014/main" id="{1315DA09-1B87-4C79-BE93-D7B655B249E6}"/>
              </a:ext>
            </a:extLst>
          </p:cNvPr>
          <p:cNvSpPr/>
          <p:nvPr/>
        </p:nvSpPr>
        <p:spPr>
          <a:xfrm>
            <a:off x="5246256" y="0"/>
            <a:ext cx="1311564"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3rdNF</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
        <p:nvSpPr>
          <p:cNvPr id="9" name="矩形 8">
            <a:hlinkClick r:id="" action="ppaction://noaction"/>
            <a:extLst>
              <a:ext uri="{FF2B5EF4-FFF2-40B4-BE49-F238E27FC236}">
                <a16:creationId xmlns:a16="http://schemas.microsoft.com/office/drawing/2014/main" id="{6DDB6EE1-83D8-46A4-AB31-AF68EEB0D2C1}"/>
              </a:ext>
            </a:extLst>
          </p:cNvPr>
          <p:cNvSpPr/>
          <p:nvPr/>
        </p:nvSpPr>
        <p:spPr>
          <a:xfrm>
            <a:off x="6557820" y="0"/>
            <a:ext cx="1311564"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MVDs</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
        <p:nvSpPr>
          <p:cNvPr id="10" name="矩形 9">
            <a:hlinkClick r:id="" action="ppaction://noaction"/>
            <a:extLst>
              <a:ext uri="{FF2B5EF4-FFF2-40B4-BE49-F238E27FC236}">
                <a16:creationId xmlns:a16="http://schemas.microsoft.com/office/drawing/2014/main" id="{2EA5BFC5-DE0B-47A0-A4FE-8A24C6962FF9}"/>
              </a:ext>
            </a:extLst>
          </p:cNvPr>
          <p:cNvSpPr/>
          <p:nvPr/>
        </p:nvSpPr>
        <p:spPr>
          <a:xfrm>
            <a:off x="7869384" y="0"/>
            <a:ext cx="1274616"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Design Process</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61716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DB0556-CC4A-48E7-8DAC-B522CEABEDBD}"/>
              </a:ext>
            </a:extLst>
          </p:cNvPr>
          <p:cNvSpPr>
            <a:spLocks noGrp="1"/>
          </p:cNvSpPr>
          <p:nvPr>
            <p:ph type="title"/>
          </p:nvPr>
        </p:nvSpPr>
        <p:spPr/>
        <p:txBody>
          <a:bodyPr/>
          <a:lstStyle/>
          <a:p>
            <a:r>
              <a:rPr lang="en-US" altLang="zh-CN" dirty="0">
                <a:ea typeface="宋体" charset="-122"/>
              </a:rPr>
              <a:t>What About Smaller Schemas?</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56E4DBAB-96B1-4654-A956-1674CE94F0D2}"/>
                  </a:ext>
                </a:extLst>
              </p:cNvPr>
              <p:cNvSpPr>
                <a:spLocks noGrp="1"/>
              </p:cNvSpPr>
              <p:nvPr>
                <p:ph idx="1"/>
              </p:nvPr>
            </p:nvSpPr>
            <p:spPr>
              <a:xfrm>
                <a:off x="628650" y="1600200"/>
                <a:ext cx="7886700" cy="4904510"/>
              </a:xfrm>
            </p:spPr>
            <p:txBody>
              <a:bodyPr>
                <a:noAutofit/>
              </a:bodyPr>
              <a:lstStyle/>
              <a:p>
                <a:r>
                  <a:rPr lang="en-US" altLang="zh-CN" dirty="0">
                    <a:ea typeface="宋体" charset="-122"/>
                  </a:rPr>
                  <a:t>Sometimes naïve decompositions create inconsistency.</a:t>
                </a:r>
              </a:p>
              <a:p>
                <a:r>
                  <a:rPr lang="en-US" altLang="zh-CN" dirty="0">
                    <a:ea typeface="宋体" charset="-122"/>
                  </a:rPr>
                  <a:t>For example, </a:t>
                </a:r>
              </a:p>
              <a:p>
                <a:pPr marL="0" indent="0">
                  <a:lnSpc>
                    <a:spcPct val="100000"/>
                  </a:lnSpc>
                  <a:spcBef>
                    <a:spcPts val="0"/>
                  </a:spcBef>
                  <a:buNone/>
                </a:pPr>
                <a:r>
                  <a:rPr lang="en-US" altLang="zh-CN" sz="1800" b="0" dirty="0">
                    <a:ea typeface="宋体" charset="-122"/>
                  </a:rPr>
                  <a:t>		</a:t>
                </a:r>
                <a14:m>
                  <m:oMath xmlns:m="http://schemas.openxmlformats.org/officeDocument/2006/math">
                    <m:r>
                      <a:rPr lang="en-US" altLang="zh-CN" sz="1800" b="0" i="1" smtClean="0">
                        <a:latin typeface="Cambria Math" panose="02040503050406030204" pitchFamily="18" charset="0"/>
                        <a:ea typeface="宋体" charset="-122"/>
                      </a:rPr>
                      <m:t>𝑠𝑡𝑢𝑑𝑒𝑛𝑡</m:t>
                    </m:r>
                    <m:r>
                      <a:rPr lang="en-US" altLang="zh-CN" sz="1800" b="0" i="1" smtClean="0">
                        <a:latin typeface="Cambria Math" panose="02040503050406030204" pitchFamily="18" charset="0"/>
                        <a:ea typeface="宋体" charset="-122"/>
                      </a:rPr>
                      <m:t>=(</m:t>
                    </m:r>
                    <m:bar>
                      <m:barPr>
                        <m:ctrlPr>
                          <a:rPr lang="en-US" altLang="zh-CN" sz="1800" b="0" i="1" smtClean="0">
                            <a:latin typeface="Cambria Math" panose="02040503050406030204" pitchFamily="18" charset="0"/>
                            <a:ea typeface="宋体" charset="-122"/>
                          </a:rPr>
                        </m:ctrlPr>
                      </m:barPr>
                      <m:e>
                        <m:r>
                          <a:rPr lang="en-US" altLang="zh-CN" sz="1800" b="0" i="1" smtClean="0">
                            <a:latin typeface="Cambria Math" panose="02040503050406030204" pitchFamily="18" charset="0"/>
                            <a:ea typeface="宋体" charset="-122"/>
                          </a:rPr>
                          <m:t>𝑖𝑑</m:t>
                        </m:r>
                      </m:e>
                    </m:bar>
                    <m:r>
                      <a:rPr lang="en-US" altLang="zh-CN" sz="1800" b="0" i="1" smtClean="0">
                        <a:latin typeface="Cambria Math" panose="02040503050406030204" pitchFamily="18" charset="0"/>
                        <a:ea typeface="宋体" charset="-122"/>
                      </a:rPr>
                      <m:t>,</m:t>
                    </m:r>
                    <m:r>
                      <a:rPr lang="en-US" altLang="zh-CN" sz="1800" b="0" i="1" smtClean="0">
                        <a:latin typeface="Cambria Math" panose="02040503050406030204" pitchFamily="18" charset="0"/>
                        <a:ea typeface="宋体" charset="-122"/>
                      </a:rPr>
                      <m:t>𝑠</m:t>
                    </m:r>
                    <m:r>
                      <a:rPr lang="en-US" altLang="zh-CN" sz="1800" b="0" i="1" smtClean="0">
                        <a:latin typeface="Cambria Math" panose="02040503050406030204" pitchFamily="18" charset="0"/>
                        <a:ea typeface="宋体" charset="-122"/>
                      </a:rPr>
                      <m:t>_</m:t>
                    </m:r>
                    <m:r>
                      <a:rPr lang="en-US" altLang="zh-CN" sz="1800" b="0" i="1" smtClean="0">
                        <a:latin typeface="Cambria Math" panose="02040503050406030204" pitchFamily="18" charset="0"/>
                        <a:ea typeface="宋体" charset="-122"/>
                      </a:rPr>
                      <m:t>𝑛𝑎𝑚𝑒</m:t>
                    </m:r>
                    <m:r>
                      <a:rPr lang="en-US" altLang="zh-CN" sz="1800" b="0" i="1" smtClean="0">
                        <a:latin typeface="Cambria Math" panose="02040503050406030204" pitchFamily="18" charset="0"/>
                        <a:ea typeface="宋体" charset="-122"/>
                      </a:rPr>
                      <m:t>,</m:t>
                    </m:r>
                    <m:r>
                      <a:rPr lang="en-US" altLang="zh-CN" sz="1800" b="0" i="1" smtClean="0">
                        <a:latin typeface="Cambria Math" panose="02040503050406030204" pitchFamily="18" charset="0"/>
                        <a:ea typeface="宋体" charset="-122"/>
                      </a:rPr>
                      <m:t>𝑦𝑒𝑎𝑟</m:t>
                    </m:r>
                    <m:r>
                      <a:rPr lang="en-US" altLang="zh-CN" sz="1800" b="0" i="1" smtClean="0">
                        <a:latin typeface="Cambria Math" panose="02040503050406030204" pitchFamily="18" charset="0"/>
                        <a:ea typeface="宋体" charset="-122"/>
                      </a:rPr>
                      <m:t>,</m:t>
                    </m:r>
                    <m:r>
                      <a:rPr lang="en-US" altLang="zh-CN" sz="1800" b="0" i="1" smtClean="0">
                        <a:latin typeface="Cambria Math" panose="02040503050406030204" pitchFamily="18" charset="0"/>
                        <a:ea typeface="宋体" charset="-122"/>
                      </a:rPr>
                      <m:t>𝑔𝑝𝑎</m:t>
                    </m:r>
                    <m:r>
                      <a:rPr lang="en-US" altLang="zh-CN" sz="1800" b="0" i="1" smtClean="0">
                        <a:latin typeface="Cambria Math" panose="02040503050406030204" pitchFamily="18" charset="0"/>
                        <a:ea typeface="宋体" charset="-122"/>
                      </a:rPr>
                      <m:t>,</m:t>
                    </m:r>
                    <m:r>
                      <a:rPr lang="en-US" altLang="zh-CN" sz="1800" b="0" i="1" smtClean="0">
                        <a:latin typeface="Cambria Math" panose="02040503050406030204" pitchFamily="18" charset="0"/>
                        <a:ea typeface="宋体" charset="-122"/>
                      </a:rPr>
                      <m:t>𝑚𝑎𝑗𝑜𝑟</m:t>
                    </m:r>
                    <m:r>
                      <a:rPr lang="en-US" altLang="zh-CN" sz="1800" b="0" i="1" smtClean="0">
                        <a:latin typeface="Cambria Math" panose="02040503050406030204" pitchFamily="18" charset="0"/>
                        <a:ea typeface="宋体" charset="-122"/>
                      </a:rPr>
                      <m:t>)</m:t>
                    </m:r>
                  </m:oMath>
                </a14:m>
                <a:endParaRPr lang="en-US" altLang="zh-CN" sz="1800" dirty="0">
                  <a:ea typeface="宋体" charset="-122"/>
                </a:endParaRPr>
              </a:p>
              <a:p>
                <a:pPr marL="0" indent="0">
                  <a:buNone/>
                  <a:tabLst>
                    <a:tab pos="263525" algn="l"/>
                  </a:tabLst>
                </a:pPr>
                <a:r>
                  <a:rPr lang="en-US" altLang="zh-CN" dirty="0">
                    <a:ea typeface="宋体" charset="-122"/>
                  </a:rPr>
                  <a:t>	is decomposed into (pay attention to the keys)</a:t>
                </a:r>
              </a:p>
              <a:p>
                <a:pPr marL="0" indent="0">
                  <a:lnSpc>
                    <a:spcPct val="100000"/>
                  </a:lnSpc>
                  <a:spcBef>
                    <a:spcPts val="0"/>
                  </a:spcBef>
                  <a:buNone/>
                  <a:tabLst>
                    <a:tab pos="263525" algn="l"/>
                  </a:tabLst>
                </a:pPr>
                <a:r>
                  <a:rPr lang="en-US" altLang="zh-CN" b="0" dirty="0">
                    <a:ea typeface="宋体" charset="-122"/>
                  </a:rPr>
                  <a:t>		</a:t>
                </a:r>
                <a:r>
                  <a:rPr lang="en-US" altLang="zh-CN" sz="1800" b="0" dirty="0">
                    <a:ea typeface="宋体" charset="-122"/>
                  </a:rPr>
                  <a:t>	</a:t>
                </a:r>
                <a14:m>
                  <m:oMath xmlns:m="http://schemas.openxmlformats.org/officeDocument/2006/math">
                    <m:r>
                      <a:rPr lang="en-US" altLang="zh-CN" sz="1800" b="0" i="1" smtClean="0">
                        <a:latin typeface="Cambria Math" panose="02040503050406030204" pitchFamily="18" charset="0"/>
                        <a:ea typeface="宋体" charset="-122"/>
                      </a:rPr>
                      <m:t>𝑠𝑡𝑢</m:t>
                    </m:r>
                    <m:r>
                      <a:rPr lang="en-US" altLang="zh-CN" sz="1800" b="0" i="1" smtClean="0">
                        <a:latin typeface="Cambria Math" panose="02040503050406030204" pitchFamily="18" charset="0"/>
                        <a:ea typeface="宋体" charset="-122"/>
                      </a:rPr>
                      <m:t>=(</m:t>
                    </m:r>
                    <m:bar>
                      <m:barPr>
                        <m:ctrlPr>
                          <a:rPr lang="en-US" altLang="zh-CN" sz="1800" b="0" i="1" smtClean="0">
                            <a:latin typeface="Cambria Math" panose="02040503050406030204" pitchFamily="18" charset="0"/>
                            <a:ea typeface="宋体" charset="-122"/>
                          </a:rPr>
                        </m:ctrlPr>
                      </m:barPr>
                      <m:e>
                        <m:r>
                          <a:rPr lang="en-US" altLang="zh-CN" sz="1800" b="0" i="1" smtClean="0">
                            <a:latin typeface="Cambria Math" panose="02040503050406030204" pitchFamily="18" charset="0"/>
                            <a:ea typeface="宋体" charset="-122"/>
                          </a:rPr>
                          <m:t>𝑖𝑑</m:t>
                        </m:r>
                      </m:e>
                    </m:bar>
                    <m:r>
                      <a:rPr lang="en-US" altLang="zh-CN" sz="1800" b="0" i="1" smtClean="0">
                        <a:latin typeface="Cambria Math" panose="02040503050406030204" pitchFamily="18" charset="0"/>
                        <a:ea typeface="宋体" charset="-122"/>
                      </a:rPr>
                      <m:t>,</m:t>
                    </m:r>
                    <m:r>
                      <a:rPr lang="en-US" altLang="zh-CN" sz="1800" b="0" i="1" smtClean="0">
                        <a:latin typeface="Cambria Math" panose="02040503050406030204" pitchFamily="18" charset="0"/>
                        <a:ea typeface="宋体" charset="-122"/>
                      </a:rPr>
                      <m:t>𝑠</m:t>
                    </m:r>
                    <m:r>
                      <a:rPr lang="en-US" altLang="zh-CN" sz="1800" b="0" i="1" smtClean="0">
                        <a:latin typeface="Cambria Math" panose="02040503050406030204" pitchFamily="18" charset="0"/>
                        <a:ea typeface="宋体" charset="-122"/>
                      </a:rPr>
                      <m:t>_</m:t>
                    </m:r>
                    <m:r>
                      <a:rPr lang="en-US" altLang="zh-CN" sz="1800" b="0" i="1" smtClean="0">
                        <a:latin typeface="Cambria Math" panose="02040503050406030204" pitchFamily="18" charset="0"/>
                        <a:ea typeface="宋体" charset="-122"/>
                      </a:rPr>
                      <m:t>𝑛𝑎𝑚𝑒</m:t>
                    </m:r>
                    <m:r>
                      <a:rPr lang="en-US" altLang="zh-CN" sz="1800" b="0" i="1" smtClean="0">
                        <a:latin typeface="Cambria Math" panose="02040503050406030204" pitchFamily="18" charset="0"/>
                        <a:ea typeface="宋体" charset="-122"/>
                      </a:rPr>
                      <m:t>)</m:t>
                    </m:r>
                  </m:oMath>
                </a14:m>
                <a:endParaRPr lang="en-US" altLang="zh-CN" sz="1800" dirty="0">
                  <a:ea typeface="宋体" charset="-122"/>
                </a:endParaRPr>
              </a:p>
              <a:p>
                <a:pPr marL="0" indent="0">
                  <a:lnSpc>
                    <a:spcPct val="100000"/>
                  </a:lnSpc>
                  <a:spcBef>
                    <a:spcPts val="0"/>
                  </a:spcBef>
                  <a:buNone/>
                  <a:tabLst>
                    <a:tab pos="263525" algn="l"/>
                  </a:tabLst>
                </a:pPr>
                <a:r>
                  <a:rPr lang="en-US" altLang="zh-CN" sz="1800" b="0" dirty="0">
                    <a:ea typeface="宋体" charset="-122"/>
                  </a:rPr>
                  <a:t>			</a:t>
                </a:r>
                <a14:m>
                  <m:oMath xmlns:m="http://schemas.openxmlformats.org/officeDocument/2006/math">
                    <m:r>
                      <a:rPr lang="en-US" altLang="zh-CN" sz="1800" b="0" i="1" smtClean="0">
                        <a:latin typeface="Cambria Math" panose="02040503050406030204" pitchFamily="18" charset="0"/>
                        <a:ea typeface="宋体" charset="-122"/>
                      </a:rPr>
                      <m:t>𝑠𝑡𝑢𝑖𝑛𝑓𝑜</m:t>
                    </m:r>
                    <m:r>
                      <a:rPr lang="en-US" altLang="zh-CN" sz="1800" b="0" i="1" smtClean="0">
                        <a:latin typeface="Cambria Math" panose="02040503050406030204" pitchFamily="18" charset="0"/>
                        <a:ea typeface="宋体" charset="-122"/>
                      </a:rPr>
                      <m:t>=(</m:t>
                    </m:r>
                    <m:bar>
                      <m:barPr>
                        <m:ctrlPr>
                          <a:rPr lang="en-US" altLang="zh-CN" sz="1800" b="0" i="1" smtClean="0">
                            <a:latin typeface="Cambria Math" panose="02040503050406030204" pitchFamily="18" charset="0"/>
                            <a:ea typeface="宋体" charset="-122"/>
                          </a:rPr>
                        </m:ctrlPr>
                      </m:barPr>
                      <m:e>
                        <m:r>
                          <a:rPr lang="en-US" altLang="zh-CN" sz="1800" b="0" i="1" smtClean="0">
                            <a:latin typeface="Cambria Math" panose="02040503050406030204" pitchFamily="18" charset="0"/>
                            <a:ea typeface="宋体" charset="-122"/>
                          </a:rPr>
                          <m:t>𝑠</m:t>
                        </m:r>
                        <m:r>
                          <a:rPr lang="en-US" altLang="zh-CN" sz="1800" b="0" i="1" smtClean="0">
                            <a:latin typeface="Cambria Math" panose="02040503050406030204" pitchFamily="18" charset="0"/>
                            <a:ea typeface="宋体" charset="-122"/>
                          </a:rPr>
                          <m:t>_</m:t>
                        </m:r>
                        <m:r>
                          <a:rPr lang="en-US" altLang="zh-CN" sz="1800" b="0" i="1" smtClean="0">
                            <a:latin typeface="Cambria Math" panose="02040503050406030204" pitchFamily="18" charset="0"/>
                            <a:ea typeface="宋体" charset="-122"/>
                          </a:rPr>
                          <m:t>𝑛𝑎𝑚𝑒</m:t>
                        </m:r>
                        <m:r>
                          <a:rPr lang="en-US" altLang="zh-CN" sz="1800" b="0" i="1" smtClean="0">
                            <a:latin typeface="Cambria Math" panose="02040503050406030204" pitchFamily="18" charset="0"/>
                            <a:ea typeface="宋体" charset="-122"/>
                          </a:rPr>
                          <m:t>,</m:t>
                        </m:r>
                        <m:r>
                          <a:rPr lang="en-US" altLang="zh-CN" sz="1800" b="0" i="1" smtClean="0">
                            <a:latin typeface="Cambria Math" panose="02040503050406030204" pitchFamily="18" charset="0"/>
                            <a:ea typeface="宋体" charset="-122"/>
                          </a:rPr>
                          <m:t>𝑦𝑒𝑎𝑟</m:t>
                        </m:r>
                        <m:r>
                          <a:rPr lang="en-US" altLang="zh-CN" sz="1800" b="0" i="1" smtClean="0">
                            <a:latin typeface="Cambria Math" panose="02040503050406030204" pitchFamily="18" charset="0"/>
                            <a:ea typeface="宋体" charset="-122"/>
                          </a:rPr>
                          <m:t>,</m:t>
                        </m:r>
                        <m:r>
                          <a:rPr lang="en-US" altLang="zh-CN" sz="1800" b="0" i="1" smtClean="0">
                            <a:latin typeface="Cambria Math" panose="02040503050406030204" pitchFamily="18" charset="0"/>
                            <a:ea typeface="宋体" charset="-122"/>
                          </a:rPr>
                          <m:t>𝑔𝑝𝑎</m:t>
                        </m:r>
                        <m:r>
                          <a:rPr lang="en-US" altLang="zh-CN" sz="1800" b="0" i="1" smtClean="0">
                            <a:latin typeface="Cambria Math" panose="02040503050406030204" pitchFamily="18" charset="0"/>
                            <a:ea typeface="宋体" charset="-122"/>
                          </a:rPr>
                          <m:t>,</m:t>
                        </m:r>
                        <m:r>
                          <a:rPr lang="en-US" altLang="zh-CN" sz="1800" b="0" i="1" smtClean="0">
                            <a:latin typeface="Cambria Math" panose="02040503050406030204" pitchFamily="18" charset="0"/>
                            <a:ea typeface="宋体" charset="-122"/>
                          </a:rPr>
                          <m:t>𝑚𝑎𝑗𝑜𝑟</m:t>
                        </m:r>
                      </m:e>
                    </m:bar>
                    <m:r>
                      <a:rPr lang="en-US" altLang="zh-CN" sz="1800" b="0" i="1" smtClean="0">
                        <a:latin typeface="Cambria Math" panose="02040503050406030204" pitchFamily="18" charset="0"/>
                        <a:ea typeface="宋体" charset="-122"/>
                      </a:rPr>
                      <m:t>)</m:t>
                    </m:r>
                  </m:oMath>
                </a14:m>
                <a:endParaRPr lang="en-US" altLang="zh-CN" sz="1800" dirty="0">
                  <a:ea typeface="宋体" charset="-122"/>
                </a:endParaRPr>
              </a:p>
            </p:txBody>
          </p:sp>
        </mc:Choice>
        <mc:Fallback>
          <p:sp>
            <p:nvSpPr>
              <p:cNvPr id="3" name="内容占位符 2">
                <a:extLst>
                  <a:ext uri="{FF2B5EF4-FFF2-40B4-BE49-F238E27FC236}">
                    <a16:creationId xmlns:a16="http://schemas.microsoft.com/office/drawing/2014/main" id="{56E4DBAB-96B1-4654-A956-1674CE94F0D2}"/>
                  </a:ext>
                </a:extLst>
              </p:cNvPr>
              <p:cNvSpPr>
                <a:spLocks noGrp="1" noRot="1" noChangeAspect="1" noMove="1" noResize="1" noEditPoints="1" noAdjustHandles="1" noChangeArrowheads="1" noChangeShapeType="1" noTextEdit="1"/>
              </p:cNvSpPr>
              <p:nvPr>
                <p:ph idx="1"/>
              </p:nvPr>
            </p:nvSpPr>
            <p:spPr>
              <a:xfrm>
                <a:off x="628650" y="1600200"/>
                <a:ext cx="7886700" cy="4904510"/>
              </a:xfrm>
              <a:blipFill>
                <a:blip r:embed="rId2"/>
                <a:stretch>
                  <a:fillRect l="-773" t="-1617"/>
                </a:stretch>
              </a:blipFill>
            </p:spPr>
            <p:txBody>
              <a:bodyPr/>
              <a:lstStyle/>
              <a:p>
                <a:r>
                  <a:rPr lang="en-US">
                    <a:noFill/>
                  </a:rPr>
                  <a:t> </a:t>
                </a:r>
              </a:p>
            </p:txBody>
          </p:sp>
        </mc:Fallback>
      </mc:AlternateContent>
      <p:sp>
        <p:nvSpPr>
          <p:cNvPr id="4" name="矩形 3">
            <a:hlinkClick r:id="" action="ppaction://noaction"/>
            <a:extLst>
              <a:ext uri="{FF2B5EF4-FFF2-40B4-BE49-F238E27FC236}">
                <a16:creationId xmlns:a16="http://schemas.microsoft.com/office/drawing/2014/main" id="{436F54C5-5273-499C-BDA5-EAABB9F16607}"/>
              </a:ext>
            </a:extLst>
          </p:cNvPr>
          <p:cNvSpPr/>
          <p:nvPr/>
        </p:nvSpPr>
        <p:spPr>
          <a:xfrm>
            <a:off x="0" y="0"/>
            <a:ext cx="1311564"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solidFill>
                <a:latin typeface="Arial" panose="020B0604020202020204" pitchFamily="34" charset="0"/>
                <a:cs typeface="Arial" panose="020B0604020202020204" pitchFamily="34" charset="0"/>
              </a:rPr>
              <a:t>Good Design</a:t>
            </a:r>
            <a:endParaRPr lang="zh-CN" altLang="en-US" sz="1000" dirty="0">
              <a:solidFill>
                <a:schemeClr val="bg1"/>
              </a:solidFill>
              <a:latin typeface="Arial" panose="020B0604020202020204" pitchFamily="34" charset="0"/>
              <a:cs typeface="Arial" panose="020B0604020202020204" pitchFamily="34" charset="0"/>
            </a:endParaRPr>
          </a:p>
        </p:txBody>
      </p:sp>
      <p:sp>
        <p:nvSpPr>
          <p:cNvPr id="5" name="矩形 4">
            <a:hlinkClick r:id="" action="ppaction://noaction"/>
            <a:extLst>
              <a:ext uri="{FF2B5EF4-FFF2-40B4-BE49-F238E27FC236}">
                <a16:creationId xmlns:a16="http://schemas.microsoft.com/office/drawing/2014/main" id="{9C6373EC-C523-48EE-B99F-9AA79E238FF1}"/>
              </a:ext>
            </a:extLst>
          </p:cNvPr>
          <p:cNvSpPr/>
          <p:nvPr/>
        </p:nvSpPr>
        <p:spPr>
          <a:xfrm>
            <a:off x="1311564" y="0"/>
            <a:ext cx="1311564"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Atomic</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
        <p:nvSpPr>
          <p:cNvPr id="6" name="矩形 5">
            <a:hlinkClick r:id="" action="ppaction://noaction"/>
            <a:extLst>
              <a:ext uri="{FF2B5EF4-FFF2-40B4-BE49-F238E27FC236}">
                <a16:creationId xmlns:a16="http://schemas.microsoft.com/office/drawing/2014/main" id="{E622E4DB-4EEF-4F30-8777-D848B6940FC7}"/>
              </a:ext>
            </a:extLst>
          </p:cNvPr>
          <p:cNvSpPr/>
          <p:nvPr/>
        </p:nvSpPr>
        <p:spPr>
          <a:xfrm>
            <a:off x="2623128" y="0"/>
            <a:ext cx="1311564"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Dependencies</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
        <p:nvSpPr>
          <p:cNvPr id="7" name="矩形 6">
            <a:hlinkClick r:id="" action="ppaction://noaction"/>
            <a:extLst>
              <a:ext uri="{FF2B5EF4-FFF2-40B4-BE49-F238E27FC236}">
                <a16:creationId xmlns:a16="http://schemas.microsoft.com/office/drawing/2014/main" id="{C1A8D33C-DD22-4E71-89BB-E7BD77161516}"/>
              </a:ext>
            </a:extLst>
          </p:cNvPr>
          <p:cNvSpPr/>
          <p:nvPr/>
        </p:nvSpPr>
        <p:spPr>
          <a:xfrm>
            <a:off x="3934692" y="0"/>
            <a:ext cx="1311564"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BCNF</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
        <p:nvSpPr>
          <p:cNvPr id="8" name="矩形 7">
            <a:hlinkClick r:id="" action="ppaction://noaction"/>
            <a:extLst>
              <a:ext uri="{FF2B5EF4-FFF2-40B4-BE49-F238E27FC236}">
                <a16:creationId xmlns:a16="http://schemas.microsoft.com/office/drawing/2014/main" id="{1315DA09-1B87-4C79-BE93-D7B655B249E6}"/>
              </a:ext>
            </a:extLst>
          </p:cNvPr>
          <p:cNvSpPr/>
          <p:nvPr/>
        </p:nvSpPr>
        <p:spPr>
          <a:xfrm>
            <a:off x="5246256" y="0"/>
            <a:ext cx="1311564"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3rdNF</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
        <p:nvSpPr>
          <p:cNvPr id="9" name="矩形 8">
            <a:hlinkClick r:id="" action="ppaction://noaction"/>
            <a:extLst>
              <a:ext uri="{FF2B5EF4-FFF2-40B4-BE49-F238E27FC236}">
                <a16:creationId xmlns:a16="http://schemas.microsoft.com/office/drawing/2014/main" id="{6DDB6EE1-83D8-46A4-AB31-AF68EEB0D2C1}"/>
              </a:ext>
            </a:extLst>
          </p:cNvPr>
          <p:cNvSpPr/>
          <p:nvPr/>
        </p:nvSpPr>
        <p:spPr>
          <a:xfrm>
            <a:off x="6557820" y="0"/>
            <a:ext cx="1311564"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MVDs</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sp>
        <p:nvSpPr>
          <p:cNvPr id="10" name="矩形 9">
            <a:hlinkClick r:id="" action="ppaction://noaction"/>
            <a:extLst>
              <a:ext uri="{FF2B5EF4-FFF2-40B4-BE49-F238E27FC236}">
                <a16:creationId xmlns:a16="http://schemas.microsoft.com/office/drawing/2014/main" id="{2EA5BFC5-DE0B-47A0-A4FE-8A24C6962FF9}"/>
              </a:ext>
            </a:extLst>
          </p:cNvPr>
          <p:cNvSpPr/>
          <p:nvPr/>
        </p:nvSpPr>
        <p:spPr>
          <a:xfrm>
            <a:off x="7869384" y="0"/>
            <a:ext cx="1274616" cy="314361"/>
          </a:xfrm>
          <a:prstGeom prst="rect">
            <a:avLst/>
          </a:prstGeom>
          <a:solidFill>
            <a:srgbClr val="1619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bg1">
                    <a:lumMod val="50000"/>
                  </a:schemeClr>
                </a:solidFill>
                <a:latin typeface="Arial" panose="020B0604020202020204" pitchFamily="34" charset="0"/>
                <a:cs typeface="Arial" panose="020B0604020202020204" pitchFamily="34" charset="0"/>
              </a:rPr>
              <a:t>Design Process</a:t>
            </a:r>
            <a:endParaRPr lang="zh-CN" altLang="en-US" sz="1000" dirty="0">
              <a:solidFill>
                <a:schemeClr val="bg1">
                  <a:lumMod val="50000"/>
                </a:schemeClr>
              </a:solidFill>
              <a:latin typeface="Arial" panose="020B0604020202020204" pitchFamily="34" charset="0"/>
              <a:cs typeface="Arial" panose="020B0604020202020204" pitchFamily="34" charset="0"/>
            </a:endParaRPr>
          </a:p>
        </p:txBody>
      </p:sp>
      <p:graphicFrame>
        <p:nvGraphicFramePr>
          <p:cNvPr id="11" name="表格 11">
            <a:extLst>
              <a:ext uri="{FF2B5EF4-FFF2-40B4-BE49-F238E27FC236}">
                <a16:creationId xmlns:a16="http://schemas.microsoft.com/office/drawing/2014/main" id="{08343D5A-6C99-4B6F-3F2D-ABF53CC8D580}"/>
              </a:ext>
            </a:extLst>
          </p:cNvPr>
          <p:cNvGraphicFramePr>
            <a:graphicFrameLocks noGrp="1"/>
          </p:cNvGraphicFramePr>
          <p:nvPr>
            <p:extLst>
              <p:ext uri="{D42A27DB-BD31-4B8C-83A1-F6EECF244321}">
                <p14:modId xmlns:p14="http://schemas.microsoft.com/office/powerpoint/2010/main" val="1238462111"/>
              </p:ext>
            </p:extLst>
          </p:nvPr>
        </p:nvGraphicFramePr>
        <p:xfrm>
          <a:off x="864611" y="3771900"/>
          <a:ext cx="3725863" cy="1485900"/>
        </p:xfrm>
        <a:graphic>
          <a:graphicData uri="http://schemas.openxmlformats.org/drawingml/2006/table">
            <a:tbl>
              <a:tblPr firstRow="1" bandRow="1">
                <a:tableStyleId>{5C22544A-7EE6-4342-B048-85BDC9FD1C3A}</a:tableStyleId>
              </a:tblPr>
              <a:tblGrid>
                <a:gridCol w="1135380">
                  <a:extLst>
                    <a:ext uri="{9D8B030D-6E8A-4147-A177-3AD203B41FA5}">
                      <a16:colId xmlns:a16="http://schemas.microsoft.com/office/drawing/2014/main" val="1981028883"/>
                    </a:ext>
                  </a:extLst>
                </a:gridCol>
                <a:gridCol w="808355">
                  <a:extLst>
                    <a:ext uri="{9D8B030D-6E8A-4147-A177-3AD203B41FA5}">
                      <a16:colId xmlns:a16="http://schemas.microsoft.com/office/drawing/2014/main" val="3101715161"/>
                    </a:ext>
                  </a:extLst>
                </a:gridCol>
                <a:gridCol w="560705">
                  <a:extLst>
                    <a:ext uri="{9D8B030D-6E8A-4147-A177-3AD203B41FA5}">
                      <a16:colId xmlns:a16="http://schemas.microsoft.com/office/drawing/2014/main" val="3123897414"/>
                    </a:ext>
                  </a:extLst>
                </a:gridCol>
                <a:gridCol w="540068">
                  <a:extLst>
                    <a:ext uri="{9D8B030D-6E8A-4147-A177-3AD203B41FA5}">
                      <a16:colId xmlns:a16="http://schemas.microsoft.com/office/drawing/2014/main" val="4217697409"/>
                    </a:ext>
                  </a:extLst>
                </a:gridCol>
                <a:gridCol w="681355">
                  <a:extLst>
                    <a:ext uri="{9D8B030D-6E8A-4147-A177-3AD203B41FA5}">
                      <a16:colId xmlns:a16="http://schemas.microsoft.com/office/drawing/2014/main" val="1964709204"/>
                    </a:ext>
                  </a:extLst>
                </a:gridCol>
              </a:tblGrid>
              <a:tr h="270597">
                <a:tc>
                  <a:txBody>
                    <a:bodyPr/>
                    <a:lstStyle/>
                    <a:p>
                      <a:pPr algn="ctr"/>
                      <a:r>
                        <a:rPr lang="en-US" altLang="zh-CN" i="1" u="sng" dirty="0"/>
                        <a:t>id</a:t>
                      </a:r>
                      <a:endParaRPr lang="zh-CN" altLang="en-US" i="1" u="sng" dirty="0"/>
                    </a:p>
                  </a:txBody>
                  <a:tcPr/>
                </a:tc>
                <a:tc>
                  <a:txBody>
                    <a:bodyPr/>
                    <a:lstStyle/>
                    <a:p>
                      <a:pPr algn="ctr"/>
                      <a:r>
                        <a:rPr lang="en-US" altLang="zh-CN" i="1" dirty="0" err="1"/>
                        <a:t>s_name</a:t>
                      </a:r>
                      <a:endParaRPr lang="zh-CN" altLang="en-US" i="1" dirty="0"/>
                    </a:p>
                  </a:txBody>
                  <a:tcPr/>
                </a:tc>
                <a:tc>
                  <a:txBody>
                    <a:bodyPr/>
                    <a:lstStyle/>
                    <a:p>
                      <a:pPr algn="ctr"/>
                      <a:r>
                        <a:rPr lang="en-US" altLang="zh-CN" i="1" dirty="0"/>
                        <a:t>year</a:t>
                      </a:r>
                      <a:endParaRPr lang="zh-CN" altLang="en-US" i="1" dirty="0"/>
                    </a:p>
                  </a:txBody>
                  <a:tcPr/>
                </a:tc>
                <a:tc>
                  <a:txBody>
                    <a:bodyPr/>
                    <a:lstStyle/>
                    <a:p>
                      <a:pPr algn="ctr"/>
                      <a:r>
                        <a:rPr lang="en-US" altLang="zh-CN" i="1" dirty="0" err="1"/>
                        <a:t>gpa</a:t>
                      </a:r>
                      <a:endParaRPr lang="zh-CN" altLang="en-US" i="1" dirty="0"/>
                    </a:p>
                  </a:txBody>
                  <a:tcPr/>
                </a:tc>
                <a:tc>
                  <a:txBody>
                    <a:bodyPr/>
                    <a:lstStyle/>
                    <a:p>
                      <a:pPr algn="ctr"/>
                      <a:r>
                        <a:rPr lang="en-US" altLang="zh-CN" i="1" dirty="0"/>
                        <a:t>major</a:t>
                      </a:r>
                      <a:endParaRPr lang="zh-CN" altLang="en-US" i="1" dirty="0"/>
                    </a:p>
                  </a:txBody>
                  <a:tcPr/>
                </a:tc>
                <a:extLst>
                  <a:ext uri="{0D108BD9-81ED-4DB2-BD59-A6C34878D82A}">
                    <a16:rowId xmlns:a16="http://schemas.microsoft.com/office/drawing/2014/main" val="3375637227"/>
                  </a:ext>
                </a:extLst>
              </a:tr>
              <a:tr h="270597">
                <a:tc>
                  <a:txBody>
                    <a:bodyPr/>
                    <a:lstStyle/>
                    <a:p>
                      <a:pPr algn="ctr"/>
                      <a:r>
                        <a:rPr lang="en-US" altLang="zh-CN" sz="1350" kern="1200" dirty="0">
                          <a:solidFill>
                            <a:schemeClr val="dk1"/>
                          </a:solidFill>
                          <a:effectLst/>
                          <a:latin typeface="+mn-lt"/>
                          <a:ea typeface="+mn-ea"/>
                          <a:cs typeface="+mn-cs"/>
                        </a:rPr>
                        <a:t>⋮</a:t>
                      </a:r>
                      <a:endParaRPr lang="zh-CN" altLang="en-US" dirty="0"/>
                    </a:p>
                  </a:txBody>
                  <a:tcPr/>
                </a:tc>
                <a:tc>
                  <a:txBody>
                    <a:bodyPr/>
                    <a:lstStyle/>
                    <a:p>
                      <a:pPr algn="ctr"/>
                      <a:r>
                        <a:rPr lang="en-US" altLang="zh-CN" sz="1350" kern="1200" dirty="0">
                          <a:solidFill>
                            <a:schemeClr val="dk1"/>
                          </a:solidFill>
                          <a:effectLst/>
                          <a:latin typeface="+mn-lt"/>
                          <a:ea typeface="+mn-ea"/>
                          <a:cs typeface="+mn-cs"/>
                        </a:rPr>
                        <a:t>⋮</a:t>
                      </a:r>
                      <a:endParaRPr lang="zh-CN" altLang="en-US" dirty="0"/>
                    </a:p>
                  </a:txBody>
                  <a:tcPr/>
                </a:tc>
                <a:tc>
                  <a:txBody>
                    <a:bodyPr/>
                    <a:lstStyle/>
                    <a:p>
                      <a:pPr algn="ctr"/>
                      <a:r>
                        <a:rPr lang="en-US" altLang="zh-CN" sz="1350" kern="1200" dirty="0">
                          <a:solidFill>
                            <a:schemeClr val="dk1"/>
                          </a:solidFill>
                          <a:effectLst/>
                          <a:latin typeface="+mn-lt"/>
                          <a:ea typeface="+mn-ea"/>
                          <a:cs typeface="+mn-cs"/>
                        </a:rPr>
                        <a:t>⋮</a:t>
                      </a:r>
                      <a:endParaRPr lang="zh-CN" altLang="en-US" dirty="0"/>
                    </a:p>
                  </a:txBody>
                  <a:tcPr/>
                </a:tc>
                <a:tc>
                  <a:txBody>
                    <a:bodyPr/>
                    <a:lstStyle/>
                    <a:p>
                      <a:pPr algn="ctr"/>
                      <a:r>
                        <a:rPr lang="en-US" altLang="zh-CN" sz="1350" kern="1200" dirty="0">
                          <a:solidFill>
                            <a:schemeClr val="dk1"/>
                          </a:solidFill>
                          <a:effectLst/>
                          <a:latin typeface="+mn-lt"/>
                          <a:ea typeface="+mn-ea"/>
                          <a:cs typeface="+mn-cs"/>
                        </a:rPr>
                        <a:t>⋮</a:t>
                      </a: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2045832216"/>
                  </a:ext>
                </a:extLst>
              </a:tr>
              <a:tr h="270597">
                <a:tc>
                  <a:txBody>
                    <a:bodyPr/>
                    <a:lstStyle/>
                    <a:p>
                      <a:pPr algn="ctr"/>
                      <a:r>
                        <a:rPr lang="en-US" altLang="zh-CN" dirty="0"/>
                        <a:t>1001000654</a:t>
                      </a:r>
                      <a:endParaRPr lang="zh-CN" altLang="en-US" dirty="0"/>
                    </a:p>
                  </a:txBody>
                  <a:tcPr/>
                </a:tc>
                <a:tc>
                  <a:txBody>
                    <a:bodyPr/>
                    <a:lstStyle/>
                    <a:p>
                      <a:pPr algn="ctr"/>
                      <a:r>
                        <a:rPr lang="en-US" altLang="zh-CN" dirty="0"/>
                        <a:t>Dave</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2.01</a:t>
                      </a:r>
                      <a:endParaRPr lang="zh-CN" altLang="en-US" dirty="0"/>
                    </a:p>
                  </a:txBody>
                  <a:tcPr/>
                </a:tc>
                <a:tc>
                  <a:txBody>
                    <a:bodyPr/>
                    <a:lstStyle/>
                    <a:p>
                      <a:pPr algn="ctr"/>
                      <a:r>
                        <a:rPr lang="en-US" altLang="zh-CN" dirty="0"/>
                        <a:t>TESL</a:t>
                      </a:r>
                      <a:endParaRPr lang="zh-CN" altLang="en-US" dirty="0"/>
                    </a:p>
                  </a:txBody>
                  <a:tcPr/>
                </a:tc>
                <a:extLst>
                  <a:ext uri="{0D108BD9-81ED-4DB2-BD59-A6C34878D82A}">
                    <a16:rowId xmlns:a16="http://schemas.microsoft.com/office/drawing/2014/main" val="3279937863"/>
                  </a:ext>
                </a:extLst>
              </a:tr>
              <a:tr h="270597">
                <a:tc>
                  <a:txBody>
                    <a:bodyPr/>
                    <a:lstStyle/>
                    <a:p>
                      <a:pPr algn="ctr"/>
                      <a:r>
                        <a:rPr lang="en-US" altLang="zh-CN" dirty="0"/>
                        <a:t>1701026104</a:t>
                      </a:r>
                      <a:endParaRPr lang="zh-CN" altLang="en-US" dirty="0"/>
                    </a:p>
                  </a:txBody>
                  <a:tcPr/>
                </a:tc>
                <a:tc>
                  <a:txBody>
                    <a:bodyPr/>
                    <a:lstStyle/>
                    <a:p>
                      <a:pPr algn="ctr"/>
                      <a:r>
                        <a:rPr lang="en-US" altLang="zh-CN" dirty="0"/>
                        <a:t>Dave</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3.41</a:t>
                      </a:r>
                      <a:endParaRPr lang="zh-CN" altLang="en-US" dirty="0"/>
                    </a:p>
                  </a:txBody>
                  <a:tcPr/>
                </a:tc>
                <a:tc>
                  <a:txBody>
                    <a:bodyPr/>
                    <a:lstStyle/>
                    <a:p>
                      <a:pPr algn="ctr"/>
                      <a:r>
                        <a:rPr lang="en-US" altLang="zh-CN" dirty="0"/>
                        <a:t>CST</a:t>
                      </a:r>
                      <a:endParaRPr lang="zh-CN" altLang="en-US" dirty="0"/>
                    </a:p>
                  </a:txBody>
                  <a:tcPr/>
                </a:tc>
                <a:extLst>
                  <a:ext uri="{0D108BD9-81ED-4DB2-BD59-A6C34878D82A}">
                    <a16:rowId xmlns:a16="http://schemas.microsoft.com/office/drawing/2014/main" val="3386877465"/>
                  </a:ext>
                </a:extLst>
              </a:tr>
              <a:tr h="270597">
                <a:tc>
                  <a:txBody>
                    <a:bodyPr/>
                    <a:lstStyle/>
                    <a:p>
                      <a:pPr algn="ctr"/>
                      <a:r>
                        <a:rPr lang="en-US" altLang="zh-CN" sz="1350" kern="1200" dirty="0">
                          <a:solidFill>
                            <a:schemeClr val="dk1"/>
                          </a:solidFill>
                          <a:effectLst/>
                          <a:latin typeface="+mn-lt"/>
                          <a:ea typeface="+mn-ea"/>
                          <a:cs typeface="+mn-cs"/>
                        </a:rPr>
                        <a:t>⋮</a:t>
                      </a:r>
                      <a:endParaRPr lang="zh-CN" altLang="en-US" dirty="0"/>
                    </a:p>
                  </a:txBody>
                  <a:tcPr/>
                </a:tc>
                <a:tc>
                  <a:txBody>
                    <a:bodyPr/>
                    <a:lstStyle/>
                    <a:p>
                      <a:pPr algn="ctr"/>
                      <a:r>
                        <a:rPr lang="en-US" altLang="zh-CN" sz="1350" kern="1200" dirty="0">
                          <a:solidFill>
                            <a:schemeClr val="dk1"/>
                          </a:solidFill>
                          <a:effectLst/>
                          <a:latin typeface="+mn-lt"/>
                          <a:ea typeface="+mn-ea"/>
                          <a:cs typeface="+mn-cs"/>
                        </a:rPr>
                        <a:t>⋮</a:t>
                      </a:r>
                      <a:endParaRPr lang="zh-CN" altLang="en-US" dirty="0"/>
                    </a:p>
                  </a:txBody>
                  <a:tcPr/>
                </a:tc>
                <a:tc>
                  <a:txBody>
                    <a:bodyPr/>
                    <a:lstStyle/>
                    <a:p>
                      <a:pPr algn="ctr"/>
                      <a:r>
                        <a:rPr lang="en-US" altLang="zh-CN" sz="1350" kern="1200" dirty="0">
                          <a:solidFill>
                            <a:schemeClr val="dk1"/>
                          </a:solidFill>
                          <a:effectLst/>
                          <a:latin typeface="+mn-lt"/>
                          <a:ea typeface="+mn-ea"/>
                          <a:cs typeface="+mn-cs"/>
                        </a:rPr>
                        <a:t>⋮</a:t>
                      </a:r>
                      <a:endParaRPr lang="zh-CN" altLang="en-US" dirty="0"/>
                    </a:p>
                  </a:txBody>
                  <a:tcPr/>
                </a:tc>
                <a:tc>
                  <a:txBody>
                    <a:bodyPr/>
                    <a:lstStyle/>
                    <a:p>
                      <a:pPr algn="ctr"/>
                      <a:r>
                        <a:rPr lang="en-US" altLang="zh-CN" sz="1350" kern="1200" dirty="0">
                          <a:solidFill>
                            <a:schemeClr val="dk1"/>
                          </a:solidFill>
                          <a:effectLst/>
                          <a:latin typeface="+mn-lt"/>
                          <a:ea typeface="+mn-ea"/>
                          <a:cs typeface="+mn-cs"/>
                        </a:rPr>
                        <a:t>⋮</a:t>
                      </a: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1528746300"/>
                  </a:ext>
                </a:extLst>
              </a:tr>
            </a:tbl>
          </a:graphicData>
        </a:graphic>
      </p:graphicFrame>
      <p:graphicFrame>
        <p:nvGraphicFramePr>
          <p:cNvPr id="12" name="表格 11">
            <a:extLst>
              <a:ext uri="{FF2B5EF4-FFF2-40B4-BE49-F238E27FC236}">
                <a16:creationId xmlns:a16="http://schemas.microsoft.com/office/drawing/2014/main" id="{D480622F-3A71-611E-D51A-B3D07D51A21C}"/>
              </a:ext>
            </a:extLst>
          </p:cNvPr>
          <p:cNvGraphicFramePr>
            <a:graphicFrameLocks noGrp="1"/>
          </p:cNvGraphicFramePr>
          <p:nvPr>
            <p:extLst>
              <p:ext uri="{D42A27DB-BD31-4B8C-83A1-F6EECF244321}">
                <p14:modId xmlns:p14="http://schemas.microsoft.com/office/powerpoint/2010/main" val="4117388363"/>
              </p:ext>
            </p:extLst>
          </p:nvPr>
        </p:nvGraphicFramePr>
        <p:xfrm>
          <a:off x="3637309" y="5002409"/>
          <a:ext cx="1943735" cy="1485900"/>
        </p:xfrm>
        <a:graphic>
          <a:graphicData uri="http://schemas.openxmlformats.org/drawingml/2006/table">
            <a:tbl>
              <a:tblPr firstRow="1" bandRow="1">
                <a:tableStyleId>{5C22544A-7EE6-4342-B048-85BDC9FD1C3A}</a:tableStyleId>
              </a:tblPr>
              <a:tblGrid>
                <a:gridCol w="1135380">
                  <a:extLst>
                    <a:ext uri="{9D8B030D-6E8A-4147-A177-3AD203B41FA5}">
                      <a16:colId xmlns:a16="http://schemas.microsoft.com/office/drawing/2014/main" val="1981028883"/>
                    </a:ext>
                  </a:extLst>
                </a:gridCol>
                <a:gridCol w="808355">
                  <a:extLst>
                    <a:ext uri="{9D8B030D-6E8A-4147-A177-3AD203B41FA5}">
                      <a16:colId xmlns:a16="http://schemas.microsoft.com/office/drawing/2014/main" val="3101715161"/>
                    </a:ext>
                  </a:extLst>
                </a:gridCol>
              </a:tblGrid>
              <a:tr h="0">
                <a:tc>
                  <a:txBody>
                    <a:bodyPr/>
                    <a:lstStyle/>
                    <a:p>
                      <a:pPr algn="ctr"/>
                      <a:r>
                        <a:rPr lang="en-US" altLang="zh-CN" i="1" u="sng" dirty="0"/>
                        <a:t>id</a:t>
                      </a:r>
                      <a:endParaRPr lang="zh-CN" altLang="en-US" i="1" u="sng" dirty="0"/>
                    </a:p>
                  </a:txBody>
                  <a:tcPr/>
                </a:tc>
                <a:tc>
                  <a:txBody>
                    <a:bodyPr/>
                    <a:lstStyle/>
                    <a:p>
                      <a:pPr algn="ctr"/>
                      <a:r>
                        <a:rPr lang="en-US" altLang="zh-CN" i="1" dirty="0" err="1"/>
                        <a:t>s_name</a:t>
                      </a:r>
                      <a:endParaRPr lang="zh-CN" altLang="en-US" i="1" dirty="0"/>
                    </a:p>
                  </a:txBody>
                  <a:tcPr/>
                </a:tc>
                <a:extLst>
                  <a:ext uri="{0D108BD9-81ED-4DB2-BD59-A6C34878D82A}">
                    <a16:rowId xmlns:a16="http://schemas.microsoft.com/office/drawing/2014/main" val="3375637227"/>
                  </a:ext>
                </a:extLst>
              </a:tr>
              <a:tr h="0">
                <a:tc>
                  <a:txBody>
                    <a:bodyPr/>
                    <a:lstStyle/>
                    <a:p>
                      <a:pPr algn="ctr"/>
                      <a:r>
                        <a:rPr lang="en-US" altLang="zh-CN" sz="1350" kern="1200" dirty="0">
                          <a:solidFill>
                            <a:schemeClr val="dk1"/>
                          </a:solidFill>
                          <a:effectLst/>
                          <a:latin typeface="+mn-lt"/>
                          <a:ea typeface="+mn-ea"/>
                          <a:cs typeface="+mn-cs"/>
                        </a:rPr>
                        <a:t>⋮</a:t>
                      </a:r>
                      <a:endParaRPr lang="zh-CN" altLang="en-US" dirty="0"/>
                    </a:p>
                  </a:txBody>
                  <a:tcPr/>
                </a:tc>
                <a:tc>
                  <a:txBody>
                    <a:bodyPr/>
                    <a:lstStyle/>
                    <a:p>
                      <a:pPr algn="ctr"/>
                      <a:r>
                        <a:rPr lang="en-US" altLang="zh-CN" sz="1350" kern="1200" dirty="0">
                          <a:solidFill>
                            <a:schemeClr val="dk1"/>
                          </a:solidFill>
                          <a:effectLst/>
                          <a:latin typeface="+mn-lt"/>
                          <a:ea typeface="+mn-ea"/>
                          <a:cs typeface="+mn-cs"/>
                        </a:rPr>
                        <a:t>⋮</a:t>
                      </a:r>
                      <a:endParaRPr lang="zh-CN" altLang="en-US" dirty="0"/>
                    </a:p>
                  </a:txBody>
                  <a:tcPr/>
                </a:tc>
                <a:extLst>
                  <a:ext uri="{0D108BD9-81ED-4DB2-BD59-A6C34878D82A}">
                    <a16:rowId xmlns:a16="http://schemas.microsoft.com/office/drawing/2014/main" val="2045832216"/>
                  </a:ext>
                </a:extLst>
              </a:tr>
              <a:tr h="0">
                <a:tc>
                  <a:txBody>
                    <a:bodyPr/>
                    <a:lstStyle/>
                    <a:p>
                      <a:pPr algn="ctr"/>
                      <a:r>
                        <a:rPr lang="en-US" altLang="zh-CN" dirty="0"/>
                        <a:t>1001000654</a:t>
                      </a:r>
                      <a:endParaRPr lang="zh-CN" altLang="en-US" dirty="0"/>
                    </a:p>
                  </a:txBody>
                  <a:tcPr/>
                </a:tc>
                <a:tc>
                  <a:txBody>
                    <a:bodyPr/>
                    <a:lstStyle/>
                    <a:p>
                      <a:pPr algn="ctr"/>
                      <a:r>
                        <a:rPr lang="en-US" altLang="zh-CN" dirty="0"/>
                        <a:t>Dave</a:t>
                      </a:r>
                      <a:endParaRPr lang="zh-CN" altLang="en-US" dirty="0"/>
                    </a:p>
                  </a:txBody>
                  <a:tcPr/>
                </a:tc>
                <a:extLst>
                  <a:ext uri="{0D108BD9-81ED-4DB2-BD59-A6C34878D82A}">
                    <a16:rowId xmlns:a16="http://schemas.microsoft.com/office/drawing/2014/main" val="3279937863"/>
                  </a:ext>
                </a:extLst>
              </a:tr>
              <a:tr h="0">
                <a:tc>
                  <a:txBody>
                    <a:bodyPr/>
                    <a:lstStyle/>
                    <a:p>
                      <a:pPr algn="ctr"/>
                      <a:r>
                        <a:rPr lang="en-US" altLang="zh-CN" dirty="0"/>
                        <a:t>1701026104</a:t>
                      </a:r>
                      <a:endParaRPr lang="zh-CN" altLang="en-US" dirty="0"/>
                    </a:p>
                  </a:txBody>
                  <a:tcPr/>
                </a:tc>
                <a:tc>
                  <a:txBody>
                    <a:bodyPr/>
                    <a:lstStyle/>
                    <a:p>
                      <a:pPr algn="ctr"/>
                      <a:r>
                        <a:rPr lang="en-US" altLang="zh-CN" dirty="0"/>
                        <a:t>Dave</a:t>
                      </a:r>
                      <a:endParaRPr lang="zh-CN" altLang="en-US" dirty="0"/>
                    </a:p>
                  </a:txBody>
                  <a:tcPr/>
                </a:tc>
                <a:extLst>
                  <a:ext uri="{0D108BD9-81ED-4DB2-BD59-A6C34878D82A}">
                    <a16:rowId xmlns:a16="http://schemas.microsoft.com/office/drawing/2014/main" val="3386877465"/>
                  </a:ext>
                </a:extLst>
              </a:tr>
              <a:tr h="0">
                <a:tc>
                  <a:txBody>
                    <a:bodyPr/>
                    <a:lstStyle/>
                    <a:p>
                      <a:pPr algn="ctr"/>
                      <a:r>
                        <a:rPr lang="en-US" altLang="zh-CN" sz="1350" kern="1200" dirty="0">
                          <a:solidFill>
                            <a:schemeClr val="dk1"/>
                          </a:solidFill>
                          <a:effectLst/>
                          <a:latin typeface="+mn-lt"/>
                          <a:ea typeface="+mn-ea"/>
                          <a:cs typeface="+mn-cs"/>
                        </a:rPr>
                        <a:t>⋮</a:t>
                      </a:r>
                      <a:endParaRPr lang="zh-CN" altLang="en-US" dirty="0"/>
                    </a:p>
                  </a:txBody>
                  <a:tcPr/>
                </a:tc>
                <a:tc>
                  <a:txBody>
                    <a:bodyPr/>
                    <a:lstStyle/>
                    <a:p>
                      <a:pPr algn="ctr"/>
                      <a:r>
                        <a:rPr lang="en-US" altLang="zh-CN" sz="1350" kern="1200" dirty="0">
                          <a:solidFill>
                            <a:schemeClr val="dk1"/>
                          </a:solidFill>
                          <a:effectLst/>
                          <a:latin typeface="+mn-lt"/>
                          <a:ea typeface="+mn-ea"/>
                          <a:cs typeface="+mn-cs"/>
                        </a:rPr>
                        <a:t>⋮</a:t>
                      </a:r>
                      <a:endParaRPr lang="zh-CN" altLang="en-US" dirty="0"/>
                    </a:p>
                  </a:txBody>
                  <a:tcPr/>
                </a:tc>
                <a:extLst>
                  <a:ext uri="{0D108BD9-81ED-4DB2-BD59-A6C34878D82A}">
                    <a16:rowId xmlns:a16="http://schemas.microsoft.com/office/drawing/2014/main" val="1528746300"/>
                  </a:ext>
                </a:extLst>
              </a:tr>
            </a:tbl>
          </a:graphicData>
        </a:graphic>
      </p:graphicFrame>
      <p:graphicFrame>
        <p:nvGraphicFramePr>
          <p:cNvPr id="13" name="表格 11">
            <a:extLst>
              <a:ext uri="{FF2B5EF4-FFF2-40B4-BE49-F238E27FC236}">
                <a16:creationId xmlns:a16="http://schemas.microsoft.com/office/drawing/2014/main" id="{A51AD330-020E-2158-6306-5EC6BAFF2786}"/>
              </a:ext>
            </a:extLst>
          </p:cNvPr>
          <p:cNvGraphicFramePr>
            <a:graphicFrameLocks noGrp="1"/>
          </p:cNvGraphicFramePr>
          <p:nvPr>
            <p:extLst>
              <p:ext uri="{D42A27DB-BD31-4B8C-83A1-F6EECF244321}">
                <p14:modId xmlns:p14="http://schemas.microsoft.com/office/powerpoint/2010/main" val="482877271"/>
              </p:ext>
            </p:extLst>
          </p:nvPr>
        </p:nvGraphicFramePr>
        <p:xfrm>
          <a:off x="5902038" y="5002409"/>
          <a:ext cx="2590483" cy="1485900"/>
        </p:xfrm>
        <a:graphic>
          <a:graphicData uri="http://schemas.openxmlformats.org/drawingml/2006/table">
            <a:tbl>
              <a:tblPr firstRow="1" bandRow="1">
                <a:tableStyleId>{5C22544A-7EE6-4342-B048-85BDC9FD1C3A}</a:tableStyleId>
              </a:tblPr>
              <a:tblGrid>
                <a:gridCol w="808355">
                  <a:extLst>
                    <a:ext uri="{9D8B030D-6E8A-4147-A177-3AD203B41FA5}">
                      <a16:colId xmlns:a16="http://schemas.microsoft.com/office/drawing/2014/main" val="3101715161"/>
                    </a:ext>
                  </a:extLst>
                </a:gridCol>
                <a:gridCol w="560705">
                  <a:extLst>
                    <a:ext uri="{9D8B030D-6E8A-4147-A177-3AD203B41FA5}">
                      <a16:colId xmlns:a16="http://schemas.microsoft.com/office/drawing/2014/main" val="3123897414"/>
                    </a:ext>
                  </a:extLst>
                </a:gridCol>
                <a:gridCol w="540068">
                  <a:extLst>
                    <a:ext uri="{9D8B030D-6E8A-4147-A177-3AD203B41FA5}">
                      <a16:colId xmlns:a16="http://schemas.microsoft.com/office/drawing/2014/main" val="4217697409"/>
                    </a:ext>
                  </a:extLst>
                </a:gridCol>
                <a:gridCol w="681355">
                  <a:extLst>
                    <a:ext uri="{9D8B030D-6E8A-4147-A177-3AD203B41FA5}">
                      <a16:colId xmlns:a16="http://schemas.microsoft.com/office/drawing/2014/main" val="1964709204"/>
                    </a:ext>
                  </a:extLst>
                </a:gridCol>
              </a:tblGrid>
              <a:tr h="0">
                <a:tc>
                  <a:txBody>
                    <a:bodyPr/>
                    <a:lstStyle/>
                    <a:p>
                      <a:pPr algn="ctr"/>
                      <a:r>
                        <a:rPr lang="en-US" altLang="zh-CN" i="1" u="sng" dirty="0" err="1"/>
                        <a:t>s_name</a:t>
                      </a:r>
                      <a:endParaRPr lang="zh-CN" altLang="en-US" i="1" u="sng" dirty="0"/>
                    </a:p>
                  </a:txBody>
                  <a:tcPr/>
                </a:tc>
                <a:tc>
                  <a:txBody>
                    <a:bodyPr/>
                    <a:lstStyle/>
                    <a:p>
                      <a:pPr algn="ctr"/>
                      <a:r>
                        <a:rPr lang="en-US" altLang="zh-CN" i="1" u="sng" dirty="0"/>
                        <a:t>year</a:t>
                      </a:r>
                      <a:endParaRPr lang="zh-CN" altLang="en-US" i="1" u="sng" dirty="0"/>
                    </a:p>
                  </a:txBody>
                  <a:tcPr/>
                </a:tc>
                <a:tc>
                  <a:txBody>
                    <a:bodyPr/>
                    <a:lstStyle/>
                    <a:p>
                      <a:pPr algn="ctr"/>
                      <a:r>
                        <a:rPr lang="en-US" altLang="zh-CN" i="1" u="sng" dirty="0" err="1"/>
                        <a:t>gpa</a:t>
                      </a:r>
                      <a:endParaRPr lang="zh-CN" altLang="en-US" i="1" u="sng" dirty="0"/>
                    </a:p>
                  </a:txBody>
                  <a:tcPr/>
                </a:tc>
                <a:tc>
                  <a:txBody>
                    <a:bodyPr/>
                    <a:lstStyle/>
                    <a:p>
                      <a:pPr algn="ctr"/>
                      <a:r>
                        <a:rPr lang="en-US" altLang="zh-CN" i="1" u="sng" dirty="0"/>
                        <a:t>major</a:t>
                      </a:r>
                      <a:endParaRPr lang="zh-CN" altLang="en-US" i="1" u="sng" dirty="0"/>
                    </a:p>
                  </a:txBody>
                  <a:tcPr/>
                </a:tc>
                <a:extLst>
                  <a:ext uri="{0D108BD9-81ED-4DB2-BD59-A6C34878D82A}">
                    <a16:rowId xmlns:a16="http://schemas.microsoft.com/office/drawing/2014/main" val="3375637227"/>
                  </a:ext>
                </a:extLst>
              </a:tr>
              <a:tr h="0">
                <a:tc>
                  <a:txBody>
                    <a:bodyPr/>
                    <a:lstStyle/>
                    <a:p>
                      <a:pPr algn="ctr"/>
                      <a:r>
                        <a:rPr lang="en-US" altLang="zh-CN" sz="1350" kern="1200" dirty="0">
                          <a:solidFill>
                            <a:schemeClr val="dk1"/>
                          </a:solidFill>
                          <a:effectLst/>
                          <a:latin typeface="+mn-lt"/>
                          <a:ea typeface="+mn-ea"/>
                          <a:cs typeface="+mn-cs"/>
                        </a:rPr>
                        <a:t>⋮</a:t>
                      </a:r>
                      <a:endParaRPr lang="zh-CN" altLang="en-US" dirty="0"/>
                    </a:p>
                  </a:txBody>
                  <a:tcPr/>
                </a:tc>
                <a:tc>
                  <a:txBody>
                    <a:bodyPr/>
                    <a:lstStyle/>
                    <a:p>
                      <a:pPr algn="ctr"/>
                      <a:r>
                        <a:rPr lang="en-US" altLang="zh-CN" sz="1350" kern="1200" dirty="0">
                          <a:solidFill>
                            <a:schemeClr val="dk1"/>
                          </a:solidFill>
                          <a:effectLst/>
                          <a:latin typeface="+mn-lt"/>
                          <a:ea typeface="+mn-ea"/>
                          <a:cs typeface="+mn-cs"/>
                        </a:rPr>
                        <a:t>⋮</a:t>
                      </a:r>
                      <a:endParaRPr lang="zh-CN" altLang="en-US" dirty="0"/>
                    </a:p>
                  </a:txBody>
                  <a:tcPr/>
                </a:tc>
                <a:tc>
                  <a:txBody>
                    <a:bodyPr/>
                    <a:lstStyle/>
                    <a:p>
                      <a:pPr algn="ctr"/>
                      <a:r>
                        <a:rPr lang="en-US" altLang="zh-CN" sz="1350" kern="1200" dirty="0">
                          <a:solidFill>
                            <a:schemeClr val="dk1"/>
                          </a:solidFill>
                          <a:effectLst/>
                          <a:latin typeface="+mn-lt"/>
                          <a:ea typeface="+mn-ea"/>
                          <a:cs typeface="+mn-cs"/>
                        </a:rPr>
                        <a:t>⋮</a:t>
                      </a: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2045832216"/>
                  </a:ext>
                </a:extLst>
              </a:tr>
              <a:tr h="0">
                <a:tc>
                  <a:txBody>
                    <a:bodyPr/>
                    <a:lstStyle/>
                    <a:p>
                      <a:pPr algn="ctr"/>
                      <a:r>
                        <a:rPr lang="en-US" altLang="zh-CN" dirty="0"/>
                        <a:t>Dave</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2.01</a:t>
                      </a:r>
                      <a:endParaRPr lang="zh-CN" altLang="en-US" dirty="0"/>
                    </a:p>
                  </a:txBody>
                  <a:tcPr/>
                </a:tc>
                <a:tc>
                  <a:txBody>
                    <a:bodyPr/>
                    <a:lstStyle/>
                    <a:p>
                      <a:pPr algn="ctr"/>
                      <a:r>
                        <a:rPr lang="en-US" altLang="zh-CN" dirty="0"/>
                        <a:t>TESL</a:t>
                      </a:r>
                      <a:endParaRPr lang="zh-CN" altLang="en-US" dirty="0"/>
                    </a:p>
                  </a:txBody>
                  <a:tcPr/>
                </a:tc>
                <a:extLst>
                  <a:ext uri="{0D108BD9-81ED-4DB2-BD59-A6C34878D82A}">
                    <a16:rowId xmlns:a16="http://schemas.microsoft.com/office/drawing/2014/main" val="3279937863"/>
                  </a:ext>
                </a:extLst>
              </a:tr>
              <a:tr h="0">
                <a:tc>
                  <a:txBody>
                    <a:bodyPr/>
                    <a:lstStyle/>
                    <a:p>
                      <a:pPr algn="ctr"/>
                      <a:r>
                        <a:rPr lang="en-US" altLang="zh-CN" dirty="0"/>
                        <a:t>Dave</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3.41</a:t>
                      </a:r>
                      <a:endParaRPr lang="zh-CN" altLang="en-US" dirty="0"/>
                    </a:p>
                  </a:txBody>
                  <a:tcPr/>
                </a:tc>
                <a:tc>
                  <a:txBody>
                    <a:bodyPr/>
                    <a:lstStyle/>
                    <a:p>
                      <a:pPr algn="ctr"/>
                      <a:r>
                        <a:rPr lang="en-US" altLang="zh-CN" dirty="0"/>
                        <a:t>CST</a:t>
                      </a:r>
                      <a:endParaRPr lang="zh-CN" altLang="en-US" dirty="0"/>
                    </a:p>
                  </a:txBody>
                  <a:tcPr/>
                </a:tc>
                <a:extLst>
                  <a:ext uri="{0D108BD9-81ED-4DB2-BD59-A6C34878D82A}">
                    <a16:rowId xmlns:a16="http://schemas.microsoft.com/office/drawing/2014/main" val="3386877465"/>
                  </a:ext>
                </a:extLst>
              </a:tr>
              <a:tr h="0">
                <a:tc>
                  <a:txBody>
                    <a:bodyPr/>
                    <a:lstStyle/>
                    <a:p>
                      <a:pPr algn="ctr"/>
                      <a:r>
                        <a:rPr lang="en-US" altLang="zh-CN" sz="1350" kern="1200" dirty="0">
                          <a:solidFill>
                            <a:schemeClr val="dk1"/>
                          </a:solidFill>
                          <a:effectLst/>
                          <a:latin typeface="+mn-lt"/>
                          <a:ea typeface="+mn-ea"/>
                          <a:cs typeface="+mn-cs"/>
                        </a:rPr>
                        <a:t>⋮</a:t>
                      </a:r>
                      <a:endParaRPr lang="zh-CN" altLang="en-US" dirty="0"/>
                    </a:p>
                  </a:txBody>
                  <a:tcPr/>
                </a:tc>
                <a:tc>
                  <a:txBody>
                    <a:bodyPr/>
                    <a:lstStyle/>
                    <a:p>
                      <a:pPr algn="ctr"/>
                      <a:r>
                        <a:rPr lang="en-US" altLang="zh-CN" sz="1350" kern="1200" dirty="0">
                          <a:solidFill>
                            <a:schemeClr val="dk1"/>
                          </a:solidFill>
                          <a:effectLst/>
                          <a:latin typeface="+mn-lt"/>
                          <a:ea typeface="+mn-ea"/>
                          <a:cs typeface="+mn-cs"/>
                        </a:rPr>
                        <a:t>⋮</a:t>
                      </a:r>
                      <a:endParaRPr lang="zh-CN" altLang="en-US" dirty="0"/>
                    </a:p>
                  </a:txBody>
                  <a:tcPr/>
                </a:tc>
                <a:tc>
                  <a:txBody>
                    <a:bodyPr/>
                    <a:lstStyle/>
                    <a:p>
                      <a:pPr algn="ctr"/>
                      <a:r>
                        <a:rPr lang="en-US" altLang="zh-CN" sz="1350" kern="1200" dirty="0">
                          <a:solidFill>
                            <a:schemeClr val="dk1"/>
                          </a:solidFill>
                          <a:effectLst/>
                          <a:latin typeface="+mn-lt"/>
                          <a:ea typeface="+mn-ea"/>
                          <a:cs typeface="+mn-cs"/>
                        </a:rPr>
                        <a:t>⋮</a:t>
                      </a: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1528746300"/>
                  </a:ext>
                </a:extLst>
              </a:tr>
            </a:tbl>
          </a:graphicData>
        </a:graphic>
      </p:graphicFrame>
    </p:spTree>
    <p:extLst>
      <p:ext uri="{BB962C8B-B14F-4D97-AF65-F5344CB8AC3E}">
        <p14:creationId xmlns:p14="http://schemas.microsoft.com/office/powerpoint/2010/main" val="3378840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beamer_like">
  <a:themeElements>
    <a:clrScheme name="自定义 3">
      <a:dk1>
        <a:srgbClr val="000000"/>
      </a:dk1>
      <a:lt1>
        <a:srgbClr val="FFFFFF"/>
      </a:lt1>
      <a:dk2>
        <a:srgbClr val="44546A"/>
      </a:dk2>
      <a:lt2>
        <a:srgbClr val="E7E6E6"/>
      </a:lt2>
      <a:accent1>
        <a:srgbClr val="2C2CAA"/>
      </a:accent1>
      <a:accent2>
        <a:srgbClr val="A94F0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ctr">
        <a:normAutofit/>
      </a:bodyPr>
      <a:lstStyle>
        <a:defPPr algn="l">
          <a:defRPr kumimoji="1" dirty="0"/>
        </a:defPPr>
      </a:lstStyle>
    </a:txDef>
  </a:objectDefaults>
  <a:extraClrSchemeLst/>
  <a:extLst>
    <a:ext uri="{05A4C25C-085E-4340-85A3-A5531E510DB2}">
      <thm15:themeFamily xmlns:thm15="http://schemas.microsoft.com/office/thememl/2012/main" name="beamer_like" id="{20F149E5-FEF3-4710-82AE-E763CD58F1C4}" vid="{D2B214A1-1DDD-42F1-A099-CF5F82819267}"/>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beamer_like</Template>
  <TotalTime>10364</TotalTime>
  <Words>1426</Words>
  <Application>Microsoft Office PowerPoint</Application>
  <PresentationFormat>On-screen Show (4:3)</PresentationFormat>
  <Paragraphs>434</Paragraphs>
  <Slides>16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Adobe Heiti Std R</vt:lpstr>
      <vt:lpstr>Hiragino Sans GB W3</vt:lpstr>
      <vt:lpstr>Monotype Sorts</vt:lpstr>
      <vt:lpstr>等线</vt:lpstr>
      <vt:lpstr>Arial</vt:lpstr>
      <vt:lpstr>Cambria Math</vt:lpstr>
      <vt:lpstr>Consolas</vt:lpstr>
      <vt:lpstr>Times New Roman</vt:lpstr>
      <vt:lpstr>beamer_like</vt:lpstr>
      <vt:lpstr>Lecture 8 Relational Database Design Purpose &amp; First Normal Form</vt:lpstr>
      <vt:lpstr>Outline</vt:lpstr>
      <vt:lpstr>What is a good Design?</vt:lpstr>
      <vt:lpstr>The UIC database Schema</vt:lpstr>
      <vt:lpstr>Larger Schemas?</vt:lpstr>
      <vt:lpstr>Larger Schemas?</vt:lpstr>
      <vt:lpstr>Larger Schemas?</vt:lpstr>
      <vt:lpstr>What About Smaller Schemas?</vt:lpstr>
      <vt:lpstr>What About Smaller Schemas?</vt:lpstr>
      <vt:lpstr>What About Smaller Schemas?</vt:lpstr>
      <vt:lpstr>What About Smaller Schemas?</vt:lpstr>
      <vt:lpstr>Outline</vt:lpstr>
      <vt:lpstr>First Normal Form</vt:lpstr>
      <vt:lpstr>First Normal Form</vt:lpstr>
      <vt:lpstr>First Normal Form</vt:lpstr>
      <vt:lpstr>End of Lecture 8</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Relational Database Design</dc:title>
  <dc:creator>Marilyn Turnamian</dc:creator>
  <cp:lastModifiedBy>Zhiyuan Li</cp:lastModifiedBy>
  <cp:revision>287</cp:revision>
  <cp:lastPrinted>1999-06-28T19:27:31Z</cp:lastPrinted>
  <dcterms:created xsi:type="dcterms:W3CDTF">2000-02-23T18:58:38Z</dcterms:created>
  <dcterms:modified xsi:type="dcterms:W3CDTF">2022-11-08T05:20:54Z</dcterms:modified>
</cp:coreProperties>
</file>