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319" r:id="rId3"/>
    <p:sldId id="262" r:id="rId4"/>
    <p:sldId id="265" r:id="rId5"/>
    <p:sldId id="302" r:id="rId6"/>
    <p:sldId id="303" r:id="rId7"/>
    <p:sldId id="322" r:id="rId8"/>
    <p:sldId id="321" r:id="rId9"/>
    <p:sldId id="306" r:id="rId10"/>
    <p:sldId id="310" r:id="rId11"/>
    <p:sldId id="315" r:id="rId12"/>
    <p:sldId id="314" r:id="rId13"/>
    <p:sldId id="311" r:id="rId14"/>
    <p:sldId id="312" r:id="rId15"/>
    <p:sldId id="316" r:id="rId16"/>
    <p:sldId id="317" r:id="rId17"/>
    <p:sldId id="318" r:id="rId18"/>
    <p:sldId id="273" r:id="rId19"/>
    <p:sldId id="25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6061E0-8D06-437E-A1B8-ECC68A94A122}" type="datetimeFigureOut">
              <a:rPr lang="en-US" smtClean="0"/>
              <a:t>11/14/2022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BA255A-B330-49CF-9161-0A84B6767239}" type="slidenum">
              <a:rPr lang="en-US" smtClean="0"/>
              <a:t>‹#›</a:t>
            </a:fld>
            <a:endParaRPr lang="en-US"/>
          </a:p>
        </p:txBody>
      </p:sp>
    </p:spTree>
    <p:extLst>
      <p:ext uri="{BB962C8B-B14F-4D97-AF65-F5344CB8AC3E}">
        <p14:creationId xmlns:p14="http://schemas.microsoft.com/office/powerpoint/2010/main" val="3533897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BA255A-B330-49CF-9161-0A84B6767239}" type="slidenum">
              <a:rPr lang="en-US" smtClean="0"/>
              <a:t>4</a:t>
            </a:fld>
            <a:endParaRPr lang="en-US"/>
          </a:p>
        </p:txBody>
      </p:sp>
    </p:spTree>
    <p:extLst>
      <p:ext uri="{BB962C8B-B14F-4D97-AF65-F5344CB8AC3E}">
        <p14:creationId xmlns:p14="http://schemas.microsoft.com/office/powerpoint/2010/main" val="3424428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BA255A-B330-49CF-9161-0A84B6767239}" type="slidenum">
              <a:rPr lang="en-US" smtClean="0"/>
              <a:t>5</a:t>
            </a:fld>
            <a:endParaRPr lang="en-US"/>
          </a:p>
        </p:txBody>
      </p:sp>
    </p:spTree>
    <p:extLst>
      <p:ext uri="{BB962C8B-B14F-4D97-AF65-F5344CB8AC3E}">
        <p14:creationId xmlns:p14="http://schemas.microsoft.com/office/powerpoint/2010/main" val="2994798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age">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F9612BDE-E61E-8D40-84CC-20E6FC2B2033}"/>
              </a:ext>
            </a:extLst>
          </p:cNvPr>
          <p:cNvSpPr>
            <a:spLocks noGrp="1"/>
          </p:cNvSpPr>
          <p:nvPr>
            <p:ph type="subTitle" idx="1" hasCustomPrompt="1"/>
          </p:nvPr>
        </p:nvSpPr>
        <p:spPr>
          <a:xfrm>
            <a:off x="1485899" y="2983971"/>
            <a:ext cx="9144000" cy="1113896"/>
          </a:xfrm>
        </p:spPr>
        <p:txBody>
          <a:bodyPr>
            <a:normAutofit/>
          </a:bodyPr>
          <a:lstStyle>
            <a:lvl1pPr marL="0" indent="0" algn="ctr">
              <a:buNone/>
              <a:defRPr sz="20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z="1800" dirty="0">
                <a:latin typeface="Adobe Heiti Std R" panose="020B0400000000000000" pitchFamily="34" charset="-128"/>
                <a:ea typeface="Adobe Heiti Std R" panose="020B0400000000000000" pitchFamily="34" charset="-128"/>
              </a:rPr>
              <a:t>单击此处编辑母版作者信息样式</a:t>
            </a:r>
            <a:endParaRPr lang="en-US" altLang="zh-CN" sz="1800" dirty="0">
              <a:latin typeface="Adobe Heiti Std R" panose="020B0400000000000000" pitchFamily="34" charset="-128"/>
              <a:ea typeface="Adobe Heiti Std R" panose="020B0400000000000000" pitchFamily="34" charset="-128"/>
            </a:endParaRPr>
          </a:p>
          <a:p>
            <a:endParaRPr lang="zh-CN" altLang="en-US" sz="1800" dirty="0">
              <a:effectLst/>
              <a:latin typeface="Adobe Heiti Std R" panose="020B0400000000000000" pitchFamily="34" charset="-128"/>
              <a:ea typeface="Adobe Heiti Std R" panose="020B0400000000000000" pitchFamily="34" charset="-128"/>
            </a:endParaRPr>
          </a:p>
        </p:txBody>
      </p:sp>
      <p:sp>
        <p:nvSpPr>
          <p:cNvPr id="7" name="圆角矩形 6">
            <a:extLst>
              <a:ext uri="{FF2B5EF4-FFF2-40B4-BE49-F238E27FC236}">
                <a16:creationId xmlns:a16="http://schemas.microsoft.com/office/drawing/2014/main" id="{C18AEC02-5D85-474A-AEAD-FDF12F6D499A}"/>
              </a:ext>
            </a:extLst>
          </p:cNvPr>
          <p:cNvSpPr/>
          <p:nvPr/>
        </p:nvSpPr>
        <p:spPr>
          <a:xfrm>
            <a:off x="812797" y="1402663"/>
            <a:ext cx="10521244" cy="1058334"/>
          </a:xfrm>
          <a:prstGeom prst="roundRect">
            <a:avLst/>
          </a:prstGeom>
          <a:solidFill>
            <a:srgbClr val="3138AC"/>
          </a:solidFill>
          <a:effectLst>
            <a:outerShdw blurRad="50800" dist="38100" dir="6540000" sx="101000" sy="101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00" dirty="0">
              <a:latin typeface="Arial" panose="020B0604020202020204" pitchFamily="34" charset="0"/>
              <a:cs typeface="Arial" panose="020B0604020202020204" pitchFamily="34" charset="0"/>
            </a:endParaRPr>
          </a:p>
        </p:txBody>
      </p:sp>
      <p:sp>
        <p:nvSpPr>
          <p:cNvPr id="2" name="标题 1">
            <a:extLst>
              <a:ext uri="{FF2B5EF4-FFF2-40B4-BE49-F238E27FC236}">
                <a16:creationId xmlns:a16="http://schemas.microsoft.com/office/drawing/2014/main" id="{6255DDCC-95E7-C241-8F16-FF95178C85C5}"/>
              </a:ext>
            </a:extLst>
          </p:cNvPr>
          <p:cNvSpPr>
            <a:spLocks noGrp="1"/>
          </p:cNvSpPr>
          <p:nvPr>
            <p:ph type="ctrTitle"/>
          </p:nvPr>
        </p:nvSpPr>
        <p:spPr>
          <a:xfrm>
            <a:off x="1524000" y="1579813"/>
            <a:ext cx="9144000" cy="848376"/>
          </a:xfrm>
        </p:spPr>
        <p:txBody>
          <a:bodyPr anchor="ctr">
            <a:normAutofit/>
          </a:bodyPr>
          <a:lstStyle>
            <a:lvl1pPr algn="ctr">
              <a:defRPr sz="2800">
                <a:solidFill>
                  <a:schemeClr val="bg1"/>
                </a:solidFill>
              </a:defRPr>
            </a:lvl1pPr>
          </a:lstStyle>
          <a:p>
            <a:r>
              <a:rPr kumimoji="1" lang="en-US" altLang="zh-CN"/>
              <a:t>Click to edit Master title style</a:t>
            </a:r>
            <a:endParaRPr kumimoji="1" lang="zh-CN" altLang="en-US"/>
          </a:p>
        </p:txBody>
      </p:sp>
    </p:spTree>
    <p:extLst>
      <p:ext uri="{BB962C8B-B14F-4D97-AF65-F5344CB8AC3E}">
        <p14:creationId xmlns:p14="http://schemas.microsoft.com/office/powerpoint/2010/main" val="3895079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age">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EFF11A6-A4E9-FC40-BA49-5AB35E591369}"/>
              </a:ext>
            </a:extLst>
          </p:cNvPr>
          <p:cNvSpPr/>
          <p:nvPr/>
        </p:nvSpPr>
        <p:spPr>
          <a:xfrm>
            <a:off x="0" y="1"/>
            <a:ext cx="12192000" cy="942109"/>
          </a:xfrm>
          <a:prstGeom prst="rect">
            <a:avLst/>
          </a:prstGeom>
          <a:gradFill flip="none" rotWithShape="1">
            <a:gsLst>
              <a:gs pos="40000">
                <a:srgbClr val="2C2DA9"/>
              </a:gs>
              <a:gs pos="13000">
                <a:srgbClr val="2C2DA9"/>
              </a:gs>
              <a:gs pos="0">
                <a:schemeClr val="bg1"/>
              </a:gs>
            </a:gsLst>
            <a:lin ang="162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5" name="标题 1">
            <a:extLst>
              <a:ext uri="{FF2B5EF4-FFF2-40B4-BE49-F238E27FC236}">
                <a16:creationId xmlns:a16="http://schemas.microsoft.com/office/drawing/2014/main" id="{D4E12615-0D3B-D24B-BE3C-E10640151A4C}"/>
              </a:ext>
            </a:extLst>
          </p:cNvPr>
          <p:cNvSpPr>
            <a:spLocks noGrp="1"/>
          </p:cNvSpPr>
          <p:nvPr>
            <p:ph type="title"/>
          </p:nvPr>
        </p:nvSpPr>
        <p:spPr>
          <a:xfrm>
            <a:off x="838200" y="48491"/>
            <a:ext cx="10515600" cy="845127"/>
          </a:xfrm>
        </p:spPr>
        <p:txBody>
          <a:bodyPr>
            <a:normAutofit/>
          </a:bodyPr>
          <a:lstStyle>
            <a:lvl1pPr>
              <a:defRPr sz="2800">
                <a:solidFill>
                  <a:schemeClr val="bg1"/>
                </a:solidFill>
              </a:defRPr>
            </a:lvl1pPr>
          </a:lstStyle>
          <a:p>
            <a:r>
              <a:rPr kumimoji="1" lang="en-US" altLang="zh-CN"/>
              <a:t>Click to edit Master title style</a:t>
            </a:r>
            <a:endParaRPr kumimoji="1" lang="zh-CN" altLang="en-US" dirty="0"/>
          </a:p>
        </p:txBody>
      </p:sp>
      <p:sp>
        <p:nvSpPr>
          <p:cNvPr id="4" name="内容占位符 2">
            <a:extLst>
              <a:ext uri="{FF2B5EF4-FFF2-40B4-BE49-F238E27FC236}">
                <a16:creationId xmlns:a16="http://schemas.microsoft.com/office/drawing/2014/main" id="{C109224B-0794-E08D-6281-2C77DC2F62FD}"/>
              </a:ext>
            </a:extLst>
          </p:cNvPr>
          <p:cNvSpPr>
            <a:spLocks noGrp="1"/>
          </p:cNvSpPr>
          <p:nvPr>
            <p:ph idx="1" hasCustomPrompt="1"/>
          </p:nvPr>
        </p:nvSpPr>
        <p:spPr>
          <a:xfrm>
            <a:off x="838200" y="1412078"/>
            <a:ext cx="10515600" cy="3260846"/>
          </a:xfrm>
        </p:spPr>
        <p:txBody>
          <a:bodyPr/>
          <a:lstStyle>
            <a:lvl1pPr marL="273050" indent="-273050">
              <a:buFont typeface="Arial" panose="020B0604020202020204" pitchFamily="34" charset="0"/>
              <a:buChar char="•"/>
              <a:tabLst/>
              <a:defRPr>
                <a:latin typeface="Arial" panose="020B0604020202020204" pitchFamily="34" charset="0"/>
                <a:cs typeface="Arial" panose="020B0604020202020204" pitchFamily="34" charset="0"/>
              </a:defRPr>
            </a:lvl1pPr>
          </a:lstStyle>
          <a:p>
            <a:pPr lvl="0"/>
            <a:r>
              <a:rPr kumimoji="1" lang="zh-CN" altLang="en-US" dirty="0"/>
              <a:t>单击此处编辑母版文本样式</a:t>
            </a:r>
          </a:p>
        </p:txBody>
      </p:sp>
    </p:spTree>
    <p:extLst>
      <p:ext uri="{BB962C8B-B14F-4D97-AF65-F5344CB8AC3E}">
        <p14:creationId xmlns:p14="http://schemas.microsoft.com/office/powerpoint/2010/main" val="1207369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st Page">
    <p:spTree>
      <p:nvGrpSpPr>
        <p:cNvPr id="1" name=""/>
        <p:cNvGrpSpPr/>
        <p:nvPr/>
      </p:nvGrpSpPr>
      <p:grpSpPr>
        <a:xfrm>
          <a:off x="0" y="0"/>
          <a:ext cx="0" cy="0"/>
          <a:chOff x="0" y="0"/>
          <a:chExt cx="0" cy="0"/>
        </a:xfrm>
      </p:grpSpPr>
      <p:sp>
        <p:nvSpPr>
          <p:cNvPr id="7" name="圆角矩形 6">
            <a:extLst>
              <a:ext uri="{FF2B5EF4-FFF2-40B4-BE49-F238E27FC236}">
                <a16:creationId xmlns:a16="http://schemas.microsoft.com/office/drawing/2014/main" id="{C18AEC02-5D85-474A-AEAD-FDF12F6D499A}"/>
              </a:ext>
            </a:extLst>
          </p:cNvPr>
          <p:cNvSpPr/>
          <p:nvPr/>
        </p:nvSpPr>
        <p:spPr>
          <a:xfrm>
            <a:off x="812797" y="1402663"/>
            <a:ext cx="10521244" cy="1058334"/>
          </a:xfrm>
          <a:prstGeom prst="roundRect">
            <a:avLst/>
          </a:prstGeom>
          <a:solidFill>
            <a:srgbClr val="3138AC"/>
          </a:solidFill>
          <a:effectLst>
            <a:outerShdw blurRad="50800" dist="38100" dir="6540000" sx="101000" sy="101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00"/>
          </a:p>
        </p:txBody>
      </p:sp>
      <p:sp>
        <p:nvSpPr>
          <p:cNvPr id="2" name="标题 1">
            <a:extLst>
              <a:ext uri="{FF2B5EF4-FFF2-40B4-BE49-F238E27FC236}">
                <a16:creationId xmlns:a16="http://schemas.microsoft.com/office/drawing/2014/main" id="{6255DDCC-95E7-C241-8F16-FF95178C85C5}"/>
              </a:ext>
            </a:extLst>
          </p:cNvPr>
          <p:cNvSpPr>
            <a:spLocks noGrp="1"/>
          </p:cNvSpPr>
          <p:nvPr>
            <p:ph type="ctrTitle"/>
          </p:nvPr>
        </p:nvSpPr>
        <p:spPr>
          <a:xfrm>
            <a:off x="1524000" y="1579813"/>
            <a:ext cx="9144000" cy="848376"/>
          </a:xfrm>
        </p:spPr>
        <p:txBody>
          <a:bodyPr anchor="ctr">
            <a:normAutofit/>
          </a:bodyPr>
          <a:lstStyle>
            <a:lvl1pPr algn="ctr">
              <a:defRPr sz="2800">
                <a:solidFill>
                  <a:schemeClr val="bg1"/>
                </a:solidFill>
              </a:defRPr>
            </a:lvl1pPr>
          </a:lstStyle>
          <a:p>
            <a:endParaRPr kumimoji="1" lang="zh-CN" altLang="en-US" dirty="0"/>
          </a:p>
        </p:txBody>
      </p:sp>
    </p:spTree>
    <p:extLst>
      <p:ext uri="{BB962C8B-B14F-4D97-AF65-F5344CB8AC3E}">
        <p14:creationId xmlns:p14="http://schemas.microsoft.com/office/powerpoint/2010/main" val="22506604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95F5D26-44A1-CA4B-894C-E92F940BEFEB}"/>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5C3252C-A6BE-3D4F-B214-1E438BBDB4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dirty="0"/>
              <a:t>编辑母版文本样式
第二级
第三级
第四级
第五级</a:t>
            </a:r>
          </a:p>
        </p:txBody>
      </p:sp>
      <p:sp>
        <p:nvSpPr>
          <p:cNvPr id="12" name="矩形 11">
            <a:extLst>
              <a:ext uri="{FF2B5EF4-FFF2-40B4-BE49-F238E27FC236}">
                <a16:creationId xmlns:a16="http://schemas.microsoft.com/office/drawing/2014/main" id="{DFE4E0D4-0A9E-B44F-8E15-1D2F726BFCC2}"/>
              </a:ext>
            </a:extLst>
          </p:cNvPr>
          <p:cNvSpPr/>
          <p:nvPr/>
        </p:nvSpPr>
        <p:spPr>
          <a:xfrm>
            <a:off x="0" y="6637866"/>
            <a:ext cx="4080000" cy="220134"/>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solidFill>
                  <a:schemeClr val="bg1"/>
                </a:solidFill>
              </a:rPr>
              <a:t>COMP3013</a:t>
            </a:r>
            <a:endParaRPr kumimoji="1" lang="zh-CN" altLang="en-US" sz="1200" dirty="0">
              <a:solidFill>
                <a:schemeClr val="bg1"/>
              </a:solidFill>
            </a:endParaRPr>
          </a:p>
        </p:txBody>
      </p:sp>
      <p:sp>
        <p:nvSpPr>
          <p:cNvPr id="13" name="矩形 12">
            <a:extLst>
              <a:ext uri="{FF2B5EF4-FFF2-40B4-BE49-F238E27FC236}">
                <a16:creationId xmlns:a16="http://schemas.microsoft.com/office/drawing/2014/main" id="{00880C11-3EB2-7C44-915C-0A735C8415A3}"/>
              </a:ext>
            </a:extLst>
          </p:cNvPr>
          <p:cNvSpPr/>
          <p:nvPr/>
        </p:nvSpPr>
        <p:spPr>
          <a:xfrm>
            <a:off x="4044000" y="6637868"/>
            <a:ext cx="4080000" cy="220133"/>
          </a:xfrm>
          <a:prstGeom prst="rect">
            <a:avLst/>
          </a:prstGeom>
          <a:solidFill>
            <a:srgbClr val="212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solidFill>
                  <a:schemeClr val="bg1"/>
                </a:solidFill>
              </a:rPr>
              <a:t>Lab5</a:t>
            </a:r>
            <a:r>
              <a:rPr kumimoji="1" lang="en-US" altLang="zh-CN" sz="1200" baseline="0" dirty="0">
                <a:solidFill>
                  <a:schemeClr val="bg1"/>
                </a:solidFill>
              </a:rPr>
              <a:t> Set Operations and Aggregations</a:t>
            </a:r>
            <a:endParaRPr kumimoji="1" lang="en-US" altLang="zh-CN" sz="1200" dirty="0">
              <a:solidFill>
                <a:schemeClr val="bg1"/>
              </a:solidFill>
            </a:endParaRPr>
          </a:p>
        </p:txBody>
      </p:sp>
      <p:sp>
        <p:nvSpPr>
          <p:cNvPr id="14" name="矩形 13">
            <a:extLst>
              <a:ext uri="{FF2B5EF4-FFF2-40B4-BE49-F238E27FC236}">
                <a16:creationId xmlns:a16="http://schemas.microsoft.com/office/drawing/2014/main" id="{00F64495-06B2-9846-A8DD-066D25B765BE}"/>
              </a:ext>
            </a:extLst>
          </p:cNvPr>
          <p:cNvSpPr/>
          <p:nvPr/>
        </p:nvSpPr>
        <p:spPr>
          <a:xfrm>
            <a:off x="8112000" y="6637866"/>
            <a:ext cx="4080000" cy="220134"/>
          </a:xfrm>
          <a:prstGeom prst="rect">
            <a:avLst/>
          </a:prstGeom>
          <a:solidFill>
            <a:srgbClr val="2B3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chemeClr val="tx1"/>
              </a:solidFill>
            </a:endParaRPr>
          </a:p>
        </p:txBody>
      </p:sp>
      <p:sp>
        <p:nvSpPr>
          <p:cNvPr id="15" name="日期占位符 3">
            <a:extLst>
              <a:ext uri="{FF2B5EF4-FFF2-40B4-BE49-F238E27FC236}">
                <a16:creationId xmlns:a16="http://schemas.microsoft.com/office/drawing/2014/main" id="{97BAED3B-53C8-7041-817F-696DE6D8D146}"/>
              </a:ext>
            </a:extLst>
          </p:cNvPr>
          <p:cNvSpPr txBox="1">
            <a:spLocks/>
          </p:cNvSpPr>
          <p:nvPr/>
        </p:nvSpPr>
        <p:spPr>
          <a:xfrm>
            <a:off x="9770773" y="6637866"/>
            <a:ext cx="1362187" cy="220134"/>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000" dirty="0">
              <a:solidFill>
                <a:schemeClr val="bg1"/>
              </a:solidFill>
              <a:latin typeface="Hiragino Sans GB W3" panose="020B0300000000000000" pitchFamily="34" charset="-128"/>
              <a:ea typeface="Hiragino Sans GB W3" panose="020B0300000000000000" pitchFamily="34" charset="-128"/>
            </a:endParaRPr>
          </a:p>
        </p:txBody>
      </p:sp>
      <p:sp>
        <p:nvSpPr>
          <p:cNvPr id="16" name="日期占位符 3">
            <a:extLst>
              <a:ext uri="{FF2B5EF4-FFF2-40B4-BE49-F238E27FC236}">
                <a16:creationId xmlns:a16="http://schemas.microsoft.com/office/drawing/2014/main" id="{57D2C8FA-DD5C-BF4B-BBB3-42D100B8A34B}"/>
              </a:ext>
            </a:extLst>
          </p:cNvPr>
          <p:cNvSpPr txBox="1">
            <a:spLocks/>
          </p:cNvSpPr>
          <p:nvPr/>
        </p:nvSpPr>
        <p:spPr>
          <a:xfrm>
            <a:off x="11353800" y="6637866"/>
            <a:ext cx="728507" cy="220133"/>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42B4B9-4F4F-DC40-8BF5-0036F3636617}" type="slidenum">
              <a:rPr lang="en-US" sz="1000" smtClean="0">
                <a:solidFill>
                  <a:schemeClr val="bg1"/>
                </a:solidFill>
                <a:latin typeface="Hiragino Sans GB W3" panose="020B0300000000000000" pitchFamily="34" charset="-128"/>
                <a:ea typeface="Hiragino Sans GB W3" panose="020B0300000000000000" pitchFamily="34" charset="-128"/>
              </a:rPr>
              <a:pPr/>
              <a:t>‹#›</a:t>
            </a:fld>
            <a:endParaRPr lang="en-US" sz="1000" dirty="0">
              <a:solidFill>
                <a:schemeClr val="bg1"/>
              </a:solidFill>
              <a:latin typeface="Hiragino Sans GB W3" panose="020B0300000000000000" pitchFamily="34" charset="-128"/>
              <a:ea typeface="Hiragino Sans GB W3" panose="020B0300000000000000" pitchFamily="34" charset="-128"/>
            </a:endParaRPr>
          </a:p>
        </p:txBody>
      </p:sp>
    </p:spTree>
    <p:extLst>
      <p:ext uri="{BB962C8B-B14F-4D97-AF65-F5344CB8AC3E}">
        <p14:creationId xmlns:p14="http://schemas.microsoft.com/office/powerpoint/2010/main" val="4215141747"/>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67" r:id="rId3"/>
  </p:sldLayoutIdLst>
  <p:txStyles>
    <p:titleStyle>
      <a:lvl1pPr algn="l" defTabSz="685800" rtl="0" eaLnBrk="1" latinLnBrk="0" hangingPunct="1">
        <a:lnSpc>
          <a:spcPct val="90000"/>
        </a:lnSpc>
        <a:spcBef>
          <a:spcPct val="0"/>
        </a:spcBef>
        <a:buNone/>
        <a:defRPr sz="3300" kern="1200">
          <a:solidFill>
            <a:schemeClr val="tx1"/>
          </a:solidFill>
          <a:latin typeface="Arial" panose="020B0604020202020204" pitchFamily="34" charset="0"/>
          <a:ea typeface="Microsoft YaHei" panose="020B0503020204020204" pitchFamily="34" charset="-122"/>
          <a:cs typeface="Arial" panose="020B0604020202020204" pitchFamily="34" charset="0"/>
        </a:defRPr>
      </a:lvl1pPr>
    </p:titleStyle>
    <p:bodyStyle>
      <a:lvl1pPr marL="273050" indent="-273050" algn="l" defTabSz="685800" rtl="0" eaLnBrk="1" latinLnBrk="0" hangingPunct="1">
        <a:lnSpc>
          <a:spcPct val="90000"/>
        </a:lnSpc>
        <a:spcBef>
          <a:spcPts val="750"/>
        </a:spcBef>
        <a:buClr>
          <a:schemeClr val="accent1"/>
        </a:buClr>
        <a:buFont typeface="Arial" panose="020B0604020202020204" pitchFamily="34" charset="0"/>
        <a:buChar char="•"/>
        <a:tabLst/>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EAA6743-3346-CC98-D269-622453F94A3B}"/>
              </a:ext>
            </a:extLst>
          </p:cNvPr>
          <p:cNvSpPr>
            <a:spLocks noGrp="1"/>
          </p:cNvSpPr>
          <p:nvPr>
            <p:ph type="subTitle" idx="1"/>
          </p:nvPr>
        </p:nvSpPr>
        <p:spPr/>
        <p:txBody>
          <a:bodyPr/>
          <a:lstStyle/>
          <a:p>
            <a:r>
              <a:rPr lang="en-US" altLang="zh-CN" dirty="0"/>
              <a:t>United International College</a:t>
            </a:r>
          </a:p>
          <a:p>
            <a:r>
              <a:rPr lang="en-US" altLang="zh-CN"/>
              <a:t>COMP3013 DBMS</a:t>
            </a:r>
            <a:endParaRPr lang="en-US" dirty="0"/>
          </a:p>
        </p:txBody>
      </p:sp>
      <p:sp>
        <p:nvSpPr>
          <p:cNvPr id="3" name="Title 2">
            <a:extLst>
              <a:ext uri="{FF2B5EF4-FFF2-40B4-BE49-F238E27FC236}">
                <a16:creationId xmlns:a16="http://schemas.microsoft.com/office/drawing/2014/main" id="{F5C4CC72-5680-51D7-FFFB-9A601CA1D48E}"/>
              </a:ext>
            </a:extLst>
          </p:cNvPr>
          <p:cNvSpPr>
            <a:spLocks noGrp="1"/>
          </p:cNvSpPr>
          <p:nvPr>
            <p:ph type="ctrTitle"/>
          </p:nvPr>
        </p:nvSpPr>
        <p:spPr/>
        <p:txBody>
          <a:bodyPr/>
          <a:lstStyle/>
          <a:p>
            <a:r>
              <a:rPr lang="en-US" altLang="zh-CN" dirty="0"/>
              <a:t>Lab 9 Sets Ops, Where Clause Subqueries</a:t>
            </a:r>
            <a:endParaRPr lang="en-US" dirty="0"/>
          </a:p>
        </p:txBody>
      </p:sp>
    </p:spTree>
    <p:extLst>
      <p:ext uri="{BB962C8B-B14F-4D97-AF65-F5344CB8AC3E}">
        <p14:creationId xmlns:p14="http://schemas.microsoft.com/office/powerpoint/2010/main" val="1962506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5FEB7-0D1C-C44A-FD2D-5306C7B8A655}"/>
              </a:ext>
            </a:extLst>
          </p:cNvPr>
          <p:cNvSpPr>
            <a:spLocks noGrp="1"/>
          </p:cNvSpPr>
          <p:nvPr>
            <p:ph type="title"/>
          </p:nvPr>
        </p:nvSpPr>
        <p:spPr/>
        <p:txBody>
          <a:bodyPr/>
          <a:lstStyle/>
          <a:p>
            <a:r>
              <a:rPr lang="en-US" dirty="0"/>
              <a:t>Subquery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531A4D-504D-4B95-0CBF-9EBA347784B7}"/>
                  </a:ext>
                </a:extLst>
              </p:cNvPr>
              <p:cNvSpPr>
                <a:spLocks noGrp="1"/>
              </p:cNvSpPr>
              <p:nvPr>
                <p:ph idx="1"/>
              </p:nvPr>
            </p:nvSpPr>
            <p:spPr>
              <a:xfrm>
                <a:off x="838200" y="1412077"/>
                <a:ext cx="10515600" cy="4160047"/>
              </a:xfrm>
            </p:spPr>
            <p:txBody>
              <a:bodyPr/>
              <a:lstStyle/>
              <a:p>
                <a:r>
                  <a:rPr lang="en-US" dirty="0"/>
                  <a:t>Subqueries can also be used to test the </a:t>
                </a:r>
                <a:r>
                  <a:rPr lang="en-US" b="1" dirty="0"/>
                  <a:t>membership</a:t>
                </a:r>
                <a:r>
                  <a:rPr lang="en-US" dirty="0"/>
                  <a:t> of one tuple (element) in one table (set).</a:t>
                </a:r>
              </a:p>
              <a:p>
                <a:r>
                  <a:rPr lang="en-US" dirty="0"/>
                  <a:t>We can use the </a:t>
                </a:r>
                <a:r>
                  <a:rPr lang="en-US" b="1" dirty="0">
                    <a:latin typeface="Consolas" panose="020B0609020204030204" pitchFamily="49" charset="0"/>
                    <a:cs typeface="Calibri" panose="020F0502020204030204" pitchFamily="34" charset="0"/>
                  </a:rPr>
                  <a:t>IN</a:t>
                </a:r>
                <a:r>
                  <a:rPr lang="en-US" dirty="0"/>
                  <a:t> subquery for intersection and </a:t>
                </a:r>
                <a:r>
                  <a:rPr lang="en-US" b="1" dirty="0">
                    <a:latin typeface="Consolas" panose="020B0609020204030204" pitchFamily="49" charset="0"/>
                  </a:rPr>
                  <a:t>NOT IN </a:t>
                </a:r>
                <a:r>
                  <a:rPr lang="en-US" dirty="0"/>
                  <a:t>subquery for set difference.</a:t>
                </a:r>
              </a:p>
              <a:p>
                <a:r>
                  <a:rPr lang="en-US" dirty="0"/>
                  <a:t>The intersection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a:t> is defined as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a:t>.</a:t>
                </a:r>
              </a:p>
              <a:p>
                <a:r>
                  <a:rPr lang="en-US" dirty="0"/>
                  <a:t>Which is equivalent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a:t> (by changing the domain of </a:t>
                </a:r>
                <a14:m>
                  <m:oMath xmlns:m="http://schemas.openxmlformats.org/officeDocument/2006/math">
                    <m:r>
                      <a:rPr lang="en-US" b="0" i="1" smtClean="0">
                        <a:latin typeface="Cambria Math" panose="02040503050406030204" pitchFamily="18" charset="0"/>
                      </a:rPr>
                      <m:t>𝑥</m:t>
                    </m:r>
                  </m:oMath>
                </a14:m>
                <a:r>
                  <a:rPr lang="en-US" dirty="0"/>
                  <a:t>).</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01531A4D-504D-4B95-0CBF-9EBA347784B7}"/>
                  </a:ext>
                </a:extLst>
              </p:cNvPr>
              <p:cNvSpPr>
                <a:spLocks noGrp="1" noRot="1" noChangeAspect="1" noMove="1" noResize="1" noEditPoints="1" noAdjustHandles="1" noChangeArrowheads="1" noChangeShapeType="1" noTextEdit="1"/>
              </p:cNvSpPr>
              <p:nvPr>
                <p:ph idx="1"/>
              </p:nvPr>
            </p:nvSpPr>
            <p:spPr>
              <a:xfrm>
                <a:off x="838200" y="1412077"/>
                <a:ext cx="10515600" cy="4160047"/>
              </a:xfrm>
              <a:blipFill>
                <a:blip r:embed="rId2"/>
                <a:stretch>
                  <a:fillRect l="-580" t="-1906" r="-522"/>
                </a:stretch>
              </a:blipFill>
            </p:spPr>
            <p:txBody>
              <a:bodyPr/>
              <a:lstStyle/>
              <a:p>
                <a:r>
                  <a:rPr lang="en-US">
                    <a:noFill/>
                  </a:rPr>
                  <a:t> </a:t>
                </a:r>
              </a:p>
            </p:txBody>
          </p:sp>
        </mc:Fallback>
      </mc:AlternateContent>
    </p:spTree>
    <p:extLst>
      <p:ext uri="{BB962C8B-B14F-4D97-AF65-F5344CB8AC3E}">
        <p14:creationId xmlns:p14="http://schemas.microsoft.com/office/powerpoint/2010/main" val="97203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5FEB7-0D1C-C44A-FD2D-5306C7B8A655}"/>
              </a:ext>
            </a:extLst>
          </p:cNvPr>
          <p:cNvSpPr>
            <a:spLocks noGrp="1"/>
          </p:cNvSpPr>
          <p:nvPr>
            <p:ph type="title"/>
          </p:nvPr>
        </p:nvSpPr>
        <p:spPr/>
        <p:txBody>
          <a:bodyPr/>
          <a:lstStyle/>
          <a:p>
            <a:r>
              <a:rPr lang="en-US" dirty="0"/>
              <a:t>IN Subquery for INTERSECTION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531A4D-504D-4B95-0CBF-9EBA347784B7}"/>
                  </a:ext>
                </a:extLst>
              </p:cNvPr>
              <p:cNvSpPr>
                <a:spLocks noGrp="1"/>
              </p:cNvSpPr>
              <p:nvPr>
                <p:ph idx="1"/>
              </p:nvPr>
            </p:nvSpPr>
            <p:spPr>
              <a:xfrm>
                <a:off x="838200" y="1412077"/>
                <a:ext cx="10515600" cy="4160047"/>
              </a:xfrm>
            </p:spPr>
            <p:txBody>
              <a:bodyPr/>
              <a:lstStyle/>
              <a:p>
                <a:r>
                  <a:rPr lang="en-US" dirty="0"/>
                  <a:t>Consider the SQL statement for intersect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a:t>)</a:t>
                </a:r>
              </a:p>
              <a:p>
                <a:endParaRPr lang="en-US" sz="800" dirty="0"/>
              </a:p>
              <a:p>
                <a:pPr marL="241300" lvl="1" indent="0">
                  <a:buNone/>
                </a:pPr>
                <a:r>
                  <a:rPr lang="en-US" sz="2000" dirty="0">
                    <a:latin typeface="Consolas" panose="020B0609020204030204" pitchFamily="49" charset="0"/>
                  </a:rPr>
                  <a:t>			(SELECT columns FROM tables1 WHERE P1) </a:t>
                </a:r>
              </a:p>
              <a:p>
                <a:pPr marL="241300" lvl="1" indent="0">
                  <a:buNone/>
                </a:pPr>
                <a:r>
                  <a:rPr lang="en-US" sz="2000" dirty="0">
                    <a:latin typeface="Consolas" panose="020B0609020204030204" pitchFamily="49" charset="0"/>
                  </a:rPr>
                  <a:t>			INTERSECT </a:t>
                </a:r>
              </a:p>
              <a:p>
                <a:pPr marL="241300" lvl="1" indent="0">
                  <a:buNone/>
                </a:pPr>
                <a:r>
                  <a:rPr lang="en-US" sz="2000" dirty="0">
                    <a:latin typeface="Consolas" panose="020B0609020204030204" pitchFamily="49" charset="0"/>
                  </a:rPr>
                  <a:t>			(SELECT columns FROM tables2 WHERE P2)</a:t>
                </a:r>
              </a:p>
              <a:p>
                <a:pPr marL="241300" lvl="1" indent="0">
                  <a:buNone/>
                </a:pPr>
                <a:endParaRPr lang="en-US" dirty="0">
                  <a:latin typeface="Consolas" panose="020B0609020204030204" pitchFamily="49" charset="0"/>
                </a:endParaRPr>
              </a:p>
              <a:p>
                <a:pPr marL="285750" indent="-285750"/>
                <a:r>
                  <a:rPr lang="en-US" dirty="0"/>
                  <a:t>The corresponding </a:t>
                </a:r>
                <a:r>
                  <a:rPr lang="en-US" dirty="0">
                    <a:solidFill>
                      <a:srgbClr val="FF0000"/>
                    </a:solidFill>
                  </a:rPr>
                  <a:t>IN</a:t>
                </a:r>
                <a:r>
                  <a:rPr lang="en-US" dirty="0"/>
                  <a:t> subquery is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a:t>)</a:t>
                </a:r>
              </a:p>
              <a:p>
                <a:pPr marL="241300" lvl="1" indent="0">
                  <a:buNone/>
                </a:pPr>
                <a:endParaRPr lang="en-US" dirty="0">
                  <a:latin typeface="Consolas" panose="020B0609020204030204" pitchFamily="49" charset="0"/>
                </a:endParaRPr>
              </a:p>
              <a:p>
                <a:pPr marL="241300" lvl="1" indent="0">
                  <a:buNone/>
                </a:pPr>
                <a:r>
                  <a:rPr lang="en-US" sz="2000" dirty="0">
                    <a:latin typeface="Consolas" panose="020B0609020204030204" pitchFamily="49" charset="0"/>
                  </a:rPr>
                  <a:t>			SELECT columns FROM tables1 </a:t>
                </a:r>
              </a:p>
              <a:p>
                <a:pPr marL="241300" lvl="1" indent="0">
                  <a:buNone/>
                </a:pPr>
                <a:r>
                  <a:rPr lang="en-US" sz="2000" dirty="0">
                    <a:latin typeface="Consolas" panose="020B0609020204030204" pitchFamily="49" charset="0"/>
                  </a:rPr>
                  <a:t>			WHERE P1 AND columns </a:t>
                </a:r>
                <a:r>
                  <a:rPr lang="en-US" sz="2000" dirty="0">
                    <a:solidFill>
                      <a:srgbClr val="FF0000"/>
                    </a:solidFill>
                    <a:latin typeface="Consolas" panose="020B0609020204030204" pitchFamily="49" charset="0"/>
                  </a:rPr>
                  <a:t>IN</a:t>
                </a:r>
                <a:r>
                  <a:rPr lang="en-US" sz="2000" dirty="0">
                    <a:latin typeface="Consolas" panose="020B0609020204030204" pitchFamily="49" charset="0"/>
                  </a:rPr>
                  <a:t> (</a:t>
                </a:r>
              </a:p>
              <a:p>
                <a:pPr marL="241300" lvl="1" indent="0">
                  <a:buNone/>
                </a:pPr>
                <a:r>
                  <a:rPr lang="en-US" sz="2000" dirty="0">
                    <a:latin typeface="Consolas" panose="020B0609020204030204" pitchFamily="49" charset="0"/>
                  </a:rPr>
                  <a:t>				SELECT columns FROM tables2 WHERE P2</a:t>
                </a:r>
              </a:p>
              <a:p>
                <a:pPr marL="241300" lvl="1" indent="0">
                  <a:buNone/>
                </a:pPr>
                <a:r>
                  <a:rPr lang="en-US" sz="2000" dirty="0">
                    <a:latin typeface="Consolas" panose="020B0609020204030204" pitchFamily="49" charset="0"/>
                  </a:rPr>
                  <a:t>			)</a:t>
                </a:r>
              </a:p>
              <a:p>
                <a:pPr marL="241300" lvl="1" indent="0">
                  <a:buNone/>
                </a:pPr>
                <a:endParaRPr lang="en-US" dirty="0"/>
              </a:p>
              <a:p>
                <a:pPr marL="241300" lvl="1"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1531A4D-504D-4B95-0CBF-9EBA347784B7}"/>
                  </a:ext>
                </a:extLst>
              </p:cNvPr>
              <p:cNvSpPr>
                <a:spLocks noGrp="1" noRot="1" noChangeAspect="1" noMove="1" noResize="1" noEditPoints="1" noAdjustHandles="1" noChangeArrowheads="1" noChangeShapeType="1" noTextEdit="1"/>
              </p:cNvSpPr>
              <p:nvPr>
                <p:ph idx="1"/>
              </p:nvPr>
            </p:nvSpPr>
            <p:spPr>
              <a:xfrm>
                <a:off x="838200" y="1412077"/>
                <a:ext cx="10515600" cy="4160047"/>
              </a:xfrm>
              <a:blipFill>
                <a:blip r:embed="rId2"/>
                <a:stretch>
                  <a:fillRect l="-580" t="-1906"/>
                </a:stretch>
              </a:blipFill>
            </p:spPr>
            <p:txBody>
              <a:bodyPr/>
              <a:lstStyle/>
              <a:p>
                <a:r>
                  <a:rPr lang="en-US">
                    <a:noFill/>
                  </a:rPr>
                  <a:t> </a:t>
                </a:r>
              </a:p>
            </p:txBody>
          </p:sp>
        </mc:Fallback>
      </mc:AlternateContent>
    </p:spTree>
    <p:extLst>
      <p:ext uri="{BB962C8B-B14F-4D97-AF65-F5344CB8AC3E}">
        <p14:creationId xmlns:p14="http://schemas.microsoft.com/office/powerpoint/2010/main" val="262739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7B779-EC29-494C-ECC1-90A1EF0629F9}"/>
              </a:ext>
            </a:extLst>
          </p:cNvPr>
          <p:cNvSpPr>
            <a:spLocks noGrp="1"/>
          </p:cNvSpPr>
          <p:nvPr>
            <p:ph type="title"/>
          </p:nvPr>
        </p:nvSpPr>
        <p:spPr/>
        <p:txBody>
          <a:bodyPr/>
          <a:lstStyle/>
          <a:p>
            <a:r>
              <a:rPr lang="en-US" dirty="0"/>
              <a:t>Intersection Example</a:t>
            </a:r>
          </a:p>
        </p:txBody>
      </p:sp>
      <p:sp>
        <p:nvSpPr>
          <p:cNvPr id="3" name="Content Placeholder 2">
            <a:extLst>
              <a:ext uri="{FF2B5EF4-FFF2-40B4-BE49-F238E27FC236}">
                <a16:creationId xmlns:a16="http://schemas.microsoft.com/office/drawing/2014/main" id="{05DA6631-B4D7-90D4-78FD-68D2A2ABD389}"/>
              </a:ext>
            </a:extLst>
          </p:cNvPr>
          <p:cNvSpPr>
            <a:spLocks noGrp="1"/>
          </p:cNvSpPr>
          <p:nvPr>
            <p:ph idx="1"/>
          </p:nvPr>
        </p:nvSpPr>
        <p:spPr>
          <a:xfrm>
            <a:off x="838200" y="1412077"/>
            <a:ext cx="10515600" cy="4998248"/>
          </a:xfrm>
        </p:spPr>
        <p:txBody>
          <a:bodyPr>
            <a:normAutofit/>
          </a:bodyPr>
          <a:lstStyle/>
          <a:p>
            <a:r>
              <a:rPr lang="en-US" dirty="0"/>
              <a:t>Find the id of the English films which are played by Tim Hackman.</a:t>
            </a:r>
          </a:p>
          <a:p>
            <a:r>
              <a:rPr lang="en-US" dirty="0"/>
              <a:t>We can use INTERSECT in the latest version of MySQL.</a:t>
            </a:r>
          </a:p>
          <a:p>
            <a:endParaRPr lang="en-US" sz="800" dirty="0"/>
          </a:p>
          <a:p>
            <a:pPr marL="0" indent="0">
              <a:buNone/>
            </a:pPr>
            <a:r>
              <a:rPr lang="en-US" dirty="0">
                <a:latin typeface="Consolas" panose="020B0609020204030204" pitchFamily="49" charset="0"/>
              </a:rPr>
              <a:t>			</a:t>
            </a:r>
            <a:r>
              <a:rPr lang="en-US" sz="1800" dirty="0">
                <a:latin typeface="Consolas" panose="020B0609020204030204" pitchFamily="49" charset="0"/>
              </a:rPr>
              <a:t>(SELECT </a:t>
            </a:r>
            <a:r>
              <a:rPr lang="en-US" sz="1800" dirty="0" err="1">
                <a:latin typeface="Consolas" panose="020B0609020204030204" pitchFamily="49" charset="0"/>
              </a:rPr>
              <a:t>film_id</a:t>
            </a:r>
            <a:r>
              <a:rPr lang="en-US" sz="1800" dirty="0">
                <a:latin typeface="Consolas" panose="020B0609020204030204" pitchFamily="49" charset="0"/>
              </a:rPr>
              <a:t> </a:t>
            </a:r>
          </a:p>
          <a:p>
            <a:pPr marL="0" indent="0">
              <a:buNone/>
            </a:pPr>
            <a:r>
              <a:rPr lang="en-US" sz="1800" dirty="0">
                <a:latin typeface="Consolas" panose="020B0609020204030204" pitchFamily="49" charset="0"/>
              </a:rPr>
              <a:t>			FROM film JOIN language USING(</a:t>
            </a:r>
            <a:r>
              <a:rPr lang="en-US" sz="1800" dirty="0" err="1">
                <a:latin typeface="Consolas" panose="020B0609020204030204" pitchFamily="49" charset="0"/>
              </a:rPr>
              <a:t>language_id</a:t>
            </a:r>
            <a:r>
              <a:rPr lang="en-US" sz="1800" dirty="0">
                <a:latin typeface="Consolas" panose="020B0609020204030204" pitchFamily="49" charset="0"/>
              </a:rPr>
              <a:t>) </a:t>
            </a:r>
          </a:p>
          <a:p>
            <a:pPr marL="0" indent="0">
              <a:buNone/>
            </a:pPr>
            <a:r>
              <a:rPr lang="en-US" sz="1800" dirty="0">
                <a:latin typeface="Consolas" panose="020B0609020204030204" pitchFamily="49" charset="0"/>
              </a:rPr>
              <a:t>			WHERE name='English')</a:t>
            </a:r>
          </a:p>
          <a:p>
            <a:pPr marL="0" indent="0">
              <a:buNone/>
            </a:pPr>
            <a:r>
              <a:rPr lang="en-US" sz="1800" b="1" dirty="0">
                <a:latin typeface="Consolas" panose="020B0609020204030204" pitchFamily="49" charset="0"/>
              </a:rPr>
              <a:t>			INTERSECT</a:t>
            </a:r>
          </a:p>
          <a:p>
            <a:pPr marL="0" indent="0">
              <a:buNone/>
            </a:pPr>
            <a:r>
              <a:rPr lang="en-US" sz="1800" dirty="0">
                <a:latin typeface="Consolas" panose="020B0609020204030204" pitchFamily="49" charset="0"/>
              </a:rPr>
              <a:t>			(</a:t>
            </a:r>
            <a:r>
              <a:rPr lang="en-US" sz="1800" dirty="0">
                <a:solidFill>
                  <a:srgbClr val="FF0000"/>
                </a:solidFill>
                <a:latin typeface="Consolas" panose="020B0609020204030204" pitchFamily="49" charset="0"/>
              </a:rPr>
              <a:t>SELECT </a:t>
            </a:r>
            <a:r>
              <a:rPr lang="en-US" sz="1800" dirty="0" err="1">
                <a:solidFill>
                  <a:srgbClr val="FF0000"/>
                </a:solidFill>
                <a:latin typeface="Consolas" panose="020B0609020204030204" pitchFamily="49" charset="0"/>
              </a:rPr>
              <a:t>film_id</a:t>
            </a:r>
            <a:r>
              <a:rPr lang="en-US" sz="1800" dirty="0">
                <a:solidFill>
                  <a:srgbClr val="FF0000"/>
                </a:solidFill>
                <a:latin typeface="Consolas" panose="020B0609020204030204" pitchFamily="49" charset="0"/>
              </a:rPr>
              <a:t> </a:t>
            </a:r>
          </a:p>
          <a:p>
            <a:pPr marL="0" indent="0">
              <a:buNone/>
            </a:pPr>
            <a:r>
              <a:rPr lang="en-US" sz="1800" dirty="0">
                <a:solidFill>
                  <a:srgbClr val="FF0000"/>
                </a:solidFill>
                <a:latin typeface="Consolas" panose="020B0609020204030204" pitchFamily="49" charset="0"/>
              </a:rPr>
              <a:t>			FROM </a:t>
            </a:r>
            <a:r>
              <a:rPr lang="en-US" sz="1800" dirty="0" err="1">
                <a:solidFill>
                  <a:srgbClr val="FF0000"/>
                </a:solidFill>
                <a:latin typeface="Consolas" panose="020B0609020204030204" pitchFamily="49" charset="0"/>
              </a:rPr>
              <a:t>film_actor</a:t>
            </a:r>
            <a:r>
              <a:rPr lang="en-US" sz="1800" dirty="0">
                <a:solidFill>
                  <a:srgbClr val="FF0000"/>
                </a:solidFill>
                <a:latin typeface="Consolas" panose="020B0609020204030204" pitchFamily="49" charset="0"/>
              </a:rPr>
              <a:t> JOIN actor USING(</a:t>
            </a:r>
            <a:r>
              <a:rPr lang="en-US" sz="1800" dirty="0" err="1">
                <a:solidFill>
                  <a:srgbClr val="FF0000"/>
                </a:solidFill>
                <a:latin typeface="Consolas" panose="020B0609020204030204" pitchFamily="49" charset="0"/>
              </a:rPr>
              <a:t>actor_id</a:t>
            </a:r>
            <a:r>
              <a:rPr lang="en-US" sz="1800" dirty="0">
                <a:solidFill>
                  <a:srgbClr val="FF0000"/>
                </a:solidFill>
                <a:latin typeface="Consolas" panose="020B0609020204030204" pitchFamily="49" charset="0"/>
              </a:rPr>
              <a:t>) </a:t>
            </a:r>
          </a:p>
          <a:p>
            <a:pPr marL="0" indent="0">
              <a:buNone/>
            </a:pPr>
            <a:r>
              <a:rPr lang="en-US" sz="1800" dirty="0">
                <a:solidFill>
                  <a:srgbClr val="FF0000"/>
                </a:solidFill>
                <a:latin typeface="Consolas" panose="020B0609020204030204" pitchFamily="49" charset="0"/>
              </a:rPr>
              <a:t>			WHERE </a:t>
            </a:r>
            <a:r>
              <a:rPr lang="en-US" sz="1800" dirty="0" err="1">
                <a:solidFill>
                  <a:srgbClr val="FF0000"/>
                </a:solidFill>
                <a:latin typeface="Consolas" panose="020B0609020204030204" pitchFamily="49" charset="0"/>
              </a:rPr>
              <a:t>first_name</a:t>
            </a:r>
            <a:r>
              <a:rPr lang="en-US" sz="1800" dirty="0">
                <a:solidFill>
                  <a:srgbClr val="FF0000"/>
                </a:solidFill>
                <a:latin typeface="Consolas" panose="020B0609020204030204" pitchFamily="49" charset="0"/>
              </a:rPr>
              <a:t>='Tim' AND </a:t>
            </a:r>
            <a:r>
              <a:rPr lang="en-US" sz="1800" dirty="0" err="1">
                <a:solidFill>
                  <a:srgbClr val="FF0000"/>
                </a:solidFill>
                <a:latin typeface="Consolas" panose="020B0609020204030204" pitchFamily="49" charset="0"/>
              </a:rPr>
              <a:t>last_name</a:t>
            </a:r>
            <a:r>
              <a:rPr lang="en-US" sz="1800" dirty="0">
                <a:solidFill>
                  <a:srgbClr val="FF0000"/>
                </a:solidFill>
                <a:latin typeface="Consolas" panose="020B0609020204030204" pitchFamily="49" charset="0"/>
              </a:rPr>
              <a:t>='Hackman'</a:t>
            </a:r>
            <a:r>
              <a:rPr lang="en-US" sz="1800" dirty="0">
                <a:latin typeface="Consolas" panose="020B0609020204030204" pitchFamily="49" charset="0"/>
              </a:rPr>
              <a:t>)</a:t>
            </a:r>
          </a:p>
          <a:p>
            <a:endParaRPr lang="en-US" sz="800" dirty="0"/>
          </a:p>
          <a:p>
            <a:r>
              <a:rPr lang="en-US" dirty="0"/>
              <a:t>As an alternative to INTERSET, we can make the </a:t>
            </a:r>
            <a:r>
              <a:rPr lang="en-US" dirty="0">
                <a:solidFill>
                  <a:srgbClr val="FF0000"/>
                </a:solidFill>
              </a:rPr>
              <a:t>second SELECT </a:t>
            </a:r>
            <a:r>
              <a:rPr lang="en-US" dirty="0"/>
              <a:t>into a subquery.</a:t>
            </a:r>
          </a:p>
        </p:txBody>
      </p:sp>
    </p:spTree>
    <p:extLst>
      <p:ext uri="{BB962C8B-B14F-4D97-AF65-F5344CB8AC3E}">
        <p14:creationId xmlns:p14="http://schemas.microsoft.com/office/powerpoint/2010/main" val="7241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1E38D-E48A-5888-178E-142D60E6ED30}"/>
              </a:ext>
            </a:extLst>
          </p:cNvPr>
          <p:cNvSpPr>
            <a:spLocks noGrp="1"/>
          </p:cNvSpPr>
          <p:nvPr>
            <p:ph type="title"/>
          </p:nvPr>
        </p:nvSpPr>
        <p:spPr/>
        <p:txBody>
          <a:bodyPr/>
          <a:lstStyle/>
          <a:p>
            <a:r>
              <a:rPr lang="en-US" dirty="0"/>
              <a:t>Intersection Example</a:t>
            </a:r>
          </a:p>
        </p:txBody>
      </p:sp>
      <p:sp>
        <p:nvSpPr>
          <p:cNvPr id="3" name="Content Placeholder 2">
            <a:extLst>
              <a:ext uri="{FF2B5EF4-FFF2-40B4-BE49-F238E27FC236}">
                <a16:creationId xmlns:a16="http://schemas.microsoft.com/office/drawing/2014/main" id="{E35734ED-55E0-8B6A-0D36-36379D90F641}"/>
              </a:ext>
            </a:extLst>
          </p:cNvPr>
          <p:cNvSpPr>
            <a:spLocks noGrp="1"/>
          </p:cNvSpPr>
          <p:nvPr>
            <p:ph idx="1"/>
          </p:nvPr>
        </p:nvSpPr>
        <p:spPr>
          <a:xfrm>
            <a:off x="838200" y="1377354"/>
            <a:ext cx="10515600" cy="4938846"/>
          </a:xfrm>
        </p:spPr>
        <p:txBody>
          <a:bodyPr/>
          <a:lstStyle/>
          <a:p>
            <a:r>
              <a:rPr lang="en-US" sz="2000" dirty="0"/>
              <a:t>Using IN subquery instead of INTERSECTION</a:t>
            </a:r>
          </a:p>
          <a:p>
            <a:endParaRPr lang="en-US" sz="800" dirty="0">
              <a:latin typeface="Consolas" panose="020B0609020204030204" pitchFamily="49" charset="0"/>
            </a:endParaRPr>
          </a:p>
          <a:p>
            <a:pPr marL="0" indent="0">
              <a:buNone/>
            </a:pPr>
            <a:r>
              <a:rPr lang="en-US" sz="2000" dirty="0">
                <a:latin typeface="Consolas" panose="020B0609020204030204" pitchFamily="49" charset="0"/>
              </a:rPr>
              <a:t>		</a:t>
            </a:r>
            <a:r>
              <a:rPr lang="en-US" sz="1800" dirty="0">
                <a:latin typeface="Consolas" panose="020B0609020204030204" pitchFamily="49" charset="0"/>
              </a:rPr>
              <a:t>SELECT </a:t>
            </a:r>
            <a:r>
              <a:rPr lang="en-US" sz="1800" dirty="0" err="1">
                <a:latin typeface="Consolas" panose="020B0609020204030204" pitchFamily="49" charset="0"/>
              </a:rPr>
              <a:t>film_id</a:t>
            </a:r>
            <a:endParaRPr lang="en-US" sz="1800" dirty="0">
              <a:latin typeface="Consolas" panose="020B0609020204030204" pitchFamily="49" charset="0"/>
            </a:endParaRPr>
          </a:p>
          <a:p>
            <a:pPr marL="0" indent="0">
              <a:buNone/>
            </a:pPr>
            <a:r>
              <a:rPr lang="en-US" sz="1800" dirty="0">
                <a:latin typeface="Consolas" panose="020B0609020204030204" pitchFamily="49" charset="0"/>
              </a:rPr>
              <a:t>		FROM film JOIN language USING(</a:t>
            </a:r>
            <a:r>
              <a:rPr lang="en-US" sz="1800" dirty="0" err="1">
                <a:latin typeface="Consolas" panose="020B0609020204030204" pitchFamily="49" charset="0"/>
              </a:rPr>
              <a:t>language_id</a:t>
            </a:r>
            <a:r>
              <a:rPr lang="en-US" sz="1800" dirty="0">
                <a:latin typeface="Consolas" panose="020B0609020204030204" pitchFamily="49" charset="0"/>
              </a:rPr>
              <a:t>)</a:t>
            </a:r>
          </a:p>
          <a:p>
            <a:pPr marL="0" indent="0">
              <a:buNone/>
            </a:pPr>
            <a:r>
              <a:rPr lang="en-US" sz="1800" dirty="0">
                <a:latin typeface="Consolas" panose="020B0609020204030204" pitchFamily="49" charset="0"/>
              </a:rPr>
              <a:t>		WHERE name = 'English' AND</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film_id</a:t>
            </a:r>
            <a:r>
              <a:rPr lang="en-US" sz="1800" dirty="0">
                <a:latin typeface="Consolas" panose="020B0609020204030204" pitchFamily="49" charset="0"/>
              </a:rPr>
              <a:t> </a:t>
            </a:r>
            <a:r>
              <a:rPr lang="en-US" sz="1800" dirty="0">
                <a:solidFill>
                  <a:schemeClr val="accent5">
                    <a:lumMod val="75000"/>
                  </a:schemeClr>
                </a:solidFill>
                <a:latin typeface="Consolas" panose="020B0609020204030204" pitchFamily="49" charset="0"/>
              </a:rPr>
              <a:t>IN</a:t>
            </a:r>
            <a:r>
              <a:rPr lang="en-US" sz="1800" dirty="0">
                <a:latin typeface="Consolas" panose="020B0609020204030204" pitchFamily="49" charset="0"/>
              </a:rPr>
              <a:t> (</a:t>
            </a:r>
          </a:p>
          <a:p>
            <a:pPr marL="0" indent="0">
              <a:buNone/>
            </a:pPr>
            <a:r>
              <a:rPr lang="en-US" sz="1800" dirty="0">
                <a:latin typeface="Consolas" panose="020B0609020204030204" pitchFamily="49" charset="0"/>
              </a:rPr>
              <a:t>				</a:t>
            </a:r>
            <a:r>
              <a:rPr lang="en-US" sz="1800" dirty="0">
                <a:solidFill>
                  <a:srgbClr val="C00000"/>
                </a:solidFill>
                <a:latin typeface="Consolas" panose="020B0609020204030204" pitchFamily="49" charset="0"/>
              </a:rPr>
              <a:t>SELECT </a:t>
            </a:r>
            <a:r>
              <a:rPr lang="en-US" sz="1800" dirty="0" err="1">
                <a:solidFill>
                  <a:srgbClr val="C00000"/>
                </a:solidFill>
                <a:latin typeface="Consolas" panose="020B0609020204030204" pitchFamily="49" charset="0"/>
              </a:rPr>
              <a:t>film_id</a:t>
            </a:r>
            <a:endParaRPr lang="en-US" sz="1800" dirty="0">
              <a:solidFill>
                <a:srgbClr val="C00000"/>
              </a:solidFill>
              <a:latin typeface="Consolas" panose="020B0609020204030204" pitchFamily="49" charset="0"/>
            </a:endParaRPr>
          </a:p>
          <a:p>
            <a:pPr marL="0" indent="0">
              <a:buNone/>
            </a:pPr>
            <a:r>
              <a:rPr lang="en-US" sz="1800" dirty="0">
                <a:solidFill>
                  <a:srgbClr val="C00000"/>
                </a:solidFill>
                <a:latin typeface="Consolas" panose="020B0609020204030204" pitchFamily="49" charset="0"/>
              </a:rPr>
              <a:t>				FROM </a:t>
            </a:r>
            <a:r>
              <a:rPr lang="en-US" sz="1800" dirty="0" err="1">
                <a:solidFill>
                  <a:srgbClr val="C00000"/>
                </a:solidFill>
                <a:latin typeface="Consolas" panose="020B0609020204030204" pitchFamily="49" charset="0"/>
              </a:rPr>
              <a:t>film_actor</a:t>
            </a:r>
            <a:r>
              <a:rPr lang="en-US" sz="1800" dirty="0">
                <a:solidFill>
                  <a:srgbClr val="C00000"/>
                </a:solidFill>
                <a:latin typeface="Consolas" panose="020B0609020204030204" pitchFamily="49" charset="0"/>
              </a:rPr>
              <a:t> JOIN actor USING(</a:t>
            </a:r>
            <a:r>
              <a:rPr lang="en-US" sz="1800" dirty="0" err="1">
                <a:solidFill>
                  <a:srgbClr val="C00000"/>
                </a:solidFill>
                <a:latin typeface="Consolas" panose="020B0609020204030204" pitchFamily="49" charset="0"/>
              </a:rPr>
              <a:t>actor_id</a:t>
            </a:r>
            <a:r>
              <a:rPr lang="en-US" sz="1800" dirty="0">
                <a:solidFill>
                  <a:srgbClr val="C00000"/>
                </a:solidFill>
                <a:latin typeface="Consolas" panose="020B0609020204030204" pitchFamily="49" charset="0"/>
              </a:rPr>
              <a:t>)</a:t>
            </a:r>
          </a:p>
          <a:p>
            <a:pPr marL="0" indent="0">
              <a:buNone/>
            </a:pPr>
            <a:r>
              <a:rPr lang="en-US" sz="1800" dirty="0">
                <a:solidFill>
                  <a:srgbClr val="C00000"/>
                </a:solidFill>
                <a:latin typeface="Consolas" panose="020B0609020204030204" pitchFamily="49" charset="0"/>
              </a:rPr>
              <a:t>				WHERE </a:t>
            </a:r>
            <a:r>
              <a:rPr lang="en-US" sz="1800" dirty="0" err="1">
                <a:solidFill>
                  <a:srgbClr val="C00000"/>
                </a:solidFill>
                <a:latin typeface="Consolas" panose="020B0609020204030204" pitchFamily="49" charset="0"/>
              </a:rPr>
              <a:t>first_name</a:t>
            </a:r>
            <a:r>
              <a:rPr lang="en-US" sz="1800" dirty="0">
                <a:solidFill>
                  <a:srgbClr val="C00000"/>
                </a:solidFill>
                <a:latin typeface="Consolas" panose="020B0609020204030204" pitchFamily="49" charset="0"/>
              </a:rPr>
              <a:t>='Tim' AND </a:t>
            </a:r>
            <a:r>
              <a:rPr lang="en-US" sz="1800" dirty="0" err="1">
                <a:solidFill>
                  <a:srgbClr val="C00000"/>
                </a:solidFill>
                <a:latin typeface="Consolas" panose="020B0609020204030204" pitchFamily="49" charset="0"/>
              </a:rPr>
              <a:t>last_name</a:t>
            </a:r>
            <a:r>
              <a:rPr lang="en-US" sz="1800" dirty="0">
                <a:solidFill>
                  <a:srgbClr val="C00000"/>
                </a:solidFill>
                <a:latin typeface="Consolas" panose="020B0609020204030204" pitchFamily="49" charset="0"/>
              </a:rPr>
              <a:t>='Hackman'</a:t>
            </a:r>
          </a:p>
          <a:p>
            <a:pPr marL="0" indent="0">
              <a:buNone/>
            </a:pPr>
            <a:r>
              <a:rPr lang="en-US" sz="1800" dirty="0">
                <a:latin typeface="Consolas" panose="020B0609020204030204" pitchFamily="49" charset="0"/>
              </a:rPr>
              <a:t>			)</a:t>
            </a:r>
          </a:p>
          <a:p>
            <a:pPr marL="0" indent="0">
              <a:buNone/>
            </a:pPr>
            <a:endParaRPr lang="en-US" sz="800" dirty="0">
              <a:latin typeface="Consolas" panose="020B0609020204030204" pitchFamily="49" charset="0"/>
            </a:endParaRPr>
          </a:p>
          <a:p>
            <a:r>
              <a:rPr lang="en-US" dirty="0"/>
              <a:t>The </a:t>
            </a:r>
            <a:r>
              <a:rPr lang="en-US" dirty="0">
                <a:solidFill>
                  <a:srgbClr val="C00000"/>
                </a:solidFill>
              </a:rPr>
              <a:t>subquery</a:t>
            </a:r>
            <a:r>
              <a:rPr lang="en-US" dirty="0"/>
              <a:t> constructs a </a:t>
            </a:r>
            <a:r>
              <a:rPr lang="en-US" altLang="zh-CN" dirty="0"/>
              <a:t>temporary table of ids of the films played by Tim Hackman.</a:t>
            </a:r>
          </a:p>
          <a:p>
            <a:r>
              <a:rPr lang="en-US" dirty="0"/>
              <a:t>The keyword </a:t>
            </a:r>
            <a:r>
              <a:rPr lang="en-US" dirty="0">
                <a:solidFill>
                  <a:schemeClr val="accent5">
                    <a:lumMod val="75000"/>
                  </a:schemeClr>
                </a:solidFill>
                <a:latin typeface="Consolas" panose="020B0609020204030204" pitchFamily="49" charset="0"/>
              </a:rPr>
              <a:t>IN</a:t>
            </a:r>
            <a:r>
              <a:rPr lang="en-US" dirty="0"/>
              <a:t> tests whether the value of film id for each tuple is in the temporary table.</a:t>
            </a:r>
          </a:p>
        </p:txBody>
      </p:sp>
    </p:spTree>
    <p:extLst>
      <p:ext uri="{BB962C8B-B14F-4D97-AF65-F5344CB8AC3E}">
        <p14:creationId xmlns:p14="http://schemas.microsoft.com/office/powerpoint/2010/main" val="31172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FCD1-2407-CB6A-B1DB-77D5686CBE20}"/>
              </a:ext>
            </a:extLst>
          </p:cNvPr>
          <p:cNvSpPr>
            <a:spLocks noGrp="1"/>
          </p:cNvSpPr>
          <p:nvPr>
            <p:ph type="title"/>
          </p:nvPr>
        </p:nvSpPr>
        <p:spPr/>
        <p:txBody>
          <a:bodyPr/>
          <a:lstStyle/>
          <a:p>
            <a:r>
              <a:rPr lang="en-US" dirty="0">
                <a:latin typeface="Consolas" panose="020B0609020204030204" pitchFamily="49" charset="0"/>
              </a:rPr>
              <a:t>SOME</a:t>
            </a:r>
            <a:endParaRPr lang="en-US" dirty="0"/>
          </a:p>
        </p:txBody>
      </p:sp>
      <p:sp>
        <p:nvSpPr>
          <p:cNvPr id="3" name="Content Placeholder 2">
            <a:extLst>
              <a:ext uri="{FF2B5EF4-FFF2-40B4-BE49-F238E27FC236}">
                <a16:creationId xmlns:a16="http://schemas.microsoft.com/office/drawing/2014/main" id="{28A94193-2B65-7E0B-402F-3BDC61D562F9}"/>
              </a:ext>
            </a:extLst>
          </p:cNvPr>
          <p:cNvSpPr>
            <a:spLocks noGrp="1"/>
          </p:cNvSpPr>
          <p:nvPr>
            <p:ph idx="1"/>
          </p:nvPr>
        </p:nvSpPr>
        <p:spPr>
          <a:xfrm>
            <a:off x="838200" y="1412077"/>
            <a:ext cx="10515600" cy="4598197"/>
          </a:xfrm>
        </p:spPr>
        <p:txBody>
          <a:bodyPr>
            <a:normAutofit/>
          </a:bodyPr>
          <a:lstStyle/>
          <a:p>
            <a:r>
              <a:rPr lang="en-US" dirty="0"/>
              <a:t>The previous example can also be implemented by using </a:t>
            </a:r>
            <a:r>
              <a:rPr lang="en-US" dirty="0">
                <a:latin typeface="Consolas" panose="020B0609020204030204" pitchFamily="49" charset="0"/>
              </a:rPr>
              <a:t>SOME</a:t>
            </a:r>
            <a:r>
              <a:rPr lang="en-US" dirty="0"/>
              <a:t>.</a:t>
            </a:r>
          </a:p>
          <a:p>
            <a:r>
              <a:rPr lang="en-US" dirty="0"/>
              <a:t>If an element is in a set, then the element </a:t>
            </a:r>
            <a:r>
              <a:rPr lang="en-US" b="1" dirty="0"/>
              <a:t>is equal to some</a:t>
            </a:r>
            <a:r>
              <a:rPr lang="en-US" dirty="0"/>
              <a:t> element in the set.</a:t>
            </a:r>
          </a:p>
          <a:p>
            <a:pPr marL="0" indent="0">
              <a:buNone/>
            </a:pPr>
            <a:r>
              <a:rPr lang="en-US" sz="2400" dirty="0">
                <a:latin typeface="Consolas" panose="020B0609020204030204" pitchFamily="49" charset="0"/>
              </a:rPr>
              <a:t>		</a:t>
            </a:r>
            <a:r>
              <a:rPr lang="en-US" sz="1800" dirty="0">
                <a:latin typeface="Consolas" panose="020B0609020204030204" pitchFamily="49" charset="0"/>
              </a:rPr>
              <a:t>SELECT </a:t>
            </a:r>
            <a:r>
              <a:rPr lang="en-US" sz="1800" dirty="0" err="1">
                <a:latin typeface="Consolas" panose="020B0609020204030204" pitchFamily="49" charset="0"/>
              </a:rPr>
              <a:t>film_id</a:t>
            </a:r>
            <a:endParaRPr lang="en-US" sz="1800" dirty="0">
              <a:latin typeface="Consolas" panose="020B0609020204030204" pitchFamily="49" charset="0"/>
            </a:endParaRPr>
          </a:p>
          <a:p>
            <a:pPr marL="0" indent="0">
              <a:buNone/>
            </a:pPr>
            <a:r>
              <a:rPr lang="en-US" sz="1800" dirty="0">
                <a:latin typeface="Consolas" panose="020B0609020204030204" pitchFamily="49" charset="0"/>
              </a:rPr>
              <a:t>		FROM film JOIN language USING(</a:t>
            </a:r>
            <a:r>
              <a:rPr lang="en-US" sz="1800" dirty="0" err="1">
                <a:latin typeface="Consolas" panose="020B0609020204030204" pitchFamily="49" charset="0"/>
              </a:rPr>
              <a:t>language_id</a:t>
            </a:r>
            <a:r>
              <a:rPr lang="en-US" sz="1800" dirty="0">
                <a:latin typeface="Consolas" panose="020B0609020204030204" pitchFamily="49" charset="0"/>
              </a:rPr>
              <a:t>)</a:t>
            </a:r>
          </a:p>
          <a:p>
            <a:pPr marL="0" indent="0">
              <a:buNone/>
            </a:pPr>
            <a:r>
              <a:rPr lang="en-US" sz="1800" dirty="0">
                <a:latin typeface="Consolas" panose="020B0609020204030204" pitchFamily="49" charset="0"/>
              </a:rPr>
              <a:t>		WHERE name = 'English' AND</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film_id</a:t>
            </a:r>
            <a:r>
              <a:rPr lang="en-US" sz="1800" dirty="0">
                <a:latin typeface="Consolas" panose="020B0609020204030204" pitchFamily="49" charset="0"/>
              </a:rPr>
              <a:t> </a:t>
            </a:r>
            <a:r>
              <a:rPr lang="en-US" sz="1800" dirty="0">
                <a:solidFill>
                  <a:srgbClr val="C00000"/>
                </a:solidFill>
                <a:latin typeface="Consolas" panose="020B0609020204030204" pitchFamily="49" charset="0"/>
              </a:rPr>
              <a:t>= SOME</a:t>
            </a:r>
            <a:r>
              <a:rPr lang="en-US" sz="1800" dirty="0">
                <a:latin typeface="Consolas" panose="020B0609020204030204" pitchFamily="49" charset="0"/>
              </a:rPr>
              <a:t>(</a:t>
            </a:r>
          </a:p>
          <a:p>
            <a:pPr marL="0" indent="0">
              <a:buNone/>
            </a:pPr>
            <a:r>
              <a:rPr lang="en-US" sz="1800" dirty="0">
                <a:latin typeface="Consolas" panose="020B0609020204030204" pitchFamily="49" charset="0"/>
              </a:rPr>
              <a:t>				SELECT </a:t>
            </a:r>
            <a:r>
              <a:rPr lang="en-US" sz="1800" dirty="0" err="1">
                <a:latin typeface="Consolas" panose="020B0609020204030204" pitchFamily="49" charset="0"/>
              </a:rPr>
              <a:t>film_id</a:t>
            </a:r>
            <a:endParaRPr lang="en-US" sz="1800" dirty="0">
              <a:latin typeface="Consolas" panose="020B0609020204030204" pitchFamily="49" charset="0"/>
            </a:endParaRPr>
          </a:p>
          <a:p>
            <a:pPr marL="0" indent="0">
              <a:buNone/>
            </a:pPr>
            <a:r>
              <a:rPr lang="en-US" sz="1800" dirty="0">
                <a:latin typeface="Consolas" panose="020B0609020204030204" pitchFamily="49" charset="0"/>
              </a:rPr>
              <a:t>			</a:t>
            </a:r>
            <a:r>
              <a:rPr lang="en-US" sz="1800">
                <a:latin typeface="Consolas" panose="020B0609020204030204" pitchFamily="49" charset="0"/>
              </a:rPr>
              <a:t>	FROM </a:t>
            </a:r>
            <a:r>
              <a:rPr lang="en-US" sz="1800" dirty="0" err="1">
                <a:latin typeface="Consolas" panose="020B0609020204030204" pitchFamily="49" charset="0"/>
              </a:rPr>
              <a:t>film_actor</a:t>
            </a:r>
            <a:r>
              <a:rPr lang="en-US" sz="1800" dirty="0">
                <a:latin typeface="Consolas" panose="020B0609020204030204" pitchFamily="49" charset="0"/>
              </a:rPr>
              <a:t> JOIN actor USING(</a:t>
            </a:r>
            <a:r>
              <a:rPr lang="en-US" sz="1800" dirty="0" err="1">
                <a:latin typeface="Consolas" panose="020B0609020204030204" pitchFamily="49" charset="0"/>
              </a:rPr>
              <a:t>actor_id</a:t>
            </a:r>
            <a:r>
              <a:rPr lang="en-US" sz="1800" dirty="0">
                <a:latin typeface="Consolas" panose="020B0609020204030204" pitchFamily="49" charset="0"/>
              </a:rPr>
              <a:t>)</a:t>
            </a:r>
          </a:p>
          <a:p>
            <a:pPr marL="0" indent="0">
              <a:buNone/>
            </a:pPr>
            <a:r>
              <a:rPr lang="en-US" sz="1800" dirty="0">
                <a:latin typeface="Consolas" panose="020B0609020204030204" pitchFamily="49" charset="0"/>
              </a:rPr>
              <a:t>				WHERE </a:t>
            </a:r>
            <a:r>
              <a:rPr lang="en-US" sz="1800" dirty="0" err="1">
                <a:latin typeface="Consolas" panose="020B0609020204030204" pitchFamily="49" charset="0"/>
              </a:rPr>
              <a:t>first_name</a:t>
            </a:r>
            <a:r>
              <a:rPr lang="en-US" sz="1800" dirty="0">
                <a:latin typeface="Consolas" panose="020B0609020204030204" pitchFamily="49" charset="0"/>
              </a:rPr>
              <a:t>='Tim' AND </a:t>
            </a:r>
            <a:r>
              <a:rPr lang="en-US" sz="1800" dirty="0" err="1">
                <a:latin typeface="Consolas" panose="020B0609020204030204" pitchFamily="49" charset="0"/>
              </a:rPr>
              <a:t>last_name</a:t>
            </a:r>
            <a:r>
              <a:rPr lang="en-US" sz="1800" dirty="0">
                <a:latin typeface="Consolas" panose="020B0609020204030204" pitchFamily="49" charset="0"/>
              </a:rPr>
              <a:t>='Hackman'</a:t>
            </a:r>
          </a:p>
          <a:p>
            <a:pPr marL="0" indent="0">
              <a:buNone/>
            </a:pPr>
            <a:r>
              <a:rPr lang="en-US" sz="1800" dirty="0">
                <a:latin typeface="Consolas" panose="020B0609020204030204" pitchFamily="49" charset="0"/>
              </a:rPr>
              <a:t>			)</a:t>
            </a:r>
          </a:p>
          <a:p>
            <a:pPr marL="0" indent="0">
              <a:buNone/>
            </a:pPr>
            <a:endParaRPr lang="en-US" dirty="0"/>
          </a:p>
          <a:p>
            <a:endParaRPr lang="en-US" dirty="0"/>
          </a:p>
        </p:txBody>
      </p:sp>
    </p:spTree>
    <p:extLst>
      <p:ext uri="{BB962C8B-B14F-4D97-AF65-F5344CB8AC3E}">
        <p14:creationId xmlns:p14="http://schemas.microsoft.com/office/powerpoint/2010/main" val="48863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5FEB7-0D1C-C44A-FD2D-5306C7B8A655}"/>
              </a:ext>
            </a:extLst>
          </p:cNvPr>
          <p:cNvSpPr>
            <a:spLocks noGrp="1"/>
          </p:cNvSpPr>
          <p:nvPr>
            <p:ph type="title"/>
          </p:nvPr>
        </p:nvSpPr>
        <p:spPr/>
        <p:txBody>
          <a:bodyPr/>
          <a:lstStyle/>
          <a:p>
            <a:r>
              <a:rPr lang="en-US" dirty="0"/>
              <a:t>NOT IN Subquery for EXCEPT (Set Difference)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531A4D-504D-4B95-0CBF-9EBA347784B7}"/>
                  </a:ext>
                </a:extLst>
              </p:cNvPr>
              <p:cNvSpPr>
                <a:spLocks noGrp="1"/>
              </p:cNvSpPr>
              <p:nvPr>
                <p:ph idx="1"/>
              </p:nvPr>
            </p:nvSpPr>
            <p:spPr>
              <a:xfrm>
                <a:off x="838200" y="1412077"/>
                <a:ext cx="10515600" cy="4160047"/>
              </a:xfrm>
            </p:spPr>
            <p:txBody>
              <a:bodyPr>
                <a:normAutofit/>
              </a:bodyPr>
              <a:lstStyle/>
              <a:p>
                <a:r>
                  <a:rPr lang="en-US" dirty="0"/>
                  <a:t>Same for set difference,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oMath>
                </a14:m>
                <a:r>
                  <a:rPr lang="en-US" dirty="0"/>
                  <a:t> is defined as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𝐵</m:t>
                    </m:r>
                  </m:oMath>
                </a14:m>
                <a:r>
                  <a:rPr lang="en-US" dirty="0"/>
                  <a:t>.</a:t>
                </a:r>
              </a:p>
              <a:p>
                <a:r>
                  <a:rPr lang="en-US" dirty="0"/>
                  <a:t>Consider the SQL statement for Set Difference</a:t>
                </a:r>
              </a:p>
              <a:p>
                <a:endParaRPr lang="en-US" sz="800" dirty="0"/>
              </a:p>
              <a:p>
                <a:pPr marL="241300" lvl="1" indent="0">
                  <a:buNone/>
                </a:pPr>
                <a:r>
                  <a:rPr lang="en-US" sz="2000" dirty="0">
                    <a:latin typeface="Consolas" panose="020B0609020204030204" pitchFamily="49" charset="0"/>
                  </a:rPr>
                  <a:t>(SELECT columns FROM tables1 WHERE P1) EXCEPT </a:t>
                </a:r>
              </a:p>
              <a:p>
                <a:pPr marL="241300" lvl="1" indent="0">
                  <a:buNone/>
                </a:pPr>
                <a:r>
                  <a:rPr lang="en-US" sz="2000" dirty="0">
                    <a:latin typeface="Consolas" panose="020B0609020204030204" pitchFamily="49" charset="0"/>
                  </a:rPr>
                  <a:t>(SELECT columns FROM tables2 WHERE P2)</a:t>
                </a:r>
              </a:p>
              <a:p>
                <a:pPr marL="241300" lvl="1" indent="0">
                  <a:buNone/>
                </a:pPr>
                <a:endParaRPr lang="en-US" dirty="0">
                  <a:latin typeface="Consolas" panose="020B0609020204030204" pitchFamily="49" charset="0"/>
                </a:endParaRPr>
              </a:p>
              <a:p>
                <a:pPr marL="285750" indent="-285750"/>
                <a:r>
                  <a:rPr lang="en-US" dirty="0"/>
                  <a:t>Alternatively we can use the </a:t>
                </a:r>
                <a:r>
                  <a:rPr lang="en-US" dirty="0">
                    <a:solidFill>
                      <a:srgbClr val="FF0000"/>
                    </a:solidFill>
                  </a:rPr>
                  <a:t>NOT IN </a:t>
                </a:r>
                <a:r>
                  <a:rPr lang="en-US" dirty="0"/>
                  <a:t>subquery.</a:t>
                </a:r>
              </a:p>
              <a:p>
                <a:pPr marL="241300" lvl="1" indent="0">
                  <a:buNone/>
                </a:pPr>
                <a:endParaRPr lang="en-US" sz="800" dirty="0">
                  <a:latin typeface="Consolas" panose="020B0609020204030204" pitchFamily="49" charset="0"/>
                </a:endParaRPr>
              </a:p>
              <a:p>
                <a:pPr marL="241300" lvl="1" indent="0">
                  <a:buNone/>
                </a:pPr>
                <a:r>
                  <a:rPr lang="en-US" sz="2000" dirty="0">
                    <a:latin typeface="Consolas" panose="020B0609020204030204" pitchFamily="49" charset="0"/>
                  </a:rPr>
                  <a:t>			SELECT columns FROM tables1 </a:t>
                </a:r>
              </a:p>
              <a:p>
                <a:pPr marL="241300" lvl="1" indent="0">
                  <a:buNone/>
                </a:pPr>
                <a:r>
                  <a:rPr lang="en-US" sz="2000" dirty="0">
                    <a:latin typeface="Consolas" panose="020B0609020204030204" pitchFamily="49" charset="0"/>
                  </a:rPr>
                  <a:t>			WHERE P1 AND columns </a:t>
                </a:r>
                <a:r>
                  <a:rPr lang="en-US" sz="2000" dirty="0">
                    <a:solidFill>
                      <a:srgbClr val="FF0000"/>
                    </a:solidFill>
                    <a:latin typeface="Consolas" panose="020B0609020204030204" pitchFamily="49" charset="0"/>
                  </a:rPr>
                  <a:t>NOT IN</a:t>
                </a:r>
                <a:r>
                  <a:rPr lang="en-US" sz="2000" dirty="0">
                    <a:latin typeface="Consolas" panose="020B0609020204030204" pitchFamily="49" charset="0"/>
                  </a:rPr>
                  <a:t> (</a:t>
                </a:r>
              </a:p>
              <a:p>
                <a:pPr marL="241300" lvl="1" indent="0">
                  <a:buNone/>
                </a:pPr>
                <a:r>
                  <a:rPr lang="en-US" sz="2000" dirty="0">
                    <a:latin typeface="Consolas" panose="020B0609020204030204" pitchFamily="49" charset="0"/>
                  </a:rPr>
                  <a:t>				SELECT columns FROM tables2 WHERE P2</a:t>
                </a:r>
              </a:p>
              <a:p>
                <a:pPr marL="241300" lvl="1" indent="0">
                  <a:buNone/>
                </a:pPr>
                <a:r>
                  <a:rPr lang="en-US" sz="2000" dirty="0">
                    <a:latin typeface="Consolas" panose="020B0609020204030204" pitchFamily="49" charset="0"/>
                  </a:rPr>
                  <a:t>			)</a:t>
                </a:r>
              </a:p>
              <a:p>
                <a:pPr marL="241300" lvl="1" indent="0">
                  <a:buNone/>
                </a:pPr>
                <a:endParaRPr lang="en-US" dirty="0"/>
              </a:p>
              <a:p>
                <a:pPr marL="241300" lvl="1"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1531A4D-504D-4B95-0CBF-9EBA347784B7}"/>
                  </a:ext>
                </a:extLst>
              </p:cNvPr>
              <p:cNvSpPr>
                <a:spLocks noGrp="1" noRot="1" noChangeAspect="1" noMove="1" noResize="1" noEditPoints="1" noAdjustHandles="1" noChangeArrowheads="1" noChangeShapeType="1" noTextEdit="1"/>
              </p:cNvSpPr>
              <p:nvPr>
                <p:ph idx="1"/>
              </p:nvPr>
            </p:nvSpPr>
            <p:spPr>
              <a:xfrm>
                <a:off x="838200" y="1412077"/>
                <a:ext cx="10515600" cy="4160047"/>
              </a:xfrm>
              <a:blipFill>
                <a:blip r:embed="rId2"/>
                <a:stretch>
                  <a:fillRect l="-580" t="-1906"/>
                </a:stretch>
              </a:blipFill>
            </p:spPr>
            <p:txBody>
              <a:bodyPr/>
              <a:lstStyle/>
              <a:p>
                <a:r>
                  <a:rPr lang="en-US">
                    <a:noFill/>
                  </a:rPr>
                  <a:t> </a:t>
                </a:r>
              </a:p>
            </p:txBody>
          </p:sp>
        </mc:Fallback>
      </mc:AlternateContent>
    </p:spTree>
    <p:extLst>
      <p:ext uri="{BB962C8B-B14F-4D97-AF65-F5344CB8AC3E}">
        <p14:creationId xmlns:p14="http://schemas.microsoft.com/office/powerpoint/2010/main" val="154105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7B779-EC29-494C-ECC1-90A1EF0629F9}"/>
              </a:ext>
            </a:extLst>
          </p:cNvPr>
          <p:cNvSpPr>
            <a:spLocks noGrp="1"/>
          </p:cNvSpPr>
          <p:nvPr>
            <p:ph type="title"/>
          </p:nvPr>
        </p:nvSpPr>
        <p:spPr/>
        <p:txBody>
          <a:bodyPr/>
          <a:lstStyle/>
          <a:p>
            <a:r>
              <a:rPr lang="en-US" dirty="0"/>
              <a:t>Set Difference Example</a:t>
            </a:r>
          </a:p>
        </p:txBody>
      </p:sp>
      <p:sp>
        <p:nvSpPr>
          <p:cNvPr id="3" name="Content Placeholder 2">
            <a:extLst>
              <a:ext uri="{FF2B5EF4-FFF2-40B4-BE49-F238E27FC236}">
                <a16:creationId xmlns:a16="http://schemas.microsoft.com/office/drawing/2014/main" id="{05DA6631-B4D7-90D4-78FD-68D2A2ABD389}"/>
              </a:ext>
            </a:extLst>
          </p:cNvPr>
          <p:cNvSpPr>
            <a:spLocks noGrp="1"/>
          </p:cNvSpPr>
          <p:nvPr>
            <p:ph idx="1"/>
          </p:nvPr>
        </p:nvSpPr>
        <p:spPr>
          <a:xfrm>
            <a:off x="838200" y="1412077"/>
            <a:ext cx="10515600" cy="4998248"/>
          </a:xfrm>
        </p:spPr>
        <p:txBody>
          <a:bodyPr>
            <a:normAutofit/>
          </a:bodyPr>
          <a:lstStyle/>
          <a:p>
            <a:r>
              <a:rPr lang="en-US" dirty="0"/>
              <a:t>Find the id of the films which are played by Tim Hackman that are not in English.</a:t>
            </a:r>
          </a:p>
          <a:p>
            <a:r>
              <a:rPr lang="en-US" dirty="0"/>
              <a:t>In the latest version of MySQL, we can use EXCEPT.</a:t>
            </a:r>
          </a:p>
          <a:p>
            <a:endParaRPr lang="en-US" sz="800" dirty="0"/>
          </a:p>
          <a:p>
            <a:pPr marL="0" indent="0">
              <a:buNone/>
            </a:pPr>
            <a:r>
              <a:rPr lang="en-US" dirty="0">
                <a:latin typeface="Consolas" panose="020B0609020204030204" pitchFamily="49" charset="0"/>
              </a:rPr>
              <a:t>		(SELECT </a:t>
            </a:r>
            <a:r>
              <a:rPr lang="en-US" dirty="0" err="1">
                <a:latin typeface="Consolas" panose="020B0609020204030204" pitchFamily="49" charset="0"/>
              </a:rPr>
              <a:t>film_id</a:t>
            </a:r>
            <a:r>
              <a:rPr lang="en-US" dirty="0">
                <a:latin typeface="Consolas" panose="020B0609020204030204" pitchFamily="49" charset="0"/>
              </a:rPr>
              <a:t> </a:t>
            </a:r>
          </a:p>
          <a:p>
            <a:pPr marL="0" indent="0">
              <a:buNone/>
            </a:pPr>
            <a:r>
              <a:rPr lang="en-US" dirty="0">
                <a:latin typeface="Consolas" panose="020B0609020204030204" pitchFamily="49" charset="0"/>
              </a:rPr>
              <a:t>		FROM </a:t>
            </a:r>
            <a:r>
              <a:rPr lang="en-US" dirty="0" err="1">
                <a:latin typeface="Consolas" panose="020B0609020204030204" pitchFamily="49" charset="0"/>
              </a:rPr>
              <a:t>film_actor</a:t>
            </a:r>
            <a:r>
              <a:rPr lang="en-US" dirty="0">
                <a:latin typeface="Consolas" panose="020B0609020204030204" pitchFamily="49" charset="0"/>
              </a:rPr>
              <a:t> JOIN actor USING(</a:t>
            </a:r>
            <a:r>
              <a:rPr lang="en-US" dirty="0" err="1">
                <a:latin typeface="Consolas" panose="020B0609020204030204" pitchFamily="49" charset="0"/>
              </a:rPr>
              <a:t>actor_id</a:t>
            </a:r>
            <a:r>
              <a:rPr lang="en-US" dirty="0">
                <a:latin typeface="Consolas" panose="020B0609020204030204" pitchFamily="49" charset="0"/>
              </a:rPr>
              <a:t>) </a:t>
            </a:r>
          </a:p>
          <a:p>
            <a:pPr marL="0" indent="0">
              <a:buNone/>
            </a:pPr>
            <a:r>
              <a:rPr lang="en-US" dirty="0">
                <a:latin typeface="Consolas" panose="020B0609020204030204" pitchFamily="49" charset="0"/>
              </a:rPr>
              <a:t>		WHERE </a:t>
            </a:r>
            <a:r>
              <a:rPr lang="en-US" dirty="0" err="1">
                <a:latin typeface="Consolas" panose="020B0609020204030204" pitchFamily="49" charset="0"/>
              </a:rPr>
              <a:t>first_name</a:t>
            </a:r>
            <a:r>
              <a:rPr lang="en-US" dirty="0">
                <a:latin typeface="Consolas" panose="020B0609020204030204" pitchFamily="49" charset="0"/>
              </a:rPr>
              <a:t>='Tim' AND </a:t>
            </a:r>
            <a:r>
              <a:rPr lang="en-US" dirty="0" err="1">
                <a:latin typeface="Consolas" panose="020B0609020204030204" pitchFamily="49" charset="0"/>
              </a:rPr>
              <a:t>last_name</a:t>
            </a:r>
            <a:r>
              <a:rPr lang="en-US" dirty="0">
                <a:latin typeface="Consolas" panose="020B0609020204030204" pitchFamily="49" charset="0"/>
              </a:rPr>
              <a:t>='Hackman')</a:t>
            </a:r>
          </a:p>
          <a:p>
            <a:pPr marL="0" indent="0">
              <a:buNone/>
            </a:pPr>
            <a:r>
              <a:rPr lang="en-US" b="1" dirty="0">
                <a:latin typeface="Consolas" panose="020B0609020204030204" pitchFamily="49" charset="0"/>
              </a:rPr>
              <a:t>		EXCEPT</a:t>
            </a:r>
          </a:p>
          <a:p>
            <a:pPr marL="0" indent="0">
              <a:buNone/>
            </a:pPr>
            <a:r>
              <a:rPr lang="en-US" dirty="0">
                <a:latin typeface="Consolas" panose="020B0609020204030204" pitchFamily="49" charset="0"/>
              </a:rPr>
              <a:t>		(</a:t>
            </a:r>
            <a:r>
              <a:rPr lang="en-US" dirty="0">
                <a:solidFill>
                  <a:srgbClr val="FF0000"/>
                </a:solidFill>
                <a:latin typeface="Consolas" panose="020B0609020204030204" pitchFamily="49" charset="0"/>
              </a:rPr>
              <a:t>SELECT </a:t>
            </a:r>
            <a:r>
              <a:rPr lang="en-US" dirty="0" err="1">
                <a:solidFill>
                  <a:srgbClr val="FF0000"/>
                </a:solidFill>
                <a:latin typeface="Consolas" panose="020B0609020204030204" pitchFamily="49" charset="0"/>
              </a:rPr>
              <a:t>film_id</a:t>
            </a:r>
            <a:r>
              <a:rPr lang="en-US" dirty="0">
                <a:solidFill>
                  <a:srgbClr val="FF0000"/>
                </a:solidFill>
                <a:latin typeface="Consolas" panose="020B0609020204030204" pitchFamily="49" charset="0"/>
              </a:rPr>
              <a:t> </a:t>
            </a:r>
          </a:p>
          <a:p>
            <a:pPr marL="0" indent="0">
              <a:buNone/>
            </a:pPr>
            <a:r>
              <a:rPr lang="en-US" dirty="0">
                <a:solidFill>
                  <a:srgbClr val="FF0000"/>
                </a:solidFill>
                <a:latin typeface="Consolas" panose="020B0609020204030204" pitchFamily="49" charset="0"/>
              </a:rPr>
              <a:t>		FROM film JOIN language USING(</a:t>
            </a:r>
            <a:r>
              <a:rPr lang="en-US" dirty="0" err="1">
                <a:solidFill>
                  <a:srgbClr val="FF0000"/>
                </a:solidFill>
                <a:latin typeface="Consolas" panose="020B0609020204030204" pitchFamily="49" charset="0"/>
              </a:rPr>
              <a:t>language_id</a:t>
            </a:r>
            <a:r>
              <a:rPr lang="en-US" dirty="0">
                <a:solidFill>
                  <a:srgbClr val="FF0000"/>
                </a:solidFill>
                <a:latin typeface="Consolas" panose="020B0609020204030204" pitchFamily="49" charset="0"/>
              </a:rPr>
              <a:t>) </a:t>
            </a:r>
          </a:p>
          <a:p>
            <a:pPr marL="0" indent="0">
              <a:buNone/>
            </a:pPr>
            <a:r>
              <a:rPr lang="en-US" dirty="0">
                <a:solidFill>
                  <a:srgbClr val="FF0000"/>
                </a:solidFill>
                <a:latin typeface="Consolas" panose="020B0609020204030204" pitchFamily="49" charset="0"/>
              </a:rPr>
              <a:t>		WHERE name='English')</a:t>
            </a:r>
          </a:p>
          <a:p>
            <a:pPr marL="0" indent="0">
              <a:buNone/>
            </a:pPr>
            <a:endParaRPr lang="en-US" sz="800" dirty="0"/>
          </a:p>
        </p:txBody>
      </p:sp>
    </p:spTree>
    <p:extLst>
      <p:ext uri="{BB962C8B-B14F-4D97-AF65-F5344CB8AC3E}">
        <p14:creationId xmlns:p14="http://schemas.microsoft.com/office/powerpoint/2010/main" val="300554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1E38D-E48A-5888-178E-142D60E6ED30}"/>
              </a:ext>
            </a:extLst>
          </p:cNvPr>
          <p:cNvSpPr>
            <a:spLocks noGrp="1"/>
          </p:cNvSpPr>
          <p:nvPr>
            <p:ph type="title"/>
          </p:nvPr>
        </p:nvSpPr>
        <p:spPr/>
        <p:txBody>
          <a:bodyPr/>
          <a:lstStyle/>
          <a:p>
            <a:r>
              <a:rPr lang="en-US" dirty="0"/>
              <a:t>Set Difference Example</a:t>
            </a:r>
          </a:p>
        </p:txBody>
      </p:sp>
      <p:sp>
        <p:nvSpPr>
          <p:cNvPr id="3" name="Content Placeholder 2">
            <a:extLst>
              <a:ext uri="{FF2B5EF4-FFF2-40B4-BE49-F238E27FC236}">
                <a16:creationId xmlns:a16="http://schemas.microsoft.com/office/drawing/2014/main" id="{E35734ED-55E0-8B6A-0D36-36379D90F641}"/>
              </a:ext>
            </a:extLst>
          </p:cNvPr>
          <p:cNvSpPr>
            <a:spLocks noGrp="1"/>
          </p:cNvSpPr>
          <p:nvPr>
            <p:ph idx="1"/>
          </p:nvPr>
        </p:nvSpPr>
        <p:spPr>
          <a:xfrm>
            <a:off x="838200" y="1377354"/>
            <a:ext cx="10515600" cy="4938846"/>
          </a:xfrm>
        </p:spPr>
        <p:txBody>
          <a:bodyPr>
            <a:normAutofit/>
          </a:bodyPr>
          <a:lstStyle/>
          <a:p>
            <a:r>
              <a:rPr lang="en-US" sz="2000" dirty="0"/>
              <a:t>We can use NOT IN subquery instead of EXCEPT</a:t>
            </a:r>
          </a:p>
          <a:p>
            <a:endParaRPr lang="en-US" sz="800" dirty="0">
              <a:latin typeface="Consolas" panose="020B0609020204030204" pitchFamily="49" charset="0"/>
            </a:endParaRPr>
          </a:p>
          <a:p>
            <a:pPr marL="0" indent="0">
              <a:buNone/>
            </a:pPr>
            <a:r>
              <a:rPr lang="en-US" sz="1800" dirty="0">
                <a:latin typeface="Consolas" panose="020B0609020204030204" pitchFamily="49" charset="0"/>
              </a:rPr>
              <a:t>		SELECT </a:t>
            </a:r>
            <a:r>
              <a:rPr lang="en-US" sz="1800" dirty="0" err="1">
                <a:latin typeface="Consolas" panose="020B0609020204030204" pitchFamily="49" charset="0"/>
              </a:rPr>
              <a:t>film_id</a:t>
            </a:r>
            <a:r>
              <a:rPr lang="en-US" sz="1800" dirty="0">
                <a:latin typeface="Consolas" panose="020B0609020204030204" pitchFamily="49" charset="0"/>
              </a:rPr>
              <a:t> </a:t>
            </a:r>
          </a:p>
          <a:p>
            <a:pPr marL="0" indent="0">
              <a:buNone/>
            </a:pPr>
            <a:r>
              <a:rPr lang="en-US" sz="1800" dirty="0">
                <a:latin typeface="Consolas" panose="020B0609020204030204" pitchFamily="49" charset="0"/>
              </a:rPr>
              <a:t>		FROM </a:t>
            </a:r>
            <a:r>
              <a:rPr lang="en-US" sz="1800" dirty="0" err="1">
                <a:latin typeface="Consolas" panose="020B0609020204030204" pitchFamily="49" charset="0"/>
              </a:rPr>
              <a:t>film_actor</a:t>
            </a:r>
            <a:r>
              <a:rPr lang="en-US" sz="1800" dirty="0">
                <a:latin typeface="Consolas" panose="020B0609020204030204" pitchFamily="49" charset="0"/>
              </a:rPr>
              <a:t> JOIN actor USING(</a:t>
            </a:r>
            <a:r>
              <a:rPr lang="en-US" sz="1800" dirty="0" err="1">
                <a:latin typeface="Consolas" panose="020B0609020204030204" pitchFamily="49" charset="0"/>
              </a:rPr>
              <a:t>actor_id</a:t>
            </a:r>
            <a:r>
              <a:rPr lang="en-US" sz="1800" dirty="0">
                <a:latin typeface="Consolas" panose="020B0609020204030204" pitchFamily="49" charset="0"/>
              </a:rPr>
              <a:t>) </a:t>
            </a:r>
          </a:p>
          <a:p>
            <a:pPr marL="0" indent="0">
              <a:buNone/>
            </a:pPr>
            <a:r>
              <a:rPr lang="en-US" sz="1800" dirty="0">
                <a:latin typeface="Consolas" panose="020B0609020204030204" pitchFamily="49" charset="0"/>
              </a:rPr>
              <a:t>		WHERE </a:t>
            </a:r>
            <a:r>
              <a:rPr lang="en-US" sz="1800" dirty="0" err="1">
                <a:latin typeface="Consolas" panose="020B0609020204030204" pitchFamily="49" charset="0"/>
              </a:rPr>
              <a:t>first_name</a:t>
            </a:r>
            <a:r>
              <a:rPr lang="en-US" sz="1800" dirty="0">
                <a:latin typeface="Consolas" panose="020B0609020204030204" pitchFamily="49" charset="0"/>
              </a:rPr>
              <a:t>='Tim' AND </a:t>
            </a:r>
            <a:r>
              <a:rPr lang="en-US" sz="1800" dirty="0" err="1">
                <a:latin typeface="Consolas" panose="020B0609020204030204" pitchFamily="49" charset="0"/>
              </a:rPr>
              <a:t>last_name</a:t>
            </a:r>
            <a:r>
              <a:rPr lang="en-US" sz="1800" dirty="0">
                <a:latin typeface="Consolas" panose="020B0609020204030204" pitchFamily="49" charset="0"/>
              </a:rPr>
              <a:t>='Hackman' AND</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film_id</a:t>
            </a:r>
            <a:r>
              <a:rPr lang="en-US" sz="1800" dirty="0">
                <a:latin typeface="Consolas" panose="020B0609020204030204" pitchFamily="49" charset="0"/>
              </a:rPr>
              <a:t> </a:t>
            </a:r>
            <a:r>
              <a:rPr lang="en-US" sz="1800" dirty="0">
                <a:solidFill>
                  <a:schemeClr val="accent5">
                    <a:lumMod val="75000"/>
                  </a:schemeClr>
                </a:solidFill>
                <a:latin typeface="Consolas" panose="020B0609020204030204" pitchFamily="49" charset="0"/>
              </a:rPr>
              <a:t>NOT IN</a:t>
            </a:r>
            <a:r>
              <a:rPr lang="en-US" sz="1800" dirty="0">
                <a:latin typeface="Consolas" panose="020B0609020204030204" pitchFamily="49" charset="0"/>
              </a:rPr>
              <a:t> (</a:t>
            </a:r>
          </a:p>
          <a:p>
            <a:pPr marL="0" indent="0">
              <a:buNone/>
            </a:pPr>
            <a:r>
              <a:rPr lang="en-US" sz="1800" dirty="0">
                <a:latin typeface="Consolas" panose="020B0609020204030204" pitchFamily="49" charset="0"/>
              </a:rPr>
              <a:t>				</a:t>
            </a:r>
            <a:r>
              <a:rPr lang="en-US" sz="1800" dirty="0">
                <a:solidFill>
                  <a:srgbClr val="FF0000"/>
                </a:solidFill>
                <a:latin typeface="Consolas" panose="020B0609020204030204" pitchFamily="49" charset="0"/>
              </a:rPr>
              <a:t>SELECT </a:t>
            </a:r>
            <a:r>
              <a:rPr lang="en-US" sz="1800" dirty="0" err="1">
                <a:solidFill>
                  <a:srgbClr val="FF0000"/>
                </a:solidFill>
                <a:latin typeface="Consolas" panose="020B0609020204030204" pitchFamily="49" charset="0"/>
              </a:rPr>
              <a:t>film_id</a:t>
            </a:r>
            <a:r>
              <a:rPr lang="en-US" sz="1800" dirty="0">
                <a:solidFill>
                  <a:srgbClr val="FF0000"/>
                </a:solidFill>
                <a:latin typeface="Consolas" panose="020B0609020204030204" pitchFamily="49" charset="0"/>
              </a:rPr>
              <a:t> </a:t>
            </a:r>
          </a:p>
          <a:p>
            <a:pPr marL="0" indent="0">
              <a:buNone/>
            </a:pPr>
            <a:r>
              <a:rPr lang="en-US" sz="1800" dirty="0">
                <a:solidFill>
                  <a:srgbClr val="FF0000"/>
                </a:solidFill>
                <a:latin typeface="Consolas" panose="020B0609020204030204" pitchFamily="49" charset="0"/>
              </a:rPr>
              <a:t>				FROM film JOIN language USING(</a:t>
            </a:r>
            <a:r>
              <a:rPr lang="en-US" sz="1800" dirty="0" err="1">
                <a:solidFill>
                  <a:srgbClr val="FF0000"/>
                </a:solidFill>
                <a:latin typeface="Consolas" panose="020B0609020204030204" pitchFamily="49" charset="0"/>
              </a:rPr>
              <a:t>language_id</a:t>
            </a:r>
            <a:r>
              <a:rPr lang="en-US" sz="1800" dirty="0">
                <a:solidFill>
                  <a:srgbClr val="FF0000"/>
                </a:solidFill>
                <a:latin typeface="Consolas" panose="020B0609020204030204" pitchFamily="49" charset="0"/>
              </a:rPr>
              <a:t>) </a:t>
            </a:r>
          </a:p>
          <a:p>
            <a:pPr marL="0" indent="0">
              <a:buNone/>
            </a:pPr>
            <a:r>
              <a:rPr lang="en-US" sz="1800" dirty="0">
                <a:solidFill>
                  <a:srgbClr val="FF0000"/>
                </a:solidFill>
                <a:latin typeface="Consolas" panose="020B0609020204030204" pitchFamily="49" charset="0"/>
              </a:rPr>
              <a:t>				WHERE name='English'</a:t>
            </a:r>
            <a:r>
              <a:rPr lang="en-US" sz="1800" dirty="0">
                <a:latin typeface="Consolas" panose="020B0609020204030204" pitchFamily="49" charset="0"/>
              </a:rPr>
              <a:t>)</a:t>
            </a:r>
          </a:p>
          <a:p>
            <a:pPr marL="0" indent="0">
              <a:buNone/>
            </a:pPr>
            <a:endParaRPr lang="en-US" sz="800" dirty="0">
              <a:latin typeface="Consolas" panose="020B0609020204030204" pitchFamily="49" charset="0"/>
            </a:endParaRPr>
          </a:p>
          <a:p>
            <a:r>
              <a:rPr lang="en-US" dirty="0"/>
              <a:t>The </a:t>
            </a:r>
            <a:r>
              <a:rPr lang="en-US" dirty="0">
                <a:solidFill>
                  <a:srgbClr val="C00000"/>
                </a:solidFill>
              </a:rPr>
              <a:t>subquery</a:t>
            </a:r>
            <a:r>
              <a:rPr lang="en-US" dirty="0"/>
              <a:t> constructs a </a:t>
            </a:r>
            <a:r>
              <a:rPr lang="en-US" altLang="zh-CN" dirty="0"/>
              <a:t>temporary table of ids of films in English.</a:t>
            </a:r>
          </a:p>
          <a:p>
            <a:r>
              <a:rPr lang="en-US" dirty="0"/>
              <a:t>The keyword </a:t>
            </a:r>
            <a:r>
              <a:rPr lang="en-US" dirty="0">
                <a:solidFill>
                  <a:schemeClr val="accent5">
                    <a:lumMod val="75000"/>
                  </a:schemeClr>
                </a:solidFill>
                <a:latin typeface="Consolas" panose="020B0609020204030204" pitchFamily="49" charset="0"/>
              </a:rPr>
              <a:t>NOT IN</a:t>
            </a:r>
            <a:r>
              <a:rPr lang="en-US" dirty="0"/>
              <a:t> tests whether the value of film id for each tuple is not in the temporary table, i.e. not in English.</a:t>
            </a:r>
          </a:p>
        </p:txBody>
      </p:sp>
    </p:spTree>
    <p:extLst>
      <p:ext uri="{BB962C8B-B14F-4D97-AF65-F5344CB8AC3E}">
        <p14:creationId xmlns:p14="http://schemas.microsoft.com/office/powerpoint/2010/main" val="429321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8E909-06F9-0331-17E0-830A99B48D0E}"/>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CE454823-92D7-546F-3C23-A34D1B88150B}"/>
              </a:ext>
            </a:extLst>
          </p:cNvPr>
          <p:cNvSpPr>
            <a:spLocks noGrp="1"/>
          </p:cNvSpPr>
          <p:nvPr>
            <p:ph idx="1"/>
          </p:nvPr>
        </p:nvSpPr>
        <p:spPr>
          <a:xfrm>
            <a:off x="838200" y="1412077"/>
            <a:ext cx="10515600" cy="4798223"/>
          </a:xfrm>
        </p:spPr>
        <p:txBody>
          <a:bodyPr>
            <a:normAutofit/>
          </a:bodyPr>
          <a:lstStyle/>
          <a:p>
            <a:pPr marL="0" indent="0">
              <a:buNone/>
            </a:pPr>
            <a:r>
              <a:rPr lang="en-US" dirty="0"/>
              <a:t>Write MySQL queries for the following:</a:t>
            </a:r>
          </a:p>
          <a:p>
            <a:pPr marL="342900" indent="-342900">
              <a:lnSpc>
                <a:spcPct val="100000"/>
              </a:lnSpc>
              <a:buFont typeface="+mj-lt"/>
              <a:buAutoNum type="arabicPeriod"/>
            </a:pPr>
            <a:r>
              <a:rPr lang="en-US" sz="1800" dirty="0"/>
              <a:t>In the Example (pg. </a:t>
            </a:r>
            <a:r>
              <a:rPr lang="en-US" sz="1800"/>
              <a:t>5) </a:t>
            </a:r>
            <a:r>
              <a:rPr lang="en-US" sz="1800" dirty="0"/>
              <a:t>of Set Operation for UNION, rewrite the query with set operation without the keyword UNION.</a:t>
            </a:r>
          </a:p>
          <a:p>
            <a:pPr marL="342900" indent="-342900">
              <a:lnSpc>
                <a:spcPct val="100000"/>
              </a:lnSpc>
              <a:buFont typeface="+mj-lt"/>
              <a:buAutoNum type="arabicPeriod"/>
            </a:pPr>
            <a:r>
              <a:rPr lang="en-US" sz="1800" dirty="0"/>
              <a:t>In the Example for Intersect, “Find the id of the English films which are played by Tim Hackman”, the query result only show the </a:t>
            </a:r>
            <a:r>
              <a:rPr lang="en-US" sz="1800" dirty="0" err="1"/>
              <a:t>film_id</a:t>
            </a:r>
            <a:r>
              <a:rPr lang="en-US" sz="1800" dirty="0"/>
              <a:t>.  Rewrite the query to display the language as well in the result.</a:t>
            </a:r>
          </a:p>
          <a:p>
            <a:pPr marL="342900" indent="-342900">
              <a:lnSpc>
                <a:spcPct val="100000"/>
              </a:lnSpc>
              <a:buFont typeface="+mj-lt"/>
              <a:buAutoNum type="arabicPeriod"/>
            </a:pPr>
            <a:r>
              <a:rPr lang="en-US" sz="1800" dirty="0"/>
              <a:t>In the Example for Set Difference, “Find the id of the films which are played by Tim Hackman that are not in English”, the result seems to be empty.  Verify this by writing a query to display the </a:t>
            </a:r>
            <a:r>
              <a:rPr lang="en-US" sz="1800" dirty="0" err="1"/>
              <a:t>film_id</a:t>
            </a:r>
            <a:r>
              <a:rPr lang="en-US" sz="1800" dirty="0"/>
              <a:t> and language of all films played by Tim Hackman.</a:t>
            </a:r>
          </a:p>
          <a:p>
            <a:pPr marL="342900" indent="-342900">
              <a:lnSpc>
                <a:spcPct val="100000"/>
              </a:lnSpc>
              <a:buFont typeface="+mj-lt"/>
              <a:buAutoNum type="arabicPeriod"/>
            </a:pPr>
            <a:r>
              <a:rPr lang="en-US" sz="1800" dirty="0"/>
              <a:t>Find the id of the customers who live in </a:t>
            </a:r>
            <a:r>
              <a:rPr lang="en-US" altLang="zh-CN" sz="1800" dirty="0"/>
              <a:t>Australia that have not rented any film. </a:t>
            </a:r>
          </a:p>
          <a:p>
            <a:pPr marL="0" indent="0">
              <a:buNone/>
            </a:pPr>
            <a:endParaRPr lang="en-US" altLang="zh-CN" sz="1800" dirty="0"/>
          </a:p>
          <a:p>
            <a:pPr marL="0" indent="0">
              <a:buNone/>
            </a:pPr>
            <a:endParaRPr lang="en-US" sz="1800" dirty="0"/>
          </a:p>
          <a:p>
            <a:pPr marL="0" indent="0">
              <a:buNone/>
            </a:pPr>
            <a:r>
              <a:rPr lang="en-US" sz="1800" dirty="0"/>
              <a:t>Save your queries in a txt file. Rename it as “COMP3013 Lab9 ###.txt”, where “###” is your student ID. And submit it on iSpace. The DDL is 24 hours after the lab.</a:t>
            </a:r>
          </a:p>
          <a:p>
            <a:pPr marL="457200" indent="-457200">
              <a:buFont typeface="+mj-lt"/>
              <a:buAutoNum type="arabicPeriod"/>
            </a:pPr>
            <a:endParaRPr lang="en-US" sz="1800" dirty="0"/>
          </a:p>
        </p:txBody>
      </p:sp>
    </p:spTree>
    <p:extLst>
      <p:ext uri="{BB962C8B-B14F-4D97-AF65-F5344CB8AC3E}">
        <p14:creationId xmlns:p14="http://schemas.microsoft.com/office/powerpoint/2010/main" val="1541672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CD73-9BC5-367A-588A-222F950B1F89}"/>
              </a:ext>
            </a:extLst>
          </p:cNvPr>
          <p:cNvSpPr>
            <a:spLocks noGrp="1"/>
          </p:cNvSpPr>
          <p:nvPr>
            <p:ph type="ctrTitle"/>
          </p:nvPr>
        </p:nvSpPr>
        <p:spPr/>
        <p:txBody>
          <a:bodyPr/>
          <a:lstStyle/>
          <a:p>
            <a:r>
              <a:rPr lang="en-US" dirty="0"/>
              <a:t>End of </a:t>
            </a:r>
            <a:r>
              <a:rPr lang="en-US"/>
              <a:t>Lab 9</a:t>
            </a:r>
            <a:endParaRPr lang="en-US" dirty="0"/>
          </a:p>
        </p:txBody>
      </p:sp>
    </p:spTree>
    <p:extLst>
      <p:ext uri="{BB962C8B-B14F-4D97-AF65-F5344CB8AC3E}">
        <p14:creationId xmlns:p14="http://schemas.microsoft.com/office/powerpoint/2010/main" val="2905926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F7D2A-8F81-CD32-3AC8-547474B81916}"/>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F45299E-9D73-D6C6-04E4-5A98211ADAAB}"/>
              </a:ext>
            </a:extLst>
          </p:cNvPr>
          <p:cNvSpPr>
            <a:spLocks noGrp="1"/>
          </p:cNvSpPr>
          <p:nvPr>
            <p:ph idx="1"/>
          </p:nvPr>
        </p:nvSpPr>
        <p:spPr>
          <a:xfrm>
            <a:off x="838200" y="1412078"/>
            <a:ext cx="10515600" cy="4637030"/>
          </a:xfrm>
        </p:spPr>
        <p:txBody>
          <a:bodyPr>
            <a:normAutofit/>
          </a:bodyPr>
          <a:lstStyle/>
          <a:p>
            <a:r>
              <a:rPr lang="en-US" dirty="0"/>
              <a:t>Set Operations</a:t>
            </a:r>
          </a:p>
          <a:p>
            <a:pPr lvl="1"/>
            <a:r>
              <a:rPr lang="en-US" dirty="0">
                <a:latin typeface="Arial" panose="020B0604020202020204" pitchFamily="34" charset="0"/>
                <a:cs typeface="Arial" panose="020B0604020202020204" pitchFamily="34" charset="0"/>
              </a:rPr>
              <a:t>Union</a:t>
            </a:r>
          </a:p>
          <a:p>
            <a:pPr lvl="1"/>
            <a:r>
              <a:rPr lang="en-US" dirty="0">
                <a:latin typeface="Arial" panose="020B0604020202020204" pitchFamily="34" charset="0"/>
                <a:cs typeface="Arial" panose="020B0604020202020204" pitchFamily="34" charset="0"/>
              </a:rPr>
              <a:t>Intersection</a:t>
            </a:r>
          </a:p>
          <a:p>
            <a:pPr lvl="1"/>
            <a:r>
              <a:rPr lang="en-US" dirty="0">
                <a:latin typeface="Arial" panose="020B0604020202020204" pitchFamily="34" charset="0"/>
                <a:cs typeface="Arial" panose="020B0604020202020204" pitchFamily="34" charset="0"/>
              </a:rPr>
              <a:t>Set difference</a:t>
            </a:r>
          </a:p>
          <a:p>
            <a:r>
              <a:rPr lang="en-US" dirty="0"/>
              <a:t>Subquery</a:t>
            </a:r>
          </a:p>
          <a:p>
            <a:pPr lvl="1"/>
            <a:r>
              <a:rPr lang="en-US" dirty="0">
                <a:latin typeface="Arial" panose="020B0604020202020204" pitchFamily="34" charset="0"/>
                <a:cs typeface="Arial" panose="020B0604020202020204" pitchFamily="34" charset="0"/>
              </a:rPr>
              <a:t>IN subquery</a:t>
            </a:r>
          </a:p>
          <a:p>
            <a:pPr lvl="1"/>
            <a:r>
              <a:rPr lang="en-US" dirty="0">
                <a:latin typeface="Arial" panose="020B0604020202020204" pitchFamily="34" charset="0"/>
                <a:cs typeface="Arial" panose="020B0604020202020204" pitchFamily="34" charset="0"/>
              </a:rPr>
              <a:t>NOT IN subquery</a:t>
            </a:r>
          </a:p>
          <a:p>
            <a:endParaRPr lang="en-US" dirty="0"/>
          </a:p>
          <a:p>
            <a:endParaRPr lang="en-US" dirty="0"/>
          </a:p>
        </p:txBody>
      </p:sp>
    </p:spTree>
    <p:extLst>
      <p:ext uri="{BB962C8B-B14F-4D97-AF65-F5344CB8AC3E}">
        <p14:creationId xmlns:p14="http://schemas.microsoft.com/office/powerpoint/2010/main" val="434457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F7D2A-8F81-CD32-3AC8-547474B81916}"/>
              </a:ext>
            </a:extLst>
          </p:cNvPr>
          <p:cNvSpPr>
            <a:spLocks noGrp="1"/>
          </p:cNvSpPr>
          <p:nvPr>
            <p:ph type="title"/>
          </p:nvPr>
        </p:nvSpPr>
        <p:spPr/>
        <p:txBody>
          <a:bodyPr/>
          <a:lstStyle/>
          <a:p>
            <a:r>
              <a:rPr lang="en-US" dirty="0"/>
              <a:t>Set Operations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45299E-9D73-D6C6-04E4-5A98211ADAAB}"/>
                  </a:ext>
                </a:extLst>
              </p:cNvPr>
              <p:cNvSpPr>
                <a:spLocks noGrp="1"/>
              </p:cNvSpPr>
              <p:nvPr>
                <p:ph idx="1"/>
              </p:nvPr>
            </p:nvSpPr>
            <p:spPr>
              <a:xfrm>
                <a:off x="838200" y="1412078"/>
                <a:ext cx="10515600" cy="4637030"/>
              </a:xfrm>
            </p:spPr>
            <p:txBody>
              <a:bodyPr>
                <a:normAutofit/>
              </a:bodyPr>
              <a:lstStyle/>
              <a:p>
                <a:pPr marL="0" indent="0">
                  <a:buNone/>
                </a:pPr>
                <a:r>
                  <a:rPr lang="en-US" dirty="0">
                    <a:latin typeface="Arial" panose="020B0604020202020204" pitchFamily="34" charset="0"/>
                    <a:cs typeface="Arial" panose="020B0604020202020204" pitchFamily="34" charset="0"/>
                  </a:rPr>
                  <a:t>Tables are </a:t>
                </a:r>
                <a:r>
                  <a:rPr lang="en-US" altLang="zh-CN" dirty="0">
                    <a:latin typeface="Arial" panose="020B0604020202020204" pitchFamily="34" charset="0"/>
                    <a:cs typeface="Arial" panose="020B0604020202020204" pitchFamily="34" charset="0"/>
                  </a:rPr>
                  <a:t>treated as sets in relational databases. </a:t>
                </a:r>
              </a:p>
              <a:p>
                <a:pPr marL="0" indent="0">
                  <a:buNone/>
                </a:pPr>
                <a:r>
                  <a:rPr lang="en-US" altLang="zh-CN" dirty="0">
                    <a:latin typeface="Arial" panose="020B0604020202020204" pitchFamily="34" charset="0"/>
                    <a:cs typeface="Arial" panose="020B0604020202020204" pitchFamily="34" charset="0"/>
                  </a:rPr>
                  <a:t>So, set operations are defined in SQL.</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Let </a:t>
                </a:r>
                <a14:m>
                  <m:oMath xmlns:m="http://schemas.openxmlformats.org/officeDocument/2006/math">
                    <m:r>
                      <a:rPr lang="en-US" b="0" i="1" smtClean="0">
                        <a:latin typeface="Cambria Math" panose="02040503050406030204" pitchFamily="18" charset="0"/>
                      </a:rPr>
                      <m:t>𝐴</m:t>
                    </m:r>
                  </m:oMath>
                </a14:m>
                <a:r>
                  <a:rPr lang="en-US" dirty="0">
                    <a:latin typeface="Arial" panose="020B0604020202020204" pitchFamily="34" charset="0"/>
                    <a:cs typeface="Arial" panose="020B0604020202020204" pitchFamily="34" charset="0"/>
                  </a:rPr>
                  <a:t> and </a:t>
                </a:r>
                <a14:m>
                  <m:oMath xmlns:m="http://schemas.openxmlformats.org/officeDocument/2006/math">
                    <m:r>
                      <a:rPr lang="en-US" b="0" i="1" smtClean="0">
                        <a:latin typeface="Cambria Math" panose="02040503050406030204" pitchFamily="18" charset="0"/>
                      </a:rPr>
                      <m:t>𝐵</m:t>
                    </m:r>
                  </m:oMath>
                </a14:m>
                <a:r>
                  <a:rPr lang="en-US" dirty="0">
                    <a:latin typeface="Arial" panose="020B0604020202020204" pitchFamily="34" charset="0"/>
                    <a:cs typeface="Arial" panose="020B0604020202020204" pitchFamily="34" charset="0"/>
                  </a:rPr>
                  <a:t> be two sets. </a:t>
                </a:r>
              </a:p>
              <a:p>
                <a:r>
                  <a:rPr lang="en-US" sz="1800" dirty="0"/>
                  <a:t>The </a:t>
                </a:r>
                <a:r>
                  <a:rPr lang="en-US" sz="1800" b="1" dirty="0"/>
                  <a:t>union </a:t>
                </a:r>
                <a:r>
                  <a:rPr lang="en-US" sz="1800" dirty="0"/>
                  <a:t>of </a:t>
                </a:r>
                <a14:m>
                  <m:oMath xmlns:m="http://schemas.openxmlformats.org/officeDocument/2006/math">
                    <m:r>
                      <a:rPr lang="en-US" sz="1800" i="1" dirty="0" smtClean="0">
                        <a:latin typeface="Cambria Math" panose="02040503050406030204" pitchFamily="18" charset="0"/>
                      </a:rPr>
                      <m:t>𝐴</m:t>
                    </m:r>
                  </m:oMath>
                </a14:m>
                <a:r>
                  <a:rPr lang="en-US" sz="1800" dirty="0"/>
                  <a:t> and </a:t>
                </a:r>
                <a14:m>
                  <m:oMath xmlns:m="http://schemas.openxmlformats.org/officeDocument/2006/math">
                    <m:r>
                      <a:rPr lang="en-US" sz="1800" i="1" dirty="0" smtClean="0">
                        <a:latin typeface="Cambria Math" panose="02040503050406030204" pitchFamily="18" charset="0"/>
                      </a:rPr>
                      <m:t>𝐵</m:t>
                    </m:r>
                  </m:oMath>
                </a14:m>
                <a:r>
                  <a:rPr lang="en-US" sz="1800" dirty="0"/>
                  <a:t> is the set</a:t>
                </a:r>
                <a:r>
                  <a:rPr lang="en-US" sz="1800" b="1" dirty="0"/>
                  <a:t> </a:t>
                </a:r>
                <a14:m>
                  <m:oMath xmlns:m="http://schemas.openxmlformats.org/officeDocument/2006/math">
                    <m:r>
                      <a:rPr lang="en-US" altLang="zh-CN" sz="1800" i="1">
                        <a:latin typeface="Cambria Math" panose="02040503050406030204" pitchFamily="18" charset="0"/>
                      </a:rPr>
                      <m:t>𝐴</m:t>
                    </m:r>
                    <m:r>
                      <a:rPr lang="en-US" altLang="zh-CN" sz="1800" i="1" smtClean="0">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rPr>
                      <m:t>𝐵</m:t>
                    </m:r>
                    <m:r>
                      <a:rPr lang="en-US" altLang="zh-CN" sz="1800" i="1">
                        <a:latin typeface="Cambria Math" panose="02040503050406030204" pitchFamily="18" charset="0"/>
                      </a:rPr>
                      <m:t>={</m:t>
                    </m:r>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𝐴</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𝐵</m:t>
                    </m:r>
                    <m:r>
                      <a:rPr lang="en-US" altLang="zh-CN" sz="1800" b="0" i="1" smtClean="0">
                        <a:latin typeface="Cambria Math" panose="02040503050406030204" pitchFamily="18" charset="0"/>
                      </a:rPr>
                      <m:t>}</m:t>
                    </m:r>
                  </m:oMath>
                </a14:m>
                <a:r>
                  <a:rPr lang="en-US" sz="1800" dirty="0"/>
                  <a:t>.</a:t>
                </a:r>
              </a:p>
              <a:p>
                <a:r>
                  <a:rPr lang="en-US" sz="1800" dirty="0"/>
                  <a:t>The </a:t>
                </a:r>
                <a:r>
                  <a:rPr lang="en-US" sz="1800" b="1" dirty="0"/>
                  <a:t>intersection</a:t>
                </a:r>
                <a:r>
                  <a:rPr lang="en-US" sz="1800" dirty="0"/>
                  <a:t> of </a:t>
                </a:r>
                <a14:m>
                  <m:oMath xmlns:m="http://schemas.openxmlformats.org/officeDocument/2006/math">
                    <m:r>
                      <a:rPr lang="en-US" sz="1800" b="0" i="1" smtClean="0">
                        <a:latin typeface="Cambria Math" panose="02040503050406030204" pitchFamily="18" charset="0"/>
                      </a:rPr>
                      <m:t>𝐴</m:t>
                    </m:r>
                  </m:oMath>
                </a14:m>
                <a:r>
                  <a:rPr lang="en-US" sz="1800" dirty="0"/>
                  <a:t> and </a:t>
                </a:r>
                <a14:m>
                  <m:oMath xmlns:m="http://schemas.openxmlformats.org/officeDocument/2006/math">
                    <m:r>
                      <a:rPr lang="en-US" sz="1800" b="0" i="1" smtClean="0">
                        <a:latin typeface="Cambria Math" panose="02040503050406030204" pitchFamily="18" charset="0"/>
                      </a:rPr>
                      <m:t>𝐵</m:t>
                    </m:r>
                  </m:oMath>
                </a14:m>
                <a:r>
                  <a:rPr lang="en-US" sz="1800" dirty="0"/>
                  <a:t> is the set </a:t>
                </a:r>
                <a14:m>
                  <m:oMath xmlns:m="http://schemas.openxmlformats.org/officeDocument/2006/math">
                    <m:r>
                      <a:rPr lang="en-US" sz="1800" b="0" i="1" smtClean="0">
                        <a:latin typeface="Cambria Math" panose="02040503050406030204" pitchFamily="18" charset="0"/>
                      </a:rPr>
                      <m:t>𝐴</m:t>
                    </m:r>
                    <m:r>
                      <a:rPr lang="en-US" sz="1800" b="0" i="1" smtClean="0">
                        <a:latin typeface="Cambria Math" panose="02040503050406030204" pitchFamily="18" charset="0"/>
                      </a:rPr>
                      <m:t>∩</m:t>
                    </m:r>
                    <m:r>
                      <a:rPr lang="en-US" sz="1800" b="0" i="1" smtClean="0">
                        <a:latin typeface="Cambria Math" panose="02040503050406030204" pitchFamily="18" charset="0"/>
                      </a:rPr>
                      <m:t>𝐵</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m:t>
                    </m:r>
                    <m:r>
                      <a:rPr lang="en-US" sz="1800" b="0" i="1" smtClean="0">
                        <a:latin typeface="Cambria Math" panose="02040503050406030204" pitchFamily="18" charset="0"/>
                      </a:rPr>
                      <m:t>𝐴</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m:t>
                    </m:r>
                    <m:r>
                      <a:rPr lang="en-US" sz="1800" b="0" i="1" smtClean="0">
                        <a:latin typeface="Cambria Math" panose="02040503050406030204" pitchFamily="18" charset="0"/>
                      </a:rPr>
                      <m:t>𝐵</m:t>
                    </m:r>
                    <m:r>
                      <a:rPr lang="en-US" sz="1800" b="0" i="1" smtClean="0">
                        <a:latin typeface="Cambria Math" panose="02040503050406030204" pitchFamily="18" charset="0"/>
                      </a:rPr>
                      <m:t>}</m:t>
                    </m:r>
                  </m:oMath>
                </a14:m>
                <a:r>
                  <a:rPr lang="en-US" sz="1800" dirty="0"/>
                  <a:t>.</a:t>
                </a:r>
              </a:p>
              <a:p>
                <a:r>
                  <a:rPr lang="en-US" sz="1800" dirty="0"/>
                  <a:t>The </a:t>
                </a:r>
                <a:r>
                  <a:rPr lang="en-US" sz="1800" b="1" dirty="0"/>
                  <a:t>set difference </a:t>
                </a:r>
                <a:r>
                  <a:rPr lang="en-US" sz="1800" dirty="0"/>
                  <a:t>of </a:t>
                </a:r>
                <a14:m>
                  <m:oMath xmlns:m="http://schemas.openxmlformats.org/officeDocument/2006/math">
                    <m:r>
                      <a:rPr lang="en-US" sz="1800" i="1" dirty="0" smtClean="0">
                        <a:latin typeface="Cambria Math" panose="02040503050406030204" pitchFamily="18" charset="0"/>
                      </a:rPr>
                      <m:t>𝐴</m:t>
                    </m:r>
                  </m:oMath>
                </a14:m>
                <a:r>
                  <a:rPr lang="en-US" sz="1800" dirty="0"/>
                  <a:t> and </a:t>
                </a:r>
                <a14:m>
                  <m:oMath xmlns:m="http://schemas.openxmlformats.org/officeDocument/2006/math">
                    <m:r>
                      <a:rPr lang="en-US" sz="1800" i="1" dirty="0" smtClean="0">
                        <a:latin typeface="Cambria Math" panose="02040503050406030204" pitchFamily="18" charset="0"/>
                      </a:rPr>
                      <m:t>𝐵</m:t>
                    </m:r>
                  </m:oMath>
                </a14:m>
                <a:r>
                  <a:rPr lang="en-US" sz="1800" dirty="0"/>
                  <a:t> is the set</a:t>
                </a:r>
                <a:r>
                  <a:rPr lang="en-US" sz="1800" b="1" dirty="0"/>
                  <a:t> </a:t>
                </a:r>
                <a14:m>
                  <m:oMath xmlns:m="http://schemas.openxmlformats.org/officeDocument/2006/math">
                    <m:r>
                      <a:rPr lang="en-US" altLang="zh-CN" sz="1800" i="1">
                        <a:latin typeface="Cambria Math" panose="02040503050406030204" pitchFamily="18" charset="0"/>
                      </a:rPr>
                      <m:t>𝐴</m:t>
                    </m:r>
                    <m:r>
                      <a:rPr lang="en-US" altLang="zh-CN" sz="1800" i="1">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rPr>
                      <m:t>𝐵</m:t>
                    </m:r>
                    <m:r>
                      <a:rPr lang="en-US" altLang="zh-CN" sz="1800" i="1">
                        <a:latin typeface="Cambria Math" panose="02040503050406030204" pitchFamily="18" charset="0"/>
                      </a:rPr>
                      <m:t>={</m:t>
                    </m:r>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𝐴</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𝐵</m:t>
                    </m:r>
                    <m:r>
                      <a:rPr lang="en-US" altLang="zh-CN" sz="1800" b="0" i="1" smtClean="0">
                        <a:latin typeface="Cambria Math" panose="02040503050406030204" pitchFamily="18" charset="0"/>
                      </a:rPr>
                      <m:t>}</m:t>
                    </m:r>
                  </m:oMath>
                </a14:m>
                <a:r>
                  <a:rPr lang="en-US" sz="1800" dirty="0"/>
                  <a:t>.</a:t>
                </a:r>
              </a:p>
              <a:p>
                <a:endParaRPr lang="en-US" sz="1800" dirty="0"/>
              </a:p>
              <a:p>
                <a:r>
                  <a:rPr lang="en-US" dirty="0"/>
                  <a:t>For example,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m:t>
                    </m:r>
                  </m:oMath>
                </a14:m>
                <a:r>
                  <a:rPr lang="en-US" dirty="0">
                    <a:latin typeface="Arial" panose="020B0604020202020204" pitchFamily="34" charset="0"/>
                    <a:cs typeface="Arial" panose="020B0604020202020204" pitchFamily="34" charset="0"/>
                  </a:rPr>
                  <a:t>, </a:t>
                </a:r>
                <a14:m>
                  <m:oMath xmlns:m="http://schemas.openxmlformats.org/officeDocument/2006/math">
                    <m:r>
                      <a:rPr lang="en-US" b="0" i="1" dirty="0" smtClean="0">
                        <a:latin typeface="Cambria Math" panose="02040503050406030204" pitchFamily="18" charset="0"/>
                        <a:cs typeface="Arial" panose="020B0604020202020204" pitchFamily="34" charset="0"/>
                      </a:rPr>
                      <m:t>𝐵</m:t>
                    </m:r>
                    <m:r>
                      <a:rPr lang="en-US" b="0" i="1" dirty="0" smtClean="0">
                        <a:latin typeface="Cambria Math" panose="02040503050406030204" pitchFamily="18" charset="0"/>
                        <a:cs typeface="Arial" panose="020B0604020202020204" pitchFamily="34" charset="0"/>
                      </a:rPr>
                      <m:t>={1,</m:t>
                    </m:r>
                    <m:r>
                      <a:rPr lang="en-US" b="0" i="1" dirty="0" smtClean="0">
                        <a:latin typeface="Cambria Math" panose="02040503050406030204" pitchFamily="18" charset="0"/>
                        <a:cs typeface="Arial" panose="020B0604020202020204" pitchFamily="34" charset="0"/>
                      </a:rPr>
                      <m:t>𝑦</m:t>
                    </m:r>
                    <m:r>
                      <a:rPr lang="en-US" b="0" i="1" dirty="0" smtClean="0">
                        <a:latin typeface="Cambria Math" panose="02040503050406030204" pitchFamily="18" charset="0"/>
                        <a:cs typeface="Arial" panose="020B0604020202020204" pitchFamily="34" charset="0"/>
                      </a:rPr>
                      <m:t>}</m:t>
                    </m:r>
                  </m:oMath>
                </a14:m>
                <a:endParaRPr lang="en-US" dirty="0">
                  <a:latin typeface="Arial" panose="020B0604020202020204" pitchFamily="34" charset="0"/>
                  <a:cs typeface="Arial" panose="020B0604020202020204" pitchFamily="34" charset="0"/>
                </a:endParaRPr>
              </a:p>
              <a:p>
                <a:pPr lvl="1"/>
                <a14:m>
                  <m:oMath xmlns:m="http://schemas.openxmlformats.org/officeDocument/2006/math">
                    <m:r>
                      <a:rPr lang="en-US" i="1">
                        <a:latin typeface="Cambria Math" panose="02040503050406030204" pitchFamily="18" charset="0"/>
                      </a:rPr>
                      <m:t>𝐴</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,1,</m:t>
                        </m:r>
                        <m:r>
                          <a:rPr lang="en-US" b="0" i="1" smtClean="0">
                            <a:latin typeface="Cambria Math" panose="02040503050406030204" pitchFamily="18" charset="0"/>
                          </a:rPr>
                          <m:t>𝑦</m:t>
                        </m:r>
                      </m:e>
                    </m:d>
                  </m:oMath>
                </a14:m>
                <a:endParaRPr lang="en-US" dirty="0">
                  <a:latin typeface="Arial" panose="020B0604020202020204" pitchFamily="34" charset="0"/>
                  <a:cs typeface="Arial" panose="020B0604020202020204" pitchFamily="34" charset="0"/>
                </a:endParaRPr>
              </a:p>
              <a:p>
                <a:pPr lvl="1"/>
                <a14:m>
                  <m:oMath xmlns:m="http://schemas.openxmlformats.org/officeDocument/2006/math">
                    <m:r>
                      <a:rPr lang="en-US" b="0" i="1" smtClean="0">
                        <a:latin typeface="Cambria Math" panose="02040503050406030204" pitchFamily="18" charset="0"/>
                        <a:cs typeface="Arial" panose="020B0604020202020204" pitchFamily="34" charset="0"/>
                      </a:rPr>
                      <m:t>𝐴</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𝐵</m:t>
                    </m:r>
                    <m:r>
                      <a:rPr lang="en-US" b="0" i="1" smtClean="0">
                        <a:latin typeface="Cambria Math" panose="02040503050406030204" pitchFamily="18" charset="0"/>
                        <a:cs typeface="Arial" panose="020B0604020202020204" pitchFamily="34" charset="0"/>
                      </a:rPr>
                      <m:t>=</m:t>
                    </m:r>
                    <m:d>
                      <m:dPr>
                        <m:begChr m:val="{"/>
                        <m:endChr m:val="}"/>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1</m:t>
                        </m:r>
                      </m:e>
                    </m:d>
                  </m:oMath>
                </a14:m>
                <a:r>
                  <a:rPr lang="en-US" dirty="0">
                    <a:latin typeface="Arial" panose="020B0604020202020204" pitchFamily="34" charset="0"/>
                    <a:cs typeface="Arial" panose="020B0604020202020204" pitchFamily="34" charset="0"/>
                  </a:rPr>
                  <a:t> </a:t>
                </a:r>
              </a:p>
              <a:p>
                <a:pPr lvl="1"/>
                <a14:m>
                  <m:oMath xmlns:m="http://schemas.openxmlformats.org/officeDocument/2006/math">
                    <m:r>
                      <a:rPr lang="en-US" i="1">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For SQL, each element in the set is a tuple (table row).</a:t>
                </a:r>
              </a:p>
            </p:txBody>
          </p:sp>
        </mc:Choice>
        <mc:Fallback xmlns="">
          <p:sp>
            <p:nvSpPr>
              <p:cNvPr id="3" name="Content Placeholder 2">
                <a:extLst>
                  <a:ext uri="{FF2B5EF4-FFF2-40B4-BE49-F238E27FC236}">
                    <a16:creationId xmlns:a16="http://schemas.microsoft.com/office/drawing/2014/main" id="{0F45299E-9D73-D6C6-04E4-5A98211ADAAB}"/>
                  </a:ext>
                </a:extLst>
              </p:cNvPr>
              <p:cNvSpPr>
                <a:spLocks noGrp="1" noRot="1" noChangeAspect="1" noMove="1" noResize="1" noEditPoints="1" noAdjustHandles="1" noChangeArrowheads="1" noChangeShapeType="1" noTextEdit="1"/>
              </p:cNvSpPr>
              <p:nvPr>
                <p:ph idx="1"/>
              </p:nvPr>
            </p:nvSpPr>
            <p:spPr>
              <a:xfrm>
                <a:off x="838200" y="1412078"/>
                <a:ext cx="10515600" cy="4637030"/>
              </a:xfrm>
              <a:blipFill>
                <a:blip r:embed="rId2"/>
                <a:stretch>
                  <a:fillRect l="-696" t="-1711"/>
                </a:stretch>
              </a:blipFill>
            </p:spPr>
            <p:txBody>
              <a:bodyPr/>
              <a:lstStyle/>
              <a:p>
                <a:r>
                  <a:rPr lang="en-US">
                    <a:noFill/>
                  </a:rPr>
                  <a:t> </a:t>
                </a:r>
              </a:p>
            </p:txBody>
          </p:sp>
        </mc:Fallback>
      </mc:AlternateContent>
    </p:spTree>
    <p:extLst>
      <p:ext uri="{BB962C8B-B14F-4D97-AF65-F5344CB8AC3E}">
        <p14:creationId xmlns:p14="http://schemas.microsoft.com/office/powerpoint/2010/main" val="2389662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F7D2A-8F81-CD32-3AC8-547474B81916}"/>
              </a:ext>
            </a:extLst>
          </p:cNvPr>
          <p:cNvSpPr>
            <a:spLocks noGrp="1"/>
          </p:cNvSpPr>
          <p:nvPr>
            <p:ph type="title"/>
          </p:nvPr>
        </p:nvSpPr>
        <p:spPr/>
        <p:txBody>
          <a:bodyPr/>
          <a:lstStyle/>
          <a:p>
            <a:r>
              <a:rPr lang="en-US" dirty="0"/>
              <a:t>Set Operations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45299E-9D73-D6C6-04E4-5A98211ADAAB}"/>
                  </a:ext>
                </a:extLst>
              </p:cNvPr>
              <p:cNvSpPr>
                <a:spLocks noGrp="1"/>
              </p:cNvSpPr>
              <p:nvPr>
                <p:ph idx="1"/>
              </p:nvPr>
            </p:nvSpPr>
            <p:spPr>
              <a:xfrm>
                <a:off x="838200" y="1412078"/>
                <a:ext cx="10515600" cy="1769272"/>
              </a:xfrm>
            </p:spPr>
            <p:txBody>
              <a:bodyPr>
                <a:normAutofit/>
              </a:bodyPr>
              <a:lstStyle/>
              <a:p>
                <a:pPr marL="0" indent="0">
                  <a:buNone/>
                </a:pPr>
                <a:r>
                  <a:rPr lang="en-US" dirty="0"/>
                  <a:t>Let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r>
                  <a:rPr lang="en-US" dirty="0"/>
                  <a:t> be two relations in database.</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F45299E-9D73-D6C6-04E4-5A98211ADAAB}"/>
                  </a:ext>
                </a:extLst>
              </p:cNvPr>
              <p:cNvSpPr>
                <a:spLocks noGrp="1" noRot="1" noChangeAspect="1" noMove="1" noResize="1" noEditPoints="1" noAdjustHandles="1" noChangeArrowheads="1" noChangeShapeType="1" noTextEdit="1"/>
              </p:cNvSpPr>
              <p:nvPr>
                <p:ph idx="1"/>
              </p:nvPr>
            </p:nvSpPr>
            <p:spPr>
              <a:xfrm>
                <a:off x="838200" y="1412078"/>
                <a:ext cx="10515600" cy="1769272"/>
              </a:xfrm>
              <a:blipFill>
                <a:blip r:embed="rId3"/>
                <a:stretch>
                  <a:fillRect l="-696" t="-4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9B08980C-24C4-D5C9-E902-F82F44A78C95}"/>
                  </a:ext>
                </a:extLst>
              </p:cNvPr>
              <p:cNvGraphicFramePr>
                <a:graphicFrameLocks noGrp="1"/>
              </p:cNvGraphicFramePr>
              <p:nvPr>
                <p:extLst>
                  <p:ext uri="{D42A27DB-BD31-4B8C-83A1-F6EECF244321}">
                    <p14:modId xmlns:p14="http://schemas.microsoft.com/office/powerpoint/2010/main" val="2165732234"/>
                  </p:ext>
                </p:extLst>
              </p:nvPr>
            </p:nvGraphicFramePr>
            <p:xfrm>
              <a:off x="4952924" y="1965960"/>
              <a:ext cx="680084" cy="1463040"/>
            </p:xfrm>
            <a:graphic>
              <a:graphicData uri="http://schemas.openxmlformats.org/drawingml/2006/table">
                <a:tbl>
                  <a:tblPr firstRow="1" bandRow="1">
                    <a:tableStyleId>{5C22544A-7EE6-4342-B048-85BDC9FD1C3A}</a:tableStyleId>
                  </a:tblPr>
                  <a:tblGrid>
                    <a:gridCol w="346392">
                      <a:extLst>
                        <a:ext uri="{9D8B030D-6E8A-4147-A177-3AD203B41FA5}">
                          <a16:colId xmlns:a16="http://schemas.microsoft.com/office/drawing/2014/main" val="629566417"/>
                        </a:ext>
                      </a:extLst>
                    </a:gridCol>
                    <a:gridCol w="333692">
                      <a:extLst>
                        <a:ext uri="{9D8B030D-6E8A-4147-A177-3AD203B41FA5}">
                          <a16:colId xmlns:a16="http://schemas.microsoft.com/office/drawing/2014/main" val="1224785588"/>
                        </a:ext>
                      </a:extLst>
                    </a:gridCol>
                  </a:tblGrid>
                  <a:tr h="0">
                    <a:tc>
                      <a:txBody>
                        <a:bodyPr/>
                        <a:lstStyle/>
                        <a:p>
                          <a:pPr algn="ctr"/>
                          <a:r>
                            <a:rPr lang="en-US" sz="1800" dirty="0">
                              <a:latin typeface="Arial" panose="020B0604020202020204" pitchFamily="34" charset="0"/>
                              <a:cs typeface="Arial" panose="020B0604020202020204" pitchFamily="34" charset="0"/>
                            </a:rPr>
                            <a:t>A</a:t>
                          </a:r>
                        </a:p>
                      </a:txBody>
                      <a:tcPr anchor="ctr"/>
                    </a:tc>
                    <a:tc>
                      <a:txBody>
                        <a:bodyPr/>
                        <a:lstStyle/>
                        <a:p>
                          <a:pPr algn="ctr"/>
                          <a:r>
                            <a:rPr lang="en-US" sz="1800" dirty="0">
                              <a:latin typeface="Arial" panose="020B0604020202020204" pitchFamily="34" charset="0"/>
                              <a:cs typeface="Arial" panose="020B0604020202020204" pitchFamily="34" charset="0"/>
                            </a:rPr>
                            <a:t>B</a:t>
                          </a:r>
                        </a:p>
                      </a:txBody>
                      <a:tcPr anchor="ctr"/>
                    </a:tc>
                    <a:extLst>
                      <a:ext uri="{0D108BD9-81ED-4DB2-BD59-A6C34878D82A}">
                        <a16:rowId xmlns:a16="http://schemas.microsoft.com/office/drawing/2014/main" val="1864052661"/>
                      </a:ext>
                    </a:extLst>
                  </a:tr>
                  <a:tr h="0">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𝛼</m:t>
                                </m:r>
                              </m:oMath>
                            </m:oMathPara>
                          </a14:m>
                          <a:endParaRPr 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1</m:t>
                                </m:r>
                              </m:oMath>
                            </m:oMathPara>
                          </a14:m>
                          <a:endParaRPr lang="en-US" sz="1800" dirty="0"/>
                        </a:p>
                      </a:txBody>
                      <a:tcPr anchor="ctr"/>
                    </a:tc>
                    <a:extLst>
                      <a:ext uri="{0D108BD9-81ED-4DB2-BD59-A6C34878D82A}">
                        <a16:rowId xmlns:a16="http://schemas.microsoft.com/office/drawing/2014/main" val="3617410298"/>
                      </a:ext>
                    </a:extLst>
                  </a:tr>
                  <a:tr h="0">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𝛼</m:t>
                                </m:r>
                              </m:oMath>
                            </m:oMathPara>
                          </a14:m>
                          <a:endParaRPr 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2</m:t>
                                </m:r>
                              </m:oMath>
                            </m:oMathPara>
                          </a14:m>
                          <a:endParaRPr lang="en-US" sz="1800" dirty="0"/>
                        </a:p>
                      </a:txBody>
                      <a:tcPr anchor="ctr"/>
                    </a:tc>
                    <a:extLst>
                      <a:ext uri="{0D108BD9-81ED-4DB2-BD59-A6C34878D82A}">
                        <a16:rowId xmlns:a16="http://schemas.microsoft.com/office/drawing/2014/main" val="3719143599"/>
                      </a:ext>
                    </a:extLst>
                  </a:tr>
                  <a:tr h="0">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𝛽</m:t>
                                </m:r>
                              </m:oMath>
                            </m:oMathPara>
                          </a14:m>
                          <a:endParaRPr 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1</m:t>
                                </m:r>
                              </m:oMath>
                            </m:oMathPara>
                          </a14:m>
                          <a:endParaRPr lang="en-US" sz="1800" dirty="0"/>
                        </a:p>
                      </a:txBody>
                      <a:tcPr anchor="ctr"/>
                    </a:tc>
                    <a:extLst>
                      <a:ext uri="{0D108BD9-81ED-4DB2-BD59-A6C34878D82A}">
                        <a16:rowId xmlns:a16="http://schemas.microsoft.com/office/drawing/2014/main" val="2046267138"/>
                      </a:ext>
                    </a:extLst>
                  </a:tr>
                </a:tbl>
              </a:graphicData>
            </a:graphic>
          </p:graphicFrame>
        </mc:Choice>
        <mc:Fallback xmlns="">
          <p:graphicFrame>
            <p:nvGraphicFramePr>
              <p:cNvPr id="4" name="Table 4">
                <a:extLst>
                  <a:ext uri="{FF2B5EF4-FFF2-40B4-BE49-F238E27FC236}">
                    <a16:creationId xmlns:a16="http://schemas.microsoft.com/office/drawing/2014/main" id="{9B08980C-24C4-D5C9-E902-F82F44A78C95}"/>
                  </a:ext>
                </a:extLst>
              </p:cNvPr>
              <p:cNvGraphicFramePr>
                <a:graphicFrameLocks noGrp="1"/>
              </p:cNvGraphicFramePr>
              <p:nvPr>
                <p:extLst>
                  <p:ext uri="{D42A27DB-BD31-4B8C-83A1-F6EECF244321}">
                    <p14:modId xmlns:p14="http://schemas.microsoft.com/office/powerpoint/2010/main" val="2165732234"/>
                  </p:ext>
                </p:extLst>
              </p:nvPr>
            </p:nvGraphicFramePr>
            <p:xfrm>
              <a:off x="4952924" y="1965960"/>
              <a:ext cx="680084" cy="1463040"/>
            </p:xfrm>
            <a:graphic>
              <a:graphicData uri="http://schemas.openxmlformats.org/drawingml/2006/table">
                <a:tbl>
                  <a:tblPr firstRow="1" bandRow="1">
                    <a:tableStyleId>{5C22544A-7EE6-4342-B048-85BDC9FD1C3A}</a:tableStyleId>
                  </a:tblPr>
                  <a:tblGrid>
                    <a:gridCol w="346392">
                      <a:extLst>
                        <a:ext uri="{9D8B030D-6E8A-4147-A177-3AD203B41FA5}">
                          <a16:colId xmlns:a16="http://schemas.microsoft.com/office/drawing/2014/main" val="629566417"/>
                        </a:ext>
                      </a:extLst>
                    </a:gridCol>
                    <a:gridCol w="333692">
                      <a:extLst>
                        <a:ext uri="{9D8B030D-6E8A-4147-A177-3AD203B41FA5}">
                          <a16:colId xmlns:a16="http://schemas.microsoft.com/office/drawing/2014/main" val="1224785588"/>
                        </a:ext>
                      </a:extLst>
                    </a:gridCol>
                  </a:tblGrid>
                  <a:tr h="365760">
                    <a:tc>
                      <a:txBody>
                        <a:bodyPr/>
                        <a:lstStyle/>
                        <a:p>
                          <a:pPr algn="ctr"/>
                          <a:r>
                            <a:rPr lang="en-US" sz="1800" dirty="0">
                              <a:latin typeface="Arial" panose="020B0604020202020204" pitchFamily="34" charset="0"/>
                              <a:cs typeface="Arial" panose="020B0604020202020204" pitchFamily="34" charset="0"/>
                            </a:rPr>
                            <a:t>A</a:t>
                          </a:r>
                        </a:p>
                      </a:txBody>
                      <a:tcPr anchor="ctr"/>
                    </a:tc>
                    <a:tc>
                      <a:txBody>
                        <a:bodyPr/>
                        <a:lstStyle/>
                        <a:p>
                          <a:pPr algn="ctr"/>
                          <a:r>
                            <a:rPr lang="en-US" sz="1800" dirty="0">
                              <a:latin typeface="Arial" panose="020B0604020202020204" pitchFamily="34" charset="0"/>
                              <a:cs typeface="Arial" panose="020B0604020202020204" pitchFamily="34" charset="0"/>
                            </a:rPr>
                            <a:t>B</a:t>
                          </a:r>
                        </a:p>
                      </a:txBody>
                      <a:tcPr anchor="ctr"/>
                    </a:tc>
                    <a:extLst>
                      <a:ext uri="{0D108BD9-81ED-4DB2-BD59-A6C34878D82A}">
                        <a16:rowId xmlns:a16="http://schemas.microsoft.com/office/drawing/2014/main" val="1864052661"/>
                      </a:ext>
                    </a:extLst>
                  </a:tr>
                  <a:tr h="365760">
                    <a:tc>
                      <a:txBody>
                        <a:bodyPr/>
                        <a:lstStyle/>
                        <a:p>
                          <a:endParaRPr lang="en-US"/>
                        </a:p>
                      </a:txBody>
                      <a:tcPr anchor="ctr">
                        <a:blipFill>
                          <a:blip r:embed="rId4"/>
                          <a:stretch>
                            <a:fillRect l="-1724" t="-106557" r="-101724" b="-209836"/>
                          </a:stretch>
                        </a:blipFill>
                      </a:tcPr>
                    </a:tc>
                    <a:tc>
                      <a:txBody>
                        <a:bodyPr/>
                        <a:lstStyle/>
                        <a:p>
                          <a:endParaRPr lang="en-US"/>
                        </a:p>
                      </a:txBody>
                      <a:tcPr anchor="ctr">
                        <a:blipFill>
                          <a:blip r:embed="rId4"/>
                          <a:stretch>
                            <a:fillRect l="-107273" t="-106557" r="-7273" b="-209836"/>
                          </a:stretch>
                        </a:blipFill>
                      </a:tcPr>
                    </a:tc>
                    <a:extLst>
                      <a:ext uri="{0D108BD9-81ED-4DB2-BD59-A6C34878D82A}">
                        <a16:rowId xmlns:a16="http://schemas.microsoft.com/office/drawing/2014/main" val="3617410298"/>
                      </a:ext>
                    </a:extLst>
                  </a:tr>
                  <a:tr h="365760">
                    <a:tc>
                      <a:txBody>
                        <a:bodyPr/>
                        <a:lstStyle/>
                        <a:p>
                          <a:endParaRPr lang="en-US"/>
                        </a:p>
                      </a:txBody>
                      <a:tcPr anchor="ctr">
                        <a:blipFill>
                          <a:blip r:embed="rId4"/>
                          <a:stretch>
                            <a:fillRect l="-1724" t="-210000" r="-101724" b="-113333"/>
                          </a:stretch>
                        </a:blipFill>
                      </a:tcPr>
                    </a:tc>
                    <a:tc>
                      <a:txBody>
                        <a:bodyPr/>
                        <a:lstStyle/>
                        <a:p>
                          <a:endParaRPr lang="en-US"/>
                        </a:p>
                      </a:txBody>
                      <a:tcPr anchor="ctr">
                        <a:blipFill>
                          <a:blip r:embed="rId4"/>
                          <a:stretch>
                            <a:fillRect l="-107273" t="-210000" r="-7273" b="-113333"/>
                          </a:stretch>
                        </a:blipFill>
                      </a:tcPr>
                    </a:tc>
                    <a:extLst>
                      <a:ext uri="{0D108BD9-81ED-4DB2-BD59-A6C34878D82A}">
                        <a16:rowId xmlns:a16="http://schemas.microsoft.com/office/drawing/2014/main" val="3719143599"/>
                      </a:ext>
                    </a:extLst>
                  </a:tr>
                  <a:tr h="365760">
                    <a:tc>
                      <a:txBody>
                        <a:bodyPr/>
                        <a:lstStyle/>
                        <a:p>
                          <a:endParaRPr lang="en-US"/>
                        </a:p>
                      </a:txBody>
                      <a:tcPr anchor="ctr">
                        <a:blipFill>
                          <a:blip r:embed="rId4"/>
                          <a:stretch>
                            <a:fillRect l="-1724" t="-310000" r="-101724" b="-13333"/>
                          </a:stretch>
                        </a:blipFill>
                      </a:tcPr>
                    </a:tc>
                    <a:tc>
                      <a:txBody>
                        <a:bodyPr/>
                        <a:lstStyle/>
                        <a:p>
                          <a:endParaRPr lang="en-US"/>
                        </a:p>
                      </a:txBody>
                      <a:tcPr anchor="ctr">
                        <a:blipFill>
                          <a:blip r:embed="rId4"/>
                          <a:stretch>
                            <a:fillRect l="-107273" t="-310000" r="-7273" b="-13333"/>
                          </a:stretch>
                        </a:blipFill>
                      </a:tcPr>
                    </a:tc>
                    <a:extLst>
                      <a:ext uri="{0D108BD9-81ED-4DB2-BD59-A6C34878D82A}">
                        <a16:rowId xmlns:a16="http://schemas.microsoft.com/office/drawing/2014/main" val="204626713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2" name="Table 4">
                <a:extLst>
                  <a:ext uri="{FF2B5EF4-FFF2-40B4-BE49-F238E27FC236}">
                    <a16:creationId xmlns:a16="http://schemas.microsoft.com/office/drawing/2014/main" id="{EB3565A5-E1B8-1C14-AF9F-F565BB07F16F}"/>
                  </a:ext>
                </a:extLst>
              </p:cNvPr>
              <p:cNvGraphicFramePr>
                <a:graphicFrameLocks noGrp="1"/>
              </p:cNvGraphicFramePr>
              <p:nvPr>
                <p:extLst>
                  <p:ext uri="{D42A27DB-BD31-4B8C-83A1-F6EECF244321}">
                    <p14:modId xmlns:p14="http://schemas.microsoft.com/office/powerpoint/2010/main" val="1128724492"/>
                  </p:ext>
                </p:extLst>
              </p:nvPr>
            </p:nvGraphicFramePr>
            <p:xfrm>
              <a:off x="6476924" y="1965960"/>
              <a:ext cx="680084" cy="1097280"/>
            </p:xfrm>
            <a:graphic>
              <a:graphicData uri="http://schemas.openxmlformats.org/drawingml/2006/table">
                <a:tbl>
                  <a:tblPr firstRow="1" bandRow="1">
                    <a:tableStyleId>{5C22544A-7EE6-4342-B048-85BDC9FD1C3A}</a:tableStyleId>
                  </a:tblPr>
                  <a:tblGrid>
                    <a:gridCol w="346392">
                      <a:extLst>
                        <a:ext uri="{9D8B030D-6E8A-4147-A177-3AD203B41FA5}">
                          <a16:colId xmlns:a16="http://schemas.microsoft.com/office/drawing/2014/main" val="629566417"/>
                        </a:ext>
                      </a:extLst>
                    </a:gridCol>
                    <a:gridCol w="333692">
                      <a:extLst>
                        <a:ext uri="{9D8B030D-6E8A-4147-A177-3AD203B41FA5}">
                          <a16:colId xmlns:a16="http://schemas.microsoft.com/office/drawing/2014/main" val="1224785588"/>
                        </a:ext>
                      </a:extLst>
                    </a:gridCol>
                  </a:tblGrid>
                  <a:tr h="0">
                    <a:tc>
                      <a:txBody>
                        <a:bodyPr/>
                        <a:lstStyle/>
                        <a:p>
                          <a:pPr algn="ctr"/>
                          <a:r>
                            <a:rPr lang="en-US" sz="1800" dirty="0">
                              <a:latin typeface="Arial" panose="020B0604020202020204" pitchFamily="34" charset="0"/>
                              <a:cs typeface="Arial" panose="020B0604020202020204" pitchFamily="34" charset="0"/>
                            </a:rPr>
                            <a:t>A</a:t>
                          </a:r>
                        </a:p>
                      </a:txBody>
                      <a:tcPr anchor="ctr"/>
                    </a:tc>
                    <a:tc>
                      <a:txBody>
                        <a:bodyPr/>
                        <a:lstStyle/>
                        <a:p>
                          <a:pPr algn="ctr"/>
                          <a:r>
                            <a:rPr lang="en-US" sz="1800" dirty="0">
                              <a:latin typeface="Arial" panose="020B0604020202020204" pitchFamily="34" charset="0"/>
                              <a:cs typeface="Arial" panose="020B0604020202020204" pitchFamily="34" charset="0"/>
                            </a:rPr>
                            <a:t>B</a:t>
                          </a:r>
                        </a:p>
                      </a:txBody>
                      <a:tcPr anchor="ctr"/>
                    </a:tc>
                    <a:extLst>
                      <a:ext uri="{0D108BD9-81ED-4DB2-BD59-A6C34878D82A}">
                        <a16:rowId xmlns:a16="http://schemas.microsoft.com/office/drawing/2014/main" val="1864052661"/>
                      </a:ext>
                    </a:extLst>
                  </a:tr>
                  <a:tr h="0">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𝛼</m:t>
                                </m:r>
                              </m:oMath>
                            </m:oMathPara>
                          </a14:m>
                          <a:endParaRPr 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2</m:t>
                                </m:r>
                              </m:oMath>
                            </m:oMathPara>
                          </a14:m>
                          <a:endParaRPr lang="en-US" sz="1800" dirty="0"/>
                        </a:p>
                      </a:txBody>
                      <a:tcPr anchor="ctr"/>
                    </a:tc>
                    <a:extLst>
                      <a:ext uri="{0D108BD9-81ED-4DB2-BD59-A6C34878D82A}">
                        <a16:rowId xmlns:a16="http://schemas.microsoft.com/office/drawing/2014/main" val="3719143599"/>
                      </a:ext>
                    </a:extLst>
                  </a:tr>
                  <a:tr h="0">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𝛽</m:t>
                                </m:r>
                              </m:oMath>
                            </m:oMathPara>
                          </a14:m>
                          <a:endParaRPr 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3</m:t>
                                </m:r>
                              </m:oMath>
                            </m:oMathPara>
                          </a14:m>
                          <a:endParaRPr lang="en-US" sz="1800" dirty="0"/>
                        </a:p>
                      </a:txBody>
                      <a:tcPr anchor="ctr"/>
                    </a:tc>
                    <a:extLst>
                      <a:ext uri="{0D108BD9-81ED-4DB2-BD59-A6C34878D82A}">
                        <a16:rowId xmlns:a16="http://schemas.microsoft.com/office/drawing/2014/main" val="2046267138"/>
                      </a:ext>
                    </a:extLst>
                  </a:tr>
                </a:tbl>
              </a:graphicData>
            </a:graphic>
          </p:graphicFrame>
        </mc:Choice>
        <mc:Fallback xmlns="">
          <p:graphicFrame>
            <p:nvGraphicFramePr>
              <p:cNvPr id="12" name="Table 4">
                <a:extLst>
                  <a:ext uri="{FF2B5EF4-FFF2-40B4-BE49-F238E27FC236}">
                    <a16:creationId xmlns:a16="http://schemas.microsoft.com/office/drawing/2014/main" id="{EB3565A5-E1B8-1C14-AF9F-F565BB07F16F}"/>
                  </a:ext>
                </a:extLst>
              </p:cNvPr>
              <p:cNvGraphicFramePr>
                <a:graphicFrameLocks noGrp="1"/>
              </p:cNvGraphicFramePr>
              <p:nvPr>
                <p:extLst>
                  <p:ext uri="{D42A27DB-BD31-4B8C-83A1-F6EECF244321}">
                    <p14:modId xmlns:p14="http://schemas.microsoft.com/office/powerpoint/2010/main" val="1128724492"/>
                  </p:ext>
                </p:extLst>
              </p:nvPr>
            </p:nvGraphicFramePr>
            <p:xfrm>
              <a:off x="6476924" y="1965960"/>
              <a:ext cx="680084" cy="1097280"/>
            </p:xfrm>
            <a:graphic>
              <a:graphicData uri="http://schemas.openxmlformats.org/drawingml/2006/table">
                <a:tbl>
                  <a:tblPr firstRow="1" bandRow="1">
                    <a:tableStyleId>{5C22544A-7EE6-4342-B048-85BDC9FD1C3A}</a:tableStyleId>
                  </a:tblPr>
                  <a:tblGrid>
                    <a:gridCol w="346392">
                      <a:extLst>
                        <a:ext uri="{9D8B030D-6E8A-4147-A177-3AD203B41FA5}">
                          <a16:colId xmlns:a16="http://schemas.microsoft.com/office/drawing/2014/main" val="629566417"/>
                        </a:ext>
                      </a:extLst>
                    </a:gridCol>
                    <a:gridCol w="333692">
                      <a:extLst>
                        <a:ext uri="{9D8B030D-6E8A-4147-A177-3AD203B41FA5}">
                          <a16:colId xmlns:a16="http://schemas.microsoft.com/office/drawing/2014/main" val="1224785588"/>
                        </a:ext>
                      </a:extLst>
                    </a:gridCol>
                  </a:tblGrid>
                  <a:tr h="365760">
                    <a:tc>
                      <a:txBody>
                        <a:bodyPr/>
                        <a:lstStyle/>
                        <a:p>
                          <a:pPr algn="ctr"/>
                          <a:r>
                            <a:rPr lang="en-US" sz="1800" dirty="0">
                              <a:latin typeface="Arial" panose="020B0604020202020204" pitchFamily="34" charset="0"/>
                              <a:cs typeface="Arial" panose="020B0604020202020204" pitchFamily="34" charset="0"/>
                            </a:rPr>
                            <a:t>A</a:t>
                          </a:r>
                        </a:p>
                      </a:txBody>
                      <a:tcPr anchor="ctr"/>
                    </a:tc>
                    <a:tc>
                      <a:txBody>
                        <a:bodyPr/>
                        <a:lstStyle/>
                        <a:p>
                          <a:pPr algn="ctr"/>
                          <a:r>
                            <a:rPr lang="en-US" sz="1800" dirty="0">
                              <a:latin typeface="Arial" panose="020B0604020202020204" pitchFamily="34" charset="0"/>
                              <a:cs typeface="Arial" panose="020B0604020202020204" pitchFamily="34" charset="0"/>
                            </a:rPr>
                            <a:t>B</a:t>
                          </a:r>
                        </a:p>
                      </a:txBody>
                      <a:tcPr anchor="ctr"/>
                    </a:tc>
                    <a:extLst>
                      <a:ext uri="{0D108BD9-81ED-4DB2-BD59-A6C34878D82A}">
                        <a16:rowId xmlns:a16="http://schemas.microsoft.com/office/drawing/2014/main" val="1864052661"/>
                      </a:ext>
                    </a:extLst>
                  </a:tr>
                  <a:tr h="365760">
                    <a:tc>
                      <a:txBody>
                        <a:bodyPr/>
                        <a:lstStyle/>
                        <a:p>
                          <a:endParaRPr lang="en-US"/>
                        </a:p>
                      </a:txBody>
                      <a:tcPr anchor="ctr">
                        <a:blipFill>
                          <a:blip r:embed="rId5"/>
                          <a:stretch>
                            <a:fillRect l="-1724" t="-106557" r="-101724" b="-111475"/>
                          </a:stretch>
                        </a:blipFill>
                      </a:tcPr>
                    </a:tc>
                    <a:tc>
                      <a:txBody>
                        <a:bodyPr/>
                        <a:lstStyle/>
                        <a:p>
                          <a:endParaRPr lang="en-US"/>
                        </a:p>
                      </a:txBody>
                      <a:tcPr anchor="ctr">
                        <a:blipFill>
                          <a:blip r:embed="rId5"/>
                          <a:stretch>
                            <a:fillRect l="-107273" t="-106557" r="-7273" b="-111475"/>
                          </a:stretch>
                        </a:blipFill>
                      </a:tcPr>
                    </a:tc>
                    <a:extLst>
                      <a:ext uri="{0D108BD9-81ED-4DB2-BD59-A6C34878D82A}">
                        <a16:rowId xmlns:a16="http://schemas.microsoft.com/office/drawing/2014/main" val="3719143599"/>
                      </a:ext>
                    </a:extLst>
                  </a:tr>
                  <a:tr h="365760">
                    <a:tc>
                      <a:txBody>
                        <a:bodyPr/>
                        <a:lstStyle/>
                        <a:p>
                          <a:endParaRPr lang="en-US"/>
                        </a:p>
                      </a:txBody>
                      <a:tcPr anchor="ctr">
                        <a:blipFill>
                          <a:blip r:embed="rId5"/>
                          <a:stretch>
                            <a:fillRect l="-1724" t="-210000" r="-101724" b="-13333"/>
                          </a:stretch>
                        </a:blipFill>
                      </a:tcPr>
                    </a:tc>
                    <a:tc>
                      <a:txBody>
                        <a:bodyPr/>
                        <a:lstStyle/>
                        <a:p>
                          <a:endParaRPr lang="en-US"/>
                        </a:p>
                      </a:txBody>
                      <a:tcPr anchor="ctr">
                        <a:blipFill>
                          <a:blip r:embed="rId5"/>
                          <a:stretch>
                            <a:fillRect l="-107273" t="-210000" r="-7273" b="-13333"/>
                          </a:stretch>
                        </a:blipFill>
                      </a:tcPr>
                    </a:tc>
                    <a:extLst>
                      <a:ext uri="{0D108BD9-81ED-4DB2-BD59-A6C34878D82A}">
                        <a16:rowId xmlns:a16="http://schemas.microsoft.com/office/drawing/2014/main" val="2046267138"/>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4A4ABE7-B7BD-A512-08F8-E0636A84789A}"/>
                  </a:ext>
                </a:extLst>
              </p:cNvPr>
              <p:cNvSpPr txBox="1"/>
              <p:nvPr/>
            </p:nvSpPr>
            <p:spPr>
              <a:xfrm>
                <a:off x="4591671" y="1965960"/>
                <a:ext cx="361253" cy="369332"/>
              </a:xfrm>
              <a:prstGeom prst="rect">
                <a:avLst/>
              </a:prstGeom>
            </p:spPr>
            <p:txBody>
              <a:bodyPr vert="horz" wrap="none" lIns="91440" tIns="45720" rIns="91440" bIns="45720" rtlCol="0" anchor="ctr">
                <a:spAutoFit/>
              </a:bodyPr>
              <a:lstStyle/>
              <a:p>
                <a:pPr algn="l"/>
                <a14:m>
                  <m:oMathPara xmlns:m="http://schemas.openxmlformats.org/officeDocument/2006/math">
                    <m:oMathParaPr>
                      <m:jc m:val="centerGroup"/>
                    </m:oMathParaPr>
                    <m:oMath xmlns:m="http://schemas.openxmlformats.org/officeDocument/2006/math">
                      <m:r>
                        <a:rPr kumimoji="1" lang="en-US" i="1" dirty="0" smtClean="0">
                          <a:latin typeface="Cambria Math" panose="02040503050406030204" pitchFamily="18" charset="0"/>
                        </a:rPr>
                        <m:t>𝑟</m:t>
                      </m:r>
                    </m:oMath>
                  </m:oMathPara>
                </a14:m>
                <a:endParaRPr kumimoji="1" lang="en-US" dirty="0"/>
              </a:p>
            </p:txBody>
          </p:sp>
        </mc:Choice>
        <mc:Fallback xmlns="">
          <p:sp>
            <p:nvSpPr>
              <p:cNvPr id="5" name="TextBox 4">
                <a:extLst>
                  <a:ext uri="{FF2B5EF4-FFF2-40B4-BE49-F238E27FC236}">
                    <a16:creationId xmlns:a16="http://schemas.microsoft.com/office/drawing/2014/main" id="{94A4ABE7-B7BD-A512-08F8-E0636A84789A}"/>
                  </a:ext>
                </a:extLst>
              </p:cNvPr>
              <p:cNvSpPr txBox="1">
                <a:spLocks noRot="1" noChangeAspect="1" noMove="1" noResize="1" noEditPoints="1" noAdjustHandles="1" noChangeArrowheads="1" noChangeShapeType="1" noTextEdit="1"/>
              </p:cNvSpPr>
              <p:nvPr/>
            </p:nvSpPr>
            <p:spPr>
              <a:xfrm>
                <a:off x="4591671" y="1965960"/>
                <a:ext cx="361253"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AC0871D-1F58-FE8D-0C61-0BC2E3D9C6E8}"/>
                  </a:ext>
                </a:extLst>
              </p:cNvPr>
              <p:cNvSpPr txBox="1"/>
              <p:nvPr/>
            </p:nvSpPr>
            <p:spPr>
              <a:xfrm>
                <a:off x="6117595" y="1965960"/>
                <a:ext cx="359329" cy="369332"/>
              </a:xfrm>
              <a:prstGeom prst="rect">
                <a:avLst/>
              </a:prstGeom>
            </p:spPr>
            <p:txBody>
              <a:bodyPr vert="horz" wrap="none" lIns="91440" tIns="45720" rIns="91440" bIns="45720" rtlCol="0" anchor="ctr">
                <a:spAutoFit/>
              </a:bodyPr>
              <a:lstStyle/>
              <a:p>
                <a:pPr algn="l"/>
                <a14:m>
                  <m:oMathPara xmlns:m="http://schemas.openxmlformats.org/officeDocument/2006/math">
                    <m:oMathParaPr>
                      <m:jc m:val="centerGroup"/>
                    </m:oMathParaPr>
                    <m:oMath xmlns:m="http://schemas.openxmlformats.org/officeDocument/2006/math">
                      <m:r>
                        <a:rPr kumimoji="1" lang="en-US" b="0" i="1" dirty="0" smtClean="0">
                          <a:latin typeface="Cambria Math" panose="02040503050406030204" pitchFamily="18" charset="0"/>
                        </a:rPr>
                        <m:t>𝑠</m:t>
                      </m:r>
                    </m:oMath>
                  </m:oMathPara>
                </a14:m>
                <a:endParaRPr kumimoji="1" lang="en-US" dirty="0"/>
              </a:p>
            </p:txBody>
          </p:sp>
        </mc:Choice>
        <mc:Fallback xmlns="">
          <p:sp>
            <p:nvSpPr>
              <p:cNvPr id="13" name="TextBox 12">
                <a:extLst>
                  <a:ext uri="{FF2B5EF4-FFF2-40B4-BE49-F238E27FC236}">
                    <a16:creationId xmlns:a16="http://schemas.microsoft.com/office/drawing/2014/main" id="{0AC0871D-1F58-FE8D-0C61-0BC2E3D9C6E8}"/>
                  </a:ext>
                </a:extLst>
              </p:cNvPr>
              <p:cNvSpPr txBox="1">
                <a:spLocks noRot="1" noChangeAspect="1" noMove="1" noResize="1" noEditPoints="1" noAdjustHandles="1" noChangeArrowheads="1" noChangeShapeType="1" noTextEdit="1"/>
              </p:cNvSpPr>
              <p:nvPr/>
            </p:nvSpPr>
            <p:spPr>
              <a:xfrm>
                <a:off x="6117595" y="1965960"/>
                <a:ext cx="35932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4" name="Table 4">
                <a:extLst>
                  <a:ext uri="{FF2B5EF4-FFF2-40B4-BE49-F238E27FC236}">
                    <a16:creationId xmlns:a16="http://schemas.microsoft.com/office/drawing/2014/main" id="{9E35C7C6-CB9D-D5B5-720E-85E31BA0C518}"/>
                  </a:ext>
                </a:extLst>
              </p:cNvPr>
              <p:cNvGraphicFramePr>
                <a:graphicFrameLocks noGrp="1"/>
              </p:cNvGraphicFramePr>
              <p:nvPr>
                <p:extLst>
                  <p:ext uri="{D42A27DB-BD31-4B8C-83A1-F6EECF244321}">
                    <p14:modId xmlns:p14="http://schemas.microsoft.com/office/powerpoint/2010/main" val="2692624336"/>
                  </p:ext>
                </p:extLst>
              </p:nvPr>
            </p:nvGraphicFramePr>
            <p:xfrm>
              <a:off x="4952661" y="3699810"/>
              <a:ext cx="680084" cy="1828800"/>
            </p:xfrm>
            <a:graphic>
              <a:graphicData uri="http://schemas.openxmlformats.org/drawingml/2006/table">
                <a:tbl>
                  <a:tblPr firstRow="1" bandRow="1">
                    <a:tableStyleId>{5C22544A-7EE6-4342-B048-85BDC9FD1C3A}</a:tableStyleId>
                  </a:tblPr>
                  <a:tblGrid>
                    <a:gridCol w="346392">
                      <a:extLst>
                        <a:ext uri="{9D8B030D-6E8A-4147-A177-3AD203B41FA5}">
                          <a16:colId xmlns:a16="http://schemas.microsoft.com/office/drawing/2014/main" val="629566417"/>
                        </a:ext>
                      </a:extLst>
                    </a:gridCol>
                    <a:gridCol w="333692">
                      <a:extLst>
                        <a:ext uri="{9D8B030D-6E8A-4147-A177-3AD203B41FA5}">
                          <a16:colId xmlns:a16="http://schemas.microsoft.com/office/drawing/2014/main" val="1224785588"/>
                        </a:ext>
                      </a:extLst>
                    </a:gridCol>
                  </a:tblGrid>
                  <a:tr h="0">
                    <a:tc>
                      <a:txBody>
                        <a:bodyPr/>
                        <a:lstStyle/>
                        <a:p>
                          <a:pPr algn="ctr"/>
                          <a:r>
                            <a:rPr lang="en-US" sz="1800" dirty="0">
                              <a:latin typeface="Arial" panose="020B0604020202020204" pitchFamily="34" charset="0"/>
                              <a:cs typeface="Arial" panose="020B0604020202020204" pitchFamily="34" charset="0"/>
                            </a:rPr>
                            <a:t>A</a:t>
                          </a:r>
                        </a:p>
                      </a:txBody>
                      <a:tcPr anchor="ctr"/>
                    </a:tc>
                    <a:tc>
                      <a:txBody>
                        <a:bodyPr/>
                        <a:lstStyle/>
                        <a:p>
                          <a:pPr algn="ctr"/>
                          <a:r>
                            <a:rPr lang="en-US" sz="1800" dirty="0">
                              <a:latin typeface="Arial" panose="020B0604020202020204" pitchFamily="34" charset="0"/>
                              <a:cs typeface="Arial" panose="020B0604020202020204" pitchFamily="34" charset="0"/>
                            </a:rPr>
                            <a:t>B</a:t>
                          </a:r>
                        </a:p>
                      </a:txBody>
                      <a:tcPr anchor="ctr"/>
                    </a:tc>
                    <a:extLst>
                      <a:ext uri="{0D108BD9-81ED-4DB2-BD59-A6C34878D82A}">
                        <a16:rowId xmlns:a16="http://schemas.microsoft.com/office/drawing/2014/main" val="1864052661"/>
                      </a:ext>
                    </a:extLst>
                  </a:tr>
                  <a:tr h="0">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𝛼</m:t>
                                </m:r>
                              </m:oMath>
                            </m:oMathPara>
                          </a14:m>
                          <a:endParaRPr 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1</m:t>
                                </m:r>
                              </m:oMath>
                            </m:oMathPara>
                          </a14:m>
                          <a:endParaRPr lang="en-US" sz="1800" dirty="0"/>
                        </a:p>
                      </a:txBody>
                      <a:tcPr anchor="ctr"/>
                    </a:tc>
                    <a:extLst>
                      <a:ext uri="{0D108BD9-81ED-4DB2-BD59-A6C34878D82A}">
                        <a16:rowId xmlns:a16="http://schemas.microsoft.com/office/drawing/2014/main" val="3617410298"/>
                      </a:ext>
                    </a:extLst>
                  </a:tr>
                  <a:tr h="0">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𝛼</m:t>
                                </m:r>
                              </m:oMath>
                            </m:oMathPara>
                          </a14:m>
                          <a:endParaRPr 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2</m:t>
                                </m:r>
                              </m:oMath>
                            </m:oMathPara>
                          </a14:m>
                          <a:endParaRPr lang="en-US" sz="1800" dirty="0"/>
                        </a:p>
                      </a:txBody>
                      <a:tcPr anchor="ctr"/>
                    </a:tc>
                    <a:extLst>
                      <a:ext uri="{0D108BD9-81ED-4DB2-BD59-A6C34878D82A}">
                        <a16:rowId xmlns:a16="http://schemas.microsoft.com/office/drawing/2014/main" val="3719143599"/>
                      </a:ext>
                    </a:extLst>
                  </a:tr>
                  <a:tr h="0">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𝛽</m:t>
                                </m:r>
                              </m:oMath>
                            </m:oMathPara>
                          </a14:m>
                          <a:endParaRPr 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1</m:t>
                                </m:r>
                              </m:oMath>
                            </m:oMathPara>
                          </a14:m>
                          <a:endParaRPr lang="en-US" sz="1800" dirty="0"/>
                        </a:p>
                      </a:txBody>
                      <a:tcPr anchor="ctr"/>
                    </a:tc>
                    <a:extLst>
                      <a:ext uri="{0D108BD9-81ED-4DB2-BD59-A6C34878D82A}">
                        <a16:rowId xmlns:a16="http://schemas.microsoft.com/office/drawing/2014/main" val="2046267138"/>
                      </a:ext>
                    </a:extLst>
                  </a:tr>
                  <a:tr h="0">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𝛽</m:t>
                                </m:r>
                              </m:oMath>
                            </m:oMathPara>
                          </a14:m>
                          <a:endParaRPr 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3</m:t>
                                </m:r>
                              </m:oMath>
                            </m:oMathPara>
                          </a14:m>
                          <a:endParaRPr lang="en-US" sz="1800" dirty="0"/>
                        </a:p>
                      </a:txBody>
                      <a:tcPr anchor="ctr"/>
                    </a:tc>
                    <a:extLst>
                      <a:ext uri="{0D108BD9-81ED-4DB2-BD59-A6C34878D82A}">
                        <a16:rowId xmlns:a16="http://schemas.microsoft.com/office/drawing/2014/main" val="1306281373"/>
                      </a:ext>
                    </a:extLst>
                  </a:tr>
                </a:tbl>
              </a:graphicData>
            </a:graphic>
          </p:graphicFrame>
        </mc:Choice>
        <mc:Fallback xmlns="">
          <p:graphicFrame>
            <p:nvGraphicFramePr>
              <p:cNvPr id="14" name="Table 4">
                <a:extLst>
                  <a:ext uri="{FF2B5EF4-FFF2-40B4-BE49-F238E27FC236}">
                    <a16:creationId xmlns:a16="http://schemas.microsoft.com/office/drawing/2014/main" id="{9E35C7C6-CB9D-D5B5-720E-85E31BA0C518}"/>
                  </a:ext>
                </a:extLst>
              </p:cNvPr>
              <p:cNvGraphicFramePr>
                <a:graphicFrameLocks noGrp="1"/>
              </p:cNvGraphicFramePr>
              <p:nvPr>
                <p:extLst>
                  <p:ext uri="{D42A27DB-BD31-4B8C-83A1-F6EECF244321}">
                    <p14:modId xmlns:p14="http://schemas.microsoft.com/office/powerpoint/2010/main" val="2692624336"/>
                  </p:ext>
                </p:extLst>
              </p:nvPr>
            </p:nvGraphicFramePr>
            <p:xfrm>
              <a:off x="4952661" y="3699810"/>
              <a:ext cx="680084" cy="1828800"/>
            </p:xfrm>
            <a:graphic>
              <a:graphicData uri="http://schemas.openxmlformats.org/drawingml/2006/table">
                <a:tbl>
                  <a:tblPr firstRow="1" bandRow="1">
                    <a:tableStyleId>{5C22544A-7EE6-4342-B048-85BDC9FD1C3A}</a:tableStyleId>
                  </a:tblPr>
                  <a:tblGrid>
                    <a:gridCol w="346392">
                      <a:extLst>
                        <a:ext uri="{9D8B030D-6E8A-4147-A177-3AD203B41FA5}">
                          <a16:colId xmlns:a16="http://schemas.microsoft.com/office/drawing/2014/main" val="629566417"/>
                        </a:ext>
                      </a:extLst>
                    </a:gridCol>
                    <a:gridCol w="333692">
                      <a:extLst>
                        <a:ext uri="{9D8B030D-6E8A-4147-A177-3AD203B41FA5}">
                          <a16:colId xmlns:a16="http://schemas.microsoft.com/office/drawing/2014/main" val="1224785588"/>
                        </a:ext>
                      </a:extLst>
                    </a:gridCol>
                  </a:tblGrid>
                  <a:tr h="365760">
                    <a:tc>
                      <a:txBody>
                        <a:bodyPr/>
                        <a:lstStyle/>
                        <a:p>
                          <a:pPr algn="ctr"/>
                          <a:r>
                            <a:rPr lang="en-US" sz="1800" dirty="0">
                              <a:latin typeface="Arial" panose="020B0604020202020204" pitchFamily="34" charset="0"/>
                              <a:cs typeface="Arial" panose="020B0604020202020204" pitchFamily="34" charset="0"/>
                            </a:rPr>
                            <a:t>A</a:t>
                          </a:r>
                        </a:p>
                      </a:txBody>
                      <a:tcPr anchor="ctr"/>
                    </a:tc>
                    <a:tc>
                      <a:txBody>
                        <a:bodyPr/>
                        <a:lstStyle/>
                        <a:p>
                          <a:pPr algn="ctr"/>
                          <a:r>
                            <a:rPr lang="en-US" sz="1800" dirty="0">
                              <a:latin typeface="Arial" panose="020B0604020202020204" pitchFamily="34" charset="0"/>
                              <a:cs typeface="Arial" panose="020B0604020202020204" pitchFamily="34" charset="0"/>
                            </a:rPr>
                            <a:t>B</a:t>
                          </a:r>
                        </a:p>
                      </a:txBody>
                      <a:tcPr anchor="ctr"/>
                    </a:tc>
                    <a:extLst>
                      <a:ext uri="{0D108BD9-81ED-4DB2-BD59-A6C34878D82A}">
                        <a16:rowId xmlns:a16="http://schemas.microsoft.com/office/drawing/2014/main" val="1864052661"/>
                      </a:ext>
                    </a:extLst>
                  </a:tr>
                  <a:tr h="365760">
                    <a:tc>
                      <a:txBody>
                        <a:bodyPr/>
                        <a:lstStyle/>
                        <a:p>
                          <a:endParaRPr lang="en-US"/>
                        </a:p>
                      </a:txBody>
                      <a:tcPr anchor="ctr">
                        <a:blipFill>
                          <a:blip r:embed="rId8"/>
                          <a:stretch>
                            <a:fillRect l="-1724" t="-108333" r="-101724" b="-315000"/>
                          </a:stretch>
                        </a:blipFill>
                      </a:tcPr>
                    </a:tc>
                    <a:tc>
                      <a:txBody>
                        <a:bodyPr/>
                        <a:lstStyle/>
                        <a:p>
                          <a:endParaRPr lang="en-US"/>
                        </a:p>
                      </a:txBody>
                      <a:tcPr anchor="ctr">
                        <a:blipFill>
                          <a:blip r:embed="rId8"/>
                          <a:stretch>
                            <a:fillRect l="-107273" t="-108333" r="-7273" b="-315000"/>
                          </a:stretch>
                        </a:blipFill>
                      </a:tcPr>
                    </a:tc>
                    <a:extLst>
                      <a:ext uri="{0D108BD9-81ED-4DB2-BD59-A6C34878D82A}">
                        <a16:rowId xmlns:a16="http://schemas.microsoft.com/office/drawing/2014/main" val="3617410298"/>
                      </a:ext>
                    </a:extLst>
                  </a:tr>
                  <a:tr h="365760">
                    <a:tc>
                      <a:txBody>
                        <a:bodyPr/>
                        <a:lstStyle/>
                        <a:p>
                          <a:endParaRPr lang="en-US"/>
                        </a:p>
                      </a:txBody>
                      <a:tcPr anchor="ctr">
                        <a:blipFill>
                          <a:blip r:embed="rId8"/>
                          <a:stretch>
                            <a:fillRect l="-1724" t="-204918" r="-101724" b="-209836"/>
                          </a:stretch>
                        </a:blipFill>
                      </a:tcPr>
                    </a:tc>
                    <a:tc>
                      <a:txBody>
                        <a:bodyPr/>
                        <a:lstStyle/>
                        <a:p>
                          <a:endParaRPr lang="en-US"/>
                        </a:p>
                      </a:txBody>
                      <a:tcPr anchor="ctr">
                        <a:blipFill>
                          <a:blip r:embed="rId8"/>
                          <a:stretch>
                            <a:fillRect l="-107273" t="-204918" r="-7273" b="-209836"/>
                          </a:stretch>
                        </a:blipFill>
                      </a:tcPr>
                    </a:tc>
                    <a:extLst>
                      <a:ext uri="{0D108BD9-81ED-4DB2-BD59-A6C34878D82A}">
                        <a16:rowId xmlns:a16="http://schemas.microsoft.com/office/drawing/2014/main" val="3719143599"/>
                      </a:ext>
                    </a:extLst>
                  </a:tr>
                  <a:tr h="365760">
                    <a:tc>
                      <a:txBody>
                        <a:bodyPr/>
                        <a:lstStyle/>
                        <a:p>
                          <a:endParaRPr lang="en-US"/>
                        </a:p>
                      </a:txBody>
                      <a:tcPr anchor="ctr">
                        <a:blipFill>
                          <a:blip r:embed="rId8"/>
                          <a:stretch>
                            <a:fillRect l="-1724" t="-310000" r="-101724" b="-113333"/>
                          </a:stretch>
                        </a:blipFill>
                      </a:tcPr>
                    </a:tc>
                    <a:tc>
                      <a:txBody>
                        <a:bodyPr/>
                        <a:lstStyle/>
                        <a:p>
                          <a:endParaRPr lang="en-US"/>
                        </a:p>
                      </a:txBody>
                      <a:tcPr anchor="ctr">
                        <a:blipFill>
                          <a:blip r:embed="rId8"/>
                          <a:stretch>
                            <a:fillRect l="-107273" t="-310000" r="-7273" b="-113333"/>
                          </a:stretch>
                        </a:blipFill>
                      </a:tcPr>
                    </a:tc>
                    <a:extLst>
                      <a:ext uri="{0D108BD9-81ED-4DB2-BD59-A6C34878D82A}">
                        <a16:rowId xmlns:a16="http://schemas.microsoft.com/office/drawing/2014/main" val="2046267138"/>
                      </a:ext>
                    </a:extLst>
                  </a:tr>
                  <a:tr h="365760">
                    <a:tc>
                      <a:txBody>
                        <a:bodyPr/>
                        <a:lstStyle/>
                        <a:p>
                          <a:endParaRPr lang="en-US"/>
                        </a:p>
                      </a:txBody>
                      <a:tcPr anchor="ctr">
                        <a:blipFill>
                          <a:blip r:embed="rId8"/>
                          <a:stretch>
                            <a:fillRect l="-1724" t="-410000" r="-101724" b="-13333"/>
                          </a:stretch>
                        </a:blipFill>
                      </a:tcPr>
                    </a:tc>
                    <a:tc>
                      <a:txBody>
                        <a:bodyPr/>
                        <a:lstStyle/>
                        <a:p>
                          <a:endParaRPr lang="en-US"/>
                        </a:p>
                      </a:txBody>
                      <a:tcPr anchor="ctr">
                        <a:blipFill>
                          <a:blip r:embed="rId8"/>
                          <a:stretch>
                            <a:fillRect l="-107273" t="-410000" r="-7273" b="-13333"/>
                          </a:stretch>
                        </a:blipFill>
                      </a:tcPr>
                    </a:tc>
                    <a:extLst>
                      <a:ext uri="{0D108BD9-81ED-4DB2-BD59-A6C34878D82A}">
                        <a16:rowId xmlns:a16="http://schemas.microsoft.com/office/drawing/2014/main" val="1306281373"/>
                      </a:ext>
                    </a:extLst>
                  </a:tr>
                </a:tbl>
              </a:graphicData>
            </a:graphic>
          </p:graphicFrame>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648C08F-9B7A-D57E-775A-FF4736EF8F8D}"/>
                  </a:ext>
                </a:extLst>
              </p:cNvPr>
              <p:cNvSpPr txBox="1"/>
              <p:nvPr/>
            </p:nvSpPr>
            <p:spPr>
              <a:xfrm>
                <a:off x="4219575" y="3699810"/>
                <a:ext cx="733085" cy="369332"/>
              </a:xfrm>
              <a:prstGeom prst="rect">
                <a:avLst/>
              </a:prstGeom>
            </p:spPr>
            <p:txBody>
              <a:bodyPr vert="horz" wrap="none" lIns="91440" tIns="45720" rIns="91440" bIns="45720" rtlCol="0" anchor="ctr">
                <a:spAutoFit/>
              </a:bodyPr>
              <a:lstStyle/>
              <a:p>
                <a:pPr algn="l"/>
                <a14:m>
                  <m:oMathPara xmlns:m="http://schemas.openxmlformats.org/officeDocument/2006/math">
                    <m:oMathParaPr>
                      <m:jc m:val="centerGroup"/>
                    </m:oMathParaPr>
                    <m:oMath xmlns:m="http://schemas.openxmlformats.org/officeDocument/2006/math">
                      <m:r>
                        <a:rPr kumimoji="1" lang="en-US" i="1" dirty="0" smtClean="0">
                          <a:latin typeface="Cambria Math" panose="02040503050406030204" pitchFamily="18" charset="0"/>
                        </a:rPr>
                        <m:t>𝑟</m:t>
                      </m:r>
                      <m:r>
                        <a:rPr kumimoji="1" lang="en-US" b="0" i="1" dirty="0" smtClean="0">
                          <a:latin typeface="Cambria Math" panose="02040503050406030204" pitchFamily="18" charset="0"/>
                        </a:rPr>
                        <m:t>∪</m:t>
                      </m:r>
                      <m:r>
                        <a:rPr kumimoji="1" lang="en-US" b="0" i="1" dirty="0" smtClean="0">
                          <a:latin typeface="Cambria Math" panose="02040503050406030204" pitchFamily="18" charset="0"/>
                        </a:rPr>
                        <m:t>𝑠</m:t>
                      </m:r>
                    </m:oMath>
                  </m:oMathPara>
                </a14:m>
                <a:endParaRPr kumimoji="1" lang="en-US" dirty="0"/>
              </a:p>
            </p:txBody>
          </p:sp>
        </mc:Choice>
        <mc:Fallback xmlns="">
          <p:sp>
            <p:nvSpPr>
              <p:cNvPr id="15" name="TextBox 14">
                <a:extLst>
                  <a:ext uri="{FF2B5EF4-FFF2-40B4-BE49-F238E27FC236}">
                    <a16:creationId xmlns:a16="http://schemas.microsoft.com/office/drawing/2014/main" id="{3648C08F-9B7A-D57E-775A-FF4736EF8F8D}"/>
                  </a:ext>
                </a:extLst>
              </p:cNvPr>
              <p:cNvSpPr txBox="1">
                <a:spLocks noRot="1" noChangeAspect="1" noMove="1" noResize="1" noEditPoints="1" noAdjustHandles="1" noChangeArrowheads="1" noChangeShapeType="1" noTextEdit="1"/>
              </p:cNvSpPr>
              <p:nvPr/>
            </p:nvSpPr>
            <p:spPr>
              <a:xfrm>
                <a:off x="4219575" y="3699810"/>
                <a:ext cx="733085"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6" name="Table 4">
                <a:extLst>
                  <a:ext uri="{FF2B5EF4-FFF2-40B4-BE49-F238E27FC236}">
                    <a16:creationId xmlns:a16="http://schemas.microsoft.com/office/drawing/2014/main" id="{38B208DF-9869-71F5-E745-7F3FE53FD3D1}"/>
                  </a:ext>
                </a:extLst>
              </p:cNvPr>
              <p:cNvGraphicFramePr>
                <a:graphicFrameLocks noGrp="1"/>
              </p:cNvGraphicFramePr>
              <p:nvPr>
                <p:extLst>
                  <p:ext uri="{D42A27DB-BD31-4B8C-83A1-F6EECF244321}">
                    <p14:modId xmlns:p14="http://schemas.microsoft.com/office/powerpoint/2010/main" val="2755161309"/>
                  </p:ext>
                </p:extLst>
              </p:nvPr>
            </p:nvGraphicFramePr>
            <p:xfrm>
              <a:off x="6952911" y="3699810"/>
              <a:ext cx="680084" cy="731520"/>
            </p:xfrm>
            <a:graphic>
              <a:graphicData uri="http://schemas.openxmlformats.org/drawingml/2006/table">
                <a:tbl>
                  <a:tblPr firstRow="1" bandRow="1">
                    <a:tableStyleId>{5C22544A-7EE6-4342-B048-85BDC9FD1C3A}</a:tableStyleId>
                  </a:tblPr>
                  <a:tblGrid>
                    <a:gridCol w="346392">
                      <a:extLst>
                        <a:ext uri="{9D8B030D-6E8A-4147-A177-3AD203B41FA5}">
                          <a16:colId xmlns:a16="http://schemas.microsoft.com/office/drawing/2014/main" val="629566417"/>
                        </a:ext>
                      </a:extLst>
                    </a:gridCol>
                    <a:gridCol w="333692">
                      <a:extLst>
                        <a:ext uri="{9D8B030D-6E8A-4147-A177-3AD203B41FA5}">
                          <a16:colId xmlns:a16="http://schemas.microsoft.com/office/drawing/2014/main" val="1224785588"/>
                        </a:ext>
                      </a:extLst>
                    </a:gridCol>
                  </a:tblGrid>
                  <a:tr h="0">
                    <a:tc>
                      <a:txBody>
                        <a:bodyPr/>
                        <a:lstStyle/>
                        <a:p>
                          <a:pPr algn="ctr"/>
                          <a:r>
                            <a:rPr lang="en-US" sz="1800" dirty="0">
                              <a:latin typeface="Arial" panose="020B0604020202020204" pitchFamily="34" charset="0"/>
                              <a:cs typeface="Arial" panose="020B0604020202020204" pitchFamily="34" charset="0"/>
                            </a:rPr>
                            <a:t>A</a:t>
                          </a:r>
                        </a:p>
                      </a:txBody>
                      <a:tcPr anchor="ctr"/>
                    </a:tc>
                    <a:tc>
                      <a:txBody>
                        <a:bodyPr/>
                        <a:lstStyle/>
                        <a:p>
                          <a:pPr algn="ctr"/>
                          <a:r>
                            <a:rPr lang="en-US" sz="1800" dirty="0">
                              <a:latin typeface="Arial" panose="020B0604020202020204" pitchFamily="34" charset="0"/>
                              <a:cs typeface="Arial" panose="020B0604020202020204" pitchFamily="34" charset="0"/>
                            </a:rPr>
                            <a:t>B</a:t>
                          </a:r>
                        </a:p>
                      </a:txBody>
                      <a:tcPr anchor="ctr"/>
                    </a:tc>
                    <a:extLst>
                      <a:ext uri="{0D108BD9-81ED-4DB2-BD59-A6C34878D82A}">
                        <a16:rowId xmlns:a16="http://schemas.microsoft.com/office/drawing/2014/main" val="1864052661"/>
                      </a:ext>
                    </a:extLst>
                  </a:tr>
                  <a:tr h="0">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𝛼</m:t>
                                </m:r>
                              </m:oMath>
                            </m:oMathPara>
                          </a14:m>
                          <a:endParaRPr 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2</m:t>
                                </m:r>
                              </m:oMath>
                            </m:oMathPara>
                          </a14:m>
                          <a:endParaRPr lang="en-US" sz="1800" dirty="0"/>
                        </a:p>
                      </a:txBody>
                      <a:tcPr anchor="ctr"/>
                    </a:tc>
                    <a:extLst>
                      <a:ext uri="{0D108BD9-81ED-4DB2-BD59-A6C34878D82A}">
                        <a16:rowId xmlns:a16="http://schemas.microsoft.com/office/drawing/2014/main" val="3719143599"/>
                      </a:ext>
                    </a:extLst>
                  </a:tr>
                </a:tbl>
              </a:graphicData>
            </a:graphic>
          </p:graphicFrame>
        </mc:Choice>
        <mc:Fallback xmlns="">
          <p:graphicFrame>
            <p:nvGraphicFramePr>
              <p:cNvPr id="16" name="Table 4">
                <a:extLst>
                  <a:ext uri="{FF2B5EF4-FFF2-40B4-BE49-F238E27FC236}">
                    <a16:creationId xmlns:a16="http://schemas.microsoft.com/office/drawing/2014/main" id="{38B208DF-9869-71F5-E745-7F3FE53FD3D1}"/>
                  </a:ext>
                </a:extLst>
              </p:cNvPr>
              <p:cNvGraphicFramePr>
                <a:graphicFrameLocks noGrp="1"/>
              </p:cNvGraphicFramePr>
              <p:nvPr>
                <p:extLst>
                  <p:ext uri="{D42A27DB-BD31-4B8C-83A1-F6EECF244321}">
                    <p14:modId xmlns:p14="http://schemas.microsoft.com/office/powerpoint/2010/main" val="2755161309"/>
                  </p:ext>
                </p:extLst>
              </p:nvPr>
            </p:nvGraphicFramePr>
            <p:xfrm>
              <a:off x="6952911" y="3699810"/>
              <a:ext cx="680084" cy="731520"/>
            </p:xfrm>
            <a:graphic>
              <a:graphicData uri="http://schemas.openxmlformats.org/drawingml/2006/table">
                <a:tbl>
                  <a:tblPr firstRow="1" bandRow="1">
                    <a:tableStyleId>{5C22544A-7EE6-4342-B048-85BDC9FD1C3A}</a:tableStyleId>
                  </a:tblPr>
                  <a:tblGrid>
                    <a:gridCol w="346392">
                      <a:extLst>
                        <a:ext uri="{9D8B030D-6E8A-4147-A177-3AD203B41FA5}">
                          <a16:colId xmlns:a16="http://schemas.microsoft.com/office/drawing/2014/main" val="629566417"/>
                        </a:ext>
                      </a:extLst>
                    </a:gridCol>
                    <a:gridCol w="333692">
                      <a:extLst>
                        <a:ext uri="{9D8B030D-6E8A-4147-A177-3AD203B41FA5}">
                          <a16:colId xmlns:a16="http://schemas.microsoft.com/office/drawing/2014/main" val="1224785588"/>
                        </a:ext>
                      </a:extLst>
                    </a:gridCol>
                  </a:tblGrid>
                  <a:tr h="365760">
                    <a:tc>
                      <a:txBody>
                        <a:bodyPr/>
                        <a:lstStyle/>
                        <a:p>
                          <a:pPr algn="ctr"/>
                          <a:r>
                            <a:rPr lang="en-US" sz="1800" dirty="0">
                              <a:latin typeface="Arial" panose="020B0604020202020204" pitchFamily="34" charset="0"/>
                              <a:cs typeface="Arial" panose="020B0604020202020204" pitchFamily="34" charset="0"/>
                            </a:rPr>
                            <a:t>A</a:t>
                          </a:r>
                        </a:p>
                      </a:txBody>
                      <a:tcPr anchor="ctr"/>
                    </a:tc>
                    <a:tc>
                      <a:txBody>
                        <a:bodyPr/>
                        <a:lstStyle/>
                        <a:p>
                          <a:pPr algn="ctr"/>
                          <a:r>
                            <a:rPr lang="en-US" sz="1800" dirty="0">
                              <a:latin typeface="Arial" panose="020B0604020202020204" pitchFamily="34" charset="0"/>
                              <a:cs typeface="Arial" panose="020B0604020202020204" pitchFamily="34" charset="0"/>
                            </a:rPr>
                            <a:t>B</a:t>
                          </a:r>
                        </a:p>
                      </a:txBody>
                      <a:tcPr anchor="ctr"/>
                    </a:tc>
                    <a:extLst>
                      <a:ext uri="{0D108BD9-81ED-4DB2-BD59-A6C34878D82A}">
                        <a16:rowId xmlns:a16="http://schemas.microsoft.com/office/drawing/2014/main" val="1864052661"/>
                      </a:ext>
                    </a:extLst>
                  </a:tr>
                  <a:tr h="365760">
                    <a:tc>
                      <a:txBody>
                        <a:bodyPr/>
                        <a:lstStyle/>
                        <a:p>
                          <a:endParaRPr lang="en-US"/>
                        </a:p>
                      </a:txBody>
                      <a:tcPr anchor="ctr">
                        <a:blipFill>
                          <a:blip r:embed="rId10"/>
                          <a:stretch>
                            <a:fillRect l="-1724" t="-110000" r="-101724" b="-5000"/>
                          </a:stretch>
                        </a:blipFill>
                      </a:tcPr>
                    </a:tc>
                    <a:tc>
                      <a:txBody>
                        <a:bodyPr/>
                        <a:lstStyle/>
                        <a:p>
                          <a:endParaRPr lang="en-US"/>
                        </a:p>
                      </a:txBody>
                      <a:tcPr anchor="ctr">
                        <a:blipFill>
                          <a:blip r:embed="rId10"/>
                          <a:stretch>
                            <a:fillRect l="-107273" t="-110000" r="-7273" b="-5000"/>
                          </a:stretch>
                        </a:blipFill>
                      </a:tcPr>
                    </a:tc>
                    <a:extLst>
                      <a:ext uri="{0D108BD9-81ED-4DB2-BD59-A6C34878D82A}">
                        <a16:rowId xmlns:a16="http://schemas.microsoft.com/office/drawing/2014/main" val="3719143599"/>
                      </a:ext>
                    </a:extLst>
                  </a:tr>
                </a:tbl>
              </a:graphicData>
            </a:graphic>
          </p:graphicFrame>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0205DD2-EBE2-14CD-3E97-55B8F76FE548}"/>
                  </a:ext>
                </a:extLst>
              </p:cNvPr>
              <p:cNvSpPr txBox="1"/>
              <p:nvPr/>
            </p:nvSpPr>
            <p:spPr>
              <a:xfrm>
                <a:off x="6219825" y="3699810"/>
                <a:ext cx="733086" cy="369332"/>
              </a:xfrm>
              <a:prstGeom prst="rect">
                <a:avLst/>
              </a:prstGeom>
            </p:spPr>
            <p:txBody>
              <a:bodyPr vert="horz" wrap="none" lIns="91440" tIns="45720" rIns="91440" bIns="45720" rtlCol="0" anchor="ctr">
                <a:spAutoFit/>
              </a:bodyPr>
              <a:lstStyle/>
              <a:p>
                <a:pPr algn="l"/>
                <a14:m>
                  <m:oMathPara xmlns:m="http://schemas.openxmlformats.org/officeDocument/2006/math">
                    <m:oMathParaPr>
                      <m:jc m:val="centerGroup"/>
                    </m:oMathParaPr>
                    <m:oMath xmlns:m="http://schemas.openxmlformats.org/officeDocument/2006/math">
                      <m:r>
                        <a:rPr kumimoji="1" lang="en-US" i="1" dirty="0" smtClean="0">
                          <a:latin typeface="Cambria Math" panose="02040503050406030204" pitchFamily="18" charset="0"/>
                        </a:rPr>
                        <m:t>𝑟</m:t>
                      </m:r>
                      <m:r>
                        <a:rPr kumimoji="1" lang="en-US" b="0" i="1" dirty="0" smtClean="0">
                          <a:latin typeface="Cambria Math" panose="02040503050406030204" pitchFamily="18" charset="0"/>
                        </a:rPr>
                        <m:t>∩</m:t>
                      </m:r>
                      <m:r>
                        <a:rPr kumimoji="1" lang="en-US" b="0" i="1" dirty="0" smtClean="0">
                          <a:latin typeface="Cambria Math" panose="02040503050406030204" pitchFamily="18" charset="0"/>
                        </a:rPr>
                        <m:t>𝑠</m:t>
                      </m:r>
                    </m:oMath>
                  </m:oMathPara>
                </a14:m>
                <a:endParaRPr kumimoji="1" lang="en-US" dirty="0"/>
              </a:p>
            </p:txBody>
          </p:sp>
        </mc:Choice>
        <mc:Fallback xmlns="">
          <p:sp>
            <p:nvSpPr>
              <p:cNvPr id="17" name="TextBox 16">
                <a:extLst>
                  <a:ext uri="{FF2B5EF4-FFF2-40B4-BE49-F238E27FC236}">
                    <a16:creationId xmlns:a16="http://schemas.microsoft.com/office/drawing/2014/main" id="{F0205DD2-EBE2-14CD-3E97-55B8F76FE548}"/>
                  </a:ext>
                </a:extLst>
              </p:cNvPr>
              <p:cNvSpPr txBox="1">
                <a:spLocks noRot="1" noChangeAspect="1" noMove="1" noResize="1" noEditPoints="1" noAdjustHandles="1" noChangeArrowheads="1" noChangeShapeType="1" noTextEdit="1"/>
              </p:cNvSpPr>
              <p:nvPr/>
            </p:nvSpPr>
            <p:spPr>
              <a:xfrm>
                <a:off x="6219825" y="3699810"/>
                <a:ext cx="73308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8" name="Table 4">
                <a:extLst>
                  <a:ext uri="{FF2B5EF4-FFF2-40B4-BE49-F238E27FC236}">
                    <a16:creationId xmlns:a16="http://schemas.microsoft.com/office/drawing/2014/main" id="{288253A9-7E5D-1EAA-264E-F9CA8D9F8887}"/>
                  </a:ext>
                </a:extLst>
              </p:cNvPr>
              <p:cNvGraphicFramePr>
                <a:graphicFrameLocks noGrp="1"/>
              </p:cNvGraphicFramePr>
              <p:nvPr>
                <p:extLst>
                  <p:ext uri="{D42A27DB-BD31-4B8C-83A1-F6EECF244321}">
                    <p14:modId xmlns:p14="http://schemas.microsoft.com/office/powerpoint/2010/main" val="2688295"/>
                  </p:ext>
                </p:extLst>
              </p:nvPr>
            </p:nvGraphicFramePr>
            <p:xfrm>
              <a:off x="8953161" y="3676651"/>
              <a:ext cx="680084" cy="1097280"/>
            </p:xfrm>
            <a:graphic>
              <a:graphicData uri="http://schemas.openxmlformats.org/drawingml/2006/table">
                <a:tbl>
                  <a:tblPr firstRow="1" bandRow="1">
                    <a:tableStyleId>{5C22544A-7EE6-4342-B048-85BDC9FD1C3A}</a:tableStyleId>
                  </a:tblPr>
                  <a:tblGrid>
                    <a:gridCol w="346392">
                      <a:extLst>
                        <a:ext uri="{9D8B030D-6E8A-4147-A177-3AD203B41FA5}">
                          <a16:colId xmlns:a16="http://schemas.microsoft.com/office/drawing/2014/main" val="629566417"/>
                        </a:ext>
                      </a:extLst>
                    </a:gridCol>
                    <a:gridCol w="333692">
                      <a:extLst>
                        <a:ext uri="{9D8B030D-6E8A-4147-A177-3AD203B41FA5}">
                          <a16:colId xmlns:a16="http://schemas.microsoft.com/office/drawing/2014/main" val="1224785588"/>
                        </a:ext>
                      </a:extLst>
                    </a:gridCol>
                  </a:tblGrid>
                  <a:tr h="0">
                    <a:tc>
                      <a:txBody>
                        <a:bodyPr/>
                        <a:lstStyle/>
                        <a:p>
                          <a:pPr algn="ctr"/>
                          <a:r>
                            <a:rPr lang="en-US" sz="1800" dirty="0">
                              <a:latin typeface="Arial" panose="020B0604020202020204" pitchFamily="34" charset="0"/>
                              <a:cs typeface="Arial" panose="020B0604020202020204" pitchFamily="34" charset="0"/>
                            </a:rPr>
                            <a:t>A</a:t>
                          </a:r>
                        </a:p>
                      </a:txBody>
                      <a:tcPr anchor="ctr"/>
                    </a:tc>
                    <a:tc>
                      <a:txBody>
                        <a:bodyPr/>
                        <a:lstStyle/>
                        <a:p>
                          <a:pPr algn="ctr"/>
                          <a:r>
                            <a:rPr lang="en-US" sz="1800" dirty="0">
                              <a:latin typeface="Arial" panose="020B0604020202020204" pitchFamily="34" charset="0"/>
                              <a:cs typeface="Arial" panose="020B0604020202020204" pitchFamily="34" charset="0"/>
                            </a:rPr>
                            <a:t>B</a:t>
                          </a:r>
                        </a:p>
                      </a:txBody>
                      <a:tcPr anchor="ctr"/>
                    </a:tc>
                    <a:extLst>
                      <a:ext uri="{0D108BD9-81ED-4DB2-BD59-A6C34878D82A}">
                        <a16:rowId xmlns:a16="http://schemas.microsoft.com/office/drawing/2014/main" val="1864052661"/>
                      </a:ext>
                    </a:extLst>
                  </a:tr>
                  <a:tr h="0">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𝛼</m:t>
                                </m:r>
                              </m:oMath>
                            </m:oMathPara>
                          </a14:m>
                          <a:endParaRPr 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1</m:t>
                                </m:r>
                              </m:oMath>
                            </m:oMathPara>
                          </a14:m>
                          <a:endParaRPr lang="en-US" sz="1800" dirty="0"/>
                        </a:p>
                      </a:txBody>
                      <a:tcPr anchor="ctr"/>
                    </a:tc>
                    <a:extLst>
                      <a:ext uri="{0D108BD9-81ED-4DB2-BD59-A6C34878D82A}">
                        <a16:rowId xmlns:a16="http://schemas.microsoft.com/office/drawing/2014/main" val="3617410298"/>
                      </a:ext>
                    </a:extLst>
                  </a:tr>
                  <a:tr h="0">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𝛽</m:t>
                                </m:r>
                              </m:oMath>
                            </m:oMathPara>
                          </a14:m>
                          <a:endParaRPr 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1</m:t>
                                </m:r>
                              </m:oMath>
                            </m:oMathPara>
                          </a14:m>
                          <a:endParaRPr lang="en-US" sz="1800" dirty="0"/>
                        </a:p>
                      </a:txBody>
                      <a:tcPr anchor="ctr"/>
                    </a:tc>
                    <a:extLst>
                      <a:ext uri="{0D108BD9-81ED-4DB2-BD59-A6C34878D82A}">
                        <a16:rowId xmlns:a16="http://schemas.microsoft.com/office/drawing/2014/main" val="2046267138"/>
                      </a:ext>
                    </a:extLst>
                  </a:tr>
                </a:tbl>
              </a:graphicData>
            </a:graphic>
          </p:graphicFrame>
        </mc:Choice>
        <mc:Fallback xmlns="">
          <p:graphicFrame>
            <p:nvGraphicFramePr>
              <p:cNvPr id="18" name="Table 4">
                <a:extLst>
                  <a:ext uri="{FF2B5EF4-FFF2-40B4-BE49-F238E27FC236}">
                    <a16:creationId xmlns:a16="http://schemas.microsoft.com/office/drawing/2014/main" id="{288253A9-7E5D-1EAA-264E-F9CA8D9F8887}"/>
                  </a:ext>
                </a:extLst>
              </p:cNvPr>
              <p:cNvGraphicFramePr>
                <a:graphicFrameLocks noGrp="1"/>
              </p:cNvGraphicFramePr>
              <p:nvPr>
                <p:extLst>
                  <p:ext uri="{D42A27DB-BD31-4B8C-83A1-F6EECF244321}">
                    <p14:modId xmlns:p14="http://schemas.microsoft.com/office/powerpoint/2010/main" val="2688295"/>
                  </p:ext>
                </p:extLst>
              </p:nvPr>
            </p:nvGraphicFramePr>
            <p:xfrm>
              <a:off x="8953161" y="3676651"/>
              <a:ext cx="680084" cy="1097280"/>
            </p:xfrm>
            <a:graphic>
              <a:graphicData uri="http://schemas.openxmlformats.org/drawingml/2006/table">
                <a:tbl>
                  <a:tblPr firstRow="1" bandRow="1">
                    <a:tableStyleId>{5C22544A-7EE6-4342-B048-85BDC9FD1C3A}</a:tableStyleId>
                  </a:tblPr>
                  <a:tblGrid>
                    <a:gridCol w="346392">
                      <a:extLst>
                        <a:ext uri="{9D8B030D-6E8A-4147-A177-3AD203B41FA5}">
                          <a16:colId xmlns:a16="http://schemas.microsoft.com/office/drawing/2014/main" val="629566417"/>
                        </a:ext>
                      </a:extLst>
                    </a:gridCol>
                    <a:gridCol w="333692">
                      <a:extLst>
                        <a:ext uri="{9D8B030D-6E8A-4147-A177-3AD203B41FA5}">
                          <a16:colId xmlns:a16="http://schemas.microsoft.com/office/drawing/2014/main" val="1224785588"/>
                        </a:ext>
                      </a:extLst>
                    </a:gridCol>
                  </a:tblGrid>
                  <a:tr h="365760">
                    <a:tc>
                      <a:txBody>
                        <a:bodyPr/>
                        <a:lstStyle/>
                        <a:p>
                          <a:pPr algn="ctr"/>
                          <a:r>
                            <a:rPr lang="en-US" sz="1800" dirty="0">
                              <a:latin typeface="Arial" panose="020B0604020202020204" pitchFamily="34" charset="0"/>
                              <a:cs typeface="Arial" panose="020B0604020202020204" pitchFamily="34" charset="0"/>
                            </a:rPr>
                            <a:t>A</a:t>
                          </a:r>
                        </a:p>
                      </a:txBody>
                      <a:tcPr anchor="ctr"/>
                    </a:tc>
                    <a:tc>
                      <a:txBody>
                        <a:bodyPr/>
                        <a:lstStyle/>
                        <a:p>
                          <a:pPr algn="ctr"/>
                          <a:r>
                            <a:rPr lang="en-US" sz="1800" dirty="0">
                              <a:latin typeface="Arial" panose="020B0604020202020204" pitchFamily="34" charset="0"/>
                              <a:cs typeface="Arial" panose="020B0604020202020204" pitchFamily="34" charset="0"/>
                            </a:rPr>
                            <a:t>B</a:t>
                          </a:r>
                        </a:p>
                      </a:txBody>
                      <a:tcPr anchor="ctr"/>
                    </a:tc>
                    <a:extLst>
                      <a:ext uri="{0D108BD9-81ED-4DB2-BD59-A6C34878D82A}">
                        <a16:rowId xmlns:a16="http://schemas.microsoft.com/office/drawing/2014/main" val="1864052661"/>
                      </a:ext>
                    </a:extLst>
                  </a:tr>
                  <a:tr h="365760">
                    <a:tc>
                      <a:txBody>
                        <a:bodyPr/>
                        <a:lstStyle/>
                        <a:p>
                          <a:endParaRPr lang="en-US"/>
                        </a:p>
                      </a:txBody>
                      <a:tcPr anchor="ctr">
                        <a:blipFill>
                          <a:blip r:embed="rId12"/>
                          <a:stretch>
                            <a:fillRect l="-1724" t="-106557" r="-101724" b="-111475"/>
                          </a:stretch>
                        </a:blipFill>
                      </a:tcPr>
                    </a:tc>
                    <a:tc>
                      <a:txBody>
                        <a:bodyPr/>
                        <a:lstStyle/>
                        <a:p>
                          <a:endParaRPr lang="en-US"/>
                        </a:p>
                      </a:txBody>
                      <a:tcPr anchor="ctr">
                        <a:blipFill>
                          <a:blip r:embed="rId12"/>
                          <a:stretch>
                            <a:fillRect l="-107273" t="-106557" r="-7273" b="-111475"/>
                          </a:stretch>
                        </a:blipFill>
                      </a:tcPr>
                    </a:tc>
                    <a:extLst>
                      <a:ext uri="{0D108BD9-81ED-4DB2-BD59-A6C34878D82A}">
                        <a16:rowId xmlns:a16="http://schemas.microsoft.com/office/drawing/2014/main" val="3617410298"/>
                      </a:ext>
                    </a:extLst>
                  </a:tr>
                  <a:tr h="365760">
                    <a:tc>
                      <a:txBody>
                        <a:bodyPr/>
                        <a:lstStyle/>
                        <a:p>
                          <a:endParaRPr lang="en-US"/>
                        </a:p>
                      </a:txBody>
                      <a:tcPr anchor="ctr">
                        <a:blipFill>
                          <a:blip r:embed="rId12"/>
                          <a:stretch>
                            <a:fillRect l="-1724" t="-210000" r="-101724" b="-13333"/>
                          </a:stretch>
                        </a:blipFill>
                      </a:tcPr>
                    </a:tc>
                    <a:tc>
                      <a:txBody>
                        <a:bodyPr/>
                        <a:lstStyle/>
                        <a:p>
                          <a:endParaRPr lang="en-US"/>
                        </a:p>
                      </a:txBody>
                      <a:tcPr anchor="ctr">
                        <a:blipFill>
                          <a:blip r:embed="rId12"/>
                          <a:stretch>
                            <a:fillRect l="-107273" t="-210000" r="-7273" b="-13333"/>
                          </a:stretch>
                        </a:blipFill>
                      </a:tcPr>
                    </a:tc>
                    <a:extLst>
                      <a:ext uri="{0D108BD9-81ED-4DB2-BD59-A6C34878D82A}">
                        <a16:rowId xmlns:a16="http://schemas.microsoft.com/office/drawing/2014/main" val="2046267138"/>
                      </a:ext>
                    </a:extLst>
                  </a:tr>
                </a:tbl>
              </a:graphicData>
            </a:graphic>
          </p:graphicFrame>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A902570-83B6-AEED-830E-0535720C80BD}"/>
                  </a:ext>
                </a:extLst>
              </p:cNvPr>
              <p:cNvSpPr txBox="1"/>
              <p:nvPr/>
            </p:nvSpPr>
            <p:spPr>
              <a:xfrm>
                <a:off x="8220075" y="3676651"/>
                <a:ext cx="749115" cy="369332"/>
              </a:xfrm>
              <a:prstGeom prst="rect">
                <a:avLst/>
              </a:prstGeom>
            </p:spPr>
            <p:txBody>
              <a:bodyPr vert="horz" wrap="none" lIns="91440" tIns="45720" rIns="91440" bIns="45720" rtlCol="0" anchor="ctr">
                <a:spAutoFit/>
              </a:bodyPr>
              <a:lstStyle/>
              <a:p>
                <a:pPr algn="l"/>
                <a14:m>
                  <m:oMathPara xmlns:m="http://schemas.openxmlformats.org/officeDocument/2006/math">
                    <m:oMathParaPr>
                      <m:jc m:val="centerGroup"/>
                    </m:oMathParaPr>
                    <m:oMath xmlns:m="http://schemas.openxmlformats.org/officeDocument/2006/math">
                      <m:r>
                        <a:rPr kumimoji="1" lang="en-US" i="1" dirty="0" smtClean="0">
                          <a:latin typeface="Cambria Math" panose="02040503050406030204" pitchFamily="18" charset="0"/>
                        </a:rPr>
                        <m:t>𝑟</m:t>
                      </m:r>
                      <m:r>
                        <a:rPr kumimoji="1" lang="en-US" b="0" i="1" dirty="0" smtClean="0">
                          <a:latin typeface="Cambria Math" panose="02040503050406030204" pitchFamily="18" charset="0"/>
                        </a:rPr>
                        <m:t>−</m:t>
                      </m:r>
                      <m:r>
                        <a:rPr kumimoji="1" lang="en-US" b="0" i="1" dirty="0" smtClean="0">
                          <a:latin typeface="Cambria Math" panose="02040503050406030204" pitchFamily="18" charset="0"/>
                        </a:rPr>
                        <m:t>𝑠</m:t>
                      </m:r>
                    </m:oMath>
                  </m:oMathPara>
                </a14:m>
                <a:endParaRPr kumimoji="1" lang="en-US" dirty="0"/>
              </a:p>
            </p:txBody>
          </p:sp>
        </mc:Choice>
        <mc:Fallback xmlns="">
          <p:sp>
            <p:nvSpPr>
              <p:cNvPr id="19" name="TextBox 18">
                <a:extLst>
                  <a:ext uri="{FF2B5EF4-FFF2-40B4-BE49-F238E27FC236}">
                    <a16:creationId xmlns:a16="http://schemas.microsoft.com/office/drawing/2014/main" id="{1A902570-83B6-AEED-830E-0535720C80BD}"/>
                  </a:ext>
                </a:extLst>
              </p:cNvPr>
              <p:cNvSpPr txBox="1">
                <a:spLocks noRot="1" noChangeAspect="1" noMove="1" noResize="1" noEditPoints="1" noAdjustHandles="1" noChangeArrowheads="1" noChangeShapeType="1" noTextEdit="1"/>
              </p:cNvSpPr>
              <p:nvPr/>
            </p:nvSpPr>
            <p:spPr>
              <a:xfrm>
                <a:off x="8220075" y="3676651"/>
                <a:ext cx="749115" cy="369332"/>
              </a:xfrm>
              <a:prstGeom prst="rect">
                <a:avLst/>
              </a:prstGeom>
              <a:blipFill>
                <a:blip r:embed="rId13"/>
                <a:stretch>
                  <a:fillRect/>
                </a:stretch>
              </a:blipFill>
            </p:spPr>
            <p:txBody>
              <a:bodyPr/>
              <a:lstStyle/>
              <a:p>
                <a:r>
                  <a:rPr lang="en-US">
                    <a:noFill/>
                  </a:rPr>
                  <a:t> </a:t>
                </a:r>
              </a:p>
            </p:txBody>
          </p:sp>
        </mc:Fallback>
      </mc:AlternateContent>
      <p:sp>
        <p:nvSpPr>
          <p:cNvPr id="20" name="Content Placeholder 2">
            <a:extLst>
              <a:ext uri="{FF2B5EF4-FFF2-40B4-BE49-F238E27FC236}">
                <a16:creationId xmlns:a16="http://schemas.microsoft.com/office/drawing/2014/main" id="{B6E2DDA9-07E0-0FCD-BF5F-9C0527C2459A}"/>
              </a:ext>
            </a:extLst>
          </p:cNvPr>
          <p:cNvSpPr txBox="1">
            <a:spLocks/>
          </p:cNvSpPr>
          <p:nvPr/>
        </p:nvSpPr>
        <p:spPr>
          <a:xfrm>
            <a:off x="838199" y="3699809"/>
            <a:ext cx="3434378" cy="2615265"/>
          </a:xfrm>
          <a:prstGeom prst="rect">
            <a:avLst/>
          </a:prstGeom>
        </p:spPr>
        <p:txBody>
          <a:bodyPr vert="horz" lIns="91440" tIns="45720" rIns="91440" bIns="45720" rtlCol="0">
            <a:normAutofit/>
          </a:bodyPr>
          <a:lstStyle>
            <a:lvl1pPr marL="273050" indent="-273050" algn="l" defTabSz="685800" rtl="0" eaLnBrk="1" latinLnBrk="0" hangingPunct="1">
              <a:lnSpc>
                <a:spcPct val="90000"/>
              </a:lnSpc>
              <a:spcBef>
                <a:spcPts val="750"/>
              </a:spcBef>
              <a:buClr>
                <a:schemeClr val="accent1"/>
              </a:buClr>
              <a:buFont typeface="Arial" panose="020B0604020202020204" pitchFamily="34" charset="0"/>
              <a:buChar char="•"/>
              <a:tabLst/>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Note:</a:t>
            </a:r>
          </a:p>
          <a:p>
            <a:pPr marL="0" indent="0">
              <a:buFont typeface="Arial" panose="020B0604020202020204" pitchFamily="34" charset="0"/>
              <a:buNone/>
            </a:pPr>
            <a:r>
              <a:rPr lang="en-US" dirty="0"/>
              <a:t>Duplicated rows are removed in this example (because sets do not have duplications).</a:t>
            </a:r>
          </a:p>
          <a:p>
            <a:pPr marL="0" indent="0">
              <a:buFont typeface="Arial" panose="020B0604020202020204" pitchFamily="34" charset="0"/>
              <a:buNone/>
            </a:pPr>
            <a:r>
              <a:rPr lang="en-US" dirty="0"/>
              <a:t>But, MySQL keeps duplications.</a:t>
            </a:r>
          </a:p>
        </p:txBody>
      </p:sp>
    </p:spTree>
    <p:extLst>
      <p:ext uri="{BB962C8B-B14F-4D97-AF65-F5344CB8AC3E}">
        <p14:creationId xmlns:p14="http://schemas.microsoft.com/office/powerpoint/2010/main" val="84175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5" grpId="0"/>
      <p:bldP spid="17" grpId="0"/>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B8E7-AB9E-5933-B68B-B2C9712FAC15}"/>
              </a:ext>
            </a:extLst>
          </p:cNvPr>
          <p:cNvSpPr>
            <a:spLocks noGrp="1"/>
          </p:cNvSpPr>
          <p:nvPr>
            <p:ph type="title"/>
          </p:nvPr>
        </p:nvSpPr>
        <p:spPr/>
        <p:txBody>
          <a:bodyPr/>
          <a:lstStyle/>
          <a:p>
            <a:r>
              <a:rPr lang="en-US" altLang="zh-CN" dirty="0"/>
              <a:t>Union</a:t>
            </a:r>
            <a:endParaRPr lang="en-US" dirty="0"/>
          </a:p>
        </p:txBody>
      </p:sp>
      <p:sp>
        <p:nvSpPr>
          <p:cNvPr id="3" name="Content Placeholder 2">
            <a:extLst>
              <a:ext uri="{FF2B5EF4-FFF2-40B4-BE49-F238E27FC236}">
                <a16:creationId xmlns:a16="http://schemas.microsoft.com/office/drawing/2014/main" id="{B51915A5-AA3A-C823-9DED-999222D14B25}"/>
              </a:ext>
            </a:extLst>
          </p:cNvPr>
          <p:cNvSpPr>
            <a:spLocks noGrp="1"/>
          </p:cNvSpPr>
          <p:nvPr>
            <p:ph idx="1"/>
          </p:nvPr>
        </p:nvSpPr>
        <p:spPr>
          <a:xfrm>
            <a:off x="838200" y="1412077"/>
            <a:ext cx="10515600" cy="4941098"/>
          </a:xfrm>
        </p:spPr>
        <p:txBody>
          <a:bodyPr/>
          <a:lstStyle/>
          <a:p>
            <a:r>
              <a:rPr lang="en-US" dirty="0"/>
              <a:t>Find the title of films which is played by “Bob” or “Zero” (first names of actors).</a:t>
            </a:r>
          </a:p>
          <a:p>
            <a:pPr marL="685800" lvl="1" indent="-342900">
              <a:buFont typeface="+mj-lt"/>
              <a:buAutoNum type="arabicPeriod"/>
            </a:pPr>
            <a:r>
              <a:rPr lang="en-US" dirty="0">
                <a:latin typeface="Arial" panose="020B0604020202020204" pitchFamily="34" charset="0"/>
                <a:cs typeface="Arial" panose="020B0604020202020204" pitchFamily="34" charset="0"/>
              </a:rPr>
              <a:t>Select the films played by Bob</a:t>
            </a:r>
          </a:p>
          <a:p>
            <a:pPr marL="685800" lvl="1" indent="-342900">
              <a:buFont typeface="+mj-lt"/>
              <a:buAutoNum type="arabicPeriod"/>
            </a:pPr>
            <a:r>
              <a:rPr lang="en-US" dirty="0">
                <a:latin typeface="Arial" panose="020B0604020202020204" pitchFamily="34" charset="0"/>
                <a:cs typeface="Arial" panose="020B0604020202020204" pitchFamily="34" charset="0"/>
              </a:rPr>
              <a:t>Select the films played by Zero</a:t>
            </a:r>
          </a:p>
          <a:p>
            <a:pPr marL="685800" lvl="1" indent="-342900">
              <a:buFont typeface="+mj-lt"/>
              <a:buAutoNum type="arabicPeriod"/>
            </a:pPr>
            <a:r>
              <a:rPr lang="en-US" dirty="0">
                <a:latin typeface="Arial" panose="020B0604020202020204" pitchFamily="34" charset="0"/>
                <a:cs typeface="Arial" panose="020B0604020202020204" pitchFamily="34" charset="0"/>
              </a:rPr>
              <a:t>Union the two tables</a:t>
            </a:r>
          </a:p>
          <a:p>
            <a:endParaRPr lang="en-US" dirty="0"/>
          </a:p>
          <a:p>
            <a:pPr marL="0" indent="0">
              <a:buNone/>
            </a:pPr>
            <a:r>
              <a:rPr lang="en-US" sz="1800" dirty="0">
                <a:latin typeface="Consolas" panose="020B0609020204030204" pitchFamily="49" charset="0"/>
              </a:rPr>
              <a:t>(SELECT title, </a:t>
            </a:r>
            <a:r>
              <a:rPr lang="en-US" sz="1800" dirty="0" err="1">
                <a:latin typeface="Consolas" panose="020B0609020204030204" pitchFamily="49" charset="0"/>
              </a:rPr>
              <a:t>first_name</a:t>
            </a:r>
            <a:r>
              <a:rPr lang="en-US" sz="1800" dirty="0">
                <a:latin typeface="Consolas" panose="020B0609020204030204" pitchFamily="49" charset="0"/>
              </a:rPr>
              <a:t> </a:t>
            </a:r>
          </a:p>
          <a:p>
            <a:pPr marL="0" indent="0">
              <a:buNone/>
            </a:pPr>
            <a:r>
              <a:rPr lang="en-US" sz="1800" dirty="0">
                <a:latin typeface="Consolas" panose="020B0609020204030204" pitchFamily="49" charset="0"/>
              </a:rPr>
              <a:t>FROM actor JOIN </a:t>
            </a:r>
            <a:r>
              <a:rPr lang="en-US" sz="1800" dirty="0" err="1">
                <a:latin typeface="Consolas" panose="020B0609020204030204" pitchFamily="49" charset="0"/>
              </a:rPr>
              <a:t>film_actor</a:t>
            </a:r>
            <a:r>
              <a:rPr lang="en-US" sz="1800" dirty="0">
                <a:latin typeface="Consolas" panose="020B0609020204030204" pitchFamily="49" charset="0"/>
              </a:rPr>
              <a:t> USING (</a:t>
            </a:r>
            <a:r>
              <a:rPr lang="en-US" sz="1800" dirty="0" err="1">
                <a:latin typeface="Consolas" panose="020B0609020204030204" pitchFamily="49" charset="0"/>
              </a:rPr>
              <a:t>actor_id</a:t>
            </a:r>
            <a:r>
              <a:rPr lang="en-US" sz="1800" dirty="0">
                <a:latin typeface="Consolas" panose="020B0609020204030204" pitchFamily="49" charset="0"/>
              </a:rPr>
              <a:t>) JOIN film USING (</a:t>
            </a:r>
            <a:r>
              <a:rPr lang="en-US" sz="1800" dirty="0" err="1">
                <a:latin typeface="Consolas" panose="020B0609020204030204" pitchFamily="49" charset="0"/>
              </a:rPr>
              <a:t>film_id</a:t>
            </a:r>
            <a:r>
              <a:rPr lang="en-US" sz="1800" dirty="0">
                <a:latin typeface="Consolas" panose="020B0609020204030204" pitchFamily="49" charset="0"/>
              </a:rPr>
              <a:t>) WHERE </a:t>
            </a:r>
            <a:r>
              <a:rPr lang="en-US" sz="1800" dirty="0" err="1">
                <a:latin typeface="Consolas" panose="020B0609020204030204" pitchFamily="49" charset="0"/>
              </a:rPr>
              <a:t>first_name</a:t>
            </a:r>
            <a:r>
              <a:rPr lang="en-US" sz="1800" dirty="0">
                <a:latin typeface="Consolas" panose="020B0609020204030204" pitchFamily="49" charset="0"/>
              </a:rPr>
              <a:t>='Bob')</a:t>
            </a:r>
          </a:p>
          <a:p>
            <a:pPr marL="0" indent="0">
              <a:buNone/>
            </a:pPr>
            <a:r>
              <a:rPr lang="en-US" sz="1800" b="1" dirty="0">
                <a:latin typeface="Consolas" panose="020B0609020204030204" pitchFamily="49" charset="0"/>
              </a:rPr>
              <a:t>UNION</a:t>
            </a:r>
            <a:endParaRPr lang="en-US" sz="1800" dirty="0">
              <a:latin typeface="Consolas" panose="020B0609020204030204" pitchFamily="49" charset="0"/>
            </a:endParaRPr>
          </a:p>
          <a:p>
            <a:pPr marL="0" indent="0">
              <a:buNone/>
            </a:pPr>
            <a:r>
              <a:rPr lang="en-US" sz="1800" dirty="0">
                <a:latin typeface="Consolas" panose="020B0609020204030204" pitchFamily="49" charset="0"/>
              </a:rPr>
              <a:t>(SELECT title, </a:t>
            </a:r>
            <a:r>
              <a:rPr lang="en-US" sz="1800" dirty="0" err="1">
                <a:latin typeface="Consolas" panose="020B0609020204030204" pitchFamily="49" charset="0"/>
              </a:rPr>
              <a:t>first_name</a:t>
            </a:r>
            <a:r>
              <a:rPr lang="en-US" sz="1800" dirty="0">
                <a:latin typeface="Consolas" panose="020B0609020204030204" pitchFamily="49" charset="0"/>
              </a:rPr>
              <a:t> </a:t>
            </a:r>
          </a:p>
          <a:p>
            <a:pPr marL="0" indent="0">
              <a:buNone/>
            </a:pPr>
            <a:r>
              <a:rPr lang="en-US" sz="1800" dirty="0">
                <a:latin typeface="Consolas" panose="020B0609020204030204" pitchFamily="49" charset="0"/>
              </a:rPr>
              <a:t>FROM actor JOIN </a:t>
            </a:r>
            <a:r>
              <a:rPr lang="en-US" sz="1800" dirty="0" err="1">
                <a:latin typeface="Consolas" panose="020B0609020204030204" pitchFamily="49" charset="0"/>
              </a:rPr>
              <a:t>film_actor</a:t>
            </a:r>
            <a:r>
              <a:rPr lang="en-US" sz="1800" dirty="0">
                <a:latin typeface="Consolas" panose="020B0609020204030204" pitchFamily="49" charset="0"/>
              </a:rPr>
              <a:t> USING (</a:t>
            </a:r>
            <a:r>
              <a:rPr lang="en-US" sz="1800" dirty="0" err="1">
                <a:latin typeface="Consolas" panose="020B0609020204030204" pitchFamily="49" charset="0"/>
              </a:rPr>
              <a:t>actor_id</a:t>
            </a:r>
            <a:r>
              <a:rPr lang="en-US" sz="1800" dirty="0">
                <a:latin typeface="Consolas" panose="020B0609020204030204" pitchFamily="49" charset="0"/>
              </a:rPr>
              <a:t>) JOIN film USING (</a:t>
            </a:r>
            <a:r>
              <a:rPr lang="en-US" sz="1800" dirty="0" err="1">
                <a:latin typeface="Consolas" panose="020B0609020204030204" pitchFamily="49" charset="0"/>
              </a:rPr>
              <a:t>film_id</a:t>
            </a:r>
            <a:r>
              <a:rPr lang="en-US" sz="1800" dirty="0">
                <a:latin typeface="Consolas" panose="020B0609020204030204" pitchFamily="49" charset="0"/>
              </a:rPr>
              <a:t>) WHERE </a:t>
            </a:r>
            <a:r>
              <a:rPr lang="en-US" sz="1800" dirty="0" err="1">
                <a:latin typeface="Consolas" panose="020B0609020204030204" pitchFamily="49" charset="0"/>
              </a:rPr>
              <a:t>first_name</a:t>
            </a:r>
            <a:r>
              <a:rPr lang="en-US" sz="1800" dirty="0">
                <a:latin typeface="Consolas" panose="020B0609020204030204" pitchFamily="49" charset="0"/>
              </a:rPr>
              <a:t>='Zero')</a:t>
            </a:r>
          </a:p>
          <a:p>
            <a:pPr marL="0" indent="0">
              <a:buNone/>
            </a:pPr>
            <a:endParaRPr lang="en-US" sz="1800" dirty="0">
              <a:latin typeface="Consolas" panose="020B0609020204030204" pitchFamily="49" charset="0"/>
            </a:endParaRPr>
          </a:p>
          <a:p>
            <a:endParaRPr lang="en-US" dirty="0"/>
          </a:p>
        </p:txBody>
      </p:sp>
    </p:spTree>
    <p:extLst>
      <p:ext uri="{BB962C8B-B14F-4D97-AF65-F5344CB8AC3E}">
        <p14:creationId xmlns:p14="http://schemas.microsoft.com/office/powerpoint/2010/main" val="171715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64151-816F-2339-F046-77D9116B6746}"/>
              </a:ext>
            </a:extLst>
          </p:cNvPr>
          <p:cNvSpPr>
            <a:spLocks noGrp="1"/>
          </p:cNvSpPr>
          <p:nvPr>
            <p:ph type="title"/>
          </p:nvPr>
        </p:nvSpPr>
        <p:spPr/>
        <p:txBody>
          <a:bodyPr/>
          <a:lstStyle/>
          <a:p>
            <a:r>
              <a:rPr lang="en-US" dirty="0"/>
              <a:t>Union</a:t>
            </a:r>
          </a:p>
        </p:txBody>
      </p:sp>
      <p:sp>
        <p:nvSpPr>
          <p:cNvPr id="3" name="Content Placeholder 2">
            <a:extLst>
              <a:ext uri="{FF2B5EF4-FFF2-40B4-BE49-F238E27FC236}">
                <a16:creationId xmlns:a16="http://schemas.microsoft.com/office/drawing/2014/main" id="{BD801B35-F8D3-3098-79AA-86B2B3914BB0}"/>
              </a:ext>
            </a:extLst>
          </p:cNvPr>
          <p:cNvSpPr>
            <a:spLocks noGrp="1"/>
          </p:cNvSpPr>
          <p:nvPr>
            <p:ph idx="1"/>
          </p:nvPr>
        </p:nvSpPr>
        <p:spPr>
          <a:xfrm>
            <a:off x="838200" y="1412077"/>
            <a:ext cx="10515600" cy="4683923"/>
          </a:xfrm>
        </p:spPr>
        <p:txBody>
          <a:bodyPr/>
          <a:lstStyle/>
          <a:p>
            <a:pPr marL="0" indent="0">
              <a:buNone/>
            </a:pPr>
            <a:r>
              <a:rPr lang="en-US" dirty="0"/>
              <a:t>Please be careful when </a:t>
            </a:r>
            <a:r>
              <a:rPr lang="en-US" dirty="0">
                <a:latin typeface="Consolas" panose="020B0609020204030204" pitchFamily="49" charset="0"/>
              </a:rPr>
              <a:t>UNION</a:t>
            </a:r>
            <a:r>
              <a:rPr lang="en-US" dirty="0"/>
              <a:t> is used.</a:t>
            </a:r>
          </a:p>
          <a:p>
            <a:r>
              <a:rPr lang="en-US" dirty="0"/>
              <a:t>The two tables of the union must be </a:t>
            </a:r>
            <a:r>
              <a:rPr lang="en-US" altLang="zh-CN" b="1" dirty="0"/>
              <a:t>compatible</a:t>
            </a:r>
            <a:r>
              <a:rPr lang="en-US" altLang="zh-CN" dirty="0"/>
              <a:t>:</a:t>
            </a:r>
            <a:r>
              <a:rPr lang="en-US" dirty="0"/>
              <a:t> corresponding columns must be of the same </a:t>
            </a:r>
            <a:r>
              <a:rPr lang="en-US" b="1" dirty="0"/>
              <a:t>type</a:t>
            </a:r>
            <a:r>
              <a:rPr lang="en-US" dirty="0"/>
              <a:t>.</a:t>
            </a:r>
          </a:p>
          <a:p>
            <a:r>
              <a:rPr lang="en-US" dirty="0"/>
              <a:t>To check the type of columns, click “structure” tag for each table.</a:t>
            </a:r>
          </a:p>
          <a:p>
            <a:r>
              <a:rPr lang="en-US" dirty="0"/>
              <a:t>Types are formally introduced in the following lab.</a:t>
            </a:r>
          </a:p>
          <a:p>
            <a:endParaRPr lang="en-US" dirty="0"/>
          </a:p>
          <a:p>
            <a:r>
              <a:rPr lang="en-US" dirty="0"/>
              <a:t>MySQL is very robust. It allows union between different types.</a:t>
            </a:r>
          </a:p>
          <a:p>
            <a:r>
              <a:rPr lang="en-US" dirty="0"/>
              <a:t>For example,</a:t>
            </a:r>
          </a:p>
          <a:p>
            <a:pPr marL="0" indent="0" algn="ctr">
              <a:buNone/>
            </a:pPr>
            <a:r>
              <a:rPr lang="en-US" dirty="0">
                <a:latin typeface="Consolas" panose="020B0609020204030204" pitchFamily="49" charset="0"/>
              </a:rPr>
              <a:t>(SELECT </a:t>
            </a:r>
            <a:r>
              <a:rPr lang="en-US" dirty="0" err="1">
                <a:latin typeface="Consolas" panose="020B0609020204030204" pitchFamily="49" charset="0"/>
              </a:rPr>
              <a:t>actor_id</a:t>
            </a:r>
            <a:r>
              <a:rPr lang="en-US" dirty="0">
                <a:latin typeface="Consolas" panose="020B0609020204030204" pitchFamily="49" charset="0"/>
              </a:rPr>
              <a:t> FROM actor) UNION (SELECT </a:t>
            </a:r>
            <a:r>
              <a:rPr lang="en-US" dirty="0" err="1">
                <a:latin typeface="Consolas" panose="020B0609020204030204" pitchFamily="49" charset="0"/>
              </a:rPr>
              <a:t>first_name</a:t>
            </a:r>
            <a:r>
              <a:rPr lang="en-US" dirty="0">
                <a:latin typeface="Consolas" panose="020B0609020204030204" pitchFamily="49" charset="0"/>
              </a:rPr>
              <a:t> FROM actor)</a:t>
            </a:r>
          </a:p>
          <a:p>
            <a:r>
              <a:rPr lang="en-US" dirty="0"/>
              <a:t>However, this is NOT the reason for a union without type checking.</a:t>
            </a:r>
          </a:p>
        </p:txBody>
      </p:sp>
    </p:spTree>
    <p:extLst>
      <p:ext uri="{BB962C8B-B14F-4D97-AF65-F5344CB8AC3E}">
        <p14:creationId xmlns:p14="http://schemas.microsoft.com/office/powerpoint/2010/main" val="222394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7B779-EC29-494C-ECC1-90A1EF0629F9}"/>
              </a:ext>
            </a:extLst>
          </p:cNvPr>
          <p:cNvSpPr>
            <a:spLocks noGrp="1"/>
          </p:cNvSpPr>
          <p:nvPr>
            <p:ph type="title"/>
          </p:nvPr>
        </p:nvSpPr>
        <p:spPr/>
        <p:txBody>
          <a:bodyPr/>
          <a:lstStyle/>
          <a:p>
            <a:r>
              <a:rPr lang="en-US" dirty="0"/>
              <a:t>Intersection</a:t>
            </a:r>
          </a:p>
        </p:txBody>
      </p:sp>
      <p:sp>
        <p:nvSpPr>
          <p:cNvPr id="3" name="Content Placeholder 2">
            <a:extLst>
              <a:ext uri="{FF2B5EF4-FFF2-40B4-BE49-F238E27FC236}">
                <a16:creationId xmlns:a16="http://schemas.microsoft.com/office/drawing/2014/main" id="{05DA6631-B4D7-90D4-78FD-68D2A2ABD389}"/>
              </a:ext>
            </a:extLst>
          </p:cNvPr>
          <p:cNvSpPr>
            <a:spLocks noGrp="1"/>
          </p:cNvSpPr>
          <p:nvPr>
            <p:ph idx="1"/>
          </p:nvPr>
        </p:nvSpPr>
        <p:spPr>
          <a:xfrm>
            <a:off x="838200" y="1412077"/>
            <a:ext cx="10515600" cy="4998248"/>
          </a:xfrm>
        </p:spPr>
        <p:txBody>
          <a:bodyPr>
            <a:normAutofit/>
          </a:bodyPr>
          <a:lstStyle/>
          <a:p>
            <a:r>
              <a:rPr lang="en-US" dirty="0"/>
              <a:t>For table intersection use the </a:t>
            </a:r>
            <a:r>
              <a:rPr lang="en-US" altLang="zh-CN" dirty="0"/>
              <a:t>keyword </a:t>
            </a:r>
            <a:r>
              <a:rPr lang="en-US" altLang="zh-CN" b="1" dirty="0">
                <a:latin typeface="Consolas" panose="020B0609020204030204" pitchFamily="49" charset="0"/>
              </a:rPr>
              <a:t>INTERSECT</a:t>
            </a:r>
            <a:r>
              <a:rPr lang="en-US" altLang="zh-CN" dirty="0"/>
              <a:t>.</a:t>
            </a:r>
            <a:r>
              <a:rPr lang="en-US" dirty="0"/>
              <a:t> </a:t>
            </a:r>
          </a:p>
          <a:p>
            <a:endParaRPr lang="en-US" sz="800" dirty="0"/>
          </a:p>
          <a:p>
            <a:r>
              <a:rPr lang="en-US" dirty="0"/>
              <a:t>Find the id of the English films which are played by Tim Hackman.</a:t>
            </a:r>
          </a:p>
          <a:p>
            <a:endParaRPr lang="en-US" sz="800" dirty="0"/>
          </a:p>
          <a:p>
            <a:pPr marL="0" indent="0">
              <a:buNone/>
            </a:pPr>
            <a:r>
              <a:rPr lang="en-US" sz="2000" dirty="0">
                <a:latin typeface="Consolas" panose="020B0609020204030204" pitchFamily="49" charset="0"/>
              </a:rPr>
              <a:t>		(SELECT </a:t>
            </a:r>
            <a:r>
              <a:rPr lang="en-US" sz="2000" dirty="0" err="1">
                <a:latin typeface="Consolas" panose="020B0609020204030204" pitchFamily="49" charset="0"/>
              </a:rPr>
              <a:t>film_id</a:t>
            </a:r>
            <a:r>
              <a:rPr lang="en-US" sz="2000" dirty="0">
                <a:latin typeface="Consolas" panose="020B0609020204030204" pitchFamily="49" charset="0"/>
              </a:rPr>
              <a:t> </a:t>
            </a:r>
          </a:p>
          <a:p>
            <a:pPr marL="0" indent="0">
              <a:buNone/>
            </a:pPr>
            <a:r>
              <a:rPr lang="en-US" sz="2000" dirty="0">
                <a:latin typeface="Consolas" panose="020B0609020204030204" pitchFamily="49" charset="0"/>
              </a:rPr>
              <a:t>		FROM </a:t>
            </a:r>
            <a:r>
              <a:rPr lang="en-US" sz="2000" dirty="0" err="1">
                <a:latin typeface="Consolas" panose="020B0609020204030204" pitchFamily="49" charset="0"/>
              </a:rPr>
              <a:t>film_actor</a:t>
            </a:r>
            <a:r>
              <a:rPr lang="en-US" sz="2000" dirty="0">
                <a:latin typeface="Consolas" panose="020B0609020204030204" pitchFamily="49" charset="0"/>
              </a:rPr>
              <a:t> JOIN actor USING(</a:t>
            </a:r>
            <a:r>
              <a:rPr lang="en-US" sz="2000" dirty="0" err="1">
                <a:latin typeface="Consolas" panose="020B0609020204030204" pitchFamily="49" charset="0"/>
              </a:rPr>
              <a:t>actor_id</a:t>
            </a:r>
            <a:r>
              <a:rPr lang="en-US" sz="2000" dirty="0">
                <a:latin typeface="Consolas" panose="020B0609020204030204" pitchFamily="49" charset="0"/>
              </a:rPr>
              <a:t>) </a:t>
            </a:r>
          </a:p>
          <a:p>
            <a:pPr marL="0" indent="0">
              <a:buNone/>
            </a:pPr>
            <a:r>
              <a:rPr lang="en-US" sz="2000" dirty="0">
                <a:latin typeface="Consolas" panose="020B0609020204030204" pitchFamily="49" charset="0"/>
              </a:rPr>
              <a:t>		WHERE </a:t>
            </a:r>
            <a:r>
              <a:rPr lang="en-US" sz="2000" dirty="0" err="1">
                <a:latin typeface="Consolas" panose="020B0609020204030204" pitchFamily="49" charset="0"/>
              </a:rPr>
              <a:t>first_name</a:t>
            </a:r>
            <a:r>
              <a:rPr lang="en-US" sz="2000" dirty="0">
                <a:latin typeface="Consolas" panose="020B0609020204030204" pitchFamily="49" charset="0"/>
              </a:rPr>
              <a:t>='Tim' AND </a:t>
            </a:r>
            <a:r>
              <a:rPr lang="en-US" sz="2000" dirty="0" err="1">
                <a:latin typeface="Consolas" panose="020B0609020204030204" pitchFamily="49" charset="0"/>
              </a:rPr>
              <a:t>last_name</a:t>
            </a:r>
            <a:r>
              <a:rPr lang="en-US" sz="2000" dirty="0">
                <a:latin typeface="Consolas" panose="020B0609020204030204" pitchFamily="49" charset="0"/>
              </a:rPr>
              <a:t>='Hackman')</a:t>
            </a:r>
          </a:p>
          <a:p>
            <a:pPr marL="0" indent="0">
              <a:buNone/>
            </a:pPr>
            <a:r>
              <a:rPr lang="en-US" sz="2000" b="1" dirty="0">
                <a:latin typeface="Consolas" panose="020B0609020204030204" pitchFamily="49" charset="0"/>
              </a:rPr>
              <a:t>		INTERSECT</a:t>
            </a:r>
          </a:p>
          <a:p>
            <a:pPr marL="0" indent="0">
              <a:buNone/>
            </a:pPr>
            <a:r>
              <a:rPr lang="en-US" sz="2000" dirty="0">
                <a:latin typeface="Consolas" panose="020B0609020204030204" pitchFamily="49" charset="0"/>
              </a:rPr>
              <a:t>		(SELECT </a:t>
            </a:r>
            <a:r>
              <a:rPr lang="en-US" sz="2000" dirty="0" err="1">
                <a:latin typeface="Consolas" panose="020B0609020204030204" pitchFamily="49" charset="0"/>
              </a:rPr>
              <a:t>film_id</a:t>
            </a:r>
            <a:r>
              <a:rPr lang="en-US" sz="2000" dirty="0">
                <a:latin typeface="Consolas" panose="020B0609020204030204" pitchFamily="49" charset="0"/>
              </a:rPr>
              <a:t> </a:t>
            </a:r>
          </a:p>
          <a:p>
            <a:pPr marL="0" indent="0">
              <a:buNone/>
            </a:pPr>
            <a:r>
              <a:rPr lang="en-US" sz="2000" dirty="0">
                <a:latin typeface="Consolas" panose="020B0609020204030204" pitchFamily="49" charset="0"/>
              </a:rPr>
              <a:t>		FROM film JOIN language USING(</a:t>
            </a:r>
            <a:r>
              <a:rPr lang="en-US" sz="2000" dirty="0" err="1">
                <a:latin typeface="Consolas" panose="020B0609020204030204" pitchFamily="49" charset="0"/>
              </a:rPr>
              <a:t>language_id</a:t>
            </a:r>
            <a:r>
              <a:rPr lang="en-US" sz="2000" dirty="0">
                <a:latin typeface="Consolas" panose="020B0609020204030204" pitchFamily="49" charset="0"/>
              </a:rPr>
              <a:t>) </a:t>
            </a:r>
          </a:p>
          <a:p>
            <a:pPr marL="0" indent="0">
              <a:buNone/>
            </a:pPr>
            <a:r>
              <a:rPr lang="en-US" sz="2000" dirty="0">
                <a:latin typeface="Consolas" panose="020B0609020204030204" pitchFamily="49" charset="0"/>
              </a:rPr>
              <a:t>		WHERE name='English')</a:t>
            </a:r>
          </a:p>
          <a:p>
            <a:pPr marL="0" indent="0">
              <a:buNone/>
            </a:pPr>
            <a:endParaRPr lang="en-US" sz="800" dirty="0">
              <a:latin typeface="Consolas" panose="020B0609020204030204" pitchFamily="49" charset="0"/>
            </a:endParaRPr>
          </a:p>
          <a:p>
            <a:r>
              <a:rPr lang="en-US" dirty="0"/>
              <a:t>Previous versions of MySQL doesn’t support INTERSECT.  In that case, we can use IN subquery instead.  We will learn that later in this lab.</a:t>
            </a:r>
          </a:p>
          <a:p>
            <a:endParaRPr lang="en-US" dirty="0"/>
          </a:p>
        </p:txBody>
      </p:sp>
    </p:spTree>
    <p:extLst>
      <p:ext uri="{BB962C8B-B14F-4D97-AF65-F5344CB8AC3E}">
        <p14:creationId xmlns:p14="http://schemas.microsoft.com/office/powerpoint/2010/main" val="57203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67934-99A2-4E4D-0F7C-5F6E425CD326}"/>
              </a:ext>
            </a:extLst>
          </p:cNvPr>
          <p:cNvSpPr>
            <a:spLocks noGrp="1"/>
          </p:cNvSpPr>
          <p:nvPr>
            <p:ph type="title"/>
          </p:nvPr>
        </p:nvSpPr>
        <p:spPr/>
        <p:txBody>
          <a:bodyPr/>
          <a:lstStyle/>
          <a:p>
            <a:r>
              <a:rPr lang="en-US" dirty="0"/>
              <a:t>Set Difference</a:t>
            </a:r>
          </a:p>
        </p:txBody>
      </p:sp>
      <p:sp>
        <p:nvSpPr>
          <p:cNvPr id="3" name="Content Placeholder 2">
            <a:extLst>
              <a:ext uri="{FF2B5EF4-FFF2-40B4-BE49-F238E27FC236}">
                <a16:creationId xmlns:a16="http://schemas.microsoft.com/office/drawing/2014/main" id="{756331C2-855D-2359-E33E-3D960BFB8A40}"/>
              </a:ext>
            </a:extLst>
          </p:cNvPr>
          <p:cNvSpPr>
            <a:spLocks noGrp="1"/>
          </p:cNvSpPr>
          <p:nvPr>
            <p:ph idx="1"/>
          </p:nvPr>
        </p:nvSpPr>
        <p:spPr>
          <a:xfrm>
            <a:off x="838200" y="1412078"/>
            <a:ext cx="10515600" cy="4855372"/>
          </a:xfrm>
        </p:spPr>
        <p:txBody>
          <a:bodyPr>
            <a:normAutofit/>
          </a:bodyPr>
          <a:lstStyle/>
          <a:p>
            <a:r>
              <a:rPr lang="en-US" dirty="0"/>
              <a:t>For set difference use the keyword </a:t>
            </a:r>
            <a:r>
              <a:rPr lang="en-US" b="1" dirty="0">
                <a:latin typeface="Consolas" panose="020B0609020204030204" pitchFamily="49" charset="0"/>
              </a:rPr>
              <a:t>EXCEPT</a:t>
            </a:r>
            <a:r>
              <a:rPr lang="en-US" dirty="0"/>
              <a:t>.</a:t>
            </a:r>
          </a:p>
          <a:p>
            <a:endParaRPr lang="en-US" sz="800" dirty="0"/>
          </a:p>
          <a:p>
            <a:r>
              <a:rPr lang="en-US" dirty="0"/>
              <a:t>Find the id of the films which are played by Tim Hackman but not in English.</a:t>
            </a:r>
          </a:p>
          <a:p>
            <a:pPr marL="0" indent="0">
              <a:buNone/>
            </a:pPr>
            <a:endParaRPr lang="en-US" sz="800" dirty="0">
              <a:latin typeface="Consolas" panose="020B0609020204030204" pitchFamily="49" charset="0"/>
            </a:endParaRPr>
          </a:p>
          <a:p>
            <a:pPr marL="0" indent="0">
              <a:buNone/>
            </a:pPr>
            <a:r>
              <a:rPr lang="en-US" sz="2000" dirty="0">
                <a:latin typeface="Consolas" panose="020B0609020204030204" pitchFamily="49" charset="0"/>
              </a:rPr>
              <a:t>		(SELECT </a:t>
            </a:r>
            <a:r>
              <a:rPr lang="en-US" sz="2000" dirty="0" err="1">
                <a:latin typeface="Consolas" panose="020B0609020204030204" pitchFamily="49" charset="0"/>
              </a:rPr>
              <a:t>film_id</a:t>
            </a:r>
            <a:r>
              <a:rPr lang="en-US" sz="2000" dirty="0">
                <a:latin typeface="Consolas" panose="020B0609020204030204" pitchFamily="49" charset="0"/>
              </a:rPr>
              <a:t> </a:t>
            </a:r>
          </a:p>
          <a:p>
            <a:pPr marL="0" indent="0">
              <a:buNone/>
            </a:pPr>
            <a:r>
              <a:rPr lang="en-US" sz="2000" dirty="0">
                <a:latin typeface="Consolas" panose="020B0609020204030204" pitchFamily="49" charset="0"/>
              </a:rPr>
              <a:t>		FROM </a:t>
            </a:r>
            <a:r>
              <a:rPr lang="en-US" sz="2000" dirty="0" err="1">
                <a:latin typeface="Consolas" panose="020B0609020204030204" pitchFamily="49" charset="0"/>
              </a:rPr>
              <a:t>film_actor</a:t>
            </a:r>
            <a:r>
              <a:rPr lang="en-US" sz="2000" dirty="0">
                <a:latin typeface="Consolas" panose="020B0609020204030204" pitchFamily="49" charset="0"/>
              </a:rPr>
              <a:t> JOIN actor USING(</a:t>
            </a:r>
            <a:r>
              <a:rPr lang="en-US" sz="2000" dirty="0" err="1">
                <a:latin typeface="Consolas" panose="020B0609020204030204" pitchFamily="49" charset="0"/>
              </a:rPr>
              <a:t>actor_id</a:t>
            </a:r>
            <a:r>
              <a:rPr lang="en-US" sz="2000" dirty="0">
                <a:latin typeface="Consolas" panose="020B0609020204030204" pitchFamily="49" charset="0"/>
              </a:rPr>
              <a:t>) </a:t>
            </a:r>
          </a:p>
          <a:p>
            <a:pPr marL="0" indent="0">
              <a:buNone/>
            </a:pPr>
            <a:r>
              <a:rPr lang="en-US" sz="2000" dirty="0">
                <a:latin typeface="Consolas" panose="020B0609020204030204" pitchFamily="49" charset="0"/>
              </a:rPr>
              <a:t>		WHERE </a:t>
            </a:r>
            <a:r>
              <a:rPr lang="en-US" sz="2000" dirty="0" err="1">
                <a:latin typeface="Consolas" panose="020B0609020204030204" pitchFamily="49" charset="0"/>
              </a:rPr>
              <a:t>first_name</a:t>
            </a:r>
            <a:r>
              <a:rPr lang="en-US" sz="2000" dirty="0">
                <a:latin typeface="Consolas" panose="020B0609020204030204" pitchFamily="49" charset="0"/>
              </a:rPr>
              <a:t>='Tim' AND </a:t>
            </a:r>
            <a:r>
              <a:rPr lang="en-US" sz="2000" dirty="0" err="1">
                <a:latin typeface="Consolas" panose="020B0609020204030204" pitchFamily="49" charset="0"/>
              </a:rPr>
              <a:t>last_name</a:t>
            </a:r>
            <a:r>
              <a:rPr lang="en-US" sz="2000" dirty="0">
                <a:latin typeface="Consolas" panose="020B0609020204030204" pitchFamily="49" charset="0"/>
              </a:rPr>
              <a:t>='Hackman’)</a:t>
            </a:r>
          </a:p>
          <a:p>
            <a:pPr marL="0" indent="0">
              <a:buNone/>
            </a:pPr>
            <a:r>
              <a:rPr lang="en-US" sz="2000" b="1" dirty="0">
                <a:latin typeface="Consolas" panose="020B0609020204030204" pitchFamily="49" charset="0"/>
              </a:rPr>
              <a:t>		EXCEPT</a:t>
            </a:r>
          </a:p>
          <a:p>
            <a:pPr marL="0" indent="0">
              <a:buNone/>
            </a:pPr>
            <a:r>
              <a:rPr lang="en-US" sz="2000" dirty="0">
                <a:latin typeface="Consolas" panose="020B0609020204030204" pitchFamily="49" charset="0"/>
              </a:rPr>
              <a:t>		(SELECT </a:t>
            </a:r>
            <a:r>
              <a:rPr lang="en-US" sz="2000" dirty="0" err="1">
                <a:latin typeface="Consolas" panose="020B0609020204030204" pitchFamily="49" charset="0"/>
              </a:rPr>
              <a:t>film_id</a:t>
            </a:r>
            <a:r>
              <a:rPr lang="en-US" sz="2000" dirty="0">
                <a:latin typeface="Consolas" panose="020B0609020204030204" pitchFamily="49" charset="0"/>
              </a:rPr>
              <a:t> </a:t>
            </a:r>
          </a:p>
          <a:p>
            <a:pPr marL="0" indent="0">
              <a:buNone/>
            </a:pPr>
            <a:r>
              <a:rPr lang="en-US" sz="2000" dirty="0">
                <a:latin typeface="Consolas" panose="020B0609020204030204" pitchFamily="49" charset="0"/>
              </a:rPr>
              <a:t>		FROM film JOIN language USING(</a:t>
            </a:r>
            <a:r>
              <a:rPr lang="en-US" sz="2000" dirty="0" err="1">
                <a:latin typeface="Consolas" panose="020B0609020204030204" pitchFamily="49" charset="0"/>
              </a:rPr>
              <a:t>language_id</a:t>
            </a:r>
            <a:r>
              <a:rPr lang="en-US" sz="2000" dirty="0">
                <a:latin typeface="Consolas" panose="020B0609020204030204" pitchFamily="49" charset="0"/>
              </a:rPr>
              <a:t>) </a:t>
            </a:r>
          </a:p>
          <a:p>
            <a:pPr marL="0" indent="0">
              <a:buNone/>
            </a:pPr>
            <a:r>
              <a:rPr lang="en-US" sz="2000" dirty="0">
                <a:latin typeface="Consolas" panose="020B0609020204030204" pitchFamily="49" charset="0"/>
              </a:rPr>
              <a:t>		WHERE name='English')</a:t>
            </a:r>
          </a:p>
          <a:p>
            <a:pPr marL="0" indent="0">
              <a:buNone/>
            </a:pPr>
            <a:endParaRPr lang="en-US" sz="800" dirty="0">
              <a:latin typeface="Consolas" panose="020B0609020204030204" pitchFamily="49" charset="0"/>
            </a:endParaRPr>
          </a:p>
          <a:p>
            <a:r>
              <a:rPr lang="en-US" dirty="0"/>
              <a:t>Previous versions of MySQL doesn’t support INTERSECT.  In that case, we can use NOT IN subquery instead.  We will learn that later in this lab.</a:t>
            </a:r>
          </a:p>
        </p:txBody>
      </p:sp>
    </p:spTree>
    <p:extLst>
      <p:ext uri="{BB962C8B-B14F-4D97-AF65-F5344CB8AC3E}">
        <p14:creationId xmlns:p14="http://schemas.microsoft.com/office/powerpoint/2010/main" val="427776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A6258-37D0-5F5F-5051-A6496FE812EF}"/>
              </a:ext>
            </a:extLst>
          </p:cNvPr>
          <p:cNvSpPr>
            <a:spLocks noGrp="1"/>
          </p:cNvSpPr>
          <p:nvPr>
            <p:ph type="title"/>
          </p:nvPr>
        </p:nvSpPr>
        <p:spPr/>
        <p:txBody>
          <a:bodyPr/>
          <a:lstStyle/>
          <a:p>
            <a:r>
              <a:rPr lang="en-US" dirty="0"/>
              <a:t>Set Operations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A1F2E7-BF15-FE54-CD43-3E622023AB01}"/>
                  </a:ext>
                </a:extLst>
              </p:cNvPr>
              <p:cNvSpPr>
                <a:spLocks noGrp="1"/>
              </p:cNvSpPr>
              <p:nvPr>
                <p:ph idx="1"/>
              </p:nvPr>
            </p:nvSpPr>
            <p:spPr>
              <a:xfrm>
                <a:off x="838200" y="1412077"/>
                <a:ext cx="10515600" cy="4731547"/>
              </a:xfrm>
            </p:spPr>
            <p:txBody>
              <a:bodyPr>
                <a:normAutofit/>
              </a:bodyPr>
              <a:lstStyle/>
              <a:p>
                <a:r>
                  <a:rPr lang="en-US" dirty="0"/>
                  <a:t>Sometimes set operations can be implemented without using the previous keywords.</a:t>
                </a:r>
              </a:p>
              <a:p>
                <a:r>
                  <a:rPr lang="en-US" dirty="0"/>
                  <a:t>Let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and </a:t>
                </a:r>
                <a14:m>
                  <m:oMath xmlns:m="http://schemas.openxmlformats.org/officeDocument/2006/math">
                    <m:r>
                      <a:rPr lang="en-US" b="0" i="1" dirty="0" smtClean="0">
                        <a:latin typeface="Cambria Math" panose="02040503050406030204" pitchFamily="18" charset="0"/>
                      </a:rPr>
                      <m:t>𝐵</m:t>
                    </m:r>
                    <m:r>
                      <a:rPr lang="en-US" b="0" i="1" dirty="0" smtClean="0">
                        <a:latin typeface="Cambria Math" panose="02040503050406030204" pitchFamily="18" charset="0"/>
                      </a:rPr>
                      <m:t>={</m:t>
                    </m:r>
                    <m:r>
                      <a:rPr lang="en-US" b="0" i="1" dirty="0" smtClean="0">
                        <a:latin typeface="Cambria Math" panose="02040503050406030204" pitchFamily="18" charset="0"/>
                      </a:rPr>
                      <m:t>𝑡</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𝑃</m:t>
                        </m:r>
                      </m:e>
                      <m:sub>
                        <m:r>
                          <a:rPr lang="en-US" b="0" i="1" dirty="0" smtClean="0">
                            <a:latin typeface="Cambria Math" panose="02040503050406030204" pitchFamily="18" charset="0"/>
                          </a:rPr>
                          <m:t>𝐵</m:t>
                        </m:r>
                      </m:sub>
                    </m:sSub>
                    <m:r>
                      <a:rPr lang="en-US" b="0" i="1" dirty="0" smtClean="0">
                        <a:latin typeface="Cambria Math" panose="02040503050406030204" pitchFamily="18" charset="0"/>
                      </a:rPr>
                      <m:t>(</m:t>
                    </m:r>
                    <m:r>
                      <a:rPr lang="en-US" b="0" i="1" dirty="0" smtClean="0">
                        <a:latin typeface="Cambria Math" panose="02040503050406030204" pitchFamily="18" charset="0"/>
                      </a:rPr>
                      <m:t>𝑡</m:t>
                    </m:r>
                    <m:r>
                      <a:rPr lang="en-US" b="0" i="1" dirty="0" smtClean="0">
                        <a:latin typeface="Cambria Math" panose="02040503050406030204" pitchFamily="18" charset="0"/>
                      </a:rPr>
                      <m:t>)}</m:t>
                    </m:r>
                  </m:oMath>
                </a14:m>
                <a:r>
                  <a:rPr lang="en-US" dirty="0"/>
                  <a:t>, then for example</a:t>
                </a:r>
              </a:p>
              <a:p>
                <a:pPr marL="0" indent="0">
                  <a:buNone/>
                </a:pPr>
                <a:r>
                  <a:rPr lang="en-US" b="0" dirty="0"/>
                  <a: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a:t>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𝐴</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𝐵</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r>
                  <a:rPr lang="en-US" dirty="0"/>
                  <a:t>So, we  change the predicate in the </a:t>
                </a:r>
                <a:r>
                  <a:rPr lang="en-US" dirty="0">
                    <a:latin typeface="Consolas" panose="020B0609020204030204" pitchFamily="49" charset="0"/>
                  </a:rPr>
                  <a:t>WHERE</a:t>
                </a:r>
                <a:r>
                  <a:rPr lang="en-US" dirty="0"/>
                  <a:t> clause</a:t>
                </a:r>
              </a:p>
              <a:p>
                <a:pPr marL="0" indent="0">
                  <a:buNone/>
                </a:pPr>
                <a:r>
                  <a:rPr lang="en-US" dirty="0"/>
                  <a:t>		</a:t>
                </a:r>
                <a:r>
                  <a:rPr lang="en-US" dirty="0">
                    <a:latin typeface="Consolas" panose="020B0609020204030204" pitchFamily="49" charset="0"/>
                  </a:rPr>
                  <a:t>SELECT … FROM </a:t>
                </a:r>
                <a:r>
                  <a:rPr lang="en-US" dirty="0" err="1">
                    <a:latin typeface="Consolas" panose="020B0609020204030204" pitchFamily="49" charset="0"/>
                  </a:rPr>
                  <a:t>fromClause</a:t>
                </a:r>
                <a:r>
                  <a:rPr lang="en-US" dirty="0">
                    <a:latin typeface="Consolas" panose="020B0609020204030204" pitchFamily="49" charset="0"/>
                  </a:rPr>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𝐴</m:t>
                        </m:r>
                      </m:sub>
                    </m:sSub>
                  </m:oMath>
                </a14:m>
                <a:r>
                  <a:rPr lang="en-US" dirty="0"/>
                  <a:t> </a:t>
                </a:r>
                <a:r>
                  <a:rPr lang="en-US" dirty="0">
                    <a:latin typeface="Consolas" panose="020B0609020204030204" pitchFamily="49" charset="0"/>
                  </a:rPr>
                  <a: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𝐵</m:t>
                        </m:r>
                      </m:sub>
                    </m:sSub>
                  </m:oMath>
                </a14:m>
                <a:endParaRPr lang="en-US" dirty="0"/>
              </a:p>
              <a:p>
                <a:r>
                  <a:rPr lang="en-US" dirty="0"/>
                  <a:t>Provided</a:t>
                </a:r>
                <a:r>
                  <a:rPr lang="en-US" dirty="0">
                    <a:latin typeface="Arial" panose="020B0604020202020204" pitchFamily="34" charset="0"/>
                    <a:cs typeface="Arial" panose="020B0604020202020204" pitchFamily="34" charset="0"/>
                  </a:rPr>
                  <a:t> the from clause is the same for A and B.</a:t>
                </a:r>
              </a:p>
              <a:p>
                <a:endParaRPr lang="en-US" dirty="0"/>
              </a:p>
              <a:p>
                <a:r>
                  <a:rPr lang="en-US" dirty="0"/>
                  <a:t>Similarly for intersection and set difference.</a:t>
                </a:r>
              </a:p>
              <a:p>
                <a:endParaRPr lang="en-US" dirty="0"/>
              </a:p>
            </p:txBody>
          </p:sp>
        </mc:Choice>
        <mc:Fallback xmlns="">
          <p:sp>
            <p:nvSpPr>
              <p:cNvPr id="3" name="Content Placeholder 2">
                <a:extLst>
                  <a:ext uri="{FF2B5EF4-FFF2-40B4-BE49-F238E27FC236}">
                    <a16:creationId xmlns:a16="http://schemas.microsoft.com/office/drawing/2014/main" id="{D9A1F2E7-BF15-FE54-CD43-3E622023AB01}"/>
                  </a:ext>
                </a:extLst>
              </p:cNvPr>
              <p:cNvSpPr>
                <a:spLocks noGrp="1" noRot="1" noChangeAspect="1" noMove="1" noResize="1" noEditPoints="1" noAdjustHandles="1" noChangeArrowheads="1" noChangeShapeType="1" noTextEdit="1"/>
              </p:cNvSpPr>
              <p:nvPr>
                <p:ph idx="1"/>
              </p:nvPr>
            </p:nvSpPr>
            <p:spPr>
              <a:xfrm>
                <a:off x="838200" y="1412077"/>
                <a:ext cx="10515600" cy="4731547"/>
              </a:xfrm>
              <a:blipFill>
                <a:blip r:embed="rId2"/>
                <a:stretch>
                  <a:fillRect l="-580" t="-1675"/>
                </a:stretch>
              </a:blipFill>
            </p:spPr>
            <p:txBody>
              <a:bodyPr/>
              <a:lstStyle/>
              <a:p>
                <a:r>
                  <a:rPr lang="en-US">
                    <a:noFill/>
                  </a:rPr>
                  <a:t> </a:t>
                </a:r>
              </a:p>
            </p:txBody>
          </p:sp>
        </mc:Fallback>
      </mc:AlternateContent>
    </p:spTree>
    <p:extLst>
      <p:ext uri="{BB962C8B-B14F-4D97-AF65-F5344CB8AC3E}">
        <p14:creationId xmlns:p14="http://schemas.microsoft.com/office/powerpoint/2010/main" val="180134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DBMS latex">
  <a:themeElements>
    <a:clrScheme name="自定义 3">
      <a:dk1>
        <a:srgbClr val="000000"/>
      </a:dk1>
      <a:lt1>
        <a:srgbClr val="FFFFFF"/>
      </a:lt1>
      <a:dk2>
        <a:srgbClr val="44546A"/>
      </a:dk2>
      <a:lt2>
        <a:srgbClr val="E7E6E6"/>
      </a:lt2>
      <a:accent1>
        <a:srgbClr val="2C2CAA"/>
      </a:accent1>
      <a:accent2>
        <a:srgbClr val="A94F0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rmAutofit/>
      </a:bodyPr>
      <a:lstStyle>
        <a:defPPr algn="l">
          <a:defRPr kumimoji="1" dirty="0"/>
        </a:defPPr>
      </a:lstStyle>
    </a:txDef>
  </a:objectDefaults>
  <a:extraClrSchemeLst/>
  <a:extLst>
    <a:ext uri="{05A4C25C-085E-4340-85A3-A5531E510DB2}">
      <thm15:themeFamily xmlns:thm15="http://schemas.microsoft.com/office/thememl/2012/main" name="DBMS latex" id="{C853DD06-80DD-4A92-985C-00F9462CBF3D}" vid="{2DB0D723-8C41-4574-B925-747B267380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DBMS latex</Template>
  <TotalTime>4208</TotalTime>
  <Words>1838</Words>
  <Application>Microsoft Office PowerPoint</Application>
  <PresentationFormat>Widescreen</PresentationFormat>
  <Paragraphs>235</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Adobe Heiti Std R</vt:lpstr>
      <vt:lpstr>Hiragino Sans GB W3</vt:lpstr>
      <vt:lpstr>等线</vt:lpstr>
      <vt:lpstr>Arial</vt:lpstr>
      <vt:lpstr>Calibri</vt:lpstr>
      <vt:lpstr>Cambria Math</vt:lpstr>
      <vt:lpstr>Consolas</vt:lpstr>
      <vt:lpstr>DBMS latex</vt:lpstr>
      <vt:lpstr>Lab 9 Sets Ops, Where Clause Subqueries</vt:lpstr>
      <vt:lpstr>Outline</vt:lpstr>
      <vt:lpstr>Set Operations</vt:lpstr>
      <vt:lpstr>Set Operations</vt:lpstr>
      <vt:lpstr>Union</vt:lpstr>
      <vt:lpstr>Union</vt:lpstr>
      <vt:lpstr>Intersection</vt:lpstr>
      <vt:lpstr>Set Difference</vt:lpstr>
      <vt:lpstr>Set Operations</vt:lpstr>
      <vt:lpstr>Subquery</vt:lpstr>
      <vt:lpstr>IN Subquery for INTERSECTION</vt:lpstr>
      <vt:lpstr>Intersection Example</vt:lpstr>
      <vt:lpstr>Intersection Example</vt:lpstr>
      <vt:lpstr>SOME</vt:lpstr>
      <vt:lpstr>NOT IN Subquery for EXCEPT (Set Difference)</vt:lpstr>
      <vt:lpstr>Set Difference Example</vt:lpstr>
      <vt:lpstr>Set Difference Example</vt:lpstr>
      <vt:lpstr>Exercises</vt:lpstr>
      <vt:lpstr>End of Lab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Zhiyuan Li</dc:creator>
  <cp:lastModifiedBy>Zhiyuan Li</cp:lastModifiedBy>
  <cp:revision>140</cp:revision>
  <dcterms:created xsi:type="dcterms:W3CDTF">2022-06-15T04:17:56Z</dcterms:created>
  <dcterms:modified xsi:type="dcterms:W3CDTF">2022-11-14T06:07:53Z</dcterms:modified>
</cp:coreProperties>
</file>