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7" r:id="rId2"/>
    <p:sldId id="262" r:id="rId3"/>
    <p:sldId id="263" r:id="rId4"/>
    <p:sldId id="264" r:id="rId5"/>
    <p:sldId id="280" r:id="rId6"/>
    <p:sldId id="281" r:id="rId7"/>
    <p:sldId id="293" r:id="rId8"/>
    <p:sldId id="294" r:id="rId9"/>
    <p:sldId id="295" r:id="rId10"/>
    <p:sldId id="289" r:id="rId11"/>
    <p:sldId id="296" r:id="rId12"/>
    <p:sldId id="297" r:id="rId13"/>
    <p:sldId id="291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9FBDC-DA40-4C1D-BD84-D9B2858F1C6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474D1-4B83-4E2F-A02A-EC6B8BB33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474D1-4B83-4E2F-A02A-EC6B8BB33F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3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 2 PPT has examples in Slide 42 and 43.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474D1-4B83-4E2F-A02A-EC6B8BB33F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4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474D1-4B83-4E2F-A02A-EC6B8BB33F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06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2474D1-4B83-4E2F-A02A-EC6B8BB33F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/>
        </p:nvSpPr>
        <p:spPr>
          <a:xfrm>
            <a:off x="812797" y="1402663"/>
            <a:ext cx="10521244" cy="1058334"/>
          </a:xfrm>
          <a:prstGeom prst="roundRect">
            <a:avLst/>
          </a:prstGeom>
          <a:solidFill>
            <a:srgbClr val="3138AC"/>
          </a:solidFill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507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/>
        </p:nvSpPr>
        <p:spPr>
          <a:xfrm>
            <a:off x="0" y="1"/>
            <a:ext cx="12192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91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dirty="0"/>
              <a:t>Click to edit Master title style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109224B-0794-E08D-6281-2C77DC2F62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12078"/>
            <a:ext cx="10515600" cy="3260846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736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/>
        </p:nvSpPr>
        <p:spPr>
          <a:xfrm>
            <a:off x="812797" y="1402663"/>
            <a:ext cx="10521244" cy="1058334"/>
          </a:xfrm>
          <a:prstGeom prst="roundRect">
            <a:avLst/>
          </a:prstGeom>
          <a:solidFill>
            <a:srgbClr val="3138AC"/>
          </a:solidFill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66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E4E0D4-0A9E-B44F-8E15-1D2F726BFCC2}"/>
              </a:ext>
            </a:extLst>
          </p:cNvPr>
          <p:cNvSpPr/>
          <p:nvPr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COMP3013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880C11-3EB2-7C44-915C-0A735C8415A3}"/>
              </a:ext>
            </a:extLst>
          </p:cNvPr>
          <p:cNvSpPr/>
          <p:nvPr/>
        </p:nvSpPr>
        <p:spPr>
          <a:xfrm>
            <a:off x="4044000" y="6637868"/>
            <a:ext cx="4080000" cy="220133"/>
          </a:xfrm>
          <a:prstGeom prst="rect">
            <a:avLst/>
          </a:prstGeom>
          <a:solidFill>
            <a:srgbClr val="212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Lab 01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F64495-06B2-9846-A8DD-066D25B765BE}"/>
              </a:ext>
            </a:extLst>
          </p:cNvPr>
          <p:cNvSpPr/>
          <p:nvPr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2B3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97BAED3B-53C8-7041-817F-696DE6D8D146}"/>
              </a:ext>
            </a:extLst>
          </p:cNvPr>
          <p:cNvSpPr txBox="1">
            <a:spLocks/>
          </p:cNvSpPr>
          <p:nvPr/>
        </p:nvSpPr>
        <p:spPr>
          <a:xfrm>
            <a:off x="9770773" y="6637866"/>
            <a:ext cx="1362187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57D2C8FA-DD5C-BF4B-BBB3-42D100B8A34B}"/>
              </a:ext>
            </a:extLst>
          </p:cNvPr>
          <p:cNvSpPr txBox="1">
            <a:spLocks/>
          </p:cNvSpPr>
          <p:nvPr/>
        </p:nvSpPr>
        <p:spPr>
          <a:xfrm>
            <a:off x="11353800" y="6637866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pPr/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514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EAA6743-3346-CC98-D269-622453F94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United International College</a:t>
            </a:r>
          </a:p>
          <a:p>
            <a:r>
              <a:rPr lang="en-US" altLang="zh-CN"/>
              <a:t>COMP3013 DBMS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C4CC72-5680-51D7-FFFB-9A601CA1D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Lab 10 Correlated Subquery and 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0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4B0C-660E-2896-1A17-8F38B080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Subquery Implementation of Division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4"/>
              <p:cNvSpPr txBox="1">
                <a:spLocks/>
              </p:cNvSpPr>
              <p:nvPr/>
            </p:nvSpPr>
            <p:spPr>
              <a:xfrm>
                <a:off x="6091011" y="1385308"/>
                <a:ext cx="5443764" cy="35086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marL="273050" indent="-2730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tabLst/>
                  <a:defRPr sz="21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kumimoji="1" lang="en-US" sz="1800" dirty="0">
                    <a:latin typeface="Consolas" panose="020B0609020204030204" pitchFamily="49" charset="0"/>
                  </a:rPr>
                  <a:t>SELECT </a:t>
                </a:r>
                <a14:m>
                  <m:oMath xmlns:m="http://schemas.openxmlformats.org/officeDocument/2006/math">
                    <m:r>
                      <a:rPr kumimoji="1" lang="en-US" sz="1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sz="1800" i="1">
                        <a:latin typeface="Cambria Math" panose="02040503050406030204" pitchFamily="18" charset="0"/>
                      </a:rPr>
                      <m:t>1.</m:t>
                    </m:r>
                    <m:r>
                      <a:rPr kumimoji="1"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sz="1800" i="1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sz="1800" i="1">
                        <a:latin typeface="Cambria Math" panose="02040503050406030204" pitchFamily="18" charset="0"/>
                      </a:rPr>
                      <m:t>𝑛𝑎𝑚𝑒</m:t>
                    </m:r>
                  </m:oMath>
                </a14:m>
                <a:endParaRPr kumimoji="1" lang="en-US" sz="18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sz="1800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FROM </a:t>
                </a:r>
                <a14:m>
                  <m:oMath xmlns:m="http://schemas.openxmlformats.org/officeDocument/2006/math">
                    <m:r>
                      <a:rPr kumimoji="1" lang="en-US" sz="1800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𝑐𝑎𝑡𝑎𝑙𝑜𝑔𝑢𝑒</m:t>
                    </m:r>
                  </m:oMath>
                </a14:m>
                <a:r>
                  <a:rPr kumimoji="1" lang="en-US" sz="1800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AS </a:t>
                </a:r>
                <a14:m>
                  <m:oMath xmlns:m="http://schemas.openxmlformats.org/officeDocument/2006/math">
                    <m:r>
                      <a:rPr kumimoji="1" lang="en-US" sz="1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sz="1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en-US" sz="18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sz="1800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WHERE </a:t>
                </a:r>
                <a:r>
                  <a:rPr kumimoji="1" lang="en-US" sz="1800" dirty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NOT EXISTS (</a:t>
                </a:r>
              </a:p>
              <a:p>
                <a:pPr marL="0" indent="0">
                  <a:buNone/>
                </a:pPr>
                <a:r>
                  <a:rPr kumimoji="1" lang="en-US" sz="1800" dirty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	</a:t>
                </a:r>
                <a:r>
                  <a:rPr kumimoji="1" lang="en-US" sz="1800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(SELECT </a:t>
                </a:r>
                <a14:m>
                  <m:oMath xmlns:m="http://schemas.openxmlformats.org/officeDocument/2006/math">
                    <m:r>
                      <a:rPr kumimoji="1" lang="en-US" sz="1800" i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sz="1800" i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sz="1800" i="1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𝑛𝑎𝑚𝑒</m:t>
                    </m:r>
                  </m:oMath>
                </a14:m>
                <a:endParaRPr kumimoji="1" lang="en-US" sz="1800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sz="1800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	FROM </a:t>
                </a:r>
                <a14:m>
                  <m:oMath xmlns:m="http://schemas.openxmlformats.org/officeDocument/2006/math">
                    <m:r>
                      <a:rPr kumimoji="1" lang="en-US" sz="1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𝑝𝑟𝑜𝑔𝑟𝑎𝑚𝑚𝑒</m:t>
                    </m:r>
                  </m:oMath>
                </a14:m>
                <a:r>
                  <a:rPr kumimoji="1" lang="en-US" sz="1800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kumimoji="1" lang="en-US" sz="1800" dirty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		</a:t>
                </a:r>
                <a:r>
                  <a:rPr kumimoji="1" lang="en-US" sz="1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EXCEPT</a:t>
                </a:r>
              </a:p>
              <a:p>
                <a:pPr marL="0" indent="0">
                  <a:buNone/>
                </a:pPr>
                <a:r>
                  <a:rPr kumimoji="1" lang="en-US" sz="1800" dirty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	</a:t>
                </a:r>
                <a:r>
                  <a:rPr kumimoji="1" lang="en-US" sz="18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(SELECT </a:t>
                </a:r>
                <a14:m>
                  <m:oMath xmlns:m="http://schemas.openxmlformats.org/officeDocument/2006/math">
                    <m:r>
                      <a:rPr kumimoji="1" lang="en-US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𝑛𝑎𝑚𝑒</m:t>
                    </m:r>
                  </m:oMath>
                </a14:m>
                <a:endParaRPr kumimoji="1" lang="en-US" sz="1800" dirty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sz="18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	FROM </a:t>
                </a:r>
                <a14:m>
                  <m:oMath xmlns:m="http://schemas.openxmlformats.org/officeDocument/2006/math">
                    <m:r>
                      <a:rPr kumimoji="1" lang="en-US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𝑐𝑎𝑡𝑎𝑙𝑢𝑔𝑢𝑒</m:t>
                    </m:r>
                  </m:oMath>
                </a14:m>
                <a:r>
                  <a:rPr kumimoji="1" lang="en-US" sz="18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 AS </a:t>
                </a:r>
                <a14:m>
                  <m:oMath xmlns:m="http://schemas.openxmlformats.org/officeDocument/2006/math">
                    <m:r>
                      <a:rPr kumimoji="1" lang="en-US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kumimoji="1" lang="en-US" sz="1800" dirty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sz="18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	WHERE </a:t>
                </a:r>
                <a14:m>
                  <m:oMath xmlns:m="http://schemas.openxmlformats.org/officeDocument/2006/math">
                    <m:r>
                      <a:rPr kumimoji="1" lang="en-US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2.</m:t>
                    </m:r>
                    <m:r>
                      <a:rPr kumimoji="1" lang="en-US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kumimoji="1" lang="en-US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</m:t>
                    </m:r>
                    <m:r>
                      <a:rPr kumimoji="1" lang="en-US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sz="1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𝑛𝑎𝑚𝑒</m:t>
                    </m:r>
                  </m:oMath>
                </a14:m>
                <a:r>
                  <a:rPr kumimoji="1" lang="en-US" sz="18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kumimoji="1" lang="en-US" sz="1800" dirty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011" y="1385308"/>
                <a:ext cx="5443764" cy="3508653"/>
              </a:xfrm>
              <a:prstGeom prst="rect">
                <a:avLst/>
              </a:prstGeom>
              <a:blipFill>
                <a:blip r:embed="rId3"/>
                <a:stretch>
                  <a:fillRect l="-896" t="-1563" b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6794498" y="3444990"/>
            <a:ext cx="4657269" cy="1107960"/>
          </a:xfrm>
          <a:prstGeom prst="round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E4E6473-6236-04DC-D44D-873E8C8998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1629" y="1385308"/>
                <a:ext cx="5138057" cy="47215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</a:rPr>
                  <a:t>This is called a </a:t>
                </a:r>
                <a:r>
                  <a:rPr lang="en-US" b="1" dirty="0"/>
                  <a:t>correlated subquery</a:t>
                </a:r>
                <a:r>
                  <a:rPr lang="en-US" dirty="0">
                    <a:solidFill>
                      <a:prstClr val="black"/>
                    </a:solidFill>
                  </a:rPr>
                  <a:t> because a </a:t>
                </a:r>
                <a:r>
                  <a:rPr lang="en-US" b="1" dirty="0"/>
                  <a:t>correlated name </a:t>
                </a:r>
                <a:r>
                  <a:rPr lang="en-US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in this example) appears in the outer query, which can be used in the </a:t>
                </a:r>
                <a:r>
                  <a:rPr lang="en-US" dirty="0">
                    <a:solidFill>
                      <a:srgbClr val="C00000"/>
                    </a:solidFill>
                  </a:rPr>
                  <a:t>subquery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C00000"/>
                    </a:solidFill>
                  </a:rPr>
                  <a:t>in red</a:t>
                </a:r>
                <a:r>
                  <a:rPr lang="en-US" dirty="0">
                    <a:solidFill>
                      <a:prstClr val="black"/>
                    </a:solidFill>
                  </a:rPr>
                  <a:t>).</a:t>
                </a:r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The scoping rule is similar to that in C and Java.</a:t>
                </a:r>
              </a:p>
              <a:p>
                <a:pPr lvl="1"/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Treat the box around the subquery like an one-way glass.</a:t>
                </a:r>
              </a:p>
              <a:p>
                <a:pPr lvl="1"/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Inner query can “see” the variables in the outer query, but outer query cannot “see” the variable in the inner query.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101600" indent="0">
                  <a:buNone/>
                </a:pPr>
                <a:endParaRPr lang="en-US" altLang="zh-CN" sz="23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E4E6473-6236-04DC-D44D-873E8C899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1629" y="1385308"/>
                <a:ext cx="5138057" cy="4721577"/>
              </a:xfrm>
              <a:blipFill>
                <a:blip r:embed="rId4"/>
                <a:stretch>
                  <a:fillRect l="-1186" t="-1548" r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8E878860-984A-F8A8-18F1-3E74204A9F5F}"/>
              </a:ext>
            </a:extLst>
          </p:cNvPr>
          <p:cNvGrpSpPr/>
          <p:nvPr/>
        </p:nvGrpSpPr>
        <p:grpSpPr>
          <a:xfrm>
            <a:off x="8292193" y="1704737"/>
            <a:ext cx="1999138" cy="2756555"/>
            <a:chOff x="8292193" y="1704737"/>
            <a:chExt cx="1999138" cy="275655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F97CD15-52C2-7099-CB60-B3DBBC71DB40}"/>
                </a:ext>
              </a:extLst>
            </p:cNvPr>
            <p:cNvSpPr/>
            <p:nvPr/>
          </p:nvSpPr>
          <p:spPr>
            <a:xfrm>
              <a:off x="8292193" y="1746528"/>
              <a:ext cx="381000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9D8A8C1-A60A-B867-D020-5DC8628016F0}"/>
                </a:ext>
              </a:extLst>
            </p:cNvPr>
            <p:cNvSpPr/>
            <p:nvPr/>
          </p:nvSpPr>
          <p:spPr>
            <a:xfrm>
              <a:off x="8978151" y="4175542"/>
              <a:ext cx="381000" cy="2857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7A70EA-B47F-EE6C-9080-7B5EAC4886C7}"/>
                </a:ext>
              </a:extLst>
            </p:cNvPr>
            <p:cNvSpPr txBox="1"/>
            <p:nvPr/>
          </p:nvSpPr>
          <p:spPr>
            <a:xfrm>
              <a:off x="8978151" y="1704737"/>
              <a:ext cx="1313180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algn="l"/>
              <a:r>
                <a:rPr kumimoji="1"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Correlation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2874B71-F2D5-DF41-DEC5-666CAE130CF5}"/>
                </a:ext>
              </a:extLst>
            </p:cNvPr>
            <p:cNvCxnSpPr>
              <a:cxnSpLocks/>
              <a:stCxn id="8" idx="1"/>
              <a:endCxn id="3" idx="3"/>
            </p:cNvCxnSpPr>
            <p:nvPr/>
          </p:nvCxnSpPr>
          <p:spPr>
            <a:xfrm flipH="1">
              <a:off x="8673193" y="1889403"/>
              <a:ext cx="304958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0E9FF9A-1D4E-A2FF-E945-E3D741645E0D}"/>
                </a:ext>
              </a:extLst>
            </p:cNvPr>
            <p:cNvSpPr/>
            <p:nvPr/>
          </p:nvSpPr>
          <p:spPr>
            <a:xfrm>
              <a:off x="9386888" y="2105025"/>
              <a:ext cx="314364" cy="2038350"/>
            </a:xfrm>
            <a:custGeom>
              <a:avLst/>
              <a:gdLst>
                <a:gd name="connsiteX0" fmla="*/ 276225 w 306516"/>
                <a:gd name="connsiteY0" fmla="*/ 0 h 2038350"/>
                <a:gd name="connsiteX1" fmla="*/ 280987 w 306516"/>
                <a:gd name="connsiteY1" fmla="*/ 1371600 h 2038350"/>
                <a:gd name="connsiteX2" fmla="*/ 0 w 306516"/>
                <a:gd name="connsiteY2" fmla="*/ 2038350 h 2038350"/>
                <a:gd name="connsiteX0" fmla="*/ 276225 w 314364"/>
                <a:gd name="connsiteY0" fmla="*/ 0 h 2038350"/>
                <a:gd name="connsiteX1" fmla="*/ 280987 w 314364"/>
                <a:gd name="connsiteY1" fmla="*/ 1371600 h 2038350"/>
                <a:gd name="connsiteX2" fmla="*/ 0 w 314364"/>
                <a:gd name="connsiteY2" fmla="*/ 2038350 h 2038350"/>
                <a:gd name="connsiteX0" fmla="*/ 276225 w 314364"/>
                <a:gd name="connsiteY0" fmla="*/ 0 h 2038350"/>
                <a:gd name="connsiteX1" fmla="*/ 280987 w 314364"/>
                <a:gd name="connsiteY1" fmla="*/ 1371600 h 2038350"/>
                <a:gd name="connsiteX2" fmla="*/ 0 w 314364"/>
                <a:gd name="connsiteY2" fmla="*/ 2038350 h 203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64" h="2038350">
                  <a:moveTo>
                    <a:pt x="276225" y="0"/>
                  </a:moveTo>
                  <a:cubicBezTo>
                    <a:pt x="325438" y="515937"/>
                    <a:pt x="327025" y="1031875"/>
                    <a:pt x="280987" y="1371600"/>
                  </a:cubicBezTo>
                  <a:cubicBezTo>
                    <a:pt x="234949" y="1711325"/>
                    <a:pt x="89693" y="1953419"/>
                    <a:pt x="0" y="203835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500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FC17-F50E-814D-5463-BB74491F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Subquery Implementation of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7E14-8B9C-1E31-81F8-F57F22560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subquery in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dirty="0"/>
              <a:t> clause will be executed for every tuple from the main query. Thus, correlated subquery is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altLang="zh-CN" b="1" dirty="0"/>
              <a:t>efficient</a:t>
            </a:r>
            <a:r>
              <a:rPr lang="en-US" altLang="zh-CN" dirty="0"/>
              <a:t>.</a:t>
            </a:r>
          </a:p>
          <a:p>
            <a:r>
              <a:rPr lang="en-US" dirty="0">
                <a:latin typeface="Consolas" panose="020B0609020204030204" pitchFamily="49" charset="0"/>
              </a:rPr>
              <a:t>(NOT) EXISTS</a:t>
            </a:r>
            <a:r>
              <a:rPr lang="en-US" dirty="0"/>
              <a:t> can do many other tasks besides division. Don’t be limited.</a:t>
            </a:r>
          </a:p>
          <a:p>
            <a:r>
              <a:rPr lang="en-US" dirty="0"/>
              <a:t>A set minus can also be implemented by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NOT IN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3883BE-B732-B5C8-DEC4-91239AC38664}"/>
                  </a:ext>
                </a:extLst>
              </p:cNvPr>
              <p:cNvSpPr txBox="1"/>
              <p:nvPr/>
            </p:nvSpPr>
            <p:spPr>
              <a:xfrm>
                <a:off x="6245083" y="2920976"/>
                <a:ext cx="4454809" cy="3139321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SELECT </a:t>
                </a:r>
                <a14:m>
                  <m:oMath xmlns:m="http://schemas.openxmlformats.org/officeDocument/2006/math">
                    <m:r>
                      <a:rPr kumimoji="1"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1.</m:t>
                    </m:r>
                    <m:r>
                      <a:rPr kumimoji="1"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𝑛𝑎𝑚𝑒</m:t>
                    </m:r>
                  </m:oMath>
                </a14:m>
                <a:endParaRPr kumimoji="1" 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algn="l"/>
                <a:r>
                  <a:rPr kumimoji="1" lang="en-US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FROM </a:t>
                </a:r>
                <a14:m>
                  <m:oMath xmlns:m="http://schemas.openxmlformats.org/officeDocument/2006/math">
                    <m:r>
                      <a:rPr kumimoji="1"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𝑐𝑎𝑡𝑎𝑙𝑜𝑔𝑢𝑒</m:t>
                    </m:r>
                  </m:oMath>
                </a14:m>
                <a:r>
                  <a:rPr kumimoji="1" lang="en-US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AS </a:t>
                </a:r>
                <a14:m>
                  <m:oMath xmlns:m="http://schemas.openxmlformats.org/officeDocument/2006/math">
                    <m:r>
                      <a:rPr kumimoji="1"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en-US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algn="l"/>
                <a:r>
                  <a:rPr kumimoji="1" lang="en-US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WHERE</a:t>
                </a:r>
                <a:r>
                  <a:rPr kumimoji="1"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kumimoji="1" lang="en-US" dirty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NOT EXISTS </a:t>
                </a:r>
                <a:r>
                  <a:rPr kumimoji="1"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</a:p>
              <a:p>
                <a:r>
                  <a:rPr kumimoji="1"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	</a:t>
                </a:r>
                <a:r>
                  <a:rPr kumimoji="1" lang="en-US" dirty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SELECT *</a:t>
                </a:r>
              </a:p>
              <a:p>
                <a:pPr algn="l"/>
                <a:r>
                  <a:rPr kumimoji="1"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	FROM </a:t>
                </a:r>
                <a14:m>
                  <m:oMath xmlns:m="http://schemas.openxmlformats.org/officeDocument/2006/math">
                    <m:r>
                      <a:rPr kumimoji="1"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𝑝𝑟𝑜𝑔𝑟𝑎𝑚𝑚𝑒</m:t>
                    </m:r>
                  </m:oMath>
                </a14:m>
                <a:endParaRPr kumimoji="1" 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algn="l"/>
                <a:r>
                  <a:rPr kumimoji="1"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	WHERE </a:t>
                </a:r>
                <a14:m>
                  <m:oMath xmlns:m="http://schemas.openxmlformats.org/officeDocument/2006/math">
                    <m:r>
                      <a:rPr kumimoji="1"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𝑛𝑎𝑚𝑒</m:t>
                    </m:r>
                  </m:oMath>
                </a14:m>
                <a:r>
                  <a:rPr kumimoji="1"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kumimoji="1"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NOT IN</a:t>
                </a:r>
                <a:r>
                  <a:rPr kumimoji="1"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</a:p>
              <a:p>
                <a:r>
                  <a:rPr kumimoji="1"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		SELECT </a:t>
                </a:r>
                <a14:m>
                  <m:oMath xmlns:m="http://schemas.openxmlformats.org/officeDocument/2006/math">
                    <m:r>
                      <a:rPr kumimoji="1"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2.</m:t>
                    </m:r>
                    <m:r>
                      <a:rPr kumimoji="1"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𝑛𝑎𝑚𝑒</m:t>
                    </m:r>
                  </m:oMath>
                </a14:m>
                <a:endParaRPr kumimoji="1" 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algn="l"/>
                <a:r>
                  <a:rPr kumimoji="1"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		FROM </a:t>
                </a:r>
                <a14:m>
                  <m:oMath xmlns:m="http://schemas.openxmlformats.org/officeDocument/2006/math">
                    <m:r>
                      <a:rPr kumimoji="1"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𝑐𝑎𝑡𝑎𝑙𝑜𝑔𝑢𝑒</m:t>
                    </m:r>
                  </m:oMath>
                </a14:m>
                <a:r>
                  <a:rPr kumimoji="1"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AS </a:t>
                </a:r>
                <a14:m>
                  <m:oMath xmlns:m="http://schemas.openxmlformats.org/officeDocument/2006/math">
                    <m:r>
                      <a:rPr kumimoji="1"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kumimoji="1" 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algn="l"/>
                <a:r>
                  <a:rPr kumimoji="1"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		WHERE </a:t>
                </a:r>
                <a14:m>
                  <m:oMath xmlns:m="http://schemas.openxmlformats.org/officeDocument/2006/math">
                    <m:r>
                      <a:rPr kumimoji="1"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2.</m:t>
                    </m:r>
                    <m:r>
                      <a:rPr kumimoji="1"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kumimoji="1"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1.</m:t>
                    </m:r>
                    <m:r>
                      <a:rPr kumimoji="1"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𝑛𝑎𝑚𝑒</m:t>
                    </m:r>
                  </m:oMath>
                </a14:m>
                <a:endParaRPr kumimoji="1" 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algn="l"/>
                <a:r>
                  <a:rPr kumimoji="1" lang="en-US" dirty="0">
                    <a:latin typeface="Consolas" panose="020B0609020204030204" pitchFamily="49" charset="0"/>
                  </a:rPr>
                  <a:t>	)</a:t>
                </a:r>
                <a:endParaRPr kumimoji="1" 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algn="l"/>
                <a:r>
                  <a:rPr kumimoji="1"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3883BE-B732-B5C8-DEC4-91239AC38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083" y="2920976"/>
                <a:ext cx="4454809" cy="3139321"/>
              </a:xfrm>
              <a:prstGeom prst="rect">
                <a:avLst/>
              </a:prstGeom>
              <a:blipFill>
                <a:blip r:embed="rId2"/>
                <a:stretch>
                  <a:fillRect l="-1094" t="-583" b="-2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65F127-9874-568D-5EF1-677FFBB0A426}"/>
              </a:ext>
            </a:extLst>
          </p:cNvPr>
          <p:cNvSpPr txBox="1">
            <a:spLocks/>
          </p:cNvSpPr>
          <p:nvPr/>
        </p:nvSpPr>
        <p:spPr>
          <a:xfrm>
            <a:off x="838200" y="2920976"/>
            <a:ext cx="4752975" cy="3260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SELECT *</a:t>
            </a:r>
            <a:r>
              <a:rPr lang="en-US" dirty="0"/>
              <a:t> because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NOT EXISTS </a:t>
            </a:r>
            <a:r>
              <a:rPr lang="en-US" dirty="0"/>
              <a:t>only checks whether the set is empty. The tuples in the set are not important.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52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62CB-A57D-F500-F984-1E4A6658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90CC-E920-0641-B099-BBE2D0A03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“</a:t>
            </a:r>
            <a:r>
              <a:rPr lang="en-US" dirty="0" err="1"/>
              <a:t>sakila</a:t>
            </a:r>
            <a:r>
              <a:rPr lang="en-US" dirty="0"/>
              <a:t>” database, find the id of the customers who have rented some films from all staffs.</a:t>
            </a:r>
          </a:p>
        </p:txBody>
      </p:sp>
    </p:spTree>
    <p:extLst>
      <p:ext uri="{BB962C8B-B14F-4D97-AF65-F5344CB8AC3E}">
        <p14:creationId xmlns:p14="http://schemas.microsoft.com/office/powerpoint/2010/main" val="2576123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4B0C-660E-2896-1A17-8F38B080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6473-6236-04DC-D44D-873E8C89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8"/>
            <a:ext cx="10515600" cy="4411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the UIC database, write a MySQL query to find the following.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customer(s) has rented some films from all stores?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customer(s) has rented at least one film in every category?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customer(s) has rented at least one film in each rating? Assume that every rating has at least one film. </a:t>
            </a:r>
          </a:p>
          <a:p>
            <a:pPr marL="0" indent="444500">
              <a:buNone/>
            </a:pPr>
            <a:r>
              <a:rPr lang="en-US" dirty="0"/>
              <a:t>(Hint: use </a:t>
            </a:r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en-US" altLang="zh-CN" b="1" dirty="0">
                <a:latin typeface="Consolas" panose="020B0609020204030204" pitchFamily="49" charset="0"/>
              </a:rPr>
              <a:t>DISTINCT</a:t>
            </a:r>
            <a:r>
              <a:rPr lang="en-US" altLang="zh-CN" dirty="0"/>
              <a:t> to</a:t>
            </a:r>
            <a:r>
              <a:rPr lang="zh-CN" altLang="en-US" dirty="0"/>
              <a:t> </a:t>
            </a:r>
            <a:r>
              <a:rPr lang="en-US" altLang="zh-CN" dirty="0"/>
              <a:t>remove redundant rating)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Save your queries in a txt file. Rename it as “COMP3013 Lab10 ###.txt”, where “###” is your student ID. And submit it on iSpace. The DDL </a:t>
            </a:r>
            <a:r>
              <a:rPr lang="en-US"/>
              <a:t>is 24 </a:t>
            </a:r>
            <a:r>
              <a:rPr lang="en-US" dirty="0"/>
              <a:t>hours after the lab.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01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CD73-9BC5-367A-588A-222F950B1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Lab 10</a:t>
            </a:r>
          </a:p>
        </p:txBody>
      </p:sp>
    </p:spTree>
    <p:extLst>
      <p:ext uri="{BB962C8B-B14F-4D97-AF65-F5344CB8AC3E}">
        <p14:creationId xmlns:p14="http://schemas.microsoft.com/office/powerpoint/2010/main" val="290592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7D2A-8F81-CD32-3AC8-547474B8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299E-9D73-D6C6-04E4-5A98211AD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</a:t>
            </a:r>
          </a:p>
          <a:p>
            <a:r>
              <a:rPr lang="en-US" dirty="0"/>
              <a:t>Correlated subquery</a:t>
            </a:r>
          </a:p>
          <a:p>
            <a:pPr marL="1016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6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4B0C-660E-2896-1A17-8F38B080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in 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4E6473-6236-04DC-D44D-873E8C8998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2078"/>
                <a:ext cx="10515600" cy="411242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In set operations, we have</a:t>
                </a:r>
              </a:p>
              <a:p>
                <a:r>
                  <a:rPr lang="en-US" dirty="0"/>
                  <a:t>Union, which is basically addition</a:t>
                </a:r>
              </a:p>
              <a:p>
                <a:r>
                  <a:rPr lang="en-US" dirty="0"/>
                  <a:t>Set difference, which is basically subtraction</a:t>
                </a:r>
              </a:p>
              <a:p>
                <a:r>
                  <a:rPr lang="en-US" dirty="0"/>
                  <a:t>Cartesian product, 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, which is basically multiplication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400" dirty="0"/>
                  <a:t>What about division?</a:t>
                </a:r>
              </a:p>
              <a:p>
                <a:r>
                  <a:rPr lang="en-US" dirty="0"/>
                  <a:t>Division, 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US" dirty="0"/>
                  <a:t>, is like the inverse of Cartesian product.</a:t>
                </a:r>
              </a:p>
              <a:p>
                <a:r>
                  <a:rPr lang="en-US" dirty="0"/>
                  <a:t>Division operator is used for queries involving “all”.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4E6473-6236-04DC-D44D-873E8C899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2078"/>
                <a:ext cx="10515600" cy="4112422"/>
              </a:xfrm>
              <a:blipFill>
                <a:blip r:embed="rId2"/>
                <a:stretch>
                  <a:fillRect l="-928" t="-1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20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4B0C-660E-2896-1A17-8F38B080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6473-6236-04DC-D44D-873E8C89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9"/>
            <a:ext cx="10515600" cy="1113408"/>
          </a:xfrm>
        </p:spPr>
        <p:txBody>
          <a:bodyPr/>
          <a:lstStyle/>
          <a:p>
            <a:r>
              <a:rPr lang="en-US" dirty="0"/>
              <a:t>Query: “Retrieve (all) course names that is/are taught by </a:t>
            </a:r>
            <a:r>
              <a:rPr lang="en-US" b="1" dirty="0">
                <a:solidFill>
                  <a:srgbClr val="FF0000"/>
                </a:solidFill>
              </a:rPr>
              <a:t>all</a:t>
            </a:r>
            <a:r>
              <a:rPr lang="en-US" dirty="0"/>
              <a:t> </a:t>
            </a:r>
            <a:r>
              <a:rPr lang="en-US" dirty="0" err="1"/>
              <a:t>programmes</a:t>
            </a:r>
            <a:r>
              <a:rPr lang="en-US" dirty="0"/>
              <a:t>.”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“all” in parenthesis doesn’t count; every query requires that “all”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second “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suggests division should be used.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903894"/>
              </p:ext>
            </p:extLst>
          </p:nvPr>
        </p:nvGraphicFramePr>
        <p:xfrm>
          <a:off x="1078584" y="2871335"/>
          <a:ext cx="27976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115">
                  <a:extLst>
                    <a:ext uri="{9D8B030D-6E8A-4147-A177-3AD203B41FA5}">
                      <a16:colId xmlns:a16="http://schemas.microsoft.com/office/drawing/2014/main" val="3703067667"/>
                    </a:ext>
                  </a:extLst>
                </a:gridCol>
                <a:gridCol w="1284515">
                  <a:extLst>
                    <a:ext uri="{9D8B030D-6E8A-4147-A177-3AD203B41FA5}">
                      <a16:colId xmlns:a16="http://schemas.microsoft.com/office/drawing/2014/main" val="2508599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c_name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p_name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98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75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69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89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5547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9897" y="2472712"/>
                <a:ext cx="1415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𝑐𝑎𝑡𝑎𝑙𝑜𝑔𝑢𝑒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97" y="2472712"/>
                <a:ext cx="1415003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01454" y="2471225"/>
                <a:ext cx="16394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𝑝𝑟𝑜𝑔𝑟𝑎𝑚𝑚𝑒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454" y="2471225"/>
                <a:ext cx="1639423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224178"/>
              </p:ext>
            </p:extLst>
          </p:nvPr>
        </p:nvGraphicFramePr>
        <p:xfrm>
          <a:off x="4197265" y="2871335"/>
          <a:ext cx="1447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090996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p_name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1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67966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66116" y="2472300"/>
                <a:ext cx="31055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𝑐𝑎𝑡𝑎𝑙𝑜𝑔𝑢𝑒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÷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𝑝𝑟𝑜𝑔𝑟𝑎𝑚𝑚𝑒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116" y="2472300"/>
                <a:ext cx="3105594" cy="400110"/>
              </a:xfrm>
              <a:prstGeom prst="rect">
                <a:avLst/>
              </a:prstGeom>
              <a:blipFill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731559"/>
              </p:ext>
            </p:extLst>
          </p:nvPr>
        </p:nvGraphicFramePr>
        <p:xfrm>
          <a:off x="6792291" y="2871335"/>
          <a:ext cx="14532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244">
                  <a:extLst>
                    <a:ext uri="{9D8B030D-6E8A-4147-A177-3AD203B41FA5}">
                      <a16:colId xmlns:a16="http://schemas.microsoft.com/office/drawing/2014/main" val="3538428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c_name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0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8154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1E4E6473-6236-04DC-D44D-873E8C899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5116774"/>
                <a:ext cx="10515600" cy="11316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3050" indent="-2730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  <a:tabLst/>
                  <a:defRPr sz="21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solution to the query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𝑐𝑎𝑡𝑎𝑙𝑜𝑔𝑢𝑒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𝑝𝑟𝑜𝑔𝑟𝑎𝑚𝑚𝑒</m:t>
                    </m:r>
                  </m:oMath>
                </a14:m>
                <a:endParaRPr lang="en-US" dirty="0">
                  <a:solidFill>
                    <a:prstClr val="black"/>
                  </a:solidFill>
                  <a:sym typeface="Symbol" panose="05050102010706020507" pitchFamily="18" charset="2"/>
                </a:endParaRPr>
              </a:p>
              <a:p>
                <a:r>
                  <a:rPr lang="en-US" dirty="0"/>
                  <a:t>Database is taught by all </a:t>
                </a:r>
                <a:r>
                  <a:rPr lang="en-US" dirty="0" err="1"/>
                  <a:t>programmes</a:t>
                </a:r>
                <a:r>
                  <a:rPr lang="en-US" dirty="0"/>
                  <a:t>, i.e. both CST and DS.</a:t>
                </a:r>
              </a:p>
              <a:p>
                <a:pPr lvl="1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Note: here we are only interested in 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programmes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DCS department.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1E4E6473-6236-04DC-D44D-873E8C899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16774"/>
                <a:ext cx="10515600" cy="1131627"/>
              </a:xfrm>
              <a:prstGeom prst="rect">
                <a:avLst/>
              </a:prstGeom>
              <a:blipFill>
                <a:blip r:embed="rId6"/>
                <a:stretch>
                  <a:fillRect l="-580" t="-6452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10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4B0C-660E-2896-1A17-8F38B080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4E6473-6236-04DC-D44D-873E8C8998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2078"/>
                <a:ext cx="10515600" cy="483632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Verifying “division is like the </a:t>
                </a:r>
                <a:r>
                  <a:rPr lang="en-US" b="1" dirty="0"/>
                  <a:t>inverse</a:t>
                </a:r>
                <a:r>
                  <a:rPr lang="en-US" dirty="0"/>
                  <a:t> of Cartesian product”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𝑐𝑎𝑡𝑎𝑙𝑜𝑔𝑢𝑒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𝑝𝑟𝑜𝑔𝑟𝑎𝑚𝑚𝑒</m:t>
                      </m:r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𝑝𝑟𝑜𝑔𝑟𝑎𝑚𝑚𝑒</m:t>
                      </m:r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{(</m:t>
                      </m:r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𝐷𝑎𝑡𝑎𝑏𝑎𝑠𝑒</m:t>
                      </m:r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 </m:t>
                      </m:r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𝐶𝑆𝑇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 (</m:t>
                      </m:r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𝐷𝑎𝑡𝑎𝑏𝑎𝑠𝑒</m:t>
                      </m:r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, </m:t>
                      </m:r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𝐷𝑆</m:t>
                      </m:r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)} 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sym typeface="Symbol" panose="05050102010706020507" pitchFamily="18" charset="2"/>
                </a:endParaRPr>
              </a:p>
              <a:p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Both of these tuples are in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𝑐𝑎𝑡𝑎𝑙𝑜𝑔𝑢𝑒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endPara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  <a:p>
                <a:r>
                  <a:rPr lang="en-US" sz="2000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𝑐𝑎𝑡𝑎𝑙𝑜𝑔𝑢𝑒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𝑝𝑟𝑜𝑔𝑟𝑎𝑚𝑚𝑒</m:t>
                    </m:r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𝑝𝑟𝑜𝑔𝑟𝑎𝑚𝑚𝑒</m:t>
                    </m:r>
                    <m:r>
                      <a:rPr lang="en-US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⊆</m:t>
                    </m:r>
                    <m:r>
                      <a:rPr 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𝑐𝑎𝑡𝑎𝑙𝑜𝑔𝑢𝑒</m:t>
                    </m:r>
                  </m:oMath>
                </a14:m>
                <a:endParaRPr lang="en-US" sz="2000" dirty="0"/>
              </a:p>
              <a:p>
                <a:pPr lvl="1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rather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Division </a:t>
                </a: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like </a:t>
                </a:r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inverse of Cartesian product, </a:t>
                </a: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rather than is </a:t>
                </a:r>
                <a:r>
                  <a:rPr lang="en-US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inverse.</a:t>
                </a:r>
              </a:p>
              <a:p>
                <a:pPr lvl="1"/>
                <a:endParaRPr lang="en-US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prstClr val="black"/>
                    </a:solidFill>
                  </a:rPr>
                  <a:t>Checking the schema:</a:t>
                </a:r>
              </a:p>
              <a:p>
                <a:r>
                  <a:rPr lang="en-US" b="0" dirty="0">
                    <a:solidFill>
                      <a:prstClr val="black"/>
                    </a:solidFill>
                  </a:rPr>
                  <a:t>Let the schema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𝑐𝑎𝑡𝑎𝑙𝑜𝑔𝑢𝑒</m:t>
                    </m:r>
                  </m:oMath>
                </a14:m>
                <a:r>
                  <a:rPr lang="en-US" b="0" dirty="0">
                    <a:solidFill>
                      <a:prstClr val="black"/>
                    </a:solidFill>
                  </a:rPr>
                  <a:t> be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0" dirty="0"/>
                  <a:t>Let the schema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𝑝𝑟𝑜𝑔𝑟𝑎𝑚𝑚𝑒</m:t>
                    </m:r>
                  </m:oMath>
                </a14:m>
                <a:r>
                  <a:rPr lang="en-US" b="0" dirty="0"/>
                  <a:t> be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𝑐h𝑒𝑚𝑎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𝑐𝑎𝑡𝑎𝑙𝑜𝑔𝑢𝑒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𝑝𝑟𝑜𝑔𝑟𝑎𝑚𝑚𝑒</m:t>
                    </m:r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)=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_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𝑛𝑎𝑚𝑒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)=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𝑐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4E6473-6236-04DC-D44D-873E8C899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2078"/>
                <a:ext cx="10515600" cy="4836322"/>
              </a:xfrm>
              <a:blipFill>
                <a:blip r:embed="rId2"/>
                <a:stretch>
                  <a:fillRect l="-696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09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4B0C-660E-2896-1A17-8F38B080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Definition and General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4E6473-6236-04DC-D44D-873E8C8998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2078"/>
                <a:ext cx="10515600" cy="41124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tables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on the schemas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respectively.  The division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has these properties:</a:t>
                </a:r>
                <a:endParaRPr lang="en-US" dirty="0"/>
              </a:p>
              <a:p>
                <a:r>
                  <a:rPr lang="en-US" dirty="0"/>
                  <a:t>The result for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is a table on the schema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𝑠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.</a:t>
                </a:r>
              </a:p>
              <a:p>
                <a:r>
                  <a:rPr lang="en-US" altLang="zh-CN" dirty="0"/>
                  <a:t>The tuple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is in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/>
                  <a:t>if and only if for </a:t>
                </a:r>
                <a:r>
                  <a:rPr lang="en-US" altLang="zh-CN" b="1" dirty="0"/>
                  <a:t>every tuple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b="1" dirty="0"/>
                  <a:t>concatenates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is a tuple in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In other words, if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, </a:t>
                </a:r>
                <a:r>
                  <a:rPr lang="en-US" altLang="zh-CN" i="1" dirty="0"/>
                  <a:t> </a:t>
                </a:r>
                <a:r>
                  <a:rPr lang="en-US" altLang="zh-CN" dirty="0"/>
                  <a:t>then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✕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Note in the previous example,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𝑐𝑎𝑡𝑎𝑙𝑜𝑔𝑢𝑒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𝑝𝑟𝑜𝑔𝑟𝑎𝑚𝑚𝑒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4E6473-6236-04DC-D44D-873E8C899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2078"/>
                <a:ext cx="10515600" cy="4112422"/>
              </a:xfrm>
              <a:blipFill>
                <a:blip r:embed="rId3"/>
                <a:stretch>
                  <a:fillRect l="-696" t="-1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11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ABB4-2765-14BE-B714-E24C8FE8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Subquery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81275-C560-B031-C88A-CE70559DC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Correlated subquery is a way to implement division in MySQL.</a:t>
                </a:r>
              </a:p>
              <a:p>
                <a:r>
                  <a:rPr lang="en-US" altLang="zh-CN" dirty="0"/>
                  <a:t>Recall the schema: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	Catalog: 		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	</a:t>
                </a:r>
                <a:r>
                  <a:rPr lang="en-US" altLang="zh-CN" dirty="0" err="1"/>
                  <a:t>Programme</a:t>
                </a:r>
                <a:r>
                  <a:rPr lang="en-US" altLang="zh-CN" dirty="0"/>
                  <a:t>: 	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Typically in database tables, there are other columns that are irrelevant to our query; we can ignore those columns.</a:t>
                </a:r>
              </a:p>
              <a:p>
                <a:endParaRPr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81275-C560-B031-C88A-CE70559DC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2430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29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A2199-BDE8-BDFF-C8A2-53233811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Subquery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CA2CD4-BB9D-0FD6-B40B-8462F1F35C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2078"/>
                <a:ext cx="10515600" cy="512207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For the query, </a:t>
                </a:r>
                <a:r>
                  <a:rPr lang="en-US" dirty="0"/>
                  <a:t>“Retrieve (all) </a:t>
                </a:r>
                <a:r>
                  <a:rPr lang="en-US" dirty="0">
                    <a:solidFill>
                      <a:srgbClr val="FF0000"/>
                    </a:solidFill>
                  </a:rPr>
                  <a:t>course name </a:t>
                </a:r>
                <a:r>
                  <a:rPr lang="en-US" dirty="0"/>
                  <a:t>that is/are taught by </a:t>
                </a:r>
                <a:r>
                  <a:rPr lang="en-US" dirty="0">
                    <a:solidFill>
                      <a:srgbClr val="FF0000"/>
                    </a:solidFill>
                  </a:rPr>
                  <a:t>all </a:t>
                </a:r>
                <a:r>
                  <a:rPr lang="en-US" dirty="0" err="1"/>
                  <a:t>programmes</a:t>
                </a:r>
                <a:r>
                  <a:rPr lang="en-US" dirty="0"/>
                  <a:t>”, the solution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𝑐𝑎𝑡𝑎𝑙𝑜𝑔𝑢𝑒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𝑝𝑟𝑜𝑔𝑟𝑎𝑚𝑚𝑒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.</a:t>
                </a:r>
              </a:p>
              <a:p>
                <a:r>
                  <a:rPr lang="en-US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Suppose we are allowed to use a programming language for this task. Then,</a:t>
                </a:r>
              </a:p>
              <a:p>
                <a:endParaRPr lang="en-US" altLang="zh-CN" dirty="0">
                  <a:solidFill>
                    <a:prstClr val="black"/>
                  </a:solidFill>
                  <a:sym typeface="Symbol" panose="05050102010706020507" pitchFamily="18" charset="2"/>
                </a:endParaRPr>
              </a:p>
              <a:p>
                <a:endParaRPr lang="en-US" altLang="zh-CN" dirty="0">
                  <a:solidFill>
                    <a:prstClr val="black"/>
                  </a:solidFill>
                  <a:sym typeface="Symbol" panose="05050102010706020507" pitchFamily="18" charset="2"/>
                </a:endParaRPr>
              </a:p>
              <a:p>
                <a:endParaRPr lang="en-US" altLang="zh-CN" dirty="0">
                  <a:solidFill>
                    <a:prstClr val="black"/>
                  </a:solidFill>
                  <a:sym typeface="Symbol" panose="05050102010706020507" pitchFamily="18" charset="2"/>
                </a:endParaRPr>
              </a:p>
              <a:p>
                <a:endParaRPr lang="en-US" altLang="zh-CN" dirty="0">
                  <a:solidFill>
                    <a:prstClr val="black"/>
                  </a:solidFill>
                  <a:sym typeface="Symbol" panose="05050102010706020507" pitchFamily="18" charset="2"/>
                </a:endParaRPr>
              </a:p>
              <a:p>
                <a:endParaRPr lang="en-US" altLang="zh-CN" dirty="0">
                  <a:solidFill>
                    <a:prstClr val="black"/>
                  </a:solidFill>
                  <a:sym typeface="Symbol" panose="05050102010706020507" pitchFamily="18" charset="2"/>
                </a:endParaRPr>
              </a:p>
              <a:p>
                <a:endParaRPr lang="en-US" altLang="zh-CN" dirty="0">
                  <a:solidFill>
                    <a:prstClr val="black"/>
                  </a:solidFill>
                  <a:sym typeface="Symbol" panose="05050102010706020507" pitchFamily="18" charset="2"/>
                </a:endParaRPr>
              </a:p>
              <a:p>
                <a:endParaRPr lang="en-US" altLang="zh-CN" dirty="0">
                  <a:solidFill>
                    <a:prstClr val="black"/>
                  </a:solidFill>
                  <a:sym typeface="Symbol" panose="05050102010706020507" pitchFamily="18" charset="2"/>
                </a:endParaRPr>
              </a:p>
              <a:p>
                <a:endParaRPr lang="en-US" altLang="zh-CN" dirty="0">
                  <a:solidFill>
                    <a:prstClr val="black"/>
                  </a:solidFill>
                  <a:sym typeface="Symbol" panose="05050102010706020507" pitchFamily="18" charset="2"/>
                </a:endParaRPr>
              </a:p>
              <a:p>
                <a:endParaRPr lang="en-US" altLang="zh-CN" dirty="0">
                  <a:solidFill>
                    <a:prstClr val="black"/>
                  </a:solidFill>
                  <a:sym typeface="Symbol" panose="05050102010706020507" pitchFamily="18" charset="2"/>
                </a:endParaRPr>
              </a:p>
              <a:p>
                <a:r>
                  <a:rPr lang="en-US" altLang="zh-CN" dirty="0">
                    <a:solidFill>
                      <a:prstClr val="black"/>
                    </a:solidFill>
                    <a:sym typeface="Symbol" panose="05050102010706020507" pitchFamily="18" charset="2"/>
                  </a:rPr>
                  <a:t>We just need to implement it in SQL.</a:t>
                </a:r>
                <a:endParaRPr 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CA2CD4-BB9D-0FD6-B40B-8462F1F35C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2078"/>
                <a:ext cx="10515600" cy="5122072"/>
              </a:xfrm>
              <a:blipFill>
                <a:blip r:embed="rId2"/>
                <a:stretch>
                  <a:fillRect l="-580" t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2CC85C-9D19-4CCD-9FA9-23ADD9964AFE}"/>
                  </a:ext>
                </a:extLst>
              </p:cNvPr>
              <p:cNvSpPr txBox="1"/>
              <p:nvPr/>
            </p:nvSpPr>
            <p:spPr>
              <a:xfrm>
                <a:off x="838200" y="2551837"/>
                <a:ext cx="5006604" cy="1754326"/>
              </a:xfrm>
              <a:prstGeom prst="rect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rtlCol="0" anchor="ctr">
                <a:spAutoFit/>
              </a:bodyPr>
              <a:lstStyle/>
              <a:p>
                <a:pPr marL="342900" indent="-342900" algn="l">
                  <a:buFont typeface="+mj-lt"/>
                  <a:buAutoNum type="arabicPeriod"/>
                </a:pPr>
                <a:r>
                  <a:rPr kumimoji="1" lang="en-US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each tuple </a:t>
                </a:r>
                <a14:m>
                  <m:oMath xmlns:m="http://schemas.openxmlformats.org/officeDocument/2006/math">
                    <m:r>
                      <a:rPr kumimoji="1"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kumimoji="1" lang="en-US" dirty="0">
                    <a:solidFill>
                      <a:schemeClr val="accent6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kumimoji="1"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𝑐𝑎𝑡𝑎𝑙𝑜𝑔𝑢𝑒</m:t>
                    </m:r>
                  </m:oMath>
                </a14:m>
                <a:endParaRPr kumimoji="1" lang="en-US" dirty="0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33400" indent="-533400" algn="l" defTabSz="533400">
                  <a:buFont typeface="+mj-lt"/>
                  <a:buAutoNum type="arabicPeriod"/>
                </a:pPr>
                <a:r>
                  <a:rPr kumimoji="1"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Select all tuples </a:t>
                </a:r>
                <a14:m>
                  <m:oMath xmlns:m="http://schemas.openxmlformats.org/officeDocument/2006/math"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kumimoji="1"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𝑐𝑎𝑡𝑎𝑙𝑜𝑔𝑢𝑒</m:t>
                    </m:r>
                  </m:oMath>
                </a14:m>
                <a:r>
                  <a:rPr kumimoji="1"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p>
                        <m:r>
                          <a:rPr kumimoji="1"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_</m:t>
                    </m:r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𝑛𝑎𝑚𝑒</m:t>
                    </m:r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_</m:t>
                    </m:r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𝑛𝑎𝑚𝑒</m:t>
                    </m:r>
                  </m:oMath>
                </a14:m>
                <a:endParaRPr kumimoji="1" 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33400" indent="-533400" algn="l" defTabSz="533400">
                  <a:buFont typeface="+mj-lt"/>
                  <a:buAutoNum type="arabicPeriod"/>
                </a:pPr>
                <a:r>
                  <a:rPr kumimoji="1"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Put those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p>
                        <m:r>
                          <a:rPr kumimoji="1"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_</m:t>
                    </m:r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𝑛𝑎𝑚𝑒</m:t>
                    </m:r>
                  </m:oMath>
                </a14:m>
                <a:r>
                  <a:rPr kumimoji="1" lang="en-US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𝑡𝑒𝑚𝑝</m:t>
                    </m:r>
                  </m:oMath>
                </a14:m>
                <a:endParaRPr kumimoji="1" 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33400" indent="-533400" algn="l" defTabSz="533400">
                  <a:buFont typeface="+mj-lt"/>
                  <a:buAutoNum type="arabicPeriod"/>
                </a:pPr>
                <a:r>
                  <a:rPr kumimoji="1"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kumimoji="1"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𝑡𝑒𝑚𝑝</m:t>
                    </m:r>
                  </m:oMath>
                </a14:m>
                <a:r>
                  <a:rPr kumimoji="1"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covers all </a:t>
                </a:r>
                <a14:m>
                  <m:oMath xmlns:m="http://schemas.openxmlformats.org/officeDocument/2006/math">
                    <m:r>
                      <a:rPr kumimoji="1"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kumimoji="1"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_</m:t>
                    </m:r>
                    <m:r>
                      <a:rPr kumimoji="1"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𝑛𝑎𝑚𝑒</m:t>
                    </m:r>
                  </m:oMath>
                </a14:m>
                <a:r>
                  <a:rPr kumimoji="1"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14:m>
                  <m:oMath xmlns:m="http://schemas.openxmlformats.org/officeDocument/2006/math">
                    <m:r>
                      <a:rPr kumimoji="1"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𝑝𝑟𝑜𝑔𝑟𝑎𝑚𝑚𝑒</m:t>
                    </m:r>
                  </m:oMath>
                </a14:m>
                <a:endParaRPr kumimoji="1"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12800" indent="-812800" algn="l" defTabSz="533400">
                  <a:buFont typeface="+mj-lt"/>
                  <a:buAutoNum type="arabicPeriod"/>
                </a:pPr>
                <a:r>
                  <a:rPr kumimoji="1"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kumimoji="1"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kumimoji="1"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𝑐</m:t>
                    </m:r>
                    <m:r>
                      <a:rPr kumimoji="1"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_</m:t>
                    </m:r>
                    <m:r>
                      <a:rPr kumimoji="1"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𝑛𝑎𝑚𝑒</m:t>
                    </m:r>
                  </m:oMath>
                </a14:m>
                <a:r>
                  <a:rPr kumimoji="1"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tuple in the result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2CC85C-9D19-4CCD-9FA9-23ADD9964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51837"/>
                <a:ext cx="5006604" cy="1754326"/>
              </a:xfrm>
              <a:prstGeom prst="rect">
                <a:avLst/>
              </a:prstGeom>
              <a:blipFill>
                <a:blip r:embed="rId3"/>
                <a:stretch>
                  <a:fillRect l="-728" t="-1034" b="-4483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2995A0-0070-EA4F-9214-0FBA0F0668AB}"/>
                  </a:ext>
                </a:extLst>
              </p:cNvPr>
              <p:cNvSpPr txBox="1"/>
              <p:nvPr/>
            </p:nvSpPr>
            <p:spPr>
              <a:xfrm>
                <a:off x="838200" y="4332426"/>
                <a:ext cx="4455277" cy="147732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spAutoFit/>
              </a:bodyPr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𝑡𝑒𝑚𝑝</m:t>
                    </m:r>
                  </m:oMath>
                </a14:m>
                <a:r>
                  <a:rPr kumimoji="1"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covers all </a:t>
                </a:r>
                <a14:m>
                  <m:oMath xmlns:m="http://schemas.openxmlformats.org/officeDocument/2006/math">
                    <m:r>
                      <a:rPr kumimoji="1"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kumimoji="1"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_</m:t>
                    </m:r>
                    <m:r>
                      <a:rPr kumimoji="1"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𝑛𝑎𝑚𝑒</m:t>
                    </m:r>
                  </m:oMath>
                </a14:m>
                <a:r>
                  <a:rPr kumimoji="1" lang="en-US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equivalent to </a:t>
                </a:r>
                <a14:m>
                  <m:oMath xmlns:m="http://schemas.openxmlformats.org/officeDocument/2006/math">
                    <m:r>
                      <a:rPr kumimoji="1"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𝑝𝑟𝑜𝑔𝑟𝑎𝑚𝑚𝑒</m:t>
                    </m:r>
                    <m:r>
                      <a:rPr kumimoji="1"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⊆</m:t>
                    </m:r>
                    <m:r>
                      <a:rPr kumimoji="1"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𝑡𝑒𝑚𝑝</m:t>
                    </m:r>
                  </m:oMath>
                </a14:m>
                <a:r>
                  <a:rPr kumimoji="1"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which is further equivalent </a:t>
                </a:r>
                <a14:m>
                  <m:oMath xmlns:m="http://schemas.openxmlformats.org/officeDocument/2006/math">
                    <m:r>
                      <a:rPr kumimoji="1"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𝑝𝑟𝑜𝑔𝑟𝑎𝑚𝑚𝑒</m:t>
                    </m:r>
                    <m:r>
                      <a:rPr kumimoji="1"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−</m:t>
                    </m:r>
                    <m:r>
                      <a:rPr kumimoji="1"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𝑡𝑒𝑚𝑝</m:t>
                    </m:r>
                    <m:r>
                      <a:rPr kumimoji="1"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=∅</m:t>
                    </m:r>
                  </m:oMath>
                </a14:m>
                <a:r>
                  <a:rPr kumimoji="1"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kumimoji="1"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Then, the code can be…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2995A0-0070-EA4F-9214-0FBA0F066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32426"/>
                <a:ext cx="4455277" cy="1477328"/>
              </a:xfrm>
              <a:prstGeom prst="rect">
                <a:avLst/>
              </a:prstGeom>
              <a:blipFill>
                <a:blip r:embed="rId4"/>
                <a:stretch>
                  <a:fillRect l="-959" t="-2066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D6D4BF-C7AD-D0A2-CD34-8FD06503AA30}"/>
                  </a:ext>
                </a:extLst>
              </p:cNvPr>
              <p:cNvSpPr txBox="1"/>
              <p:nvPr/>
            </p:nvSpPr>
            <p:spPr>
              <a:xfrm>
                <a:off x="7108471" y="2573327"/>
                <a:ext cx="4441409" cy="3139321"/>
              </a:xfrm>
              <a:prstGeom prst="rect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for each</a:t>
                </a:r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tuple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𝑐𝑎𝑡𝑎𝑙𝑜𝑔𝑢𝑒</m:t>
                    </m:r>
                  </m:oMath>
                </a14:m>
                <a:endParaRPr lang="en-US" sz="18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←{}</m:t>
                    </m:r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	</a:t>
                </a:r>
                <a:r>
                  <a:rPr lang="en-US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for each</a:t>
                </a:r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 tuple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8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𝑐𝑎𝑡𝑎𝑙𝑜𝑔𝑢𝑒</m:t>
                    </m:r>
                  </m:oMath>
                </a14:m>
                <a:endParaRPr lang="en-US" sz="1800" dirty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		</a:t>
                </a:r>
                <a:r>
                  <a:rPr lang="en-US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𝑛𝑎𝑚𝑒</m:t>
                    </m:r>
                  </m:oMath>
                </a14:m>
                <a:endParaRPr lang="en-US" sz="1800" dirty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∪{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		</a:t>
                </a:r>
                <a:r>
                  <a:rPr lang="en-US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end if</a:t>
                </a:r>
                <a:endParaRPr lang="en-US" sz="1800" b="1" dirty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sz="18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end for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</a:t>
                </a:r>
                <a:r>
                  <a:rPr lang="en-US" sz="1800" b="1" dirty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𝑝𝑟𝑜𝑔𝑟𝑎𝑚𝑚𝑒</m:t>
                    </m:r>
                    <m:r>
                      <a:rPr lang="en-US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1800" dirty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800" b="1" dirty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then</a:t>
                </a:r>
                <a:endParaRPr lang="en-US" sz="1800" b="1" dirty="0">
                  <a:latin typeface="Consolas" panose="020B0609020204030204" pitchFamily="49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latin typeface="Consolas" panose="020B0609020204030204" pitchFamily="49" charset="0"/>
                  </a:rPr>
                  <a:t> is in the result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	</a:t>
                </a:r>
                <a:r>
                  <a:rPr lang="en-US" sz="1800" b="1" dirty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end if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>
                    <a:latin typeface="Consolas" panose="020B0609020204030204" pitchFamily="49" charset="0"/>
                  </a:rPr>
                  <a:t>end for</a:t>
                </a:r>
                <a:endParaRPr kumimoji="1"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D6D4BF-C7AD-D0A2-CD34-8FD06503A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471" y="2573327"/>
                <a:ext cx="4441409" cy="3139321"/>
              </a:xfrm>
              <a:prstGeom prst="rect">
                <a:avLst/>
              </a:prstGeom>
              <a:blipFill>
                <a:blip r:embed="rId5"/>
                <a:stretch>
                  <a:fillRect l="-956" t="-386" b="-2317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26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A665-F28C-A3B0-405C-34D1127B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Subquery Implementation of Division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24FD76-CE46-60BB-4684-3F479F0E79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2077"/>
                <a:ext cx="10515600" cy="49601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1800" dirty="0"/>
                  <a:t>Everything from </a:t>
                </a:r>
                <a:r>
                  <a:rPr lang="en-US" sz="1800" dirty="0">
                    <a:solidFill>
                      <a:schemeClr val="accent5">
                        <a:lumMod val="75000"/>
                      </a:schemeClr>
                    </a:solidFill>
                  </a:rPr>
                  <a:t>Line 3 to 10 (in </a:t>
                </a:r>
                <a:r>
                  <a:rPr lang="en-US" sz="1800" b="1" dirty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NOT EXISTS</a:t>
                </a:r>
                <a:r>
                  <a:rPr lang="en-US" sz="1800" dirty="0">
                    <a:solidFill>
                      <a:schemeClr val="accent5">
                        <a:lumMod val="75000"/>
                      </a:schemeClr>
                    </a:solidFill>
                  </a:rPr>
                  <a:t>)</a:t>
                </a:r>
                <a:r>
                  <a:rPr lang="en-US" sz="1800" dirty="0"/>
                  <a:t> is a logical test. </a:t>
                </a:r>
              </a:p>
              <a:p>
                <a:r>
                  <a:rPr lang="en-US" sz="1800" dirty="0"/>
                  <a:t>It is done on </a:t>
                </a:r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every tuple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sz="1800" dirty="0"/>
                  <a:t>on Line 2 .</a:t>
                </a:r>
              </a:p>
              <a:p>
                <a:r>
                  <a:rPr lang="en-US" sz="1800" dirty="0"/>
                  <a:t>To test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𝑝𝑟𝑜𝑔𝑟𝑎𝑚𝑚𝑒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sz="1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NOT EXISTS</a:t>
                </a:r>
                <a:r>
                  <a:rPr lang="en-US" sz="18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sz="1800" dirty="0"/>
                  <a:t>is used.  It returns TRUE if it is followed by an empty set (in the </a:t>
                </a:r>
                <a:r>
                  <a:rPr lang="en-US" sz="1800" dirty="0">
                    <a:solidFill>
                      <a:schemeClr val="accent5">
                        <a:lumMod val="75000"/>
                      </a:schemeClr>
                    </a:solidFill>
                  </a:rPr>
                  <a:t>blue </a:t>
                </a:r>
                <a:r>
                  <a:rPr lang="en-US" altLang="zh-CN" sz="1800" dirty="0">
                    <a:solidFill>
                      <a:schemeClr val="accent5">
                        <a:lumMod val="75000"/>
                      </a:schemeClr>
                    </a:solidFill>
                  </a:rPr>
                  <a:t>parenthesis (…)</a:t>
                </a:r>
                <a:r>
                  <a:rPr lang="en-US" sz="1800" dirty="0"/>
                  <a:t>).</a:t>
                </a:r>
              </a:p>
              <a:p>
                <a:r>
                  <a:rPr lang="en-US" sz="1800" dirty="0"/>
                  <a:t>To calculate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𝑝𝑟𝑜𝑔𝑟𝑎𝑚𝑚𝑒</m:t>
                    </m:r>
                    <m:r>
                      <a:rPr lang="en-US" sz="18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𝑡𝑒𝑚𝑝</m:t>
                    </m:r>
                  </m:oMath>
                </a14:m>
                <a:r>
                  <a:rPr lang="en-US" sz="1800" dirty="0"/>
                  <a:t>, </a:t>
                </a:r>
                <a:r>
                  <a:rPr lang="en-US" sz="18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EXCEPT</a:t>
                </a:r>
                <a:r>
                  <a:rPr lang="en-US" sz="1800" dirty="0"/>
                  <a:t> is used for set minus.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24FD76-CE46-60BB-4684-3F479F0E7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2077"/>
                <a:ext cx="10515600" cy="4960148"/>
              </a:xfrm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920FA9-F0EE-CD6F-17EF-95F74E07B798}"/>
                  </a:ext>
                </a:extLst>
              </p:cNvPr>
              <p:cNvSpPr txBox="1"/>
              <p:nvPr/>
            </p:nvSpPr>
            <p:spPr>
              <a:xfrm>
                <a:off x="641172" y="1287838"/>
                <a:ext cx="4434152" cy="3139321"/>
              </a:xfrm>
              <a:prstGeom prst="rect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rtlCol="0" anchor="ctr">
                <a:spAutoFit/>
              </a:bodyPr>
              <a:lstStyle/>
              <a:p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for each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tuple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𝑐𝑎𝑡𝑎𝑙𝑜𝑔𝑢𝑒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←{}</m:t>
                    </m:r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	</a:t>
                </a:r>
                <a:r>
                  <a:rPr lang="en-US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for each</a:t>
                </a:r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 tuple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𝑐𝑎𝑡𝑎𝑙𝑜𝑔𝑢𝑒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		</a:t>
                </a:r>
                <a:r>
                  <a:rPr lang="en-US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𝑛𝑎𝑚𝑒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∪{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		</a:t>
                </a:r>
                <a:r>
                  <a:rPr lang="en-US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end if</a:t>
                </a:r>
              </a:p>
              <a:p>
                <a:r>
                  <a:rPr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end for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	</a:t>
                </a:r>
                <a:r>
                  <a:rPr lang="en-US" b="1" dirty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𝑝𝑟𝑜𝑔𝑟𝑎𝑚𝑚𝑒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1" dirty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then</a:t>
                </a:r>
                <a:endParaRPr lang="en-US" b="1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is in the result</a:t>
                </a:r>
              </a:p>
              <a:p>
                <a:r>
                  <a:rPr lang="en-US" dirty="0">
                    <a:latin typeface="Consolas" panose="020B0609020204030204" pitchFamily="49" charset="0"/>
                  </a:rPr>
                  <a:t>	</a:t>
                </a:r>
                <a:r>
                  <a:rPr lang="en-US" b="1" dirty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end if</a:t>
                </a:r>
              </a:p>
              <a:p>
                <a:r>
                  <a:rPr lang="en-US" b="1" dirty="0">
                    <a:latin typeface="Consolas" panose="020B0609020204030204" pitchFamily="49" charset="0"/>
                  </a:rPr>
                  <a:t>end for</a:t>
                </a:r>
                <a:endParaRPr kumimoji="1"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920FA9-F0EE-CD6F-17EF-95F74E07B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72" y="1287838"/>
                <a:ext cx="4434152" cy="3139321"/>
              </a:xfrm>
              <a:prstGeom prst="rect">
                <a:avLst/>
              </a:prstGeom>
              <a:blipFill>
                <a:blip r:embed="rId3"/>
                <a:stretch>
                  <a:fillRect l="-958" t="-386" b="-2317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039006-BA8D-C54A-6BC6-723C663F7197}"/>
                  </a:ext>
                </a:extLst>
              </p:cNvPr>
              <p:cNvSpPr txBox="1"/>
              <p:nvPr/>
            </p:nvSpPr>
            <p:spPr>
              <a:xfrm>
                <a:off x="6913923" y="1417512"/>
                <a:ext cx="4636904" cy="286232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dirty="0">
                    <a:latin typeface="Consolas" panose="020B0609020204030204" pitchFamily="49" charset="0"/>
                  </a:rPr>
                  <a:t>SELECT </a:t>
                </a:r>
                <a14:m>
                  <m:oMath xmlns:m="http://schemas.openxmlformats.org/officeDocument/2006/math">
                    <m:r>
                      <a:rPr kumimoji="1"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b="0" i="1" smtClean="0">
                        <a:latin typeface="Cambria Math" panose="02040503050406030204" pitchFamily="18" charset="0"/>
                      </a:rPr>
                      <m:t>1.</m:t>
                    </m:r>
                    <m:r>
                      <a:rPr kumimoji="1"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b="0" i="1" smtClean="0">
                        <a:latin typeface="Cambria Math" panose="02040503050406030204" pitchFamily="18" charset="0"/>
                      </a:rPr>
                      <m:t>𝑛𝑎𝑚𝑒</m:t>
                    </m:r>
                  </m:oMath>
                </a14:m>
                <a:endParaRPr kumimoji="1" lang="en-US" dirty="0">
                  <a:latin typeface="Consolas" panose="020B0609020204030204" pitchFamily="49" charset="0"/>
                </a:endParaRPr>
              </a:p>
              <a:p>
                <a:pPr algn="l"/>
                <a:r>
                  <a:rPr kumimoji="1" lang="en-US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FROM </a:t>
                </a:r>
                <a14:m>
                  <m:oMath xmlns:m="http://schemas.openxmlformats.org/officeDocument/2006/math">
                    <m:r>
                      <a:rPr kumimoji="1"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𝑐𝑎𝑡𝑎𝑙𝑜𝑔𝑢𝑒</m:t>
                    </m:r>
                  </m:oMath>
                </a14:m>
                <a:r>
                  <a:rPr kumimoji="1" lang="en-US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 AS </a:t>
                </a:r>
                <a14:m>
                  <m:oMath xmlns:m="http://schemas.openxmlformats.org/officeDocument/2006/math">
                    <m:r>
                      <a:rPr kumimoji="1"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en-US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algn="l"/>
                <a:r>
                  <a:rPr kumimoji="1" lang="en-US" dirty="0">
                    <a:solidFill>
                      <a:schemeClr val="accent6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WHERE </a:t>
                </a:r>
                <a:r>
                  <a:rPr kumimoji="1" lang="en-US" dirty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NOT EXISTS (</a:t>
                </a:r>
              </a:p>
              <a:p>
                <a:r>
                  <a:rPr kumimoji="1" lang="en-US" dirty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	</a:t>
                </a:r>
                <a:r>
                  <a:rPr kumimoji="1" lang="en-US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(SELECT </a:t>
                </a:r>
                <a14:m>
                  <m:oMath xmlns:m="http://schemas.openxmlformats.org/officeDocument/2006/math">
                    <m:r>
                      <a:rPr kumimoji="1"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b="0" i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𝑛𝑎𝑚𝑒</m:t>
                    </m:r>
                  </m:oMath>
                </a14:m>
                <a:endParaRPr kumimoji="1" lang="en-US" dirty="0">
                  <a:solidFill>
                    <a:schemeClr val="accent4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  <a:p>
                <a:pPr algn="l"/>
                <a:r>
                  <a:rPr kumimoji="1" lang="en-US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	FROM </a:t>
                </a:r>
                <a14:m>
                  <m:oMath xmlns:m="http://schemas.openxmlformats.org/officeDocument/2006/math">
                    <m:r>
                      <a:rPr kumimoji="1" lang="en-US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𝑝𝑟𝑜𝑔𝑟𝑎𝑚𝑚𝑒</m:t>
                    </m:r>
                  </m:oMath>
                </a14:m>
                <a:r>
                  <a:rPr kumimoji="1" lang="en-US" dirty="0">
                    <a:solidFill>
                      <a:schemeClr val="accent4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pPr algn="l"/>
                <a:r>
                  <a:rPr kumimoji="1" lang="en-US" dirty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		</a:t>
                </a:r>
                <a:r>
                  <a:rPr kumimoji="1"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onsolas" panose="020B0609020204030204" pitchFamily="49" charset="0"/>
                  </a:rPr>
                  <a:t>EXCEPT</a:t>
                </a:r>
              </a:p>
              <a:p>
                <a:r>
                  <a:rPr kumimoji="1" lang="en-US" dirty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	</a:t>
                </a:r>
                <a:r>
                  <a:rPr kumimoji="1"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(SELECT </a:t>
                </a:r>
                <a14:m>
                  <m:oMath xmlns:m="http://schemas.openxmlformats.org/officeDocument/2006/math"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𝑛𝑎𝑚𝑒</m:t>
                    </m:r>
                  </m:oMath>
                </a14:m>
                <a:endParaRPr kumimoji="1" lang="en-US" dirty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  <a:p>
                <a:pPr algn="l"/>
                <a:r>
                  <a:rPr kumimoji="1"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	FROM </a:t>
                </a:r>
                <a14:m>
                  <m:oMath xmlns:m="http://schemas.openxmlformats.org/officeDocument/2006/math"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𝑐𝑎𝑡𝑎𝑙𝑢𝑔𝑢𝑒</m:t>
                    </m:r>
                  </m:oMath>
                </a14:m>
                <a:r>
                  <a:rPr kumimoji="1"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 AS </a:t>
                </a:r>
                <a14:m>
                  <m:oMath xmlns:m="http://schemas.openxmlformats.org/officeDocument/2006/math"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kumimoji="1" lang="en-US" dirty="0">
                  <a:solidFill>
                    <a:srgbClr val="C00000"/>
                  </a:solidFill>
                  <a:latin typeface="Consolas" panose="020B0609020204030204" pitchFamily="49" charset="0"/>
                </a:endParaRPr>
              </a:p>
              <a:p>
                <a:pPr algn="l"/>
                <a:r>
                  <a:rPr kumimoji="1"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	WHERE </a:t>
                </a:r>
                <a14:m>
                  <m:oMath xmlns:m="http://schemas.openxmlformats.org/officeDocument/2006/math"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2.</m:t>
                    </m:r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</m:t>
                    </m:r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𝑛𝑎𝑚𝑒</m:t>
                    </m:r>
                  </m:oMath>
                </a14:m>
                <a:r>
                  <a:rPr kumimoji="1" lang="en-US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pPr algn="l"/>
                <a:r>
                  <a:rPr kumimoji="1" lang="en-US" dirty="0">
                    <a:solidFill>
                      <a:schemeClr val="accent5">
                        <a:lumMod val="75000"/>
                      </a:schemeClr>
                    </a:solidFill>
                    <a:latin typeface="Consolas" panose="020B06090202040302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039006-BA8D-C54A-6BC6-723C663F7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923" y="1417512"/>
                <a:ext cx="4636904" cy="2862322"/>
              </a:xfrm>
              <a:prstGeom prst="rect">
                <a:avLst/>
              </a:prstGeom>
              <a:blipFill>
                <a:blip r:embed="rId4"/>
                <a:stretch>
                  <a:fillRect l="-1051" t="-853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B387CE-6CBD-5D42-6498-DF3210FF8B90}"/>
                  </a:ext>
                </a:extLst>
              </p:cNvPr>
              <p:cNvSpPr txBox="1"/>
              <p:nvPr/>
            </p:nvSpPr>
            <p:spPr>
              <a:xfrm>
                <a:off x="5230450" y="2680693"/>
                <a:ext cx="1479331" cy="923330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𝑐𝑎𝑡𝑎𝑙𝑜𝑔𝑢𝑒</m:t>
                      </m:r>
                    </m:oMath>
                  </m:oMathPara>
                </a14:m>
                <a:endParaRPr kumimoji="1"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b="0" i="1" smtClean="0">
                          <a:latin typeface="Cambria Math" panose="02040503050406030204" pitchFamily="18" charset="0"/>
                        </a:rPr>
                        <m:t>÷</m:t>
                      </m:r>
                    </m:oMath>
                  </m:oMathPara>
                </a14:m>
                <a:endParaRPr kumimoji="1" lang="en-US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𝑝𝑟𝑜𝑔𝑟𝑎𝑚𝑚𝑒</m:t>
                      </m:r>
                    </m:oMath>
                  </m:oMathPara>
                </a14:m>
                <a:endParaRPr kumimoji="1"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B387CE-6CBD-5D42-6498-DF3210FF8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450" y="2680693"/>
                <a:ext cx="1479331" cy="923330"/>
              </a:xfrm>
              <a:prstGeom prst="rect">
                <a:avLst/>
              </a:prstGeom>
              <a:blipFill>
                <a:blip r:embed="rId5"/>
                <a:stretch>
                  <a:fillRect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9E4F9CCC-D173-CEA6-E068-F8E31FEE1C4F}"/>
              </a:ext>
            </a:extLst>
          </p:cNvPr>
          <p:cNvGrpSpPr/>
          <p:nvPr/>
        </p:nvGrpSpPr>
        <p:grpSpPr>
          <a:xfrm>
            <a:off x="3055076" y="1765588"/>
            <a:ext cx="8014490" cy="2185382"/>
            <a:chOff x="2858049" y="1765588"/>
            <a:chExt cx="8027607" cy="218538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AC23E1-8655-3E60-B275-998D8D54D290}"/>
                </a:ext>
              </a:extLst>
            </p:cNvPr>
            <p:cNvSpPr txBox="1"/>
            <p:nvPr/>
          </p:nvSpPr>
          <p:spPr>
            <a:xfrm>
              <a:off x="5296944" y="1765588"/>
              <a:ext cx="1082348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algn="l"/>
              <a:r>
                <a:rPr kumimoji="1" lang="en-US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Dividend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6330E9A-C35E-3EC8-4421-FFDFBB293B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82357" y="2134920"/>
              <a:ext cx="2037368" cy="111391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72D97DD-6B53-B6E1-AD64-934A0270F5BD}"/>
                </a:ext>
              </a:extLst>
            </p:cNvPr>
            <p:cNvCxnSpPr>
              <a:cxnSpLocks/>
            </p:cNvCxnSpPr>
            <p:nvPr/>
          </p:nvCxnSpPr>
          <p:spPr>
            <a:xfrm>
              <a:off x="5773410" y="2152650"/>
              <a:ext cx="0" cy="50960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3F3968B-1566-CF02-799A-7FAF9C08A21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152650"/>
              <a:ext cx="1062578" cy="1153358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7202271-C5DD-9926-43F1-8E2235B498D4}"/>
                </a:ext>
              </a:extLst>
            </p:cNvPr>
            <p:cNvSpPr/>
            <p:nvPr/>
          </p:nvSpPr>
          <p:spPr>
            <a:xfrm>
              <a:off x="2858049" y="3319868"/>
              <a:ext cx="565961" cy="261901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AE62FB2-C33E-AAAA-A6E0-A5F6F1EF440D}"/>
                </a:ext>
              </a:extLst>
            </p:cNvPr>
            <p:cNvSpPr/>
            <p:nvPr/>
          </p:nvSpPr>
          <p:spPr>
            <a:xfrm>
              <a:off x="7215963" y="3142358"/>
              <a:ext cx="3669693" cy="808612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02B54A1-C5C2-9812-6E2D-4BD277456691}"/>
              </a:ext>
            </a:extLst>
          </p:cNvPr>
          <p:cNvGrpSpPr/>
          <p:nvPr/>
        </p:nvGrpSpPr>
        <p:grpSpPr>
          <a:xfrm>
            <a:off x="1503370" y="2321360"/>
            <a:ext cx="8110132" cy="1977266"/>
            <a:chOff x="1306344" y="2321360"/>
            <a:chExt cx="8123406" cy="19772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D22F06-B96C-7F8C-3CD2-2904BA6DFE0E}"/>
                </a:ext>
              </a:extLst>
            </p:cNvPr>
            <p:cNvSpPr/>
            <p:nvPr/>
          </p:nvSpPr>
          <p:spPr>
            <a:xfrm>
              <a:off x="7211181" y="2321360"/>
              <a:ext cx="2218569" cy="536139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11DE1E-B2EA-4CCF-37C0-945580E7A48D}"/>
                </a:ext>
              </a:extLst>
            </p:cNvPr>
            <p:cNvSpPr/>
            <p:nvPr/>
          </p:nvSpPr>
          <p:spPr>
            <a:xfrm>
              <a:off x="1306344" y="3320760"/>
              <a:ext cx="1309602" cy="261901"/>
            </a:xfrm>
            <a:prstGeom prst="rect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CC4C2-D773-0CED-DA04-B320B1D59E25}"/>
                </a:ext>
              </a:extLst>
            </p:cNvPr>
            <p:cNvSpPr txBox="1"/>
            <p:nvPr/>
          </p:nvSpPr>
          <p:spPr>
            <a:xfrm>
              <a:off x="5328416" y="3929294"/>
              <a:ext cx="889987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algn="l"/>
              <a:r>
                <a:rPr kumimoji="1" lang="en-US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Divisor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5076C78-F701-272A-DB67-6775862EAE21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2695575" y="3604023"/>
              <a:ext cx="2632841" cy="509937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A2DABD-9B0B-6CCA-98E4-2FD43B6CA6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9264" y="2875934"/>
              <a:ext cx="1361916" cy="107503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800EA34-5014-E9B2-F53E-4ABFB1A642F2}"/>
                </a:ext>
              </a:extLst>
            </p:cNvPr>
            <p:cNvCxnSpPr>
              <a:cxnSpLocks/>
              <a:stCxn id="23" idx="0"/>
              <a:endCxn id="6" idx="2"/>
            </p:cNvCxnSpPr>
            <p:nvPr/>
          </p:nvCxnSpPr>
          <p:spPr>
            <a:xfrm flipH="1" flipV="1">
              <a:off x="5773090" y="3604023"/>
              <a:ext cx="320" cy="32527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236743"/>
      </p:ext>
    </p:extLst>
  </p:cSld>
  <p:clrMapOvr>
    <a:masterClrMapping/>
  </p:clrMapOvr>
</p:sld>
</file>

<file path=ppt/theme/theme1.xml><?xml version="1.0" encoding="utf-8"?>
<a:theme xmlns:a="http://schemas.openxmlformats.org/drawingml/2006/main" name="DBMS latex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BMS latex" id="{C853DD06-80DD-4A92-985C-00F9462CBF3D}" vid="{2DB0D723-8C41-4574-B925-747B267380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DBMS latex</Template>
  <TotalTime>5266</TotalTime>
  <Words>1037</Words>
  <Application>Microsoft Office PowerPoint</Application>
  <PresentationFormat>宽屏</PresentationFormat>
  <Paragraphs>189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Adobe Heiti Std R</vt:lpstr>
      <vt:lpstr>Hiragino Sans GB W3</vt:lpstr>
      <vt:lpstr>等线</vt:lpstr>
      <vt:lpstr>宋体</vt:lpstr>
      <vt:lpstr>Microsoft YaHei</vt:lpstr>
      <vt:lpstr>Arial</vt:lpstr>
      <vt:lpstr>Calibri</vt:lpstr>
      <vt:lpstr>Cambria Math</vt:lpstr>
      <vt:lpstr>Consolas</vt:lpstr>
      <vt:lpstr>Symbol</vt:lpstr>
      <vt:lpstr>DBMS latex</vt:lpstr>
      <vt:lpstr>Lab 10 Correlated Subquery and Division</vt:lpstr>
      <vt:lpstr>Outline</vt:lpstr>
      <vt:lpstr>Division in Set Operations</vt:lpstr>
      <vt:lpstr>Division Example</vt:lpstr>
      <vt:lpstr>Division Example</vt:lpstr>
      <vt:lpstr>Division Definition and General Properties</vt:lpstr>
      <vt:lpstr>Correlated Subquery</vt:lpstr>
      <vt:lpstr>Correlated Subquery</vt:lpstr>
      <vt:lpstr>Correlated Subquery Implementation of Division</vt:lpstr>
      <vt:lpstr>Correlated Subquery Implementation of Division</vt:lpstr>
      <vt:lpstr>Correlated Subquery Implementation of Division</vt:lpstr>
      <vt:lpstr>Example</vt:lpstr>
      <vt:lpstr>Exercises</vt:lpstr>
      <vt:lpstr>End of Lab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Zhiyuan Li</dc:creator>
  <cp:lastModifiedBy>Goliath Li</cp:lastModifiedBy>
  <cp:revision>94</cp:revision>
  <dcterms:created xsi:type="dcterms:W3CDTF">2022-06-15T04:17:56Z</dcterms:created>
  <dcterms:modified xsi:type="dcterms:W3CDTF">2024-11-21T00:24:13Z</dcterms:modified>
</cp:coreProperties>
</file>