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319" r:id="rId4"/>
    <p:sldId id="262" r:id="rId5"/>
    <p:sldId id="265" r:id="rId6"/>
    <p:sldId id="302" r:id="rId8"/>
    <p:sldId id="303" r:id="rId9"/>
    <p:sldId id="322" r:id="rId10"/>
    <p:sldId id="321" r:id="rId11"/>
    <p:sldId id="306" r:id="rId12"/>
    <p:sldId id="310" r:id="rId13"/>
    <p:sldId id="315" r:id="rId14"/>
    <p:sldId id="314" r:id="rId15"/>
    <p:sldId id="311" r:id="rId16"/>
    <p:sldId id="312" r:id="rId17"/>
    <p:sldId id="316" r:id="rId18"/>
    <p:sldId id="317" r:id="rId19"/>
    <p:sldId id="318" r:id="rId20"/>
    <p:sldId id="273"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061E0-8D06-437E-A1B8-ECC68A94A12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BA255A-B330-49CF-9161-0A84B676723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BA255A-B330-49CF-9161-0A84B676723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BA255A-B330-49CF-9161-0A84B676723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1485899" y="2983971"/>
            <a:ext cx="9144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en-US" altLang="zh-CN" sz="1800" dirty="0">
              <a:latin typeface="Adobe Heiti Std R" panose="020B0400000000000000" pitchFamily="34" charset="-128"/>
              <a:ea typeface="Adobe Heiti Std R" panose="020B0400000000000000" pitchFamily="34" charset="-128"/>
            </a:endParaRPr>
          </a:p>
          <a:p>
            <a:endParaRPr lang="zh-CN" altLang="en-US" sz="1800" dirty="0">
              <a:effectLst/>
              <a:latin typeface="Adobe Heiti Std R" panose="020B0400000000000000" pitchFamily="34" charset="-128"/>
              <a:ea typeface="Adobe Heiti Std R" panose="020B0400000000000000" pitchFamily="34" charset="-128"/>
            </a:endParaRPr>
          </a:p>
        </p:txBody>
      </p:sp>
      <p:sp>
        <p:nvSpPr>
          <p:cNvPr id="7" name="圆角矩形 6"/>
          <p:cNvSpPr/>
          <p:nvPr/>
        </p:nvSpPr>
        <p:spPr>
          <a:xfrm>
            <a:off x="812797" y="1402663"/>
            <a:ext cx="10521244" cy="1058334"/>
          </a:xfrm>
          <a:prstGeom prst="roundRect">
            <a:avLst/>
          </a:prstGeom>
          <a:solidFill>
            <a:srgbClr val="3138AC"/>
          </a:solidFill>
          <a:effectLst>
            <a:outerShdw blurRad="50800" dist="38100" dir="6540000" sx="101000" sy="101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dirty="0">
              <a:latin typeface="Arial" panose="020B0604020202020204" pitchFamily="34" charset="0"/>
              <a:cs typeface="Arial" panose="020B0604020202020204" pitchFamily="34" charset="0"/>
            </a:endParaRPr>
          </a:p>
        </p:txBody>
      </p:sp>
      <p:sp>
        <p:nvSpPr>
          <p:cNvPr id="2" name="标题 1"/>
          <p:cNvSpPr>
            <a:spLocks noGrp="1"/>
          </p:cNvSpPr>
          <p:nvPr>
            <p:ph type="ctrTitle"/>
          </p:nvPr>
        </p:nvSpPr>
        <p:spPr>
          <a:xfrm>
            <a:off x="1524000" y="1579813"/>
            <a:ext cx="9144000" cy="848376"/>
          </a:xfrm>
        </p:spPr>
        <p:txBody>
          <a:bodyPr anchor="ctr">
            <a:normAutofit/>
          </a:bodyPr>
          <a:lstStyle>
            <a:lvl1pPr algn="ctr">
              <a:defRPr sz="2800">
                <a:solidFill>
                  <a:schemeClr val="bg1"/>
                </a:solidFill>
              </a:defRPr>
            </a:lvl1pPr>
          </a:lstStyle>
          <a:p>
            <a:r>
              <a:rPr kumimoji="1" lang="en-US" altLang="zh-CN"/>
              <a:t>Click to edit Master title style</a:t>
            </a:r>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e">
    <p:spTree>
      <p:nvGrpSpPr>
        <p:cNvPr id="1" name=""/>
        <p:cNvGrpSpPr/>
        <p:nvPr/>
      </p:nvGrpSpPr>
      <p:grpSpPr>
        <a:xfrm>
          <a:off x="0" y="0"/>
          <a:ext cx="0" cy="0"/>
          <a:chOff x="0" y="0"/>
          <a:chExt cx="0" cy="0"/>
        </a:xfrm>
      </p:grpSpPr>
      <p:sp>
        <p:nvSpPr>
          <p:cNvPr id="3" name="矩形 2"/>
          <p:cNvSpPr/>
          <p:nvPr/>
        </p:nvSpPr>
        <p:spPr>
          <a:xfrm>
            <a:off x="0" y="1"/>
            <a:ext cx="12192000" cy="942109"/>
          </a:xfrm>
          <a:prstGeom prst="rect">
            <a:avLst/>
          </a:prstGeom>
          <a:gradFill flip="none" rotWithShape="1">
            <a:gsLst>
              <a:gs pos="40000">
                <a:srgbClr val="2C2DA9"/>
              </a:gs>
              <a:gs pos="13000">
                <a:srgbClr val="2C2DA9"/>
              </a:gs>
              <a:gs pos="0">
                <a:schemeClr val="bg1"/>
              </a:gs>
            </a:gsLst>
            <a:lin ang="162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5" name="标题 1"/>
          <p:cNvSpPr>
            <a:spLocks noGrp="1"/>
          </p:cNvSpPr>
          <p:nvPr>
            <p:ph type="title"/>
          </p:nvPr>
        </p:nvSpPr>
        <p:spPr>
          <a:xfrm>
            <a:off x="838200" y="48491"/>
            <a:ext cx="10515600" cy="845127"/>
          </a:xfrm>
        </p:spPr>
        <p:txBody>
          <a:bodyPr>
            <a:normAutofit/>
          </a:bodyPr>
          <a:lstStyle>
            <a:lvl1pPr>
              <a:defRPr sz="2800">
                <a:solidFill>
                  <a:schemeClr val="bg1"/>
                </a:solidFill>
              </a:defRPr>
            </a:lvl1pPr>
          </a:lstStyle>
          <a:p>
            <a:r>
              <a:rPr kumimoji="1" lang="en-US" altLang="zh-CN"/>
              <a:t>Click to edit Master title style</a:t>
            </a:r>
            <a:endParaRPr kumimoji="1" lang="zh-CN" altLang="en-US" dirty="0"/>
          </a:p>
        </p:txBody>
      </p:sp>
      <p:sp>
        <p:nvSpPr>
          <p:cNvPr id="4" name="内容占位符 2"/>
          <p:cNvSpPr>
            <a:spLocks noGrp="1"/>
          </p:cNvSpPr>
          <p:nvPr>
            <p:ph idx="1"/>
          </p:nvPr>
        </p:nvSpPr>
        <p:spPr>
          <a:xfrm>
            <a:off x="838200" y="1412078"/>
            <a:ext cx="10515600" cy="3260846"/>
          </a:xfrm>
        </p:spPr>
        <p:txBody>
          <a:bodyPr/>
          <a:lstStyle>
            <a:lvl1pPr marL="273050" indent="-273050">
              <a:buFont typeface="Arial" panose="020B0604020202020204" pitchFamily="34" charset="0"/>
              <a:buChar char="•"/>
              <a:defRPr>
                <a:latin typeface="Arial" panose="020B0604020202020204" pitchFamily="34" charset="0"/>
                <a:cs typeface="Arial" panose="020B0604020202020204" pitchFamily="34" charset="0"/>
              </a:defRPr>
            </a:lvl1pPr>
          </a:lstStyle>
          <a:p>
            <a:pPr lvl="0"/>
            <a:r>
              <a:rPr kumimoji="1" lang="zh-CN" altLang="en-US" dirty="0"/>
              <a:t>单击此处编辑母版文本样式</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st Page">
    <p:spTree>
      <p:nvGrpSpPr>
        <p:cNvPr id="1" name=""/>
        <p:cNvGrpSpPr/>
        <p:nvPr/>
      </p:nvGrpSpPr>
      <p:grpSpPr>
        <a:xfrm>
          <a:off x="0" y="0"/>
          <a:ext cx="0" cy="0"/>
          <a:chOff x="0" y="0"/>
          <a:chExt cx="0" cy="0"/>
        </a:xfrm>
      </p:grpSpPr>
      <p:sp>
        <p:nvSpPr>
          <p:cNvPr id="7" name="圆角矩形 6"/>
          <p:cNvSpPr/>
          <p:nvPr/>
        </p:nvSpPr>
        <p:spPr>
          <a:xfrm>
            <a:off x="812797" y="1402663"/>
            <a:ext cx="10521244" cy="1058334"/>
          </a:xfrm>
          <a:prstGeom prst="roundRect">
            <a:avLst/>
          </a:prstGeom>
          <a:solidFill>
            <a:srgbClr val="3138AC"/>
          </a:solidFill>
          <a:effectLst>
            <a:outerShdw blurRad="50800" dist="38100" dir="6540000" sx="101000" sy="101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2" name="标题 1"/>
          <p:cNvSpPr>
            <a:spLocks noGrp="1"/>
          </p:cNvSpPr>
          <p:nvPr>
            <p:ph type="ctrTitle"/>
          </p:nvPr>
        </p:nvSpPr>
        <p:spPr>
          <a:xfrm>
            <a:off x="1524000" y="1579813"/>
            <a:ext cx="9144000" cy="848376"/>
          </a:xfrm>
        </p:spPr>
        <p:txBody>
          <a:bodyPr anchor="ctr">
            <a:normAutofit/>
          </a:bodyPr>
          <a:lstStyle>
            <a:lvl1pPr algn="ctr">
              <a:defRPr sz="2800">
                <a:solidFill>
                  <a:schemeClr val="bg1"/>
                </a:solidFill>
              </a:defRPr>
            </a:lvl1pPr>
          </a:lstStyle>
          <a:p>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dirty="0"/>
              <a:t>编辑母版文本样式
第二级
第三级
第四级
第五级</a:t>
            </a:r>
            <a:endParaRPr kumimoji="1" lang="zh-CN" altLang="en-US" dirty="0"/>
          </a:p>
        </p:txBody>
      </p:sp>
      <p:sp>
        <p:nvSpPr>
          <p:cNvPr id="12" name="矩形 11"/>
          <p:cNvSpPr/>
          <p:nvPr/>
        </p:nvSpPr>
        <p:spPr>
          <a:xfrm>
            <a:off x="0" y="6637866"/>
            <a:ext cx="4080000" cy="220134"/>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bg1"/>
                </a:solidFill>
              </a:rPr>
              <a:t>COMP3013</a:t>
            </a:r>
            <a:endParaRPr kumimoji="1" lang="zh-CN" altLang="en-US" sz="1200" dirty="0">
              <a:solidFill>
                <a:schemeClr val="bg1"/>
              </a:solidFill>
            </a:endParaRPr>
          </a:p>
        </p:txBody>
      </p:sp>
      <p:sp>
        <p:nvSpPr>
          <p:cNvPr id="13" name="矩形 12"/>
          <p:cNvSpPr/>
          <p:nvPr/>
        </p:nvSpPr>
        <p:spPr>
          <a:xfrm>
            <a:off x="4044000" y="6637868"/>
            <a:ext cx="4080000" cy="220133"/>
          </a:xfrm>
          <a:prstGeom prst="rect">
            <a:avLst/>
          </a:prstGeom>
          <a:solidFill>
            <a:srgbClr val="212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bg1"/>
                </a:solidFill>
              </a:rPr>
              <a:t>Lab5</a:t>
            </a:r>
            <a:r>
              <a:rPr kumimoji="1" lang="en-US" altLang="zh-CN" sz="1200" baseline="0" dirty="0">
                <a:solidFill>
                  <a:schemeClr val="bg1"/>
                </a:solidFill>
              </a:rPr>
              <a:t> Set Operations and Aggregations</a:t>
            </a:r>
            <a:endParaRPr kumimoji="1" lang="en-US" altLang="zh-CN" sz="1200" dirty="0">
              <a:solidFill>
                <a:schemeClr val="bg1"/>
              </a:solidFill>
            </a:endParaRPr>
          </a:p>
        </p:txBody>
      </p:sp>
      <p:sp>
        <p:nvSpPr>
          <p:cNvPr id="14" name="矩形 13"/>
          <p:cNvSpPr/>
          <p:nvPr/>
        </p:nvSpPr>
        <p:spPr>
          <a:xfrm>
            <a:off x="8112000" y="6637866"/>
            <a:ext cx="4080000" cy="220134"/>
          </a:xfrm>
          <a:prstGeom prst="rect">
            <a:avLst/>
          </a:prstGeom>
          <a:solidFill>
            <a:srgbClr val="2B3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15" name="日期占位符 3"/>
          <p:cNvSpPr txBox="1"/>
          <p:nvPr/>
        </p:nvSpPr>
        <p:spPr>
          <a:xfrm>
            <a:off x="9770773" y="6637866"/>
            <a:ext cx="1362187" cy="220134"/>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000" dirty="0">
              <a:solidFill>
                <a:schemeClr val="bg1"/>
              </a:solidFill>
              <a:latin typeface="Hiragino Sans GB W3" panose="020B0300000000000000" pitchFamily="34" charset="-128"/>
              <a:ea typeface="Hiragino Sans GB W3" panose="020B0300000000000000" pitchFamily="34" charset="-128"/>
            </a:endParaRPr>
          </a:p>
        </p:txBody>
      </p:sp>
      <p:sp>
        <p:nvSpPr>
          <p:cNvPr id="16" name="日期占位符 3"/>
          <p:cNvSpPr txBox="1"/>
          <p:nvPr/>
        </p:nvSpPr>
        <p:spPr>
          <a:xfrm>
            <a:off x="11353800" y="6637866"/>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lang="en-US" sz="1000" smtClean="0">
                <a:solidFill>
                  <a:schemeClr val="bg1"/>
                </a:solidFill>
                <a:latin typeface="Hiragino Sans GB W3" panose="020B0300000000000000" pitchFamily="34" charset="-128"/>
                <a:ea typeface="Hiragino Sans GB W3" panose="020B0300000000000000" pitchFamily="34" charset="-128"/>
              </a:rPr>
            </a:fld>
            <a:endParaRPr lang="en-US" sz="1000" dirty="0">
              <a:solidFill>
                <a:schemeClr val="bg1"/>
              </a:solidFill>
              <a:latin typeface="Hiragino Sans GB W3" panose="020B0300000000000000" pitchFamily="34" charset="-128"/>
              <a:ea typeface="Hiragino Sans GB W3" panose="020B0300000000000000"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73050" indent="-2730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3" Type="http://schemas.openxmlformats.org/officeDocument/2006/relationships/notesSlide" Target="../notesSlides/notesSlide1.xml"/><Relationship Id="rId12" Type="http://schemas.openxmlformats.org/officeDocument/2006/relationships/slideLayout" Target="../slideLayouts/slideLayout2.xml"/><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altLang="zh-CN" dirty="0"/>
              <a:t>United International College</a:t>
            </a:r>
            <a:endParaRPr lang="en-US" altLang="zh-CN" dirty="0"/>
          </a:p>
          <a:p>
            <a:r>
              <a:rPr lang="en-US" altLang="zh-CN"/>
              <a:t>COMP3013 DBMS</a:t>
            </a:r>
            <a:endParaRPr lang="en-US" dirty="0"/>
          </a:p>
        </p:txBody>
      </p:sp>
      <p:sp>
        <p:nvSpPr>
          <p:cNvPr id="3" name="Title 2"/>
          <p:cNvSpPr>
            <a:spLocks noGrp="1"/>
          </p:cNvSpPr>
          <p:nvPr>
            <p:ph type="ctrTitle"/>
          </p:nvPr>
        </p:nvSpPr>
        <p:spPr/>
        <p:txBody>
          <a:bodyPr/>
          <a:lstStyle/>
          <a:p>
            <a:r>
              <a:rPr lang="en-US" altLang="zh-CN" dirty="0"/>
              <a:t>Lab 9 Sets Ops, Where Clause Subqueries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12077"/>
                <a:ext cx="10515600" cy="4160047"/>
              </a:xfrm>
            </p:spPr>
            <p:txBody>
              <a:bodyPr/>
              <a:lstStyle/>
              <a:p>
                <a:r>
                  <a:rPr lang="en-US" dirty="0"/>
                  <a:t>Subqueries can also be used to test the </a:t>
                </a:r>
                <a:r>
                  <a:rPr lang="en-US" b="1" dirty="0"/>
                  <a:t>membership</a:t>
                </a:r>
                <a:r>
                  <a:rPr lang="en-US" dirty="0"/>
                  <a:t> of one tuple (element) in one table (set).</a:t>
                </a:r>
                <a:endParaRPr lang="en-US" dirty="0"/>
              </a:p>
              <a:p>
                <a:r>
                  <a:rPr lang="en-US" dirty="0"/>
                  <a:t>We can use the </a:t>
                </a:r>
                <a:r>
                  <a:rPr lang="en-US" b="1" dirty="0">
                    <a:latin typeface="Consolas" panose="020B0609020204030204" pitchFamily="49" charset="0"/>
                    <a:cs typeface="Calibri" panose="020F0502020204030204" pitchFamily="34" charset="0"/>
                  </a:rPr>
                  <a:t>IN</a:t>
                </a:r>
                <a:r>
                  <a:rPr lang="en-US" dirty="0"/>
                  <a:t> subquery for intersection and </a:t>
                </a:r>
                <a:r>
                  <a:rPr lang="en-US" b="1" dirty="0">
                    <a:latin typeface="Consolas" panose="020B0609020204030204" pitchFamily="49" charset="0"/>
                  </a:rPr>
                  <a:t>NOT IN </a:t>
                </a:r>
                <a:r>
                  <a:rPr lang="en-US" dirty="0"/>
                  <a:t>subquery for set difference.</a:t>
                </a:r>
                <a:endParaRPr lang="en-US" dirty="0"/>
              </a:p>
              <a:p>
                <a:r>
                  <a:rPr lang="en-US" dirty="0"/>
                  <a:t>The intersection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is defined as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a:t>
                </a:r>
                <a:endParaRPr lang="en-US" dirty="0"/>
              </a:p>
              <a:p>
                <a:r>
                  <a:rPr lang="en-US" dirty="0"/>
                  <a:t>Which is equivalent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(by changing the domain of </a:t>
                </a:r>
                <a14:m>
                  <m:oMath xmlns:m="http://schemas.openxmlformats.org/officeDocument/2006/math">
                    <m:r>
                      <a:rPr lang="en-US" b="0" i="1" smtClean="0">
                        <a:latin typeface="Cambria Math" panose="02040503050406030204" pitchFamily="18" charset="0"/>
                      </a:rPr>
                      <m:t>𝑥</m:t>
                    </m:r>
                  </m:oMath>
                </a14:m>
                <a:r>
                  <a:rPr lang="en-US" dirty="0"/>
                  <a:t>).</a:t>
                </a:r>
                <a:endParaRPr lang="en-US" dirty="0"/>
              </a:p>
              <a:p>
                <a:endParaRPr lang="en-US" dirty="0"/>
              </a:p>
              <a:p>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412077"/>
                <a:ext cx="10515600" cy="4160047"/>
              </a:xfrm>
              <a:blipFill rotWithShape="1">
                <a:blip r:embed="rId1"/>
                <a:stretch>
                  <a:fillRect t="-11" b="15"/>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Subquery for INTERSECTION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12077"/>
                <a:ext cx="10515600" cy="4160047"/>
              </a:xfrm>
            </p:spPr>
            <p:txBody>
              <a:bodyPr/>
              <a:lstStyle/>
              <a:p>
                <a:r>
                  <a:rPr lang="en-US" dirty="0"/>
                  <a:t>Consider the SQL statement for intersect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a:t>
                </a:r>
                <a:endParaRPr lang="en-US" dirty="0"/>
              </a:p>
              <a:p>
                <a:endParaRPr lang="en-US" sz="800" dirty="0"/>
              </a:p>
              <a:p>
                <a:pPr marL="241300" lvl="1" indent="0">
                  <a:buNone/>
                </a:pPr>
                <a:r>
                  <a:rPr lang="en-US" sz="2000" dirty="0">
                    <a:latin typeface="Consolas" panose="020B0609020204030204" pitchFamily="49" charset="0"/>
                  </a:rPr>
                  <a:t>			(SELECT columns FROM tables1 WHERE P1) </a:t>
                </a:r>
                <a:endParaRPr lang="en-US" sz="2000" dirty="0">
                  <a:latin typeface="Consolas" panose="020B0609020204030204" pitchFamily="49" charset="0"/>
                </a:endParaRPr>
              </a:p>
              <a:p>
                <a:pPr marL="241300" lvl="1" indent="0">
                  <a:buNone/>
                </a:pPr>
                <a:r>
                  <a:rPr lang="en-US" sz="2000" dirty="0">
                    <a:latin typeface="Consolas" panose="020B0609020204030204" pitchFamily="49" charset="0"/>
                  </a:rPr>
                  <a:t>			INTERSECT </a:t>
                </a:r>
                <a:endParaRPr lang="en-US" sz="2000" dirty="0">
                  <a:latin typeface="Consolas" panose="020B0609020204030204" pitchFamily="49" charset="0"/>
                </a:endParaRPr>
              </a:p>
              <a:p>
                <a:pPr marL="241300" lvl="1" indent="0">
                  <a:buNone/>
                </a:pPr>
                <a:r>
                  <a:rPr lang="en-US" sz="2000" dirty="0">
                    <a:latin typeface="Consolas" panose="020B0609020204030204" pitchFamily="49" charset="0"/>
                  </a:rPr>
                  <a:t>			(SELECT columns FROM tables2 WHERE P2)</a:t>
                </a:r>
                <a:endParaRPr lang="en-US" sz="2000" dirty="0">
                  <a:latin typeface="Consolas" panose="020B0609020204030204" pitchFamily="49" charset="0"/>
                </a:endParaRPr>
              </a:p>
              <a:p>
                <a:pPr marL="241300" lvl="1" indent="0">
                  <a:buNone/>
                </a:pPr>
                <a:endParaRPr lang="en-US" dirty="0">
                  <a:latin typeface="Consolas" panose="020B0609020204030204" pitchFamily="49" charset="0"/>
                </a:endParaRPr>
              </a:p>
              <a:p>
                <a:pPr marL="285750" indent="-285750"/>
                <a:r>
                  <a:rPr lang="en-US" dirty="0"/>
                  <a:t>The corresponding </a:t>
                </a:r>
                <a:r>
                  <a:rPr lang="en-US" dirty="0">
                    <a:solidFill>
                      <a:srgbClr val="FF0000"/>
                    </a:solidFill>
                  </a:rPr>
                  <a:t>IN</a:t>
                </a:r>
                <a:r>
                  <a:rPr lang="en-US" dirty="0"/>
                  <a:t> subquery is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a:t>
                </a:r>
                <a:endParaRPr lang="en-US" dirty="0"/>
              </a:p>
              <a:p>
                <a:pPr marL="241300" lvl="1" indent="0">
                  <a:buNone/>
                </a:pPr>
                <a:endParaRPr lang="en-US" dirty="0">
                  <a:latin typeface="Consolas" panose="020B0609020204030204" pitchFamily="49" charset="0"/>
                </a:endParaRPr>
              </a:p>
              <a:p>
                <a:pPr marL="241300" lvl="1" indent="0">
                  <a:buNone/>
                </a:pPr>
                <a:r>
                  <a:rPr lang="en-US" sz="2000" dirty="0">
                    <a:latin typeface="Consolas" panose="020B0609020204030204" pitchFamily="49" charset="0"/>
                  </a:rPr>
                  <a:t>			SELECT columns FROM tables1 </a:t>
                </a:r>
                <a:endParaRPr lang="en-US" sz="2000" dirty="0">
                  <a:latin typeface="Consolas" panose="020B0609020204030204" pitchFamily="49" charset="0"/>
                </a:endParaRPr>
              </a:p>
              <a:p>
                <a:pPr marL="241300" lvl="1" indent="0">
                  <a:buNone/>
                </a:pPr>
                <a:r>
                  <a:rPr lang="en-US" sz="2000" dirty="0">
                    <a:latin typeface="Consolas" panose="020B0609020204030204" pitchFamily="49" charset="0"/>
                  </a:rPr>
                  <a:t>			WHERE P1 AND columns </a:t>
                </a:r>
                <a:r>
                  <a:rPr lang="en-US" sz="2000" dirty="0">
                    <a:solidFill>
                      <a:srgbClr val="FF0000"/>
                    </a:solidFill>
                    <a:latin typeface="Consolas" panose="020B0609020204030204" pitchFamily="49" charset="0"/>
                  </a:rPr>
                  <a:t>IN</a:t>
                </a:r>
                <a:r>
                  <a:rPr lang="en-US" sz="2000" dirty="0">
                    <a:latin typeface="Consolas" panose="020B0609020204030204" pitchFamily="49" charset="0"/>
                  </a:rPr>
                  <a:t> (</a:t>
                </a:r>
                <a:endParaRPr lang="en-US" sz="2000" dirty="0">
                  <a:latin typeface="Consolas" panose="020B0609020204030204" pitchFamily="49" charset="0"/>
                </a:endParaRPr>
              </a:p>
              <a:p>
                <a:pPr marL="241300" lvl="1" indent="0">
                  <a:buNone/>
                </a:pPr>
                <a:r>
                  <a:rPr lang="en-US" sz="2000" dirty="0">
                    <a:latin typeface="Consolas" panose="020B0609020204030204" pitchFamily="49" charset="0"/>
                  </a:rPr>
                  <a:t>				SELECT columns FROM tables2 WHERE P2</a:t>
                </a:r>
                <a:endParaRPr lang="en-US" sz="2000" dirty="0">
                  <a:latin typeface="Consolas" panose="020B0609020204030204" pitchFamily="49" charset="0"/>
                </a:endParaRPr>
              </a:p>
              <a:p>
                <a:pPr marL="241300" lvl="1" indent="0">
                  <a:buNone/>
                </a:pPr>
                <a:r>
                  <a:rPr lang="en-US" sz="2000" dirty="0">
                    <a:latin typeface="Consolas" panose="020B0609020204030204" pitchFamily="49" charset="0"/>
                  </a:rPr>
                  <a:t>			)</a:t>
                </a:r>
                <a:endParaRPr lang="en-US" sz="2000" dirty="0">
                  <a:latin typeface="Consolas" panose="020B0609020204030204" pitchFamily="49" charset="0"/>
                </a:endParaRPr>
              </a:p>
              <a:p>
                <a:pPr marL="241300" lvl="1" indent="0">
                  <a:buNone/>
                </a:pPr>
                <a:endParaRPr lang="en-US" dirty="0"/>
              </a:p>
              <a:p>
                <a:pPr marL="241300" lvl="1" indent="0">
                  <a:buNone/>
                </a:pPr>
                <a:endParaRPr lang="en-US" dirty="0"/>
              </a:p>
              <a:p>
                <a:pPr marL="0" indent="0">
                  <a:buNone/>
                </a:pPr>
                <a:endParaRPr lang="en-US" dirty="0"/>
              </a:p>
              <a:p>
                <a:pPr marL="0" indent="0">
                  <a:buNone/>
                </a:pP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412077"/>
                <a:ext cx="10515600" cy="4160047"/>
              </a:xfrm>
              <a:blipFill rotWithShape="1">
                <a:blip r:embed="rId1"/>
                <a:stretch>
                  <a:fillRect t="-11" b="-2297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 Example</a:t>
            </a:r>
            <a:endParaRPr lang="en-US" dirty="0"/>
          </a:p>
        </p:txBody>
      </p:sp>
      <p:sp>
        <p:nvSpPr>
          <p:cNvPr id="3" name="Content Placeholder 2"/>
          <p:cNvSpPr>
            <a:spLocks noGrp="1"/>
          </p:cNvSpPr>
          <p:nvPr>
            <p:ph idx="1"/>
          </p:nvPr>
        </p:nvSpPr>
        <p:spPr>
          <a:xfrm>
            <a:off x="838200" y="1412077"/>
            <a:ext cx="10515600" cy="4998248"/>
          </a:xfrm>
        </p:spPr>
        <p:txBody>
          <a:bodyPr>
            <a:normAutofit/>
          </a:bodyPr>
          <a:lstStyle/>
          <a:p>
            <a:r>
              <a:rPr lang="en-US" dirty="0"/>
              <a:t>Find the id of the English films which are played by Tim Hackman.</a:t>
            </a:r>
            <a:endParaRPr lang="en-US" dirty="0"/>
          </a:p>
          <a:p>
            <a:r>
              <a:rPr lang="en-US" dirty="0"/>
              <a:t>We can use INTERSECT in the latest version of MySQL.</a:t>
            </a:r>
            <a:endParaRPr lang="en-US" dirty="0"/>
          </a:p>
          <a:p>
            <a:endParaRPr lang="en-US" sz="800" dirty="0"/>
          </a:p>
          <a:p>
            <a:pPr marL="0" indent="0">
              <a:buNone/>
            </a:pPr>
            <a:r>
              <a:rPr lang="en-US" dirty="0">
                <a:latin typeface="Consolas" panose="020B0609020204030204" pitchFamily="49" charset="0"/>
              </a:rPr>
              <a:t>			</a:t>
            </a:r>
            <a:r>
              <a:rPr lang="en-US" sz="1800" dirty="0">
                <a:latin typeface="Consolas" panose="020B0609020204030204" pitchFamily="49" charset="0"/>
              </a:rPr>
              <a:t>(SELECT </a:t>
            </a:r>
            <a:r>
              <a:rPr lang="en-US" sz="1800" dirty="0" err="1">
                <a:latin typeface="Consolas" panose="020B0609020204030204" pitchFamily="49" charset="0"/>
              </a:rPr>
              <a:t>film_id</a:t>
            </a:r>
            <a:r>
              <a:rPr lang="en-US" sz="1800" dirty="0">
                <a:latin typeface="Consolas" panose="020B0609020204030204" pitchFamily="49" charset="0"/>
              </a:rPr>
              <a:t> </a:t>
            </a:r>
            <a:endParaRPr lang="en-US" sz="1800" dirty="0">
              <a:latin typeface="Consolas" panose="020B0609020204030204" pitchFamily="49" charset="0"/>
            </a:endParaRPr>
          </a:p>
          <a:p>
            <a:pPr marL="0" indent="0">
              <a:buNone/>
            </a:pPr>
            <a:r>
              <a:rPr lang="en-US" sz="1800" dirty="0">
                <a:latin typeface="Consolas" panose="020B0609020204030204" pitchFamily="49" charset="0"/>
              </a:rPr>
              <a:t>			FROM film JOIN language USING(</a:t>
            </a:r>
            <a:r>
              <a:rPr lang="en-US" sz="1800" dirty="0" err="1">
                <a:latin typeface="Consolas" panose="020B0609020204030204" pitchFamily="49" charset="0"/>
              </a:rPr>
              <a:t>language_id</a:t>
            </a:r>
            <a:r>
              <a:rPr lang="en-US" sz="1800" dirty="0">
                <a:latin typeface="Consolas" panose="020B0609020204030204" pitchFamily="49" charset="0"/>
              </a:rPr>
              <a:t>) </a:t>
            </a:r>
            <a:endParaRPr lang="en-US" sz="1800" dirty="0">
              <a:latin typeface="Consolas" panose="020B0609020204030204" pitchFamily="49" charset="0"/>
            </a:endParaRPr>
          </a:p>
          <a:p>
            <a:pPr marL="0" indent="0">
              <a:buNone/>
            </a:pPr>
            <a:r>
              <a:rPr lang="en-US" sz="1800" dirty="0">
                <a:latin typeface="Consolas" panose="020B0609020204030204" pitchFamily="49" charset="0"/>
              </a:rPr>
              <a:t>			WHERE name='English')</a:t>
            </a:r>
            <a:endParaRPr lang="en-US" sz="1800" dirty="0">
              <a:latin typeface="Consolas" panose="020B0609020204030204" pitchFamily="49" charset="0"/>
            </a:endParaRPr>
          </a:p>
          <a:p>
            <a:pPr marL="0" indent="0">
              <a:buNone/>
            </a:pPr>
            <a:r>
              <a:rPr lang="en-US" sz="1800" b="1" dirty="0">
                <a:latin typeface="Consolas" panose="020B0609020204030204" pitchFamily="49" charset="0"/>
              </a:rPr>
              <a:t>			INTERSECT</a:t>
            </a:r>
            <a:endParaRPr lang="en-US" sz="1800" b="1" dirty="0">
              <a:latin typeface="Consolas" panose="020B0609020204030204" pitchFamily="49" charset="0"/>
            </a:endParaRP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SELECT </a:t>
            </a:r>
            <a:r>
              <a:rPr lang="en-US" sz="1800" dirty="0" err="1">
                <a:solidFill>
                  <a:srgbClr val="FF0000"/>
                </a:solidFill>
                <a:latin typeface="Consolas" panose="020B0609020204030204" pitchFamily="49" charset="0"/>
              </a:rPr>
              <a:t>film_id</a:t>
            </a:r>
            <a:r>
              <a:rPr lang="en-US" sz="1800" dirty="0">
                <a:solidFill>
                  <a:srgbClr val="FF0000"/>
                </a:solidFill>
                <a:latin typeface="Consolas" panose="020B0609020204030204" pitchFamily="49" charset="0"/>
              </a:rPr>
              <a:t> </a:t>
            </a:r>
            <a:endParaRPr lang="en-US" sz="1800" dirty="0">
              <a:solidFill>
                <a:srgbClr val="FF0000"/>
              </a:solidFill>
              <a:latin typeface="Consolas" panose="020B0609020204030204" pitchFamily="49" charset="0"/>
            </a:endParaRPr>
          </a:p>
          <a:p>
            <a:pPr marL="0" indent="0">
              <a:buNone/>
            </a:pPr>
            <a:r>
              <a:rPr lang="en-US" sz="1800" dirty="0">
                <a:solidFill>
                  <a:srgbClr val="FF0000"/>
                </a:solidFill>
                <a:latin typeface="Consolas" panose="020B0609020204030204" pitchFamily="49" charset="0"/>
              </a:rPr>
              <a:t>			FROM </a:t>
            </a:r>
            <a:r>
              <a:rPr lang="en-US" sz="1800" dirty="0" err="1">
                <a:solidFill>
                  <a:srgbClr val="FF0000"/>
                </a:solidFill>
                <a:latin typeface="Consolas" panose="020B0609020204030204" pitchFamily="49" charset="0"/>
              </a:rPr>
              <a:t>film_actor</a:t>
            </a:r>
            <a:r>
              <a:rPr lang="en-US" sz="1800" dirty="0">
                <a:solidFill>
                  <a:srgbClr val="FF0000"/>
                </a:solidFill>
                <a:latin typeface="Consolas" panose="020B0609020204030204" pitchFamily="49" charset="0"/>
              </a:rPr>
              <a:t> JOIN actor USING(</a:t>
            </a:r>
            <a:r>
              <a:rPr lang="en-US" sz="1800" dirty="0" err="1">
                <a:solidFill>
                  <a:srgbClr val="FF0000"/>
                </a:solidFill>
                <a:latin typeface="Consolas" panose="020B0609020204030204" pitchFamily="49" charset="0"/>
              </a:rPr>
              <a:t>actor_id</a:t>
            </a:r>
            <a:r>
              <a:rPr lang="en-US" sz="1800" dirty="0">
                <a:solidFill>
                  <a:srgbClr val="FF0000"/>
                </a:solidFill>
                <a:latin typeface="Consolas" panose="020B0609020204030204" pitchFamily="49" charset="0"/>
              </a:rPr>
              <a:t>) </a:t>
            </a:r>
            <a:endParaRPr lang="en-US" sz="1800" dirty="0">
              <a:solidFill>
                <a:srgbClr val="FF0000"/>
              </a:solidFill>
              <a:latin typeface="Consolas" panose="020B0609020204030204" pitchFamily="49" charset="0"/>
            </a:endParaRPr>
          </a:p>
          <a:p>
            <a:pPr marL="0" indent="0">
              <a:buNone/>
            </a:pPr>
            <a:r>
              <a:rPr lang="en-US" sz="1800" dirty="0">
                <a:solidFill>
                  <a:srgbClr val="FF0000"/>
                </a:solidFill>
                <a:latin typeface="Consolas" panose="020B0609020204030204" pitchFamily="49" charset="0"/>
              </a:rPr>
              <a:t>			WHERE </a:t>
            </a:r>
            <a:r>
              <a:rPr lang="en-US" sz="1800" dirty="0" err="1">
                <a:solidFill>
                  <a:srgbClr val="FF0000"/>
                </a:solidFill>
                <a:latin typeface="Consolas" panose="020B0609020204030204" pitchFamily="49" charset="0"/>
              </a:rPr>
              <a:t>first_name</a:t>
            </a:r>
            <a:r>
              <a:rPr lang="en-US" sz="1800" dirty="0">
                <a:solidFill>
                  <a:srgbClr val="FF0000"/>
                </a:solidFill>
                <a:latin typeface="Consolas" panose="020B0609020204030204" pitchFamily="49" charset="0"/>
              </a:rPr>
              <a:t>='Tim' AND </a:t>
            </a:r>
            <a:r>
              <a:rPr lang="en-US" sz="1800" dirty="0" err="1">
                <a:solidFill>
                  <a:srgbClr val="FF0000"/>
                </a:solidFill>
                <a:latin typeface="Consolas" panose="020B0609020204030204" pitchFamily="49" charset="0"/>
              </a:rPr>
              <a:t>last_name</a:t>
            </a:r>
            <a:r>
              <a:rPr lang="en-US" sz="1800" dirty="0">
                <a:solidFill>
                  <a:srgbClr val="FF0000"/>
                </a:solidFill>
                <a:latin typeface="Consolas" panose="020B0609020204030204" pitchFamily="49" charset="0"/>
              </a:rPr>
              <a:t>='Hackman'</a:t>
            </a:r>
            <a:r>
              <a:rPr lang="en-US" sz="1800" dirty="0">
                <a:latin typeface="Consolas" panose="020B0609020204030204" pitchFamily="49" charset="0"/>
              </a:rPr>
              <a:t>)</a:t>
            </a:r>
            <a:endParaRPr lang="en-US" sz="1800" dirty="0">
              <a:latin typeface="Consolas" panose="020B0609020204030204" pitchFamily="49" charset="0"/>
            </a:endParaRPr>
          </a:p>
          <a:p>
            <a:endParaRPr lang="en-US" sz="800" dirty="0"/>
          </a:p>
          <a:p>
            <a:r>
              <a:rPr lang="en-US" dirty="0"/>
              <a:t>As an alternative to INTERSET, we can make the </a:t>
            </a:r>
            <a:r>
              <a:rPr lang="en-US" dirty="0">
                <a:solidFill>
                  <a:srgbClr val="FF0000"/>
                </a:solidFill>
              </a:rPr>
              <a:t>second SELECT </a:t>
            </a:r>
            <a:r>
              <a:rPr lang="en-US" dirty="0"/>
              <a:t>into a subquery.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 Example</a:t>
            </a:r>
            <a:endParaRPr lang="en-US" dirty="0"/>
          </a:p>
        </p:txBody>
      </p:sp>
      <p:sp>
        <p:nvSpPr>
          <p:cNvPr id="3" name="Content Placeholder 2"/>
          <p:cNvSpPr>
            <a:spLocks noGrp="1"/>
          </p:cNvSpPr>
          <p:nvPr>
            <p:ph idx="1"/>
          </p:nvPr>
        </p:nvSpPr>
        <p:spPr>
          <a:xfrm>
            <a:off x="838200" y="1377354"/>
            <a:ext cx="10515600" cy="4938846"/>
          </a:xfrm>
        </p:spPr>
        <p:txBody>
          <a:bodyPr/>
          <a:lstStyle/>
          <a:p>
            <a:r>
              <a:rPr lang="en-US" sz="2000" dirty="0"/>
              <a:t>Using IN subquery instead of INTERSECTION</a:t>
            </a:r>
            <a:endParaRPr lang="en-US" sz="2000" dirty="0"/>
          </a:p>
          <a:p>
            <a:endParaRPr lang="en-US" sz="800" dirty="0">
              <a:latin typeface="Consolas" panose="020B0609020204030204" pitchFamily="49" charset="0"/>
            </a:endParaRPr>
          </a:p>
          <a:p>
            <a:pPr marL="0" indent="0">
              <a:buNone/>
            </a:pPr>
            <a:r>
              <a:rPr lang="en-US" sz="2000" dirty="0">
                <a:latin typeface="Consolas" panose="020B0609020204030204" pitchFamily="49" charset="0"/>
              </a:rPr>
              <a:t>		</a:t>
            </a:r>
            <a:r>
              <a:rPr lang="en-US" sz="1800" dirty="0">
                <a:latin typeface="Consolas" panose="020B0609020204030204" pitchFamily="49" charset="0"/>
              </a:rPr>
              <a:t>SELECT </a:t>
            </a:r>
            <a:r>
              <a:rPr lang="en-US" sz="1800" dirty="0" err="1">
                <a:latin typeface="Consolas" panose="020B0609020204030204" pitchFamily="49" charset="0"/>
              </a:rPr>
              <a:t>film_id</a:t>
            </a:r>
            <a:endParaRPr lang="en-US" sz="1800" dirty="0">
              <a:latin typeface="Consolas" panose="020B0609020204030204" pitchFamily="49" charset="0"/>
            </a:endParaRPr>
          </a:p>
          <a:p>
            <a:pPr marL="0" indent="0">
              <a:buNone/>
            </a:pPr>
            <a:r>
              <a:rPr lang="en-US" sz="1800" dirty="0">
                <a:latin typeface="Consolas" panose="020B0609020204030204" pitchFamily="49" charset="0"/>
              </a:rPr>
              <a:t>		FROM film JOIN language USING(</a:t>
            </a:r>
            <a:r>
              <a:rPr lang="en-US" sz="1800" dirty="0" err="1">
                <a:latin typeface="Consolas" panose="020B0609020204030204" pitchFamily="49" charset="0"/>
              </a:rPr>
              <a:t>language_id</a:t>
            </a:r>
            <a:r>
              <a:rPr lang="en-US" sz="1800" dirty="0">
                <a:latin typeface="Consolas" panose="020B0609020204030204" pitchFamily="49" charset="0"/>
              </a:rPr>
              <a:t>)</a:t>
            </a:r>
            <a:endParaRPr lang="en-US" sz="1800" dirty="0">
              <a:latin typeface="Consolas" panose="020B0609020204030204" pitchFamily="49" charset="0"/>
            </a:endParaRPr>
          </a:p>
          <a:p>
            <a:pPr marL="0" indent="0">
              <a:buNone/>
            </a:pPr>
            <a:r>
              <a:rPr lang="en-US" sz="1800" dirty="0">
                <a:latin typeface="Consolas" panose="020B0609020204030204" pitchFamily="49" charset="0"/>
              </a:rPr>
              <a:t>		WHERE name = 'English' AND</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r>
              <a:rPr lang="en-US" sz="1800" dirty="0" err="1">
                <a:latin typeface="Consolas" panose="020B0609020204030204" pitchFamily="49" charset="0"/>
              </a:rPr>
              <a:t>film_id</a:t>
            </a:r>
            <a:r>
              <a:rPr lang="en-US" sz="1800" dirty="0">
                <a:latin typeface="Consolas" panose="020B0609020204030204" pitchFamily="49" charset="0"/>
              </a:rPr>
              <a:t> </a:t>
            </a:r>
            <a:r>
              <a:rPr lang="en-US" sz="1800" dirty="0">
                <a:solidFill>
                  <a:schemeClr val="accent5">
                    <a:lumMod val="75000"/>
                  </a:schemeClr>
                </a:solidFill>
                <a:latin typeface="Consolas" panose="020B0609020204030204" pitchFamily="49" charset="0"/>
              </a:rPr>
              <a:t>IN</a:t>
            </a:r>
            <a:r>
              <a:rPr lang="en-US" sz="1800" dirty="0">
                <a:latin typeface="Consolas" panose="020B0609020204030204" pitchFamily="49" charset="0"/>
              </a:rPr>
              <a:t> (</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r>
              <a:rPr lang="en-US" sz="1800" dirty="0">
                <a:solidFill>
                  <a:srgbClr val="C00000"/>
                </a:solidFill>
                <a:latin typeface="Consolas" panose="020B0609020204030204" pitchFamily="49" charset="0"/>
              </a:rPr>
              <a:t>SELECT </a:t>
            </a:r>
            <a:r>
              <a:rPr lang="en-US" sz="1800" dirty="0" err="1">
                <a:solidFill>
                  <a:srgbClr val="C00000"/>
                </a:solidFill>
                <a:latin typeface="Consolas" panose="020B0609020204030204" pitchFamily="49" charset="0"/>
              </a:rPr>
              <a:t>film_id</a:t>
            </a:r>
            <a:endParaRPr lang="en-US" sz="1800" dirty="0">
              <a:solidFill>
                <a:srgbClr val="C00000"/>
              </a:solidFill>
              <a:latin typeface="Consolas" panose="020B0609020204030204" pitchFamily="49" charset="0"/>
            </a:endParaRPr>
          </a:p>
          <a:p>
            <a:pPr marL="0" indent="0">
              <a:buNone/>
            </a:pPr>
            <a:r>
              <a:rPr lang="en-US" sz="1800" dirty="0">
                <a:solidFill>
                  <a:srgbClr val="C00000"/>
                </a:solidFill>
                <a:latin typeface="Consolas" panose="020B0609020204030204" pitchFamily="49" charset="0"/>
              </a:rPr>
              <a:t>				FROM </a:t>
            </a:r>
            <a:r>
              <a:rPr lang="en-US" sz="1800" dirty="0" err="1">
                <a:solidFill>
                  <a:srgbClr val="C00000"/>
                </a:solidFill>
                <a:latin typeface="Consolas" panose="020B0609020204030204" pitchFamily="49" charset="0"/>
              </a:rPr>
              <a:t>film_actor</a:t>
            </a:r>
            <a:r>
              <a:rPr lang="en-US" sz="1800" dirty="0">
                <a:solidFill>
                  <a:srgbClr val="C00000"/>
                </a:solidFill>
                <a:latin typeface="Consolas" panose="020B0609020204030204" pitchFamily="49" charset="0"/>
              </a:rPr>
              <a:t> JOIN actor USING(</a:t>
            </a:r>
            <a:r>
              <a:rPr lang="en-US" sz="1800" dirty="0" err="1">
                <a:solidFill>
                  <a:srgbClr val="C00000"/>
                </a:solidFill>
                <a:latin typeface="Consolas" panose="020B0609020204030204" pitchFamily="49" charset="0"/>
              </a:rPr>
              <a:t>actor_id</a:t>
            </a:r>
            <a:r>
              <a:rPr lang="en-US" sz="1800" dirty="0">
                <a:solidFill>
                  <a:srgbClr val="C00000"/>
                </a:solidFill>
                <a:latin typeface="Consolas" panose="020B0609020204030204" pitchFamily="49" charset="0"/>
              </a:rPr>
              <a:t>)</a:t>
            </a:r>
            <a:endParaRPr lang="en-US" sz="1800" dirty="0">
              <a:solidFill>
                <a:srgbClr val="C00000"/>
              </a:solidFill>
              <a:latin typeface="Consolas" panose="020B0609020204030204" pitchFamily="49" charset="0"/>
            </a:endParaRPr>
          </a:p>
          <a:p>
            <a:pPr marL="0" indent="0">
              <a:buNone/>
            </a:pPr>
            <a:r>
              <a:rPr lang="en-US" sz="1800" dirty="0">
                <a:solidFill>
                  <a:srgbClr val="C00000"/>
                </a:solidFill>
                <a:latin typeface="Consolas" panose="020B0609020204030204" pitchFamily="49" charset="0"/>
              </a:rPr>
              <a:t>				WHERE </a:t>
            </a:r>
            <a:r>
              <a:rPr lang="en-US" sz="1800" dirty="0" err="1">
                <a:solidFill>
                  <a:srgbClr val="C00000"/>
                </a:solidFill>
                <a:latin typeface="Consolas" panose="020B0609020204030204" pitchFamily="49" charset="0"/>
              </a:rPr>
              <a:t>first_name</a:t>
            </a:r>
            <a:r>
              <a:rPr lang="en-US" sz="1800" dirty="0">
                <a:solidFill>
                  <a:srgbClr val="C00000"/>
                </a:solidFill>
                <a:latin typeface="Consolas" panose="020B0609020204030204" pitchFamily="49" charset="0"/>
              </a:rPr>
              <a:t>='Tim' AND </a:t>
            </a:r>
            <a:r>
              <a:rPr lang="en-US" sz="1800" dirty="0" err="1">
                <a:solidFill>
                  <a:srgbClr val="C00000"/>
                </a:solidFill>
                <a:latin typeface="Consolas" panose="020B0609020204030204" pitchFamily="49" charset="0"/>
              </a:rPr>
              <a:t>last_name</a:t>
            </a:r>
            <a:r>
              <a:rPr lang="en-US" sz="1800" dirty="0">
                <a:solidFill>
                  <a:srgbClr val="C00000"/>
                </a:solidFill>
                <a:latin typeface="Consolas" panose="020B0609020204030204" pitchFamily="49" charset="0"/>
              </a:rPr>
              <a:t>='Hackman'</a:t>
            </a:r>
            <a:endParaRPr lang="en-US" sz="1800" dirty="0">
              <a:solidFill>
                <a:srgbClr val="C00000"/>
              </a:solidFill>
              <a:latin typeface="Consolas" panose="020B0609020204030204" pitchFamily="49" charset="0"/>
            </a:endParaRPr>
          </a:p>
          <a:p>
            <a:pPr marL="0" indent="0">
              <a:buNone/>
            </a:pPr>
            <a:r>
              <a:rPr lang="en-US" sz="1800" dirty="0">
                <a:latin typeface="Consolas" panose="020B0609020204030204" pitchFamily="49" charset="0"/>
              </a:rPr>
              <a:t>			)</a:t>
            </a:r>
            <a:endParaRPr lang="en-US" sz="1800" dirty="0">
              <a:latin typeface="Consolas" panose="020B0609020204030204" pitchFamily="49" charset="0"/>
            </a:endParaRPr>
          </a:p>
          <a:p>
            <a:pPr marL="0" indent="0">
              <a:buNone/>
            </a:pPr>
            <a:endParaRPr lang="en-US" sz="800" dirty="0">
              <a:latin typeface="Consolas" panose="020B0609020204030204" pitchFamily="49" charset="0"/>
            </a:endParaRPr>
          </a:p>
          <a:p>
            <a:r>
              <a:rPr lang="en-US" dirty="0"/>
              <a:t>The </a:t>
            </a:r>
            <a:r>
              <a:rPr lang="en-US" dirty="0">
                <a:solidFill>
                  <a:srgbClr val="C00000"/>
                </a:solidFill>
              </a:rPr>
              <a:t>subquery</a:t>
            </a:r>
            <a:r>
              <a:rPr lang="en-US" dirty="0"/>
              <a:t> constructs a </a:t>
            </a:r>
            <a:r>
              <a:rPr lang="en-US" altLang="zh-CN" dirty="0"/>
              <a:t>temporary table of ids of the films played by Tim Hackman.</a:t>
            </a:r>
            <a:endParaRPr lang="en-US" altLang="zh-CN" dirty="0"/>
          </a:p>
          <a:p>
            <a:r>
              <a:rPr lang="en-US" dirty="0"/>
              <a:t>The keyword </a:t>
            </a:r>
            <a:r>
              <a:rPr lang="en-US" dirty="0">
                <a:solidFill>
                  <a:schemeClr val="accent5">
                    <a:lumMod val="75000"/>
                  </a:schemeClr>
                </a:solidFill>
                <a:latin typeface="Consolas" panose="020B0609020204030204" pitchFamily="49" charset="0"/>
              </a:rPr>
              <a:t>IN</a:t>
            </a:r>
            <a:r>
              <a:rPr lang="en-US" dirty="0"/>
              <a:t> tests whether the value of film id for each tuple is in the temporary table.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SOME</a:t>
            </a:r>
            <a:endParaRPr lang="en-US" dirty="0"/>
          </a:p>
        </p:txBody>
      </p:sp>
      <p:sp>
        <p:nvSpPr>
          <p:cNvPr id="3" name="Content Placeholder 2"/>
          <p:cNvSpPr>
            <a:spLocks noGrp="1"/>
          </p:cNvSpPr>
          <p:nvPr>
            <p:ph idx="1"/>
          </p:nvPr>
        </p:nvSpPr>
        <p:spPr>
          <a:xfrm>
            <a:off x="838200" y="1412077"/>
            <a:ext cx="10515600" cy="4598197"/>
          </a:xfrm>
        </p:spPr>
        <p:txBody>
          <a:bodyPr>
            <a:normAutofit/>
          </a:bodyPr>
          <a:lstStyle/>
          <a:p>
            <a:r>
              <a:rPr lang="en-US" dirty="0"/>
              <a:t>The previous example can also be implemented by using </a:t>
            </a:r>
            <a:r>
              <a:rPr lang="en-US" dirty="0">
                <a:latin typeface="Consolas" panose="020B0609020204030204" pitchFamily="49" charset="0"/>
              </a:rPr>
              <a:t>SOME</a:t>
            </a:r>
            <a:r>
              <a:rPr lang="en-US" dirty="0"/>
              <a:t>.</a:t>
            </a:r>
            <a:endParaRPr lang="en-US" dirty="0"/>
          </a:p>
          <a:p>
            <a:r>
              <a:rPr lang="en-US" dirty="0"/>
              <a:t>If an element is in a set, then the element </a:t>
            </a:r>
            <a:r>
              <a:rPr lang="en-US" b="1" dirty="0"/>
              <a:t>is equal to some</a:t>
            </a:r>
            <a:r>
              <a:rPr lang="en-US" dirty="0"/>
              <a:t> element in the set.</a:t>
            </a:r>
            <a:endParaRPr lang="en-US" dirty="0"/>
          </a:p>
          <a:p>
            <a:pPr marL="0" indent="0">
              <a:buNone/>
            </a:pPr>
            <a:r>
              <a:rPr lang="en-US" sz="2400" dirty="0">
                <a:latin typeface="Consolas" panose="020B0609020204030204" pitchFamily="49" charset="0"/>
              </a:rPr>
              <a:t>		</a:t>
            </a:r>
            <a:r>
              <a:rPr lang="en-US" sz="1800" dirty="0">
                <a:latin typeface="Consolas" panose="020B0609020204030204" pitchFamily="49" charset="0"/>
              </a:rPr>
              <a:t>SELECT </a:t>
            </a:r>
            <a:r>
              <a:rPr lang="en-US" sz="1800" dirty="0" err="1">
                <a:latin typeface="Consolas" panose="020B0609020204030204" pitchFamily="49" charset="0"/>
              </a:rPr>
              <a:t>film_id</a:t>
            </a:r>
            <a:endParaRPr lang="en-US" sz="1800" dirty="0">
              <a:latin typeface="Consolas" panose="020B0609020204030204" pitchFamily="49" charset="0"/>
            </a:endParaRPr>
          </a:p>
          <a:p>
            <a:pPr marL="0" indent="0">
              <a:buNone/>
            </a:pPr>
            <a:r>
              <a:rPr lang="en-US" sz="1800" dirty="0">
                <a:latin typeface="Consolas" panose="020B0609020204030204" pitchFamily="49" charset="0"/>
              </a:rPr>
              <a:t>		FROM film JOIN language USING(</a:t>
            </a:r>
            <a:r>
              <a:rPr lang="en-US" sz="1800" dirty="0" err="1">
                <a:latin typeface="Consolas" panose="020B0609020204030204" pitchFamily="49" charset="0"/>
              </a:rPr>
              <a:t>language_id</a:t>
            </a:r>
            <a:r>
              <a:rPr lang="en-US" sz="1800" dirty="0">
                <a:latin typeface="Consolas" panose="020B0609020204030204" pitchFamily="49" charset="0"/>
              </a:rPr>
              <a:t>)</a:t>
            </a:r>
            <a:endParaRPr lang="en-US" sz="1800" dirty="0">
              <a:latin typeface="Consolas" panose="020B0609020204030204" pitchFamily="49" charset="0"/>
            </a:endParaRPr>
          </a:p>
          <a:p>
            <a:pPr marL="0" indent="0">
              <a:buNone/>
            </a:pPr>
            <a:r>
              <a:rPr lang="en-US" sz="1800" dirty="0">
                <a:latin typeface="Consolas" panose="020B0609020204030204" pitchFamily="49" charset="0"/>
              </a:rPr>
              <a:t>		WHERE name = 'English' AND</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r>
              <a:rPr lang="en-US" sz="1800" dirty="0" err="1">
                <a:latin typeface="Consolas" panose="020B0609020204030204" pitchFamily="49" charset="0"/>
              </a:rPr>
              <a:t>film_id</a:t>
            </a:r>
            <a:r>
              <a:rPr lang="en-US" sz="1800" dirty="0">
                <a:latin typeface="Consolas" panose="020B0609020204030204" pitchFamily="49" charset="0"/>
              </a:rPr>
              <a:t> </a:t>
            </a:r>
            <a:r>
              <a:rPr lang="en-US" sz="1800" dirty="0">
                <a:solidFill>
                  <a:srgbClr val="C00000"/>
                </a:solidFill>
                <a:latin typeface="Consolas" panose="020B0609020204030204" pitchFamily="49" charset="0"/>
              </a:rPr>
              <a:t>= SOME</a:t>
            </a:r>
            <a:r>
              <a:rPr lang="en-US" sz="1800" dirty="0">
                <a:latin typeface="Consolas" panose="020B0609020204030204" pitchFamily="49" charset="0"/>
              </a:rPr>
              <a:t>(</a:t>
            </a:r>
            <a:endParaRPr lang="en-US" sz="1800" dirty="0">
              <a:latin typeface="Consolas" panose="020B0609020204030204" pitchFamily="49" charset="0"/>
            </a:endParaRPr>
          </a:p>
          <a:p>
            <a:pPr marL="0" indent="0">
              <a:buNone/>
            </a:pPr>
            <a:r>
              <a:rPr lang="en-US" sz="1800" dirty="0">
                <a:latin typeface="Consolas" panose="020B0609020204030204" pitchFamily="49" charset="0"/>
              </a:rPr>
              <a:t>				SELECT </a:t>
            </a:r>
            <a:r>
              <a:rPr lang="en-US" sz="1800" dirty="0" err="1">
                <a:latin typeface="Consolas" panose="020B0609020204030204" pitchFamily="49" charset="0"/>
              </a:rPr>
              <a:t>film_id</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r>
              <a:rPr lang="en-US" sz="1800">
                <a:latin typeface="Consolas" panose="020B0609020204030204" pitchFamily="49" charset="0"/>
              </a:rPr>
              <a:t>	FROM </a:t>
            </a:r>
            <a:r>
              <a:rPr lang="en-US" sz="1800" dirty="0" err="1">
                <a:latin typeface="Consolas" panose="020B0609020204030204" pitchFamily="49" charset="0"/>
              </a:rPr>
              <a:t>film_actor</a:t>
            </a:r>
            <a:r>
              <a:rPr lang="en-US" sz="1800" dirty="0">
                <a:latin typeface="Consolas" panose="020B0609020204030204" pitchFamily="49" charset="0"/>
              </a:rPr>
              <a:t> JOIN actor USING(</a:t>
            </a:r>
            <a:r>
              <a:rPr lang="en-US" sz="1800" dirty="0" err="1">
                <a:latin typeface="Consolas" panose="020B0609020204030204" pitchFamily="49" charset="0"/>
              </a:rPr>
              <a:t>actor_id</a:t>
            </a:r>
            <a:r>
              <a:rPr lang="en-US" sz="1800" dirty="0">
                <a:latin typeface="Consolas" panose="020B0609020204030204" pitchFamily="49" charset="0"/>
              </a:rPr>
              <a:t>)</a:t>
            </a:r>
            <a:endParaRPr lang="en-US" sz="1800" dirty="0">
              <a:latin typeface="Consolas" panose="020B0609020204030204" pitchFamily="49" charset="0"/>
            </a:endParaRPr>
          </a:p>
          <a:p>
            <a:pPr marL="0" indent="0">
              <a:buNone/>
            </a:pPr>
            <a:r>
              <a:rPr lang="en-US" sz="1800" dirty="0">
                <a:latin typeface="Consolas" panose="020B0609020204030204" pitchFamily="49" charset="0"/>
              </a:rPr>
              <a:t>				WHERE </a:t>
            </a:r>
            <a:r>
              <a:rPr lang="en-US" sz="1800" dirty="0" err="1">
                <a:latin typeface="Consolas" panose="020B0609020204030204" pitchFamily="49" charset="0"/>
              </a:rPr>
              <a:t>first_name</a:t>
            </a:r>
            <a:r>
              <a:rPr lang="en-US" sz="1800" dirty="0">
                <a:latin typeface="Consolas" panose="020B0609020204030204" pitchFamily="49" charset="0"/>
              </a:rPr>
              <a:t>='Tim' AND </a:t>
            </a:r>
            <a:r>
              <a:rPr lang="en-US" sz="1800" dirty="0" err="1">
                <a:latin typeface="Consolas" panose="020B0609020204030204" pitchFamily="49" charset="0"/>
              </a:rPr>
              <a:t>last_name</a:t>
            </a:r>
            <a:r>
              <a:rPr lang="en-US" sz="1800" dirty="0">
                <a:latin typeface="Consolas" panose="020B0609020204030204" pitchFamily="49" charset="0"/>
              </a:rPr>
              <a:t>='Hackman'</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endParaRPr lang="en-US" sz="1800" dirty="0">
              <a:latin typeface="Consolas" panose="020B0609020204030204" pitchFamily="49" charset="0"/>
            </a:endParaRPr>
          </a:p>
          <a:p>
            <a:pPr marL="0" indent="0">
              <a:buNone/>
            </a:pP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IN Subquery for EXCEPT (Set Difference)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12077"/>
                <a:ext cx="10515600" cy="4160047"/>
              </a:xfrm>
            </p:spPr>
            <p:txBody>
              <a:bodyPr>
                <a:normAutofit/>
              </a:bodyPr>
              <a:lstStyle/>
              <a:p>
                <a:r>
                  <a:rPr lang="en-US" dirty="0"/>
                  <a:t>Same for set difference,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t> is defined as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𝐵</m:t>
                    </m:r>
                  </m:oMath>
                </a14:m>
                <a:r>
                  <a:rPr lang="en-US" dirty="0"/>
                  <a:t>.</a:t>
                </a:r>
                <a:endParaRPr lang="en-US" dirty="0"/>
              </a:p>
              <a:p>
                <a:r>
                  <a:rPr lang="en-US" dirty="0"/>
                  <a:t>Consider the SQL statement for Set Difference</a:t>
                </a:r>
                <a:endParaRPr lang="en-US" dirty="0"/>
              </a:p>
              <a:p>
                <a:endParaRPr lang="en-US" sz="800" dirty="0"/>
              </a:p>
              <a:p>
                <a:pPr marL="241300" lvl="1" indent="0">
                  <a:buNone/>
                </a:pPr>
                <a:r>
                  <a:rPr lang="en-US" sz="2000" dirty="0">
                    <a:latin typeface="Consolas" panose="020B0609020204030204" pitchFamily="49" charset="0"/>
                  </a:rPr>
                  <a:t>(SELECT columns FROM tables1 WHERE P1) EXCEPT </a:t>
                </a:r>
                <a:endParaRPr lang="en-US" sz="2000" dirty="0">
                  <a:latin typeface="Consolas" panose="020B0609020204030204" pitchFamily="49" charset="0"/>
                </a:endParaRPr>
              </a:p>
              <a:p>
                <a:pPr marL="241300" lvl="1" indent="0">
                  <a:buNone/>
                </a:pPr>
                <a:r>
                  <a:rPr lang="en-US" sz="2000" dirty="0">
                    <a:latin typeface="Consolas" panose="020B0609020204030204" pitchFamily="49" charset="0"/>
                  </a:rPr>
                  <a:t>(SELECT columns FROM tables2 WHERE P2)</a:t>
                </a:r>
                <a:endParaRPr lang="en-US" sz="2000" dirty="0">
                  <a:latin typeface="Consolas" panose="020B0609020204030204" pitchFamily="49" charset="0"/>
                </a:endParaRPr>
              </a:p>
              <a:p>
                <a:pPr marL="241300" lvl="1" indent="0">
                  <a:buNone/>
                </a:pPr>
                <a:endParaRPr lang="en-US" dirty="0">
                  <a:latin typeface="Consolas" panose="020B0609020204030204" pitchFamily="49" charset="0"/>
                </a:endParaRPr>
              </a:p>
              <a:p>
                <a:pPr marL="285750" indent="-285750"/>
                <a:r>
                  <a:rPr lang="en-US" dirty="0"/>
                  <a:t>Alternatively we can use the </a:t>
                </a:r>
                <a:r>
                  <a:rPr lang="en-US" dirty="0">
                    <a:solidFill>
                      <a:srgbClr val="FF0000"/>
                    </a:solidFill>
                  </a:rPr>
                  <a:t>NOT IN </a:t>
                </a:r>
                <a:r>
                  <a:rPr lang="en-US" dirty="0"/>
                  <a:t>subquery.</a:t>
                </a:r>
                <a:endParaRPr lang="en-US" dirty="0"/>
              </a:p>
              <a:p>
                <a:pPr marL="241300" lvl="1" indent="0">
                  <a:buNone/>
                </a:pPr>
                <a:endParaRPr lang="en-US" sz="800" dirty="0">
                  <a:latin typeface="Consolas" panose="020B0609020204030204" pitchFamily="49" charset="0"/>
                </a:endParaRPr>
              </a:p>
              <a:p>
                <a:pPr marL="241300" lvl="1" indent="0">
                  <a:buNone/>
                </a:pPr>
                <a:r>
                  <a:rPr lang="en-US" sz="2000" dirty="0">
                    <a:latin typeface="Consolas" panose="020B0609020204030204" pitchFamily="49" charset="0"/>
                  </a:rPr>
                  <a:t>			SELECT columns FROM tables1 </a:t>
                </a:r>
                <a:endParaRPr lang="en-US" sz="2000" dirty="0">
                  <a:latin typeface="Consolas" panose="020B0609020204030204" pitchFamily="49" charset="0"/>
                </a:endParaRPr>
              </a:p>
              <a:p>
                <a:pPr marL="241300" lvl="1" indent="0">
                  <a:buNone/>
                </a:pPr>
                <a:r>
                  <a:rPr lang="en-US" sz="2000" dirty="0">
                    <a:latin typeface="Consolas" panose="020B0609020204030204" pitchFamily="49" charset="0"/>
                  </a:rPr>
                  <a:t>			WHERE P1 AND columns </a:t>
                </a:r>
                <a:r>
                  <a:rPr lang="en-US" sz="2000" dirty="0">
                    <a:solidFill>
                      <a:srgbClr val="FF0000"/>
                    </a:solidFill>
                    <a:latin typeface="Consolas" panose="020B0609020204030204" pitchFamily="49" charset="0"/>
                  </a:rPr>
                  <a:t>NOT IN</a:t>
                </a:r>
                <a:r>
                  <a:rPr lang="en-US" sz="2000" dirty="0">
                    <a:latin typeface="Consolas" panose="020B0609020204030204" pitchFamily="49" charset="0"/>
                  </a:rPr>
                  <a:t> (</a:t>
                </a:r>
                <a:endParaRPr lang="en-US" sz="2000" dirty="0">
                  <a:latin typeface="Consolas" panose="020B0609020204030204" pitchFamily="49" charset="0"/>
                </a:endParaRPr>
              </a:p>
              <a:p>
                <a:pPr marL="241300" lvl="1" indent="0">
                  <a:buNone/>
                </a:pPr>
                <a:r>
                  <a:rPr lang="en-US" sz="2000" dirty="0">
                    <a:latin typeface="Consolas" panose="020B0609020204030204" pitchFamily="49" charset="0"/>
                  </a:rPr>
                  <a:t>				SELECT columns FROM tables2 WHERE P2</a:t>
                </a:r>
                <a:endParaRPr lang="en-US" sz="2000" dirty="0">
                  <a:latin typeface="Consolas" panose="020B0609020204030204" pitchFamily="49" charset="0"/>
                </a:endParaRPr>
              </a:p>
              <a:p>
                <a:pPr marL="241300" lvl="1" indent="0">
                  <a:buNone/>
                </a:pPr>
                <a:r>
                  <a:rPr lang="en-US" sz="2000" dirty="0">
                    <a:latin typeface="Consolas" panose="020B0609020204030204" pitchFamily="49" charset="0"/>
                  </a:rPr>
                  <a:t>			)</a:t>
                </a:r>
                <a:endParaRPr lang="en-US" sz="2000" dirty="0">
                  <a:latin typeface="Consolas" panose="020B0609020204030204" pitchFamily="49" charset="0"/>
                </a:endParaRPr>
              </a:p>
              <a:p>
                <a:pPr marL="241300" lvl="1" indent="0">
                  <a:buNone/>
                </a:pPr>
                <a:endParaRPr lang="en-US" dirty="0"/>
              </a:p>
              <a:p>
                <a:pPr marL="241300" lvl="1" indent="0">
                  <a:buNone/>
                </a:pPr>
                <a:endParaRPr lang="en-US" dirty="0"/>
              </a:p>
              <a:p>
                <a:pPr marL="0" indent="0">
                  <a:buNone/>
                </a:pPr>
                <a:endParaRPr lang="en-US" dirty="0"/>
              </a:p>
              <a:p>
                <a:pPr marL="0" indent="0">
                  <a:buNone/>
                </a:pP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412077"/>
                <a:ext cx="10515600" cy="4160047"/>
              </a:xfrm>
              <a:blipFill rotWithShape="1">
                <a:blip r:embed="rId1"/>
                <a:stretch>
                  <a:fillRect t="-11" b="-2114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Difference Example</a:t>
            </a:r>
            <a:endParaRPr lang="en-US" dirty="0"/>
          </a:p>
        </p:txBody>
      </p:sp>
      <p:sp>
        <p:nvSpPr>
          <p:cNvPr id="3" name="Content Placeholder 2"/>
          <p:cNvSpPr>
            <a:spLocks noGrp="1"/>
          </p:cNvSpPr>
          <p:nvPr>
            <p:ph idx="1"/>
          </p:nvPr>
        </p:nvSpPr>
        <p:spPr>
          <a:xfrm>
            <a:off x="838200" y="1412077"/>
            <a:ext cx="10515600" cy="4998248"/>
          </a:xfrm>
        </p:spPr>
        <p:txBody>
          <a:bodyPr>
            <a:normAutofit/>
          </a:bodyPr>
          <a:lstStyle/>
          <a:p>
            <a:r>
              <a:rPr lang="en-US" dirty="0"/>
              <a:t>Find the id of the films which are played by Tim Hackman that are not in English.</a:t>
            </a:r>
            <a:endParaRPr lang="en-US" dirty="0"/>
          </a:p>
          <a:p>
            <a:r>
              <a:rPr lang="en-US" dirty="0"/>
              <a:t>In the latest version of MySQL, we can use EXCEPT.</a:t>
            </a:r>
            <a:endParaRPr lang="en-US" dirty="0"/>
          </a:p>
          <a:p>
            <a:endParaRPr lang="en-US" sz="800" dirty="0"/>
          </a:p>
          <a:p>
            <a:pPr marL="0" indent="0">
              <a:buNone/>
            </a:pPr>
            <a:r>
              <a:rPr lang="en-US" dirty="0">
                <a:latin typeface="Consolas" panose="020B0609020204030204" pitchFamily="49" charset="0"/>
              </a:rPr>
              <a:t>		(SELECT </a:t>
            </a:r>
            <a:r>
              <a:rPr lang="en-US" dirty="0" err="1">
                <a:latin typeface="Consolas" panose="020B0609020204030204" pitchFamily="49" charset="0"/>
              </a:rPr>
              <a:t>film_id</a:t>
            </a:r>
            <a:r>
              <a:rPr lang="en-US" dirty="0">
                <a:latin typeface="Consolas" panose="020B0609020204030204" pitchFamily="49" charset="0"/>
              </a:rPr>
              <a:t> </a:t>
            </a:r>
            <a:endParaRPr lang="en-US" dirty="0">
              <a:latin typeface="Consolas" panose="020B0609020204030204" pitchFamily="49" charset="0"/>
            </a:endParaRPr>
          </a:p>
          <a:p>
            <a:pPr marL="0" indent="0">
              <a:buNone/>
            </a:pPr>
            <a:r>
              <a:rPr lang="en-US" dirty="0">
                <a:latin typeface="Consolas" panose="020B0609020204030204" pitchFamily="49" charset="0"/>
              </a:rPr>
              <a:t>		FROM </a:t>
            </a:r>
            <a:r>
              <a:rPr lang="en-US" dirty="0" err="1">
                <a:latin typeface="Consolas" panose="020B0609020204030204" pitchFamily="49" charset="0"/>
              </a:rPr>
              <a:t>film_actor</a:t>
            </a:r>
            <a:r>
              <a:rPr lang="en-US" dirty="0">
                <a:latin typeface="Consolas" panose="020B0609020204030204" pitchFamily="49" charset="0"/>
              </a:rPr>
              <a:t> JOIN actor USING(</a:t>
            </a:r>
            <a:r>
              <a:rPr lang="en-US" dirty="0" err="1">
                <a:latin typeface="Consolas" panose="020B0609020204030204" pitchFamily="49" charset="0"/>
              </a:rPr>
              <a:t>actor_id</a:t>
            </a:r>
            <a:r>
              <a:rPr lang="en-US" dirty="0">
                <a:latin typeface="Consolas" panose="020B0609020204030204" pitchFamily="49" charset="0"/>
              </a:rPr>
              <a:t>) </a:t>
            </a:r>
            <a:endParaRPr lang="en-US" dirty="0">
              <a:latin typeface="Consolas" panose="020B0609020204030204" pitchFamily="49" charset="0"/>
            </a:endParaRPr>
          </a:p>
          <a:p>
            <a:pPr marL="0" indent="0">
              <a:buNone/>
            </a:pPr>
            <a:r>
              <a:rPr lang="en-US" dirty="0">
                <a:latin typeface="Consolas" panose="020B0609020204030204" pitchFamily="49" charset="0"/>
              </a:rPr>
              <a:t>		WHERE </a:t>
            </a:r>
            <a:r>
              <a:rPr lang="en-US" dirty="0" err="1">
                <a:latin typeface="Consolas" panose="020B0609020204030204" pitchFamily="49" charset="0"/>
              </a:rPr>
              <a:t>first_name</a:t>
            </a:r>
            <a:r>
              <a:rPr lang="en-US" dirty="0">
                <a:latin typeface="Consolas" panose="020B0609020204030204" pitchFamily="49" charset="0"/>
              </a:rPr>
              <a:t>='Tim' AND </a:t>
            </a:r>
            <a:r>
              <a:rPr lang="en-US" dirty="0" err="1">
                <a:latin typeface="Consolas" panose="020B0609020204030204" pitchFamily="49" charset="0"/>
              </a:rPr>
              <a:t>last_name</a:t>
            </a:r>
            <a:r>
              <a:rPr lang="en-US" dirty="0">
                <a:latin typeface="Consolas" panose="020B0609020204030204" pitchFamily="49" charset="0"/>
              </a:rPr>
              <a:t>='Hackman')</a:t>
            </a:r>
            <a:endParaRPr lang="en-US" dirty="0">
              <a:latin typeface="Consolas" panose="020B0609020204030204" pitchFamily="49" charset="0"/>
            </a:endParaRPr>
          </a:p>
          <a:p>
            <a:pPr marL="0" indent="0">
              <a:buNone/>
            </a:pPr>
            <a:r>
              <a:rPr lang="en-US" b="1" dirty="0">
                <a:latin typeface="Consolas" panose="020B0609020204030204" pitchFamily="49" charset="0"/>
              </a:rPr>
              <a:t>		EXCEPT</a:t>
            </a:r>
            <a:endParaRPr lang="en-US" b="1" dirty="0">
              <a:latin typeface="Consolas" panose="020B0609020204030204" pitchFamily="49" charset="0"/>
            </a:endParaRPr>
          </a:p>
          <a:p>
            <a:pPr marL="0" indent="0">
              <a:buNone/>
            </a:pPr>
            <a:r>
              <a:rPr lang="en-US" dirty="0">
                <a:latin typeface="Consolas" panose="020B0609020204030204" pitchFamily="49" charset="0"/>
              </a:rPr>
              <a:t>		(</a:t>
            </a:r>
            <a:r>
              <a:rPr lang="en-US" dirty="0">
                <a:solidFill>
                  <a:srgbClr val="FF0000"/>
                </a:solidFill>
                <a:latin typeface="Consolas" panose="020B0609020204030204" pitchFamily="49" charset="0"/>
              </a:rPr>
              <a:t>SELECT </a:t>
            </a:r>
            <a:r>
              <a:rPr lang="en-US" dirty="0" err="1">
                <a:solidFill>
                  <a:srgbClr val="FF0000"/>
                </a:solidFill>
                <a:latin typeface="Consolas" panose="020B0609020204030204" pitchFamily="49" charset="0"/>
              </a:rPr>
              <a:t>film_id</a:t>
            </a:r>
            <a:r>
              <a:rPr lang="en-US" dirty="0">
                <a:solidFill>
                  <a:srgbClr val="FF0000"/>
                </a:solidFill>
                <a:latin typeface="Consolas" panose="020B0609020204030204" pitchFamily="49" charset="0"/>
              </a:rPr>
              <a:t> </a:t>
            </a:r>
            <a:endParaRPr lang="en-US" dirty="0">
              <a:solidFill>
                <a:srgbClr val="FF0000"/>
              </a:solidFill>
              <a:latin typeface="Consolas" panose="020B0609020204030204" pitchFamily="49" charset="0"/>
            </a:endParaRPr>
          </a:p>
          <a:p>
            <a:pPr marL="0" indent="0">
              <a:buNone/>
            </a:pPr>
            <a:r>
              <a:rPr lang="en-US" dirty="0">
                <a:solidFill>
                  <a:srgbClr val="FF0000"/>
                </a:solidFill>
                <a:latin typeface="Consolas" panose="020B0609020204030204" pitchFamily="49" charset="0"/>
              </a:rPr>
              <a:t>		FROM film JOIN language USING(</a:t>
            </a:r>
            <a:r>
              <a:rPr lang="en-US" dirty="0" err="1">
                <a:solidFill>
                  <a:srgbClr val="FF0000"/>
                </a:solidFill>
                <a:latin typeface="Consolas" panose="020B0609020204030204" pitchFamily="49" charset="0"/>
              </a:rPr>
              <a:t>language_id</a:t>
            </a:r>
            <a:r>
              <a:rPr lang="en-US" dirty="0">
                <a:solidFill>
                  <a:srgbClr val="FF0000"/>
                </a:solidFill>
                <a:latin typeface="Consolas" panose="020B0609020204030204" pitchFamily="49" charset="0"/>
              </a:rPr>
              <a:t>) </a:t>
            </a:r>
            <a:endParaRPr lang="en-US" dirty="0">
              <a:solidFill>
                <a:srgbClr val="FF0000"/>
              </a:solidFill>
              <a:latin typeface="Consolas" panose="020B0609020204030204" pitchFamily="49" charset="0"/>
            </a:endParaRPr>
          </a:p>
          <a:p>
            <a:pPr marL="0" indent="0">
              <a:buNone/>
            </a:pPr>
            <a:r>
              <a:rPr lang="en-US" dirty="0">
                <a:solidFill>
                  <a:srgbClr val="FF0000"/>
                </a:solidFill>
                <a:latin typeface="Consolas" panose="020B0609020204030204" pitchFamily="49" charset="0"/>
              </a:rPr>
              <a:t>		WHERE name='English')</a:t>
            </a:r>
            <a:endParaRPr lang="en-US" dirty="0">
              <a:solidFill>
                <a:srgbClr val="FF0000"/>
              </a:solidFill>
              <a:latin typeface="Consolas" panose="020B0609020204030204" pitchFamily="49" charset="0"/>
            </a:endParaRPr>
          </a:p>
          <a:p>
            <a:pPr marL="0" indent="0">
              <a:buNone/>
            </a:pPr>
            <a:endParaRPr lang="en-US" sz="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Difference Example</a:t>
            </a:r>
            <a:endParaRPr lang="en-US" dirty="0"/>
          </a:p>
        </p:txBody>
      </p:sp>
      <p:sp>
        <p:nvSpPr>
          <p:cNvPr id="3" name="Content Placeholder 2"/>
          <p:cNvSpPr>
            <a:spLocks noGrp="1"/>
          </p:cNvSpPr>
          <p:nvPr>
            <p:ph idx="1"/>
          </p:nvPr>
        </p:nvSpPr>
        <p:spPr>
          <a:xfrm>
            <a:off x="838200" y="1377354"/>
            <a:ext cx="10515600" cy="4938846"/>
          </a:xfrm>
        </p:spPr>
        <p:txBody>
          <a:bodyPr>
            <a:normAutofit/>
          </a:bodyPr>
          <a:lstStyle/>
          <a:p>
            <a:r>
              <a:rPr lang="en-US" sz="2000" dirty="0"/>
              <a:t>We can use NOT IN subquery instead of EXCEPT</a:t>
            </a:r>
            <a:endParaRPr lang="en-US" sz="2000" dirty="0"/>
          </a:p>
          <a:p>
            <a:endParaRPr lang="en-US" sz="800" dirty="0">
              <a:latin typeface="Consolas" panose="020B0609020204030204" pitchFamily="49" charset="0"/>
            </a:endParaRPr>
          </a:p>
          <a:p>
            <a:pPr marL="0" indent="0">
              <a:buNone/>
            </a:pPr>
            <a:r>
              <a:rPr lang="en-US" sz="1800" dirty="0">
                <a:latin typeface="Consolas" panose="020B0609020204030204" pitchFamily="49" charset="0"/>
              </a:rPr>
              <a:t>		SELECT </a:t>
            </a:r>
            <a:r>
              <a:rPr lang="en-US" sz="1800" dirty="0" err="1">
                <a:latin typeface="Consolas" panose="020B0609020204030204" pitchFamily="49" charset="0"/>
              </a:rPr>
              <a:t>film_id</a:t>
            </a:r>
            <a:r>
              <a:rPr lang="en-US" sz="1800" dirty="0">
                <a:latin typeface="Consolas" panose="020B0609020204030204" pitchFamily="49" charset="0"/>
              </a:rPr>
              <a:t> </a:t>
            </a:r>
            <a:endParaRPr lang="en-US" sz="1800" dirty="0">
              <a:latin typeface="Consolas" panose="020B0609020204030204" pitchFamily="49" charset="0"/>
            </a:endParaRPr>
          </a:p>
          <a:p>
            <a:pPr marL="0" indent="0">
              <a:buNone/>
            </a:pPr>
            <a:r>
              <a:rPr lang="en-US" sz="1800" dirty="0">
                <a:latin typeface="Consolas" panose="020B0609020204030204" pitchFamily="49" charset="0"/>
              </a:rPr>
              <a:t>		FROM </a:t>
            </a:r>
            <a:r>
              <a:rPr lang="en-US" sz="1800" dirty="0" err="1">
                <a:latin typeface="Consolas" panose="020B0609020204030204" pitchFamily="49" charset="0"/>
              </a:rPr>
              <a:t>film_actor</a:t>
            </a:r>
            <a:r>
              <a:rPr lang="en-US" sz="1800" dirty="0">
                <a:latin typeface="Consolas" panose="020B0609020204030204" pitchFamily="49" charset="0"/>
              </a:rPr>
              <a:t> JOIN actor USING(</a:t>
            </a:r>
            <a:r>
              <a:rPr lang="en-US" sz="1800" dirty="0" err="1">
                <a:latin typeface="Consolas" panose="020B0609020204030204" pitchFamily="49" charset="0"/>
              </a:rPr>
              <a:t>actor_id</a:t>
            </a:r>
            <a:r>
              <a:rPr lang="en-US" sz="1800" dirty="0">
                <a:latin typeface="Consolas" panose="020B0609020204030204" pitchFamily="49" charset="0"/>
              </a:rPr>
              <a:t>) </a:t>
            </a:r>
            <a:endParaRPr lang="en-US" sz="1800" dirty="0">
              <a:latin typeface="Consolas" panose="020B0609020204030204" pitchFamily="49" charset="0"/>
            </a:endParaRPr>
          </a:p>
          <a:p>
            <a:pPr marL="0" indent="0">
              <a:buNone/>
            </a:pPr>
            <a:r>
              <a:rPr lang="en-US" sz="1800" dirty="0">
                <a:latin typeface="Consolas" panose="020B0609020204030204" pitchFamily="49" charset="0"/>
              </a:rPr>
              <a:t>		WHERE </a:t>
            </a:r>
            <a:r>
              <a:rPr lang="en-US" sz="1800" dirty="0" err="1">
                <a:latin typeface="Consolas" panose="020B0609020204030204" pitchFamily="49" charset="0"/>
              </a:rPr>
              <a:t>first_name</a:t>
            </a:r>
            <a:r>
              <a:rPr lang="en-US" sz="1800" dirty="0">
                <a:latin typeface="Consolas" panose="020B0609020204030204" pitchFamily="49" charset="0"/>
              </a:rPr>
              <a:t>='Tim' AND </a:t>
            </a:r>
            <a:r>
              <a:rPr lang="en-US" sz="1800" dirty="0" err="1">
                <a:latin typeface="Consolas" panose="020B0609020204030204" pitchFamily="49" charset="0"/>
              </a:rPr>
              <a:t>last_name</a:t>
            </a:r>
            <a:r>
              <a:rPr lang="en-US" sz="1800" dirty="0">
                <a:latin typeface="Consolas" panose="020B0609020204030204" pitchFamily="49" charset="0"/>
              </a:rPr>
              <a:t>='Hackman' AND</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r>
              <a:rPr lang="en-US" sz="1800" dirty="0" err="1">
                <a:latin typeface="Consolas" panose="020B0609020204030204" pitchFamily="49" charset="0"/>
              </a:rPr>
              <a:t>film_id</a:t>
            </a:r>
            <a:r>
              <a:rPr lang="en-US" sz="1800" dirty="0">
                <a:latin typeface="Consolas" panose="020B0609020204030204" pitchFamily="49" charset="0"/>
              </a:rPr>
              <a:t> </a:t>
            </a:r>
            <a:r>
              <a:rPr lang="en-US" sz="1800" dirty="0">
                <a:solidFill>
                  <a:schemeClr val="accent5">
                    <a:lumMod val="75000"/>
                  </a:schemeClr>
                </a:solidFill>
                <a:latin typeface="Consolas" panose="020B0609020204030204" pitchFamily="49" charset="0"/>
              </a:rPr>
              <a:t>NOT IN</a:t>
            </a:r>
            <a:r>
              <a:rPr lang="en-US" sz="1800" dirty="0">
                <a:latin typeface="Consolas" panose="020B0609020204030204" pitchFamily="49" charset="0"/>
              </a:rPr>
              <a:t> (</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SELECT </a:t>
            </a:r>
            <a:r>
              <a:rPr lang="en-US" sz="1800" dirty="0" err="1">
                <a:solidFill>
                  <a:srgbClr val="FF0000"/>
                </a:solidFill>
                <a:latin typeface="Consolas" panose="020B0609020204030204" pitchFamily="49" charset="0"/>
              </a:rPr>
              <a:t>film_id</a:t>
            </a:r>
            <a:r>
              <a:rPr lang="en-US" sz="1800" dirty="0">
                <a:solidFill>
                  <a:srgbClr val="FF0000"/>
                </a:solidFill>
                <a:latin typeface="Consolas" panose="020B0609020204030204" pitchFamily="49" charset="0"/>
              </a:rPr>
              <a:t> </a:t>
            </a:r>
            <a:endParaRPr lang="en-US" sz="1800" dirty="0">
              <a:solidFill>
                <a:srgbClr val="FF0000"/>
              </a:solidFill>
              <a:latin typeface="Consolas" panose="020B0609020204030204" pitchFamily="49" charset="0"/>
            </a:endParaRPr>
          </a:p>
          <a:p>
            <a:pPr marL="0" indent="0">
              <a:buNone/>
            </a:pPr>
            <a:r>
              <a:rPr lang="en-US" sz="1800" dirty="0">
                <a:solidFill>
                  <a:srgbClr val="FF0000"/>
                </a:solidFill>
                <a:latin typeface="Consolas" panose="020B0609020204030204" pitchFamily="49" charset="0"/>
              </a:rPr>
              <a:t>				FROM film JOIN language USING(</a:t>
            </a:r>
            <a:r>
              <a:rPr lang="en-US" sz="1800" dirty="0" err="1">
                <a:solidFill>
                  <a:srgbClr val="FF0000"/>
                </a:solidFill>
                <a:latin typeface="Consolas" panose="020B0609020204030204" pitchFamily="49" charset="0"/>
              </a:rPr>
              <a:t>language_id</a:t>
            </a:r>
            <a:r>
              <a:rPr lang="en-US" sz="1800" dirty="0">
                <a:solidFill>
                  <a:srgbClr val="FF0000"/>
                </a:solidFill>
                <a:latin typeface="Consolas" panose="020B0609020204030204" pitchFamily="49" charset="0"/>
              </a:rPr>
              <a:t>) </a:t>
            </a:r>
            <a:endParaRPr lang="en-US" sz="1800" dirty="0">
              <a:solidFill>
                <a:srgbClr val="FF0000"/>
              </a:solidFill>
              <a:latin typeface="Consolas" panose="020B0609020204030204" pitchFamily="49" charset="0"/>
            </a:endParaRPr>
          </a:p>
          <a:p>
            <a:pPr marL="0" indent="0">
              <a:buNone/>
            </a:pPr>
            <a:r>
              <a:rPr lang="en-US" sz="1800" dirty="0">
                <a:solidFill>
                  <a:srgbClr val="FF0000"/>
                </a:solidFill>
                <a:latin typeface="Consolas" panose="020B0609020204030204" pitchFamily="49" charset="0"/>
              </a:rPr>
              <a:t>				WHERE name='English'</a:t>
            </a:r>
            <a:r>
              <a:rPr lang="en-US" sz="1800" dirty="0">
                <a:latin typeface="Consolas" panose="020B0609020204030204" pitchFamily="49" charset="0"/>
              </a:rPr>
              <a:t>)</a:t>
            </a:r>
            <a:endParaRPr lang="en-US" sz="1800" dirty="0">
              <a:latin typeface="Consolas" panose="020B0609020204030204" pitchFamily="49" charset="0"/>
            </a:endParaRPr>
          </a:p>
          <a:p>
            <a:pPr marL="0" indent="0">
              <a:buNone/>
            </a:pPr>
            <a:endParaRPr lang="en-US" sz="800" dirty="0">
              <a:latin typeface="Consolas" panose="020B0609020204030204" pitchFamily="49" charset="0"/>
            </a:endParaRPr>
          </a:p>
          <a:p>
            <a:r>
              <a:rPr lang="en-US" dirty="0"/>
              <a:t>The </a:t>
            </a:r>
            <a:r>
              <a:rPr lang="en-US" dirty="0">
                <a:solidFill>
                  <a:srgbClr val="C00000"/>
                </a:solidFill>
              </a:rPr>
              <a:t>subquery</a:t>
            </a:r>
            <a:r>
              <a:rPr lang="en-US" dirty="0"/>
              <a:t> constructs a </a:t>
            </a:r>
            <a:r>
              <a:rPr lang="en-US" altLang="zh-CN" dirty="0"/>
              <a:t>temporary table of ids of films in English.</a:t>
            </a:r>
            <a:endParaRPr lang="en-US" altLang="zh-CN" dirty="0"/>
          </a:p>
          <a:p>
            <a:r>
              <a:rPr lang="en-US" dirty="0"/>
              <a:t>The keyword </a:t>
            </a:r>
            <a:r>
              <a:rPr lang="en-US" dirty="0">
                <a:solidFill>
                  <a:schemeClr val="accent5">
                    <a:lumMod val="75000"/>
                  </a:schemeClr>
                </a:solidFill>
                <a:latin typeface="Consolas" panose="020B0609020204030204" pitchFamily="49" charset="0"/>
              </a:rPr>
              <a:t>NOT IN</a:t>
            </a:r>
            <a:r>
              <a:rPr lang="en-US" dirty="0"/>
              <a:t> tests whether the value of film id for each tuple is not in the temporary table, i.e. not in English.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en-US" dirty="0"/>
          </a:p>
        </p:txBody>
      </p:sp>
      <p:sp>
        <p:nvSpPr>
          <p:cNvPr id="3" name="Content Placeholder 2"/>
          <p:cNvSpPr>
            <a:spLocks noGrp="1"/>
          </p:cNvSpPr>
          <p:nvPr>
            <p:ph idx="1"/>
          </p:nvPr>
        </p:nvSpPr>
        <p:spPr>
          <a:xfrm>
            <a:off x="838200" y="1412077"/>
            <a:ext cx="10515600" cy="4798223"/>
          </a:xfrm>
        </p:spPr>
        <p:txBody>
          <a:bodyPr>
            <a:normAutofit/>
          </a:bodyPr>
          <a:lstStyle/>
          <a:p>
            <a:pPr marL="0" indent="0">
              <a:buNone/>
            </a:pPr>
            <a:r>
              <a:rPr lang="en-US" dirty="0"/>
              <a:t>Write MySQL queries for the following:</a:t>
            </a:r>
            <a:endParaRPr lang="en-US" dirty="0"/>
          </a:p>
          <a:p>
            <a:pPr marL="342900" indent="-342900">
              <a:lnSpc>
                <a:spcPct val="100000"/>
              </a:lnSpc>
              <a:buFont typeface="+mj-lt"/>
              <a:buAutoNum type="arabicPeriod"/>
            </a:pPr>
            <a:r>
              <a:rPr lang="en-US" sz="1800" dirty="0"/>
              <a:t>In the Example (pg. </a:t>
            </a:r>
            <a:r>
              <a:rPr lang="en-US" sz="1800"/>
              <a:t>5) </a:t>
            </a:r>
            <a:r>
              <a:rPr lang="en-US" sz="1800" dirty="0"/>
              <a:t>of Set Operation for UNION, rewrite the query with set operation without the keyword UNION.</a:t>
            </a:r>
            <a:endParaRPr lang="en-US" sz="1800" dirty="0"/>
          </a:p>
          <a:p>
            <a:pPr marL="342900" indent="-342900">
              <a:lnSpc>
                <a:spcPct val="100000"/>
              </a:lnSpc>
              <a:buFont typeface="+mj-lt"/>
              <a:buAutoNum type="arabicPeriod"/>
            </a:pPr>
            <a:r>
              <a:rPr lang="en-US" sz="1800" dirty="0"/>
              <a:t>In the Example for Intersect, “Find the id of the English films which are played by Tim Hackman”, the query result only show the </a:t>
            </a:r>
            <a:r>
              <a:rPr lang="en-US" sz="1800" dirty="0" err="1"/>
              <a:t>film_id</a:t>
            </a:r>
            <a:r>
              <a:rPr lang="en-US" sz="1800" dirty="0"/>
              <a:t>.  Rewrite the query to display the language as well in the result.</a:t>
            </a:r>
            <a:endParaRPr lang="en-US" sz="1800" dirty="0"/>
          </a:p>
          <a:p>
            <a:pPr marL="342900" indent="-342900">
              <a:lnSpc>
                <a:spcPct val="100000"/>
              </a:lnSpc>
              <a:buFont typeface="+mj-lt"/>
              <a:buAutoNum type="arabicPeriod"/>
            </a:pPr>
            <a:r>
              <a:rPr lang="en-US" sz="1800" dirty="0"/>
              <a:t>In the Example for Set Difference, “Find the id of the films which are played by Tim Hackman that are not in English”, the result seems to be empty.  Verify this by writing a query to display the </a:t>
            </a:r>
            <a:r>
              <a:rPr lang="en-US" sz="1800" dirty="0" err="1"/>
              <a:t>film_id</a:t>
            </a:r>
            <a:r>
              <a:rPr lang="en-US" sz="1800" dirty="0"/>
              <a:t> and language of all films played by Tim Hackman.</a:t>
            </a:r>
            <a:endParaRPr lang="en-US" sz="1800" dirty="0"/>
          </a:p>
          <a:p>
            <a:pPr marL="342900" indent="-342900">
              <a:lnSpc>
                <a:spcPct val="100000"/>
              </a:lnSpc>
              <a:buFont typeface="+mj-lt"/>
              <a:buAutoNum type="arabicPeriod"/>
            </a:pPr>
            <a:r>
              <a:rPr lang="en-US" sz="1800" dirty="0"/>
              <a:t>Find the id of the customers who live in </a:t>
            </a:r>
            <a:r>
              <a:rPr lang="en-US" altLang="zh-CN" sz="1800" dirty="0"/>
              <a:t>Australia that have not rented any film. </a:t>
            </a:r>
            <a:endParaRPr lang="en-US" altLang="zh-CN" sz="1800" dirty="0"/>
          </a:p>
          <a:p>
            <a:pPr marL="0" indent="0">
              <a:buNone/>
            </a:pPr>
            <a:endParaRPr lang="en-US" altLang="zh-CN" sz="1800" dirty="0"/>
          </a:p>
          <a:p>
            <a:pPr marL="0" indent="0">
              <a:buNone/>
            </a:pPr>
            <a:endParaRPr lang="en-US" sz="1800" dirty="0"/>
          </a:p>
          <a:p>
            <a:pPr marL="0" indent="0">
              <a:buNone/>
            </a:pPr>
            <a:r>
              <a:rPr lang="en-US" sz="1800" dirty="0"/>
              <a:t>Save your queries in a txt file. Rename it as “COMP3013 Lab9 ###.txt”, where “###” is your student ID. And submit it on iSpace. The DDL is 24 hours after the lab.</a:t>
            </a:r>
            <a:endParaRPr lang="en-US" sz="1800" dirty="0"/>
          </a:p>
          <a:p>
            <a:pPr marL="457200" indent="-457200">
              <a:buFont typeface="+mj-lt"/>
              <a:buAutoNum type="arabicPeriod"/>
            </a:pP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End of </a:t>
            </a:r>
            <a:r>
              <a:rPr lang="en-US"/>
              <a:t>Lab 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US" dirty="0"/>
          </a:p>
        </p:txBody>
      </p:sp>
      <p:sp>
        <p:nvSpPr>
          <p:cNvPr id="3" name="Content Placeholder 2"/>
          <p:cNvSpPr>
            <a:spLocks noGrp="1"/>
          </p:cNvSpPr>
          <p:nvPr>
            <p:ph idx="1"/>
          </p:nvPr>
        </p:nvSpPr>
        <p:spPr>
          <a:xfrm>
            <a:off x="838200" y="1412078"/>
            <a:ext cx="10515600" cy="4637030"/>
          </a:xfrm>
        </p:spPr>
        <p:txBody>
          <a:bodyPr>
            <a:normAutofit/>
          </a:bodyPr>
          <a:lstStyle/>
          <a:p>
            <a:r>
              <a:rPr lang="en-US" dirty="0"/>
              <a:t>Set Operations</a:t>
            </a:r>
            <a:endParaRPr lang="en-US" dirty="0"/>
          </a:p>
          <a:p>
            <a:pPr lvl="1"/>
            <a:r>
              <a:rPr lang="en-US" dirty="0">
                <a:latin typeface="Arial" panose="020B0604020202020204" pitchFamily="34" charset="0"/>
                <a:cs typeface="Arial" panose="020B0604020202020204" pitchFamily="34" charset="0"/>
              </a:rPr>
              <a:t>Union</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Intersection</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Set difference</a:t>
            </a:r>
            <a:endParaRPr lang="en-US" dirty="0">
              <a:latin typeface="Arial" panose="020B0604020202020204" pitchFamily="34" charset="0"/>
              <a:cs typeface="Arial" panose="020B0604020202020204" pitchFamily="34" charset="0"/>
            </a:endParaRPr>
          </a:p>
          <a:p>
            <a:r>
              <a:rPr lang="en-US" dirty="0"/>
              <a:t>Subquery</a:t>
            </a:r>
            <a:endParaRPr lang="en-US" dirty="0"/>
          </a:p>
          <a:p>
            <a:pPr lvl="1"/>
            <a:r>
              <a:rPr lang="en-US" dirty="0">
                <a:latin typeface="Arial" panose="020B0604020202020204" pitchFamily="34" charset="0"/>
                <a:cs typeface="Arial" panose="020B0604020202020204" pitchFamily="34" charset="0"/>
              </a:rPr>
              <a:t>IN subquery</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NOT IN subquery</a:t>
            </a:r>
            <a:endParaRPr lang="en-US" dirty="0">
              <a:latin typeface="Arial" panose="020B0604020202020204" pitchFamily="34" charset="0"/>
              <a:cs typeface="Arial" panose="020B0604020202020204" pitchFamily="34" charset="0"/>
            </a:endParaRP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12078"/>
                <a:ext cx="10515600" cy="4637030"/>
              </a:xfrm>
            </p:spPr>
            <p:txBody>
              <a:bodyPr>
                <a:normAutofit/>
              </a:bodyPr>
              <a:lstStyle/>
              <a:p>
                <a:pPr marL="0" indent="0">
                  <a:buNone/>
                </a:pPr>
                <a:r>
                  <a:rPr lang="en-US" dirty="0">
                    <a:latin typeface="Arial" panose="020B0604020202020204" pitchFamily="34" charset="0"/>
                    <a:cs typeface="Arial" panose="020B0604020202020204" pitchFamily="34" charset="0"/>
                  </a:rPr>
                  <a:t>Tables are </a:t>
                </a:r>
                <a:r>
                  <a:rPr lang="en-US" altLang="zh-CN" dirty="0">
                    <a:latin typeface="Arial" panose="020B0604020202020204" pitchFamily="34" charset="0"/>
                    <a:cs typeface="Arial" panose="020B0604020202020204" pitchFamily="34" charset="0"/>
                  </a:rPr>
                  <a:t>treated as sets in relational databases. </a:t>
                </a:r>
                <a:endParaRPr lang="en-US" altLang="zh-CN" dirty="0">
                  <a:latin typeface="Arial" panose="020B0604020202020204" pitchFamily="34" charset="0"/>
                  <a:cs typeface="Arial" panose="020B0604020202020204" pitchFamily="34" charset="0"/>
                </a:endParaRPr>
              </a:p>
              <a:p>
                <a:pPr marL="0" indent="0">
                  <a:buNone/>
                </a:pPr>
                <a:r>
                  <a:rPr lang="en-US" altLang="zh-CN" dirty="0">
                    <a:latin typeface="Arial" panose="020B0604020202020204" pitchFamily="34" charset="0"/>
                    <a:cs typeface="Arial" panose="020B0604020202020204" pitchFamily="34" charset="0"/>
                  </a:rPr>
                  <a:t>So, set operations are defined in SQL.</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Let </a:t>
                </a:r>
                <a14:m>
                  <m:oMath xmlns:m="http://schemas.openxmlformats.org/officeDocument/2006/math">
                    <m:r>
                      <a:rPr lang="en-US" b="0" i="1" smtClean="0">
                        <a:latin typeface="Cambria Math" panose="02040503050406030204" pitchFamily="18" charset="0"/>
                      </a:rPr>
                      <m:t>𝐴</m:t>
                    </m:r>
                  </m:oMath>
                </a14:m>
                <a:r>
                  <a:rPr lang="en-US" dirty="0">
                    <a:latin typeface="Arial" panose="020B0604020202020204" pitchFamily="34" charset="0"/>
                    <a:cs typeface="Arial" panose="020B0604020202020204" pitchFamily="34" charset="0"/>
                  </a:rPr>
                  <a:t> and </a:t>
                </a:r>
                <a14:m>
                  <m:oMath xmlns:m="http://schemas.openxmlformats.org/officeDocument/2006/math">
                    <m:r>
                      <a:rPr lang="en-US" b="0" i="1" smtClean="0">
                        <a:latin typeface="Cambria Math" panose="02040503050406030204" pitchFamily="18" charset="0"/>
                      </a:rPr>
                      <m:t>𝐵</m:t>
                    </m:r>
                  </m:oMath>
                </a14:m>
                <a:r>
                  <a:rPr lang="en-US" dirty="0">
                    <a:latin typeface="Arial" panose="020B0604020202020204" pitchFamily="34" charset="0"/>
                    <a:cs typeface="Arial" panose="020B0604020202020204" pitchFamily="34" charset="0"/>
                  </a:rPr>
                  <a:t> be two sets. </a:t>
                </a:r>
                <a:endParaRPr lang="en-US" dirty="0">
                  <a:latin typeface="Arial" panose="020B0604020202020204" pitchFamily="34" charset="0"/>
                  <a:cs typeface="Arial" panose="020B0604020202020204" pitchFamily="34" charset="0"/>
                </a:endParaRPr>
              </a:p>
              <a:p>
                <a:r>
                  <a:rPr lang="en-US" sz="1800" dirty="0"/>
                  <a:t>The </a:t>
                </a:r>
                <a:r>
                  <a:rPr lang="en-US" sz="1800" b="1" dirty="0"/>
                  <a:t>union </a:t>
                </a:r>
                <a:r>
                  <a:rPr lang="en-US" sz="1800" dirty="0"/>
                  <a:t>of </a:t>
                </a:r>
                <a14:m>
                  <m:oMath xmlns:m="http://schemas.openxmlformats.org/officeDocument/2006/math">
                    <m:r>
                      <a:rPr lang="en-US" sz="1800" i="1" dirty="0" smtClean="0">
                        <a:latin typeface="Cambria Math" panose="02040503050406030204" pitchFamily="18" charset="0"/>
                      </a:rPr>
                      <m:t>𝐴</m:t>
                    </m:r>
                  </m:oMath>
                </a14:m>
                <a:r>
                  <a:rPr lang="en-US" sz="1800" dirty="0"/>
                  <a:t> and </a:t>
                </a:r>
                <a14:m>
                  <m:oMath xmlns:m="http://schemas.openxmlformats.org/officeDocument/2006/math">
                    <m:r>
                      <a:rPr lang="en-US" sz="1800" i="1" dirty="0" smtClean="0">
                        <a:latin typeface="Cambria Math" panose="02040503050406030204" pitchFamily="18" charset="0"/>
                      </a:rPr>
                      <m:t>𝐵</m:t>
                    </m:r>
                  </m:oMath>
                </a14:m>
                <a:r>
                  <a:rPr lang="en-US" sz="1800" dirty="0"/>
                  <a:t> is the set</a:t>
                </a:r>
                <a:r>
                  <a:rPr lang="en-US" sz="1800" b="1" dirty="0"/>
                  <a:t> </a:t>
                </a:r>
                <a14:m>
                  <m:oMath xmlns:m="http://schemas.openxmlformats.org/officeDocument/2006/math">
                    <m:r>
                      <a:rPr lang="en-US" altLang="zh-CN" sz="1800" i="1">
                        <a:latin typeface="Cambria Math" panose="02040503050406030204" pitchFamily="18" charset="0"/>
                      </a:rPr>
                      <m:t>𝐴</m:t>
                    </m:r>
                    <m:r>
                      <a:rPr lang="en-US" altLang="zh-CN" sz="1800" i="1" smtClean="0">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rPr>
                      <m:t>𝐵</m:t>
                    </m:r>
                    <m:r>
                      <a:rPr lang="en-US" altLang="zh-CN" sz="1800" i="1">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𝐵</m:t>
                    </m:r>
                    <m:r>
                      <a:rPr lang="en-US" altLang="zh-CN" sz="1800" b="0" i="1" smtClean="0">
                        <a:latin typeface="Cambria Math" panose="02040503050406030204" pitchFamily="18" charset="0"/>
                      </a:rPr>
                      <m:t>}</m:t>
                    </m:r>
                  </m:oMath>
                </a14:m>
                <a:r>
                  <a:rPr lang="en-US" sz="1800" dirty="0"/>
                  <a:t>.</a:t>
                </a:r>
                <a:endParaRPr lang="en-US" sz="1800" dirty="0"/>
              </a:p>
              <a:p>
                <a:r>
                  <a:rPr lang="en-US" sz="1800" dirty="0"/>
                  <a:t>The </a:t>
                </a:r>
                <a:r>
                  <a:rPr lang="en-US" sz="1800" b="1" dirty="0"/>
                  <a:t>intersection</a:t>
                </a:r>
                <a:r>
                  <a:rPr lang="en-US" sz="1800" dirty="0"/>
                  <a:t> of </a:t>
                </a:r>
                <a14:m>
                  <m:oMath xmlns:m="http://schemas.openxmlformats.org/officeDocument/2006/math">
                    <m:r>
                      <a:rPr lang="en-US" sz="1800" b="0" i="1" smtClean="0">
                        <a:latin typeface="Cambria Math" panose="02040503050406030204" pitchFamily="18" charset="0"/>
                      </a:rPr>
                      <m:t>𝐴</m:t>
                    </m:r>
                  </m:oMath>
                </a14:m>
                <a:r>
                  <a:rPr lang="en-US" sz="1800" dirty="0"/>
                  <a:t> and </a:t>
                </a:r>
                <a14:m>
                  <m:oMath xmlns:m="http://schemas.openxmlformats.org/officeDocument/2006/math">
                    <m:r>
                      <a:rPr lang="en-US" sz="1800" b="0" i="1" smtClean="0">
                        <a:latin typeface="Cambria Math" panose="02040503050406030204" pitchFamily="18" charset="0"/>
                      </a:rPr>
                      <m:t>𝐵</m:t>
                    </m:r>
                  </m:oMath>
                </a14:m>
                <a:r>
                  <a:rPr lang="en-US" sz="1800" dirty="0"/>
                  <a:t> is the set </a:t>
                </a:r>
                <a14:m>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𝐴</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smtClean="0">
                        <a:latin typeface="Cambria Math" panose="02040503050406030204" pitchFamily="18" charset="0"/>
                      </a:rPr>
                      <m:t>}</m:t>
                    </m:r>
                  </m:oMath>
                </a14:m>
                <a:r>
                  <a:rPr lang="en-US" sz="1800" dirty="0"/>
                  <a:t>.</a:t>
                </a:r>
                <a:endParaRPr lang="en-US" sz="1800" dirty="0"/>
              </a:p>
              <a:p>
                <a:r>
                  <a:rPr lang="en-US" sz="1800" dirty="0"/>
                  <a:t>The </a:t>
                </a:r>
                <a:r>
                  <a:rPr lang="en-US" sz="1800" b="1" dirty="0"/>
                  <a:t>set difference </a:t>
                </a:r>
                <a:r>
                  <a:rPr lang="en-US" sz="1800" dirty="0"/>
                  <a:t>of </a:t>
                </a:r>
                <a14:m>
                  <m:oMath xmlns:m="http://schemas.openxmlformats.org/officeDocument/2006/math">
                    <m:r>
                      <a:rPr lang="en-US" sz="1800" i="1" dirty="0" smtClean="0">
                        <a:latin typeface="Cambria Math" panose="02040503050406030204" pitchFamily="18" charset="0"/>
                      </a:rPr>
                      <m:t>𝐴</m:t>
                    </m:r>
                  </m:oMath>
                </a14:m>
                <a:r>
                  <a:rPr lang="en-US" sz="1800" dirty="0"/>
                  <a:t> and </a:t>
                </a:r>
                <a14:m>
                  <m:oMath xmlns:m="http://schemas.openxmlformats.org/officeDocument/2006/math">
                    <m:r>
                      <a:rPr lang="en-US" sz="1800" i="1" dirty="0" smtClean="0">
                        <a:latin typeface="Cambria Math" panose="02040503050406030204" pitchFamily="18" charset="0"/>
                      </a:rPr>
                      <m:t>𝐵</m:t>
                    </m:r>
                  </m:oMath>
                </a14:m>
                <a:r>
                  <a:rPr lang="en-US" sz="1800" dirty="0"/>
                  <a:t> is the set</a:t>
                </a:r>
                <a:r>
                  <a:rPr lang="en-US" sz="1800" b="1" dirty="0"/>
                  <a:t> </a:t>
                </a:r>
                <a14:m>
                  <m:oMath xmlns:m="http://schemas.openxmlformats.org/officeDocument/2006/math">
                    <m:r>
                      <a:rPr lang="en-US" altLang="zh-CN" sz="1800" i="1">
                        <a:latin typeface="Cambria Math" panose="02040503050406030204" pitchFamily="18" charset="0"/>
                      </a:rPr>
                      <m:t>𝐴</m:t>
                    </m:r>
                    <m:r>
                      <a:rPr lang="en-US" altLang="zh-CN" sz="1800" i="1">
                        <a:latin typeface="Cambria Math" panose="02040503050406030204" pitchFamily="18" charset="0"/>
                        <a:ea typeface="Cambria Math" panose="02040503050406030204" pitchFamily="18" charset="0"/>
                      </a:rPr>
                      <m:t>−</m:t>
                    </m:r>
                    <m:r>
                      <a:rPr lang="en-US" altLang="zh-CN" sz="1800" i="1">
                        <a:latin typeface="Cambria Math" panose="02040503050406030204" pitchFamily="18" charset="0"/>
                      </a:rPr>
                      <m:t>𝐵</m:t>
                    </m:r>
                    <m:r>
                      <a:rPr lang="en-US" altLang="zh-CN" sz="1800" i="1">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𝐵</m:t>
                    </m:r>
                    <m:r>
                      <a:rPr lang="en-US" altLang="zh-CN" sz="1800" b="0" i="1" smtClean="0">
                        <a:latin typeface="Cambria Math" panose="02040503050406030204" pitchFamily="18" charset="0"/>
                      </a:rPr>
                      <m:t>}</m:t>
                    </m:r>
                  </m:oMath>
                </a14:m>
                <a:r>
                  <a:rPr lang="en-US" sz="1800" dirty="0"/>
                  <a:t>.</a:t>
                </a:r>
                <a:endParaRPr lang="en-US" sz="1800" dirty="0"/>
              </a:p>
              <a:p>
                <a:endParaRPr lang="en-US" sz="1800" dirty="0"/>
              </a:p>
              <a:p>
                <a:r>
                  <a:rPr lang="en-US" dirty="0"/>
                  <a:t>For example,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a14:m>
                <a:r>
                  <a:rPr lang="en-US" dirty="0">
                    <a:latin typeface="Arial" panose="020B0604020202020204" pitchFamily="34" charset="0"/>
                    <a:cs typeface="Arial" panose="020B0604020202020204" pitchFamily="34" charset="0"/>
                  </a:rPr>
                  <a:t>, </a:t>
                </a:r>
                <a14:m>
                  <m:oMath xmlns:m="http://schemas.openxmlformats.org/officeDocument/2006/math">
                    <m:r>
                      <a:rPr lang="en-US" b="0" i="1" dirty="0" smtClean="0">
                        <a:latin typeface="Cambria Math" panose="02040503050406030204" pitchFamily="18" charset="0"/>
                        <a:cs typeface="Arial" panose="020B0604020202020204" pitchFamily="34" charset="0"/>
                      </a:rPr>
                      <m:t>𝐵</m:t>
                    </m:r>
                    <m:r>
                      <a:rPr lang="en-US" b="0" i="1" dirty="0" smtClean="0">
                        <a:latin typeface="Cambria Math" panose="02040503050406030204" pitchFamily="18" charset="0"/>
                        <a:cs typeface="Arial" panose="020B0604020202020204" pitchFamily="34" charset="0"/>
                      </a:rPr>
                      <m:t>={</m:t>
                    </m:r>
                    <m:r>
                      <a:rPr lang="en-US" b="0" i="1" dirty="0" smtClean="0">
                        <a:latin typeface="Cambria Math" panose="02040503050406030204" pitchFamily="18" charset="0"/>
                        <a:cs typeface="Arial" panose="020B0604020202020204" pitchFamily="34" charset="0"/>
                      </a:rPr>
                      <m:t>1</m:t>
                    </m:r>
                    <m:r>
                      <a:rPr lang="en-US" b="0" i="1" dirty="0" smtClean="0">
                        <a:latin typeface="Cambria Math" panose="02040503050406030204" pitchFamily="18" charset="0"/>
                        <a:cs typeface="Arial" panose="020B0604020202020204" pitchFamily="34" charset="0"/>
                      </a:rPr>
                      <m:t>,</m:t>
                    </m:r>
                    <m:r>
                      <a:rPr lang="en-US" b="0" i="1" dirty="0" smtClean="0">
                        <a:latin typeface="Cambria Math" panose="02040503050406030204" pitchFamily="18" charset="0"/>
                        <a:cs typeface="Arial" panose="020B0604020202020204" pitchFamily="34" charset="0"/>
                      </a:rPr>
                      <m:t>𝑦</m:t>
                    </m:r>
                    <m:r>
                      <a:rPr lang="en-US" b="0" i="1" dirty="0" smtClean="0">
                        <a:latin typeface="Cambria Math" panose="02040503050406030204" pitchFamily="18" charset="0"/>
                        <a:cs typeface="Arial" panose="020B0604020202020204" pitchFamily="34" charset="0"/>
                      </a:rPr>
                      <m:t>}</m:t>
                    </m:r>
                  </m:oMath>
                </a14:m>
                <a:endParaRPr lang="en-US" dirty="0">
                  <a:latin typeface="Arial" panose="020B0604020202020204" pitchFamily="34" charset="0"/>
                  <a:cs typeface="Arial" panose="020B0604020202020204" pitchFamily="34" charset="0"/>
                </a:endParaRPr>
              </a:p>
              <a:p>
                <a:pPr lvl="1"/>
                <a14:m>
                  <m:oMath xmlns:m="http://schemas.openxmlformats.org/officeDocument/2006/math">
                    <m:r>
                      <a:rPr lang="en-US" i="1">
                        <a:latin typeface="Cambria Math" panose="02040503050406030204" pitchFamily="18" charset="0"/>
                      </a:rPr>
                      <m:t>𝐴</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𝑦</m:t>
                        </m:r>
                      </m:e>
                    </m:d>
                  </m:oMath>
                </a14:m>
                <a:endParaRPr lang="en-US" dirty="0">
                  <a:latin typeface="Arial" panose="020B0604020202020204" pitchFamily="34" charset="0"/>
                  <a:cs typeface="Arial" panose="020B0604020202020204" pitchFamily="34" charset="0"/>
                </a:endParaRPr>
              </a:p>
              <a:p>
                <a:pPr lvl="1"/>
                <a14:m>
                  <m:oMath xmlns:m="http://schemas.openxmlformats.org/officeDocument/2006/math">
                    <m:r>
                      <a:rPr lang="en-US" b="0" i="1" smtClean="0">
                        <a:latin typeface="Cambria Math" panose="02040503050406030204" pitchFamily="18" charset="0"/>
                        <a:cs typeface="Arial" panose="020B0604020202020204" pitchFamily="34" charset="0"/>
                      </a:rPr>
                      <m:t>𝐴</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𝐵</m:t>
                    </m:r>
                    <m:r>
                      <a:rPr lang="en-US" b="0" i="1" smtClean="0">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1</m:t>
                        </m:r>
                      </m:e>
                    </m:d>
                  </m:oMath>
                </a14:m>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lvl="1"/>
                <a14:m>
                  <m:oMath xmlns:m="http://schemas.openxmlformats.org/officeDocument/2006/math">
                    <m:r>
                      <a:rPr lang="en-US" i="1">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 SQL, each element in the set is a tuple (table row).</a:t>
                </a:r>
                <a:endParaRPr lang="en-US" dirty="0">
                  <a:latin typeface="Arial" panose="020B0604020202020204" pitchFamily="34" charset="0"/>
                  <a:cs typeface="Arial" panose="020B0604020202020204" pitchFamily="34"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412078"/>
                <a:ext cx="10515600" cy="4637030"/>
              </a:xfrm>
              <a:blipFill rotWithShape="1">
                <a:blip r:embed="rId1"/>
                <a:stretch>
                  <a:fillRect t="-10" b="2"/>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12078"/>
                <a:ext cx="10515600" cy="1769272"/>
              </a:xfrm>
            </p:spPr>
            <p:txBody>
              <a:bodyPr>
                <a:normAutofit/>
              </a:bodyPr>
              <a:lstStyle/>
              <a:p>
                <a:pPr marL="0" indent="0">
                  <a:buNone/>
                </a:pPr>
                <a:r>
                  <a:rPr lang="en-US" dirty="0"/>
                  <a:t>Let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be two relations in database.</a:t>
                </a:r>
                <a:endParaRPr lang="en-US" dirty="0"/>
              </a:p>
              <a:p>
                <a:pPr marL="0" indent="0">
                  <a:buNone/>
                </a:pPr>
                <a:endParaRPr lang="en-US" dirty="0"/>
              </a:p>
              <a:p>
                <a:pPr marL="0" indent="0">
                  <a:buNone/>
                </a:pPr>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412078"/>
                <a:ext cx="10515600" cy="1769272"/>
              </a:xfrm>
              <a:blipFill rotWithShape="1">
                <a:blip r:embed="rId1"/>
                <a:stretch>
                  <a:fillRect t="-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p:cNvGraphicFramePr>
                <a:graphicFrameLocks noGrp="1"/>
              </p:cNvGraphicFramePr>
              <p:nvPr/>
            </p:nvGraphicFramePr>
            <p:xfrm>
              <a:off x="4952924" y="1965960"/>
              <a:ext cx="680084" cy="1463040"/>
            </p:xfrm>
            <a:graphic>
              <a:graphicData uri="http://schemas.openxmlformats.org/drawingml/2006/table">
                <a:tbl>
                  <a:tblPr firstRow="1" bandRow="1">
                    <a:tableStyleId>{5C22544A-7EE6-4342-B048-85BDC9FD1C3A}</a:tableStyleId>
                  </a:tblPr>
                  <a:tblGrid>
                    <a:gridCol w="346392"/>
                    <a:gridCol w="333692"/>
                  </a:tblGrid>
                  <a:tr h="0">
                    <a:tc>
                      <a:txBody>
                        <a:bodyPr/>
                        <a:lstStyle/>
                        <a:p>
                          <a:pPr algn="ctr"/>
                          <a:r>
                            <a:rPr lang="en-US" sz="1800" dirty="0">
                              <a:latin typeface="Arial" panose="020B0604020202020204" pitchFamily="34" charset="0"/>
                              <a:cs typeface="Arial" panose="020B0604020202020204" pitchFamily="34" charset="0"/>
                            </a:rPr>
                            <a:t>A</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B</a:t>
                          </a:r>
                          <a:endParaRPr lang="en-US" sz="1800" dirty="0">
                            <a:latin typeface="Arial" panose="020B0604020202020204" pitchFamily="34" charset="0"/>
                            <a:cs typeface="Arial" panose="020B0604020202020204" pitchFamily="34" charset="0"/>
                          </a:endParaRPr>
                        </a:p>
                      </a:txBody>
                      <a:tcPr anchor="ctr"/>
                    </a:tc>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𝛼</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m:t>
                                </m:r>
                              </m:oMath>
                            </m:oMathPara>
                          </a14:m>
                          <a:endParaRPr lang="en-US" sz="1800" dirty="0"/>
                        </a:p>
                      </a:txBody>
                      <a:tcPr anchor="ctr"/>
                    </a:tc>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𝛼</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2</m:t>
                                </m:r>
                              </m:oMath>
                            </m:oMathPara>
                          </a14:m>
                          <a:endParaRPr lang="en-US" sz="1800" dirty="0"/>
                        </a:p>
                      </a:txBody>
                      <a:tcPr anchor="ctr"/>
                    </a:tc>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𝛽</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m:t>
                                </m:r>
                              </m:oMath>
                            </m:oMathPara>
                          </a14:m>
                          <a:endParaRPr lang="en-US" sz="1800" dirty="0"/>
                        </a:p>
                      </a:txBody>
                      <a:tcPr anchor="ctr"/>
                    </a:tc>
                  </a:tr>
                </a:tbl>
              </a:graphicData>
            </a:graphic>
          </p:graphicFrame>
        </mc:Choice>
        <mc:Fallback xmlns="">
          <p:graphicFrame>
            <p:nvGraphicFramePr>
              <p:cNvPr id="4" name="Table 4"/>
              <p:cNvGraphicFramePr>
                <a:graphicFrameLocks noGrp="1"/>
              </p:cNvGraphicFramePr>
              <p:nvPr/>
            </p:nvGraphicFramePr>
            <p:xfrm>
              <a:off x="4952924" y="1965960"/>
              <a:ext cx="680084" cy="1463040"/>
            </p:xfrm>
            <a:graphic>
              <a:graphicData uri="http://schemas.openxmlformats.org/drawingml/2006/table">
                <a:tbl>
                  <a:tblPr firstRow="1" bandRow="1">
                    <a:tableStyleId>{5C22544A-7EE6-4342-B048-85BDC9FD1C3A}</a:tableStyleId>
                  </a:tblPr>
                  <a:tblGrid>
                    <a:gridCol w="346392"/>
                    <a:gridCol w="333692"/>
                  </a:tblGrid>
                  <a:tr h="0">
                    <a:tc>
                      <a:txBody>
                        <a:bodyPr/>
                        <a:lstStyle/>
                        <a:p>
                          <a:pPr algn="ctr"/>
                          <a:r>
                            <a:rPr lang="en-US" sz="1800" dirty="0">
                              <a:latin typeface="Arial" panose="020B0604020202020204" pitchFamily="34" charset="0"/>
                              <a:cs typeface="Arial" panose="020B0604020202020204" pitchFamily="34" charset="0"/>
                            </a:rPr>
                            <a:t>A</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B</a:t>
                          </a:r>
                          <a:endParaRPr lang="en-US" sz="1800" dirty="0">
                            <a:latin typeface="Arial" panose="020B0604020202020204" pitchFamily="34" charset="0"/>
                            <a:cs typeface="Arial" panose="020B0604020202020204" pitchFamily="34" charset="0"/>
                          </a:endParaRPr>
                        </a:p>
                      </a:txBody>
                      <a:tcPr anchor="ctr"/>
                    </a:tc>
                  </a:tr>
                  <a:tr h="365760">
                    <a:tc>
                      <a:txBody>
                        <a:bodyPr/>
                        <a:lstStyle/>
                        <a:p>
                          <a:endParaRPr lang="zh-CN"/>
                        </a:p>
                      </a:txBody>
                      <a:tcPr anchor="ctr">
                        <a:blipFill>
                          <a:blip r:embed="rId2"/>
                        </a:blipFill>
                      </a:tcPr>
                    </a:tc>
                    <a:tc>
                      <a:txBody>
                        <a:bodyPr/>
                        <a:lstStyle/>
                        <a:p>
                          <a:endParaRPr lang="zh-CN"/>
                        </a:p>
                      </a:txBody>
                      <a:tcPr anchor="ctr">
                        <a:blipFill>
                          <a:blip r:embed="rId2"/>
                        </a:blipFill>
                      </a:tcPr>
                    </a:tc>
                  </a:tr>
                  <a:tr h="365760">
                    <a:tc>
                      <a:txBody>
                        <a:bodyPr/>
                        <a:lstStyle/>
                        <a:p>
                          <a:endParaRPr lang="zh-CN"/>
                        </a:p>
                      </a:txBody>
                      <a:tcPr anchor="ctr">
                        <a:blipFill>
                          <a:blip r:embed="rId2"/>
                        </a:blipFill>
                      </a:tcPr>
                    </a:tc>
                    <a:tc>
                      <a:txBody>
                        <a:bodyPr/>
                        <a:lstStyle/>
                        <a:p>
                          <a:endParaRPr lang="zh-CN"/>
                        </a:p>
                      </a:txBody>
                      <a:tcPr anchor="ctr">
                        <a:blipFill>
                          <a:blip r:embed="rId2"/>
                        </a:blipFill>
                      </a:tcPr>
                    </a:tc>
                  </a:tr>
                  <a:tr h="365760">
                    <a:tc>
                      <a:txBody>
                        <a:bodyPr/>
                        <a:lstStyle/>
                        <a:p>
                          <a:endParaRPr lang="zh-CN"/>
                        </a:p>
                      </a:txBody>
                      <a:tcPr anchor="ctr">
                        <a:blipFill>
                          <a:blip r:embed="rId2"/>
                        </a:blipFill>
                      </a:tcPr>
                    </a:tc>
                    <a:tc>
                      <a:txBody>
                        <a:bodyPr/>
                        <a:lstStyle/>
                        <a:p>
                          <a:endParaRPr lang="zh-CN"/>
                        </a:p>
                      </a:txBody>
                      <a:tcPr anchor="ctr">
                        <a:blipFill>
                          <a:blip r:embed="rId2"/>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2" name="Table 4"/>
              <p:cNvGraphicFramePr>
                <a:graphicFrameLocks noGrp="1"/>
              </p:cNvGraphicFramePr>
              <p:nvPr/>
            </p:nvGraphicFramePr>
            <p:xfrm>
              <a:off x="6476924" y="1965960"/>
              <a:ext cx="680084" cy="1097280"/>
            </p:xfrm>
            <a:graphic>
              <a:graphicData uri="http://schemas.openxmlformats.org/drawingml/2006/table">
                <a:tbl>
                  <a:tblPr firstRow="1" bandRow="1">
                    <a:tableStyleId>{5C22544A-7EE6-4342-B048-85BDC9FD1C3A}</a:tableStyleId>
                  </a:tblPr>
                  <a:tblGrid>
                    <a:gridCol w="346392"/>
                    <a:gridCol w="333692"/>
                  </a:tblGrid>
                  <a:tr h="0">
                    <a:tc>
                      <a:txBody>
                        <a:bodyPr/>
                        <a:lstStyle/>
                        <a:p>
                          <a:pPr algn="ctr"/>
                          <a:r>
                            <a:rPr lang="en-US" sz="1800" dirty="0">
                              <a:latin typeface="Arial" panose="020B0604020202020204" pitchFamily="34" charset="0"/>
                              <a:cs typeface="Arial" panose="020B0604020202020204" pitchFamily="34" charset="0"/>
                            </a:rPr>
                            <a:t>A</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B</a:t>
                          </a:r>
                          <a:endParaRPr lang="en-US" sz="1800" dirty="0">
                            <a:latin typeface="Arial" panose="020B0604020202020204" pitchFamily="34" charset="0"/>
                            <a:cs typeface="Arial" panose="020B0604020202020204" pitchFamily="34" charset="0"/>
                          </a:endParaRPr>
                        </a:p>
                      </a:txBody>
                      <a:tcPr anchor="ctr"/>
                    </a:tc>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𝛼</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2</m:t>
                                </m:r>
                              </m:oMath>
                            </m:oMathPara>
                          </a14:m>
                          <a:endParaRPr lang="en-US" sz="1800" dirty="0"/>
                        </a:p>
                      </a:txBody>
                      <a:tcPr anchor="ctr"/>
                    </a:tc>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𝛽</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3</m:t>
                                </m:r>
                              </m:oMath>
                            </m:oMathPara>
                          </a14:m>
                          <a:endParaRPr lang="en-US" sz="1800" dirty="0"/>
                        </a:p>
                      </a:txBody>
                      <a:tcPr anchor="ctr"/>
                    </a:tc>
                  </a:tr>
                </a:tbl>
              </a:graphicData>
            </a:graphic>
          </p:graphicFrame>
        </mc:Choice>
        <mc:Fallback xmlns="">
          <p:graphicFrame>
            <p:nvGraphicFramePr>
              <p:cNvPr id="12" name="Table 4"/>
              <p:cNvGraphicFramePr>
                <a:graphicFrameLocks noGrp="1"/>
              </p:cNvGraphicFramePr>
              <p:nvPr/>
            </p:nvGraphicFramePr>
            <p:xfrm>
              <a:off x="6476924" y="1965960"/>
              <a:ext cx="680084" cy="1097280"/>
            </p:xfrm>
            <a:graphic>
              <a:graphicData uri="http://schemas.openxmlformats.org/drawingml/2006/table">
                <a:tbl>
                  <a:tblPr firstRow="1" bandRow="1">
                    <a:tableStyleId>{5C22544A-7EE6-4342-B048-85BDC9FD1C3A}</a:tableStyleId>
                  </a:tblPr>
                  <a:tblGrid>
                    <a:gridCol w="346392"/>
                    <a:gridCol w="333692"/>
                  </a:tblGrid>
                  <a:tr h="0">
                    <a:tc>
                      <a:txBody>
                        <a:bodyPr/>
                        <a:lstStyle/>
                        <a:p>
                          <a:pPr algn="ctr"/>
                          <a:r>
                            <a:rPr lang="en-US" sz="1800" dirty="0">
                              <a:latin typeface="Arial" panose="020B0604020202020204" pitchFamily="34" charset="0"/>
                              <a:cs typeface="Arial" panose="020B0604020202020204" pitchFamily="34" charset="0"/>
                            </a:rPr>
                            <a:t>A</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B</a:t>
                          </a:r>
                          <a:endParaRPr lang="en-US" sz="1800" dirty="0">
                            <a:latin typeface="Arial" panose="020B0604020202020204" pitchFamily="34" charset="0"/>
                            <a:cs typeface="Arial" panose="020B0604020202020204" pitchFamily="34" charset="0"/>
                          </a:endParaRPr>
                        </a:p>
                      </a:txBody>
                      <a:tcPr anchor="ctr"/>
                    </a:tc>
                  </a:tr>
                  <a:tr h="365760">
                    <a:tc>
                      <a:txBody>
                        <a:bodyPr/>
                        <a:lstStyle/>
                        <a:p>
                          <a:endParaRPr lang="zh-CN"/>
                        </a:p>
                      </a:txBody>
                      <a:tcPr anchor="ctr">
                        <a:blipFill>
                          <a:blip r:embed="rId3"/>
                        </a:blipFill>
                      </a:tcPr>
                    </a:tc>
                    <a:tc>
                      <a:txBody>
                        <a:bodyPr/>
                        <a:lstStyle/>
                        <a:p>
                          <a:endParaRPr lang="zh-CN"/>
                        </a:p>
                      </a:txBody>
                      <a:tcPr anchor="ctr">
                        <a:blipFill>
                          <a:blip r:embed="rId3"/>
                        </a:blipFill>
                      </a:tcPr>
                    </a:tc>
                  </a:tr>
                  <a:tr h="365760">
                    <a:tc>
                      <a:txBody>
                        <a:bodyPr/>
                        <a:lstStyle/>
                        <a:p>
                          <a:endParaRPr lang="zh-CN"/>
                        </a:p>
                      </a:txBody>
                      <a:tcPr anchor="ctr">
                        <a:blipFill>
                          <a:blip r:embed="rId3"/>
                        </a:blipFill>
                      </a:tcPr>
                    </a:tc>
                    <a:tc>
                      <a:txBody>
                        <a:bodyPr/>
                        <a:lstStyle/>
                        <a:p>
                          <a:endParaRPr lang="zh-CN"/>
                        </a:p>
                      </a:txBody>
                      <a:tcPr anchor="ctr">
                        <a:blipFill>
                          <a:blip r:embed="rId3"/>
                        </a:blipFill>
                      </a:tcPr>
                    </a:tc>
                  </a:tr>
                </a:tbl>
              </a:graphicData>
            </a:graphic>
          </p:graphicFrame>
        </mc:Fallback>
      </mc:AlternateContent>
      <mc:AlternateContent xmlns:mc="http://schemas.openxmlformats.org/markup-compatibility/2006">
        <mc:Choice xmlns:a14="http://schemas.microsoft.com/office/drawing/2010/main" Requires="a14">
          <p:sp>
            <p:nvSpPr>
              <p:cNvPr id="5" name="TextBox 4"/>
              <p:cNvSpPr txBox="1"/>
              <p:nvPr/>
            </p:nvSpPr>
            <p:spPr>
              <a:xfrm>
                <a:off x="4591671" y="1965960"/>
                <a:ext cx="361253" cy="369332"/>
              </a:xfrm>
              <a:prstGeom prst="rect">
                <a:avLst/>
              </a:prstGeom>
            </p:spPr>
            <p:txBody>
              <a:bodyPr vert="horz" wrap="none" lIns="91440" tIns="45720" rIns="91440" bIns="45720" rtlCol="0" anchor="ctr">
                <a:spAutoFit/>
              </a:bodyPr>
              <a:lstStyle/>
              <a:p>
                <a:pPr algn="l"/>
                <a14:m>
                  <m:oMathPara xmlns:m="http://schemas.openxmlformats.org/officeDocument/2006/math">
                    <m:oMathParaPr>
                      <m:jc m:val="centerGroup"/>
                    </m:oMathParaPr>
                    <m:oMath xmlns:m="http://schemas.openxmlformats.org/officeDocument/2006/math">
                      <m:r>
                        <a:rPr kumimoji="1" lang="en-US" i="1" dirty="0" smtClean="0">
                          <a:latin typeface="Cambria Math" panose="02040503050406030204" pitchFamily="18" charset="0"/>
                        </a:rPr>
                        <m:t>𝑟</m:t>
                      </m:r>
                    </m:oMath>
                  </m:oMathPara>
                </a14:m>
                <a:endParaRPr kumimoji="1" lang="en-US" dirty="0"/>
              </a:p>
            </p:txBody>
          </p:sp>
        </mc:Choice>
        <mc:Fallback>
          <p:sp>
            <p:nvSpPr>
              <p:cNvPr id="5" name="TextBox 4"/>
              <p:cNvSpPr txBox="1">
                <a:spLocks noRot="1" noChangeAspect="1" noMove="1" noResize="1" noEditPoints="1" noAdjustHandles="1" noChangeArrowheads="1" noChangeShapeType="1" noTextEdit="1"/>
              </p:cNvSpPr>
              <p:nvPr/>
            </p:nvSpPr>
            <p:spPr>
              <a:xfrm>
                <a:off x="4591671" y="1965960"/>
                <a:ext cx="361253" cy="369332"/>
              </a:xfrm>
              <a:prstGeom prst="rect">
                <a:avLst/>
              </a:prstGeom>
              <a:blipFill rotWithShape="1">
                <a:blip r:embed="rId4"/>
                <a:stretch>
                  <a:fillRect l="-172" r="155" b="1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6117595" y="1965960"/>
                <a:ext cx="359329" cy="369332"/>
              </a:xfrm>
              <a:prstGeom prst="rect">
                <a:avLst/>
              </a:prstGeom>
            </p:spPr>
            <p:txBody>
              <a:bodyPr vert="horz" wrap="none" lIns="91440" tIns="45720" rIns="91440" bIns="45720" rtlCol="0" anchor="ctr">
                <a:spAutoFit/>
              </a:bodyPr>
              <a:lstStyle/>
              <a:p>
                <a:pPr algn="l"/>
                <a14:m>
                  <m:oMathPara xmlns:m="http://schemas.openxmlformats.org/officeDocument/2006/math">
                    <m:oMathParaPr>
                      <m:jc m:val="centerGroup"/>
                    </m:oMathParaPr>
                    <m:oMath xmlns:m="http://schemas.openxmlformats.org/officeDocument/2006/math">
                      <m:r>
                        <a:rPr kumimoji="1" lang="en-US" b="0" i="1" dirty="0" smtClean="0">
                          <a:latin typeface="Cambria Math" panose="02040503050406030204" pitchFamily="18" charset="0"/>
                        </a:rPr>
                        <m:t>𝑠</m:t>
                      </m:r>
                    </m:oMath>
                  </m:oMathPara>
                </a14:m>
                <a:endParaRPr kumimoji="1"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6117595" y="1965960"/>
                <a:ext cx="359329" cy="369332"/>
              </a:xfrm>
              <a:prstGeom prst="rect">
                <a:avLst/>
              </a:prstGeom>
              <a:blipFill rotWithShape="1">
                <a:blip r:embed="rId5"/>
                <a:stretch>
                  <a:fillRect l="-1" r="156" b="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4"/>
              <p:cNvGraphicFramePr>
                <a:graphicFrameLocks noGrp="1"/>
              </p:cNvGraphicFramePr>
              <p:nvPr/>
            </p:nvGraphicFramePr>
            <p:xfrm>
              <a:off x="4952661" y="3699810"/>
              <a:ext cx="680084" cy="1828800"/>
            </p:xfrm>
            <a:graphic>
              <a:graphicData uri="http://schemas.openxmlformats.org/drawingml/2006/table">
                <a:tbl>
                  <a:tblPr firstRow="1" bandRow="1">
                    <a:tableStyleId>{5C22544A-7EE6-4342-B048-85BDC9FD1C3A}</a:tableStyleId>
                  </a:tblPr>
                  <a:tblGrid>
                    <a:gridCol w="346392"/>
                    <a:gridCol w="333692"/>
                  </a:tblGrid>
                  <a:tr h="0">
                    <a:tc>
                      <a:txBody>
                        <a:bodyPr/>
                        <a:lstStyle/>
                        <a:p>
                          <a:pPr algn="ctr"/>
                          <a:r>
                            <a:rPr lang="en-US" sz="1800" dirty="0">
                              <a:latin typeface="Arial" panose="020B0604020202020204" pitchFamily="34" charset="0"/>
                              <a:cs typeface="Arial" panose="020B0604020202020204" pitchFamily="34" charset="0"/>
                            </a:rPr>
                            <a:t>A</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B</a:t>
                          </a:r>
                          <a:endParaRPr lang="en-US" sz="1800" dirty="0">
                            <a:latin typeface="Arial" panose="020B0604020202020204" pitchFamily="34" charset="0"/>
                            <a:cs typeface="Arial" panose="020B0604020202020204" pitchFamily="34" charset="0"/>
                          </a:endParaRPr>
                        </a:p>
                      </a:txBody>
                      <a:tcPr anchor="ctr"/>
                    </a:tc>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𝛼</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m:t>
                                </m:r>
                              </m:oMath>
                            </m:oMathPara>
                          </a14:m>
                          <a:endParaRPr lang="en-US" sz="1800" dirty="0"/>
                        </a:p>
                      </a:txBody>
                      <a:tcPr anchor="ctr"/>
                    </a:tc>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𝛼</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2</m:t>
                                </m:r>
                              </m:oMath>
                            </m:oMathPara>
                          </a14:m>
                          <a:endParaRPr lang="en-US" sz="1800" dirty="0"/>
                        </a:p>
                      </a:txBody>
                      <a:tcPr anchor="ctr"/>
                    </a:tc>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𝛽</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m:t>
                                </m:r>
                              </m:oMath>
                            </m:oMathPara>
                          </a14:m>
                          <a:endParaRPr lang="en-US" sz="1800" dirty="0"/>
                        </a:p>
                      </a:txBody>
                      <a:tcPr anchor="ctr"/>
                    </a:tc>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𝛽</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3</m:t>
                                </m:r>
                              </m:oMath>
                            </m:oMathPara>
                          </a14:m>
                          <a:endParaRPr lang="en-US" sz="1800" dirty="0"/>
                        </a:p>
                      </a:txBody>
                      <a:tcPr anchor="ctr"/>
                    </a:tc>
                  </a:tr>
                </a:tbl>
              </a:graphicData>
            </a:graphic>
          </p:graphicFrame>
        </mc:Choice>
        <mc:Fallback xmlns="">
          <p:graphicFrame>
            <p:nvGraphicFramePr>
              <p:cNvPr id="14" name="Table 4"/>
              <p:cNvGraphicFramePr>
                <a:graphicFrameLocks noGrp="1"/>
              </p:cNvGraphicFramePr>
              <p:nvPr/>
            </p:nvGraphicFramePr>
            <p:xfrm>
              <a:off x="4952661" y="3699810"/>
              <a:ext cx="680084" cy="1828800"/>
            </p:xfrm>
            <a:graphic>
              <a:graphicData uri="http://schemas.openxmlformats.org/drawingml/2006/table">
                <a:tbl>
                  <a:tblPr firstRow="1" bandRow="1">
                    <a:tableStyleId>{5C22544A-7EE6-4342-B048-85BDC9FD1C3A}</a:tableStyleId>
                  </a:tblPr>
                  <a:tblGrid>
                    <a:gridCol w="346392"/>
                    <a:gridCol w="333692"/>
                  </a:tblGrid>
                  <a:tr h="0">
                    <a:tc>
                      <a:txBody>
                        <a:bodyPr/>
                        <a:lstStyle/>
                        <a:p>
                          <a:pPr algn="ctr"/>
                          <a:r>
                            <a:rPr lang="en-US" sz="1800" dirty="0">
                              <a:latin typeface="Arial" panose="020B0604020202020204" pitchFamily="34" charset="0"/>
                              <a:cs typeface="Arial" panose="020B0604020202020204" pitchFamily="34" charset="0"/>
                            </a:rPr>
                            <a:t>A</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B</a:t>
                          </a:r>
                          <a:endParaRPr lang="en-US" sz="1800" dirty="0">
                            <a:latin typeface="Arial" panose="020B0604020202020204" pitchFamily="34" charset="0"/>
                            <a:cs typeface="Arial" panose="020B0604020202020204" pitchFamily="34" charset="0"/>
                          </a:endParaRPr>
                        </a:p>
                      </a:txBody>
                      <a:tcPr anchor="ctr"/>
                    </a:tc>
                  </a:tr>
                  <a:tr h="365760">
                    <a:tc>
                      <a:txBody>
                        <a:bodyPr/>
                        <a:lstStyle/>
                        <a:p>
                          <a:endParaRPr lang="zh-CN"/>
                        </a:p>
                      </a:txBody>
                      <a:tcPr anchor="ctr">
                        <a:blipFill>
                          <a:blip r:embed="rId6"/>
                        </a:blipFill>
                      </a:tcPr>
                    </a:tc>
                    <a:tc>
                      <a:txBody>
                        <a:bodyPr/>
                        <a:lstStyle/>
                        <a:p>
                          <a:endParaRPr lang="zh-CN"/>
                        </a:p>
                      </a:txBody>
                      <a:tcPr anchor="ctr">
                        <a:blipFill>
                          <a:blip r:embed="rId6"/>
                        </a:blipFill>
                      </a:tcPr>
                    </a:tc>
                  </a:tr>
                  <a:tr h="365760">
                    <a:tc>
                      <a:txBody>
                        <a:bodyPr/>
                        <a:lstStyle/>
                        <a:p>
                          <a:endParaRPr lang="zh-CN"/>
                        </a:p>
                      </a:txBody>
                      <a:tcPr anchor="ctr">
                        <a:blipFill>
                          <a:blip r:embed="rId6"/>
                        </a:blipFill>
                      </a:tcPr>
                    </a:tc>
                    <a:tc>
                      <a:txBody>
                        <a:bodyPr/>
                        <a:lstStyle/>
                        <a:p>
                          <a:endParaRPr lang="zh-CN"/>
                        </a:p>
                      </a:txBody>
                      <a:tcPr anchor="ctr">
                        <a:blipFill>
                          <a:blip r:embed="rId6"/>
                        </a:blipFill>
                      </a:tcPr>
                    </a:tc>
                  </a:tr>
                  <a:tr h="365760">
                    <a:tc>
                      <a:txBody>
                        <a:bodyPr/>
                        <a:lstStyle/>
                        <a:p>
                          <a:endParaRPr lang="zh-CN"/>
                        </a:p>
                      </a:txBody>
                      <a:tcPr anchor="ctr">
                        <a:blipFill>
                          <a:blip r:embed="rId6"/>
                        </a:blipFill>
                      </a:tcPr>
                    </a:tc>
                    <a:tc>
                      <a:txBody>
                        <a:bodyPr/>
                        <a:lstStyle/>
                        <a:p>
                          <a:endParaRPr lang="zh-CN"/>
                        </a:p>
                      </a:txBody>
                      <a:tcPr anchor="ctr">
                        <a:blipFill>
                          <a:blip r:embed="rId6"/>
                        </a:blipFill>
                      </a:tcPr>
                    </a:tc>
                  </a:tr>
                  <a:tr h="365760">
                    <a:tc>
                      <a:txBody>
                        <a:bodyPr/>
                        <a:lstStyle/>
                        <a:p>
                          <a:endParaRPr lang="zh-CN"/>
                        </a:p>
                      </a:txBody>
                      <a:tcPr anchor="ctr">
                        <a:blipFill>
                          <a:blip r:embed="rId6"/>
                        </a:blipFill>
                      </a:tcPr>
                    </a:tc>
                    <a:tc>
                      <a:txBody>
                        <a:bodyPr/>
                        <a:lstStyle/>
                        <a:p>
                          <a:endParaRPr lang="zh-CN"/>
                        </a:p>
                      </a:txBody>
                      <a:tcPr anchor="ctr">
                        <a:blipFill>
                          <a:blip r:embed="rId6"/>
                        </a:blipFill>
                      </a:tcPr>
                    </a:tc>
                  </a:tr>
                </a:tbl>
              </a:graphicData>
            </a:graphic>
          </p:graphicFrame>
        </mc:Fallback>
      </mc:AlternateContent>
      <mc:AlternateContent xmlns:mc="http://schemas.openxmlformats.org/markup-compatibility/2006">
        <mc:Choice xmlns:a14="http://schemas.microsoft.com/office/drawing/2010/main" Requires="a14">
          <p:sp>
            <p:nvSpPr>
              <p:cNvPr id="15" name="TextBox 14"/>
              <p:cNvSpPr txBox="1"/>
              <p:nvPr/>
            </p:nvSpPr>
            <p:spPr>
              <a:xfrm>
                <a:off x="4219575" y="3699810"/>
                <a:ext cx="733085" cy="369332"/>
              </a:xfrm>
              <a:prstGeom prst="rect">
                <a:avLst/>
              </a:prstGeom>
            </p:spPr>
            <p:txBody>
              <a:bodyPr vert="horz" wrap="none" lIns="91440" tIns="45720" rIns="91440" bIns="45720" rtlCol="0" anchor="ctr">
                <a:spAutoFit/>
              </a:bodyPr>
              <a:lstStyle/>
              <a:p>
                <a:pPr algn="l"/>
                <a14:m>
                  <m:oMathPara xmlns:m="http://schemas.openxmlformats.org/officeDocument/2006/math">
                    <m:oMathParaPr>
                      <m:jc m:val="centerGroup"/>
                    </m:oMathParaPr>
                    <m:oMath xmlns:m="http://schemas.openxmlformats.org/officeDocument/2006/math">
                      <m:r>
                        <a:rPr kumimoji="1" lang="en-US" i="1" dirty="0" smtClean="0">
                          <a:latin typeface="Cambria Math" panose="02040503050406030204" pitchFamily="18" charset="0"/>
                        </a:rPr>
                        <m:t>𝑟</m:t>
                      </m:r>
                      <m:r>
                        <a:rPr kumimoji="1" lang="en-US" b="0" i="1" dirty="0" smtClean="0">
                          <a:latin typeface="Cambria Math" panose="02040503050406030204" pitchFamily="18" charset="0"/>
                        </a:rPr>
                        <m:t>∪</m:t>
                      </m:r>
                      <m:r>
                        <a:rPr kumimoji="1" lang="en-US" b="0" i="1" dirty="0" smtClean="0">
                          <a:latin typeface="Cambria Math" panose="02040503050406030204" pitchFamily="18" charset="0"/>
                        </a:rPr>
                        <m:t>𝑠</m:t>
                      </m:r>
                    </m:oMath>
                  </m:oMathPara>
                </a14:m>
                <a:endParaRPr kumimoji="1"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4219575" y="3699810"/>
                <a:ext cx="733085" cy="369332"/>
              </a:xfrm>
              <a:prstGeom prst="rect">
                <a:avLst/>
              </a:prstGeom>
              <a:blipFill rotWithShape="1">
                <a:blip r:embed="rId7"/>
                <a:stretch>
                  <a:fillRect t="-81" r="40" b="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Table 4"/>
              <p:cNvGraphicFramePr>
                <a:graphicFrameLocks noGrp="1"/>
              </p:cNvGraphicFramePr>
              <p:nvPr/>
            </p:nvGraphicFramePr>
            <p:xfrm>
              <a:off x="6952911" y="3699810"/>
              <a:ext cx="680084" cy="731520"/>
            </p:xfrm>
            <a:graphic>
              <a:graphicData uri="http://schemas.openxmlformats.org/drawingml/2006/table">
                <a:tbl>
                  <a:tblPr firstRow="1" bandRow="1">
                    <a:tableStyleId>{5C22544A-7EE6-4342-B048-85BDC9FD1C3A}</a:tableStyleId>
                  </a:tblPr>
                  <a:tblGrid>
                    <a:gridCol w="346392"/>
                    <a:gridCol w="333692"/>
                  </a:tblGrid>
                  <a:tr h="0">
                    <a:tc>
                      <a:txBody>
                        <a:bodyPr/>
                        <a:lstStyle/>
                        <a:p>
                          <a:pPr algn="ctr"/>
                          <a:r>
                            <a:rPr lang="en-US" sz="1800" dirty="0">
                              <a:latin typeface="Arial" panose="020B0604020202020204" pitchFamily="34" charset="0"/>
                              <a:cs typeface="Arial" panose="020B0604020202020204" pitchFamily="34" charset="0"/>
                            </a:rPr>
                            <a:t>A</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B</a:t>
                          </a:r>
                          <a:endParaRPr lang="en-US" sz="1800" dirty="0">
                            <a:latin typeface="Arial" panose="020B0604020202020204" pitchFamily="34" charset="0"/>
                            <a:cs typeface="Arial" panose="020B0604020202020204" pitchFamily="34" charset="0"/>
                          </a:endParaRPr>
                        </a:p>
                      </a:txBody>
                      <a:tcPr anchor="ctr"/>
                    </a:tc>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𝛼</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2</m:t>
                                </m:r>
                              </m:oMath>
                            </m:oMathPara>
                          </a14:m>
                          <a:endParaRPr lang="en-US" sz="1800" dirty="0"/>
                        </a:p>
                      </a:txBody>
                      <a:tcPr anchor="ctr"/>
                    </a:tc>
                  </a:tr>
                </a:tbl>
              </a:graphicData>
            </a:graphic>
          </p:graphicFrame>
        </mc:Choice>
        <mc:Fallback xmlns="">
          <p:graphicFrame>
            <p:nvGraphicFramePr>
              <p:cNvPr id="16" name="Table 4"/>
              <p:cNvGraphicFramePr>
                <a:graphicFrameLocks noGrp="1"/>
              </p:cNvGraphicFramePr>
              <p:nvPr/>
            </p:nvGraphicFramePr>
            <p:xfrm>
              <a:off x="6952911" y="3699810"/>
              <a:ext cx="680084" cy="731520"/>
            </p:xfrm>
            <a:graphic>
              <a:graphicData uri="http://schemas.openxmlformats.org/drawingml/2006/table">
                <a:tbl>
                  <a:tblPr firstRow="1" bandRow="1">
                    <a:tableStyleId>{5C22544A-7EE6-4342-B048-85BDC9FD1C3A}</a:tableStyleId>
                  </a:tblPr>
                  <a:tblGrid>
                    <a:gridCol w="346392"/>
                    <a:gridCol w="333692"/>
                  </a:tblGrid>
                  <a:tr h="0">
                    <a:tc>
                      <a:txBody>
                        <a:bodyPr/>
                        <a:lstStyle/>
                        <a:p>
                          <a:pPr algn="ctr"/>
                          <a:r>
                            <a:rPr lang="en-US" sz="1800" dirty="0">
                              <a:latin typeface="Arial" panose="020B0604020202020204" pitchFamily="34" charset="0"/>
                              <a:cs typeface="Arial" panose="020B0604020202020204" pitchFamily="34" charset="0"/>
                            </a:rPr>
                            <a:t>A</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B</a:t>
                          </a:r>
                          <a:endParaRPr lang="en-US" sz="1800" dirty="0">
                            <a:latin typeface="Arial" panose="020B0604020202020204" pitchFamily="34" charset="0"/>
                            <a:cs typeface="Arial" panose="020B0604020202020204" pitchFamily="34" charset="0"/>
                          </a:endParaRPr>
                        </a:p>
                      </a:txBody>
                      <a:tcPr anchor="ctr"/>
                    </a:tc>
                  </a:tr>
                  <a:tr h="365760">
                    <a:tc>
                      <a:txBody>
                        <a:bodyPr/>
                        <a:lstStyle/>
                        <a:p>
                          <a:endParaRPr lang="zh-CN"/>
                        </a:p>
                      </a:txBody>
                      <a:tcPr anchor="ctr">
                        <a:blipFill>
                          <a:blip r:embed="rId8"/>
                        </a:blipFill>
                      </a:tcPr>
                    </a:tc>
                    <a:tc>
                      <a:txBody>
                        <a:bodyPr/>
                        <a:lstStyle/>
                        <a:p>
                          <a:endParaRPr lang="zh-CN"/>
                        </a:p>
                      </a:txBody>
                      <a:tcPr anchor="ctr">
                        <a:blipFill>
                          <a:blip r:embed="rId8"/>
                        </a:blipFill>
                      </a:tcPr>
                    </a:tc>
                  </a:tr>
                </a:tbl>
              </a:graphicData>
            </a:graphic>
          </p:graphicFrame>
        </mc:Fallback>
      </mc:AlternateContent>
      <mc:AlternateContent xmlns:mc="http://schemas.openxmlformats.org/markup-compatibility/2006">
        <mc:Choice xmlns:a14="http://schemas.microsoft.com/office/drawing/2010/main" Requires="a14">
          <p:sp>
            <p:nvSpPr>
              <p:cNvPr id="17" name="TextBox 16"/>
              <p:cNvSpPr txBox="1"/>
              <p:nvPr/>
            </p:nvSpPr>
            <p:spPr>
              <a:xfrm>
                <a:off x="6219825" y="3699810"/>
                <a:ext cx="733086" cy="369332"/>
              </a:xfrm>
              <a:prstGeom prst="rect">
                <a:avLst/>
              </a:prstGeom>
            </p:spPr>
            <p:txBody>
              <a:bodyPr vert="horz" wrap="none" lIns="91440" tIns="45720" rIns="91440" bIns="45720" rtlCol="0" anchor="ctr">
                <a:spAutoFit/>
              </a:bodyPr>
              <a:lstStyle/>
              <a:p>
                <a:pPr algn="l"/>
                <a14:m>
                  <m:oMathPara xmlns:m="http://schemas.openxmlformats.org/officeDocument/2006/math">
                    <m:oMathParaPr>
                      <m:jc m:val="centerGroup"/>
                    </m:oMathParaPr>
                    <m:oMath xmlns:m="http://schemas.openxmlformats.org/officeDocument/2006/math">
                      <m:r>
                        <a:rPr kumimoji="1" lang="en-US" i="1" dirty="0" smtClean="0">
                          <a:latin typeface="Cambria Math" panose="02040503050406030204" pitchFamily="18" charset="0"/>
                        </a:rPr>
                        <m:t>𝑟</m:t>
                      </m:r>
                      <m:r>
                        <a:rPr kumimoji="1" lang="en-US" b="0" i="1" dirty="0" smtClean="0">
                          <a:latin typeface="Cambria Math" panose="02040503050406030204" pitchFamily="18" charset="0"/>
                        </a:rPr>
                        <m:t>∩</m:t>
                      </m:r>
                      <m:r>
                        <a:rPr kumimoji="1" lang="en-US" b="0" i="1" dirty="0" smtClean="0">
                          <a:latin typeface="Cambria Math" panose="02040503050406030204" pitchFamily="18" charset="0"/>
                        </a:rPr>
                        <m:t>𝑠</m:t>
                      </m:r>
                    </m:oMath>
                  </m:oMathPara>
                </a14:m>
                <a:endParaRPr kumimoji="1"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6219825" y="3699810"/>
                <a:ext cx="733086" cy="369332"/>
              </a:xfrm>
              <a:prstGeom prst="rect">
                <a:avLst/>
              </a:prstGeom>
              <a:blipFill rotWithShape="1">
                <a:blip r:embed="rId9"/>
                <a:stretch>
                  <a:fillRect t="-81" r="40" b="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Table 4"/>
              <p:cNvGraphicFramePr>
                <a:graphicFrameLocks noGrp="1"/>
              </p:cNvGraphicFramePr>
              <p:nvPr/>
            </p:nvGraphicFramePr>
            <p:xfrm>
              <a:off x="8953161" y="3676651"/>
              <a:ext cx="680084" cy="1097280"/>
            </p:xfrm>
            <a:graphic>
              <a:graphicData uri="http://schemas.openxmlformats.org/drawingml/2006/table">
                <a:tbl>
                  <a:tblPr firstRow="1" bandRow="1">
                    <a:tableStyleId>{5C22544A-7EE6-4342-B048-85BDC9FD1C3A}</a:tableStyleId>
                  </a:tblPr>
                  <a:tblGrid>
                    <a:gridCol w="346392"/>
                    <a:gridCol w="333692"/>
                  </a:tblGrid>
                  <a:tr h="0">
                    <a:tc>
                      <a:txBody>
                        <a:bodyPr/>
                        <a:lstStyle/>
                        <a:p>
                          <a:pPr algn="ctr"/>
                          <a:r>
                            <a:rPr lang="en-US" sz="1800" dirty="0">
                              <a:latin typeface="Arial" panose="020B0604020202020204" pitchFamily="34" charset="0"/>
                              <a:cs typeface="Arial" panose="020B0604020202020204" pitchFamily="34" charset="0"/>
                            </a:rPr>
                            <a:t>A</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B</a:t>
                          </a:r>
                          <a:endParaRPr lang="en-US" sz="1800" dirty="0">
                            <a:latin typeface="Arial" panose="020B0604020202020204" pitchFamily="34" charset="0"/>
                            <a:cs typeface="Arial" panose="020B0604020202020204" pitchFamily="34" charset="0"/>
                          </a:endParaRPr>
                        </a:p>
                      </a:txBody>
                      <a:tcPr anchor="ctr"/>
                    </a:tc>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𝛼</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m:t>
                                </m:r>
                              </m:oMath>
                            </m:oMathPara>
                          </a14:m>
                          <a:endParaRPr lang="en-US" sz="1800" dirty="0"/>
                        </a:p>
                      </a:txBody>
                      <a:tcPr anchor="ctr"/>
                    </a:tc>
                  </a:tr>
                  <a:tr h="0">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𝛽</m:t>
                                </m:r>
                              </m:oMath>
                            </m:oMathPara>
                          </a14:m>
                          <a:endParaRPr 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1</m:t>
                                </m:r>
                              </m:oMath>
                            </m:oMathPara>
                          </a14:m>
                          <a:endParaRPr lang="en-US" sz="1800" dirty="0"/>
                        </a:p>
                      </a:txBody>
                      <a:tcPr anchor="ctr"/>
                    </a:tc>
                  </a:tr>
                </a:tbl>
              </a:graphicData>
            </a:graphic>
          </p:graphicFrame>
        </mc:Choice>
        <mc:Fallback xmlns="">
          <p:graphicFrame>
            <p:nvGraphicFramePr>
              <p:cNvPr id="18" name="Table 4"/>
              <p:cNvGraphicFramePr>
                <a:graphicFrameLocks noGrp="1"/>
              </p:cNvGraphicFramePr>
              <p:nvPr/>
            </p:nvGraphicFramePr>
            <p:xfrm>
              <a:off x="8953161" y="3676651"/>
              <a:ext cx="680084" cy="1097280"/>
            </p:xfrm>
            <a:graphic>
              <a:graphicData uri="http://schemas.openxmlformats.org/drawingml/2006/table">
                <a:tbl>
                  <a:tblPr firstRow="1" bandRow="1">
                    <a:tableStyleId>{5C22544A-7EE6-4342-B048-85BDC9FD1C3A}</a:tableStyleId>
                  </a:tblPr>
                  <a:tblGrid>
                    <a:gridCol w="346392"/>
                    <a:gridCol w="333692"/>
                  </a:tblGrid>
                  <a:tr h="0">
                    <a:tc>
                      <a:txBody>
                        <a:bodyPr/>
                        <a:lstStyle/>
                        <a:p>
                          <a:pPr algn="ctr"/>
                          <a:r>
                            <a:rPr lang="en-US" sz="1800" dirty="0">
                              <a:latin typeface="Arial" panose="020B0604020202020204" pitchFamily="34" charset="0"/>
                              <a:cs typeface="Arial" panose="020B0604020202020204" pitchFamily="34" charset="0"/>
                            </a:rPr>
                            <a:t>A</a:t>
                          </a:r>
                          <a:endParaRPr lang="en-US"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B</a:t>
                          </a:r>
                          <a:endParaRPr lang="en-US" sz="1800" dirty="0">
                            <a:latin typeface="Arial" panose="020B0604020202020204" pitchFamily="34" charset="0"/>
                            <a:cs typeface="Arial" panose="020B0604020202020204" pitchFamily="34" charset="0"/>
                          </a:endParaRPr>
                        </a:p>
                      </a:txBody>
                      <a:tcPr anchor="ctr"/>
                    </a:tc>
                  </a:tr>
                  <a:tr h="365760">
                    <a:tc>
                      <a:txBody>
                        <a:bodyPr/>
                        <a:lstStyle/>
                        <a:p>
                          <a:endParaRPr lang="zh-CN"/>
                        </a:p>
                      </a:txBody>
                      <a:tcPr anchor="ctr">
                        <a:blipFill>
                          <a:blip r:embed="rId10"/>
                        </a:blipFill>
                      </a:tcPr>
                    </a:tc>
                    <a:tc>
                      <a:txBody>
                        <a:bodyPr/>
                        <a:lstStyle/>
                        <a:p>
                          <a:endParaRPr lang="zh-CN"/>
                        </a:p>
                      </a:txBody>
                      <a:tcPr anchor="ctr">
                        <a:blipFill>
                          <a:blip r:embed="rId10"/>
                        </a:blipFill>
                      </a:tcPr>
                    </a:tc>
                  </a:tr>
                  <a:tr h="365760">
                    <a:tc>
                      <a:txBody>
                        <a:bodyPr/>
                        <a:lstStyle/>
                        <a:p>
                          <a:endParaRPr lang="zh-CN"/>
                        </a:p>
                      </a:txBody>
                      <a:tcPr anchor="ctr">
                        <a:blipFill>
                          <a:blip r:embed="rId10"/>
                        </a:blipFill>
                      </a:tcPr>
                    </a:tc>
                    <a:tc>
                      <a:txBody>
                        <a:bodyPr/>
                        <a:lstStyle/>
                        <a:p>
                          <a:endParaRPr lang="zh-CN"/>
                        </a:p>
                      </a:txBody>
                      <a:tcPr anchor="ctr">
                        <a:blipFill>
                          <a:blip r:embed="rId10"/>
                        </a:blipFill>
                      </a:tcPr>
                    </a:tc>
                  </a:tr>
                </a:tbl>
              </a:graphicData>
            </a:graphic>
          </p:graphicFrame>
        </mc:Fallback>
      </mc:AlternateContent>
      <mc:AlternateContent xmlns:mc="http://schemas.openxmlformats.org/markup-compatibility/2006">
        <mc:Choice xmlns:a14="http://schemas.microsoft.com/office/drawing/2010/main" Requires="a14">
          <p:sp>
            <p:nvSpPr>
              <p:cNvPr id="19" name="TextBox 18"/>
              <p:cNvSpPr txBox="1"/>
              <p:nvPr/>
            </p:nvSpPr>
            <p:spPr>
              <a:xfrm>
                <a:off x="8220075" y="3676651"/>
                <a:ext cx="749115" cy="369332"/>
              </a:xfrm>
              <a:prstGeom prst="rect">
                <a:avLst/>
              </a:prstGeom>
            </p:spPr>
            <p:txBody>
              <a:bodyPr vert="horz" wrap="none" lIns="91440" tIns="45720" rIns="91440" bIns="45720" rtlCol="0" anchor="ctr">
                <a:spAutoFit/>
              </a:bodyPr>
              <a:lstStyle/>
              <a:p>
                <a:pPr algn="l"/>
                <a14:m>
                  <m:oMathPara xmlns:m="http://schemas.openxmlformats.org/officeDocument/2006/math">
                    <m:oMathParaPr>
                      <m:jc m:val="centerGroup"/>
                    </m:oMathParaPr>
                    <m:oMath xmlns:m="http://schemas.openxmlformats.org/officeDocument/2006/math">
                      <m:r>
                        <a:rPr kumimoji="1" lang="en-US" i="1" dirty="0" smtClean="0">
                          <a:latin typeface="Cambria Math" panose="02040503050406030204" pitchFamily="18" charset="0"/>
                        </a:rPr>
                        <m:t>𝑟</m:t>
                      </m:r>
                      <m:r>
                        <a:rPr kumimoji="1" lang="en-US" b="0" i="1" dirty="0" smtClean="0">
                          <a:latin typeface="Cambria Math" panose="02040503050406030204" pitchFamily="18" charset="0"/>
                        </a:rPr>
                        <m:t>−</m:t>
                      </m:r>
                      <m:r>
                        <a:rPr kumimoji="1" lang="en-US" b="0" i="1" dirty="0" smtClean="0">
                          <a:latin typeface="Cambria Math" panose="02040503050406030204" pitchFamily="18" charset="0"/>
                        </a:rPr>
                        <m:t>𝑠</m:t>
                      </m:r>
                    </m:oMath>
                  </m:oMathPara>
                </a14:m>
                <a:endParaRPr kumimoji="1"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8220075" y="3676651"/>
                <a:ext cx="749115" cy="369332"/>
              </a:xfrm>
              <a:prstGeom prst="rect">
                <a:avLst/>
              </a:prstGeom>
              <a:blipFill rotWithShape="1">
                <a:blip r:embed="rId11"/>
                <a:stretch>
                  <a:fillRect r="60" b="108"/>
                </a:stretch>
              </a:blipFill>
            </p:spPr>
            <p:txBody>
              <a:bodyPr/>
              <a:lstStyle/>
              <a:p>
                <a:r>
                  <a:rPr lang="zh-CN" altLang="en-US">
                    <a:noFill/>
                  </a:rPr>
                  <a:t> </a:t>
                </a:r>
              </a:p>
            </p:txBody>
          </p:sp>
        </mc:Fallback>
      </mc:AlternateContent>
      <p:sp>
        <p:nvSpPr>
          <p:cNvPr id="20" name="Content Placeholder 2"/>
          <p:cNvSpPr txBox="1"/>
          <p:nvPr/>
        </p:nvSpPr>
        <p:spPr>
          <a:xfrm>
            <a:off x="838199" y="3699809"/>
            <a:ext cx="3434378" cy="2615265"/>
          </a:xfrm>
          <a:prstGeom prst="rect">
            <a:avLst/>
          </a:prstGeom>
        </p:spPr>
        <p:txBody>
          <a:bodyPr vert="horz" lIns="91440" tIns="45720" rIns="91440" bIns="45720" rtlCol="0">
            <a:normAutofit/>
          </a:bodyPr>
          <a:lstStyle>
            <a:lvl1pPr marL="273050" indent="-2730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Note:</a:t>
            </a:r>
            <a:endParaRPr lang="en-US" dirty="0"/>
          </a:p>
          <a:p>
            <a:pPr marL="0" indent="0">
              <a:buFont typeface="Arial" panose="020B0604020202020204" pitchFamily="34" charset="0"/>
              <a:buNone/>
            </a:pPr>
            <a:r>
              <a:rPr lang="en-US" dirty="0"/>
              <a:t>Duplicated rows are removed in this example (because sets do not have duplications).</a:t>
            </a:r>
            <a:endParaRPr lang="en-US" dirty="0"/>
          </a:p>
          <a:p>
            <a:pPr marL="0" indent="0">
              <a:buFont typeface="Arial" panose="020B0604020202020204" pitchFamily="34" charset="0"/>
              <a:buNone/>
            </a:pPr>
            <a:r>
              <a:rPr lang="en-US" dirty="0"/>
              <a:t>But, MySQL keeps duplications.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5" grpId="0"/>
      <p:bldP spid="17"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Union</a:t>
            </a:r>
            <a:endParaRPr lang="en-US" dirty="0"/>
          </a:p>
        </p:txBody>
      </p:sp>
      <p:sp>
        <p:nvSpPr>
          <p:cNvPr id="3" name="Content Placeholder 2"/>
          <p:cNvSpPr>
            <a:spLocks noGrp="1"/>
          </p:cNvSpPr>
          <p:nvPr>
            <p:ph idx="1"/>
          </p:nvPr>
        </p:nvSpPr>
        <p:spPr>
          <a:xfrm>
            <a:off x="838200" y="1412077"/>
            <a:ext cx="10515600" cy="4941098"/>
          </a:xfrm>
        </p:spPr>
        <p:txBody>
          <a:bodyPr/>
          <a:lstStyle/>
          <a:p>
            <a:r>
              <a:rPr lang="en-US" dirty="0"/>
              <a:t>Find the title of films which is played by “Bob” or “Zero” (first names of actors).</a:t>
            </a:r>
            <a:endParaRPr lang="en-US" dirty="0"/>
          </a:p>
          <a:p>
            <a:pPr marL="685800" lvl="1" indent="-342900">
              <a:buFont typeface="+mj-lt"/>
              <a:buAutoNum type="arabicPeriod"/>
            </a:pPr>
            <a:r>
              <a:rPr lang="en-US" dirty="0">
                <a:latin typeface="Arial" panose="020B0604020202020204" pitchFamily="34" charset="0"/>
                <a:cs typeface="Arial" panose="020B0604020202020204" pitchFamily="34" charset="0"/>
              </a:rPr>
              <a:t>Select the films played by Bob</a:t>
            </a:r>
            <a:endParaRPr lang="en-US" dirty="0">
              <a:latin typeface="Arial" panose="020B0604020202020204" pitchFamily="34" charset="0"/>
              <a:cs typeface="Arial" panose="020B0604020202020204" pitchFamily="34" charset="0"/>
            </a:endParaRPr>
          </a:p>
          <a:p>
            <a:pPr marL="685800" lvl="1" indent="-342900">
              <a:buFont typeface="+mj-lt"/>
              <a:buAutoNum type="arabicPeriod"/>
            </a:pPr>
            <a:r>
              <a:rPr lang="en-US" dirty="0">
                <a:latin typeface="Arial" panose="020B0604020202020204" pitchFamily="34" charset="0"/>
                <a:cs typeface="Arial" panose="020B0604020202020204" pitchFamily="34" charset="0"/>
              </a:rPr>
              <a:t>Select the films played by Zero</a:t>
            </a:r>
            <a:endParaRPr lang="en-US" dirty="0">
              <a:latin typeface="Arial" panose="020B0604020202020204" pitchFamily="34" charset="0"/>
              <a:cs typeface="Arial" panose="020B0604020202020204" pitchFamily="34" charset="0"/>
            </a:endParaRPr>
          </a:p>
          <a:p>
            <a:pPr marL="685800" lvl="1" indent="-342900">
              <a:buFont typeface="+mj-lt"/>
              <a:buAutoNum type="arabicPeriod"/>
            </a:pPr>
            <a:r>
              <a:rPr lang="en-US" dirty="0">
                <a:latin typeface="Arial" panose="020B0604020202020204" pitchFamily="34" charset="0"/>
                <a:cs typeface="Arial" panose="020B0604020202020204" pitchFamily="34" charset="0"/>
              </a:rPr>
              <a:t>Union the two tables</a:t>
            </a:r>
            <a:endParaRPr lang="en-US" dirty="0">
              <a:latin typeface="Arial" panose="020B0604020202020204" pitchFamily="34" charset="0"/>
              <a:cs typeface="Arial" panose="020B0604020202020204" pitchFamily="34" charset="0"/>
            </a:endParaRPr>
          </a:p>
          <a:p>
            <a:endParaRPr lang="en-US" dirty="0"/>
          </a:p>
          <a:p>
            <a:pPr marL="0" indent="0">
              <a:buNone/>
            </a:pPr>
            <a:r>
              <a:rPr lang="en-US" sz="1800" dirty="0">
                <a:latin typeface="Consolas" panose="020B0609020204030204" pitchFamily="49" charset="0"/>
              </a:rPr>
              <a:t>(SELECT title, </a:t>
            </a:r>
            <a:r>
              <a:rPr lang="en-US" sz="1800" dirty="0" err="1">
                <a:latin typeface="Consolas" panose="020B0609020204030204" pitchFamily="49" charset="0"/>
              </a:rPr>
              <a:t>first_name</a:t>
            </a:r>
            <a:r>
              <a:rPr lang="en-US" sz="1800" dirty="0">
                <a:latin typeface="Consolas" panose="020B0609020204030204" pitchFamily="49" charset="0"/>
              </a:rPr>
              <a:t> </a:t>
            </a:r>
            <a:endParaRPr lang="en-US" sz="1800" dirty="0">
              <a:latin typeface="Consolas" panose="020B0609020204030204" pitchFamily="49" charset="0"/>
            </a:endParaRPr>
          </a:p>
          <a:p>
            <a:pPr marL="0" indent="0">
              <a:buNone/>
            </a:pPr>
            <a:r>
              <a:rPr lang="en-US" sz="1800" dirty="0">
                <a:latin typeface="Consolas" panose="020B0609020204030204" pitchFamily="49" charset="0"/>
              </a:rPr>
              <a:t>FROM actor JOIN </a:t>
            </a:r>
            <a:r>
              <a:rPr lang="en-US" sz="1800" dirty="0" err="1">
                <a:latin typeface="Consolas" panose="020B0609020204030204" pitchFamily="49" charset="0"/>
              </a:rPr>
              <a:t>film_actor</a:t>
            </a:r>
            <a:r>
              <a:rPr lang="en-US" sz="1800" dirty="0">
                <a:latin typeface="Consolas" panose="020B0609020204030204" pitchFamily="49" charset="0"/>
              </a:rPr>
              <a:t> USING (</a:t>
            </a:r>
            <a:r>
              <a:rPr lang="en-US" sz="1800" dirty="0" err="1">
                <a:latin typeface="Consolas" panose="020B0609020204030204" pitchFamily="49" charset="0"/>
              </a:rPr>
              <a:t>actor_id</a:t>
            </a:r>
            <a:r>
              <a:rPr lang="en-US" sz="1800" dirty="0">
                <a:latin typeface="Consolas" panose="020B0609020204030204" pitchFamily="49" charset="0"/>
              </a:rPr>
              <a:t>) JOIN film USING (</a:t>
            </a:r>
            <a:r>
              <a:rPr lang="en-US" sz="1800" dirty="0" err="1">
                <a:latin typeface="Consolas" panose="020B0609020204030204" pitchFamily="49" charset="0"/>
              </a:rPr>
              <a:t>film_id</a:t>
            </a:r>
            <a:r>
              <a:rPr lang="en-US" sz="1800" dirty="0">
                <a:latin typeface="Consolas" panose="020B0609020204030204" pitchFamily="49" charset="0"/>
              </a:rPr>
              <a:t>) WHERE </a:t>
            </a:r>
            <a:r>
              <a:rPr lang="en-US" sz="1800" dirty="0" err="1">
                <a:latin typeface="Consolas" panose="020B0609020204030204" pitchFamily="49" charset="0"/>
              </a:rPr>
              <a:t>first_name</a:t>
            </a:r>
            <a:r>
              <a:rPr lang="en-US" sz="1800" dirty="0">
                <a:latin typeface="Consolas" panose="020B0609020204030204" pitchFamily="49" charset="0"/>
              </a:rPr>
              <a:t>='Bob')</a:t>
            </a:r>
            <a:endParaRPr lang="en-US" sz="1800" dirty="0">
              <a:latin typeface="Consolas" panose="020B0609020204030204" pitchFamily="49" charset="0"/>
            </a:endParaRPr>
          </a:p>
          <a:p>
            <a:pPr marL="0" indent="0">
              <a:buNone/>
            </a:pPr>
            <a:r>
              <a:rPr lang="en-US" sz="1800" b="1" dirty="0">
                <a:latin typeface="Consolas" panose="020B0609020204030204" pitchFamily="49" charset="0"/>
              </a:rPr>
              <a:t>UNION</a:t>
            </a:r>
            <a:endParaRPr lang="en-US" sz="1800" dirty="0">
              <a:latin typeface="Consolas" panose="020B0609020204030204" pitchFamily="49" charset="0"/>
            </a:endParaRPr>
          </a:p>
          <a:p>
            <a:pPr marL="0" indent="0">
              <a:buNone/>
            </a:pPr>
            <a:r>
              <a:rPr lang="en-US" sz="1800" dirty="0">
                <a:latin typeface="Consolas" panose="020B0609020204030204" pitchFamily="49" charset="0"/>
              </a:rPr>
              <a:t>(SELECT title, </a:t>
            </a:r>
            <a:r>
              <a:rPr lang="en-US" sz="1800" dirty="0" err="1">
                <a:latin typeface="Consolas" panose="020B0609020204030204" pitchFamily="49" charset="0"/>
              </a:rPr>
              <a:t>first_name</a:t>
            </a:r>
            <a:r>
              <a:rPr lang="en-US" sz="1800" dirty="0">
                <a:latin typeface="Consolas" panose="020B0609020204030204" pitchFamily="49" charset="0"/>
              </a:rPr>
              <a:t> </a:t>
            </a:r>
            <a:endParaRPr lang="en-US" sz="1800" dirty="0">
              <a:latin typeface="Consolas" panose="020B0609020204030204" pitchFamily="49" charset="0"/>
            </a:endParaRPr>
          </a:p>
          <a:p>
            <a:pPr marL="0" indent="0">
              <a:buNone/>
            </a:pPr>
            <a:r>
              <a:rPr lang="en-US" sz="1800" dirty="0">
                <a:latin typeface="Consolas" panose="020B0609020204030204" pitchFamily="49" charset="0"/>
              </a:rPr>
              <a:t>FROM actor JOIN </a:t>
            </a:r>
            <a:r>
              <a:rPr lang="en-US" sz="1800" dirty="0" err="1">
                <a:latin typeface="Consolas" panose="020B0609020204030204" pitchFamily="49" charset="0"/>
              </a:rPr>
              <a:t>film_actor</a:t>
            </a:r>
            <a:r>
              <a:rPr lang="en-US" sz="1800" dirty="0">
                <a:latin typeface="Consolas" panose="020B0609020204030204" pitchFamily="49" charset="0"/>
              </a:rPr>
              <a:t> USING (</a:t>
            </a:r>
            <a:r>
              <a:rPr lang="en-US" sz="1800" dirty="0" err="1">
                <a:latin typeface="Consolas" panose="020B0609020204030204" pitchFamily="49" charset="0"/>
              </a:rPr>
              <a:t>actor_id</a:t>
            </a:r>
            <a:r>
              <a:rPr lang="en-US" sz="1800" dirty="0">
                <a:latin typeface="Consolas" panose="020B0609020204030204" pitchFamily="49" charset="0"/>
              </a:rPr>
              <a:t>) JOIN film USING (</a:t>
            </a:r>
            <a:r>
              <a:rPr lang="en-US" sz="1800" dirty="0" err="1">
                <a:latin typeface="Consolas" panose="020B0609020204030204" pitchFamily="49" charset="0"/>
              </a:rPr>
              <a:t>film_id</a:t>
            </a:r>
            <a:r>
              <a:rPr lang="en-US" sz="1800" dirty="0">
                <a:latin typeface="Consolas" panose="020B0609020204030204" pitchFamily="49" charset="0"/>
              </a:rPr>
              <a:t>) WHERE </a:t>
            </a:r>
            <a:r>
              <a:rPr lang="en-US" sz="1800" dirty="0" err="1">
                <a:latin typeface="Consolas" panose="020B0609020204030204" pitchFamily="49" charset="0"/>
              </a:rPr>
              <a:t>first_name</a:t>
            </a:r>
            <a:r>
              <a:rPr lang="en-US" sz="1800" dirty="0">
                <a:latin typeface="Consolas" panose="020B0609020204030204" pitchFamily="49" charset="0"/>
              </a:rPr>
              <a:t>='Zero')</a:t>
            </a:r>
            <a:endParaRPr lang="en-US" sz="1800" dirty="0">
              <a:latin typeface="Consolas" panose="020B0609020204030204" pitchFamily="49" charset="0"/>
            </a:endParaRPr>
          </a:p>
          <a:p>
            <a:pPr marL="0" indent="0">
              <a:buNone/>
            </a:pPr>
            <a:endParaRPr lang="en-US" sz="1800" dirty="0">
              <a:latin typeface="Consolas" panose="020B0609020204030204" pitchFamily="49"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endParaRPr lang="en-US" dirty="0"/>
          </a:p>
        </p:txBody>
      </p:sp>
      <p:sp>
        <p:nvSpPr>
          <p:cNvPr id="3" name="Content Placeholder 2"/>
          <p:cNvSpPr>
            <a:spLocks noGrp="1"/>
          </p:cNvSpPr>
          <p:nvPr>
            <p:ph idx="1"/>
          </p:nvPr>
        </p:nvSpPr>
        <p:spPr>
          <a:xfrm>
            <a:off x="838200" y="1412077"/>
            <a:ext cx="10515600" cy="4683923"/>
          </a:xfrm>
        </p:spPr>
        <p:txBody>
          <a:bodyPr/>
          <a:lstStyle/>
          <a:p>
            <a:pPr marL="0" indent="0">
              <a:buNone/>
            </a:pPr>
            <a:r>
              <a:rPr lang="en-US" dirty="0"/>
              <a:t>Please be careful when </a:t>
            </a:r>
            <a:r>
              <a:rPr lang="en-US" dirty="0">
                <a:latin typeface="Consolas" panose="020B0609020204030204" pitchFamily="49" charset="0"/>
              </a:rPr>
              <a:t>UNION</a:t>
            </a:r>
            <a:r>
              <a:rPr lang="en-US" dirty="0"/>
              <a:t> is used.</a:t>
            </a:r>
            <a:endParaRPr lang="en-US" dirty="0"/>
          </a:p>
          <a:p>
            <a:r>
              <a:rPr lang="en-US" dirty="0"/>
              <a:t>The two tables of the union must be </a:t>
            </a:r>
            <a:r>
              <a:rPr lang="en-US" altLang="zh-CN" b="1" dirty="0"/>
              <a:t>compatible</a:t>
            </a:r>
            <a:r>
              <a:rPr lang="en-US" altLang="zh-CN" dirty="0"/>
              <a:t>:</a:t>
            </a:r>
            <a:r>
              <a:rPr lang="en-US" dirty="0"/>
              <a:t> corresponding columns must be of the same </a:t>
            </a:r>
            <a:r>
              <a:rPr lang="en-US" b="1" dirty="0"/>
              <a:t>type</a:t>
            </a:r>
            <a:r>
              <a:rPr lang="en-US" dirty="0"/>
              <a:t>.</a:t>
            </a:r>
            <a:endParaRPr lang="en-US" dirty="0"/>
          </a:p>
          <a:p>
            <a:r>
              <a:rPr lang="en-US" dirty="0"/>
              <a:t>To check the type of columns, click “structure” tag for each table.</a:t>
            </a:r>
            <a:endParaRPr lang="en-US" dirty="0"/>
          </a:p>
          <a:p>
            <a:r>
              <a:rPr lang="en-US" dirty="0"/>
              <a:t>Types are formally introduced in the following lab.</a:t>
            </a:r>
            <a:endParaRPr lang="en-US" dirty="0"/>
          </a:p>
          <a:p>
            <a:endParaRPr lang="en-US" dirty="0"/>
          </a:p>
          <a:p>
            <a:r>
              <a:rPr lang="en-US" dirty="0"/>
              <a:t>MySQL is very robust. It allows union between different types.</a:t>
            </a:r>
            <a:endParaRPr lang="en-US" dirty="0"/>
          </a:p>
          <a:p>
            <a:r>
              <a:rPr lang="en-US" dirty="0"/>
              <a:t>For example,</a:t>
            </a:r>
            <a:endParaRPr lang="en-US" dirty="0"/>
          </a:p>
          <a:p>
            <a:pPr marL="0" indent="0" algn="ctr">
              <a:buNone/>
            </a:pPr>
            <a:r>
              <a:rPr lang="en-US" dirty="0">
                <a:latin typeface="Consolas" panose="020B0609020204030204" pitchFamily="49" charset="0"/>
              </a:rPr>
              <a:t>(SELECT </a:t>
            </a:r>
            <a:r>
              <a:rPr lang="en-US" dirty="0" err="1">
                <a:latin typeface="Consolas" panose="020B0609020204030204" pitchFamily="49" charset="0"/>
              </a:rPr>
              <a:t>actor_id</a:t>
            </a:r>
            <a:r>
              <a:rPr lang="en-US" dirty="0">
                <a:latin typeface="Consolas" panose="020B0609020204030204" pitchFamily="49" charset="0"/>
              </a:rPr>
              <a:t> FROM actor) UNION (SELECT </a:t>
            </a:r>
            <a:r>
              <a:rPr lang="en-US" dirty="0" err="1">
                <a:latin typeface="Consolas" panose="020B0609020204030204" pitchFamily="49" charset="0"/>
              </a:rPr>
              <a:t>first_name</a:t>
            </a:r>
            <a:r>
              <a:rPr lang="en-US" dirty="0">
                <a:latin typeface="Consolas" panose="020B0609020204030204" pitchFamily="49" charset="0"/>
              </a:rPr>
              <a:t> FROM actor)</a:t>
            </a:r>
            <a:endParaRPr lang="en-US" dirty="0">
              <a:latin typeface="Consolas" panose="020B0609020204030204" pitchFamily="49" charset="0"/>
            </a:endParaRPr>
          </a:p>
          <a:p>
            <a:r>
              <a:rPr lang="en-US" dirty="0"/>
              <a:t>However, this is NOT the reason for a union without type checking.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endParaRPr lang="en-US" dirty="0"/>
          </a:p>
        </p:txBody>
      </p:sp>
      <p:sp>
        <p:nvSpPr>
          <p:cNvPr id="3" name="Content Placeholder 2"/>
          <p:cNvSpPr>
            <a:spLocks noGrp="1"/>
          </p:cNvSpPr>
          <p:nvPr>
            <p:ph idx="1"/>
          </p:nvPr>
        </p:nvSpPr>
        <p:spPr>
          <a:xfrm>
            <a:off x="838200" y="1412077"/>
            <a:ext cx="10515600" cy="4998248"/>
          </a:xfrm>
        </p:spPr>
        <p:txBody>
          <a:bodyPr>
            <a:normAutofit/>
          </a:bodyPr>
          <a:lstStyle/>
          <a:p>
            <a:r>
              <a:rPr lang="en-US" dirty="0"/>
              <a:t>For table intersection use the </a:t>
            </a:r>
            <a:r>
              <a:rPr lang="en-US" altLang="zh-CN" dirty="0"/>
              <a:t>keyword </a:t>
            </a:r>
            <a:r>
              <a:rPr lang="en-US" altLang="zh-CN" b="1" dirty="0">
                <a:latin typeface="Consolas" panose="020B0609020204030204" pitchFamily="49" charset="0"/>
              </a:rPr>
              <a:t>INTERSECT</a:t>
            </a:r>
            <a:r>
              <a:rPr lang="en-US" altLang="zh-CN" dirty="0"/>
              <a:t>.</a:t>
            </a:r>
            <a:r>
              <a:rPr lang="en-US" dirty="0"/>
              <a:t> </a:t>
            </a:r>
            <a:endParaRPr lang="en-US" dirty="0"/>
          </a:p>
          <a:p>
            <a:endParaRPr lang="en-US" sz="800" dirty="0"/>
          </a:p>
          <a:p>
            <a:r>
              <a:rPr lang="en-US" dirty="0"/>
              <a:t>Find the id of the English films which are played by Tim Hackman.</a:t>
            </a:r>
            <a:endParaRPr lang="en-US" dirty="0"/>
          </a:p>
          <a:p>
            <a:endParaRPr lang="en-US" sz="800" dirty="0"/>
          </a:p>
          <a:p>
            <a:pPr marL="0" indent="0">
              <a:buNone/>
            </a:pPr>
            <a:r>
              <a:rPr lang="en-US" sz="2000" dirty="0">
                <a:latin typeface="Consolas" panose="020B0609020204030204" pitchFamily="49" charset="0"/>
              </a:rPr>
              <a:t>		(SELECT </a:t>
            </a:r>
            <a:r>
              <a:rPr lang="en-US" sz="2000" dirty="0" err="1">
                <a:latin typeface="Consolas" panose="020B0609020204030204" pitchFamily="49" charset="0"/>
              </a:rPr>
              <a:t>film_id</a:t>
            </a:r>
            <a:r>
              <a:rPr lang="en-US" sz="2000" dirty="0">
                <a:latin typeface="Consolas" panose="020B0609020204030204" pitchFamily="49" charset="0"/>
              </a:rPr>
              <a:t> </a:t>
            </a:r>
            <a:endParaRPr lang="en-US" sz="2000" dirty="0">
              <a:latin typeface="Consolas" panose="020B0609020204030204" pitchFamily="49" charset="0"/>
            </a:endParaRPr>
          </a:p>
          <a:p>
            <a:pPr marL="0" indent="0">
              <a:buNone/>
            </a:pPr>
            <a:r>
              <a:rPr lang="en-US" sz="2000" dirty="0">
                <a:latin typeface="Consolas" panose="020B0609020204030204" pitchFamily="49" charset="0"/>
              </a:rPr>
              <a:t>		FROM </a:t>
            </a:r>
            <a:r>
              <a:rPr lang="en-US" sz="2000" dirty="0" err="1">
                <a:latin typeface="Consolas" panose="020B0609020204030204" pitchFamily="49" charset="0"/>
              </a:rPr>
              <a:t>film_actor</a:t>
            </a:r>
            <a:r>
              <a:rPr lang="en-US" sz="2000" dirty="0">
                <a:latin typeface="Consolas" panose="020B0609020204030204" pitchFamily="49" charset="0"/>
              </a:rPr>
              <a:t> JOIN actor USING(</a:t>
            </a:r>
            <a:r>
              <a:rPr lang="en-US" sz="2000" dirty="0" err="1">
                <a:latin typeface="Consolas" panose="020B0609020204030204" pitchFamily="49" charset="0"/>
              </a:rPr>
              <a:t>actor_id</a:t>
            </a:r>
            <a:r>
              <a:rPr lang="en-US" sz="2000" dirty="0">
                <a:latin typeface="Consolas" panose="020B0609020204030204" pitchFamily="49" charset="0"/>
              </a:rPr>
              <a:t>) </a:t>
            </a:r>
            <a:endParaRPr lang="en-US" sz="2000" dirty="0">
              <a:latin typeface="Consolas" panose="020B0609020204030204" pitchFamily="49" charset="0"/>
            </a:endParaRPr>
          </a:p>
          <a:p>
            <a:pPr marL="0" indent="0">
              <a:buNone/>
            </a:pPr>
            <a:r>
              <a:rPr lang="en-US" sz="2000" dirty="0">
                <a:latin typeface="Consolas" panose="020B0609020204030204" pitchFamily="49" charset="0"/>
              </a:rPr>
              <a:t>		WHERE </a:t>
            </a:r>
            <a:r>
              <a:rPr lang="en-US" sz="2000" dirty="0" err="1">
                <a:latin typeface="Consolas" panose="020B0609020204030204" pitchFamily="49" charset="0"/>
              </a:rPr>
              <a:t>first_name</a:t>
            </a:r>
            <a:r>
              <a:rPr lang="en-US" sz="2000" dirty="0">
                <a:latin typeface="Consolas" panose="020B0609020204030204" pitchFamily="49" charset="0"/>
              </a:rPr>
              <a:t>='Tim' AND </a:t>
            </a:r>
            <a:r>
              <a:rPr lang="en-US" sz="2000" dirty="0" err="1">
                <a:latin typeface="Consolas" panose="020B0609020204030204" pitchFamily="49" charset="0"/>
              </a:rPr>
              <a:t>last_name</a:t>
            </a:r>
            <a:r>
              <a:rPr lang="en-US" sz="2000" dirty="0">
                <a:latin typeface="Consolas" panose="020B0609020204030204" pitchFamily="49" charset="0"/>
              </a:rPr>
              <a:t>='Hackman')</a:t>
            </a:r>
            <a:endParaRPr lang="en-US" sz="2000" dirty="0">
              <a:latin typeface="Consolas" panose="020B0609020204030204" pitchFamily="49" charset="0"/>
            </a:endParaRPr>
          </a:p>
          <a:p>
            <a:pPr marL="0" indent="0">
              <a:buNone/>
            </a:pPr>
            <a:r>
              <a:rPr lang="en-US" sz="2000" b="1" dirty="0">
                <a:latin typeface="Consolas" panose="020B0609020204030204" pitchFamily="49" charset="0"/>
              </a:rPr>
              <a:t>		INTERSECT</a:t>
            </a:r>
            <a:endParaRPr lang="en-US" sz="2000" b="1" dirty="0">
              <a:latin typeface="Consolas" panose="020B0609020204030204" pitchFamily="49" charset="0"/>
            </a:endParaRPr>
          </a:p>
          <a:p>
            <a:pPr marL="0" indent="0">
              <a:buNone/>
            </a:pPr>
            <a:r>
              <a:rPr lang="en-US" sz="2000" dirty="0">
                <a:latin typeface="Consolas" panose="020B0609020204030204" pitchFamily="49" charset="0"/>
              </a:rPr>
              <a:t>		(SELECT </a:t>
            </a:r>
            <a:r>
              <a:rPr lang="en-US" sz="2000" dirty="0" err="1">
                <a:latin typeface="Consolas" panose="020B0609020204030204" pitchFamily="49" charset="0"/>
              </a:rPr>
              <a:t>film_id</a:t>
            </a:r>
            <a:r>
              <a:rPr lang="en-US" sz="2000" dirty="0">
                <a:latin typeface="Consolas" panose="020B0609020204030204" pitchFamily="49" charset="0"/>
              </a:rPr>
              <a:t> </a:t>
            </a:r>
            <a:endParaRPr lang="en-US" sz="2000" dirty="0">
              <a:latin typeface="Consolas" panose="020B0609020204030204" pitchFamily="49" charset="0"/>
            </a:endParaRPr>
          </a:p>
          <a:p>
            <a:pPr marL="0" indent="0">
              <a:buNone/>
            </a:pPr>
            <a:r>
              <a:rPr lang="en-US" sz="2000" dirty="0">
                <a:latin typeface="Consolas" panose="020B0609020204030204" pitchFamily="49" charset="0"/>
              </a:rPr>
              <a:t>		FROM film JOIN language USING(</a:t>
            </a:r>
            <a:r>
              <a:rPr lang="en-US" sz="2000" dirty="0" err="1">
                <a:latin typeface="Consolas" panose="020B0609020204030204" pitchFamily="49" charset="0"/>
              </a:rPr>
              <a:t>language_id</a:t>
            </a:r>
            <a:r>
              <a:rPr lang="en-US" sz="2000" dirty="0">
                <a:latin typeface="Consolas" panose="020B0609020204030204" pitchFamily="49" charset="0"/>
              </a:rPr>
              <a:t>) </a:t>
            </a:r>
            <a:endParaRPr lang="en-US" sz="2000" dirty="0">
              <a:latin typeface="Consolas" panose="020B0609020204030204" pitchFamily="49" charset="0"/>
            </a:endParaRPr>
          </a:p>
          <a:p>
            <a:pPr marL="0" indent="0">
              <a:buNone/>
            </a:pPr>
            <a:r>
              <a:rPr lang="en-US" sz="2000" dirty="0">
                <a:latin typeface="Consolas" panose="020B0609020204030204" pitchFamily="49" charset="0"/>
              </a:rPr>
              <a:t>		WHERE name='English')</a:t>
            </a:r>
            <a:endParaRPr lang="en-US" sz="2000" dirty="0">
              <a:latin typeface="Consolas" panose="020B0609020204030204" pitchFamily="49" charset="0"/>
            </a:endParaRPr>
          </a:p>
          <a:p>
            <a:pPr marL="0" indent="0">
              <a:buNone/>
            </a:pPr>
            <a:endParaRPr lang="en-US" sz="800" dirty="0">
              <a:latin typeface="Consolas" panose="020B0609020204030204" pitchFamily="49" charset="0"/>
            </a:endParaRPr>
          </a:p>
          <a:p>
            <a:r>
              <a:rPr lang="en-US" dirty="0"/>
              <a:t>Previous versions of MySQL doesn’t support INTERSECT.  In that case, we can use IN subquery instead.  We will learn that later in this lab.</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Difference</a:t>
            </a:r>
            <a:endParaRPr lang="en-US" dirty="0"/>
          </a:p>
        </p:txBody>
      </p:sp>
      <p:sp>
        <p:nvSpPr>
          <p:cNvPr id="3" name="Content Placeholder 2"/>
          <p:cNvSpPr>
            <a:spLocks noGrp="1"/>
          </p:cNvSpPr>
          <p:nvPr>
            <p:ph idx="1"/>
          </p:nvPr>
        </p:nvSpPr>
        <p:spPr>
          <a:xfrm>
            <a:off x="838200" y="1412078"/>
            <a:ext cx="10515600" cy="4855372"/>
          </a:xfrm>
        </p:spPr>
        <p:txBody>
          <a:bodyPr>
            <a:normAutofit/>
          </a:bodyPr>
          <a:lstStyle/>
          <a:p>
            <a:r>
              <a:rPr lang="en-US" dirty="0"/>
              <a:t>For set difference use the keyword </a:t>
            </a:r>
            <a:r>
              <a:rPr lang="en-US" b="1" dirty="0">
                <a:latin typeface="Consolas" panose="020B0609020204030204" pitchFamily="49" charset="0"/>
              </a:rPr>
              <a:t>EXCEPT</a:t>
            </a:r>
            <a:r>
              <a:rPr lang="en-US" dirty="0"/>
              <a:t>.</a:t>
            </a:r>
            <a:endParaRPr lang="en-US" dirty="0"/>
          </a:p>
          <a:p>
            <a:endParaRPr lang="en-US" sz="800" dirty="0"/>
          </a:p>
          <a:p>
            <a:r>
              <a:rPr lang="en-US" dirty="0"/>
              <a:t>Find the id of the films which are played by Tim Hackman but not in English.</a:t>
            </a:r>
            <a:endParaRPr lang="en-US" dirty="0"/>
          </a:p>
          <a:p>
            <a:pPr marL="0" indent="0">
              <a:buNone/>
            </a:pPr>
            <a:endParaRPr lang="en-US" sz="800" dirty="0">
              <a:latin typeface="Consolas" panose="020B0609020204030204" pitchFamily="49" charset="0"/>
            </a:endParaRPr>
          </a:p>
          <a:p>
            <a:pPr marL="0" indent="0">
              <a:buNone/>
            </a:pPr>
            <a:r>
              <a:rPr lang="en-US" sz="2000" dirty="0">
                <a:latin typeface="Consolas" panose="020B0609020204030204" pitchFamily="49" charset="0"/>
              </a:rPr>
              <a:t>		(SELECT </a:t>
            </a:r>
            <a:r>
              <a:rPr lang="en-US" sz="2000" dirty="0" err="1">
                <a:latin typeface="Consolas" panose="020B0609020204030204" pitchFamily="49" charset="0"/>
              </a:rPr>
              <a:t>film_id</a:t>
            </a:r>
            <a:r>
              <a:rPr lang="en-US" sz="2000" dirty="0">
                <a:latin typeface="Consolas" panose="020B0609020204030204" pitchFamily="49" charset="0"/>
              </a:rPr>
              <a:t> </a:t>
            </a:r>
            <a:endParaRPr lang="en-US" sz="2000" dirty="0">
              <a:latin typeface="Consolas" panose="020B0609020204030204" pitchFamily="49" charset="0"/>
            </a:endParaRPr>
          </a:p>
          <a:p>
            <a:pPr marL="0" indent="0">
              <a:buNone/>
            </a:pPr>
            <a:r>
              <a:rPr lang="en-US" sz="2000" dirty="0">
                <a:latin typeface="Consolas" panose="020B0609020204030204" pitchFamily="49" charset="0"/>
              </a:rPr>
              <a:t>		FROM </a:t>
            </a:r>
            <a:r>
              <a:rPr lang="en-US" sz="2000" dirty="0" err="1">
                <a:latin typeface="Consolas" panose="020B0609020204030204" pitchFamily="49" charset="0"/>
              </a:rPr>
              <a:t>film_actor</a:t>
            </a:r>
            <a:r>
              <a:rPr lang="en-US" sz="2000" dirty="0">
                <a:latin typeface="Consolas" panose="020B0609020204030204" pitchFamily="49" charset="0"/>
              </a:rPr>
              <a:t> JOIN actor USING(</a:t>
            </a:r>
            <a:r>
              <a:rPr lang="en-US" sz="2000" dirty="0" err="1">
                <a:latin typeface="Consolas" panose="020B0609020204030204" pitchFamily="49" charset="0"/>
              </a:rPr>
              <a:t>actor_id</a:t>
            </a:r>
            <a:r>
              <a:rPr lang="en-US" sz="2000" dirty="0">
                <a:latin typeface="Consolas" panose="020B0609020204030204" pitchFamily="49" charset="0"/>
              </a:rPr>
              <a:t>) </a:t>
            </a:r>
            <a:endParaRPr lang="en-US" sz="2000" dirty="0">
              <a:latin typeface="Consolas" panose="020B0609020204030204" pitchFamily="49" charset="0"/>
            </a:endParaRPr>
          </a:p>
          <a:p>
            <a:pPr marL="0" indent="0">
              <a:buNone/>
            </a:pPr>
            <a:r>
              <a:rPr lang="en-US" sz="2000" dirty="0">
                <a:latin typeface="Consolas" panose="020B0609020204030204" pitchFamily="49" charset="0"/>
              </a:rPr>
              <a:t>		WHERE </a:t>
            </a:r>
            <a:r>
              <a:rPr lang="en-US" sz="2000" dirty="0" err="1">
                <a:latin typeface="Consolas" panose="020B0609020204030204" pitchFamily="49" charset="0"/>
              </a:rPr>
              <a:t>first_name</a:t>
            </a:r>
            <a:r>
              <a:rPr lang="en-US" sz="2000" dirty="0">
                <a:latin typeface="Consolas" panose="020B0609020204030204" pitchFamily="49" charset="0"/>
              </a:rPr>
              <a:t>='Tim' AND </a:t>
            </a:r>
            <a:r>
              <a:rPr lang="en-US" sz="2000" dirty="0" err="1">
                <a:latin typeface="Consolas" panose="020B0609020204030204" pitchFamily="49" charset="0"/>
              </a:rPr>
              <a:t>last_name</a:t>
            </a:r>
            <a:r>
              <a:rPr lang="en-US" sz="2000" dirty="0">
                <a:latin typeface="Consolas" panose="020B0609020204030204" pitchFamily="49" charset="0"/>
              </a:rPr>
              <a:t>='Hackman’)</a:t>
            </a:r>
            <a:endParaRPr lang="en-US" sz="2000" dirty="0">
              <a:latin typeface="Consolas" panose="020B0609020204030204" pitchFamily="49" charset="0"/>
            </a:endParaRPr>
          </a:p>
          <a:p>
            <a:pPr marL="0" indent="0">
              <a:buNone/>
            </a:pPr>
            <a:r>
              <a:rPr lang="en-US" sz="2000" b="1" dirty="0">
                <a:latin typeface="Consolas" panose="020B0609020204030204" pitchFamily="49" charset="0"/>
              </a:rPr>
              <a:t>		EXCEPT</a:t>
            </a:r>
            <a:endParaRPr lang="en-US" sz="2000" b="1" dirty="0">
              <a:latin typeface="Consolas" panose="020B0609020204030204" pitchFamily="49" charset="0"/>
            </a:endParaRPr>
          </a:p>
          <a:p>
            <a:pPr marL="0" indent="0">
              <a:buNone/>
            </a:pPr>
            <a:r>
              <a:rPr lang="en-US" sz="2000" dirty="0">
                <a:latin typeface="Consolas" panose="020B0609020204030204" pitchFamily="49" charset="0"/>
              </a:rPr>
              <a:t>		(SELECT </a:t>
            </a:r>
            <a:r>
              <a:rPr lang="en-US" sz="2000" dirty="0" err="1">
                <a:latin typeface="Consolas" panose="020B0609020204030204" pitchFamily="49" charset="0"/>
              </a:rPr>
              <a:t>film_id</a:t>
            </a:r>
            <a:r>
              <a:rPr lang="en-US" sz="2000" dirty="0">
                <a:latin typeface="Consolas" panose="020B0609020204030204" pitchFamily="49" charset="0"/>
              </a:rPr>
              <a:t> </a:t>
            </a:r>
            <a:endParaRPr lang="en-US" sz="2000" dirty="0">
              <a:latin typeface="Consolas" panose="020B0609020204030204" pitchFamily="49" charset="0"/>
            </a:endParaRPr>
          </a:p>
          <a:p>
            <a:pPr marL="0" indent="0">
              <a:buNone/>
            </a:pPr>
            <a:r>
              <a:rPr lang="en-US" sz="2000" dirty="0">
                <a:latin typeface="Consolas" panose="020B0609020204030204" pitchFamily="49" charset="0"/>
              </a:rPr>
              <a:t>		FROM film JOIN language USING(</a:t>
            </a:r>
            <a:r>
              <a:rPr lang="en-US" sz="2000" dirty="0" err="1">
                <a:latin typeface="Consolas" panose="020B0609020204030204" pitchFamily="49" charset="0"/>
              </a:rPr>
              <a:t>language_id</a:t>
            </a:r>
            <a:r>
              <a:rPr lang="en-US" sz="2000" dirty="0">
                <a:latin typeface="Consolas" panose="020B0609020204030204" pitchFamily="49" charset="0"/>
              </a:rPr>
              <a:t>) </a:t>
            </a:r>
            <a:endParaRPr lang="en-US" sz="2000" dirty="0">
              <a:latin typeface="Consolas" panose="020B0609020204030204" pitchFamily="49" charset="0"/>
            </a:endParaRPr>
          </a:p>
          <a:p>
            <a:pPr marL="0" indent="0">
              <a:buNone/>
            </a:pPr>
            <a:r>
              <a:rPr lang="en-US" sz="2000" dirty="0">
                <a:latin typeface="Consolas" panose="020B0609020204030204" pitchFamily="49" charset="0"/>
              </a:rPr>
              <a:t>		WHERE name='English')</a:t>
            </a:r>
            <a:endParaRPr lang="en-US" sz="2000" dirty="0">
              <a:latin typeface="Consolas" panose="020B0609020204030204" pitchFamily="49" charset="0"/>
            </a:endParaRPr>
          </a:p>
          <a:p>
            <a:pPr marL="0" indent="0">
              <a:buNone/>
            </a:pPr>
            <a:endParaRPr lang="en-US" sz="800" dirty="0">
              <a:latin typeface="Consolas" panose="020B0609020204030204" pitchFamily="49" charset="0"/>
            </a:endParaRPr>
          </a:p>
          <a:p>
            <a:r>
              <a:rPr lang="en-US" dirty="0"/>
              <a:t>Previous versions of MySQL doesn’t support INTERSECT.  In that case, we can use NOT IN subquery instead.  We will learn that later in this lab.</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Operations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12077"/>
                <a:ext cx="10515600" cy="4731547"/>
              </a:xfrm>
            </p:spPr>
            <p:txBody>
              <a:bodyPr>
                <a:normAutofit/>
              </a:bodyPr>
              <a:lstStyle/>
              <a:p>
                <a:r>
                  <a:rPr lang="en-US" dirty="0"/>
                  <a:t>Sometimes set operations can be implemented without using the previous keywords.</a:t>
                </a:r>
                <a:endParaRPr lang="en-US" dirty="0"/>
              </a:p>
              <a:p>
                <a:r>
                  <a:rPr lang="en-US" dirty="0"/>
                  <a:t>Let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and </a:t>
                </a:r>
                <a14:m>
                  <m:oMath xmlns:m="http://schemas.openxmlformats.org/officeDocument/2006/math">
                    <m:r>
                      <a:rPr lang="en-US" b="0" i="1" dirty="0" smtClean="0">
                        <a:latin typeface="Cambria Math" panose="02040503050406030204" pitchFamily="18" charset="0"/>
                      </a:rPr>
                      <m:t>𝐵</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𝑃</m:t>
                        </m:r>
                      </m:e>
                      <m:sub>
                        <m:r>
                          <a:rPr lang="en-US" b="0" i="1" dirty="0" smtClean="0">
                            <a:latin typeface="Cambria Math" panose="02040503050406030204" pitchFamily="18" charset="0"/>
                          </a:rPr>
                          <m:t>𝐵</m:t>
                        </m:r>
                      </m:sub>
                    </m:sSub>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oMath>
                </a14:m>
                <a:r>
                  <a:rPr lang="en-US" dirty="0"/>
                  <a:t>, then for example</a:t>
                </a:r>
                <a:endParaRPr lang="en-US" dirty="0"/>
              </a:p>
              <a:p>
                <a:pPr marL="0" indent="0">
                  <a:buNone/>
                </a:pPr>
                <a:r>
                  <a:rPr lang="en-US" b="0"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𝐴</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𝐵</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So, we  change the predicate in the </a:t>
                </a:r>
                <a:r>
                  <a:rPr lang="en-US" dirty="0">
                    <a:latin typeface="Consolas" panose="020B0609020204030204" pitchFamily="49" charset="0"/>
                  </a:rPr>
                  <a:t>WHERE</a:t>
                </a:r>
                <a:r>
                  <a:rPr lang="en-US" dirty="0"/>
                  <a:t> clause</a:t>
                </a:r>
                <a:endParaRPr lang="en-US" dirty="0"/>
              </a:p>
              <a:p>
                <a:pPr marL="0" indent="0">
                  <a:buNone/>
                </a:pPr>
                <a:r>
                  <a:rPr lang="en-US" dirty="0"/>
                  <a:t>		</a:t>
                </a:r>
                <a:r>
                  <a:rPr lang="en-US" dirty="0">
                    <a:latin typeface="Consolas" panose="020B0609020204030204" pitchFamily="49" charset="0"/>
                  </a:rPr>
                  <a:t>SELECT … FROM </a:t>
                </a:r>
                <a:r>
                  <a:rPr lang="en-US" dirty="0" err="1">
                    <a:latin typeface="Consolas" panose="020B0609020204030204" pitchFamily="49" charset="0"/>
                  </a:rPr>
                  <a:t>fromClause</a:t>
                </a:r>
                <a:r>
                  <a:rPr lang="en-US" dirty="0">
                    <a:latin typeface="Consolas" panose="020B0609020204030204" pitchFamily="49" charset="0"/>
                  </a:rPr>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𝐴</m:t>
                        </m:r>
                      </m:sub>
                    </m:sSub>
                  </m:oMath>
                </a14:m>
                <a:r>
                  <a:rPr lang="en-US" dirty="0"/>
                  <a:t> </a:t>
                </a:r>
                <a:r>
                  <a:rPr lang="en-US" dirty="0">
                    <a:latin typeface="Consolas" panose="020B0609020204030204" pitchFamily="49" charset="0"/>
                  </a:rPr>
                  <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𝐵</m:t>
                        </m:r>
                      </m:sub>
                    </m:sSub>
                  </m:oMath>
                </a14:m>
                <a:endParaRPr lang="en-US" dirty="0"/>
              </a:p>
              <a:p>
                <a:r>
                  <a:rPr lang="en-US" dirty="0"/>
                  <a:t>Provided</a:t>
                </a:r>
                <a:r>
                  <a:rPr lang="en-US" dirty="0">
                    <a:latin typeface="Arial" panose="020B0604020202020204" pitchFamily="34" charset="0"/>
                    <a:cs typeface="Arial" panose="020B0604020202020204" pitchFamily="34" charset="0"/>
                  </a:rPr>
                  <a:t> the from clause is the same for A and B.</a:t>
                </a:r>
                <a:endParaRPr lang="en-US" dirty="0">
                  <a:latin typeface="Arial" panose="020B0604020202020204" pitchFamily="34" charset="0"/>
                  <a:cs typeface="Arial" panose="020B0604020202020204" pitchFamily="34" charset="0"/>
                </a:endParaRPr>
              </a:p>
              <a:p>
                <a:endParaRPr lang="en-US" dirty="0"/>
              </a:p>
              <a:p>
                <a:r>
                  <a:rPr lang="en-US" dirty="0"/>
                  <a:t>Similarly for intersection and set difference.</a:t>
                </a:r>
                <a:endParaRPr lang="en-US" dirty="0"/>
              </a:p>
              <a:p>
                <a:endParaRPr 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412077"/>
                <a:ext cx="10515600" cy="4731547"/>
              </a:xfrm>
              <a:blipFill rotWithShape="1">
                <a:blip r:embed="rId1"/>
                <a:stretch>
                  <a:fillRect t="-10" b="1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DBMS latex">
  <a:themeElements>
    <a:clrScheme name="自定义 3">
      <a:dk1>
        <a:srgbClr val="000000"/>
      </a:dk1>
      <a:lt1>
        <a:srgbClr val="FFFFFF"/>
      </a:lt1>
      <a:dk2>
        <a:srgbClr val="44546A"/>
      </a:dk2>
      <a:lt2>
        <a:srgbClr val="E7E6E6"/>
      </a:lt2>
      <a:accent1>
        <a:srgbClr val="2C2CAA"/>
      </a:accent1>
      <a:accent2>
        <a:srgbClr val="A94F0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algn="l">
          <a:defRPr kumimoji="1"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DBMS latex</Template>
  <TotalTime>0</TotalTime>
  <Words>7071</Words>
  <Application>WPS 演示</Application>
  <PresentationFormat>Widescreen</PresentationFormat>
  <Paragraphs>328</Paragraphs>
  <Slides>19</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Hiragino Sans GB W3</vt:lpstr>
      <vt:lpstr>微软雅黑</vt:lpstr>
      <vt:lpstr>Adobe Heiti Std R</vt:lpstr>
      <vt:lpstr>Yu Gothic UI Semilight</vt:lpstr>
      <vt:lpstr>Cambria Math</vt:lpstr>
      <vt:lpstr>Consolas</vt:lpstr>
      <vt:lpstr>Calibri</vt:lpstr>
      <vt:lpstr>等线</vt:lpstr>
      <vt:lpstr>Yu Gothic UI Light</vt:lpstr>
      <vt:lpstr>Arial Unicode MS</vt:lpstr>
      <vt:lpstr>DBMS latex</vt:lpstr>
      <vt:lpstr>Lab 9 Sets Ops, Where Clause Subqueries</vt:lpstr>
      <vt:lpstr>Outline</vt:lpstr>
      <vt:lpstr>Set Operations</vt:lpstr>
      <vt:lpstr>Set Operations</vt:lpstr>
      <vt:lpstr>Union</vt:lpstr>
      <vt:lpstr>Union</vt:lpstr>
      <vt:lpstr>Intersection</vt:lpstr>
      <vt:lpstr>Set Difference</vt:lpstr>
      <vt:lpstr>Set Operations</vt:lpstr>
      <vt:lpstr>Subquery</vt:lpstr>
      <vt:lpstr>IN Subquery for INTERSECTION</vt:lpstr>
      <vt:lpstr>Intersection Example</vt:lpstr>
      <vt:lpstr>Intersection Example</vt:lpstr>
      <vt:lpstr>SOME</vt:lpstr>
      <vt:lpstr>NOT IN Subquery for EXCEPT (Set Difference)</vt:lpstr>
      <vt:lpstr>Set Difference Example</vt:lpstr>
      <vt:lpstr>Set Difference Example</vt:lpstr>
      <vt:lpstr>Exercises</vt:lpstr>
      <vt:lpstr>End of Lab 9</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Zhiyuan Li</dc:creator>
  <cp:lastModifiedBy>飞鹰</cp:lastModifiedBy>
  <cp:revision>141</cp:revision>
  <dcterms:created xsi:type="dcterms:W3CDTF">2022-06-15T04:17:00Z</dcterms:created>
  <dcterms:modified xsi:type="dcterms:W3CDTF">2024-11-14T07:59:31Z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D9078007DFF74CCAB269FDE09F7DDDC5_13</vt:lpwstr>
  </property>
  <property fmtid="{D5CDD505-2E9C-101B-9397-08002B2CF9AE}" pid="3" name="KSOProductBuildVer">
    <vt:lpwstr>2052-12.1.0.18608</vt:lpwstr>
  </property>
</Properties>
</file>