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</p:sldMasterIdLst>
  <p:notesMasterIdLst>
    <p:notesMasterId r:id="rId21"/>
  </p:notesMasterIdLst>
  <p:handoutMasterIdLst>
    <p:handoutMasterId r:id="rId22"/>
  </p:handoutMasterIdLst>
  <p:sldIdLst>
    <p:sldId id="342" r:id="rId2"/>
    <p:sldId id="421" r:id="rId3"/>
    <p:sldId id="438" r:id="rId4"/>
    <p:sldId id="439" r:id="rId5"/>
    <p:sldId id="550" r:id="rId6"/>
    <p:sldId id="440" r:id="rId7"/>
    <p:sldId id="441" r:id="rId8"/>
    <p:sldId id="50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551" r:id="rId19"/>
    <p:sldId id="548" r:id="rId20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014A650-3CE4-4397-9886-E919E4BD9485}">
          <p14:sldIdLst>
            <p14:sldId id="342"/>
            <p14:sldId id="421"/>
            <p14:sldId id="438"/>
            <p14:sldId id="439"/>
            <p14:sldId id="550"/>
            <p14:sldId id="440"/>
            <p14:sldId id="441"/>
            <p14:sldId id="50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551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3">
          <p15:clr>
            <a:srgbClr val="A4A3A4"/>
          </p15:clr>
        </p15:guide>
        <p15:guide id="2" pos="5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93"/>
    <a:srgbClr val="FFCDCD"/>
    <a:srgbClr val="FF66CC"/>
    <a:srgbClr val="E8E8F1"/>
    <a:srgbClr val="FF0000"/>
    <a:srgbClr val="33333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5" autoAdjust="0"/>
    <p:restoredTop sz="85394" autoAdjust="0"/>
  </p:normalViewPr>
  <p:slideViewPr>
    <p:cSldViewPr snapToGrid="0">
      <p:cViewPr varScale="1">
        <p:scale>
          <a:sx n="112" d="100"/>
          <a:sy n="112" d="100"/>
        </p:scale>
        <p:origin x="1500" y="78"/>
      </p:cViewPr>
      <p:guideLst>
        <p:guide orient="horz" pos="733"/>
        <p:guide pos="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13" tIns="47957" rIns="95913" bIns="47957" numCol="1" anchor="t" anchorCtr="0" compatLnSpc="1">
            <a:prstTxWarp prst="textNoShape">
              <a:avLst/>
            </a:prstTxWarp>
          </a:bodyPr>
          <a:lstStyle>
            <a:lvl1pPr defTabSz="95885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13" tIns="47957" rIns="95913" bIns="47957" numCol="1" anchor="t" anchorCtr="0" compatLnSpc="1">
            <a:prstTxWarp prst="textNoShape">
              <a:avLst/>
            </a:prstTxWarp>
          </a:bodyPr>
          <a:lstStyle>
            <a:lvl1pPr algn="r" defTabSz="95885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13" tIns="47957" rIns="95913" bIns="47957" numCol="1" anchor="b" anchorCtr="0" compatLnSpc="1">
            <a:prstTxWarp prst="textNoShape">
              <a:avLst/>
            </a:prstTxWarp>
          </a:bodyPr>
          <a:lstStyle>
            <a:lvl1pPr defTabSz="95885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13" tIns="47957" rIns="95913" bIns="47957" numCol="1" anchor="b" anchorCtr="0" compatLnSpc="1">
            <a:prstTxWarp prst="textNoShape">
              <a:avLst/>
            </a:prstTxWarp>
          </a:bodyPr>
          <a:lstStyle>
            <a:lvl1pPr algn="r" defTabSz="95885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6C23089-699A-4A2D-9070-09F0F0D07B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796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913" tIns="47957" rIns="95913" bIns="47957" numCol="1" anchor="ctr" anchorCtr="0" compatLnSpc="1">
            <a:prstTxWarp prst="textNoShape">
              <a:avLst/>
            </a:prstTxWarp>
          </a:bodyPr>
          <a:lstStyle>
            <a:lvl1pPr defTabSz="95885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913" tIns="47957" rIns="95913" bIns="47957" numCol="1" anchor="ctr" anchorCtr="0" compatLnSpc="1">
            <a:prstTxWarp prst="textNoShape">
              <a:avLst/>
            </a:prstTxWarp>
          </a:bodyPr>
          <a:lstStyle>
            <a:lvl1pPr algn="r" defTabSz="95885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913" tIns="47957" rIns="95913" bIns="479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913" tIns="47957" rIns="95913" bIns="47957" numCol="1" anchor="b" anchorCtr="0" compatLnSpc="1">
            <a:prstTxWarp prst="textNoShape">
              <a:avLst/>
            </a:prstTxWarp>
          </a:bodyPr>
          <a:lstStyle>
            <a:lvl1pPr defTabSz="95885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913" tIns="47957" rIns="95913" bIns="47957" numCol="1" anchor="b" anchorCtr="0" compatLnSpc="1">
            <a:prstTxWarp prst="textNoShape">
              <a:avLst/>
            </a:prstTxWarp>
          </a:bodyPr>
          <a:lstStyle>
            <a:lvl1pPr algn="r" defTabSz="95885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48ACB1D-D2AE-467E-AD71-62EA120728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0600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588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5885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5885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5885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5878111-ADFE-4C86-BBA7-E6E82B0BD3D1}" type="slidenum">
              <a:rPr lang="zh-CN" altLang="en-US" sz="1300">
                <a:latin typeface="Times New Roman" pitchFamily="18" charset="0"/>
              </a:rPr>
              <a:pPr/>
              <a:t>1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6833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31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945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/>
        </p:nvSpPr>
        <p:spPr>
          <a:xfrm>
            <a:off x="0" y="30480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32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3138055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635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674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02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41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94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8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816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980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E4E0D4-0A9E-B44F-8E15-1D2F726BFCC2}"/>
              </a:ext>
            </a:extLst>
          </p:cNvPr>
          <p:cNvSpPr/>
          <p:nvPr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COMP3013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880C11-3EB2-7C44-915C-0A735C8415A3}"/>
              </a:ext>
            </a:extLst>
          </p:cNvPr>
          <p:cNvSpPr/>
          <p:nvPr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21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Database Design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F64495-06B2-9846-A8DD-066D25B765BE}"/>
              </a:ext>
            </a:extLst>
          </p:cNvPr>
          <p:cNvSpPr/>
          <p:nvPr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2B3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57D2C8FA-DD5C-BF4B-BBB3-42D100B8A34B}"/>
              </a:ext>
            </a:extLst>
          </p:cNvPr>
          <p:cNvSpPr txBox="1">
            <a:spLocks/>
          </p:cNvSpPr>
          <p:nvPr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239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1">
            <a:extLst>
              <a:ext uri="{FF2B5EF4-FFF2-40B4-BE49-F238E27FC236}">
                <a16:creationId xmlns:a16="http://schemas.microsoft.com/office/drawing/2014/main" id="{225C17E2-D2B1-43C8-9072-55F1AF1C3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United International College</a:t>
            </a:r>
            <a:endParaRPr lang="zh-CN" altLang="en-US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Lecture 9 Relational Database Design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Functional Dependencies</a:t>
            </a:r>
          </a:p>
        </p:txBody>
      </p:sp>
      <p:sp>
        <p:nvSpPr>
          <p:cNvPr id="4" name="矩形 3">
            <a:hlinkClick r:id="rId3" action="ppaction://hlinksldjump"/>
            <a:extLst>
              <a:ext uri="{FF2B5EF4-FFF2-40B4-BE49-F238E27FC236}">
                <a16:creationId xmlns:a16="http://schemas.microsoft.com/office/drawing/2014/main" id="{E52D3C0D-8E89-4896-A19F-C158622F8CBA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rId4" action="ppaction://hlinksldjump"/>
            <a:extLst>
              <a:ext uri="{FF2B5EF4-FFF2-40B4-BE49-F238E27FC236}">
                <a16:creationId xmlns:a16="http://schemas.microsoft.com/office/drawing/2014/main" id="{488771B1-A6E1-4C36-A950-D8E788AF4952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BD3C8CEA-4C57-4E11-816C-F20FF97E0F64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30B9512D-F182-45A7-B9C8-2C28FC3CE9DF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39B690A1-FDC7-4277-BC3A-6CCD2C9EF559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hlinkClick r:id="" action="ppaction://noaction"/>
            <a:extLst>
              <a:ext uri="{FF2B5EF4-FFF2-40B4-BE49-F238E27FC236}">
                <a16:creationId xmlns:a16="http://schemas.microsoft.com/office/drawing/2014/main" id="{CB7CF316-3FAD-4F7C-BAB9-89778CAD1EE5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hlinkClick r:id="" action="ppaction://noaction"/>
            <a:extLst>
              <a:ext uri="{FF2B5EF4-FFF2-40B4-BE49-F238E27FC236}">
                <a16:creationId xmlns:a16="http://schemas.microsoft.com/office/drawing/2014/main" id="{AC2767B7-889A-46BA-9E20-89E29DA0B34A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Closure of a Set of Functional Dependencies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512398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ea typeface="宋体" charset="-122"/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𝐹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 of functional dependencies, there are certain other functional dependencies that are </a:t>
                </a:r>
                <a:r>
                  <a:rPr lang="en-US" altLang="zh-CN" b="1" dirty="0">
                    <a:ea typeface="宋体" charset="-122"/>
                  </a:rPr>
                  <a:t>logically</a:t>
                </a:r>
                <a:r>
                  <a:rPr lang="en-US" altLang="zh-CN" dirty="0">
                    <a:ea typeface="宋体" charset="-122"/>
                  </a:rPr>
                  <a:t> implied by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𝐹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.</a:t>
                </a:r>
              </a:p>
              <a:p>
                <a:r>
                  <a:rPr lang="en-US" altLang="zh-CN" dirty="0">
                    <a:ea typeface="宋体" charset="-122"/>
                  </a:rPr>
                  <a:t>For example: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ea typeface="宋体" charset="-122"/>
                  </a:rPr>
                  <a:t>	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𝐵</m:t>
                    </m:r>
                  </m:oMath>
                </a14:m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𝐶</m:t>
                    </m:r>
                  </m:oMath>
                </a14:m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, then we can </a:t>
                </a:r>
                <a:r>
                  <a:rPr lang="en-US" altLang="zh-CN" b="1" dirty="0">
                    <a:ea typeface="宋体" charset="-122"/>
                    <a:sym typeface="Monotype Sorts" pitchFamily="2" charset="2"/>
                  </a:rPr>
                  <a:t>infer</a:t>
                </a:r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 that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𝐶</m:t>
                    </m:r>
                  </m:oMath>
                </a14:m>
                <a:r>
                  <a:rPr lang="en-US" altLang="zh-CN" i="1" dirty="0">
                    <a:ea typeface="宋体" charset="-122"/>
                    <a:sym typeface="Monotype Sorts" pitchFamily="2" charset="2"/>
                  </a:rPr>
                  <a:t>.</a:t>
                </a:r>
              </a:p>
              <a:p>
                <a:pPr marL="273600" indent="0">
                  <a:buNone/>
                </a:pPr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The reason is that by the definition of functional dependencies,</a:t>
                </a:r>
              </a:p>
              <a:p>
                <a:pPr marL="857800" lvl="1" indent="-342900">
                  <a:spcBef>
                    <a:spcPts val="750"/>
                  </a:spcBef>
                </a:pP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if two tuples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 have the same value 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𝐴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 have the same value 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𝐵</m:t>
                    </m:r>
                  </m:oMath>
                </a14:m>
                <a:r>
                  <a:rPr lang="en-US" altLang="zh-CN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;</a:t>
                </a:r>
              </a:p>
              <a:p>
                <a:pPr marL="857800" lvl="1" indent="-342900">
                  <a:spcBef>
                    <a:spcPts val="750"/>
                  </a:spcBef>
                </a:pP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 have the same value 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𝐵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, then they have the same value 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;</a:t>
                </a:r>
              </a:p>
              <a:p>
                <a:pPr marL="857800" lvl="1" indent="-342900">
                  <a:spcBef>
                    <a:spcPts val="750"/>
                  </a:spcBef>
                </a:pP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thus,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 have the same value 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𝐴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, then they have the same value 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;</a:t>
                </a:r>
              </a:p>
              <a:p>
                <a:pPr marL="857800" lvl="1" indent="-342900">
                  <a:spcBef>
                    <a:spcPts val="750"/>
                  </a:spcBef>
                </a:pP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which 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altLang="zh-CN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ea typeface="宋体" charset="-122"/>
                  </a:rPr>
                  <a:t>The set of all functional dependencies logically implied by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𝐹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 is the </a:t>
                </a:r>
                <a:r>
                  <a:rPr lang="en-US" altLang="zh-CN" b="1" i="1" dirty="0">
                    <a:ea typeface="宋体" charset="-122"/>
                  </a:rPr>
                  <a:t>closure</a:t>
                </a:r>
                <a:r>
                  <a:rPr lang="en-US" altLang="zh-CN" dirty="0">
                    <a:ea typeface="宋体" charset="-122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𝐹</m:t>
                    </m:r>
                  </m:oMath>
                </a14:m>
                <a:r>
                  <a:rPr lang="en-US" altLang="zh-CN" i="1" dirty="0">
                    <a:ea typeface="宋体" charset="-122"/>
                  </a:rPr>
                  <a:t>, </a:t>
                </a:r>
                <a:r>
                  <a:rPr lang="en-US" altLang="zh-CN" dirty="0">
                    <a:ea typeface="宋体" charset="-122"/>
                  </a:rPr>
                  <a:t>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i="1" dirty="0">
                    <a:ea typeface="宋体" charset="-122"/>
                  </a:rPr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𝐹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ea typeface="宋体" charset="-122"/>
                  </a:rPr>
                  <a:t> is a superset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𝐹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.</a:t>
                </a:r>
                <a:endParaRPr lang="en-US" altLang="zh-CN" dirty="0">
                  <a:ea typeface="宋体" charset="-122"/>
                  <a:sym typeface="Greek Symbols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5123986"/>
              </a:xfrm>
              <a:blipFill>
                <a:blip r:embed="rId2"/>
                <a:stretch>
                  <a:fillRect l="-773" t="-1548" r="-309" b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8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Closure of a Set of Functional Dependencies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512398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ea typeface="宋体" charset="-122"/>
                  </a:rPr>
                  <a:t>We can find all of</a:t>
                </a:r>
                <a:r>
                  <a:rPr lang="en-US" altLang="zh-CN" i="1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𝐹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i="1" dirty="0">
                    <a:ea typeface="宋体" charset="-122"/>
                  </a:rPr>
                  <a:t> </a:t>
                </a:r>
                <a:r>
                  <a:rPr lang="en-US" altLang="zh-CN" dirty="0">
                    <a:ea typeface="宋体" charset="-122"/>
                  </a:rPr>
                  <a:t>by applying Armstrong’s Axioms: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US" altLang="zh-CN" b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reflexivity </a:t>
                </a:r>
              </a:p>
              <a:p>
                <a:pPr marL="342900" lvl="1" indent="0" algn="ctr">
                  <a:buNone/>
                </a:pP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.</a:t>
                </a:r>
              </a:p>
              <a:p>
                <a:pPr marL="685800" lvl="1" indent="-342900">
                  <a:buFont typeface="+mj-lt"/>
                  <a:buAutoNum type="arabicPeriod" startAt="2"/>
                </a:pPr>
                <a:r>
                  <a:rPr lang="en-US" altLang="zh-CN" b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augmentation </a:t>
                </a:r>
              </a:p>
              <a:p>
                <a:pPr marL="342900" lvl="1" indent="0" algn="ctr">
                  <a:buNone/>
                </a:pP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US" altLang="zh-CN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, </a:t>
                </a: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𝛾𝛽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𝛾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.</a:t>
                </a:r>
              </a:p>
              <a:p>
                <a:pPr marL="685800" lvl="1" indent="-342900">
                  <a:buFont typeface="+mj-lt"/>
                  <a:buAutoNum type="arabicPeriod" startAt="3"/>
                </a:pPr>
                <a:r>
                  <a:rPr lang="en-US" altLang="zh-CN" b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transitivity </a:t>
                </a:r>
              </a:p>
              <a:p>
                <a:pPr marL="342900" lvl="1" indent="0" algn="ctr">
                  <a:buNone/>
                </a:pP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r>
                  <a:rPr lang="en-US" altLang="zh-CN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.</a:t>
                </a:r>
              </a:p>
              <a:p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These rules are </a:t>
                </a:r>
              </a:p>
              <a:p>
                <a:pPr lvl="1"/>
                <a:r>
                  <a:rPr lang="en-US" altLang="zh-CN" b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sound</a:t>
                </a: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 (only generate </a:t>
                </a:r>
                <a:r>
                  <a:rPr lang="en-US" altLang="zh-CN" b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correct</a:t>
                </a: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 functional dependencies) and </a:t>
                </a:r>
              </a:p>
              <a:p>
                <a:pPr lvl="1"/>
                <a:r>
                  <a:rPr lang="en-US" altLang="zh-CN" b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complete</a:t>
                </a: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 (can generate </a:t>
                </a:r>
                <a:r>
                  <a:rPr lang="en-US" altLang="zh-CN" b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all </a:t>
                </a: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correct functional dependencies).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5123986"/>
              </a:xfrm>
              <a:blipFill>
                <a:blip r:embed="rId2"/>
                <a:stretch>
                  <a:fillRect l="-773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56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Closure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5123986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803275" algn="l"/>
                  </a:tabLst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𝐴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𝐺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𝐻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, 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𝐼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 </m:t>
                        </m:r>
                      </m:e>
                    </m:d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marL="0" indent="0">
                  <a:buNone/>
                  <a:tabLst>
                    <a:tab pos="80327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</a:rPr>
                        <m:t>={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  <a:sym typeface="Iconic Symbols Ext" pitchFamily="2" charset="2"/>
                        </a:rPr>
                        <m:t>𝐴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  <a:sym typeface="Iconic Symbols Ext" pitchFamily="2" charset="2"/>
                        </a:rPr>
                        <m:t>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  <a:sym typeface="Monotype Sorts" pitchFamily="2" charset="2"/>
                        </a:rPr>
                        <m:t>𝐵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  <a:sym typeface="Monotype Sorts" pitchFamily="2" charset="2"/>
                        </a:rPr>
                        <m:t>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  <a:sym typeface="Iconic Symbols Ext" pitchFamily="2" charset="2"/>
                        </a:rPr>
                        <m:t>𝐴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  <a:sym typeface="Iconic Symbols Ext" pitchFamily="2" charset="2"/>
                        </a:rPr>
                        <m:t>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  <a:sym typeface="Monotype Sorts" pitchFamily="2" charset="2"/>
                        </a:rPr>
                        <m:t>𝐶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  <a:sym typeface="Monotype Sorts" pitchFamily="2" charset="2"/>
                        </a:rPr>
                        <m:t>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  <a:sym typeface="Iconic Symbols Ext" pitchFamily="2" charset="2"/>
                        </a:rPr>
                        <m:t>𝐶𝐺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  <a:sym typeface="Iconic Symbols Ext" pitchFamily="2" charset="2"/>
                        </a:rPr>
                        <m:t>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  <a:sym typeface="Monotype Sorts" pitchFamily="2" charset="2"/>
                        </a:rPr>
                        <m:t>𝐻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  <a:sym typeface="Monotype Sorts" pitchFamily="2" charset="2"/>
                        </a:rPr>
                        <m:t>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  <a:sym typeface="Iconic Symbols Ext" pitchFamily="2" charset="2"/>
                        </a:rPr>
                        <m:t>𝐶𝐺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  <a:sym typeface="Iconic Symbols Ext" pitchFamily="2" charset="2"/>
                        </a:rPr>
                        <m:t>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  <a:sym typeface="Monotype Sorts" pitchFamily="2" charset="2"/>
                        </a:rPr>
                        <m:t>𝐼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  <a:sym typeface="Monotype Sorts" pitchFamily="2" charset="2"/>
                        </a:rPr>
                        <m:t>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  <a:sym typeface="Iconic Symbols Ext" pitchFamily="2" charset="2"/>
                        </a:rPr>
                        <m:t>𝐵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  <a:sym typeface="Iconic Symbols Ext" pitchFamily="2" charset="2"/>
                        </a:rPr>
                        <m:t>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  <a:sym typeface="Monotype Sorts" pitchFamily="2" charset="2"/>
                        </a:rPr>
                        <m:t>𝐻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  <a:sym typeface="Monotype Sorts" pitchFamily="2" charset="2"/>
                        </a:rPr>
                        <m:t>}</m:t>
                      </m:r>
                    </m:oMath>
                  </m:oMathPara>
                </a14:m>
                <a:endParaRPr lang="en-US" altLang="zh-CN" sz="2400" dirty="0">
                  <a:ea typeface="宋体" charset="-122"/>
                  <a:sym typeface="MS LineDraw" pitchFamily="49" charset="2"/>
                </a:endParaRPr>
              </a:p>
              <a:p>
                <a:pPr>
                  <a:tabLst>
                    <a:tab pos="803275" algn="l"/>
                  </a:tabLst>
                </a:pPr>
                <a:r>
                  <a:rPr lang="en-US" altLang="zh-CN" dirty="0">
                    <a:ea typeface="宋体" charset="-122"/>
                    <a:sym typeface="MS LineDraw" pitchFamily="49" charset="2"/>
                  </a:rPr>
                  <a:t>Some members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S LineDraw" pitchFamily="49" charset="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sym typeface="MS LineDraw" pitchFamily="49" charset="2"/>
                          </a:rPr>
                          <m:t>𝐹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S LineDraw" pitchFamily="49" charset="2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ea typeface="宋体" charset="-122"/>
                    <a:sym typeface="MS LineDraw" pitchFamily="49" charset="2"/>
                  </a:rPr>
                  <a:t>:</a:t>
                </a:r>
              </a:p>
              <a:p>
                <a:pPr marL="514800" lvl="1">
                  <a:spcBef>
                    <a:spcPts val="750"/>
                  </a:spcBef>
                  <a:tabLst>
                    <a:tab pos="803275" algn="l"/>
                  </a:tabLst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𝐻</m:t>
                    </m:r>
                  </m:oMath>
                </a14:m>
                <a:endParaRPr lang="en-US" altLang="zh-CN" i="1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 marL="857700" lvl="3">
                  <a:spcBef>
                    <a:spcPts val="750"/>
                  </a:spcBef>
                  <a:tabLst>
                    <a:tab pos="803275" algn="l"/>
                  </a:tabLst>
                </a:pPr>
                <a:r>
                  <a:rPr lang="en-US" altLang="zh-CN" sz="15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by transitivity from </a:t>
                </a:r>
                <a14:m>
                  <m:oMath xmlns:m="http://schemas.openxmlformats.org/officeDocument/2006/math">
                    <m:r>
                      <a:rPr lang="en-US" altLang="zh-CN" sz="15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𝐴</m:t>
                    </m:r>
                    <m:r>
                      <a:rPr lang="en-US" altLang="zh-CN" sz="15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→</m:t>
                    </m:r>
                    <m:r>
                      <a:rPr lang="en-US" altLang="zh-CN" sz="1500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𝐵</m:t>
                    </m:r>
                  </m:oMath>
                </a14:m>
                <a:r>
                  <a:rPr lang="en-US" altLang="zh-CN" sz="1500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5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𝐵</m:t>
                    </m:r>
                    <m:r>
                      <a:rPr lang="en-US" altLang="zh-CN" sz="15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→</m:t>
                    </m:r>
                    <m:r>
                      <a:rPr lang="en-US" altLang="zh-CN" sz="1500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𝐻</m:t>
                    </m:r>
                  </m:oMath>
                </a14:m>
                <a:r>
                  <a:rPr lang="en-US" altLang="zh-CN" sz="1500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.</a:t>
                </a:r>
              </a:p>
              <a:p>
                <a:pPr marL="514800" lvl="1">
                  <a:spcBef>
                    <a:spcPts val="750"/>
                  </a:spcBef>
                  <a:tabLst>
                    <a:tab pos="803275" algn="l"/>
                  </a:tabLst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𝐴𝐺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𝐼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 marL="857700" lvl="3">
                  <a:spcBef>
                    <a:spcPts val="750"/>
                  </a:spcBef>
                  <a:tabLst>
                    <a:tab pos="803275" algn="l"/>
                  </a:tabLst>
                </a:pPr>
                <a:r>
                  <a:rPr lang="en-US" altLang="zh-CN" sz="15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by augmenting </a:t>
                </a:r>
                <a14:m>
                  <m:oMath xmlns:m="http://schemas.openxmlformats.org/officeDocument/2006/math">
                    <m:r>
                      <a:rPr lang="en-US" altLang="zh-CN" sz="15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𝐴</m:t>
                    </m:r>
                    <m:r>
                      <a:rPr lang="en-US" altLang="zh-CN" sz="15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→</m:t>
                    </m:r>
                    <m:r>
                      <a:rPr lang="en-US" altLang="zh-CN" sz="1500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𝐶</m:t>
                    </m:r>
                  </m:oMath>
                </a14:m>
                <a:r>
                  <a:rPr lang="en-US" altLang="zh-CN" sz="15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15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𝐺</m:t>
                    </m:r>
                  </m:oMath>
                </a14:m>
                <a:r>
                  <a:rPr lang="en-US" altLang="zh-CN" sz="15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 to get </a:t>
                </a:r>
                <a14:m>
                  <m:oMath xmlns:m="http://schemas.openxmlformats.org/officeDocument/2006/math">
                    <m:r>
                      <a:rPr lang="en-US" altLang="zh-CN" sz="15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𝐴𝐺</m:t>
                    </m:r>
                    <m:r>
                      <a:rPr lang="en-US" altLang="zh-CN" sz="15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→</m:t>
                    </m:r>
                    <m:r>
                      <a:rPr lang="en-US" altLang="zh-CN" sz="1500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𝐶𝐺</m:t>
                    </m:r>
                  </m:oMath>
                </a14:m>
                <a:r>
                  <a:rPr lang="en-US" altLang="zh-CN" sz="15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;</a:t>
                </a:r>
              </a:p>
              <a:p>
                <a:pPr marL="857700" lvl="3">
                  <a:spcBef>
                    <a:spcPts val="750"/>
                  </a:spcBef>
                  <a:tabLst>
                    <a:tab pos="803275" algn="l"/>
                  </a:tabLst>
                </a:pPr>
                <a:r>
                  <a:rPr lang="en-US" altLang="zh-CN" sz="15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and by transitivity from </a:t>
                </a:r>
                <a14:m>
                  <m:oMath xmlns:m="http://schemas.openxmlformats.org/officeDocument/2006/math">
                    <m:r>
                      <a:rPr lang="en-US" altLang="zh-CN" sz="1500" b="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𝐴</m:t>
                    </m:r>
                    <m:r>
                      <a:rPr lang="en-US" altLang="zh-CN" sz="15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𝐺</m:t>
                    </m:r>
                    <m:r>
                      <a:rPr lang="en-US" altLang="zh-CN" sz="15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→</m:t>
                    </m:r>
                    <m:r>
                      <a:rPr lang="en-US" altLang="zh-CN" sz="1500" b="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𝐶𝐺</m:t>
                    </m:r>
                    <m:r>
                      <a:rPr lang="en-US" altLang="zh-CN" sz="1500" b="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→</m:t>
                    </m:r>
                    <m:r>
                      <a:rPr lang="en-US" altLang="zh-CN" sz="1500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𝐼</m:t>
                    </m:r>
                  </m:oMath>
                </a14:m>
                <a:r>
                  <a:rPr lang="en-US" altLang="zh-CN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.</a:t>
                </a:r>
              </a:p>
              <a:p>
                <a:pPr marL="514800" lvl="1">
                  <a:spcBef>
                    <a:spcPts val="750"/>
                  </a:spcBef>
                  <a:tabLst>
                    <a:tab pos="803275" algn="l"/>
                  </a:tabLst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𝐶𝐺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𝐻𝐼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 marL="857700" lvl="3">
                  <a:spcBef>
                    <a:spcPts val="750"/>
                  </a:spcBef>
                  <a:tabLst>
                    <a:tab pos="803275" algn="l"/>
                  </a:tabLst>
                </a:pPr>
                <a:r>
                  <a:rPr lang="en-US" altLang="zh-CN" sz="15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by augmenting </a:t>
                </a:r>
                <a14:m>
                  <m:oMath xmlns:m="http://schemas.openxmlformats.org/officeDocument/2006/math">
                    <m:r>
                      <a:rPr lang="en-US" altLang="zh-CN" sz="15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𝐶𝐺</m:t>
                    </m:r>
                    <m:r>
                      <a:rPr lang="en-US" altLang="zh-CN" sz="15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→</m:t>
                    </m:r>
                    <m:r>
                      <a:rPr lang="en-US" altLang="zh-CN" sz="1500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𝐼</m:t>
                    </m:r>
                  </m:oMath>
                </a14:m>
                <a:r>
                  <a:rPr lang="en-US" altLang="zh-CN" sz="15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 to produce </a:t>
                </a:r>
                <a14:m>
                  <m:oMath xmlns:m="http://schemas.openxmlformats.org/officeDocument/2006/math">
                    <m:r>
                      <a:rPr lang="en-US" altLang="zh-CN" sz="15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𝐶𝐺</m:t>
                    </m:r>
                    <m:r>
                      <a:rPr lang="en-US" altLang="zh-CN" sz="15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→</m:t>
                    </m:r>
                    <m:r>
                      <a:rPr lang="en-US" altLang="zh-CN" sz="1500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𝐶𝐺𝐼</m:t>
                    </m:r>
                  </m:oMath>
                </a14:m>
                <a:r>
                  <a:rPr lang="en-US" altLang="zh-CN" sz="15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;</a:t>
                </a:r>
                <a:endParaRPr lang="en-US" altLang="zh-CN" sz="1500" i="1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 marL="857700" lvl="3">
                  <a:spcBef>
                    <a:spcPts val="750"/>
                  </a:spcBef>
                  <a:tabLst>
                    <a:tab pos="803275" algn="l"/>
                  </a:tabLst>
                </a:pPr>
                <a:r>
                  <a:rPr lang="en-US" altLang="zh-CN" sz="15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then by augmenting </a:t>
                </a:r>
                <a14:m>
                  <m:oMath xmlns:m="http://schemas.openxmlformats.org/officeDocument/2006/math">
                    <m:r>
                      <a:rPr lang="en-US" altLang="zh-CN" sz="15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𝐶𝐺</m:t>
                    </m:r>
                    <m:r>
                      <a:rPr lang="en-US" altLang="zh-CN" sz="15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→</m:t>
                    </m:r>
                    <m:r>
                      <a:rPr lang="en-US" altLang="zh-CN" sz="1500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𝐻</m:t>
                    </m:r>
                  </m:oMath>
                </a14:m>
                <a:r>
                  <a:rPr lang="en-US" altLang="zh-CN" sz="15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 to produce</a:t>
                </a:r>
                <a:r>
                  <a:rPr lang="en-US" altLang="zh-CN" sz="1500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5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𝐶𝐺𝐼</m:t>
                    </m:r>
                    <m:r>
                      <a:rPr lang="en-US" altLang="zh-CN" sz="15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→</m:t>
                    </m:r>
                    <m:r>
                      <a:rPr lang="en-US" altLang="zh-CN" sz="1500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𝐻𝐼</m:t>
                    </m:r>
                  </m:oMath>
                </a14:m>
                <a:r>
                  <a:rPr lang="en-US" altLang="zh-CN" sz="15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;</a:t>
                </a:r>
                <a:r>
                  <a:rPr lang="en-US" altLang="zh-CN" sz="1500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 </a:t>
                </a:r>
              </a:p>
              <a:p>
                <a:pPr marL="857700" lvl="3">
                  <a:spcBef>
                    <a:spcPts val="750"/>
                  </a:spcBef>
                  <a:tabLst>
                    <a:tab pos="803275" algn="l"/>
                  </a:tabLst>
                </a:pPr>
                <a:r>
                  <a:rPr lang="en-US" altLang="zh-CN" sz="15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and by transitivity form </a:t>
                </a:r>
                <a14:m>
                  <m:oMath xmlns:m="http://schemas.openxmlformats.org/officeDocument/2006/math"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𝐶𝐺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→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𝐶𝐺𝐼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→</m:t>
                    </m:r>
                    <m:r>
                      <a:rPr lang="en-US" altLang="zh-CN" sz="1500" b="0" i="1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𝐻𝐼</m:t>
                    </m:r>
                  </m:oMath>
                </a14:m>
                <a:r>
                  <a:rPr lang="en-US" altLang="zh-CN" sz="15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5123986"/>
              </a:xfrm>
              <a:blipFill>
                <a:blip r:embed="rId2"/>
                <a:stretch>
                  <a:fillRect l="-773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23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BDB0556-CC4A-48E7-8DAC-B522CEABED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a typeface="宋体" charset="-122"/>
                  </a:rPr>
                  <a:t>Pseudo Code for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𝐹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BDB0556-CC4A-48E7-8DAC-B522CEABE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512398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  <a:tabLst>
                    <a:tab pos="803275" algn="l"/>
                  </a:tabLst>
                </a:pPr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  <a:sym typeface="Monotype Sorts" pitchFamily="2" charset="2"/>
                  </a:rPr>
                  <a:t>Algorithm</a:t>
                </a:r>
                <a:r>
                  <a:rPr lang="en-US" altLang="zh-CN" dirty="0">
                    <a:latin typeface="Consolas" panose="020B0609020204030204" pitchFamily="49" charset="0"/>
                    <a:ea typeface="宋体" charset="-122"/>
                    <a:sym typeface="Monotype Sorts" pitchFamily="2" charset="2"/>
                  </a:rPr>
                  <a:t> Compute the closure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onsolas" panose="020B0609020204030204" pitchFamily="49" charset="0"/>
                    <a:ea typeface="宋体" charset="-122"/>
                    <a:sym typeface="Monotype Sort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𝐹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ea typeface="宋体" charset="-122"/>
                    <a:sym typeface="Monotype Sorts" pitchFamily="2" charset="2"/>
                  </a:rPr>
                  <a:t>:</a:t>
                </a:r>
              </a:p>
              <a:p>
                <a:pPr marL="358775" indent="-358775">
                  <a:spcBef>
                    <a:spcPts val="250"/>
                  </a:spcBef>
                  <a:buClrTx/>
                  <a:buFont typeface="+mj-lt"/>
                  <a:buAutoNum type="arabicPeriod"/>
                  <a:tabLst>
                    <a:tab pos="717550" algn="l"/>
                    <a:tab pos="1165225" algn="l"/>
                  </a:tabLst>
                </a:pPr>
                <a:r>
                  <a:rPr lang="en-US" altLang="zh-CN" dirty="0">
                    <a:latin typeface="Consolas" panose="020B0609020204030204" pitchFamily="49" charset="0"/>
                    <a:ea typeface="宋体" charset="-122"/>
                    <a:sym typeface="Monotype Sort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𝐹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+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𝐹</m:t>
                    </m:r>
                  </m:oMath>
                </a14:m>
                <a:endParaRPr lang="en-US" altLang="zh-CN" i="1" dirty="0">
                  <a:latin typeface="Consolas" panose="020B0609020204030204" pitchFamily="49" charset="0"/>
                  <a:ea typeface="宋体" charset="-122"/>
                  <a:sym typeface="Monotype Sorts" pitchFamily="2" charset="2"/>
                </a:endParaRPr>
              </a:p>
              <a:p>
                <a:pPr marL="358775" indent="-358775">
                  <a:spcBef>
                    <a:spcPts val="250"/>
                  </a:spcBef>
                  <a:buClrTx/>
                  <a:buFont typeface="+mj-lt"/>
                  <a:buAutoNum type="arabicPeriod"/>
                  <a:tabLst>
                    <a:tab pos="717550" algn="l"/>
                    <a:tab pos="1165225" algn="l"/>
                  </a:tabLst>
                </a:pPr>
                <a:r>
                  <a:rPr lang="en-US" altLang="zh-CN" dirty="0">
                    <a:latin typeface="Consolas" panose="020B0609020204030204" pitchFamily="49" charset="0"/>
                    <a:ea typeface="宋体" charset="-122"/>
                    <a:sym typeface="Monotype Sorts" pitchFamily="2" charset="2"/>
                  </a:rPr>
                  <a:t> </a:t>
                </a:r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  <a:sym typeface="Monotype Sorts" pitchFamily="2" charset="2"/>
                  </a:rPr>
                  <a:t>repeat</a:t>
                </a:r>
              </a:p>
              <a:p>
                <a:pPr marL="358775" indent="-358775">
                  <a:spcBef>
                    <a:spcPts val="250"/>
                  </a:spcBef>
                  <a:buClrTx/>
                  <a:buFont typeface="+mj-lt"/>
                  <a:buAutoNum type="arabicPeriod"/>
                  <a:tabLst>
                    <a:tab pos="717550" algn="l"/>
                    <a:tab pos="1165225" algn="l"/>
                  </a:tabLst>
                </a:pPr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 	</a:t>
                </a:r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</a:rPr>
                  <a:t>for each</a:t>
                </a:r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 functional dependency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𝑓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𝐹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 </a:t>
                </a:r>
                <a:r>
                  <a:rPr lang="en-US" altLang="zh-CN" sz="2000" b="1" dirty="0">
                    <a:latin typeface="Consolas" panose="020B0609020204030204" pitchFamily="49" charset="0"/>
                    <a:ea typeface="宋体" charset="-122"/>
                  </a:rPr>
                  <a:t>do</a:t>
                </a:r>
                <a:endParaRPr lang="en-US" altLang="zh-CN" sz="2000" baseline="30000" dirty="0">
                  <a:latin typeface="Consolas" panose="020B0609020204030204" pitchFamily="49" charset="0"/>
                  <a:ea typeface="宋体" charset="-122"/>
                </a:endParaRPr>
              </a:p>
              <a:p>
                <a:pPr marL="358775" indent="-358775">
                  <a:spcBef>
                    <a:spcPts val="250"/>
                  </a:spcBef>
                  <a:buClrTx/>
                  <a:buFont typeface="+mj-lt"/>
                  <a:buAutoNum type="arabicPeriod"/>
                  <a:tabLst>
                    <a:tab pos="717550" algn="l"/>
                    <a:tab pos="1165225" algn="l"/>
                  </a:tabLst>
                </a:pPr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 		apply reflexivity and augmentation rules 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𝑓</m:t>
                    </m:r>
                  </m:oMath>
                </a14:m>
                <a:endParaRPr lang="en-US" altLang="zh-CN" i="1" dirty="0">
                  <a:latin typeface="Consolas" panose="020B0609020204030204" pitchFamily="49" charset="0"/>
                  <a:ea typeface="宋体" charset="-122"/>
                </a:endParaRPr>
              </a:p>
              <a:p>
                <a:pPr marL="358775" indent="-358775">
                  <a:spcBef>
                    <a:spcPts val="250"/>
                  </a:spcBef>
                  <a:buClrTx/>
                  <a:buFont typeface="+mj-lt"/>
                  <a:buAutoNum type="arabicPeriod"/>
                  <a:tabLst>
                    <a:tab pos="717550" algn="l"/>
                    <a:tab pos="1165225" algn="l"/>
                  </a:tabLst>
                </a:pPr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 		add the resulting functional dependencies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𝐹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</m:sup>
                    </m:sSup>
                  </m:oMath>
                </a14:m>
                <a:endParaRPr lang="en-US" altLang="zh-CN" sz="2000" baseline="30000" dirty="0">
                  <a:latin typeface="Consolas" panose="020B0609020204030204" pitchFamily="49" charset="0"/>
                  <a:ea typeface="宋体" charset="-122"/>
                </a:endParaRPr>
              </a:p>
              <a:p>
                <a:pPr marL="358775" indent="-358775">
                  <a:spcBef>
                    <a:spcPts val="250"/>
                  </a:spcBef>
                  <a:buClrTx/>
                  <a:buFont typeface="+mj-lt"/>
                  <a:buAutoNum type="arabicPeriod"/>
                  <a:tabLst>
                    <a:tab pos="717550" algn="l"/>
                    <a:tab pos="1165225" algn="l"/>
                  </a:tabLst>
                </a:pPr>
                <a:r>
                  <a:rPr lang="en-US" altLang="zh-CN" sz="2000" dirty="0">
                    <a:latin typeface="Consolas" panose="020B0609020204030204" pitchFamily="49" charset="0"/>
                    <a:ea typeface="宋体" charset="-122"/>
                  </a:rPr>
                  <a:t>	</a:t>
                </a:r>
                <a:r>
                  <a:rPr lang="en-US" altLang="zh-CN" sz="2000" b="1" dirty="0">
                    <a:latin typeface="Consolas" panose="020B0609020204030204" pitchFamily="49" charset="0"/>
                    <a:ea typeface="宋体" charset="-122"/>
                  </a:rPr>
                  <a:t>end for</a:t>
                </a:r>
                <a:endParaRPr lang="en-US" altLang="zh-CN" sz="2000" baseline="30000" dirty="0">
                  <a:latin typeface="Consolas" panose="020B0609020204030204" pitchFamily="49" charset="0"/>
                  <a:ea typeface="宋体" charset="-122"/>
                </a:endParaRPr>
              </a:p>
              <a:p>
                <a:pPr marL="358775" indent="-358775">
                  <a:spcBef>
                    <a:spcPts val="250"/>
                  </a:spcBef>
                  <a:buClrTx/>
                  <a:buFont typeface="+mj-lt"/>
                  <a:buAutoNum type="arabicPeriod"/>
                  <a:tabLst>
                    <a:tab pos="717550" algn="l"/>
                    <a:tab pos="1165225" algn="l"/>
                  </a:tabLst>
                </a:pPr>
                <a:r>
                  <a:rPr lang="en-US" altLang="zh-CN" sz="2000" baseline="30000" dirty="0">
                    <a:latin typeface="Consolas" panose="020B0609020204030204" pitchFamily="49" charset="0"/>
                    <a:ea typeface="宋体" charset="-122"/>
                  </a:rPr>
                  <a:t> </a:t>
                </a:r>
                <a:r>
                  <a:rPr lang="en-US" altLang="zh-CN" sz="2000" dirty="0">
                    <a:latin typeface="Consolas" panose="020B0609020204030204" pitchFamily="49" charset="0"/>
                    <a:ea typeface="宋体" charset="-122"/>
                  </a:rPr>
                  <a:t>	</a:t>
                </a:r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</a:rPr>
                  <a:t>for each </a:t>
                </a:r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pair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i="1" dirty="0">
                    <a:latin typeface="Consolas" panose="020B0609020204030204" pitchFamily="49" charset="0"/>
                    <a:ea typeface="宋体" charset="-122"/>
                  </a:rPr>
                  <a:t> </a:t>
                </a:r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𝐹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i="1" dirty="0">
                    <a:latin typeface="Consolas" panose="020B0609020204030204" pitchFamily="49" charset="0"/>
                    <a:ea typeface="宋体" charset="-122"/>
                  </a:rPr>
                  <a:t> </a:t>
                </a:r>
                <a:r>
                  <a:rPr lang="en-US" altLang="zh-CN" sz="2000" b="1" dirty="0">
                    <a:latin typeface="Consolas" panose="020B0609020204030204" pitchFamily="49" charset="0"/>
                    <a:ea typeface="宋体" charset="-122"/>
                  </a:rPr>
                  <a:t>do</a:t>
                </a:r>
                <a:endParaRPr lang="en-US" altLang="zh-CN" sz="2000" baseline="30000" dirty="0">
                  <a:latin typeface="Consolas" panose="020B0609020204030204" pitchFamily="49" charset="0"/>
                  <a:ea typeface="宋体" charset="-122"/>
                </a:endParaRPr>
              </a:p>
              <a:p>
                <a:pPr marL="358775" indent="-358775">
                  <a:spcBef>
                    <a:spcPts val="250"/>
                  </a:spcBef>
                  <a:buClrTx/>
                  <a:buFont typeface="+mj-lt"/>
                  <a:buAutoNum type="arabicPeriod"/>
                  <a:tabLst>
                    <a:tab pos="717550" algn="l"/>
                    <a:tab pos="1165225" algn="l"/>
                  </a:tabLst>
                </a:pPr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 		</a:t>
                </a:r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</a:rPr>
                  <a:t>if</a:t>
                </a:r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 can be combined by transitivity </a:t>
                </a:r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</a:rPr>
                  <a:t>then</a:t>
                </a:r>
                <a:endParaRPr lang="en-US" altLang="zh-CN" dirty="0">
                  <a:latin typeface="Consolas" panose="020B0609020204030204" pitchFamily="49" charset="0"/>
                  <a:ea typeface="宋体" charset="-122"/>
                </a:endParaRPr>
              </a:p>
              <a:p>
                <a:pPr marL="358775" indent="-358775">
                  <a:spcBef>
                    <a:spcPts val="250"/>
                  </a:spcBef>
                  <a:buClrTx/>
                  <a:buFont typeface="+mj-lt"/>
                  <a:buAutoNum type="arabicPeriod"/>
                  <a:tabLst>
                    <a:tab pos="717550" algn="l"/>
                    <a:tab pos="1165225" algn="l"/>
                  </a:tabLst>
                </a:pPr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 		add the resulting functional dependency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</m:sup>
                    </m:sSup>
                  </m:oMath>
                </a14:m>
                <a:endParaRPr lang="en-US" altLang="zh-CN" sz="2000" baseline="30000" dirty="0">
                  <a:latin typeface="Consolas" panose="020B0609020204030204" pitchFamily="49" charset="0"/>
                  <a:ea typeface="宋体" charset="-122"/>
                </a:endParaRPr>
              </a:p>
              <a:p>
                <a:pPr marL="358775" indent="-358775">
                  <a:spcBef>
                    <a:spcPts val="250"/>
                  </a:spcBef>
                  <a:buClrTx/>
                  <a:buFont typeface="+mj-lt"/>
                  <a:buAutoNum type="arabicPeriod"/>
                  <a:tabLst>
                    <a:tab pos="717550" algn="l"/>
                    <a:tab pos="1165225" algn="l"/>
                  </a:tabLst>
                </a:pPr>
                <a:r>
                  <a:rPr lang="en-US" altLang="zh-CN" sz="2000" dirty="0">
                    <a:latin typeface="Consolas" panose="020B0609020204030204" pitchFamily="49" charset="0"/>
                    <a:ea typeface="宋体" charset="-122"/>
                  </a:rPr>
                  <a:t> 		</a:t>
                </a:r>
                <a:r>
                  <a:rPr lang="en-US" altLang="zh-CN" sz="2000" b="1" dirty="0">
                    <a:latin typeface="Consolas" panose="020B0609020204030204" pitchFamily="49" charset="0"/>
                    <a:ea typeface="宋体" charset="-122"/>
                  </a:rPr>
                  <a:t>end if</a:t>
                </a:r>
              </a:p>
              <a:p>
                <a:pPr marL="358775" indent="-358775">
                  <a:spcBef>
                    <a:spcPts val="250"/>
                  </a:spcBef>
                  <a:buClrTx/>
                  <a:buFont typeface="+mj-lt"/>
                  <a:buAutoNum type="arabicPeriod"/>
                  <a:tabLst>
                    <a:tab pos="717550" algn="l"/>
                    <a:tab pos="1165225" algn="l"/>
                  </a:tabLst>
                </a:pPr>
                <a:r>
                  <a:rPr lang="en-US" altLang="zh-CN" sz="2000" dirty="0">
                    <a:latin typeface="Consolas" panose="020B0609020204030204" pitchFamily="49" charset="0"/>
                    <a:ea typeface="宋体" charset="-122"/>
                  </a:rPr>
                  <a:t> 	</a:t>
                </a:r>
                <a:r>
                  <a:rPr lang="en-US" altLang="zh-CN" sz="2000" b="1" dirty="0">
                    <a:latin typeface="Consolas" panose="020B0609020204030204" pitchFamily="49" charset="0"/>
                    <a:ea typeface="宋体" charset="-122"/>
                  </a:rPr>
                  <a:t>end for</a:t>
                </a:r>
                <a:endParaRPr lang="en-US" altLang="zh-CN" sz="2000" dirty="0">
                  <a:latin typeface="Consolas" panose="020B0609020204030204" pitchFamily="49" charset="0"/>
                  <a:ea typeface="宋体" charset="-122"/>
                </a:endParaRPr>
              </a:p>
              <a:p>
                <a:pPr marL="358775" indent="-358775">
                  <a:spcBef>
                    <a:spcPts val="250"/>
                  </a:spcBef>
                  <a:buClrTx/>
                  <a:buFont typeface="+mj-lt"/>
                  <a:buAutoNum type="arabicPeriod"/>
                  <a:tabLst>
                    <a:tab pos="717550" algn="l"/>
                    <a:tab pos="1165225" algn="l"/>
                  </a:tabLst>
                </a:pPr>
                <a:r>
                  <a:rPr lang="en-US" altLang="zh-CN" sz="2000" dirty="0">
                    <a:latin typeface="Consolas" panose="020B0609020204030204" pitchFamily="49" charset="0"/>
                    <a:ea typeface="宋体" charset="-122"/>
                  </a:rPr>
                  <a:t> </a:t>
                </a:r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</a:rPr>
                  <a:t>until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 does not change any further</a:t>
                </a:r>
              </a:p>
              <a:p>
                <a:pPr marL="358775" indent="-358775">
                  <a:spcBef>
                    <a:spcPts val="250"/>
                  </a:spcBef>
                  <a:buClrTx/>
                  <a:buFont typeface="+mj-lt"/>
                  <a:buAutoNum type="arabicPeriod"/>
                  <a:tabLst>
                    <a:tab pos="717550" algn="l"/>
                    <a:tab pos="1165225" algn="l"/>
                  </a:tabLst>
                </a:pPr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 </a:t>
                </a:r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</m:sup>
                    </m:sSup>
                  </m:oMath>
                </a14:m>
                <a:endParaRPr lang="en-US" altLang="zh-CN" dirty="0">
                  <a:latin typeface="Consolas" panose="020B0609020204030204" pitchFamily="49" charset="0"/>
                  <a:ea typeface="宋体" charset="-122"/>
                </a:endParaRPr>
              </a:p>
              <a:p>
                <a:pPr marL="0" indent="0">
                  <a:spcBef>
                    <a:spcPts val="250"/>
                  </a:spcBef>
                  <a:buClrTx/>
                  <a:buNone/>
                  <a:tabLst>
                    <a:tab pos="803275" algn="l"/>
                  </a:tabLst>
                </a:pPr>
                <a:endParaRPr lang="en-US" altLang="zh-CN" dirty="0">
                  <a:ea typeface="宋体" charset="-122"/>
                  <a:sym typeface="Monotype Sorts" pitchFamily="2" charset="2"/>
                </a:endParaRPr>
              </a:p>
              <a:p>
                <a:pPr marL="0" indent="0">
                  <a:spcBef>
                    <a:spcPts val="250"/>
                  </a:spcBef>
                  <a:buClrTx/>
                  <a:buNone/>
                  <a:tabLst>
                    <a:tab pos="803275" algn="l"/>
                  </a:tabLst>
                </a:pPr>
                <a:r>
                  <a:rPr lang="en-US" altLang="zh-CN" b="1" dirty="0">
                    <a:ea typeface="宋体" charset="-122"/>
                    <a:sym typeface="Monotype Sorts" pitchFamily="2" charset="2"/>
                  </a:rPr>
                  <a:t>NOTE</a:t>
                </a:r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: </a:t>
                </a:r>
                <a:r>
                  <a:rPr lang="en-US" altLang="zh-CN" dirty="0">
                    <a:ea typeface="宋体" charset="-122"/>
                  </a:rPr>
                  <a:t>We shall see an alternative procedure for this task later.</a:t>
                </a:r>
                <a:endParaRPr lang="en-US" altLang="zh-CN" dirty="0">
                  <a:ea typeface="宋体" charset="-122"/>
                  <a:sym typeface="Monotype Sorts" pitchFamily="2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5123986"/>
              </a:xfrm>
              <a:blipFill>
                <a:blip r:embed="rId3"/>
                <a:stretch>
                  <a:fillRect l="-696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D503979-6BB0-46BE-8D54-0AD524834E2E}"/>
              </a:ext>
            </a:extLst>
          </p:cNvPr>
          <p:cNvGrpSpPr/>
          <p:nvPr/>
        </p:nvGrpSpPr>
        <p:grpSpPr>
          <a:xfrm>
            <a:off x="628650" y="1600200"/>
            <a:ext cx="7886700" cy="4192149"/>
            <a:chOff x="691376" y="1600200"/>
            <a:chExt cx="7516825" cy="4192149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28779C4-E3F3-486E-BE2C-B4F0F6E6CC1B}"/>
                </a:ext>
              </a:extLst>
            </p:cNvPr>
            <p:cNvCxnSpPr>
              <a:cxnSpLocks/>
            </p:cNvCxnSpPr>
            <p:nvPr/>
          </p:nvCxnSpPr>
          <p:spPr>
            <a:xfrm>
              <a:off x="691376" y="1913885"/>
              <a:ext cx="75159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7476A16-90C0-4DED-B413-AA8B3717F0DF}"/>
                </a:ext>
              </a:extLst>
            </p:cNvPr>
            <p:cNvCxnSpPr>
              <a:cxnSpLocks/>
            </p:cNvCxnSpPr>
            <p:nvPr/>
          </p:nvCxnSpPr>
          <p:spPr>
            <a:xfrm>
              <a:off x="691376" y="1600200"/>
              <a:ext cx="75159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F1269F7-F244-45EA-89FE-FADC0A0E0D64}"/>
                </a:ext>
              </a:extLst>
            </p:cNvPr>
            <p:cNvCxnSpPr>
              <a:cxnSpLocks/>
            </p:cNvCxnSpPr>
            <p:nvPr/>
          </p:nvCxnSpPr>
          <p:spPr>
            <a:xfrm>
              <a:off x="692279" y="5792349"/>
              <a:ext cx="751592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02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Closure of Functional Dependencies (Cont.)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512398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ea typeface="宋体" charset="-122"/>
                  </a:rPr>
                  <a:t>We can further simplify manual computation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𝐹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ea typeface="宋体" charset="-122"/>
                  </a:rPr>
                  <a:t> by using the following additional rules: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US" altLang="zh-CN" b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union </a:t>
                </a:r>
              </a:p>
              <a:p>
                <a:pPr marL="342900" lvl="1" indent="0" algn="ctr">
                  <a:buNone/>
                </a:pP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en-US" altLang="zh-CN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𝛾𝛽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Symbol" pitchFamily="18" charset="2"/>
                </a:endParaRPr>
              </a:p>
              <a:p>
                <a:pPr marL="685800" lvl="1" indent="-342900">
                  <a:buFont typeface="+mj-lt"/>
                  <a:buAutoNum type="arabicPeriod" startAt="2"/>
                </a:pPr>
                <a:r>
                  <a:rPr lang="en-US" altLang="zh-CN" b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decomposition </a:t>
                </a:r>
              </a:p>
              <a:p>
                <a:pPr marL="342900" lvl="1" indent="0" algn="ctr">
                  <a:buNone/>
                </a:pP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𝛽𝛾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</a:t>
                </a:r>
                <a:r>
                  <a:rPr lang="en-US" altLang="zh-CN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Symbol" pitchFamily="18" charset="2"/>
                </a:endParaRPr>
              </a:p>
              <a:p>
                <a:pPr marL="685800" lvl="1" indent="-342900">
                  <a:buFont typeface="+mj-lt"/>
                  <a:buAutoNum type="arabicPeriod" startAt="3"/>
                </a:pPr>
                <a:r>
                  <a:rPr lang="en-US" altLang="zh-CN" b="1" dirty="0" err="1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pseudotransitivity</a:t>
                </a:r>
                <a:endParaRPr lang="en-US" altLang="zh-CN" b="1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Greek Symbols" pitchFamily="18" charset="2"/>
                </a:endParaRPr>
              </a:p>
              <a:p>
                <a:pPr marL="342900" lvl="1" indent="0" algn="ctr">
                  <a:buNone/>
                </a:pP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𝛾𝛽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𝛼𝛾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endParaRPr lang="en-US" altLang="zh-CN" b="1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Greek Symbols" pitchFamily="18" charset="2"/>
                </a:endParaRPr>
              </a:p>
              <a:p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These rules can be inferred from Armstrong’s axioms.</a:t>
                </a:r>
                <a:endParaRPr lang="en-US" altLang="zh-CN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Greek Symbols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5123986"/>
              </a:xfrm>
              <a:blipFill>
                <a:blip r:embed="rId2"/>
                <a:stretch>
                  <a:fillRect l="-773" t="-1548" r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0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Closure of Attribute Sets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51239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  <a:tabLst>
                    <a:tab pos="803275" algn="l"/>
                  </a:tabLst>
                </a:pPr>
                <a:r>
                  <a:rPr lang="en-US" altLang="zh-CN" dirty="0">
                    <a:ea typeface="宋体" charset="-122"/>
                  </a:rPr>
                  <a:t>Given a set of attributes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Symbol" pitchFamily="18" charset="2"/>
                    <a:ea typeface="宋体" charset="-122"/>
                    <a:sym typeface="Greek Symbols" pitchFamily="18" charset="2"/>
                  </a:rPr>
                  <a:t>,</a:t>
                </a:r>
                <a:r>
                  <a:rPr lang="en-US" altLang="zh-CN" dirty="0">
                    <a:ea typeface="宋体" charset="-122"/>
                  </a:rPr>
                  <a:t> define the </a:t>
                </a:r>
                <a:r>
                  <a:rPr lang="en-US" altLang="zh-CN" b="1" dirty="0">
                    <a:ea typeface="宋体" charset="-122"/>
                  </a:rPr>
                  <a:t>closure</a:t>
                </a:r>
                <a:r>
                  <a:rPr lang="en-US" altLang="zh-CN" i="1" dirty="0">
                    <a:ea typeface="宋体" charset="-122"/>
                  </a:rPr>
                  <a:t> </a:t>
                </a:r>
                <a:r>
                  <a:rPr lang="en-US" altLang="zh-CN" dirty="0">
                    <a:ea typeface="宋体" charset="-122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 </a:t>
                </a:r>
                <a:r>
                  <a:rPr lang="en-US" altLang="zh-CN" b="1" dirty="0">
                    <a:ea typeface="宋体" charset="-122"/>
                    <a:sym typeface="Greek Symbols" pitchFamily="18" charset="2"/>
                  </a:rPr>
                  <a:t>under</a:t>
                </a:r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Greek Symbols" pitchFamily="18" charset="2"/>
                      </a:rPr>
                      <m:t>𝐹</m:t>
                    </m:r>
                  </m:oMath>
                </a14:m>
                <a:r>
                  <a:rPr lang="en-US" altLang="zh-CN" i="1" dirty="0">
                    <a:ea typeface="宋体" charset="-122"/>
                    <a:sym typeface="Greek Symbols" pitchFamily="18" charset="2"/>
                  </a:rPr>
                  <a:t> </a:t>
                </a:r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(denoted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) as the set of attributes that are functionally determined by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 under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Greek Symbols" pitchFamily="18" charset="2"/>
                      </a:rPr>
                      <m:t>𝐹</m:t>
                    </m:r>
                  </m:oMath>
                </a14:m>
                <a:r>
                  <a:rPr lang="en-US" altLang="zh-CN" i="1" dirty="0">
                    <a:ea typeface="宋体" charset="-122"/>
                    <a:sym typeface="Greek Symbols" pitchFamily="18" charset="2"/>
                  </a:rPr>
                  <a:t>.</a:t>
                </a:r>
                <a:endParaRPr lang="en-US" altLang="zh-CN" b="1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 marL="0" indent="0">
                  <a:spcAft>
                    <a:spcPts val="750"/>
                  </a:spcAft>
                  <a:buNone/>
                  <a:tabLst>
                    <a:tab pos="803275" algn="l"/>
                  </a:tabLst>
                </a:pPr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  <a:sym typeface="Monotype Sorts" pitchFamily="2" charset="2"/>
                  </a:rPr>
                  <a:t>Algorithm</a:t>
                </a:r>
                <a:r>
                  <a:rPr lang="en-US" altLang="zh-CN" dirty="0">
                    <a:latin typeface="Consolas" panose="020B0609020204030204" pitchFamily="49" charset="0"/>
                    <a:ea typeface="宋体" charset="-122"/>
                    <a:sym typeface="Monotype Sorts" pitchFamily="2" charset="2"/>
                  </a:rPr>
                  <a:t>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i="1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dirty="0">
                    <a:latin typeface="Consolas" panose="020B0609020204030204" pitchFamily="49" charset="0"/>
                  </a:rPr>
                  <a:t>under</a:t>
                </a:r>
                <a:r>
                  <a:rPr lang="en-US" altLang="zh-CN" i="1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𝐹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ea typeface="宋体" charset="-122"/>
                    <a:sym typeface="Monotype Sorts" pitchFamily="2" charset="2"/>
                  </a:rPr>
                  <a:t>:</a:t>
                </a:r>
              </a:p>
              <a:p>
                <a:pPr marL="457200" indent="-457200">
                  <a:spcBef>
                    <a:spcPts val="250"/>
                  </a:spcBef>
                  <a:buClrTx/>
                  <a:buFont typeface="+mj-lt"/>
                  <a:buAutoNum type="arabicPeriod"/>
                  <a:tabLst>
                    <a:tab pos="803275" algn="l"/>
                  </a:tabLst>
                </a:pPr>
                <a:r>
                  <a:rPr lang="en-US" altLang="zh-CN" dirty="0">
                    <a:latin typeface="Consolas" panose="020B0609020204030204" pitchFamily="49" charset="0"/>
                    <a:ea typeface="宋体" charset="-122"/>
                    <a:sym typeface="Monotype Sort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i="1" dirty="0">
                  <a:latin typeface="Consolas" panose="020B0609020204030204" pitchFamily="49" charset="0"/>
                  <a:ea typeface="宋体" charset="-122"/>
                  <a:sym typeface="Monotype Sorts" pitchFamily="2" charset="2"/>
                </a:endParaRPr>
              </a:p>
              <a:p>
                <a:pPr marL="457200" indent="-457200">
                  <a:spcBef>
                    <a:spcPts val="250"/>
                  </a:spcBef>
                  <a:buClrTx/>
                  <a:buFont typeface="+mj-lt"/>
                  <a:buAutoNum type="arabicPeriod"/>
                  <a:tabLst>
                    <a:tab pos="803275" algn="l"/>
                  </a:tabLst>
                </a:pPr>
                <a:r>
                  <a:rPr lang="en-US" altLang="zh-CN" dirty="0">
                    <a:latin typeface="Consolas" panose="020B0609020204030204" pitchFamily="49" charset="0"/>
                    <a:ea typeface="宋体" charset="-122"/>
                    <a:sym typeface="Monotype Sorts" pitchFamily="2" charset="2"/>
                  </a:rPr>
                  <a:t> </a:t>
                </a:r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  <a:sym typeface="Monotype Sorts" pitchFamily="2" charset="2"/>
                  </a:rPr>
                  <a:t>repeat</a:t>
                </a:r>
              </a:p>
              <a:p>
                <a:pPr marL="457200" indent="-457200">
                  <a:spcBef>
                    <a:spcPts val="250"/>
                  </a:spcBef>
                  <a:buClrTx/>
                  <a:buFont typeface="+mj-lt"/>
                  <a:buAutoNum type="arabicPeriod"/>
                  <a:tabLst>
                    <a:tab pos="803275" algn="l"/>
                  </a:tabLst>
                </a:pPr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 	</a:t>
                </a:r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</a:rPr>
                  <a:t>for each</a:t>
                </a:r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 functional dependency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𝐹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000" baseline="30000" dirty="0">
                    <a:latin typeface="Consolas" panose="020B0609020204030204" pitchFamily="49" charset="0"/>
                    <a:ea typeface="宋体" charset="-122"/>
                  </a:rPr>
                  <a:t> </a:t>
                </a:r>
                <a:r>
                  <a:rPr lang="en-US" altLang="zh-CN" sz="2000" b="1" dirty="0">
                    <a:latin typeface="Consolas" panose="020B0609020204030204" pitchFamily="49" charset="0"/>
                    <a:ea typeface="宋体" charset="-122"/>
                  </a:rPr>
                  <a:t>do</a:t>
                </a:r>
                <a:endParaRPr lang="en-US" altLang="zh-CN" sz="2000" baseline="30000" dirty="0">
                  <a:latin typeface="Consolas" panose="020B0609020204030204" pitchFamily="49" charset="0"/>
                  <a:ea typeface="宋体" charset="-122"/>
                </a:endParaRPr>
              </a:p>
              <a:p>
                <a:pPr marL="457200" indent="-457200">
                  <a:spcBef>
                    <a:spcPts val="250"/>
                  </a:spcBef>
                  <a:buClrTx/>
                  <a:buFont typeface="+mj-lt"/>
                  <a:buAutoNum type="arabicPeriod"/>
                  <a:tabLst>
                    <a:tab pos="803275" algn="l"/>
                  </a:tabLst>
                </a:pPr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 		</a:t>
                </a:r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</a:rPr>
                  <a:t>if</a:t>
                </a:r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</a:rPr>
                  <a:t>then</a:t>
                </a:r>
              </a:p>
              <a:p>
                <a:pPr marL="457200" indent="-457200">
                  <a:spcBef>
                    <a:spcPts val="250"/>
                  </a:spcBef>
                  <a:buClrTx/>
                  <a:buFont typeface="+mj-lt"/>
                  <a:buAutoNum type="arabicPeriod"/>
                  <a:tabLst>
                    <a:tab pos="803275" algn="l"/>
                  </a:tabLst>
                </a:pPr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 			</a:t>
                </a:r>
                <a:r>
                  <a:rPr lang="en-US" altLang="zh-CN" i="1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zh-CN" altLang="zh-CN" sz="1800" i="1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altLang="zh-CN" dirty="0">
                  <a:latin typeface="Consolas" panose="020B0609020204030204" pitchFamily="49" charset="0"/>
                  <a:ea typeface="宋体" charset="-122"/>
                </a:endParaRPr>
              </a:p>
              <a:p>
                <a:pPr marL="457200" indent="-457200">
                  <a:spcBef>
                    <a:spcPts val="250"/>
                  </a:spcBef>
                  <a:buClrTx/>
                  <a:buFont typeface="+mj-lt"/>
                  <a:buAutoNum type="arabicPeriod"/>
                  <a:tabLst>
                    <a:tab pos="803275" algn="l"/>
                  </a:tabLst>
                </a:pPr>
                <a:r>
                  <a:rPr lang="en-US" altLang="zh-CN" sz="2000" dirty="0">
                    <a:latin typeface="Consolas" panose="020B0609020204030204" pitchFamily="49" charset="0"/>
                    <a:ea typeface="宋体" charset="-122"/>
                  </a:rPr>
                  <a:t> 		</a:t>
                </a:r>
                <a:r>
                  <a:rPr lang="en-US" altLang="zh-CN" sz="2000" b="1" dirty="0">
                    <a:latin typeface="Consolas" panose="020B0609020204030204" pitchFamily="49" charset="0"/>
                    <a:ea typeface="宋体" charset="-122"/>
                  </a:rPr>
                  <a:t>end if</a:t>
                </a:r>
              </a:p>
              <a:p>
                <a:pPr marL="457200" indent="-457200">
                  <a:spcBef>
                    <a:spcPts val="250"/>
                  </a:spcBef>
                  <a:buClrTx/>
                  <a:buFont typeface="+mj-lt"/>
                  <a:buAutoNum type="arabicPeriod"/>
                  <a:tabLst>
                    <a:tab pos="803275" algn="l"/>
                  </a:tabLst>
                </a:pPr>
                <a:r>
                  <a:rPr lang="en-US" altLang="zh-CN" sz="2000" dirty="0">
                    <a:latin typeface="Consolas" panose="020B0609020204030204" pitchFamily="49" charset="0"/>
                    <a:ea typeface="宋体" charset="-122"/>
                  </a:rPr>
                  <a:t> 	</a:t>
                </a:r>
                <a:r>
                  <a:rPr lang="en-US" altLang="zh-CN" sz="2000" b="1" dirty="0">
                    <a:latin typeface="Consolas" panose="020B0609020204030204" pitchFamily="49" charset="0"/>
                    <a:ea typeface="宋体" charset="-122"/>
                  </a:rPr>
                  <a:t>end for</a:t>
                </a:r>
                <a:endParaRPr lang="en-US" altLang="zh-CN" sz="2000" dirty="0">
                  <a:latin typeface="Consolas" panose="020B0609020204030204" pitchFamily="49" charset="0"/>
                  <a:ea typeface="宋体" charset="-122"/>
                </a:endParaRPr>
              </a:p>
              <a:p>
                <a:pPr marL="457200" indent="-457200">
                  <a:spcBef>
                    <a:spcPts val="250"/>
                  </a:spcBef>
                  <a:buClrTx/>
                  <a:buFont typeface="+mj-lt"/>
                  <a:buAutoNum type="arabicPeriod"/>
                  <a:tabLst>
                    <a:tab pos="803275" algn="l"/>
                  </a:tabLst>
                </a:pPr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 </a:t>
                </a:r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</a:rPr>
                  <a:t>until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 does not change any further</a:t>
                </a:r>
              </a:p>
              <a:p>
                <a:pPr marL="457200" indent="-457200">
                  <a:spcBef>
                    <a:spcPts val="250"/>
                  </a:spcBef>
                  <a:buClrTx/>
                  <a:buFont typeface="+mj-lt"/>
                  <a:buAutoNum type="arabicPeriod"/>
                  <a:tabLst>
                    <a:tab pos="803275" algn="l"/>
                  </a:tabLst>
                </a:pPr>
                <a:r>
                  <a:rPr lang="en-US" altLang="zh-CN" dirty="0">
                    <a:latin typeface="Consolas" panose="020B0609020204030204" pitchFamily="49" charset="0"/>
                    <a:ea typeface="宋体" charset="-122"/>
                  </a:rPr>
                  <a:t> </a:t>
                </a:r>
                <a:r>
                  <a:rPr lang="en-US" altLang="zh-CN" b="1" dirty="0">
                    <a:latin typeface="Consolas" panose="020B0609020204030204" pitchFamily="49" charset="0"/>
                    <a:ea typeface="宋体" charset="-122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</m:sup>
                    </m:sSup>
                  </m:oMath>
                </a14:m>
                <a:endParaRPr lang="en-US" altLang="zh-CN" dirty="0">
                  <a:latin typeface="Consolas" panose="020B0609020204030204" pitchFamily="49" charset="0"/>
                  <a:ea typeface="宋体" charset="-122"/>
                </a:endParaRPr>
              </a:p>
              <a:p>
                <a:pPr marL="457200" indent="-457200">
                  <a:spcBef>
                    <a:spcPts val="250"/>
                  </a:spcBef>
                  <a:buClrTx/>
                  <a:buFont typeface="+mj-lt"/>
                  <a:buAutoNum type="arabicPeriod"/>
                  <a:tabLst>
                    <a:tab pos="803275" algn="l"/>
                  </a:tabLst>
                </a:pPr>
                <a:endParaRPr lang="en-US" altLang="zh-CN" sz="1200" dirty="0">
                  <a:ea typeface="宋体" charset="-122"/>
                  <a:sym typeface="Monotype Sorts" pitchFamily="2" charset="2"/>
                </a:endParaRPr>
              </a:p>
              <a:p>
                <a:pPr marL="0" indent="0">
                  <a:spcBef>
                    <a:spcPts val="250"/>
                  </a:spcBef>
                  <a:buClrTx/>
                  <a:buNone/>
                  <a:tabLst>
                    <a:tab pos="803275" algn="l"/>
                  </a:tabLst>
                </a:pPr>
                <a:r>
                  <a:rPr lang="en-US" altLang="zh-CN" b="1" dirty="0">
                    <a:ea typeface="宋体" charset="-122"/>
                    <a:sym typeface="Monotype Sorts" pitchFamily="2" charset="2"/>
                  </a:rPr>
                  <a:t>NOTE</a:t>
                </a:r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: </a:t>
                </a:r>
                <a:r>
                  <a:rPr lang="en-US" altLang="zh-CN" dirty="0">
                    <a:ea typeface="宋体" charset="-122"/>
                  </a:rPr>
                  <a:t>We shall see an alternative procedure for this task later.</a:t>
                </a:r>
                <a:endParaRPr lang="en-US" altLang="zh-CN" dirty="0">
                  <a:ea typeface="宋体" charset="-122"/>
                  <a:sym typeface="Monotype Sorts" pitchFamily="2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5123986"/>
              </a:xfrm>
              <a:blipFill>
                <a:blip r:embed="rId2"/>
                <a:stretch>
                  <a:fillRect l="-927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F7CAF7-28E6-4731-BFEA-309B8ACC8882}"/>
              </a:ext>
            </a:extLst>
          </p:cNvPr>
          <p:cNvGrpSpPr/>
          <p:nvPr/>
        </p:nvGrpSpPr>
        <p:grpSpPr>
          <a:xfrm>
            <a:off x="620939" y="2580685"/>
            <a:ext cx="7885753" cy="3331008"/>
            <a:chOff x="629597" y="3005248"/>
            <a:chExt cx="7885753" cy="3331008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28779C4-E3F3-486E-BE2C-B4F0F6E6CC1B}"/>
                </a:ext>
              </a:extLst>
            </p:cNvPr>
            <p:cNvCxnSpPr>
              <a:cxnSpLocks/>
            </p:cNvCxnSpPr>
            <p:nvPr/>
          </p:nvCxnSpPr>
          <p:spPr>
            <a:xfrm>
              <a:off x="629597" y="3356511"/>
              <a:ext cx="78857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7476A16-90C0-4DED-B413-AA8B3717F0DF}"/>
                </a:ext>
              </a:extLst>
            </p:cNvPr>
            <p:cNvCxnSpPr>
              <a:cxnSpLocks/>
            </p:cNvCxnSpPr>
            <p:nvPr/>
          </p:nvCxnSpPr>
          <p:spPr>
            <a:xfrm>
              <a:off x="629597" y="3005248"/>
              <a:ext cx="78857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F1269F7-F244-45EA-89FE-FADC0A0E0D64}"/>
                </a:ext>
              </a:extLst>
            </p:cNvPr>
            <p:cNvCxnSpPr>
              <a:cxnSpLocks/>
            </p:cNvCxnSpPr>
            <p:nvPr/>
          </p:nvCxnSpPr>
          <p:spPr>
            <a:xfrm>
              <a:off x="629597" y="6336256"/>
              <a:ext cx="788575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405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Example of Attribute Set Closure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5123986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803275" algn="l"/>
                  </a:tabLst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 }</m:t>
                    </m:r>
                  </m:oMath>
                </a14:m>
                <a:br>
                  <a:rPr lang="en-US" altLang="zh-CN" i="1" dirty="0">
                    <a:ea typeface="宋体" charset="-122"/>
                  </a:rPr>
                </a:b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={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Iconic Symbols Ext" pitchFamily="2" charset="2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Iconic Symbols Ext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,</m:t>
                    </m:r>
                  </m:oMath>
                </a14:m>
                <a:r>
                  <a:rPr lang="en-US" altLang="zh-CN" i="0" dirty="0">
                    <a:latin typeface="+mj-lt"/>
                    <a:ea typeface="宋体" charset="-122"/>
                    <a:sym typeface="Monotype Sort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Iconic Symbols Ext" pitchFamily="2" charset="2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Iconic Symbols Ext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,</m:t>
                    </m:r>
                  </m:oMath>
                </a14:m>
                <a:r>
                  <a:rPr lang="en-US" altLang="zh-CN" i="0" dirty="0">
                    <a:latin typeface="+mj-lt"/>
                    <a:ea typeface="宋体" charset="-122"/>
                    <a:sym typeface="Monotype Sort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Iconic Symbols Ext" pitchFamily="2" charset="2"/>
                      </a:rPr>
                      <m:t>𝐶𝐺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Iconic Symbols Ext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,</m:t>
                    </m:r>
                  </m:oMath>
                </a14:m>
                <a:r>
                  <a:rPr lang="en-US" altLang="zh-CN" i="0" dirty="0">
                    <a:latin typeface="+mj-lt"/>
                    <a:ea typeface="宋体" charset="-122"/>
                    <a:sym typeface="Monotype Sort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Iconic Symbols Ext" pitchFamily="2" charset="2"/>
                      </a:rPr>
                      <m:t>𝐶𝐺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Iconic Symbols Ext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,</m:t>
                    </m:r>
                  </m:oMath>
                </a14:m>
                <a:r>
                  <a:rPr lang="en-US" altLang="zh-CN" i="0" dirty="0">
                    <a:latin typeface="+mj-lt"/>
                    <a:ea typeface="宋体" charset="-122"/>
                    <a:sym typeface="Monotype Sort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Iconic Symbols Ext" pitchFamily="2" charset="2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Iconic Symbols Ext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𝐻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}</m:t>
                    </m:r>
                  </m:oMath>
                </a14:m>
                <a:endParaRPr lang="en-US" altLang="zh-CN" sz="2400" dirty="0">
                  <a:ea typeface="宋体" charset="-122"/>
                  <a:sym typeface="MS LineDraw" pitchFamily="49" charset="2"/>
                </a:endParaRPr>
              </a:p>
              <a:p>
                <a:pPr>
                  <a:tabLst>
                    <a:tab pos="803275" algn="l"/>
                  </a:tabLst>
                </a:pPr>
                <a:r>
                  <a:rPr lang="en-US" altLang="zh-CN" dirty="0">
                    <a:ea typeface="宋体" charset="-122"/>
                    <a:sym typeface="MS LineDraw" pitchFamily="49" charset="2"/>
                  </a:rPr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S LineDraw" pitchFamily="49" charset="2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宋体" charset="-122"/>
                                <a:sym typeface="MS LineDraw" pitchFamily="49" charset="2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ea typeface="宋体" charset="-122"/>
                                <a:sym typeface="MS LineDraw" pitchFamily="49" charset="2"/>
                              </a:rPr>
                              <m:t>𝐴𝐺</m:t>
                            </m:r>
                          </m:e>
                        </m:d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sym typeface="MS LineDraw" pitchFamily="49" charset="2"/>
                          </a:rPr>
                          <m:t>+</m:t>
                        </m:r>
                      </m:sup>
                    </m:sSup>
                  </m:oMath>
                </a14:m>
                <a:endParaRPr lang="en-US" altLang="zh-CN" dirty="0">
                  <a:ea typeface="宋体" charset="-122"/>
                  <a:sym typeface="MS LineDraw" pitchFamily="49" charset="2"/>
                </a:endParaRPr>
              </a:p>
              <a:p>
                <a:pPr marL="514800" lvl="1" indent="-273600">
                  <a:buFont typeface="+mj-lt"/>
                  <a:buAutoNum type="arabicPeriod"/>
                  <a:tabLst>
                    <a:tab pos="803275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S LineDraw" pitchFamily="49" charset="2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宋体" charset="-122"/>
                                <a:cs typeface="Arial" panose="020B0604020202020204" pitchFamily="34" charset="0"/>
                                <a:sym typeface="MS LineDraw" pitchFamily="49" charset="2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ea typeface="宋体" charset="-122"/>
                                <a:cs typeface="Arial" panose="020B0604020202020204" pitchFamily="34" charset="0"/>
                                <a:sym typeface="MS LineDraw" pitchFamily="49" charset="2"/>
                              </a:rPr>
                              <m:t>𝐴𝐺</m:t>
                            </m:r>
                          </m:e>
                        </m:d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S LineDraw" pitchFamily="49" charset="2"/>
                          </a:rPr>
                          <m:t>+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={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𝐴𝐺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}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MS LineDraw" pitchFamily="49" charset="2"/>
                </a:endParaRPr>
              </a:p>
              <a:p>
                <a:pPr marL="514800" lvl="1" indent="-273600">
                  <a:buFont typeface="+mj-lt"/>
                  <a:buAutoNum type="arabicPeriod"/>
                  <a:tabLst>
                    <a:tab pos="803275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S LineDraw" pitchFamily="49" charset="2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宋体" charset="-122"/>
                                <a:cs typeface="Arial" panose="020B0604020202020204" pitchFamily="34" charset="0"/>
                                <a:sym typeface="MS LineDraw" pitchFamily="49" charset="2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ea typeface="宋体" charset="-122"/>
                                <a:cs typeface="Arial" panose="020B0604020202020204" pitchFamily="34" charset="0"/>
                                <a:sym typeface="MS LineDraw" pitchFamily="49" charset="2"/>
                              </a:rPr>
                              <m:t>𝐴𝐺</m:t>
                            </m:r>
                          </m:e>
                        </m:d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S LineDraw" pitchFamily="49" charset="2"/>
                          </a:rPr>
                          <m:t>+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={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𝐴𝐵𝐶𝐺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}</m:t>
                    </m:r>
                  </m:oMath>
                </a14:m>
                <a:r>
                  <a:rPr lang="en-US" altLang="zh-CN" i="0" dirty="0">
                    <a:latin typeface="+mj-lt"/>
                    <a:ea typeface="宋体" charset="-122"/>
                    <a:cs typeface="Arial" panose="020B0604020202020204" pitchFamily="34" charset="0"/>
                    <a:sym typeface="MS LineDraw" pitchFamily="49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𝐶</m:t>
                    </m:r>
                  </m:oMath>
                </a14:m>
                <a:r>
                  <a:rPr lang="en-US" altLang="zh-CN" i="0" dirty="0"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)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MS LineDraw" pitchFamily="49" charset="2"/>
                </a:endParaRPr>
              </a:p>
              <a:p>
                <a:pPr marL="514800" lvl="1" indent="-273600">
                  <a:buFont typeface="+mj-lt"/>
                  <a:buAutoNum type="arabicPeriod"/>
                  <a:tabLst>
                    <a:tab pos="803275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S LineDraw" pitchFamily="49" charset="2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宋体" charset="-122"/>
                                <a:cs typeface="Arial" panose="020B0604020202020204" pitchFamily="34" charset="0"/>
                                <a:sym typeface="MS LineDraw" pitchFamily="49" charset="2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ea typeface="宋体" charset="-122"/>
                                <a:cs typeface="Arial" panose="020B0604020202020204" pitchFamily="34" charset="0"/>
                                <a:sym typeface="MS LineDraw" pitchFamily="49" charset="2"/>
                              </a:rPr>
                              <m:t>𝐴𝐺</m:t>
                            </m:r>
                          </m:e>
                        </m:d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S LineDraw" pitchFamily="49" charset="2"/>
                          </a:rPr>
                          <m:t>+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={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𝐴𝐵𝐶𝐺𝐻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}	</m:t>
                    </m:r>
                  </m:oMath>
                </a14:m>
                <a:r>
                  <a:rPr lang="en-US" altLang="zh-CN" i="0" dirty="0">
                    <a:latin typeface="+mj-lt"/>
                    <a:ea typeface="宋体" charset="-122"/>
                    <a:cs typeface="Arial" panose="020B0604020202020204" pitchFamily="34" charset="0"/>
                    <a:sym typeface="MS LineDraw" pitchFamily="49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𝐶𝐺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𝐻</m:t>
                    </m:r>
                  </m:oMath>
                </a14:m>
                <a:r>
                  <a:rPr lang="en-US" altLang="zh-CN" i="0" dirty="0"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𝐴𝐺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𝐴𝐵𝐶𝐺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)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MS LineDraw" pitchFamily="49" charset="2"/>
                </a:endParaRPr>
              </a:p>
              <a:p>
                <a:pPr marL="514800" lvl="1" indent="-273600">
                  <a:buFont typeface="+mj-lt"/>
                  <a:buAutoNum type="arabicPeriod"/>
                  <a:tabLst>
                    <a:tab pos="803275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S LineDraw" pitchFamily="49" charset="2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宋体" charset="-122"/>
                                <a:cs typeface="Arial" panose="020B0604020202020204" pitchFamily="34" charset="0"/>
                                <a:sym typeface="MS LineDraw" pitchFamily="49" charset="2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  <a:ea typeface="宋体" charset="-122"/>
                                <a:cs typeface="Arial" panose="020B0604020202020204" pitchFamily="34" charset="0"/>
                                <a:sym typeface="MS LineDraw" pitchFamily="49" charset="2"/>
                              </a:rPr>
                              <m:t>𝐴𝐺</m:t>
                            </m:r>
                          </m:e>
                        </m:d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S LineDraw" pitchFamily="49" charset="2"/>
                          </a:rPr>
                          <m:t>+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={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𝐴𝐵𝐶𝐺𝐻𝐼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}	</m:t>
                    </m:r>
                  </m:oMath>
                </a14:m>
                <a:r>
                  <a:rPr lang="en-US" altLang="zh-CN" i="0" dirty="0">
                    <a:latin typeface="+mj-lt"/>
                    <a:ea typeface="宋体" charset="-122"/>
                    <a:cs typeface="Arial" panose="020B0604020202020204" pitchFamily="34" charset="0"/>
                    <a:sym typeface="MS LineDraw" pitchFamily="49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𝐶𝐺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𝐼</m:t>
                    </m:r>
                  </m:oMath>
                </a14:m>
                <a:r>
                  <a:rPr lang="en-US" altLang="zh-CN" i="0" dirty="0"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𝐴𝐺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Iconic Symbols Ext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𝐴𝐵𝐶𝐺𝐻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 )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MS LineDraw" pitchFamily="49" charset="2"/>
                </a:endParaRPr>
              </a:p>
              <a:p>
                <a:pPr>
                  <a:tabLst>
                    <a:tab pos="803275" algn="l"/>
                  </a:tabLst>
                </a:pPr>
                <a:r>
                  <a:rPr lang="en-US" altLang="zh-CN" dirty="0">
                    <a:ea typeface="宋体" charset="-122"/>
                    <a:sym typeface="MS LineDraw" pitchFamily="49" charset="2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S LineDraw" pitchFamily="49" charset="2"/>
                      </a:rPr>
                      <m:t>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S LineDraw" pitchFamily="49" charset="2"/>
                      </a:rPr>
                      <m:t>𝐴𝐺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S LineDraw" pitchFamily="49" charset="2"/>
                      </a:rPr>
                      <m:t>} </m:t>
                    </m:r>
                  </m:oMath>
                </a14:m>
                <a:r>
                  <a:rPr lang="en-US" altLang="zh-CN" dirty="0">
                    <a:ea typeface="宋体" charset="-122"/>
                    <a:sym typeface="MS LineDraw" pitchFamily="49" charset="2"/>
                  </a:rPr>
                  <a:t>a candidate key?</a:t>
                </a:r>
              </a:p>
              <a:p>
                <a:pPr marL="514800" lvl="1" indent="-273600">
                  <a:buFont typeface="+mj-lt"/>
                  <a:buAutoNum type="arabicPeriod"/>
                  <a:tabLst>
                    <a:tab pos="803275" algn="l"/>
                  </a:tabLst>
                </a:pP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S LineDraw" pitchFamily="49" charset="2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𝐴𝐺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}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S LineDraw" pitchFamily="49" charset="2"/>
                  </a:rPr>
                  <a:t>a super key?</a:t>
                </a:r>
              </a:p>
              <a:p>
                <a:pPr marL="820800" lvl="2" indent="-273600">
                  <a:tabLst>
                    <a:tab pos="803275" algn="l"/>
                  </a:tabLst>
                </a:pP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S LineDraw" pitchFamily="49" charset="2"/>
                  </a:rPr>
                  <a:t>Does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𝐴𝐺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 </a:t>
                </a: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S LineDraw" pitchFamily="49" charset="2"/>
                  </a:rPr>
                  <a:t>Or does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marL="546100" lvl="1" indent="-282575">
                  <a:buFont typeface="+mj-lt"/>
                  <a:buAutoNum type="arabicPeriod"/>
                  <a:tabLst>
                    <a:tab pos="803275" algn="l"/>
                  </a:tabLst>
                </a:pP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S LineDraw" pitchFamily="49" charset="2"/>
                  </a:rPr>
                  <a:t>Is any subset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𝐴𝐺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}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S LineDraw" pitchFamily="49" charset="2"/>
                  </a:rPr>
                  <a:t> a </a:t>
                </a:r>
                <a:r>
                  <a:rPr lang="en-US" altLang="zh-CN" dirty="0" err="1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S LineDraw" pitchFamily="49" charset="2"/>
                  </a:rPr>
                  <a:t>superkey</a:t>
                </a: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S LineDraw" pitchFamily="49" charset="2"/>
                  </a:rPr>
                  <a:t>?</a:t>
                </a:r>
              </a:p>
              <a:p>
                <a:pPr marL="890100" lvl="2" indent="-342900">
                  <a:tabLst>
                    <a:tab pos="803275" algn="l"/>
                  </a:tabLst>
                </a:pP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S LineDraw" pitchFamily="49" charset="2"/>
                  </a:rPr>
                  <a:t>Does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 </a:t>
                </a: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S LineDraw" pitchFamily="49" charset="2"/>
                  </a:rPr>
                  <a:t>Or does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marL="890100" lvl="2" indent="-342900">
                  <a:tabLst>
                    <a:tab pos="803275" algn="l"/>
                  </a:tabLst>
                </a:pP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S LineDraw" pitchFamily="49" charset="2"/>
                  </a:rPr>
                  <a:t>Does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𝐺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S LineDraw" pitchFamily="49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S LineDraw" pitchFamily="49" charset="2"/>
                  </a:rPr>
                  <a:t> Or does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𝐺</m:t>
                            </m:r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pPr marL="890100" lvl="2" indent="-342900">
                  <a:tabLst>
                    <a:tab pos="803275" algn="l"/>
                  </a:tabLst>
                </a:pPr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90100" lvl="2" indent="-342900">
                  <a:tabLst>
                    <a:tab pos="803275" algn="l"/>
                  </a:tabLst>
                </a:pPr>
                <a:endParaRPr lang="en-US" altLang="zh-CN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MS LineDraw" pitchFamily="49" charset="2"/>
                </a:endParaRPr>
              </a:p>
              <a:p>
                <a:pPr marL="698500" lvl="1" indent="-457200">
                  <a:buFont typeface="+mj-lt"/>
                  <a:buAutoNum type="arabicPeriod"/>
                  <a:tabLst>
                    <a:tab pos="803275" algn="l"/>
                  </a:tabLst>
                </a:pPr>
                <a:endParaRPr lang="en-US" altLang="zh-CN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MS LineDraw" pitchFamily="49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5123986"/>
              </a:xfrm>
              <a:blipFill>
                <a:blip r:embed="rId2"/>
                <a:stretch>
                  <a:fillRect l="-773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878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Uses of Attribute Closure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5123986"/>
              </a:xfrm>
            </p:spPr>
            <p:txBody>
              <a:bodyPr>
                <a:normAutofit/>
              </a:bodyPr>
              <a:lstStyle/>
              <a:p>
                <a:pPr>
                  <a:buFont typeface="Monotype Sorts" pitchFamily="2" charset="2"/>
                  <a:buNone/>
                </a:pPr>
                <a:r>
                  <a:rPr lang="en-US" altLang="zh-CN" dirty="0">
                    <a:ea typeface="宋体" charset="-122"/>
                  </a:rPr>
                  <a:t>There are several uses of the attribute closure algorithm:</a:t>
                </a:r>
              </a:p>
              <a:p>
                <a:r>
                  <a:rPr lang="en-US" altLang="zh-CN" dirty="0">
                    <a:ea typeface="宋体" charset="-122"/>
                  </a:rPr>
                  <a:t>Testing for </a:t>
                </a:r>
                <a:r>
                  <a:rPr lang="en-US" altLang="zh-CN" dirty="0" err="1">
                    <a:ea typeface="宋体" charset="-122"/>
                  </a:rPr>
                  <a:t>superkey</a:t>
                </a:r>
                <a:r>
                  <a:rPr lang="en-US" altLang="zh-CN" dirty="0">
                    <a:ea typeface="宋体" charset="-122"/>
                  </a:rPr>
                  <a:t>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To test 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 is a </a:t>
                </a:r>
                <a:r>
                  <a:rPr lang="en-US" altLang="zh-CN" dirty="0" err="1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superkey</a:t>
                </a: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, we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, and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baseline="300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contains all attributes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𝑅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.</a:t>
                </a:r>
              </a:p>
              <a:p>
                <a:r>
                  <a:rPr lang="en-US" altLang="zh-CN" dirty="0">
                    <a:ea typeface="宋体" charset="-122"/>
                    <a:sym typeface="Symbol" pitchFamily="18" charset="2"/>
                  </a:rPr>
                  <a:t>Testing functional dependencies: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To check if a functional dependency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holds (or, in other words, 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Symbol" pitchFamily="18" charset="2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Symbol" pitchFamily="18" charset="2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), just check 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. 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That is, we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baseline="300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by using attribute closure, and then check if it contains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𝛽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. 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It is a simple and cheap test, and very useful.</a:t>
                </a:r>
              </a:p>
              <a:p>
                <a:r>
                  <a:rPr lang="en-US" altLang="zh-CN" dirty="0">
                    <a:ea typeface="宋体" charset="-122"/>
                    <a:sym typeface="Symbol" pitchFamily="18" charset="2"/>
                  </a:rPr>
                  <a:t>Computing closure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pitchFamily="18" charset="2"/>
                  </a:rPr>
                  <a:t>:</a:t>
                </a:r>
                <a:endParaRPr lang="en-US" altLang="zh-CN" i="1" dirty="0">
                  <a:ea typeface="宋体" charset="-122"/>
                  <a:sym typeface="Symbol" pitchFamily="18" charset="2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𝑅</m:t>
                    </m:r>
                  </m:oMath>
                </a14:m>
                <a:r>
                  <a:rPr lang="en-US" altLang="zh-CN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, </a:t>
                </a: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we find the closure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, and for each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, we output a functional dependency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𝑆</m:t>
                    </m:r>
                  </m:oMath>
                </a14:m>
                <a:r>
                  <a:rPr lang="en-US" altLang="zh-CN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.</a:t>
                </a:r>
                <a:endParaRPr lang="en-US" altLang="zh-CN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5123986"/>
              </a:xfrm>
              <a:blipFill>
                <a:blip r:embed="rId2"/>
                <a:stretch>
                  <a:fillRect l="-927" t="-1548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37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A18B-9D22-0168-747D-939E51AD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61BC08-D6B1-E420-3F13-625E26C8C6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61BC08-D6B1-E420-3F13-625E26C8C6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2BF0333B-120E-F966-56E4-474FD2CD9CD5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05F26AD7-CCCE-5EB8-2327-3EE7F6ECB1CD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D9093F65-C3E0-34C8-5D40-CB5B378D161F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78A4EF27-9D8F-186C-CAD2-918D1B9C7E0A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451C52EA-15BA-E47B-325B-55C1AC109042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9CED073D-1E5E-21FB-4CA2-99B7A3AA1994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F286DADE-A40B-A6EB-6AA0-C04068E9C345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339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0C92D0-2944-449E-881E-BE7E0F32F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Lecture 9</a:t>
            </a:r>
          </a:p>
        </p:txBody>
      </p:sp>
      <p:sp>
        <p:nvSpPr>
          <p:cNvPr id="8" name="矩形 3">
            <a:hlinkClick r:id="" action="ppaction://noaction"/>
            <a:extLst>
              <a:ext uri="{FF2B5EF4-FFF2-40B4-BE49-F238E27FC236}">
                <a16:creationId xmlns:a16="http://schemas.microsoft.com/office/drawing/2014/main" id="{C8A1331B-D210-F2FA-3C83-1103B9FDC699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4">
            <a:hlinkClick r:id="" action="ppaction://noaction"/>
            <a:extLst>
              <a:ext uri="{FF2B5EF4-FFF2-40B4-BE49-F238E27FC236}">
                <a16:creationId xmlns:a16="http://schemas.microsoft.com/office/drawing/2014/main" id="{8512FA8B-F184-4E70-2AFB-677315B48088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5">
            <a:hlinkClick r:id="" action="ppaction://noaction"/>
            <a:extLst>
              <a:ext uri="{FF2B5EF4-FFF2-40B4-BE49-F238E27FC236}">
                <a16:creationId xmlns:a16="http://schemas.microsoft.com/office/drawing/2014/main" id="{3CFCE13A-DE64-0158-F939-A2CCCC1AC096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6">
            <a:hlinkClick r:id="" action="ppaction://noaction"/>
            <a:extLst>
              <a:ext uri="{FF2B5EF4-FFF2-40B4-BE49-F238E27FC236}">
                <a16:creationId xmlns:a16="http://schemas.microsoft.com/office/drawing/2014/main" id="{3F63196A-FE5D-39F3-EC44-77342973874D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7">
            <a:hlinkClick r:id="" action="ppaction://noaction"/>
            <a:extLst>
              <a:ext uri="{FF2B5EF4-FFF2-40B4-BE49-F238E27FC236}">
                <a16:creationId xmlns:a16="http://schemas.microsoft.com/office/drawing/2014/main" id="{7E05AFF4-8C77-078A-4E29-220E4F0A5FB4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8">
            <a:hlinkClick r:id="" action="ppaction://noaction"/>
            <a:extLst>
              <a:ext uri="{FF2B5EF4-FFF2-40B4-BE49-F238E27FC236}">
                <a16:creationId xmlns:a16="http://schemas.microsoft.com/office/drawing/2014/main" id="{EEE7B8F6-AD45-6761-C219-EDD196148FA9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9">
            <a:hlinkClick r:id="" action="ppaction://noaction"/>
            <a:extLst>
              <a:ext uri="{FF2B5EF4-FFF2-40B4-BE49-F238E27FC236}">
                <a16:creationId xmlns:a16="http://schemas.microsoft.com/office/drawing/2014/main" id="{5C87793B-7667-9AA0-E38A-989B243440C2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4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DBAB-96B1-4654-A956-1674CE94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Features of Good Relational Design</a:t>
            </a:r>
          </a:p>
          <a:p>
            <a:r>
              <a:rPr lang="en-US" altLang="zh-CN" dirty="0">
                <a:ea typeface="宋体" charset="-122"/>
              </a:rPr>
              <a:t>Atomic Domains and First Normal Form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Functional Dependency Theory</a:t>
            </a:r>
          </a:p>
          <a:p>
            <a:r>
              <a:rPr lang="en-US" altLang="zh-CN" dirty="0">
                <a:ea typeface="宋体" charset="-122"/>
              </a:rPr>
              <a:t>BCNF</a:t>
            </a:r>
          </a:p>
          <a:p>
            <a:r>
              <a:rPr lang="en-US" altLang="zh-CN" dirty="0">
                <a:ea typeface="宋体" charset="-122"/>
              </a:rPr>
              <a:t>3</a:t>
            </a:r>
            <a:r>
              <a:rPr lang="en-US" altLang="zh-CN" baseline="30000" dirty="0">
                <a:ea typeface="宋体" charset="-122"/>
              </a:rPr>
              <a:t>rd</a:t>
            </a:r>
            <a:r>
              <a:rPr lang="en-US" altLang="zh-CN" dirty="0">
                <a:ea typeface="宋体" charset="-122"/>
              </a:rPr>
              <a:t> Normal Form</a:t>
            </a:r>
          </a:p>
          <a:p>
            <a:r>
              <a:rPr lang="en-US" altLang="zh-CN" dirty="0">
                <a:ea typeface="宋体" charset="-122"/>
              </a:rPr>
              <a:t>Multivalued Dependencies and Decomposition</a:t>
            </a:r>
          </a:p>
          <a:p>
            <a:r>
              <a:rPr lang="en-US" altLang="zh-CN" dirty="0">
                <a:ea typeface="宋体" charset="-122"/>
              </a:rPr>
              <a:t>Database-Design Process</a:t>
            </a:r>
          </a:p>
        </p:txBody>
      </p:sp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79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Functional Dependencies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DBAB-96B1-4654-A956-1674CE94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Functional dependencies are some constraints on the set of legal relations.</a:t>
            </a:r>
          </a:p>
          <a:p>
            <a:r>
              <a:rPr lang="en-US" altLang="zh-CN" dirty="0">
                <a:ea typeface="宋体" charset="-122"/>
              </a:rPr>
              <a:t>The constraint is that the value for a certain set of attributes </a:t>
            </a:r>
            <a:r>
              <a:rPr lang="en-US" altLang="zh-CN" b="1" dirty="0">
                <a:ea typeface="宋体" charset="-122"/>
              </a:rPr>
              <a:t>uniquely determines</a:t>
            </a:r>
            <a:r>
              <a:rPr lang="en-US" altLang="zh-CN" dirty="0">
                <a:ea typeface="宋体" charset="-122"/>
              </a:rPr>
              <a:t> the value for another set of attributes.</a:t>
            </a:r>
          </a:p>
          <a:p>
            <a:r>
              <a:rPr lang="en-US" altLang="zh-CN" dirty="0">
                <a:ea typeface="宋体" charset="-122"/>
              </a:rPr>
              <a:t>A functional dependency is a </a:t>
            </a:r>
            <a:r>
              <a:rPr lang="en-US" altLang="zh-CN" b="1" dirty="0">
                <a:ea typeface="宋体" charset="-122"/>
              </a:rPr>
              <a:t>generalization of</a:t>
            </a:r>
            <a:r>
              <a:rPr lang="en-US" altLang="zh-CN" dirty="0">
                <a:ea typeface="宋体" charset="-122"/>
              </a:rPr>
              <a:t> the notion of a </a:t>
            </a:r>
            <a:r>
              <a:rPr lang="en-US" altLang="zh-CN" b="1" dirty="0">
                <a:ea typeface="宋体" charset="-122"/>
              </a:rPr>
              <a:t>key</a:t>
            </a:r>
            <a:r>
              <a:rPr lang="en-US" altLang="zh-CN" i="1" dirty="0">
                <a:ea typeface="宋体" charset="-122"/>
              </a:rPr>
              <a:t>.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5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Functional Dependencies -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5090532"/>
              </a:xfrm>
            </p:spPr>
            <p:txBody>
              <a:bodyPr>
                <a:normAutofit lnSpcReduction="10000"/>
              </a:bodyPr>
              <a:lstStyle/>
              <a:p>
                <a:pPr>
                  <a:tabLst>
                    <a:tab pos="2917825" algn="ctr"/>
                  </a:tabLst>
                </a:pPr>
                <a:r>
                  <a:rPr lang="en-US" altLang="zh-CN" dirty="0">
                    <a:ea typeface="宋体" charset="-122"/>
                  </a:rPr>
                  <a:t>Let </a:t>
                </a:r>
                <a:r>
                  <a:rPr lang="en-US" altLang="zh-CN" i="1" dirty="0">
                    <a:ea typeface="宋体" charset="-122"/>
                  </a:rPr>
                  <a:t>R</a:t>
                </a:r>
                <a:r>
                  <a:rPr lang="en-US" altLang="zh-CN" dirty="0">
                    <a:ea typeface="宋体" charset="-122"/>
                  </a:rPr>
                  <a:t> be a relation schema, </a:t>
                </a:r>
                <a:r>
                  <a:rPr lang="en-US" altLang="zh-CN" i="1" dirty="0"/>
                  <a:t>α </a:t>
                </a:r>
                <a:r>
                  <a:rPr lang="en-US" altLang="zh-CN" dirty="0"/>
                  <a:t>and </a:t>
                </a:r>
                <a:r>
                  <a:rPr lang="en-US" altLang="zh-CN" i="1" dirty="0"/>
                  <a:t>β </a:t>
                </a:r>
                <a:r>
                  <a:rPr lang="en-US" altLang="zh-CN" dirty="0"/>
                  <a:t>are two attribute sets, and</a:t>
                </a:r>
                <a:endParaRPr lang="en-US" altLang="zh-CN" dirty="0">
                  <a:ea typeface="宋体" charset="-122"/>
                </a:endParaRPr>
              </a:p>
              <a:p>
                <a:pPr algn="ctr">
                  <a:buNone/>
                  <a:tabLst>
                    <a:tab pos="2917825" algn="ctr"/>
                  </a:tabLst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𝑅</m:t>
                    </m:r>
                  </m:oMath>
                </a14:m>
                <a:r>
                  <a:rPr lang="en-US" altLang="zh-CN" dirty="0"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𝑅</m:t>
                    </m:r>
                  </m:oMath>
                </a14:m>
                <a:endParaRPr lang="en-US" altLang="zh-CN" i="1" dirty="0">
                  <a:ea typeface="宋体" charset="-122"/>
                  <a:sym typeface="Symbol" pitchFamily="18" charset="2"/>
                </a:endParaRPr>
              </a:p>
              <a:p>
                <a:pPr>
                  <a:tabLst>
                    <a:tab pos="2917825" algn="ctr"/>
                  </a:tabLst>
                </a:pPr>
                <a:r>
                  <a:rPr lang="en-US" altLang="zh-CN" dirty="0">
                    <a:ea typeface="宋体" charset="-122"/>
                    <a:sym typeface="Symbol" pitchFamily="18" charset="2"/>
                  </a:rPr>
                  <a:t>The functional dependency</a:t>
                </a:r>
              </a:p>
              <a:p>
                <a:pPr algn="ctr">
                  <a:buNone/>
                  <a:tabLst>
                    <a:tab pos="2917825" algn="ct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zh-CN" i="1" dirty="0">
                  <a:ea typeface="宋体" charset="-122"/>
                  <a:sym typeface="Symbol" pitchFamily="18" charset="2"/>
                </a:endParaRPr>
              </a:p>
              <a:p>
                <a:pPr>
                  <a:buNone/>
                  <a:tabLst>
                    <a:tab pos="2917825" algn="ctr"/>
                  </a:tabLst>
                </a:pPr>
                <a:r>
                  <a:rPr lang="en-US" altLang="zh-CN" dirty="0">
                    <a:ea typeface="宋体" charset="-122"/>
                    <a:sym typeface="Symbol" pitchFamily="18" charset="2"/>
                  </a:rPr>
                  <a:t>	holds 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𝑅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pitchFamily="18" charset="2"/>
                  </a:rPr>
                  <a:t> if and only if for any legal relations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pitchFamily="18" charset="2"/>
                  </a:rPr>
                  <a:t>, whenever any two tuples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i="1" dirty="0">
                    <a:ea typeface="宋体" charset="-122"/>
                    <a:sym typeface="Symbol" pitchFamily="18" charset="2"/>
                  </a:rPr>
                  <a:t> </a:t>
                </a:r>
                <a:r>
                  <a:rPr lang="en-US" altLang="zh-CN" dirty="0">
                    <a:ea typeface="宋体" charset="-122"/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  <a:sym typeface="Symbol" pitchFamily="18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pitchFamily="18" charset="2"/>
                  </a:rPr>
                  <a:t> agree on the attributes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pitchFamily="18" charset="2"/>
                  </a:rPr>
                  <a:t>, they also agree on the attributes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i="1" dirty="0">
                    <a:ea typeface="宋体" charset="-122"/>
                    <a:sym typeface="Symbol" pitchFamily="18" charset="2"/>
                  </a:rPr>
                  <a:t>. </a:t>
                </a:r>
                <a:r>
                  <a:rPr lang="en-US" altLang="zh-CN" dirty="0">
                    <a:ea typeface="宋体" charset="-122"/>
                    <a:sym typeface="Symbol" pitchFamily="18" charset="2"/>
                  </a:rPr>
                  <a:t>That is, </a:t>
                </a:r>
              </a:p>
              <a:p>
                <a:pPr algn="ctr">
                  <a:buNone/>
                  <a:tabLst>
                    <a:tab pos="2917825" algn="ctr"/>
                  </a:tabLst>
                </a:pPr>
                <a:r>
                  <a:rPr lang="en-US" altLang="zh-CN" dirty="0">
                    <a:ea typeface="宋体" charset="-122"/>
                    <a:sym typeface="Symbol" pitchFamily="18" charset="2"/>
                  </a:rPr>
                  <a:t>If</a:t>
                </a:r>
                <a:r>
                  <a:rPr lang="en-US" altLang="zh-CN" i="1" dirty="0">
                    <a:ea typeface="宋体" charset="-122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]=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]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pitchFamily="18" charset="2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]=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[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]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pitchFamily="18" charset="2"/>
                  </a:rPr>
                  <a:t>. </a:t>
                </a:r>
              </a:p>
              <a:p>
                <a:pPr>
                  <a:tabLst>
                    <a:tab pos="2917825" algn="ctr"/>
                  </a:tabLst>
                </a:pPr>
                <a:r>
                  <a:rPr lang="en-US" altLang="zh-CN" dirty="0">
                    <a:ea typeface="宋体" charset="-122"/>
                    <a:sym typeface="Symbol" pitchFamily="18" charset="2"/>
                  </a:rPr>
                  <a:t>Read as 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determines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pitchFamily="18" charset="2"/>
                  </a:rPr>
                  <a:t>” or 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depends 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pitchFamily="18" charset="2"/>
                  </a:rPr>
                  <a:t>”.</a:t>
                </a:r>
              </a:p>
              <a:p>
                <a:pPr>
                  <a:tabLst>
                    <a:tab pos="2917825" algn="ctr"/>
                  </a:tabLst>
                </a:pPr>
                <a:r>
                  <a:rPr lang="en-US" altLang="zh-CN" dirty="0">
                    <a:ea typeface="宋体" charset="-122"/>
                  </a:rPr>
                  <a:t>Example: consider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 with the following instance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</m:oMath>
                </a14:m>
                <a:r>
                  <a:rPr lang="en-US" altLang="zh-CN" i="1" dirty="0">
                    <a:ea typeface="宋体" charset="-122"/>
                  </a:rPr>
                  <a:t>.</a:t>
                </a:r>
                <a:endParaRPr lang="en-US" altLang="zh-CN" dirty="0">
                  <a:ea typeface="宋体" charset="-122"/>
                </a:endParaRPr>
              </a:p>
              <a:p>
                <a:pPr>
                  <a:tabLst>
                    <a:tab pos="2917825" algn="ctr"/>
                  </a:tabLst>
                </a:pPr>
                <a:endParaRPr lang="en-US" altLang="zh-CN" dirty="0">
                  <a:ea typeface="宋体" charset="-122"/>
                </a:endParaRPr>
              </a:p>
              <a:p>
                <a:pPr>
                  <a:tabLst>
                    <a:tab pos="2917825" algn="ctr"/>
                  </a:tabLst>
                </a:pPr>
                <a:endParaRPr lang="en-US" altLang="zh-CN" dirty="0">
                  <a:ea typeface="宋体" charset="-122"/>
                </a:endParaRPr>
              </a:p>
              <a:p>
                <a:pPr>
                  <a:tabLst>
                    <a:tab pos="2917825" algn="ctr"/>
                  </a:tabLst>
                </a:pPr>
                <a:endParaRPr lang="en-US" altLang="zh-CN" dirty="0">
                  <a:ea typeface="宋体" charset="-122"/>
                </a:endParaRPr>
              </a:p>
              <a:p>
                <a:pPr>
                  <a:spcBef>
                    <a:spcPts val="3000"/>
                  </a:spcBef>
                  <a:tabLst>
                    <a:tab pos="2917825" algn="ctr"/>
                  </a:tabLst>
                </a:pPr>
                <a:r>
                  <a:rPr lang="en-US" altLang="zh-CN" dirty="0">
                    <a:ea typeface="宋体" charset="-122"/>
                  </a:rPr>
                  <a:t>On this instance,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does </a:t>
                </a:r>
                <a:r>
                  <a:rPr lang="en-US" altLang="zh-CN" b="1" dirty="0">
                    <a:ea typeface="宋体" charset="-122"/>
                  </a:rPr>
                  <a:t>NOT</a:t>
                </a:r>
                <a:r>
                  <a:rPr lang="en-US" altLang="zh-CN" dirty="0">
                    <a:ea typeface="宋体" charset="-122"/>
                  </a:rPr>
                  <a:t> hold, but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does hold.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5090532"/>
              </a:xfrm>
              <a:blipFill>
                <a:blip r:embed="rId2"/>
                <a:stretch>
                  <a:fillRect l="-773" t="-2156" r="-464" b="-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C00037F8-26CD-4210-A9F5-23160E751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70090"/>
              </p:ext>
            </p:extLst>
          </p:nvPr>
        </p:nvGraphicFramePr>
        <p:xfrm>
          <a:off x="4138671" y="4827484"/>
          <a:ext cx="68008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93">
                  <a:extLst>
                    <a:ext uri="{9D8B030D-6E8A-4147-A177-3AD203B41FA5}">
                      <a16:colId xmlns:a16="http://schemas.microsoft.com/office/drawing/2014/main" val="1414826668"/>
                    </a:ext>
                  </a:extLst>
                </a:gridCol>
                <a:gridCol w="333693">
                  <a:extLst>
                    <a:ext uri="{9D8B030D-6E8A-4147-A177-3AD203B41FA5}">
                      <a16:colId xmlns:a16="http://schemas.microsoft.com/office/drawing/2014/main" val="2655698371"/>
                    </a:ext>
                  </a:extLst>
                </a:gridCol>
              </a:tblGrid>
              <a:tr h="281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A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/>
                        <a:t>B</a:t>
                      </a:r>
                      <a:endParaRPr lang="zh-CN" alt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859118"/>
                  </a:ext>
                </a:extLst>
              </a:tr>
              <a:tr h="281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035667"/>
                  </a:ext>
                </a:extLst>
              </a:tr>
              <a:tr h="281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240002"/>
                  </a:ext>
                </a:extLst>
              </a:tr>
              <a:tr h="281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551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04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BB130-EAD7-E000-425E-97F77788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19" y="524740"/>
            <a:ext cx="8858250" cy="84512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Example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矩形 3">
            <a:hlinkClick r:id="" action="ppaction://noaction"/>
            <a:extLst>
              <a:ext uri="{FF2B5EF4-FFF2-40B4-BE49-F238E27FC236}">
                <a16:creationId xmlns:a16="http://schemas.microsoft.com/office/drawing/2014/main" id="{779C4730-6E6F-6187-C92C-5B6734C8F958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599E9DA4-7967-17B3-5DA3-E2EFFC9D7547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FC7CDF3D-5FBB-13F8-1B54-A9CCABEB272D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22E70EF0-8691-C168-723C-AED0BDD5C753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73865DFB-A29E-04A2-3D4F-81ABAB4A0DB3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13040DBB-09CB-6A71-CEBA-B45CD3FCFAFA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4E2FD333-92F4-D650-5188-EDB75906A2BF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1784A223-B8CD-2304-DBC9-456929FC9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199"/>
                <a:ext cx="7886700" cy="4895193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2917825" algn="ctr"/>
                  </a:tabLst>
                </a:pPr>
                <a:r>
                  <a:rPr lang="en-US" altLang="zh-CN" dirty="0">
                    <a:ea typeface="宋体" charset="-122"/>
                  </a:rPr>
                  <a:t>Which FDs may exist in this relation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?</a:t>
                </a:r>
              </a:p>
              <a:p>
                <a:pPr>
                  <a:tabLst>
                    <a:tab pos="2917825" algn="ctr"/>
                  </a:tabLst>
                </a:pPr>
                <a:endParaRPr lang="en-US" altLang="zh-CN" dirty="0">
                  <a:ea typeface="宋体" charset="-122"/>
                </a:endParaRPr>
              </a:p>
              <a:p>
                <a:pPr>
                  <a:tabLst>
                    <a:tab pos="2917825" algn="ctr"/>
                  </a:tabLst>
                </a:pPr>
                <a:endParaRPr lang="en-US" altLang="zh-CN" dirty="0">
                  <a:ea typeface="宋体" charset="-122"/>
                </a:endParaRPr>
              </a:p>
              <a:p>
                <a:pPr>
                  <a:tabLst>
                    <a:tab pos="2917825" algn="ctr"/>
                  </a:tabLst>
                </a:pPr>
                <a:endParaRPr lang="en-US" altLang="zh-CN" dirty="0">
                  <a:ea typeface="宋体" charset="-122"/>
                </a:endParaRPr>
              </a:p>
              <a:p>
                <a:pPr>
                  <a:tabLst>
                    <a:tab pos="2917825" algn="ctr"/>
                  </a:tabLst>
                </a:pPr>
                <a:endParaRPr lang="en-US" altLang="zh-CN" dirty="0">
                  <a:ea typeface="宋体" charset="-122"/>
                </a:endParaRPr>
              </a:p>
              <a:p>
                <a:pPr>
                  <a:tabLst>
                    <a:tab pos="2917825" algn="ctr"/>
                  </a:tabLst>
                </a:pPr>
                <a:endParaRPr lang="en-US" altLang="zh-CN" dirty="0">
                  <a:ea typeface="宋体" charset="-122"/>
                </a:endParaRPr>
              </a:p>
              <a:p>
                <a:pPr>
                  <a:tabLst>
                    <a:tab pos="2917825" algn="ctr"/>
                  </a:tabLst>
                </a:pPr>
                <a:endParaRPr lang="en-US" altLang="zh-CN" dirty="0">
                  <a:ea typeface="宋体" charset="-122"/>
                </a:endParaRPr>
              </a:p>
              <a:p>
                <a:pPr>
                  <a:tabLst>
                    <a:tab pos="2917825" algn="ctr"/>
                  </a:tabLst>
                </a:pPr>
                <a:endParaRPr lang="en-US" altLang="zh-CN" b="0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>
                  <a:tabLst>
                    <a:tab pos="2917825" algn="ctr"/>
                  </a:tabLst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>
                  <a:tabLst>
                    <a:tab pos="2917825" algn="ctr"/>
                  </a:tabLst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𝐴𝐵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>
                  <a:tabLst>
                    <a:tab pos="2917825" algn="ctr"/>
                  </a:tabLst>
                </a:pPr>
                <a:r>
                  <a:rPr lang="en-US" altLang="zh-CN" dirty="0">
                    <a:ea typeface="宋体" charset="-122"/>
                  </a:rPr>
                  <a:t>The combination of any two attributes (except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𝐵𝐶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) determines others.</a:t>
                </a:r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1784A223-B8CD-2304-DBC9-456929FC9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199"/>
                <a:ext cx="7886700" cy="4895193"/>
              </a:xfrm>
              <a:blipFill>
                <a:blip r:embed="rId2"/>
                <a:stretch>
                  <a:fillRect l="-773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9264899C-0BD7-25F5-2009-90DCACF88D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6148776"/>
                  </p:ext>
                </p:extLst>
              </p:nvPr>
            </p:nvGraphicFramePr>
            <p:xfrm>
              <a:off x="3584734" y="2177789"/>
              <a:ext cx="1974532" cy="2057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8793">
                      <a:extLst>
                        <a:ext uri="{9D8B030D-6E8A-4147-A177-3AD203B41FA5}">
                          <a16:colId xmlns:a16="http://schemas.microsoft.com/office/drawing/2014/main" val="2869998591"/>
                        </a:ext>
                      </a:extLst>
                    </a:gridCol>
                    <a:gridCol w="495617">
                      <a:extLst>
                        <a:ext uri="{9D8B030D-6E8A-4147-A177-3AD203B41FA5}">
                          <a16:colId xmlns:a16="http://schemas.microsoft.com/office/drawing/2014/main" val="977411783"/>
                        </a:ext>
                      </a:extLst>
                    </a:gridCol>
                    <a:gridCol w="476567">
                      <a:extLst>
                        <a:ext uri="{9D8B030D-6E8A-4147-A177-3AD203B41FA5}">
                          <a16:colId xmlns:a16="http://schemas.microsoft.com/office/drawing/2014/main" val="2224703522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37842665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b="1" i="1" smtClean="0"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8979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80560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74944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8420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9463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4">
                <a:extLst>
                  <a:ext uri="{FF2B5EF4-FFF2-40B4-BE49-F238E27FC236}">
                    <a16:creationId xmlns:a16="http://schemas.microsoft.com/office/drawing/2014/main" id="{9264899C-0BD7-25F5-2009-90DCACF88D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6148776"/>
                  </p:ext>
                </p:extLst>
              </p:nvPr>
            </p:nvGraphicFramePr>
            <p:xfrm>
              <a:off x="3584734" y="2177789"/>
              <a:ext cx="1974532" cy="2057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98793">
                      <a:extLst>
                        <a:ext uri="{9D8B030D-6E8A-4147-A177-3AD203B41FA5}">
                          <a16:colId xmlns:a16="http://schemas.microsoft.com/office/drawing/2014/main" val="2869998591"/>
                        </a:ext>
                      </a:extLst>
                    </a:gridCol>
                    <a:gridCol w="495617">
                      <a:extLst>
                        <a:ext uri="{9D8B030D-6E8A-4147-A177-3AD203B41FA5}">
                          <a16:colId xmlns:a16="http://schemas.microsoft.com/office/drawing/2014/main" val="977411783"/>
                        </a:ext>
                      </a:extLst>
                    </a:gridCol>
                    <a:gridCol w="476567">
                      <a:extLst>
                        <a:ext uri="{9D8B030D-6E8A-4147-A177-3AD203B41FA5}">
                          <a16:colId xmlns:a16="http://schemas.microsoft.com/office/drawing/2014/main" val="2224703522"/>
                        </a:ext>
                      </a:extLst>
                    </a:gridCol>
                    <a:gridCol w="503555">
                      <a:extLst>
                        <a:ext uri="{9D8B030D-6E8A-4147-A177-3AD203B41FA5}">
                          <a16:colId xmlns:a16="http://schemas.microsoft.com/office/drawing/2014/main" val="3784266532"/>
                        </a:ext>
                      </a:extLst>
                    </a:gridCol>
                  </a:tblGrid>
                  <a:tr h="4114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0" t="-1471" r="-3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69" t="-1471" r="-20493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0256" t="-1471" r="-112821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1566" t="-1471" r="-6024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8979824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0" t="-102985" r="-301220" b="-30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69" t="-102985" r="-204938" b="-30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0256" t="-102985" r="-112821" b="-305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1566" t="-102985" r="-6024" b="-305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8056067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0" t="-200000" r="-301220" b="-2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69" t="-200000" r="-204938" b="-2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0256" t="-200000" r="-112821" b="-2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1566" t="-200000" r="-6024" b="-20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7494499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0" t="-304478" r="-301220" b="-1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69" t="-304478" r="-204938" b="-1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0256" t="-304478" r="-112821" b="-1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1566" t="-304478" r="-6024" b="-10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8420243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20" t="-398529" r="-301220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469" t="-398529" r="-204938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0256" t="-398529" r="-112821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1566" t="-398529" r="-6024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39463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0790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Functional Dependencies - Properties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904510"/>
              </a:xfrm>
            </p:spPr>
            <p:txBody>
              <a:bodyPr>
                <a:normAutofit/>
              </a:bodyPr>
              <a:lstStyle/>
              <a:p>
                <a:pPr>
                  <a:tabLst>
                    <a:tab pos="1250950" algn="l"/>
                    <a:tab pos="2173288" algn="l"/>
                    <a:tab pos="3378200" algn="l"/>
                  </a:tabLst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𝐾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pitchFamily="18" charset="2"/>
                  </a:rPr>
                  <a:t> is a </a:t>
                </a:r>
                <a:r>
                  <a:rPr lang="en-US" altLang="zh-CN" dirty="0" err="1">
                    <a:ea typeface="宋体" charset="-122"/>
                    <a:sym typeface="Symbol" pitchFamily="18" charset="2"/>
                  </a:rPr>
                  <a:t>superkey</a:t>
                </a:r>
                <a:r>
                  <a:rPr lang="en-US" altLang="zh-CN" dirty="0">
                    <a:ea typeface="宋体" charset="-122"/>
                    <a:sym typeface="Symbol" pitchFamily="18" charset="2"/>
                  </a:rPr>
                  <a:t> for relation schema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𝑅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pitchFamily="18" charset="2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𝑅</m:t>
                    </m:r>
                  </m:oMath>
                </a14:m>
                <a:r>
                  <a:rPr lang="en-US" altLang="zh-CN" i="1" dirty="0">
                    <a:ea typeface="宋体" charset="-122"/>
                    <a:sym typeface="Monotype Sorts" pitchFamily="2" charset="2"/>
                  </a:rPr>
                  <a:t>.</a:t>
                </a:r>
                <a:endParaRPr lang="en-US" altLang="zh-CN" dirty="0">
                  <a:ea typeface="宋体" charset="-122"/>
                  <a:sym typeface="Monotype Sorts" pitchFamily="2" charset="2"/>
                </a:endParaRPr>
              </a:p>
              <a:p>
                <a:pPr>
                  <a:tabLst>
                    <a:tab pos="1250950" algn="l"/>
                    <a:tab pos="2173288" algn="l"/>
                    <a:tab pos="3378200" algn="l"/>
                  </a:tabLst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𝐾</m:t>
                    </m:r>
                  </m:oMath>
                </a14:m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 is a candidate key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𝑅</m:t>
                    </m:r>
                  </m:oMath>
                </a14:m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 if and only if </a:t>
                </a:r>
              </a:p>
              <a:p>
                <a:pPr lvl="1">
                  <a:tabLst>
                    <a:tab pos="1250950" algn="l"/>
                    <a:tab pos="2173288" algn="l"/>
                    <a:tab pos="3378200" algn="l"/>
                  </a:tabLst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𝐾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𝑅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, and</a:t>
                </a:r>
              </a:p>
              <a:p>
                <a:pPr lvl="1">
                  <a:tabLst>
                    <a:tab pos="1250950" algn="l"/>
                    <a:tab pos="2173288" algn="l"/>
                    <a:tab pos="3378200" algn="l"/>
                  </a:tabLst>
                </a:pP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for no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sz="15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⫋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𝐾</m:t>
                    </m:r>
                  </m:oMath>
                </a14:m>
                <a:r>
                  <a:rPr lang="en-US" altLang="zh-CN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𝑅</m:t>
                    </m:r>
                  </m:oMath>
                </a14:m>
                <a:r>
                  <a:rPr lang="en-US" altLang="zh-CN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.</a:t>
                </a:r>
              </a:p>
              <a:p>
                <a:pPr>
                  <a:tabLst>
                    <a:tab pos="1250950" algn="l"/>
                    <a:tab pos="2173288" algn="l"/>
                    <a:tab pos="3378200" algn="l"/>
                  </a:tabLst>
                </a:pPr>
                <a:r>
                  <a:rPr lang="en-US" altLang="zh-CN" dirty="0">
                    <a:ea typeface="宋体" charset="-122"/>
                  </a:rPr>
                  <a:t>Functional dependencies allow us to express constraints that cannot be expressed using </a:t>
                </a:r>
                <a:r>
                  <a:rPr lang="en-US" altLang="zh-CN" dirty="0" err="1">
                    <a:ea typeface="宋体" charset="-122"/>
                  </a:rPr>
                  <a:t>superkeys</a:t>
                </a:r>
                <a:r>
                  <a:rPr lang="en-US" altLang="zh-CN" dirty="0">
                    <a:ea typeface="宋体" charset="-122"/>
                  </a:rPr>
                  <a:t>.  Consider the schema:</a:t>
                </a:r>
              </a:p>
              <a:p>
                <a:pPr algn="ctr">
                  <a:buFont typeface="Monotype Sorts" pitchFamily="2" charset="2"/>
                  <a:buNone/>
                  <a:tabLst>
                    <a:tab pos="1250950" algn="l"/>
                    <a:tab pos="2173288" algn="l"/>
                    <a:tab pos="3378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charset="-122"/>
                        </a:rPr>
                        <m:t>𝑐𝑜𝑢𝑟𝑠𝑒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charset="-122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charset="-122"/>
                        </a:rPr>
                        <m:t>𝑖𝑛𝑓𝑜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charset="-122"/>
                        </a:rPr>
                        <m:t>=(</m:t>
                      </m:r>
                      <m:bar>
                        <m:bar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charset="-122"/>
                            </a:rPr>
                          </m:ctrlPr>
                        </m:bar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charset="-122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charset="-122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charset="-122"/>
                            </a:rPr>
                            <m:t>𝑛𝑎𝑚𝑒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charset="-122"/>
                            </a:rPr>
                            <m:t>𝑝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charset="-122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charset="-122"/>
                            </a:rPr>
                            <m:t>𝑐𝑜𝑑𝑒</m:t>
                          </m:r>
                        </m:e>
                      </m:ba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charset="-122"/>
                        </a:rPr>
                        <m:t>𝑐𝑟𝑒𝑑𝑖𝑡𝑠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charset="-122"/>
                        </a:rPr>
                        <m:t>𝑑𝑜𝑚𝑎𝑖𝑛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charset="-122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charset="-122"/>
                        </a:rPr>
                        <m:t>_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charset="-122"/>
                        </a:rPr>
                        <m:t>𝑛𝑢𝑚𝑏𝑒𝑟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charset="-122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ea typeface="宋体" charset="-122"/>
                </a:endParaRPr>
              </a:p>
              <a:p>
                <a:pPr>
                  <a:buFont typeface="Monotype Sorts" pitchFamily="2" charset="2"/>
                  <a:buNone/>
                  <a:tabLst>
                    <a:tab pos="1250950" algn="l"/>
                    <a:tab pos="2173288" algn="l"/>
                    <a:tab pos="3378200" algn="l"/>
                  </a:tabLst>
                </a:pPr>
                <a:r>
                  <a:rPr lang="en-US" altLang="zh-CN" i="1" dirty="0">
                    <a:ea typeface="宋体" charset="-122"/>
                  </a:rPr>
                  <a:t>	</a:t>
                </a:r>
                <a:r>
                  <a:rPr lang="en-US" altLang="zh-CN" dirty="0">
                    <a:ea typeface="宋体" charset="-122"/>
                  </a:rPr>
                  <a:t>We expect this functional dependency to hold</a:t>
                </a:r>
              </a:p>
              <a:p>
                <a:pPr algn="ctr">
                  <a:buFont typeface="Monotype Sorts" pitchFamily="2" charset="2"/>
                  <a:buNone/>
                  <a:tabLst>
                    <a:tab pos="1250950" algn="l"/>
                    <a:tab pos="2173288" algn="l"/>
                    <a:tab pos="3378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𝑛𝑎𝑚𝑒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𝑐𝑟𝑒𝑑𝑖𝑡𝑠</m:t>
                      </m:r>
                    </m:oMath>
                  </m:oMathPara>
                </a14:m>
                <a:endParaRPr lang="en-US" altLang="zh-CN" i="1" dirty="0">
                  <a:ea typeface="宋体" charset="-122"/>
                  <a:sym typeface="Monotype Sorts" pitchFamily="2" charset="2"/>
                </a:endParaRPr>
              </a:p>
              <a:p>
                <a:pPr>
                  <a:buFont typeface="Monotype Sorts" pitchFamily="2" charset="2"/>
                  <a:buNone/>
                  <a:tabLst>
                    <a:tab pos="1250950" algn="l"/>
                    <a:tab pos="2173288" algn="l"/>
                    <a:tab pos="3378200" algn="l"/>
                  </a:tabLst>
                </a:pPr>
                <a:r>
                  <a:rPr lang="en-US" altLang="zh-CN" i="1" dirty="0">
                    <a:ea typeface="宋体" charset="-122"/>
                    <a:sym typeface="Monotype Sorts" pitchFamily="2" charset="2"/>
                  </a:rPr>
                  <a:t>	</a:t>
                </a:r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but would not expect the following to hold: </a:t>
                </a:r>
              </a:p>
              <a:p>
                <a:pPr algn="ctr">
                  <a:buFont typeface="Monotype Sorts" pitchFamily="2" charset="2"/>
                  <a:buNone/>
                  <a:tabLst>
                    <a:tab pos="1250950" algn="l"/>
                    <a:tab pos="2173288" algn="l"/>
                    <a:tab pos="3378200" algn="l"/>
                  </a:tabLst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𝑐𝑟𝑒𝑑𝑖𝑡𝑠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𝑐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_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𝑛𝑎𝑚𝑒</m:t>
                    </m:r>
                  </m:oMath>
                </a14:m>
                <a:r>
                  <a:rPr lang="en-US" altLang="zh-CN" i="1" dirty="0">
                    <a:ea typeface="宋体" charset="-122"/>
                    <a:sym typeface="Monotype Sorts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904510"/>
              </a:xfrm>
              <a:blipFill>
                <a:blip r:embed="rId2"/>
                <a:stretch>
                  <a:fillRect l="-773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26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Use of Functional Dependencies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90451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ea typeface="宋体" charset="-122"/>
                  </a:rPr>
                  <a:t>We use functional dependencies to: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test relations to see if they are legal under a given set of functional dependencies. </a:t>
                </a:r>
              </a:p>
              <a:p>
                <a:pPr marL="820800" lvl="2" indent="-273600"/>
                <a:r>
                  <a:rPr lang="en-US" altLang="zh-CN" sz="18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If a relation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 is legal under a set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 of functional dependencies, we say that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𝑟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800" b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satisfies</a:t>
                </a:r>
                <a:r>
                  <a:rPr lang="en-US" altLang="zh-CN" sz="18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r>
                  <a:rPr lang="en-US" altLang="zh-CN" sz="1800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.</a:t>
                </a:r>
                <a:endParaRPr lang="en-US" altLang="zh-CN" sz="1800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specify constraints on the set of legal relations</a:t>
                </a:r>
              </a:p>
              <a:p>
                <a:pPr marL="820800" lvl="2" indent="-273600"/>
                <a:r>
                  <a:rPr lang="en-US" altLang="zh-CN" sz="18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We say that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 holds on the schema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 if all legal relations on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 satisfy the set of functional dependencies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r>
                  <a:rPr lang="en-US" altLang="zh-CN" sz="1800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.</a:t>
                </a:r>
                <a:endParaRPr lang="en-US" altLang="zh-CN" sz="1800" i="1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Monotype Sorts" pitchFamily="2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904510"/>
              </a:xfrm>
              <a:blipFill>
                <a:blip r:embed="rId2"/>
                <a:stretch>
                  <a:fillRect l="-773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5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Use of Functional Dependencies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90451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ea typeface="宋体" charset="-122"/>
                  </a:rPr>
                  <a:t>Note: A specific instance of a relation schema may satisfy a functional dependency even if the functional dependency does not hold on all legal instances.  </a:t>
                </a:r>
              </a:p>
              <a:p>
                <a:r>
                  <a:rPr lang="en-US" altLang="zh-CN" dirty="0">
                    <a:ea typeface="宋体" charset="-122"/>
                    <a:cs typeface="Arial" panose="020B0604020202020204" pitchFamily="34" charset="0"/>
                  </a:rPr>
                  <a:t>For example, </a:t>
                </a:r>
                <a:r>
                  <a:rPr lang="en-US" altLang="zh-CN" b="1" dirty="0">
                    <a:ea typeface="宋体" charset="-122"/>
                    <a:cs typeface="Arial" panose="020B0604020202020204" pitchFamily="34" charset="0"/>
                  </a:rPr>
                  <a:t>a specific instance </a:t>
                </a:r>
                <a:r>
                  <a:rPr lang="en-US" altLang="zh-CN" dirty="0">
                    <a:ea typeface="宋体" charset="-122"/>
                    <a:cs typeface="Arial" panose="020B060402020202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𝑐𝑜𝑢𝑟𝑠𝑒</m:t>
                    </m:r>
                  </m:oMath>
                </a14:m>
                <a:r>
                  <a:rPr lang="en-US" altLang="zh-CN" dirty="0">
                    <a:ea typeface="宋体" charset="-122"/>
                    <a:cs typeface="Arial" panose="020B0604020202020204" pitchFamily="34" charset="0"/>
                  </a:rPr>
                  <a:t> may, by chance, satisfy </a:t>
                </a:r>
              </a:p>
              <a:p>
                <a:pPr marL="0" lvl="1" indent="0" algn="ctr">
                  <a:buNone/>
                </a:pPr>
                <a:endParaRPr lang="en-US" altLang="zh-CN" sz="2100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 marL="0" lvl="1" indent="0">
                  <a:buNone/>
                </a:pPr>
                <a:r>
                  <a:rPr lang="en-US" altLang="zh-CN" sz="21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		“If two courses have different </a:t>
                </a:r>
                <a:r>
                  <a:rPr lang="en-US" altLang="zh-CN" sz="2100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credits</a:t>
                </a:r>
                <a:r>
                  <a:rPr lang="en-US" altLang="zh-CN" sz="21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, </a:t>
                </a:r>
              </a:p>
              <a:p>
                <a:pPr marL="0" lvl="1" indent="0">
                  <a:buNone/>
                </a:pPr>
                <a:r>
                  <a:rPr lang="en-US" altLang="zh-CN" sz="21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				their </a:t>
                </a:r>
                <a:r>
                  <a:rPr lang="en-US" altLang="zh-CN" sz="2100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course names </a:t>
                </a:r>
                <a:r>
                  <a:rPr lang="en-US" altLang="zh-CN" sz="21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are different.”</a:t>
                </a:r>
              </a:p>
              <a:p>
                <a:pPr marL="285750" lvl="1" indent="-285750"/>
                <a:endParaRPr lang="en-US" altLang="zh-CN" sz="2100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 marL="285750" lvl="1" indent="-285750"/>
                <a:r>
                  <a:rPr lang="en-US" altLang="zh-CN" sz="21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In consequence, this functional dependency seems hold.</a:t>
                </a:r>
              </a:p>
              <a:p>
                <a:pPr marL="273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b="0" i="1" smtClean="0">
                          <a:latin typeface="Cambria Math" panose="02040503050406030204" pitchFamily="18" charset="0"/>
                          <a:ea typeface="宋体" charset="-122"/>
                          <a:cs typeface="Arial" panose="020B0604020202020204" pitchFamily="34" charset="0"/>
                          <a:sym typeface="Monotype Sorts" pitchFamily="2" charset="2"/>
                        </a:rPr>
                        <m:t>𝑐𝑟𝑒𝑑𝑖𝑡𝑠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  <a:ea typeface="宋体" charset="-122"/>
                          <a:cs typeface="Arial" panose="020B0604020202020204" pitchFamily="34" charset="0"/>
                          <a:sym typeface="Monotype Sorts" pitchFamily="2" charset="2"/>
                        </a:rPr>
                        <m:t>→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  <a:ea typeface="宋体" charset="-122"/>
                          <a:cs typeface="Arial" panose="020B0604020202020204" pitchFamily="34" charset="0"/>
                          <a:sym typeface="Monotype Sorts" pitchFamily="2" charset="2"/>
                        </a:rPr>
                        <m:t>𝑐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  <a:ea typeface="宋体" charset="-122"/>
                          <a:cs typeface="Arial" panose="020B0604020202020204" pitchFamily="34" charset="0"/>
                          <a:sym typeface="Monotype Sorts" pitchFamily="2" charset="2"/>
                        </a:rPr>
                        <m:t>_</m:t>
                      </m:r>
                      <m:r>
                        <a:rPr lang="en-US" altLang="zh-CN" sz="2100" b="0" i="1" smtClean="0">
                          <a:latin typeface="Cambria Math" panose="02040503050406030204" pitchFamily="18" charset="0"/>
                          <a:ea typeface="宋体" charset="-122"/>
                          <a:cs typeface="Arial" panose="020B0604020202020204" pitchFamily="34" charset="0"/>
                          <a:sym typeface="Monotype Sorts" pitchFamily="2" charset="2"/>
                        </a:rPr>
                        <m:t>𝑛𝑎𝑚𝑒</m:t>
                      </m:r>
                    </m:oMath>
                  </m:oMathPara>
                </a14:m>
                <a:endParaRPr lang="en-US" altLang="zh-CN" sz="2100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 marL="273600" lvl="1" indent="0">
                  <a:buNone/>
                </a:pPr>
                <a:r>
                  <a:rPr lang="en-US" altLang="zh-CN" sz="21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But it doesn’t mean </a:t>
                </a:r>
                <a:r>
                  <a:rPr lang="en-US" altLang="zh-CN" sz="2100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𝑐𝑢𝑠𝑡𝑜𝑚𝑒𝑟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_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𝑛𝑎𝑚𝑒</m:t>
                    </m:r>
                  </m:oMath>
                </a14:m>
                <a:r>
                  <a:rPr lang="en-US" altLang="zh-CN" sz="2100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 </a:t>
                </a:r>
                <a:r>
                  <a:rPr lang="en-US" altLang="zh-CN" sz="21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depends on</a:t>
                </a:r>
                <a:r>
                  <a:rPr lang="en-US" altLang="zh-CN" sz="2100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𝑎𝑚𝑜𝑢𝑛𝑡</m:t>
                    </m:r>
                  </m:oMath>
                </a14:m>
                <a:r>
                  <a:rPr lang="en-US" altLang="zh-CN" sz="2100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” </a:t>
                </a:r>
                <a:r>
                  <a:rPr lang="en-US" altLang="zh-CN" sz="21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is true </a:t>
                </a:r>
                <a:r>
                  <a:rPr lang="en-US" altLang="zh-CN" sz="2100" b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in general</a:t>
                </a:r>
                <a:r>
                  <a:rPr lang="en-US" altLang="zh-CN" sz="21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.</a:t>
                </a:r>
                <a:endParaRPr lang="en-US" altLang="zh-CN" sz="2100" i="1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Monotype Sorts" pitchFamily="2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904510"/>
              </a:xfrm>
              <a:blipFill>
                <a:blip r:embed="rId2"/>
                <a:stretch>
                  <a:fillRect l="-773" t="-1617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04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Functional Dependencies (Cont.)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90451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i="1" dirty="0">
                    <a:ea typeface="宋体" charset="-122"/>
                    <a:sym typeface="Monotype Sorts" pitchFamily="2" charset="2"/>
                  </a:rPr>
                  <a:t>A </a:t>
                </a:r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functional dependency is </a:t>
                </a:r>
                <a:r>
                  <a:rPr lang="en-US" altLang="zh-CN" b="1" dirty="0">
                    <a:ea typeface="宋体" charset="-122"/>
                    <a:sym typeface="Monotype Sorts" pitchFamily="2" charset="2"/>
                  </a:rPr>
                  <a:t>trivial</a:t>
                </a:r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 if it is satisfied by all instances of a relation.</a:t>
                </a:r>
                <a:endParaRPr lang="en-US" altLang="zh-CN" i="1" dirty="0">
                  <a:ea typeface="宋体" charset="-122"/>
                  <a:sym typeface="Monotype Sorts" pitchFamily="2" charset="2"/>
                </a:endParaRPr>
              </a:p>
              <a:p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Equivalently,</a:t>
                </a:r>
              </a:p>
              <a:p>
                <a:pPr marL="0" indent="0" algn="ctr">
                  <a:buNone/>
                </a:pPr>
                <a:r>
                  <a:rPr lang="en-US" altLang="zh-CN" dirty="0">
                    <a:ea typeface="宋体" charset="-122"/>
                    <a:sym typeface="Symbol" pitchFamily="18" charset="2"/>
                  </a:rPr>
                  <a:t>If</a:t>
                </a:r>
                <a:r>
                  <a:rPr lang="en-US" altLang="zh-CN" i="1" dirty="0">
                    <a:ea typeface="宋体" charset="-122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i="1" dirty="0"/>
                  <a:t>, </a:t>
                </a:r>
                <a:r>
                  <a:rPr lang="en-US" altLang="zh-CN" dirty="0"/>
                  <a:t>then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i="1" dirty="0">
                    <a:ea typeface="宋体" charset="-122"/>
                    <a:sym typeface="Symbol" pitchFamily="18" charset="2"/>
                  </a:rPr>
                  <a:t> </a:t>
                </a:r>
                <a:r>
                  <a:rPr lang="en-US" altLang="zh-CN" dirty="0">
                    <a:ea typeface="宋体" charset="-122"/>
                    <a:sym typeface="Symbol" pitchFamily="18" charset="2"/>
                  </a:rPr>
                  <a:t>is trivial</a:t>
                </a:r>
                <a:r>
                  <a:rPr lang="en-US" altLang="zh-CN" i="1" dirty="0"/>
                  <a:t>.</a:t>
                </a:r>
                <a:endParaRPr lang="en-US" altLang="zh-CN" dirty="0">
                  <a:ea typeface="宋体" charset="-122"/>
                  <a:sym typeface="Monotype Sorts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Example</a:t>
                </a:r>
                <a:r>
                  <a:rPr lang="en-US" altLang="zh-CN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𝑟𝑒𝑑𝑖𝑡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𝑑𝑜𝑚𝑎𝑖𝑛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_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𝑛𝑢𝑚𝑏𝑒𝑟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_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𝑛𝑢𝑚𝑏𝑒𝑟</m:t>
                    </m:r>
                  </m:oMath>
                </a14:m>
                <a:endParaRPr lang="en-US" altLang="zh-CN" i="1" dirty="0">
                  <a:ea typeface="宋体" charset="-122"/>
                  <a:sym typeface="Monotype Sorts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_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𝑛𝑎𝑚𝑒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𝑐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_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𝑛𝑎𝑚𝑒</m:t>
                    </m:r>
                  </m:oMath>
                </a14:m>
                <a:endParaRPr lang="en-US" altLang="zh-CN" i="1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904510"/>
              </a:xfrm>
              <a:blipFill>
                <a:blip r:embed="rId2"/>
                <a:stretch>
                  <a:fillRect l="-927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1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eamer_like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eamer_like" id="{20F149E5-FEF3-4710-82AE-E763CD58F1C4}" vid="{D2B214A1-1DDD-42F1-A099-CF5F82819267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beamer_like</Template>
  <TotalTime>8575</TotalTime>
  <Words>1802</Words>
  <Application>Microsoft Office PowerPoint</Application>
  <PresentationFormat>On-screen Show (4:3)</PresentationFormat>
  <Paragraphs>340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Adobe Heiti Std R</vt:lpstr>
      <vt:lpstr>Hiragino Sans GB W3</vt:lpstr>
      <vt:lpstr>Monotype Sorts</vt:lpstr>
      <vt:lpstr>等线</vt:lpstr>
      <vt:lpstr>等线 Light</vt:lpstr>
      <vt:lpstr>Arial</vt:lpstr>
      <vt:lpstr>Cambria Math</vt:lpstr>
      <vt:lpstr>Consolas</vt:lpstr>
      <vt:lpstr>Symbol</vt:lpstr>
      <vt:lpstr>Times New Roman</vt:lpstr>
      <vt:lpstr>beamer_like</vt:lpstr>
      <vt:lpstr>Lecture 9 Relational Database Design Functional Dependencies</vt:lpstr>
      <vt:lpstr>Outline</vt:lpstr>
      <vt:lpstr>Functional Dependencies</vt:lpstr>
      <vt:lpstr>Functional Dependencies - Definition</vt:lpstr>
      <vt:lpstr>Example </vt:lpstr>
      <vt:lpstr>Functional Dependencies - Properties</vt:lpstr>
      <vt:lpstr>Use of Functional Dependencies</vt:lpstr>
      <vt:lpstr>Use of Functional Dependencies</vt:lpstr>
      <vt:lpstr>Functional Dependencies (Cont.)</vt:lpstr>
      <vt:lpstr>Closure of a Set of Functional Dependencies</vt:lpstr>
      <vt:lpstr>Closure of a Set of Functional Dependencies</vt:lpstr>
      <vt:lpstr>Closure Example</vt:lpstr>
      <vt:lpstr>Pseudo Code for Computing F^+</vt:lpstr>
      <vt:lpstr>Closure of Functional Dependencies (Cont.)</vt:lpstr>
      <vt:lpstr>Closure of Attribute Sets</vt:lpstr>
      <vt:lpstr>Example of Attribute Set Closure</vt:lpstr>
      <vt:lpstr>Uses of Attribute Closure</vt:lpstr>
      <vt:lpstr>Example</vt:lpstr>
      <vt:lpstr>End of Lecture 9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Zhiyuan Li</cp:lastModifiedBy>
  <cp:revision>294</cp:revision>
  <cp:lastPrinted>1999-06-28T19:27:31Z</cp:lastPrinted>
  <dcterms:created xsi:type="dcterms:W3CDTF">2000-02-23T18:58:38Z</dcterms:created>
  <dcterms:modified xsi:type="dcterms:W3CDTF">2022-11-22T05:39:55Z</dcterms:modified>
</cp:coreProperties>
</file>