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 type="screen4x3"/>
  <p:notesSz cx="7010400" cy="9296400"/>
  <p:custDataLst>
    <p:tags r:id="rId3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014A650-3CE4-4397-9886-E919E4BD948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pos="5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93"/>
    <a:srgbClr val="FFCDCD"/>
    <a:srgbClr val="FF66CC"/>
    <a:srgbClr val="E8E8F1"/>
    <a:srgbClr val="FF0000"/>
    <a:srgbClr val="333333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5" autoAdjust="0"/>
    <p:restoredTop sz="85394" autoAdjust="0"/>
  </p:normalViewPr>
  <p:slideViewPr>
    <p:cSldViewPr snapToGrid="0" showGuides="1">
      <p:cViewPr varScale="1">
        <p:scale>
          <a:sx n="111" d="100"/>
          <a:sy n="111" d="100"/>
        </p:scale>
        <p:origin x="1530" y="96"/>
      </p:cViewPr>
      <p:guideLst>
        <p:guide orient="horz" pos="754"/>
        <p:guide pos="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gs" Target="tags/tag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913" tIns="47957" rIns="95913" bIns="47957" numCol="1" anchor="t" anchorCtr="0" compatLnSpc="1"/>
          <a:lstStyle>
            <a:lvl1pPr defTabSz="958850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913" tIns="47957" rIns="95913" bIns="47957" numCol="1" anchor="t" anchorCtr="0" compatLnSpc="1"/>
          <a:lstStyle>
            <a:lvl1pPr algn="r" defTabSz="958850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4260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913" tIns="47957" rIns="95913" bIns="47957" numCol="1" anchor="b" anchorCtr="0" compatLnSpc="1"/>
          <a:lstStyle>
            <a:lvl1pPr defTabSz="958850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4261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913" tIns="47957" rIns="95913" bIns="47957" numCol="1" anchor="b" anchorCtr="0" compatLnSpc="1"/>
          <a:lstStyle>
            <a:lvl1pPr algn="r" defTabSz="958850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6C23089-699A-4A2D-9070-09F0F0D07B36}" type="slidenum">
              <a:rPr 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5913" tIns="47957" rIns="95913" bIns="47957" numCol="1" anchor="ctr" anchorCtr="0" compatLnSpc="1"/>
          <a:lstStyle>
            <a:lvl1pPr defTabSz="958850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5913" tIns="47957" rIns="95913" bIns="47957" numCol="1" anchor="ctr" anchorCtr="0" compatLnSpc="1"/>
          <a:lstStyle>
            <a:lvl1pPr algn="r" defTabSz="958850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33450" y="4416425"/>
            <a:ext cx="5143500" cy="4183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5913" tIns="47957" rIns="95913" bIns="47957" numCol="1" anchor="ctr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5913" tIns="47957" rIns="95913" bIns="47957" numCol="1" anchor="b" anchorCtr="0" compatLnSpc="1"/>
          <a:lstStyle>
            <a:lvl1pPr defTabSz="958850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5913" tIns="47957" rIns="95913" bIns="47957" numCol="1" anchor="b" anchorCtr="0" compatLnSpc="1"/>
          <a:lstStyle>
            <a:lvl1pPr algn="r" defTabSz="958850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48ACB1D-D2AE-467E-AD71-62EA120728C5}" type="slidenum">
              <a:rPr 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defTabSz="95885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588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5885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5885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5885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35878111-ADFE-4C86-BBA7-E6E82B0BD3D1}" type="slidenum">
              <a:rPr lang="zh-CN" sz="1300">
                <a:latin typeface="Times New Roman" panose="02020603050405020304" pitchFamily="18" charset="0"/>
              </a:rPr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numCol="1"/>
          <a:lstStyle/>
          <a:p>
            <a:pPr>
              <a:defRPr/>
            </a:pPr>
            <a:fld id="{D48ACB1D-D2AE-467E-AD71-62EA120728C5}" type="slidenum">
              <a:rPr 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numCol="1"/>
          <a:lstStyle/>
          <a:p>
            <a:pPr>
              <a:defRPr/>
            </a:pPr>
            <a:fld id="{D48ACB1D-D2AE-467E-AD71-62EA120728C5}" type="slidenum">
              <a:rPr 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numCol="1"/>
          <a:lstStyle/>
          <a:p>
            <a:pPr>
              <a:defRPr/>
            </a:pPr>
            <a:fld id="{D48ACB1D-D2AE-467E-AD71-62EA120728C5}" type="slidenum">
              <a:rPr 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numCol="1"/>
          <a:lstStyle/>
          <a:p>
            <a:pPr>
              <a:defRPr/>
            </a:pPr>
            <a:fld id="{D48ACB1D-D2AE-467E-AD71-62EA120728C5}" type="slidenum">
              <a:rPr 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numCol="1"/>
          <a:lstStyle/>
          <a:p>
            <a:pPr>
              <a:defRPr/>
            </a:pPr>
            <a:fld id="{D48ACB1D-D2AE-467E-AD71-62EA120728C5}" type="slidenum">
              <a:rPr 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numCol="1"/>
          <a:lstStyle/>
          <a:p>
            <a:pPr>
              <a:defRPr/>
            </a:pPr>
            <a:fld id="{D48ACB1D-D2AE-467E-AD71-62EA120728C5}" type="slidenum">
              <a:rPr 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numCol="1"/>
          <a:lstStyle/>
          <a:p>
            <a:pPr>
              <a:defRPr/>
            </a:pPr>
            <a:fld id="{D48ACB1D-D2AE-467E-AD71-62EA120728C5}" type="slidenum">
              <a:rPr 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numCol="1"/>
          <a:lstStyle/>
          <a:p>
            <a:pPr>
              <a:defRPr/>
            </a:pPr>
            <a:fld id="{D48ACB1D-D2AE-467E-AD71-62EA120728C5}" type="slidenum">
              <a:rPr 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numCol="1"/>
          <a:lstStyle/>
          <a:p>
            <a:pPr>
              <a:defRPr/>
            </a:pPr>
            <a:fld id="{D48ACB1D-D2AE-467E-AD71-62EA120728C5}" type="slidenum">
              <a:rPr 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i="1" dirty="0">
                <a:ea typeface="宋体" panose="02010600030101010101" pitchFamily="2" charset="-122"/>
                <a:sym typeface="Greek Symbols" pitchFamily="18" charset="2"/>
              </a:rPr>
              <a:t>Note:  </a:t>
            </a:r>
            <a:r>
              <a:rPr lang="en-US" altLang="zh-CN" dirty="0">
                <a:ea typeface="宋体" panose="02010600030101010101" pitchFamily="2" charset="-122"/>
                <a:sym typeface="Greek Symbols" pitchFamily="18" charset="2"/>
              </a:rPr>
              <a:t>implication in the opposite direction is trivial in each of the cases above, since a “stronger” functional dependency always implies a weaker one.</a:t>
            </a:r>
            <a:endParaRPr lang="en-US" altLang="zh-CN" dirty="0">
              <a:ea typeface="宋体" panose="02010600030101010101" pitchFamily="2" charset="-122"/>
              <a:sym typeface="Greek Symbols" pitchFamily="18" charset="2"/>
            </a:endParaRPr>
          </a:p>
          <a:p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numCol="1"/>
          <a:lstStyle/>
          <a:p>
            <a:pPr>
              <a:defRPr/>
            </a:pPr>
            <a:fld id="{D48ACB1D-D2AE-467E-AD71-62EA120728C5}" type="slidenum">
              <a:rPr 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numCol="1"/>
          <a:lstStyle/>
          <a:p>
            <a:pPr>
              <a:defRPr/>
            </a:pPr>
            <a:fld id="{D48ACB1D-D2AE-467E-AD71-62EA120728C5}" type="slidenum">
              <a:rPr 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numCol="1"/>
          <a:lstStyle/>
          <a:p>
            <a:pPr>
              <a:defRPr/>
            </a:pPr>
            <a:fld id="{D48ACB1D-D2AE-467E-AD71-62EA120728C5}" type="slidenum">
              <a:rPr 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numCol="1"/>
          <a:lstStyle/>
          <a:p>
            <a:pPr>
              <a:defRPr/>
            </a:pPr>
            <a:fld id="{D48ACB1D-D2AE-467E-AD71-62EA120728C5}" type="slidenum">
              <a:rPr 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numCol="1"/>
          <a:lstStyle/>
          <a:p>
            <a:pPr>
              <a:defRPr/>
            </a:pPr>
            <a:fld id="{D48ACB1D-D2AE-467E-AD71-62EA120728C5}" type="slidenum">
              <a:rPr 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numCol="1"/>
          <a:lstStyle/>
          <a:p>
            <a:pPr>
              <a:defRPr/>
            </a:pPr>
            <a:fld id="{D48ACB1D-D2AE-467E-AD71-62EA120728C5}" type="slidenum">
              <a:rPr 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numCol="1"/>
          <a:lstStyle/>
          <a:p>
            <a:pPr>
              <a:defRPr/>
            </a:pPr>
            <a:fld id="{D48ACB1D-D2AE-467E-AD71-62EA120728C5}" type="slidenum">
              <a:rPr 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numCol="1"/>
          <a:lstStyle/>
          <a:p>
            <a:pPr>
              <a:defRPr/>
            </a:pPr>
            <a:fld id="{D48ACB1D-D2AE-467E-AD71-62EA120728C5}" type="slidenum">
              <a:rPr 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 numCol="1"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09597" y="1402663"/>
            <a:ext cx="7890933" cy="1058334"/>
          </a:xfrm>
          <a:prstGeom prst="roundRect">
            <a:avLst/>
          </a:prstGeom>
          <a:solidFill>
            <a:srgbClr val="3138AC"/>
          </a:solidFill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kumimoji="1"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numCol="1" anchor="ctr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/>
              <a:t>单击此处编辑母版标题样式</a:t>
            </a:r>
            <a:endParaRPr kumimoji="1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 numCol="1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kumimoji="1" lang="zh-CN"/>
              <a:t>单击此处编辑母版文本样式</a:t>
            </a:r>
            <a:endParaRPr kumimoji="1" lang="zh-CN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kumimoji="1" 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 numCol="1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/>
              <a:t>单击此处编辑母版标题样式</a:t>
            </a:r>
            <a:endParaRPr kumimoji="1" 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 numCol="1"/>
          <a:lstStyle/>
          <a:p>
            <a:r>
              <a:rPr kumimoji="1" lang="zh-CN"/>
              <a:t>单击此处编辑母版标题样式</a:t>
            </a:r>
            <a:endParaRPr kumimoji="1"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 numCol="1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kumimoji="1" lang="zh-CN"/>
              <a:t>单击此处编辑母版文本样式</a:t>
            </a:r>
            <a:endParaRPr kumimoji="1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0480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kumimoji="1"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53290"/>
            <a:ext cx="7886700" cy="845127"/>
          </a:xfrm>
        </p:spPr>
        <p:txBody>
          <a:bodyPr numCol="1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/>
              <a:t>单击此处编辑母版标题样式</a:t>
            </a:r>
            <a:endParaRPr kumimoji="1" 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3138055"/>
          </a:xfrm>
        </p:spPr>
        <p:txBody>
          <a:bodyPr numCol="1"/>
          <a:lstStyle>
            <a:lvl1pPr marL="273050" indent="-2730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zh-CN"/>
              <a:t>单击此处编辑母版文本样式</a:t>
            </a:r>
            <a:endParaRPr kumimoji="1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numCol="1" anchor="b"/>
          <a:lstStyle>
            <a:lvl1pPr>
              <a:defRPr sz="4500"/>
            </a:lvl1pPr>
          </a:lstStyle>
          <a:p>
            <a:r>
              <a:rPr kumimoji="1" lang="zh-CN"/>
              <a:t>单击此处编辑母版标题样式</a:t>
            </a:r>
            <a:endParaRPr kumimoji="1"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 numCol="1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/>
              <a:t>单击此处编辑母版文本样式</a:t>
            </a:r>
            <a:endParaRPr kumimoji="1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kumimoji="1"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numCol="1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/>
            </a:lvl1pPr>
          </a:lstStyle>
          <a:p>
            <a:pPr marL="273050" lvl="0" indent="-273050"/>
            <a:r>
              <a:rPr kumimoji="1" lang="zh-CN"/>
              <a:t>单击此处编辑母版文本样式</a:t>
            </a:r>
            <a:endParaRPr kumimoji="1"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numCol="1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/>
            </a:lvl1pPr>
          </a:lstStyle>
          <a:p>
            <a:pPr marL="273050" lvl="0" indent="-273050"/>
            <a:r>
              <a:rPr kumimoji="1" lang="zh-CN"/>
              <a:t>单击此处编辑母版文本样式</a:t>
            </a:r>
            <a:endParaRPr kumimoji="1" lang="zh-CN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 numCol="1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/>
              <a:t>单击此处编辑母版标题样式</a:t>
            </a:r>
            <a:endParaRPr kumimoji="1" 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kumimoji="1"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numCol="1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/>
              <a:t>单击此处编辑母版文本样式</a:t>
            </a:r>
            <a:endParaRPr kumimoji="1"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numCol="1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dirty="0"/>
            </a:lvl1pPr>
          </a:lstStyle>
          <a:p>
            <a:pPr marL="273050" lvl="0" indent="-273050"/>
            <a:r>
              <a:rPr kumimoji="1" lang="zh-CN"/>
              <a:t>单击此处编辑母版文本样式</a:t>
            </a:r>
            <a:endParaRPr kumimoji="1"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numCol="1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/>
              <a:t>单击此处编辑母版文本样式</a:t>
            </a:r>
            <a:endParaRPr kumimoji="1"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numCol="1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/>
            </a:lvl1pPr>
          </a:lstStyle>
          <a:p>
            <a:pPr marL="273050" lvl="0" indent="-273050"/>
            <a:r>
              <a:rPr kumimoji="1" lang="zh-CN"/>
              <a:t>单击此处编辑母版文本样式</a:t>
            </a:r>
            <a:endParaRPr kumimoji="1" lang="zh-CN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 numCol="1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/>
              <a:t>单击此处编辑母版标题样式</a:t>
            </a:r>
            <a:endParaRPr kumimoji="1" 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kumimoji="1" 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 numCol="1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/>
              <a:t>单击此处编辑母版标题样式</a:t>
            </a:r>
            <a:endParaRPr kumimoji="1" 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numCol="1" anchor="b"/>
          <a:lstStyle>
            <a:lvl1pPr>
              <a:defRPr sz="2400"/>
            </a:lvl1pPr>
          </a:lstStyle>
          <a:p>
            <a:r>
              <a:rPr kumimoji="1" lang="zh-CN"/>
              <a:t>单击此处编辑母版标题样式</a:t>
            </a:r>
            <a:endParaRPr kumimoji="1"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 numCol="1"/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/>
              <a:t>单击此处编辑母版文本样式</a:t>
            </a:r>
            <a:endParaRPr kumimoji="1"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 numCol="1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/>
              <a:t>单击此处编辑母版文本样式</a:t>
            </a:r>
            <a:endParaRPr kumimoji="1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numCol="1" anchor="b"/>
          <a:lstStyle>
            <a:lvl1pPr>
              <a:defRPr sz="2400"/>
            </a:lvl1pPr>
          </a:lstStyle>
          <a:p>
            <a:r>
              <a:rPr kumimoji="1" lang="zh-CN"/>
              <a:t>单击此处编辑母版标题样式</a:t>
            </a:r>
            <a:endParaRPr kumimoji="1"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numCol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kumimoji="1" lang="zh-CN"/>
              <a:t>单击图标添加图片</a:t>
            </a:r>
            <a:endParaRPr kumimoji="1"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 numCol="1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/>
              <a:t>单击此处编辑母版文本样式</a:t>
            </a:r>
            <a:endParaRPr kumimoji="1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kumimoji="1" lang="zh-CN"/>
              <a:t>单击此处编辑母版标题样式</a:t>
            </a:r>
            <a:endParaRPr kumimoji="1"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r>
              <a:rPr kumimoji="1" lang="zh-CN" dirty="0"/>
              <a:t>编辑母版文本样式
第二级
第三级
第四级
第五级</a:t>
            </a:r>
            <a:endParaRPr kumimoji="1" lang="zh-CN" dirty="0"/>
          </a:p>
        </p:txBody>
      </p:sp>
      <p:sp>
        <p:nvSpPr>
          <p:cNvPr id="12" name="矩形 11"/>
          <p:cNvSpPr/>
          <p:nvPr/>
        </p:nvSpPr>
        <p:spPr>
          <a:xfrm>
            <a:off x="0" y="6637866"/>
            <a:ext cx="3060000" cy="220134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COMP3013</a:t>
            </a:r>
            <a:endParaRPr kumimoji="1" lang="zh-CN" sz="12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33000" y="6637867"/>
            <a:ext cx="3060000" cy="220133"/>
          </a:xfrm>
          <a:prstGeom prst="rect">
            <a:avLst/>
          </a:prstGeom>
          <a:solidFill>
            <a:srgbClr val="212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Database Design</a:t>
            </a:r>
            <a:endParaRPr kumimoji="1"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84000" y="6637866"/>
            <a:ext cx="3060000" cy="220134"/>
          </a:xfrm>
          <a:prstGeom prst="rect">
            <a:avLst/>
          </a:prstGeom>
          <a:solidFill>
            <a:srgbClr val="2B3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kumimoji="1" lang="zh-CN" sz="1200" dirty="0">
              <a:solidFill>
                <a:schemeClr val="tx1"/>
              </a:solidFill>
            </a:endParaRPr>
          </a:p>
        </p:txBody>
      </p:sp>
      <p:sp>
        <p:nvSpPr>
          <p:cNvPr id="16" name="日期占位符 3"/>
          <p:cNvSpPr txBox="1"/>
          <p:nvPr/>
        </p:nvSpPr>
        <p:spPr>
          <a:xfrm>
            <a:off x="8515350" y="6637865"/>
            <a:ext cx="546380" cy="220133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fld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 alt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slide" Target="slide10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slide" Target="slide10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slide" Target="slide10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slide" Target="slide10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slide" Target="slide10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slide" Target="slide10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slide" Target="slide10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slide" Target="slide10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slide" Target="slide10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slide" Target="slide10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slide" Target="slide10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slide" Target="slide10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slide" Target="slide10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slide" Target="slide10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slide" Target="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0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0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0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slide" Target="slide10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slide" Target="slide10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1"/>
          <p:cNvSpPr>
            <a:spLocks noGrp="1"/>
          </p:cNvSpPr>
          <p:nvPr>
            <p:ph type="subTitle" idx="1"/>
          </p:nvPr>
        </p:nvSpPr>
        <p:spPr/>
        <p:txBody>
          <a:bodyPr numCol="1"/>
          <a:lstStyle/>
          <a:p>
            <a:r>
              <a:rPr lang="en-US" altLang="zh-CN" dirty="0"/>
              <a:t>United International College</a:t>
            </a:r>
            <a:endParaRPr lang="zh-CN" dirty="0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ctrTitle"/>
          </p:nvPr>
        </p:nvSpPr>
        <p:spPr/>
        <p:txBody>
          <a:bodyPr numCol="1">
            <a:normAutofit fontScale="90000"/>
          </a:bodyPr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Lecture 11 Relational Database Design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3</a:t>
            </a:r>
            <a:r>
              <a:rPr lang="en-US" altLang="zh-CN" baseline="30000" dirty="0">
                <a:ea typeface="宋体" panose="02010600030101010101" pitchFamily="2" charset="-122"/>
              </a:rPr>
              <a:t>rd</a:t>
            </a:r>
            <a:r>
              <a:rPr lang="en-US" altLang="zh-CN" dirty="0">
                <a:ea typeface="宋体" panose="02010600030101010101" pitchFamily="2" charset="-122"/>
              </a:rPr>
              <a:t> Normal Form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矩形 3">
            <a:hlinkClick r:id="" action="ppaction://noaction"/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altLang="zh-CN" dirty="0">
                <a:ea typeface="宋体" panose="02010600030101010101" pitchFamily="2" charset="-122"/>
              </a:rPr>
              <a:t>Canonical Cover</a:t>
            </a:r>
            <a:endParaRPr 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0200"/>
                <a:ext cx="7886700" cy="5257800"/>
              </a:xfrm>
            </p:spPr>
            <p:txBody>
              <a:bodyPr numCol="1">
                <a:normAutofit/>
              </a:bodyPr>
              <a:lstStyle/>
              <a:p>
                <a:r>
                  <a:rPr lang="en-US" altLang="zh-CN" dirty="0">
                    <a:ea typeface="宋体" panose="02010600030101010101" pitchFamily="2" charset="-122"/>
                    <a:sym typeface="Greek Symbols" pitchFamily="18" charset="2"/>
                  </a:rPr>
                  <a:t>Intuitively, a </a:t>
                </a:r>
                <a:r>
                  <a:rPr lang="en-US" altLang="zh-CN" b="1" dirty="0">
                    <a:ea typeface="宋体" panose="02010600030101010101" pitchFamily="2" charset="-122"/>
                    <a:sym typeface="Greek Symbols" pitchFamily="18" charset="2"/>
                  </a:rPr>
                  <a:t>canonical cover</a:t>
                </a:r>
                <a:r>
                  <a:rPr lang="en-US" altLang="zh-CN" dirty="0">
                    <a:ea typeface="宋体" panose="02010600030101010101" pitchFamily="2" charset="-122"/>
                    <a:sym typeface="Greek Symbols" pitchFamily="18" charset="2"/>
                  </a:rPr>
                  <a:t> of a set of dependencies  is the “minimal” set of FDs equivalent 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Greek Symbols" pitchFamily="18" charset="2"/>
                      </a:rPr>
                      <m:t>𝐹</m:t>
                    </m:r>
                  </m:oMath>
                </a14:m>
                <a:r>
                  <a:rPr lang="en-US" altLang="zh-CN" i="1" dirty="0">
                    <a:ea typeface="宋体" panose="02010600030101010101" pitchFamily="2" charset="-122"/>
                    <a:sym typeface="Greek Symbols" pitchFamily="18" charset="2"/>
                  </a:rPr>
                  <a:t>.</a:t>
                </a:r>
              </a:p>
              <a:p>
                <a:r>
                  <a:rPr lang="en-US" altLang="zh-CN" dirty="0">
                    <a:ea typeface="宋体" panose="02010600030101010101" pitchFamily="2" charset="-122"/>
                    <a:sym typeface="Greek Symbols" pitchFamily="18" charset="2"/>
                  </a:rPr>
                  <a:t>No redundant dependencies or extraneous attributes in any one of the dependencies.</a:t>
                </a:r>
                <a:endParaRPr lang="en-US" altLang="zh-CN" dirty="0">
                  <a:ea typeface="宋体" panose="02010600030101010101" pitchFamily="2" charset="-122"/>
                  <a:sym typeface="Greek Symbols" pitchFamily="18" charset="2"/>
                </a:endParaRPr>
              </a:p>
              <a:p>
                <a:r>
                  <a:rPr lang="en-US" altLang="zh-CN" dirty="0">
                    <a:ea typeface="宋体" panose="02010600030101010101" pitchFamily="2" charset="-122"/>
                    <a:sym typeface="Greek Symbols" pitchFamily="18" charset="2"/>
                  </a:rPr>
                  <a:t>Formally, A </a:t>
                </a:r>
                <a:r>
                  <a:rPr lang="en-US" altLang="zh-CN" b="1" dirty="0">
                    <a:ea typeface="宋体" panose="02010600030101010101" pitchFamily="2" charset="-122"/>
                    <a:sym typeface="Greek Symbols" pitchFamily="18" charset="2"/>
                  </a:rPr>
                  <a:t>canonical cover</a:t>
                </a:r>
                <a:r>
                  <a:rPr lang="en-US" altLang="zh-CN" i="1" dirty="0">
                    <a:ea typeface="宋体" panose="02010600030101010101" pitchFamily="2" charset="-122"/>
                    <a:sym typeface="Greek Symbols" pitchFamily="18" charset="2"/>
                  </a:rPr>
                  <a:t> </a:t>
                </a:r>
                <a:r>
                  <a:rPr lang="en-US" altLang="zh-CN" dirty="0">
                    <a:ea typeface="宋体" panose="02010600030101010101" pitchFamily="2" charset="-122"/>
                    <a:sym typeface="Greek Symbols" pitchFamily="18" charset="2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Greek Symbols" pitchFamily="18" charset="2"/>
                      </a:rPr>
                      <m:t>𝐹</m:t>
                    </m:r>
                  </m:oMath>
                </a14:m>
                <a:r>
                  <a:rPr lang="en-US" altLang="zh-CN" dirty="0">
                    <a:ea typeface="宋体" panose="02010600030101010101" pitchFamily="2" charset="-122"/>
                    <a:sym typeface="Greek Symbols" pitchFamily="18" charset="2"/>
                  </a:rPr>
                  <a:t> is a set of dependencies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Greek Symbols" pitchFamily="18" charset="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Greek Symbols" pitchFamily="18" charset="2"/>
                          </a:rPr>
                          <m:t>𝐹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Greek Symbols" pitchFamily="18" charset="2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i="1" baseline="-25000" dirty="0">
                    <a:ea typeface="宋体" panose="02010600030101010101" pitchFamily="2" charset="-122"/>
                    <a:sym typeface="Greek Symbols" pitchFamily="18" charset="2"/>
                  </a:rPr>
                  <a:t> </a:t>
                </a:r>
                <a:r>
                  <a:rPr lang="en-US" altLang="zh-CN" dirty="0">
                    <a:ea typeface="宋体" panose="02010600030101010101" pitchFamily="2" charset="-122"/>
                    <a:sym typeface="Greek Symbols" pitchFamily="18" charset="2"/>
                  </a:rPr>
                  <a:t>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Greek Symbols" pitchFamily="18" charset="2"/>
                      </a:rPr>
                      <m:t>𝐹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 logically implies all dependencies in </a:t>
                </a:r>
                <a:r>
                  <a:rPr lang="en-US" altLang="zh-CN" i="1" baseline="-250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,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Greek Symbols" pitchFamily="18" charset="2"/>
                      </a:rPr>
                      <m:t>𝐹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  <m:t>𝐹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  <m:t>𝑐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Greek Symbols" pitchFamily="18" charset="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Greek Symbols" pitchFamily="18" charset="2"/>
                          </a:rPr>
                          <m:t>𝐹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Greek Symbols" pitchFamily="18" charset="2"/>
                          </a:rPr>
                          <m:t>𝑐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Greek Symbols" pitchFamily="18" charset="2"/>
                      </a:rPr>
                      <m:t> 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logically implies all dependencies in </a:t>
                </a:r>
                <a:r>
                  <a:rPr lang="en-US" altLang="zh-CN" i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,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 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  <m:t>𝐹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  <m:t>𝑐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Greek Symbols" pitchFamily="18" charset="2"/>
                      </a:rPr>
                      <m:t>𝐹</m:t>
                    </m:r>
                  </m:oMath>
                </a14:m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No functional dependency in </a:t>
                </a: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contains an extraneous attribute, 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  <m:t>𝑐</m:t>
                        </m:r>
                      </m:sub>
                    </m:sSub>
                  </m:oMath>
                </a14:m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Each left side of functional dependency in </a:t>
                </a:r>
                <a:r>
                  <a:rPr lang="en-US" altLang="zh-CN" sz="2000" i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is unique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  <a:sym typeface="Greek Symbols" pitchFamily="18" charset="2"/>
                      </a:rPr>
                      <m:t> 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  <m:t>𝐹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/>
                  <a:t>.</a:t>
                </a:r>
              </a:p>
              <a:p>
                <a:r>
                  <a:rPr lang="en-US" altLang="zh-CN" dirty="0">
                    <a:ea typeface="宋体" panose="02010600030101010101" pitchFamily="2" charset="-122"/>
                    <a:sym typeface="Greek Symbols" pitchFamily="18" charset="2"/>
                  </a:rPr>
                  <a:t>For example,</a:t>
                </a:r>
                <a:endParaRPr lang="en-US" altLang="zh-CN" dirty="0">
                  <a:ea typeface="宋体" panose="02010600030101010101" pitchFamily="2" charset="-122"/>
                  <a:sym typeface="Greek Symbols" pitchFamily="18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{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𝐵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𝐴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𝐶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}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{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𝐵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𝐶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𝐷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}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{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𝐵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𝐴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𝐶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𝐷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}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7886700" cy="52578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rId2" action="ppaction://hlinksldjump"/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rId2" action="ppaction://hlinksldjump"/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altLang="zh-CN" dirty="0">
                <a:ea typeface="宋体" panose="02010600030101010101" pitchFamily="2" charset="-122"/>
              </a:rPr>
              <a:t>Find Canonical Cover</a:t>
            </a:r>
            <a:endParaRPr 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58360" y="1605770"/>
                <a:ext cx="7886700" cy="5257800"/>
              </a:xfrm>
            </p:spPr>
            <p:txBody>
              <a:bodyPr numCol="1"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1800" b="1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Algorithm </a:t>
                </a:r>
                <a:r>
                  <a:rPr lang="en-US" altLang="zh-CN" sz="18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Compute the canonical cover </a:t>
                </a:r>
                <a:r>
                  <a:rPr lang="en-US" altLang="zh-CN" sz="18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𝐹</m:t>
                    </m:r>
                  </m:oMath>
                </a14:m>
                <a:endParaRPr lang="en-US" altLang="zh-CN" sz="1800" b="1" i="1" dirty="0">
                  <a:latin typeface="Consolas" panose="020B0609020204030204" pitchFamily="49" charset="0"/>
                  <a:ea typeface="宋体" panose="02010600030101010101" pitchFamily="2" charset="-122"/>
                </a:endParaRP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Consolas" panose="020B0609020204030204" pitchFamily="49" charset="0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𝐹</m:t>
                    </m:r>
                  </m:oMath>
                </a14:m>
                <a:endParaRPr lang="en-US" altLang="zh-CN" sz="1800" i="1" dirty="0">
                  <a:solidFill>
                    <a:schemeClr val="tx1"/>
                  </a:solidFill>
                  <a:latin typeface="Consolas" panose="020B0609020204030204" pitchFamily="49" charset="0"/>
                  <a:ea typeface="宋体" panose="02010600030101010101" pitchFamily="2" charset="-122"/>
                </a:endParaRP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Consolas" panose="020B0609020204030204" pitchFamily="49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1800" b="1" dirty="0">
                    <a:solidFill>
                      <a:schemeClr val="tx1"/>
                    </a:solidFill>
                    <a:latin typeface="Consolas" panose="020B0609020204030204" pitchFamily="49" charset="0"/>
                    <a:ea typeface="宋体" panose="02010600030101010101" pitchFamily="2" charset="-122"/>
                  </a:rPr>
                  <a:t>repeat</a:t>
                </a:r>
                <a:endParaRPr lang="en-US" altLang="zh-CN" sz="1800" b="1" dirty="0">
                  <a:solidFill>
                    <a:schemeClr val="tx1"/>
                  </a:solidFill>
                  <a:latin typeface="Consolas" panose="020B0609020204030204" pitchFamily="49" charset="0"/>
                  <a:ea typeface="宋体" panose="02010600030101010101" pitchFamily="2" charset="-122"/>
                </a:endParaRP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Consolas" panose="020B0609020204030204" pitchFamily="49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b="1" dirty="0">
                    <a:solidFill>
                      <a:schemeClr val="tx1"/>
                    </a:solidFill>
                    <a:latin typeface="Consolas" panose="020B0609020204030204" pitchFamily="49" charset="0"/>
                    <a:ea typeface="宋体" panose="02010600030101010101" pitchFamily="2" charset="-122"/>
                  </a:rPr>
                  <a:t>if</a:t>
                </a:r>
                <a:r>
                  <a:rPr lang="en-US" altLang="zh-CN" sz="1800" dirty="0">
                    <a:solidFill>
                      <a:schemeClr val="tx1"/>
                    </a:solidFill>
                    <a:latin typeface="Consolas" panose="020B0609020204030204" pitchFamily="49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1800" dirty="0">
                    <a:solidFill>
                      <a:schemeClr val="tx1"/>
                    </a:solidFill>
                    <a:latin typeface="Consolas" panose="020B0609020204030204" pitchFamily="49" charset="0"/>
                    <a:ea typeface="宋体" panose="02010600030101010101" pitchFamily="2" charset="-122"/>
                  </a:rPr>
                  <a:t> and </a:t>
                </a:r>
                <a:r>
                  <a:rPr lang="en-US" altLang="zh-CN" sz="1800" dirty="0">
                    <a:solidFill>
                      <a:schemeClr val="tx1"/>
                    </a:solidFill>
                    <a:latin typeface="Consolas" panose="020B0609020204030204" pitchFamily="49" charset="0"/>
                    <a:ea typeface="宋体" panose="02010600030101010101" pitchFamily="2" charset="-122"/>
                  </a:rPr>
                  <a:t> are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</m:t>
                        </m:r>
                      </m:sub>
                    </m:sSub>
                  </m:oMath>
                </a14:m>
                <a:endParaRPr lang="en-US" altLang="zh-CN" sz="1800" dirty="0">
                  <a:solidFill>
                    <a:schemeClr val="tx1"/>
                  </a:solidFill>
                  <a:latin typeface="Consolas" panose="020B0609020204030204" pitchFamily="49" charset="0"/>
                  <a:ea typeface="宋体" panose="02010600030101010101" pitchFamily="2" charset="-122"/>
                </a:endParaRP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Consolas" panose="020B0609020204030204" pitchFamily="49" charset="0"/>
                    <a:ea typeface="宋体" panose="02010600030101010101" pitchFamily="2" charset="-122"/>
                  </a:rPr>
                  <a:t> 		Combine them as</a:t>
                </a:r>
                <a:r>
                  <a:rPr lang="en-US" altLang="zh-CN" sz="1800" dirty="0">
                    <a:solidFill>
                      <a:schemeClr val="tx1"/>
                    </a:solidFill>
                    <a:latin typeface="Consolas" panose="020B0609020204030204" pitchFamily="49" charset="0"/>
                    <a:ea typeface="宋体" panose="02010600030101010101" pitchFamily="2" charset="-122"/>
                    <a:sym typeface="Greek Symbols" pitchFamily="18" charset="2"/>
                  </a:rPr>
                  <a:t> </a:t>
                </a:r>
                <a:r>
                  <a:rPr lang="en-US" altLang="zh-CN" sz="1800" i="1" dirty="0">
                    <a:solidFill>
                      <a:schemeClr val="tx1"/>
                    </a:solidFill>
                    <a:latin typeface="Consolas" panose="020B0609020204030204" pitchFamily="49" charset="0"/>
                    <a:ea typeface="宋体" panose="02010600030101010101" pitchFamily="2" charset="-122"/>
                    <a:sym typeface="Greek Symbols" pitchFamily="18" charset="2"/>
                  </a:rPr>
                  <a:t> </a:t>
                </a:r>
                <a:r>
                  <a:rPr lang="en-US" altLang="zh-CN" sz="1800" dirty="0">
                    <a:latin typeface="Consolas" panose="020B0609020204030204" pitchFamily="49" charset="0"/>
                    <a:ea typeface="宋体" panose="02010600030101010101" pitchFamily="2" charset="-122"/>
                    <a:sym typeface="Greek Symbols" pitchFamily="18" charset="2"/>
                  </a:rPr>
                  <a:t>using the union rule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l-GR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𝛼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→</m:t>
                    </m:r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l-GR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𝛽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l-GR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𝛽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800" b="1" dirty="0">
                  <a:solidFill>
                    <a:schemeClr val="tx1"/>
                  </a:solidFill>
                  <a:latin typeface="Consolas" panose="020B0609020204030204" pitchFamily="49" charset="0"/>
                  <a:ea typeface="宋体" panose="02010600030101010101" pitchFamily="2" charset="-122"/>
                  <a:sym typeface="Greek Symbols" pitchFamily="18" charset="2"/>
                </a:endParaRP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Consolas" panose="020B0609020204030204" pitchFamily="49" charset="0"/>
                    <a:ea typeface="宋体" panose="02010600030101010101" pitchFamily="2" charset="-122"/>
                    <a:sym typeface="Greek Symbols" pitchFamily="18" charset="2"/>
                  </a:rPr>
                  <a:t> 	</a:t>
                </a:r>
                <a:r>
                  <a:rPr lang="en-US" altLang="zh-CN" sz="1800" b="1" dirty="0">
                    <a:solidFill>
                      <a:schemeClr val="tx1"/>
                    </a:solidFill>
                    <a:latin typeface="Consolas" panose="020B0609020204030204" pitchFamily="49" charset="0"/>
                    <a:ea typeface="宋体" panose="02010600030101010101" pitchFamily="2" charset="-122"/>
                    <a:sym typeface="Greek Symbols" pitchFamily="18" charset="2"/>
                  </a:rPr>
                  <a:t>end if</a:t>
                </a:r>
                <a:endParaRPr lang="en-US" altLang="zh-CN" sz="1800" b="1" dirty="0">
                  <a:solidFill>
                    <a:schemeClr val="tx1"/>
                  </a:solidFill>
                  <a:latin typeface="Consolas" panose="020B0609020204030204" pitchFamily="49" charset="0"/>
                  <a:ea typeface="宋体" panose="02010600030101010101" pitchFamily="2" charset="-122"/>
                  <a:sym typeface="Greek Symbols" pitchFamily="18" charset="2"/>
                </a:endParaRP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Consolas" panose="020B0609020204030204" pitchFamily="49" charset="0"/>
                    <a:ea typeface="宋体" panose="02010600030101010101" pitchFamily="2" charset="-122"/>
                    <a:sym typeface="Greek Symbols" pitchFamily="18" charset="2"/>
                  </a:rPr>
                  <a:t> 	</a:t>
                </a:r>
                <a:r>
                  <a:rPr lang="en-US" altLang="zh-CN" sz="1800" b="1" dirty="0">
                    <a:solidFill>
                      <a:schemeClr val="tx1"/>
                    </a:solidFill>
                    <a:latin typeface="Consolas" panose="020B0609020204030204" pitchFamily="49" charset="0"/>
                    <a:ea typeface="宋体" panose="02010600030101010101" pitchFamily="2" charset="-122"/>
                    <a:sym typeface="Greek Symbols" pitchFamily="18" charset="2"/>
                  </a:rPr>
                  <a:t>For each</a:t>
                </a:r>
                <a:r>
                  <a:rPr lang="en-US" altLang="zh-CN" sz="1800" dirty="0">
                    <a:solidFill>
                      <a:schemeClr val="tx1"/>
                    </a:solidFill>
                    <a:latin typeface="Consolas" panose="020B0609020204030204" pitchFamily="49" charset="0"/>
                    <a:ea typeface="宋体" panose="02010600030101010101" pitchFamily="2" charset="-122"/>
                    <a:sym typeface="Greek Symbols" pitchFamily="18" charset="2"/>
                  </a:rPr>
                  <a:t> </a:t>
                </a:r>
                <a:r>
                  <a:rPr lang="en-US" altLang="zh-CN" sz="1800" dirty="0">
                    <a:latin typeface="Consolas" panose="020B0609020204030204" pitchFamily="49" charset="0"/>
                    <a:ea typeface="宋体" panose="02010600030101010101" pitchFamily="2" charset="-122"/>
                    <a:sym typeface="Greek Symbols" pitchFamily="18" charset="2"/>
                  </a:rPr>
                  <a:t>FD</a:t>
                </a:r>
                <a:r>
                  <a:rPr lang="en-US" altLang="zh-CN" sz="1800" dirty="0">
                    <a:solidFill>
                      <a:schemeClr val="tx1"/>
                    </a:solidFill>
                    <a:latin typeface="Consolas" panose="020B0609020204030204" pitchFamily="49" charset="0"/>
                    <a:ea typeface="宋体" panose="02010600030101010101" pitchFamily="2" charset="-122"/>
                    <a:sym typeface="Greek Symbols" pitchFamily="18" charset="2"/>
                  </a:rPr>
                  <a:t> </a:t>
                </a:r>
                <a:r>
                  <a:rPr lang="en-US" altLang="zh-CN" sz="1800" dirty="0">
                    <a:solidFill>
                      <a:schemeClr val="tx1"/>
                    </a:solidFill>
                    <a:latin typeface="Consolas" panose="020B0609020204030204" pitchFamily="49" charset="0"/>
                    <a:ea typeface="宋体" panose="02010600030101010101" pitchFamily="2" charset="-122"/>
                    <a:sym typeface="Greek Symbols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𝛼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→</m:t>
                    </m:r>
                    <m:r>
                      <a:rPr lang="el-GR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𝛽</m:t>
                    </m:r>
                    <m:r>
                      <a:rPr lang="en-US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∈</m:t>
                    </m:r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𝐹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𝑐</m:t>
                        </m:r>
                      </m:sub>
                    </m:sSub>
                  </m:oMath>
                </a14:m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Consolas" panose="020B0609020204030204" pitchFamily="49" charset="0"/>
                    <a:ea typeface="宋体" panose="02010600030101010101" pitchFamily="2" charset="-122"/>
                    <a:sym typeface="Greek Symbols" pitchFamily="18" charset="2"/>
                  </a:rPr>
                  <a:t> 		remove extraneous attributes </a:t>
                </a:r>
                <a:r>
                  <a:rPr lang="en-US" altLang="zh-CN" sz="1800" dirty="0">
                    <a:solidFill>
                      <a:schemeClr val="tx1"/>
                    </a:solidFill>
                    <a:latin typeface="Consolas" panose="020B0609020204030204" pitchFamily="49" charset="0"/>
                    <a:ea typeface="宋体" panose="02010600030101010101" pitchFamily="2" charset="-122"/>
                    <a:sym typeface="Symbol" panose="05050102010706020507" pitchFamily="18" charset="2"/>
                  </a:rPr>
                  <a:t>if there is any</a:t>
                </a:r>
                <a:endParaRPr lang="en-US" altLang="zh-CN" sz="1800" i="1" dirty="0">
                  <a:solidFill>
                    <a:schemeClr val="tx1"/>
                  </a:solidFill>
                  <a:latin typeface="Consolas" panose="020B0609020204030204" pitchFamily="49" charset="0"/>
                  <a:ea typeface="宋体" panose="02010600030101010101" pitchFamily="2" charset="-122"/>
                  <a:sym typeface="Greek Symbols" pitchFamily="18" charset="2"/>
                </a:endParaRP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Consolas" panose="020B0609020204030204" pitchFamily="49" charset="0"/>
                    <a:ea typeface="宋体" panose="02010600030101010101" pitchFamily="2" charset="-122"/>
                    <a:sym typeface="Greek Symbols" pitchFamily="18" charset="2"/>
                  </a:rPr>
                  <a:t> 	</a:t>
                </a:r>
                <a:r>
                  <a:rPr lang="en-US" altLang="zh-CN" sz="1800" b="1" dirty="0">
                    <a:solidFill>
                      <a:schemeClr val="tx1"/>
                    </a:solidFill>
                    <a:latin typeface="Consolas" panose="020B0609020204030204" pitchFamily="49" charset="0"/>
                    <a:ea typeface="宋体" panose="02010600030101010101" pitchFamily="2" charset="-122"/>
                    <a:sym typeface="Greek Symbols" pitchFamily="18" charset="2"/>
                  </a:rPr>
                  <a:t>end for</a:t>
                </a:r>
                <a:endParaRPr lang="en-US" altLang="zh-CN" sz="1800" b="1" dirty="0">
                  <a:solidFill>
                    <a:schemeClr val="tx1"/>
                  </a:solidFill>
                  <a:latin typeface="Consolas" panose="020B0609020204030204" pitchFamily="49" charset="0"/>
                  <a:ea typeface="宋体" panose="02010600030101010101" pitchFamily="2" charset="-122"/>
                  <a:sym typeface="Greek Symbols" pitchFamily="18" charset="2"/>
                </a:endParaRP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Consolas" panose="020B0609020204030204" pitchFamily="49" charset="0"/>
                    <a:ea typeface="宋体" panose="02010600030101010101" pitchFamily="2" charset="-122"/>
                    <a:sym typeface="Greek Symbols" pitchFamily="18" charset="2"/>
                  </a:rPr>
                  <a:t> </a:t>
                </a:r>
                <a:r>
                  <a:rPr lang="en-US" altLang="zh-CN" sz="1800" b="1" dirty="0">
                    <a:solidFill>
                      <a:schemeClr val="tx1"/>
                    </a:solidFill>
                    <a:latin typeface="Consolas" panose="020B0609020204030204" pitchFamily="49" charset="0"/>
                    <a:ea typeface="宋体" panose="02010600030101010101" pitchFamily="2" charset="-122"/>
                    <a:sym typeface="Greek Symbols" pitchFamily="18" charset="2"/>
                  </a:rPr>
                  <a:t>until </a:t>
                </a:r>
                <a:r>
                  <a:rPr lang="en-US" altLang="zh-CN" sz="1800" dirty="0">
                    <a:solidFill>
                      <a:schemeClr val="tx1"/>
                    </a:solidFill>
                    <a:latin typeface="Consolas" panose="020B0609020204030204" pitchFamily="49" charset="0"/>
                    <a:ea typeface="宋体" panose="02010600030101010101" pitchFamily="2" charset="-122"/>
                    <a:sym typeface="Greek Symbols" pitchFamily="18" charset="2"/>
                  </a:rPr>
                  <a:t> does not change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</m:t>
                        </m:r>
                      </m:sub>
                    </m:sSub>
                  </m:oMath>
                </a14:m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altLang="zh-CN" sz="1800" dirty="0">
                    <a:latin typeface="Consolas" panose="020B0609020204030204" pitchFamily="49" charset="0"/>
                    <a:ea typeface="宋体" panose="02010600030101010101" pitchFamily="2" charset="-122"/>
                    <a:sym typeface="Greek Symbols" pitchFamily="18" charset="2"/>
                  </a:rPr>
                  <a:t> </a:t>
                </a:r>
                <a:r>
                  <a:rPr lang="en-US" altLang="zh-CN" sz="1800" b="1" dirty="0">
                    <a:latin typeface="Consolas" panose="020B0609020204030204" pitchFamily="49" charset="0"/>
                    <a:ea typeface="宋体" panose="02010600030101010101" pitchFamily="2" charset="-122"/>
                    <a:sym typeface="Greek Symbols" pitchFamily="18" charset="2"/>
                  </a:rPr>
                  <a:t>return</a:t>
                </a:r>
                <a:r>
                  <a:rPr lang="en-US" altLang="zh-CN" sz="1800" dirty="0">
                    <a:latin typeface="Consolas" panose="020B0609020204030204" pitchFamily="49" charset="0"/>
                    <a:ea typeface="宋体" panose="02010600030101010101" pitchFamily="2" charset="-122"/>
                    <a:sym typeface="Greek Symbols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Greek Symbols" pitchFamily="18" charset="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Greek Symbols" pitchFamily="18" charset="2"/>
                          </a:rPr>
                          <m:t>𝐹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Greek Symbols" pitchFamily="18" charset="2"/>
                          </a:rPr>
                          <m:t>𝑐</m:t>
                        </m:r>
                      </m:sub>
                    </m:sSub>
                  </m:oMath>
                </a14:m>
                <a:endParaRPr lang="en-US" altLang="zh-CN" sz="1800" dirty="0">
                  <a:solidFill>
                    <a:schemeClr val="tx1"/>
                  </a:solidFill>
                  <a:latin typeface="Consolas" panose="020B0609020204030204" pitchFamily="49" charset="0"/>
                  <a:ea typeface="宋体" panose="02010600030101010101" pitchFamily="2" charset="-122"/>
                  <a:sym typeface="Greek Symbols" pitchFamily="18" charset="2"/>
                </a:endParaRPr>
              </a:p>
              <a:p>
                <a:r>
                  <a:rPr lang="en-US" altLang="zh-CN" dirty="0">
                    <a:ea typeface="宋体" panose="02010600030101010101" pitchFamily="2" charset="-122"/>
                    <a:sym typeface="Greek Symbols" pitchFamily="18" charset="2"/>
                  </a:rPr>
                  <a:t>Note: Union rule may become applicable after some extraneous attributes have been deleted, so it has to be re-applied</a:t>
                </a:r>
                <a:endParaRPr lang="en-US" altLang="zh-CN" dirty="0">
                  <a:ea typeface="宋体" panose="02010600030101010101" pitchFamily="2" charset="-122"/>
                  <a:sym typeface="Greek Symbols" pitchFamily="18" charset="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8360" y="1605770"/>
                <a:ext cx="7886700" cy="5257800"/>
              </a:xfrm>
              <a:blipFill rotWithShape="1">
                <a:blip r:embed="rId1"/>
                <a:stretch>
                  <a:fillRect l="-2" t="-9" r="2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rId2" action="ppaction://hlinksldjump"/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rId2" action="ppaction://hlinksldjump"/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29597" y="1605770"/>
            <a:ext cx="7885753" cy="3792192"/>
            <a:chOff x="629597" y="1605770"/>
            <a:chExt cx="7885753" cy="3792192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629597" y="1957033"/>
              <a:ext cx="78857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29597" y="1605770"/>
              <a:ext cx="788575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629597" y="5397962"/>
              <a:ext cx="788575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0200"/>
                <a:ext cx="7886700" cy="5257800"/>
              </a:xfrm>
            </p:spPr>
            <p:txBody>
              <a:bodyPr numCol="1">
                <a:noAutofit/>
              </a:bodyPr>
              <a:lstStyle/>
              <a:p>
                <a:pPr marL="273685" indent="-273685">
                  <a:tabLst>
                    <a:tab pos="683895" algn="l"/>
                    <a:tab pos="2917825" algn="l"/>
                  </a:tabLst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𝑅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= {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= {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→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𝐵𝐶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𝐵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 →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𝐶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 →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𝐵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𝐴𝐵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 →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𝐶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}</m:t>
                    </m:r>
                  </m:oMath>
                </a14:m>
                <a:endParaRPr lang="en-US" altLang="zh-CN" dirty="0">
                  <a:ea typeface="宋体" panose="02010600030101010101" pitchFamily="2" charset="-122"/>
                  <a:sym typeface="Monotype Sorts" pitchFamily="2" charset="2"/>
                </a:endParaRPr>
              </a:p>
              <a:p>
                <a:pPr marL="273685" indent="-273685">
                  <a:tabLst>
                    <a:tab pos="683895" algn="l"/>
                    <a:tab pos="2917825" algn="l"/>
                  </a:tabLst>
                </a:pPr>
                <a:r>
                  <a:rPr lang="en-US" altLang="zh-CN" dirty="0">
                    <a:ea typeface="宋体" panose="02010600030101010101" pitchFamily="2" charset="-122"/>
                    <a:sym typeface="Monotype Sorts" pitchFamily="2" charset="2"/>
                  </a:rPr>
                  <a:t>Step 1, combine </a:t>
                </a:r>
                <a:r>
                  <a:rPr lang="en-US" altLang="zh-CN" dirty="0">
                    <a:ea typeface="宋体" panose="02010600030101010101" pitchFamily="2" charset="-122"/>
                    <a:sym typeface="Monotype Sorts" pitchFamily="2" charset="2"/>
                  </a:rPr>
                  <a:t> and </a:t>
                </a:r>
                <a:r>
                  <a:rPr lang="en-US" altLang="zh-CN" dirty="0">
                    <a:ea typeface="宋体" panose="02010600030101010101" pitchFamily="2" charset="-122"/>
                    <a:sym typeface="Monotype Sorts" pitchFamily="2" charset="2"/>
                  </a:rPr>
                  <a:t> into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𝐵𝐶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𝐵𝐶</m:t>
                    </m:r>
                  </m:oMath>
                </a14:m>
                <a:endParaRPr lang="en-US" altLang="zh-CN" i="1" dirty="0">
                  <a:ea typeface="宋体" panose="02010600030101010101" pitchFamily="2" charset="-122"/>
                  <a:sym typeface="Monotype Sorts" pitchFamily="2" charset="2"/>
                </a:endParaRPr>
              </a:p>
              <a:p>
                <a:pPr marL="273685" lvl="1" indent="0">
                  <a:spcBef>
                    <a:spcPts val="750"/>
                  </a:spcBef>
                  <a:buNone/>
                  <a:tabLst>
                    <a:tab pos="683895" algn="l"/>
                    <a:tab pos="2917825" algn="l"/>
                  </a:tabLst>
                </a:pPr>
                <a:r>
                  <a:rPr lang="en-US" altLang="zh-CN" sz="21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Monotype Sorts" pitchFamily="2" charset="2"/>
                  </a:rPr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Monotype Sorts" pitchFamily="2" charset="2"/>
                          </a:rPr>
                        </m:ctrlPr>
                      </m:sSubPr>
                      <m:e>
                        <m:r>
                          <a:rPr lang="en-US" altLang="zh-CN" sz="21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Monotype Sorts" pitchFamily="2" charset="2"/>
                          </a:rPr>
                          <m:t>𝐹</m:t>
                        </m:r>
                      </m:e>
                      <m:sub>
                        <m:r>
                          <a:rPr lang="en-US" altLang="zh-CN" sz="21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Monotype Sorts" pitchFamily="2" charset="2"/>
                          </a:rPr>
                          <m:t>𝑐</m:t>
                        </m:r>
                      </m:sub>
                    </m:sSub>
                    <m:r>
                      <a:rPr lang="en-US" altLang="zh-CN" sz="21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=</m:t>
                    </m:r>
                    <m:r>
                      <a:rPr lang="en-US" altLang="zh-CN" sz="21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{</m:t>
                    </m:r>
                    <m:r>
                      <a:rPr lang="en-US" altLang="zh-CN" sz="21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𝐴</m:t>
                    </m:r>
                    <m:r>
                      <a:rPr lang="en-US" altLang="zh-CN" sz="21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sz="21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𝐵𝐶</m:t>
                    </m:r>
                    <m:r>
                      <a:rPr lang="en-US" altLang="zh-CN" sz="21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,</m:t>
                    </m:r>
                    <m:r>
                      <a:rPr lang="en-US" altLang="zh-CN" sz="21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𝐵</m:t>
                    </m:r>
                    <m:r>
                      <a:rPr lang="en-US" altLang="zh-CN" sz="21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→</m:t>
                    </m:r>
                    <m:r>
                      <a:rPr lang="en-US" altLang="zh-CN" sz="21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𝐶</m:t>
                    </m:r>
                    <m:r>
                      <a:rPr lang="en-US" altLang="zh-CN" sz="21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,</m:t>
                    </m:r>
                    <m:r>
                      <a:rPr lang="en-US" altLang="zh-CN" sz="21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𝐴𝐵</m:t>
                    </m:r>
                    <m:r>
                      <a:rPr lang="en-US" altLang="zh-CN" sz="21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→</m:t>
                    </m:r>
                    <m:r>
                      <a:rPr lang="en-US" altLang="zh-CN" sz="21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𝐶</m:t>
                    </m:r>
                    <m:r>
                      <a:rPr lang="en-US" altLang="zh-CN" sz="21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}</m:t>
                    </m:r>
                  </m:oMath>
                </a14:m>
                <a:endParaRPr lang="en-US" altLang="zh-CN" sz="21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Monotype Sorts" pitchFamily="2" charset="2"/>
                </a:endParaRPr>
              </a:p>
              <a:p>
                <a:pPr marL="273685" indent="-273685">
                  <a:tabLst>
                    <a:tab pos="683895" algn="l"/>
                    <a:tab pos="2917825" algn="l"/>
                  </a:tabLst>
                </a:pPr>
                <a:r>
                  <a:rPr lang="en-US" altLang="zh-CN" dirty="0">
                    <a:ea typeface="宋体" panose="02010600030101010101" pitchFamily="2" charset="-122"/>
                    <a:sym typeface="Monotype Sorts" pitchFamily="2" charset="2"/>
                  </a:rPr>
                  <a:t> is extraneous in </a:t>
                </a:r>
                <a:r>
                  <a:rPr lang="en-US" altLang="zh-CN" i="1" dirty="0">
                    <a:ea typeface="宋体" panose="02010600030101010101" pitchFamily="2" charset="-122"/>
                    <a:sym typeface="Monotype Sorts" pitchFamily="2" charset="2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𝐴𝐵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𝐶</m:t>
                    </m:r>
                  </m:oMath>
                </a14:m>
              </a:p>
              <a:p>
                <a:pPr marL="514985" lvl="1" indent="-273685">
                  <a:spcBef>
                    <a:spcPts val="750"/>
                  </a:spcBef>
                  <a:tabLst>
                    <a:tab pos="683895" algn="l"/>
                    <a:tab pos="2917825" algn="l"/>
                  </a:tabLst>
                </a:pP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Monotype Sorts" pitchFamily="2" charset="2"/>
                  </a:rPr>
                  <a:t>Check if the result of deleting 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Monotype Sorts" pitchFamily="2" charset="2"/>
                  </a:rPr>
                  <a:t> from  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Monotype Sorts" pitchFamily="2" charset="2"/>
                  </a:rPr>
                  <a:t> is implied by the other dependencies.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𝐴𝐵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𝐶</m:t>
                    </m:r>
                  </m:oMath>
                </a14:m>
              </a:p>
              <a:p>
                <a:pPr marL="514985" lvl="1" indent="-273685">
                  <a:spcBef>
                    <a:spcPts val="750"/>
                  </a:spcBef>
                  <a:tabLst>
                    <a:tab pos="683895" algn="l"/>
                    <a:tab pos="2917825" algn="l"/>
                  </a:tabLst>
                </a:pP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Monotype Sorts" pitchFamily="2" charset="2"/>
                  </a:rPr>
                  <a:t>Yes: in fact,  </a:t>
                </a: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Monotype Sorts" pitchFamily="2" charset="2"/>
                  </a:rPr>
                  <a:t> is already 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Monotype Sorts" pitchFamily="2" charset="2"/>
                  </a:rPr>
                  <a:t>presented.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𝐵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→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𝐶</m:t>
                    </m:r>
                  </m:oMath>
                </a14:m>
                <a:endPara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Monotype Sorts" pitchFamily="2" charset="2"/>
                </a:endParaRPr>
              </a:p>
              <a:p>
                <a:pPr marL="514985" lvl="1" indent="-273685">
                  <a:spcBef>
                    <a:spcPts val="750"/>
                  </a:spcBef>
                  <a:tabLst>
                    <a:tab pos="683895" algn="l"/>
                    <a:tab pos="2917825" algn="l"/>
                  </a:tabLst>
                </a:pP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Monotype Sorts" pitchFamily="2" charset="2"/>
                  </a:rPr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Monotype Sorts" pitchFamily="2" charset="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Monotype Sorts" pitchFamily="2" charset="2"/>
                          </a:rPr>
                          <m:t>𝐹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Monotype Sorts" pitchFamily="2" charset="2"/>
                          </a:rPr>
                          <m:t>𝑐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{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𝐵𝐶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𝐵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𝐶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}</m:t>
                    </m:r>
                  </m:oMath>
                </a14:m>
                <a:endParaRPr lang="en-US" altLang="zh-CN" i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Monotype Sorts" pitchFamily="2" charset="2"/>
                </a:endParaRPr>
              </a:p>
              <a:p>
                <a:pPr marL="273685" indent="-273685">
                  <a:tabLst>
                    <a:tab pos="683895" algn="l"/>
                    <a:tab pos="2917825" algn="l"/>
                  </a:tabLst>
                </a:pPr>
                <a:r>
                  <a:rPr lang="en-US" altLang="zh-CN" dirty="0">
                    <a:ea typeface="宋体" panose="02010600030101010101" pitchFamily="2" charset="-122"/>
                    <a:sym typeface="Monotype Sorts" pitchFamily="2" charset="2"/>
                  </a:rPr>
                  <a:t> is extraneous in </a:t>
                </a:r>
                <a:r>
                  <a:rPr lang="en-US" altLang="zh-CN" dirty="0">
                    <a:ea typeface="宋体" panose="02010600030101010101" pitchFamily="2" charset="-122"/>
                    <a:sym typeface="Monotype Sorts" pitchFamily="2" charset="2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𝐵𝐶</m:t>
                    </m:r>
                  </m:oMath>
                </a14:m>
              </a:p>
              <a:p>
                <a:pPr marL="622935" lvl="1" indent="-273685">
                  <a:spcBef>
                    <a:spcPts val="750"/>
                  </a:spcBef>
                  <a:tabLst>
                    <a:tab pos="683895" algn="l"/>
                    <a:tab pos="2917825" algn="l"/>
                  </a:tabLst>
                </a:pP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Monotype Sorts" pitchFamily="2" charset="2"/>
                  </a:rPr>
                  <a:t>Check if 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Monotype Sorts" pitchFamily="2" charset="2"/>
                  </a:rPr>
                  <a:t> is logically implied by 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Monotype Sorts" pitchFamily="2" charset="2"/>
                  </a:rPr>
                  <a:t> and the other dependencies.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𝐵</m:t>
                    </m:r>
                  </m:oMath>
                </a14:m>
                <a:endParaRPr lang="en-US" altLang="zh-CN" sz="15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Monotype Sorts" pitchFamily="2" charset="2"/>
                </a:endParaRPr>
              </a:p>
              <a:p>
                <a:pPr marL="622935" lvl="1" indent="-273685">
                  <a:spcBef>
                    <a:spcPts val="750"/>
                  </a:spcBef>
                  <a:tabLst>
                    <a:tab pos="683895" algn="l"/>
                    <a:tab pos="2917825" algn="l"/>
                  </a:tabLst>
                </a:pP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Monotype Sorts" pitchFamily="2" charset="2"/>
                  </a:rPr>
                  <a:t>Yes: using transitivity on </a:t>
                </a:r>
                <a:r>
                  <a:rPr lang="en-US" altLang="zh-CN" sz="1800" i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Monotype Sorts" pitchFamily="2" charset="2"/>
                  </a:rPr>
                  <a:t> </a:t>
                </a: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Monotype Sorts" pitchFamily="2" charset="2"/>
                  </a:rPr>
                  <a:t>and</a:t>
                </a:r>
                <a:r>
                  <a:rPr lang="en-US" altLang="zh-CN" sz="1800" i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Monotype Sorts" pitchFamily="2" charset="2"/>
                  </a:rPr>
                  <a:t> </a:t>
                </a: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Monotype Sorts" pitchFamily="2" charset="2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𝐴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→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𝐵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𝐵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→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𝐶</m:t>
                    </m:r>
                  </m:oMath>
                </a14:m>
              </a:p>
              <a:p>
                <a:pPr marL="622935" lvl="1" indent="-273685">
                  <a:spcBef>
                    <a:spcPts val="750"/>
                  </a:spcBef>
                  <a:tabLst>
                    <a:tab pos="683895" algn="l"/>
                    <a:tab pos="2917825" algn="l"/>
                  </a:tabLst>
                </a:pP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Monotype Sorts" pitchFamily="2" charset="2"/>
                  </a:rPr>
                  <a:t>Can use attribute closure of </a:t>
                </a: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Monotype Sorts" pitchFamily="2" charset="2"/>
                  </a:rPr>
                  <a:t> in more complex cases.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𝐴</m:t>
                    </m:r>
                  </m:oMath>
                </a14:m>
              </a:p>
              <a:p>
                <a:pPr marL="273685" indent="-273685">
                  <a:tabLst>
                    <a:tab pos="683895" algn="l"/>
                    <a:tab pos="2917825" algn="l"/>
                  </a:tabLst>
                </a:pPr>
                <a:r>
                  <a:rPr lang="en-US" altLang="zh-CN" dirty="0">
                    <a:ea typeface="宋体" panose="02010600030101010101" pitchFamily="2" charset="-122"/>
                    <a:sym typeface="Monotype Sorts" pitchFamily="2" charset="2"/>
                  </a:rPr>
                  <a:t>The canonical cover is: </a:t>
                </a:r>
                <a:r>
                  <a:rPr lang="en-US" altLang="zh-CN" dirty="0">
                    <a:ea typeface="宋体" panose="02010600030101010101" pitchFamily="2" charset="-122"/>
                    <a:sym typeface="Monotype Sorts" pitchFamily="2" charset="2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Monotype Sorts" pitchFamily="2" charset="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Monotype Sorts" pitchFamily="2" charset="2"/>
                          </a:rPr>
                          <m:t>𝐹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Monotype Sorts" pitchFamily="2" charset="2"/>
                          </a:rPr>
                          <m:t>𝑐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={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𝐵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𝐵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𝐶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}</m:t>
                    </m:r>
                  </m:oMath>
                </a14:m>
                <a:endParaRPr lang="en-US" altLang="zh-CN" dirty="0">
                  <a:ea typeface="宋体" panose="02010600030101010101" pitchFamily="2" charset="-122"/>
                  <a:sym typeface="Monotype Sorts" pitchFamily="2" charset="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7886700" cy="52578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rId2" action="ppaction://hlinksldjump"/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rId2" action="ppaction://hlinksldjump"/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altLang="zh-CN" dirty="0">
                <a:ea typeface="宋体" panose="02010600030101010101" pitchFamily="2" charset="-122"/>
              </a:rPr>
              <a:t>More Examples</a:t>
            </a:r>
            <a:endParaRPr 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0200"/>
                <a:ext cx="7886700" cy="5257800"/>
              </a:xfrm>
            </p:spPr>
            <p:txBody>
              <a:bodyPr numCol="1">
                <a:noAutofit/>
              </a:bodyPr>
              <a:lstStyle/>
              <a:p>
                <a:pPr>
                  <a:buNone/>
                </a:pPr>
                <a:r>
                  <a:rPr lang="en-US" altLang="zh-TW" i="1" dirty="0"/>
                  <a:t>	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TW" dirty="0"/>
              </a:p>
              <a:p>
                <a:pPr>
                  <a:buNone/>
                </a:pPr>
                <a:r>
                  <a:rPr lang="en-US" altLang="zh-TW" i="1" dirty="0"/>
                  <a:t>	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𝐸𝐺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𝐶𝐺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𝐵𝐷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𝐴𝐶𝐷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𝐶𝐸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𝐴𝐺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TW" dirty="0"/>
              </a:p>
              <a:p>
                <a:pPr>
                  <a:buNone/>
                </a:pPr>
                <a:endParaRPr lang="en-US" altLang="zh-CN" dirty="0"/>
              </a:p>
              <a:p>
                <a:pPr>
                  <a:buNone/>
                </a:pPr>
                <a:r>
                  <a:rPr lang="en-US" altLang="zh-CN" dirty="0"/>
                  <a:t>First iteration:</a:t>
                </a:r>
                <a:endParaRPr lang="en-US" altLang="zh-CN" dirty="0"/>
              </a:p>
              <a:p>
                <a:r>
                  <a:rPr lang="en-US" altLang="zh-CN" dirty="0"/>
                  <a:t>Union </a:t>
                </a:r>
                <a:endParaRPr lang="en-US" altLang="zh-CN" dirty="0"/>
              </a:p>
              <a:p>
                <a:r>
                  <a:rPr lang="en-US" altLang="zh-CN" dirty="0"/>
                  <a:t>Find a</a:t>
                </a:r>
                <a:r>
                  <a:rPr lang="en-US" altLang="zh-TW" dirty="0"/>
                  <a:t> redundant</a:t>
                </a:r>
                <a:r>
                  <a:rPr lang="en-US" altLang="zh-CN" dirty="0"/>
                  <a:t> (</a:t>
                </a:r>
                <a:r>
                  <a:rPr lang="en-US" altLang="zh-CN" dirty="0">
                    <a:sym typeface="Symbol" panose="05050102010706020507" pitchFamily="18" charset="2"/>
                  </a:rPr>
                  <a:t>extraneous</a:t>
                </a:r>
                <a:r>
                  <a:rPr lang="en-US" altLang="zh-CN" dirty="0"/>
                  <a:t>)</a:t>
                </a:r>
                <a:r>
                  <a:rPr lang="en-US" altLang="zh-TW" dirty="0"/>
                  <a:t> attribu</a:t>
                </a:r>
                <a:r>
                  <a:rPr lang="en-US" altLang="zh-CN" dirty="0"/>
                  <a:t>te</a:t>
                </a:r>
                <a:endParaRPr lang="en-US" altLang="zh-TW" dirty="0"/>
              </a:p>
              <a:p>
                <a:pPr>
                  <a:buNone/>
                </a:pPr>
                <a:r>
                  <a:rPr lang="en-US" altLang="zh-TW" dirty="0"/>
                  <a:t>	Consider </a:t>
                </a:r>
                <a:r>
                  <a:rPr lang="en-US" altLang="zh-TW" i="0" dirty="0"/>
                  <a:t>, </a:t>
                </a:r>
                <a:r>
                  <a:rPr lang="en-US" altLang="zh-CN" dirty="0"/>
                  <a:t>is extraneous</a:t>
                </a:r>
                <a:r>
                  <a:rPr lang="en-US" altLang="zh-TW" dirty="0"/>
                  <a:t>, because </a:t>
                </a:r>
                <a:r>
                  <a:rPr lang="en-US" altLang="zh-TW" dirty="0"/>
                  <a:t> and </a:t>
                </a:r>
                <a:r>
                  <a:rPr lang="en-US" altLang="zh-TW" dirty="0"/>
                  <a:t>imply </a:t>
                </a:r>
                <a:r>
                  <a:rPr lang="en-US" altLang="zh-TW" i="1" dirty="0"/>
                  <a:t>.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𝐴𝐶𝐷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𝐴𝐶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</a:p>
              <a:p>
                <a:r>
                  <a:rPr lang="en-US" altLang="zh-TW" dirty="0"/>
                  <a:t>So, replace </a:t>
                </a:r>
                <a:r>
                  <a:rPr lang="en-US" altLang="zh-TW" dirty="0"/>
                  <a:t> by </a:t>
                </a:r>
                <a:r>
                  <a:rPr lang="en-US" altLang="zh-TW" dirty="0"/>
                  <a:t> and result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𝐴𝐶𝐷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</a:p>
              <a:p>
                <a:pPr>
                  <a:buNone/>
                </a:pPr>
                <a:r>
                  <a:rPr lang="en-US" altLang="zh-TW" dirty="0"/>
                  <a:t>	</a:t>
                </a:r>
                <a:r>
                  <a:rPr lang="en-US" altLang="zh-CN" i="1" dirty="0">
                    <a:ea typeface="宋体" panose="02010600030101010101" pitchFamily="2" charset="-122"/>
                    <a:sym typeface="Monotype Sort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Monotype Sorts" pitchFamily="2" charset="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Monotype Sorts" pitchFamily="2" charset="2"/>
                          </a:rPr>
                          <m:t>𝐹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Monotype Sorts" pitchFamily="2" charset="2"/>
                          </a:rPr>
                          <m:t>𝑐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=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𝐶𝐺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𝐴𝐺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>
                  <a:buNone/>
                </a:pPr>
                <a:endParaRPr lang="zh-CN" b="1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7886700" cy="52578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rId2" action="ppaction://hlinksldjump"/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rId2" action="ppaction://hlinksldjump"/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altLang="zh-CN" dirty="0">
                <a:ea typeface="宋体" panose="02010600030101010101" pitchFamily="2" charset="-122"/>
              </a:rPr>
              <a:t>More Examples</a:t>
            </a:r>
            <a:endParaRPr 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0200"/>
                <a:ext cx="7886700" cy="5257800"/>
              </a:xfrm>
            </p:spPr>
            <p:txBody>
              <a:bodyPr numCol="1">
                <a:noAutofit/>
              </a:bodyPr>
              <a:lstStyle/>
              <a:p>
                <a:pPr>
                  <a:buNone/>
                </a:pPr>
                <a:r>
                  <a:rPr lang="en-US" altLang="zh-TW" i="1" dirty="0"/>
                  <a:t>	</a:t>
                </a:r>
                <a:r>
                  <a:rPr lang="en-US" altLang="zh-TW" dirty="0"/>
                  <a:t>	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TW" dirty="0"/>
              </a:p>
              <a:p>
                <a:pPr>
                  <a:buNone/>
                </a:pPr>
                <a:r>
                  <a:rPr lang="en-US" altLang="zh-CN" b="0" dirty="0">
                    <a:ea typeface="宋体" panose="02010600030101010101" pitchFamily="2" charset="-122"/>
                    <a:sym typeface="Monotype Sorts" pitchFamily="2" charset="2"/>
                  </a:rPr>
                  <a:t>	</a:t>
                </a:r>
                <a:r>
                  <a:rPr lang="en-US" altLang="zh-CN" dirty="0"/>
                  <a:t>	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Monotype Sorts" pitchFamily="2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Monotype Sorts" pitchFamily="2" charset="2"/>
                          </a:rPr>
                          <m:t>𝐹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Monotype Sorts" pitchFamily="2" charset="2"/>
                          </a:rPr>
                          <m:t>𝑐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=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𝐶𝐺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𝐶𝐸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𝐴𝐺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</a:p>
              <a:p>
                <a:pPr>
                  <a:buNone/>
                </a:pPr>
                <a:endParaRPr lang="en-US" altLang="zh-CN" dirty="0"/>
              </a:p>
              <a:p>
                <a:pPr>
                  <a:buNone/>
                </a:pPr>
                <a:r>
                  <a:rPr lang="en-US" altLang="zh-CN" dirty="0"/>
                  <a:t>Second iteration:</a:t>
                </a:r>
                <a:endParaRPr lang="en-US" altLang="zh-CN" dirty="0"/>
              </a:p>
              <a:p>
                <a:r>
                  <a:rPr lang="en-US" altLang="zh-CN" dirty="0"/>
                  <a:t>Union </a:t>
                </a:r>
                <a:endParaRPr lang="en-US" altLang="zh-CN" dirty="0"/>
              </a:p>
              <a:p>
                <a:pPr marL="27368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TW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𝐴𝐶</m:t>
                      </m:r>
                      <m:r>
                        <a:rPr lang="en-US" altLang="zh-TW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→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𝐵</m:t>
                      </m:r>
                      <m:r>
                        <a:rPr lang="en-US" altLang="zh-TW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→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→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𝐶𝐺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→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𝐶𝐸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→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𝐴𝐺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Find</a:t>
                </a:r>
                <a:r>
                  <a:rPr lang="en-US" altLang="zh-TW" dirty="0"/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extraneous</a:t>
                </a:r>
                <a:r>
                  <a:rPr lang="en-US" altLang="zh-TW" dirty="0"/>
                  <a:t> attribu</a:t>
                </a:r>
                <a:r>
                  <a:rPr lang="en-US" altLang="zh-CN" dirty="0"/>
                  <a:t>tes</a:t>
                </a:r>
                <a:endParaRPr lang="en-US" altLang="zh-TW" dirty="0"/>
              </a:p>
              <a:p>
                <a:pPr indent="-5080">
                  <a:buNone/>
                </a:pPr>
                <a:r>
                  <a:rPr lang="en-US" altLang="zh-CN" dirty="0"/>
                  <a:t>Consider </a:t>
                </a:r>
                <a:r>
                  <a:rPr lang="en-US" altLang="zh-CN" i="0" dirty="0"/>
                  <a:t>, </a:t>
                </a:r>
                <a:r>
                  <a:rPr lang="en-US" altLang="zh-CN" dirty="0"/>
                  <a:t> is extraneous</a:t>
                </a:r>
                <a:r>
                  <a:rPr lang="en-US" altLang="zh-TW" dirty="0"/>
                  <a:t>, because </a:t>
                </a:r>
                <a:r>
                  <a:rPr lang="en-US" altLang="zh-CN" dirty="0">
                    <a:sym typeface="Symbol" panose="05050102010706020507" pitchFamily="18" charset="2"/>
                  </a:rPr>
                  <a:t>, </a:t>
                </a:r>
                <a:r>
                  <a:rPr lang="en-US" altLang="zh-CN" dirty="0">
                    <a:sym typeface="Symbol" panose="05050102010706020507" pitchFamily="18" charset="2"/>
                  </a:rPr>
                  <a:t>, and </a:t>
                </a:r>
                <a:r>
                  <a:rPr lang="en-US" altLang="zh-CN" dirty="0">
                    <a:sym typeface="Symbol" panose="05050102010706020507" pitchFamily="18" charset="2"/>
                  </a:rPr>
                  <a:t>imply </a:t>
                </a:r>
                <a:r>
                  <a:rPr lang="en-US" altLang="zh-CN" i="1" dirty="0">
                    <a:sym typeface="Symbol" panose="05050102010706020507" pitchFamily="18" charset="2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𝐵𝐶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𝐷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𝐷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𝐸𝐺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𝐴𝐶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𝐷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𝐺</m:t>
                    </m:r>
                  </m:oMath>
                </a14:m>
              </a:p>
              <a:p>
                <a:r>
                  <a:rPr lang="en-US" altLang="zh-TW" dirty="0"/>
                  <a:t>So, replace </a:t>
                </a:r>
                <a:r>
                  <a:rPr lang="en-US" altLang="zh-TW" dirty="0"/>
                  <a:t> by </a:t>
                </a:r>
                <a:r>
                  <a:rPr lang="en-US" altLang="zh-TW" dirty="0"/>
                  <a:t> and result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𝐵𝐺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</a:p>
              <a:p>
                <a:pPr>
                  <a:buNone/>
                </a:pPr>
                <a:r>
                  <a:rPr lang="en-US" altLang="zh-TW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Monotype Sorts" pitchFamily="2" charset="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Monotype Sorts" pitchFamily="2" charset="2"/>
                          </a:rPr>
                          <m:t>𝐹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Monotype Sorts" pitchFamily="2" charset="2"/>
                          </a:rPr>
                          <m:t>𝑐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=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𝐶𝐺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𝐶𝐸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𝐴𝐺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>
                  <a:buNone/>
                </a:pPr>
                <a:endParaRPr lang="zh-CN" b="1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7886700" cy="52578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rId2" action="ppaction://hlinksldjump"/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rId2" action="ppaction://hlinksldjump"/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altLang="zh-CN" dirty="0">
                <a:ea typeface="宋体" panose="02010600030101010101" pitchFamily="2" charset="-122"/>
              </a:rPr>
              <a:t>More Examples</a:t>
            </a:r>
            <a:endParaRPr 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0200"/>
                <a:ext cx="7886700" cy="5257800"/>
              </a:xfrm>
            </p:spPr>
            <p:txBody>
              <a:bodyPr numCol="1">
                <a:noAutofit/>
              </a:bodyPr>
              <a:lstStyle/>
              <a:p>
                <a:pPr>
                  <a:buNone/>
                </a:pPr>
                <a:r>
                  <a:rPr lang="en-US" altLang="zh-TW" i="1" dirty="0"/>
                  <a:t>	</a:t>
                </a:r>
                <a:r>
                  <a:rPr lang="en-US" altLang="zh-TW" dirty="0"/>
                  <a:t>	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TW" dirty="0"/>
              </a:p>
              <a:p>
                <a:pPr>
                  <a:buNone/>
                </a:pPr>
                <a:r>
                  <a:rPr lang="en-US" altLang="zh-TW" i="1" dirty="0"/>
                  <a:t>	</a:t>
                </a: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Monotype Sorts" pitchFamily="2" charset="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Monotype Sorts" pitchFamily="2" charset="2"/>
                          </a:rPr>
                          <m:t>𝐹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Monotype Sorts" pitchFamily="2" charset="2"/>
                          </a:rPr>
                          <m:t>𝑐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=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𝐶𝐺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𝐶𝐸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𝐴𝐺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>
                  <a:buNone/>
                </a:pPr>
                <a:endParaRPr lang="en-US" altLang="zh-CN" dirty="0"/>
              </a:p>
              <a:p>
                <a:pPr>
                  <a:buNone/>
                </a:pPr>
                <a:r>
                  <a:rPr lang="en-US" altLang="zh-CN" dirty="0"/>
                  <a:t>Third iteration:</a:t>
                </a:r>
                <a:endParaRPr lang="en-US" altLang="zh-CN" dirty="0"/>
              </a:p>
              <a:p>
                <a:r>
                  <a:rPr lang="en-US" altLang="zh-CN" dirty="0"/>
                  <a:t>Union </a:t>
                </a:r>
                <a:endParaRPr lang="en-US" altLang="zh-CN" dirty="0"/>
              </a:p>
              <a:p>
                <a:r>
                  <a:rPr lang="en-US" altLang="zh-CN" dirty="0"/>
                  <a:t>Find</a:t>
                </a:r>
                <a:r>
                  <a:rPr lang="en-US" altLang="zh-TW" dirty="0"/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extraneous</a:t>
                </a:r>
                <a:r>
                  <a:rPr lang="en-US" altLang="zh-TW" dirty="0"/>
                  <a:t> attribu</a:t>
                </a:r>
                <a:r>
                  <a:rPr lang="en-US" altLang="zh-CN" dirty="0"/>
                  <a:t>tes</a:t>
                </a:r>
                <a:endParaRPr lang="en-US" altLang="zh-CN" dirty="0"/>
              </a:p>
              <a:p>
                <a:pPr marL="268605" indent="0">
                  <a:buNone/>
                </a:pPr>
                <a:r>
                  <a:rPr lang="en-US" altLang="zh-CN" dirty="0"/>
                  <a:t>Consider </a:t>
                </a:r>
                <a:r>
                  <a:rPr lang="en-US" altLang="zh-CN" i="0" dirty="0"/>
                  <a:t>,</a:t>
                </a:r>
                <a:r>
                  <a:rPr lang="en-US" altLang="zh-CN" i="0" dirty="0">
                    <a:latin typeface="+mj-lt"/>
                  </a:rPr>
                  <a:t> </a:t>
                </a:r>
                <a:r>
                  <a:rPr lang="en-US" altLang="zh-CN" dirty="0"/>
                  <a:t>is extraneous</a:t>
                </a:r>
                <a:r>
                  <a:rPr lang="en-US" altLang="zh-TW" dirty="0"/>
                  <a:t>, because </a:t>
                </a:r>
                <a:r>
                  <a:rPr lang="en-US" altLang="zh-CN" dirty="0">
                    <a:sym typeface="Symbol" panose="05050102010706020507" pitchFamily="18" charset="2"/>
                  </a:rPr>
                  <a:t>, </a:t>
                </a:r>
                <a:r>
                  <a:rPr lang="en-US" altLang="zh-CN" dirty="0">
                    <a:sym typeface="Symbol" panose="05050102010706020507" pitchFamily="18" charset="2"/>
                  </a:rPr>
                  <a:t>, </a:t>
                </a:r>
                <a:r>
                  <a:rPr lang="en-US" altLang="zh-CN" dirty="0">
                    <a:sym typeface="Symbol" panose="05050102010706020507" pitchFamily="18" charset="2"/>
                  </a:rPr>
                  <a:t>, and </a:t>
                </a:r>
                <a:r>
                  <a:rPr lang="en-US" altLang="zh-CN" dirty="0">
                    <a:sym typeface="Symbol" panose="05050102010706020507" pitchFamily="18" charset="2"/>
                  </a:rPr>
                  <a:t>imply </a:t>
                </a:r>
                <a:r>
                  <a:rPr lang="en-US" altLang="zh-CN" i="1" dirty="0">
                    <a:sym typeface="Symbol" panose="05050102010706020507" pitchFamily="18" charset="2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𝐶𝐺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𝐶𝐺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𝐷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𝐷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𝐸𝐺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𝐶𝐸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𝐴𝐺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𝐶𝐺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𝐶𝐷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𝐶𝐸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𝐴𝐶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</m:oMath>
                </a14:m>
              </a:p>
              <a:p>
                <a:r>
                  <a:rPr lang="en-US" altLang="zh-CN" dirty="0">
                    <a:sym typeface="Symbol" panose="05050102010706020507" pitchFamily="18" charset="2"/>
                  </a:rPr>
                  <a:t>So, replace </a:t>
                </a:r>
                <a:r>
                  <a:rPr lang="en-US" altLang="zh-CN" dirty="0">
                    <a:sym typeface="Symbol" panose="05050102010706020507" pitchFamily="18" charset="2"/>
                  </a:rPr>
                  <a:t> by </a:t>
                </a:r>
                <a:r>
                  <a:rPr lang="en-US" altLang="zh-CN" dirty="0">
                    <a:sym typeface="Symbol" panose="05050102010706020507" pitchFamily="18" charset="2"/>
                  </a:rPr>
                  <a:t> and </a:t>
                </a:r>
                <a:r>
                  <a:rPr lang="en-US" altLang="zh-TW" dirty="0"/>
                  <a:t>result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𝐶𝐺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𝐵𝐷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𝐶𝐺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𝐷</m:t>
                    </m:r>
                  </m:oMath>
                </a14:m>
              </a:p>
              <a:p>
                <a:pPr>
                  <a:buNone/>
                </a:pPr>
                <a:r>
                  <a:rPr lang="en-US" altLang="zh-TW" dirty="0"/>
                  <a:t>	</a:t>
                </a:r>
                <a:r>
                  <a:rPr lang="en-US" altLang="zh-CN" i="1" dirty="0">
                    <a:ea typeface="宋体" panose="02010600030101010101" pitchFamily="2" charset="-122"/>
                    <a:sym typeface="Monotype Sort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Monotype Sorts" pitchFamily="2" charset="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Monotype Sorts" pitchFamily="2" charset="2"/>
                          </a:rPr>
                          <m:t>𝐹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Monotype Sorts" pitchFamily="2" charset="2"/>
                          </a:rPr>
                          <m:t>𝑐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=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𝐶𝐺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𝐶𝐸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𝐴𝐺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>
                  <a:buNone/>
                </a:pPr>
                <a:endParaRPr lang="zh-CN" b="1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7886700" cy="52578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rId2" action="ppaction://hlinksldjump"/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rId2" action="ppaction://hlinksldjump"/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altLang="zh-CN" dirty="0">
                <a:ea typeface="宋体" panose="02010600030101010101" pitchFamily="2" charset="-122"/>
              </a:rPr>
              <a:t>More Examples</a:t>
            </a:r>
            <a:endParaRPr 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0200"/>
                <a:ext cx="7886700" cy="5257800"/>
              </a:xfrm>
            </p:spPr>
            <p:txBody>
              <a:bodyPr numCol="1">
                <a:noAutofit/>
              </a:bodyPr>
              <a:lstStyle/>
              <a:p>
                <a:pPr>
                  <a:buNone/>
                </a:pPr>
                <a:r>
                  <a:rPr lang="en-US" altLang="zh-TW" i="1" dirty="0"/>
                  <a:t>	</a:t>
                </a:r>
                <a:r>
                  <a:rPr lang="en-US" altLang="zh-TW" dirty="0"/>
                  <a:t>	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TW" dirty="0"/>
              </a:p>
              <a:p>
                <a:pPr>
                  <a:buNone/>
                </a:pPr>
                <a:r>
                  <a:rPr lang="en-US" altLang="zh-TW" i="1" dirty="0"/>
                  <a:t>	</a:t>
                </a: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Monotype Sorts" pitchFamily="2" charset="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Monotype Sorts" pitchFamily="2" charset="2"/>
                          </a:rPr>
                          <m:t>𝐹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Monotype Sorts" pitchFamily="2" charset="2"/>
                          </a:rPr>
                          <m:t>𝑐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=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𝐶𝐺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𝐶𝐸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𝐴𝐺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>
                  <a:buNone/>
                </a:pPr>
                <a:endParaRPr lang="en-US" altLang="zh-CN" dirty="0"/>
              </a:p>
              <a:p>
                <a:pPr>
                  <a:buNone/>
                </a:pPr>
                <a:r>
                  <a:rPr lang="en-US" altLang="zh-CN" dirty="0"/>
                  <a:t>Fourth iteration:</a:t>
                </a:r>
                <a:endParaRPr lang="en-US" altLang="zh-CN" dirty="0"/>
              </a:p>
              <a:p>
                <a:r>
                  <a:rPr lang="en-US" altLang="zh-CN" dirty="0"/>
                  <a:t>Union </a:t>
                </a:r>
                <a:endParaRPr lang="en-US" altLang="zh-CN" dirty="0"/>
              </a:p>
              <a:p>
                <a:r>
                  <a:rPr lang="en-US" altLang="zh-CN" dirty="0"/>
                  <a:t>Find</a:t>
                </a:r>
                <a:r>
                  <a:rPr lang="en-US" altLang="zh-TW" dirty="0"/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extraneous</a:t>
                </a:r>
                <a:r>
                  <a:rPr lang="en-US" altLang="zh-TW" dirty="0"/>
                  <a:t> attribu</a:t>
                </a:r>
                <a:r>
                  <a:rPr lang="en-US" altLang="zh-CN" dirty="0"/>
                  <a:t>tes</a:t>
                </a:r>
                <a:endParaRPr lang="en-US" altLang="zh-TW" dirty="0"/>
              </a:p>
              <a:p>
                <a:pPr>
                  <a:buNone/>
                </a:pPr>
                <a:r>
                  <a:rPr lang="en-US" altLang="zh-TW" dirty="0"/>
                  <a:t>	</a:t>
                </a:r>
                <a:r>
                  <a:rPr lang="en-US" altLang="zh-CN" dirty="0"/>
                  <a:t>Consider </a:t>
                </a:r>
                <a:r>
                  <a:rPr lang="en-US" altLang="zh-CN" i="0" dirty="0">
                    <a:sym typeface="Symbol" panose="05050102010706020507" pitchFamily="18" charset="2"/>
                  </a:rPr>
                  <a:t>, </a:t>
                </a:r>
                <a:r>
                  <a:rPr lang="en-US" altLang="zh-CN" dirty="0">
                    <a:sym typeface="Symbol" panose="05050102010706020507" pitchFamily="18" charset="2"/>
                  </a:rPr>
                  <a:t> is </a:t>
                </a:r>
                <a:r>
                  <a:rPr lang="en-US" altLang="zh-CN" dirty="0"/>
                  <a:t>extraneous</a:t>
                </a:r>
                <a:r>
                  <a:rPr lang="en-US" altLang="zh-TW" dirty="0"/>
                  <a:t>, because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, </a:t>
                </a:r>
                <a:r>
                  <a:rPr lang="en-US" altLang="zh-CN" dirty="0">
                    <a:sym typeface="Symbol" panose="05050102010706020507" pitchFamily="18" charset="2"/>
                  </a:rPr>
                  <a:t>, </a:t>
                </a:r>
                <a:r>
                  <a:rPr lang="en-US" altLang="zh-CN" dirty="0">
                    <a:sym typeface="Symbol" panose="05050102010706020507" pitchFamily="18" charset="2"/>
                  </a:rPr>
                  <a:t>, and </a:t>
                </a:r>
                <a:r>
                  <a:rPr lang="en-US" altLang="zh-CN" dirty="0">
                    <a:sym typeface="Symbol" panose="05050102010706020507" pitchFamily="18" charset="2"/>
                  </a:rPr>
                  <a:t> imply </a:t>
                </a:r>
                <a:r>
                  <a:rPr lang="en-US" altLang="zh-CN" i="1" dirty="0">
                    <a:sym typeface="Symbol" panose="05050102010706020507" pitchFamily="18" charset="2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𝐶𝐸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𝐴𝐺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𝐺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𝐶𝐸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𝐵𝐶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𝐷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𝐷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𝐸𝐺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𝐶𝐸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𝐴𝐶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𝐵𝐶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𝐷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𝐺</m:t>
                    </m:r>
                  </m:oMath>
                </a14:m>
              </a:p>
              <a:p>
                <a:r>
                  <a:rPr lang="en-US" altLang="zh-CN" dirty="0">
                    <a:sym typeface="Symbol" panose="05050102010706020507" pitchFamily="18" charset="2"/>
                  </a:rPr>
                  <a:t>So, replace </a:t>
                </a:r>
                <a:r>
                  <a:rPr lang="en-US" altLang="zh-CN" dirty="0">
                    <a:sym typeface="Symbol" panose="05050102010706020507" pitchFamily="18" charset="2"/>
                  </a:rPr>
                  <a:t> by </a:t>
                </a:r>
                <a:r>
                  <a:rPr lang="en-US" altLang="zh-CN" dirty="0">
                    <a:sym typeface="Symbol" panose="05050102010706020507" pitchFamily="18" charset="2"/>
                  </a:rPr>
                  <a:t> and </a:t>
                </a:r>
                <a:r>
                  <a:rPr lang="en-US" altLang="zh-TW" dirty="0"/>
                  <a:t>result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𝐶𝐸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𝐴𝐺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𝐶𝐸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</m:oMath>
                </a14:m>
              </a:p>
              <a:p>
                <a:pPr>
                  <a:buNone/>
                </a:pPr>
                <a:r>
                  <a:rPr lang="en-US" altLang="zh-TW" dirty="0"/>
                  <a:t>	</a:t>
                </a:r>
                <a:r>
                  <a:rPr lang="en-US" altLang="zh-CN" i="1" dirty="0">
                    <a:ea typeface="宋体" panose="02010600030101010101" pitchFamily="2" charset="-122"/>
                    <a:sym typeface="Monotype Sort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Monotype Sorts" pitchFamily="2" charset="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Monotype Sorts" pitchFamily="2" charset="2"/>
                          </a:rPr>
                          <m:t>𝐹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Monotype Sorts" pitchFamily="2" charset="2"/>
                          </a:rPr>
                          <m:t>𝑐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=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𝐶𝐺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𝐶𝐸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>
                  <a:buNone/>
                </a:pPr>
                <a:endParaRPr lang="zh-CN" b="1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7886700" cy="52578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rId2" action="ppaction://hlinksldjump"/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rId2" action="ppaction://hlinksldjump"/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altLang="zh-CN" dirty="0">
                <a:ea typeface="宋体" panose="02010600030101010101" pitchFamily="2" charset="-122"/>
              </a:rPr>
              <a:t>More Examples</a:t>
            </a:r>
            <a:endParaRPr 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0200"/>
                <a:ext cx="7886700" cy="5257800"/>
              </a:xfrm>
            </p:spPr>
            <p:txBody>
              <a:bodyPr numCol="1">
                <a:noAutofit/>
              </a:bodyPr>
              <a:lstStyle/>
              <a:p>
                <a:pPr>
                  <a:buNone/>
                </a:pPr>
                <a:r>
                  <a:rPr lang="en-US" altLang="zh-TW" i="1" dirty="0"/>
                  <a:t>	</a:t>
                </a:r>
                <a:r>
                  <a:rPr lang="en-US" altLang="zh-TW" dirty="0"/>
                  <a:t>	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TW" dirty="0"/>
              </a:p>
              <a:p>
                <a:pPr>
                  <a:buNone/>
                </a:pPr>
                <a:r>
                  <a:rPr lang="en-US" altLang="zh-TW" i="1" dirty="0"/>
                  <a:t>	</a:t>
                </a: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Monotype Sorts" pitchFamily="2" charset="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Monotype Sorts" pitchFamily="2" charset="2"/>
                          </a:rPr>
                          <m:t>𝐹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Monotype Sorts" pitchFamily="2" charset="2"/>
                          </a:rPr>
                          <m:t>𝑐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=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𝐶𝐺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𝐶𝐸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No more extraneous attributes. </a:t>
                </a:r>
                <a:r>
                  <a:rPr lang="en-US" altLang="zh-CN" dirty="0"/>
                  <a:t> is the canonical cover.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7886700" cy="52578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rId2" action="ppaction://hlinksldjump"/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rId2" action="ppaction://hlinksldjump"/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altLang="zh-CN" dirty="0" err="1">
                <a:ea typeface="宋体" panose="02010600030101010101" pitchFamily="2" charset="-122"/>
              </a:rPr>
              <a:t>Ununiqueness</a:t>
            </a:r>
            <a:r>
              <a:rPr lang="en-US" altLang="zh-CN" dirty="0">
                <a:ea typeface="宋体" panose="02010600030101010101" pitchFamily="2" charset="-122"/>
              </a:rPr>
              <a:t> of the Canonical Cover</a:t>
            </a:r>
            <a:endParaRPr 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0200"/>
                <a:ext cx="7886700" cy="5257800"/>
              </a:xfrm>
            </p:spPr>
            <p:txBody>
              <a:bodyPr numCol="1">
                <a:noAutofit/>
              </a:bodyPr>
              <a:lstStyle/>
              <a:p>
                <a:r>
                  <a:rPr lang="en-US" altLang="zh-CN" dirty="0"/>
                  <a:t>Different order in which the extraneous attributes are considered can result in different</a:t>
                </a:r>
                <a:r>
                  <a:rPr lang="en-US" altLang="zh-CN" i="1" dirty="0"/>
                  <a:t> F</a:t>
                </a:r>
                <a:r>
                  <a:rPr lang="en-US" altLang="zh-CN" i="1" baseline="-25000" dirty="0"/>
                  <a:t>c</a:t>
                </a:r>
                <a:r>
                  <a:rPr lang="en-US" altLang="zh-CN" dirty="0"/>
                  <a:t>.</a:t>
                </a:r>
                <a:endParaRPr lang="en-US" altLang="zh-CN" i="1" baseline="-25000" dirty="0"/>
              </a:p>
              <a:p>
                <a:r>
                  <a:rPr lang="en-US" altLang="zh-CN" dirty="0"/>
                  <a:t>For example,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i="1" dirty="0"/>
                  <a:t>	</a:t>
                </a:r>
                <a:r>
                  <a:rPr lang="en-US" altLang="zh-CN" i="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For </a:t>
                </a:r>
                <a:r>
                  <a:rPr lang="en-US" altLang="zh-CN" dirty="0"/>
                  <a:t>, we find that both 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and 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are extraneous under </a:t>
                </a:r>
                <a:r>
                  <a:rPr lang="en-US" altLang="zh-CN" dirty="0"/>
                  <a:t>.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</a:p>
              <a:p>
                <a:r>
                  <a:rPr lang="en-US" altLang="zh-CN" dirty="0"/>
                  <a:t>However, we cannot remove both. </a:t>
                </a:r>
                <a:endParaRPr lang="en-US" altLang="zh-CN" dirty="0"/>
              </a:p>
              <a:p>
                <a:r>
                  <a:rPr lang="en-US" altLang="zh-CN" dirty="0"/>
                  <a:t>In the end,  all the following are valid canonical covers:</a:t>
                </a:r>
                <a:endParaRPr lang="en-US" altLang="zh-CN" dirty="0"/>
              </a:p>
              <a:p>
                <a:pPr marL="1612900" lvl="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1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1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1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1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={</m:t>
                      </m:r>
                      <m:r>
                        <a:rPr lang="en-US" altLang="zh-CN" sz="21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altLang="zh-CN" sz="21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  <m:r>
                        <a:rPr lang="en-US" altLang="zh-CN" sz="21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  <m:r>
                        <a:rPr lang="en-US" altLang="zh-CN" sz="21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US" altLang="zh-CN" sz="21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  <m:r>
                        <a:rPr lang="en-US" altLang="zh-TW" sz="2100" i="1" dirty="0"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→</m:t>
                      </m:r>
                      <m:r>
                        <a:rPr lang="en-US" altLang="zh-CN" sz="21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  <m:r>
                        <a:rPr lang="en-US" altLang="zh-CN" sz="21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US" altLang="zh-CN" sz="21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  <m:r>
                        <a:rPr lang="en-US" altLang="zh-TW" sz="2100" i="1" dirty="0"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→</m:t>
                      </m:r>
                      <m:r>
                        <a:rPr lang="en-US" altLang="zh-CN" sz="21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altLang="zh-CN" sz="21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}</m:t>
                      </m:r>
                    </m:oMath>
                  </m:oMathPara>
                </a14:m>
                <a:endParaRPr lang="en-US" altLang="zh-CN" sz="2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612900" lvl="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1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1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1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1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={</m:t>
                      </m:r>
                      <m:r>
                        <a:rPr lang="en-US" altLang="zh-CN" sz="21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altLang="zh-CN" sz="21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  <m:r>
                        <a:rPr lang="en-US" altLang="zh-CN" sz="21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  <m:r>
                        <a:rPr lang="en-US" altLang="zh-CN" sz="21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US" altLang="zh-CN" sz="21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  <m:r>
                        <a:rPr lang="en-US" altLang="zh-TW" sz="2100" i="1" dirty="0"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→</m:t>
                      </m:r>
                      <m:r>
                        <a:rPr lang="en-US" altLang="zh-CN" sz="21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𝐴𝐶</m:t>
                      </m:r>
                      <m:r>
                        <a:rPr lang="en-US" altLang="zh-CN" sz="21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US" altLang="zh-CN" sz="21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  <m:r>
                        <a:rPr lang="en-US" altLang="zh-TW" sz="2100" i="1" dirty="0"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→</m:t>
                      </m:r>
                      <m:r>
                        <a:rPr lang="en-US" altLang="zh-CN" sz="21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  <m:r>
                        <a:rPr lang="en-US" altLang="zh-CN" sz="21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}</m:t>
                      </m:r>
                    </m:oMath>
                  </m:oMathPara>
                </a14:m>
                <a:endParaRPr lang="en-US" altLang="zh-CN" sz="2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612900" lvl="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1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1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1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1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1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{</m:t>
                      </m:r>
                      <m:r>
                        <a:rPr lang="en-US" altLang="zh-CN" sz="21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altLang="zh-TW" sz="2100" i="1" dirty="0"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→</m:t>
                      </m:r>
                      <m:r>
                        <a:rPr lang="en-US" altLang="zh-CN" sz="21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  <m:r>
                        <a:rPr lang="en-US" altLang="zh-CN" sz="21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US" altLang="zh-CN" sz="21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  <m:r>
                        <a:rPr lang="en-US" altLang="zh-CN" sz="21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  <m:r>
                        <a:rPr lang="en-US" altLang="zh-CN" sz="21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  <m:r>
                        <a:rPr lang="en-US" altLang="zh-CN" sz="21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US" altLang="zh-CN" sz="21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  <m:r>
                        <a:rPr lang="en-US" altLang="zh-TW" sz="2100" i="1" dirty="0"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→</m:t>
                      </m:r>
                      <m:r>
                        <a:rPr lang="en-US" altLang="zh-CN" sz="21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altLang="zh-CN" sz="21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}</m:t>
                      </m:r>
                    </m:oMath>
                  </m:oMathPara>
                </a14:m>
                <a:endParaRPr lang="en-US" altLang="zh-CN" sz="2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612900" lvl="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1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1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1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1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={</m:t>
                      </m:r>
                      <m:r>
                        <a:rPr lang="en-US" altLang="zh-CN" sz="21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altLang="zh-TW" sz="2100" i="1" dirty="0"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→</m:t>
                      </m:r>
                      <m:r>
                        <a:rPr lang="en-US" altLang="zh-CN" sz="21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  <m:r>
                        <a:rPr lang="en-US" altLang="zh-CN" sz="21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US" altLang="zh-CN" sz="21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  <m:r>
                        <a:rPr lang="en-US" altLang="zh-CN" sz="21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  <m:r>
                        <a:rPr lang="en-US" altLang="zh-CN" sz="21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  <m:r>
                        <a:rPr lang="en-US" altLang="zh-CN" sz="21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US" altLang="zh-CN" sz="21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  <m:r>
                        <a:rPr lang="en-US" altLang="zh-TW" sz="2100" i="1" dirty="0"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→</m:t>
                      </m:r>
                      <m:r>
                        <a:rPr lang="en-US" altLang="zh-CN" sz="21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𝐴𝐵</m:t>
                      </m:r>
                      <m:r>
                        <a:rPr lang="en-US" altLang="zh-CN" sz="21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}</m:t>
                      </m:r>
                    </m:oMath>
                  </m:oMathPara>
                </a14:m>
                <a:endParaRPr lang="zh-CN" sz="2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7886700" cy="52578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rId2" action="ppaction://hlinksldjump"/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rId2" action="ppaction://hlinksldjump"/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altLang="zh-CN" dirty="0">
                <a:ea typeface="宋体" panose="02010600030101010101" pitchFamily="2" charset="-122"/>
              </a:rPr>
              <a:t>3NF Decomposition</a:t>
            </a:r>
            <a:endParaRPr 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0200"/>
                <a:ext cx="7886700" cy="5257800"/>
              </a:xfrm>
            </p:spPr>
            <p:txBody>
              <a:bodyPr numCol="1">
                <a:noAutofit/>
              </a:bodyPr>
              <a:lstStyle/>
              <a:p>
                <a:pPr>
                  <a:spcBef>
                    <a:spcPts val="250"/>
                  </a:spcBef>
                  <a:buFont typeface="Monotype Sorts" pitchFamily="2" charset="2"/>
                  <a:buNone/>
                  <a:tabLst>
                    <a:tab pos="461645" algn="l"/>
                    <a:tab pos="1026795" algn="l"/>
                    <a:tab pos="1309370" algn="l"/>
                    <a:tab pos="1711325" algn="l"/>
                  </a:tabLst>
                </a:pPr>
                <a:r>
                  <a:rPr lang="en-US" altLang="zh-CN" sz="1800" b="1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Algorithm</a:t>
                </a:r>
                <a:r>
                  <a:rPr lang="en-US" altLang="zh-CN" sz="18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 3NF Decomposition</a:t>
                </a:r>
                <a:r>
                  <a:rPr lang="zh-CN" sz="18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	</a:t>
                </a:r>
                <a:endParaRPr lang="en-US" altLang="zh-CN" sz="1800" dirty="0">
                  <a:latin typeface="Consolas" panose="020B0609020204030204" pitchFamily="49" charset="0"/>
                  <a:ea typeface="宋体" panose="02010600030101010101" pitchFamily="2" charset="-122"/>
                </a:endParaRPr>
              </a:p>
              <a:p>
                <a:pPr marL="457200" indent="-457200">
                  <a:spcBef>
                    <a:spcPts val="250"/>
                  </a:spcBef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altLang="zh-CN" sz="18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 Let </a:t>
                </a:r>
                <a:r>
                  <a:rPr lang="en-US" altLang="zh-CN" sz="1800" i="1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18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be a canonical cover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𝐹</m:t>
                    </m:r>
                  </m:oMath>
                </a14:m>
                <a:endParaRPr lang="en-US" altLang="zh-CN" sz="1800" i="1" dirty="0">
                  <a:latin typeface="Consolas" panose="020B0609020204030204" pitchFamily="49" charset="0"/>
                  <a:ea typeface="宋体" panose="02010600030101010101" pitchFamily="2" charset="-122"/>
                </a:endParaRPr>
              </a:p>
              <a:p>
                <a:pPr marL="457200" indent="-457200">
                  <a:spcBef>
                    <a:spcPts val="250"/>
                  </a:spcBef>
                  <a:buClrTx/>
                  <a:buFont typeface="+mj-lt"/>
                  <a:buAutoNum type="arabicPeriod"/>
                </a:pPr>
                <a:r>
                  <a:rPr lang="en-US" altLang="zh-CN" sz="18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</m:t>
                    </m:r>
                  </m:oMath>
                </a14:m>
                <a:endParaRPr lang="en-US" altLang="zh-CN" sz="1800" dirty="0">
                  <a:latin typeface="Consolas" panose="020B0609020204030204" pitchFamily="49" charset="0"/>
                  <a:ea typeface="宋体" panose="02010600030101010101" pitchFamily="2" charset="-122"/>
                </a:endParaRPr>
              </a:p>
              <a:p>
                <a:pPr marL="457200" indent="-457200">
                  <a:spcBef>
                    <a:spcPts val="250"/>
                  </a:spcBef>
                  <a:buClrTx/>
                  <a:buFont typeface="+mj-lt"/>
                  <a:buAutoNum type="arabicPeriod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Consolas" panose="020B0609020204030204" pitchFamily="49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1800" b="1" dirty="0">
                    <a:solidFill>
                      <a:schemeClr val="tx1"/>
                    </a:solidFill>
                    <a:latin typeface="Consolas" panose="020B0609020204030204" pitchFamily="49" charset="0"/>
                    <a:ea typeface="宋体" panose="02010600030101010101" pitchFamily="2" charset="-122"/>
                  </a:rPr>
                  <a:t>for each </a:t>
                </a:r>
                <a:r>
                  <a:rPr lang="en-US" altLang="zh-CN" sz="1800" dirty="0">
                    <a:solidFill>
                      <a:schemeClr val="tx1"/>
                    </a:solidFill>
                    <a:latin typeface="Consolas" panose="020B0609020204030204" pitchFamily="49" charset="0"/>
                    <a:ea typeface="宋体" panose="02010600030101010101" pitchFamily="2" charset="-122"/>
                  </a:rPr>
                  <a:t>functional dependency </a:t>
                </a:r>
                <a:r>
                  <a:rPr lang="en-US" altLang="zh-CN" sz="1800" i="1" dirty="0">
                    <a:solidFill>
                      <a:schemeClr val="tx1"/>
                    </a:solidFill>
                    <a:latin typeface="Consolas" panose="020B0609020204030204" pitchFamily="49" charset="0"/>
                    <a:ea typeface="宋体" panose="02010600030101010101" pitchFamily="2" charset="-122"/>
                    <a:sym typeface="Greek Symbols" pitchFamily="18" charset="2"/>
                  </a:rPr>
                  <a:t> </a:t>
                </a:r>
                <a:r>
                  <a:rPr lang="en-US" altLang="zh-CN" sz="1800" dirty="0">
                    <a:solidFill>
                      <a:schemeClr val="tx1"/>
                    </a:solidFill>
                    <a:latin typeface="Consolas" panose="020B0609020204030204" pitchFamily="49" charset="0"/>
                    <a:ea typeface="宋体" panose="02010600030101010101" pitchFamily="2" charset="-122"/>
                    <a:sym typeface="Greek Symbols" pitchFamily="18" charset="2"/>
                  </a:rPr>
                  <a:t>in </a:t>
                </a:r>
                <a:r>
                  <a:rPr lang="en-US" altLang="zh-CN" sz="1800" i="1" dirty="0">
                    <a:solidFill>
                      <a:schemeClr val="tx1"/>
                    </a:solidFill>
                    <a:latin typeface="Consolas" panose="020B0609020204030204" pitchFamily="49" charset="0"/>
                    <a:ea typeface="宋体" panose="02010600030101010101" pitchFamily="2" charset="-122"/>
                    <a:sym typeface="Greek Symbols" pitchFamily="18" charset="2"/>
                  </a:rPr>
                  <a:t> </a:t>
                </a:r>
                <a:r>
                  <a:rPr lang="en-US" altLang="zh-CN" sz="1800" b="1" dirty="0">
                    <a:solidFill>
                      <a:schemeClr val="tx1"/>
                    </a:solidFill>
                    <a:latin typeface="Consolas" panose="020B0609020204030204" pitchFamily="49" charset="0"/>
                    <a:ea typeface="宋体" panose="02010600030101010101" pitchFamily="2" charset="-122"/>
                    <a:sym typeface="Greek Symbols" pitchFamily="18" charset="2"/>
                  </a:rPr>
                  <a:t>do</a:t>
                </a:r>
                <a14:m>
                  <m:oMath xmlns:m="http://schemas.openxmlformats.org/officeDocument/2006/math">
                    <m:r>
                      <a:rPr lang="el-GR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𝛼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→</m:t>
                    </m:r>
                    <m:r>
                      <a:rPr lang="el-GR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𝛽</m:t>
                    </m:r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Greek Symbols" pitchFamily="18" charset="2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Greek Symbols" pitchFamily="18" charset="2"/>
                          </a:rPr>
                          <m:t>𝐹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Greek Symbols" pitchFamily="18" charset="2"/>
                          </a:rPr>
                          <m:t>𝑐</m:t>
                        </m:r>
                      </m:sub>
                    </m:sSub>
                  </m:oMath>
                </a14:m>
              </a:p>
              <a:p>
                <a:pPr marL="457200" indent="-457200" defTabSz="895350">
                  <a:spcBef>
                    <a:spcPts val="250"/>
                  </a:spcBef>
                  <a:buClrTx/>
                  <a:buFont typeface="+mj-lt"/>
                  <a:buAutoNum type="arabicPeriod"/>
                </a:pPr>
                <a:r>
                  <a:rPr lang="en-US" altLang="zh-CN" sz="1800" dirty="0">
                    <a:latin typeface="Consolas" panose="020B0609020204030204" pitchFamily="49" charset="0"/>
                    <a:ea typeface="宋体" panose="02010600030101010101" pitchFamily="2" charset="-122"/>
                    <a:sym typeface="Greek Symbols" pitchFamily="18" charset="2"/>
                  </a:rPr>
                  <a:t> 	</a:t>
                </a:r>
                <a:r>
                  <a:rPr lang="en-US" altLang="zh-CN" sz="1800" b="1" dirty="0">
                    <a:latin typeface="Consolas" panose="020B0609020204030204" pitchFamily="49" charset="0"/>
                    <a:ea typeface="宋体" panose="02010600030101010101" pitchFamily="2" charset="-122"/>
                    <a:sym typeface="Greek Symbols" pitchFamily="18" charset="2"/>
                  </a:rPr>
                  <a:t>if </a:t>
                </a:r>
                <a:r>
                  <a:rPr lang="en-US" altLang="zh-CN" sz="1800" dirty="0">
                    <a:latin typeface="Consolas" panose="020B0609020204030204" pitchFamily="49" charset="0"/>
                    <a:ea typeface="宋体" panose="02010600030101010101" pitchFamily="2" charset="-122"/>
                    <a:sym typeface="Greek Symbols" pitchFamily="18" charset="2"/>
                  </a:rPr>
                  <a:t>none of the schemas </a:t>
                </a:r>
                <a:r>
                  <a:rPr lang="en-US" altLang="zh-CN" sz="1800" dirty="0">
                    <a:latin typeface="Consolas" panose="020B0609020204030204" pitchFamily="49" charset="0"/>
                    <a:ea typeface="宋体" panose="02010600030101010101" pitchFamily="2" charset="-122"/>
                    <a:sym typeface="Greek Symbols" pitchFamily="18" charset="2"/>
                  </a:rPr>
                  <a:t>,</a:t>
                </a:r>
                <a:r>
                  <a:rPr lang="en-US" altLang="zh-CN" sz="1800" i="1" dirty="0">
                    <a:latin typeface="Consolas" panose="020B0609020204030204" pitchFamily="49" charset="0"/>
                    <a:ea typeface="宋体" panose="02010600030101010101" pitchFamily="2" charset="-122"/>
                    <a:sym typeface="Greek Symbols" pitchFamily="18" charset="2"/>
                  </a:rPr>
                  <a:t> </a:t>
                </a:r>
                <a:r>
                  <a:rPr lang="en-US" altLang="zh-CN" sz="1800" i="1" dirty="0">
                    <a:latin typeface="Consolas" panose="020B0609020204030204" pitchFamily="49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</a:t>
                </a:r>
                <a:r>
                  <a:rPr lang="en-US" altLang="zh-CN" sz="1800" dirty="0">
                    <a:latin typeface="Consolas" panose="020B0609020204030204" pitchFamily="49" charset="0"/>
                    <a:ea typeface="宋体" panose="02010600030101010101" pitchFamily="2" charset="-122"/>
                    <a:sym typeface="Symbol" panose="05050102010706020507" pitchFamily="18" charset="2"/>
                  </a:rPr>
                  <a:t>contains </a:t>
                </a:r>
                <a:r>
                  <a:rPr lang="en-US" altLang="zh-CN" sz="1800" i="1" dirty="0">
                    <a:latin typeface="Consolas" panose="020B0609020204030204" pitchFamily="49" charset="0"/>
                    <a:ea typeface="宋体" panose="02010600030101010101" pitchFamily="2" charset="-122"/>
                    <a:sym typeface="Greek Symbols" pitchFamily="18" charset="2"/>
                  </a:rPr>
                  <a:t> </a:t>
                </a:r>
                <a:r>
                  <a:rPr lang="en-US" altLang="zh-CN" sz="1800" b="1" dirty="0">
                    <a:latin typeface="Consolas" panose="020B0609020204030204" pitchFamily="49" charset="0"/>
                    <a:ea typeface="宋体" panose="02010600030101010101" pitchFamily="2" charset="-122"/>
                    <a:sym typeface="Greek Symbols" pitchFamily="18" charset="2"/>
                  </a:rPr>
                  <a:t>then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Greek Symbols" pitchFamily="18" charset="2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Greek Symbols" pitchFamily="18" charset="2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Greek Symbols" pitchFamily="18" charset="2"/>
                          </a:rPr>
                          <m:t>𝑗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Greek Symbols" pitchFamily="18" charset="2"/>
                      </a:rPr>
                      <m:t>1</m:t>
                    </m:r>
                    <m:r>
                      <a:rPr lang="zh-CN" altLang="zh-CN" sz="18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𝑗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Greek Symbols" pitchFamily="18" charset="2"/>
                      </a:rPr>
                      <m:t>≤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𝑖</m:t>
                    </m:r>
                    <m:r>
                      <a:rPr lang="el-GR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𝛼</m:t>
                    </m:r>
                    <m:r>
                      <a:rPr lang="zh-CN" altLang="zh-CN" sz="1800" i="1" dirty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l-GR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𝛽</m:t>
                    </m:r>
                  </m:oMath>
                </a14:m>
              </a:p>
              <a:p>
                <a:pPr marL="457200" indent="-457200">
                  <a:spcBef>
                    <a:spcPts val="250"/>
                  </a:spcBef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altLang="zh-CN" sz="1800" dirty="0">
                    <a:latin typeface="Consolas" panose="020B0609020204030204" pitchFamily="49" charset="0"/>
                    <a:ea typeface="宋体" panose="02010600030101010101" pitchFamily="2" charset="-122"/>
                    <a:sym typeface="Greek Symbols" pitchFamily="18" charset="2"/>
                  </a:rPr>
                  <a:t> 		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Greek Symbols" pitchFamily="18" charset="2"/>
                      </a:rPr>
                      <m:t>𝑖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Greek Symbols" pitchFamily="18" charset="2"/>
                      </a:rPr>
                      <m:t>=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sym typeface="Greek Symbols" pitchFamily="18" charset="2"/>
                      </a:rPr>
                      <m:t>𝑖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Greek Symbols" pitchFamily="18" charset="2"/>
                      </a:rPr>
                      <m:t>+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Greek Symbols" pitchFamily="18" charset="2"/>
                      </a:rPr>
                      <m:t>1</m:t>
                    </m:r>
                  </m:oMath>
                </a14:m>
                <a:endParaRPr lang="en-US" altLang="zh-CN" sz="1800" dirty="0">
                  <a:latin typeface="Consolas" panose="020B0609020204030204" pitchFamily="49" charset="0"/>
                  <a:ea typeface="宋体" panose="02010600030101010101" pitchFamily="2" charset="-122"/>
                  <a:sym typeface="Greek Symbols" pitchFamily="18" charset="2"/>
                </a:endParaRPr>
              </a:p>
              <a:p>
                <a:pPr marL="457200" indent="-457200">
                  <a:spcBef>
                    <a:spcPts val="250"/>
                  </a:spcBef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altLang="zh-CN" sz="1800" dirty="0">
                    <a:latin typeface="Consolas" panose="020B0609020204030204" pitchFamily="49" charset="0"/>
                    <a:ea typeface="宋体" panose="02010600030101010101" pitchFamily="2" charset="-122"/>
                    <a:sym typeface="Greek Symbols" pitchFamily="18" charset="2"/>
                  </a:rPr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Greek Symbols" pitchFamily="18" charset="2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Greek Symbols" pitchFamily="18" charset="2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Greek Symbols" pitchFamily="18" charset="2"/>
                          </a:rPr>
                          <m:t>𝑖</m:t>
                        </m:r>
                      </m:sub>
                    </m:sSub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Greek Symbols" pitchFamily="18" charset="2"/>
                      </a:rPr>
                      <m:t>=</m:t>
                    </m:r>
                    <m:r>
                      <a:rPr lang="el-GR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𝛼</m:t>
                    </m:r>
                    <m:r>
                      <a:rPr lang="zh-CN" altLang="zh-CN" sz="1800" i="1" dirty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l-GR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𝛽</m:t>
                    </m:r>
                  </m:oMath>
                </a14:m>
                <a:endParaRPr lang="en-US" altLang="zh-CN" sz="1800" i="1" dirty="0">
                  <a:latin typeface="Consolas" panose="020B0609020204030204" pitchFamily="49" charset="0"/>
                  <a:ea typeface="宋体" panose="02010600030101010101" pitchFamily="2" charset="-122"/>
                  <a:sym typeface="Greek Symbols" pitchFamily="18" charset="2"/>
                </a:endParaRPr>
              </a:p>
              <a:p>
                <a:pPr marL="457200" indent="-457200">
                  <a:spcBef>
                    <a:spcPts val="250"/>
                  </a:spcBef>
                  <a:buClr>
                    <a:schemeClr val="tx1"/>
                  </a:buClr>
                  <a:buFont typeface="+mj-lt"/>
                  <a:buAutoNum type="arabicPeriod"/>
                  <a:tabLst>
                    <a:tab pos="895350" algn="l"/>
                  </a:tabLst>
                </a:pPr>
                <a:r>
                  <a:rPr lang="en-US" altLang="zh-CN" sz="1800" dirty="0">
                    <a:latin typeface="Consolas" panose="020B0609020204030204" pitchFamily="49" charset="0"/>
                    <a:ea typeface="宋体" panose="02010600030101010101" pitchFamily="2" charset="-122"/>
                    <a:sym typeface="Greek Symbols" pitchFamily="18" charset="2"/>
                  </a:rPr>
                  <a:t> 	</a:t>
                </a:r>
                <a:r>
                  <a:rPr lang="en-US" altLang="zh-CN" sz="1800" b="1" dirty="0">
                    <a:latin typeface="Consolas" panose="020B0609020204030204" pitchFamily="49" charset="0"/>
                    <a:ea typeface="宋体" panose="02010600030101010101" pitchFamily="2" charset="-122"/>
                    <a:sym typeface="Greek Symbols" pitchFamily="18" charset="2"/>
                  </a:rPr>
                  <a:t>end if</a:t>
                </a:r>
                <a:endParaRPr lang="en-US" altLang="zh-CN" sz="1800" b="1" dirty="0">
                  <a:latin typeface="Consolas" panose="020B0609020204030204" pitchFamily="49" charset="0"/>
                  <a:ea typeface="宋体" panose="02010600030101010101" pitchFamily="2" charset="-122"/>
                  <a:sym typeface="Greek Symbols" pitchFamily="18" charset="2"/>
                </a:endParaRPr>
              </a:p>
              <a:p>
                <a:pPr marL="457200" indent="-457200">
                  <a:spcBef>
                    <a:spcPts val="250"/>
                  </a:spcBef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altLang="zh-CN" sz="1800" dirty="0">
                    <a:latin typeface="Consolas" panose="020B0609020204030204" pitchFamily="49" charset="0"/>
                    <a:ea typeface="宋体" panose="02010600030101010101" pitchFamily="2" charset="-122"/>
                    <a:sym typeface="Greek Symbols" pitchFamily="18" charset="2"/>
                  </a:rPr>
                  <a:t> </a:t>
                </a:r>
                <a:r>
                  <a:rPr lang="en-US" altLang="zh-CN" sz="1800" b="1" dirty="0">
                    <a:latin typeface="Consolas" panose="020B0609020204030204" pitchFamily="49" charset="0"/>
                    <a:ea typeface="宋体" panose="02010600030101010101" pitchFamily="2" charset="-122"/>
                    <a:sym typeface="Greek Symbols" pitchFamily="18" charset="2"/>
                  </a:rPr>
                  <a:t>end for</a:t>
                </a:r>
                <a:endParaRPr lang="en-US" altLang="zh-CN" sz="1800" b="1" dirty="0">
                  <a:latin typeface="Consolas" panose="020B0609020204030204" pitchFamily="49" charset="0"/>
                  <a:ea typeface="宋体" panose="02010600030101010101" pitchFamily="2" charset="-122"/>
                  <a:sym typeface="Greek Symbols" pitchFamily="18" charset="2"/>
                </a:endParaRPr>
              </a:p>
              <a:p>
                <a:pPr marL="457200" indent="-457200">
                  <a:spcBef>
                    <a:spcPts val="250"/>
                  </a:spcBef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altLang="zh-CN" sz="1800" dirty="0">
                    <a:latin typeface="Consolas" panose="020B0609020204030204" pitchFamily="49" charset="0"/>
                    <a:ea typeface="宋体" panose="02010600030101010101" pitchFamily="2" charset="-122"/>
                    <a:sym typeface="Greek Symbols" pitchFamily="18" charset="2"/>
                  </a:rPr>
                  <a:t> </a:t>
                </a:r>
                <a:r>
                  <a:rPr lang="en-US" altLang="zh-CN" sz="1800" b="1" dirty="0">
                    <a:latin typeface="Consolas" panose="020B0609020204030204" pitchFamily="49" charset="0"/>
                    <a:ea typeface="宋体" panose="02010600030101010101" pitchFamily="2" charset="-122"/>
                    <a:sym typeface="Greek Symbols" pitchFamily="18" charset="2"/>
                  </a:rPr>
                  <a:t>if</a:t>
                </a:r>
                <a:r>
                  <a:rPr lang="en-US" altLang="zh-CN" sz="1800" dirty="0">
                    <a:latin typeface="Consolas" panose="020B0609020204030204" pitchFamily="49" charset="0"/>
                    <a:ea typeface="宋体" panose="02010600030101010101" pitchFamily="2" charset="-122"/>
                    <a:sym typeface="Greek Symbols" pitchFamily="18" charset="2"/>
                  </a:rPr>
                  <a:t> none of the schemas </a:t>
                </a:r>
                <a:r>
                  <a:rPr lang="en-US" altLang="zh-CN" sz="1800" dirty="0">
                    <a:latin typeface="Consolas" panose="020B0609020204030204" pitchFamily="49" charset="0"/>
                    <a:ea typeface="宋体" panose="02010600030101010101" pitchFamily="2" charset="-122"/>
                    <a:sym typeface="Greek Symbols" pitchFamily="18" charset="2"/>
                  </a:rPr>
                  <a:t>, </a:t>
                </a:r>
                <a:r>
                  <a:rPr lang="en-US" altLang="zh-CN" sz="1800" dirty="0">
                    <a:latin typeface="Consolas" panose="020B0609020204030204" pitchFamily="49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contains a candidate 		key for </a:t>
                </a:r>
                <a:r>
                  <a:rPr lang="en-US" altLang="zh-CN" sz="1800" i="1" dirty="0">
                    <a:latin typeface="Consolas" panose="020B0609020204030204" pitchFamily="49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</a:t>
                </a:r>
                <a:r>
                  <a:rPr lang="en-US" altLang="zh-CN" sz="1800" b="1" dirty="0">
                    <a:latin typeface="Consolas" panose="020B0609020204030204" pitchFamily="49" charset="0"/>
                    <a:ea typeface="宋体" panose="02010600030101010101" pitchFamily="2" charset="-122"/>
                    <a:sym typeface="Symbol" panose="05050102010706020507" pitchFamily="18" charset="2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Greek Symbols" pitchFamily="18" charset="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Greek Symbols" pitchFamily="18" charset="2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Greek Symbols" pitchFamily="18" charset="2"/>
                          </a:rPr>
                          <m:t>𝑗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Greek Symbols" pitchFamily="18" charset="2"/>
                      </a:rPr>
                      <m:t>1</m:t>
                    </m:r>
                    <m:r>
                      <a:rPr lang="zh-CN" altLang="zh-CN" sz="18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𝑗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≤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𝑖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𝑅</m:t>
                    </m:r>
                  </m:oMath>
                </a14:m>
              </a:p>
              <a:p>
                <a:pPr marL="457200" indent="-457200" defTabSz="895350">
                  <a:spcBef>
                    <a:spcPts val="250"/>
                  </a:spcBef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altLang="zh-CN" sz="1800" dirty="0">
                    <a:latin typeface="Consolas" panose="020B0609020204030204" pitchFamily="49" charset="0"/>
                    <a:ea typeface="宋体" panose="02010600030101010101" pitchFamily="2" charset="-122"/>
                    <a:sym typeface="Symbol" panose="05050102010706020507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𝑖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𝑖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+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1</m:t>
                    </m:r>
                  </m:oMath>
                </a14:m>
                <a:endParaRPr lang="en-US" altLang="zh-CN" sz="1800" dirty="0">
                  <a:latin typeface="Consolas" panose="020B0609020204030204" pitchFamily="49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marL="457200" indent="-457200" defTabSz="895350">
                  <a:spcBef>
                    <a:spcPts val="250"/>
                  </a:spcBef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altLang="zh-CN" sz="1800" dirty="0">
                    <a:latin typeface="Consolas" panose="020B0609020204030204" pitchFamily="49" charset="0"/>
                    <a:ea typeface="宋体" panose="02010600030101010101" pitchFamily="2" charset="-122"/>
                    <a:sym typeface="Symbol" panose="05050102010706020507" pitchFamily="18" charset="2"/>
                  </a:rPr>
                  <a:t>	</a:t>
                </a:r>
                <a:r>
                  <a:rPr lang="en-US" altLang="zh-CN" sz="1800" dirty="0">
                    <a:latin typeface="Consolas" panose="020B0609020204030204" pitchFamily="49" charset="0"/>
                    <a:ea typeface="宋体" panose="02010600030101010101" pitchFamily="2" charset="-122"/>
                    <a:sym typeface="Symbol" panose="05050102010706020507" pitchFamily="18" charset="2"/>
                  </a:rPr>
                  <a:t>= any candidate key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𝑅</m:t>
                    </m:r>
                  </m:oMath>
                </a14:m>
                <a:endParaRPr lang="en-US" altLang="zh-CN" sz="1800" i="1" dirty="0">
                  <a:latin typeface="Consolas" panose="020B0609020204030204" pitchFamily="49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marL="457200" indent="-457200">
                  <a:spcBef>
                    <a:spcPts val="250"/>
                  </a:spcBef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altLang="zh-CN" sz="1800" dirty="0">
                    <a:latin typeface="Consolas" panose="020B0609020204030204" pitchFamily="49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</a:t>
                </a:r>
                <a:r>
                  <a:rPr lang="en-US" altLang="zh-CN" sz="1800" b="1" dirty="0">
                    <a:latin typeface="Consolas" panose="020B0609020204030204" pitchFamily="49" charset="0"/>
                    <a:ea typeface="宋体" panose="02010600030101010101" pitchFamily="2" charset="-122"/>
                    <a:sym typeface="Symbol" panose="05050102010706020507" pitchFamily="18" charset="2"/>
                  </a:rPr>
                  <a:t>end if</a:t>
                </a:r>
                <a:endParaRPr lang="en-US" altLang="zh-CN" sz="1800" b="1" dirty="0">
                  <a:latin typeface="Consolas" panose="020B0609020204030204" pitchFamily="49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marL="457200" indent="-457200">
                  <a:spcBef>
                    <a:spcPts val="250"/>
                  </a:spcBef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altLang="zh-CN" sz="1800" dirty="0">
                    <a:latin typeface="Consolas" panose="020B0609020204030204" pitchFamily="49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</a:t>
                </a:r>
                <a:r>
                  <a:rPr lang="en-US" altLang="zh-CN" sz="1800" b="1" dirty="0">
                    <a:latin typeface="Consolas" panose="020B0609020204030204" pitchFamily="49" charset="0"/>
                    <a:ea typeface="宋体" panose="02010600030101010101" pitchFamily="2" charset="-122"/>
                    <a:sym typeface="Symbol" panose="05050102010706020507" pitchFamily="18" charset="2"/>
                  </a:rPr>
                  <a:t>return</a:t>
                </a:r>
                <a:r>
                  <a:rPr lang="en-US" altLang="zh-CN" sz="1800" dirty="0">
                    <a:latin typeface="Consolas" panose="020B0609020204030204" pitchFamily="49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</a:t>
                </a:r>
                <a:r>
                  <a:rPr lang="en-US" altLang="zh-CN" sz="1800" i="1" dirty="0">
                    <a:latin typeface="Consolas" panose="020B0609020204030204" pitchFamily="49" charset="0"/>
                    <a:ea typeface="宋体" panose="02010600030101010101" pitchFamily="2" charset="-122"/>
                    <a:sym typeface="Greek Symbols" pitchFamily="18" charset="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{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𝑅</m:t>
                    </m:r>
                    <m:r>
                      <a:rPr lang="en-US" altLang="zh-CN" sz="1800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1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𝑅</m:t>
                    </m:r>
                    <m:r>
                      <a:rPr lang="en-US" altLang="zh-CN" sz="1800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2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, …, 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𝑅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}</m:t>
                    </m:r>
                  </m:oMath>
                </a14:m>
                <a:endParaRPr lang="en-US" altLang="zh-CN" sz="1800" i="1" dirty="0">
                  <a:latin typeface="Consolas" panose="020B0609020204030204" pitchFamily="49" charset="0"/>
                  <a:ea typeface="宋体" panose="02010600030101010101" pitchFamily="2" charset="-122"/>
                  <a:sym typeface="Greek Symbols" pitchFamily="18" charset="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7886700" cy="52578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rId2" action="ppaction://hlinksldjump"/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rId2" action="ppaction://hlinksldjump"/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29597" y="1605770"/>
            <a:ext cx="7885753" cy="4344718"/>
            <a:chOff x="629597" y="1605770"/>
            <a:chExt cx="7885753" cy="4344718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629597" y="1912209"/>
              <a:ext cx="78857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29597" y="1605770"/>
              <a:ext cx="788575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629597" y="5950488"/>
              <a:ext cx="788575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altLang="zh-CN" dirty="0"/>
              <a:t>Outline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altLang="zh-CN" dirty="0">
                <a:ea typeface="宋体" panose="02010600030101010101" pitchFamily="2" charset="-122"/>
              </a:rPr>
              <a:t>Features of Good Relational Design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Atomic Domains and First Normal Form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Functional Dependency Theory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BCNF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r>
              <a:rPr lang="en-US" altLang="zh-CN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rd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Normal Form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Multivalued Dependencies and Decomposition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Database-Design Process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矩形 3">
            <a:hlinkClick r:id="rId1" action="ppaction://hlinksldjump"/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rId1" action="ppaction://hlinksldjump"/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rId1" action="ppaction://hlinksldjump"/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rId1" action="ppaction://hlinksldjump"/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rId1" action="ppaction://hlinksldjump"/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rId1" action="ppaction://hlinksldjump"/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rId1" action="ppaction://hlinksldjump"/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altLang="zh-CN" dirty="0">
                <a:ea typeface="宋体" panose="02010600030101010101" pitchFamily="2" charset="-122"/>
              </a:rPr>
              <a:t>3NF Decomposition Example</a:t>
            </a:r>
            <a:endParaRPr 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0200"/>
                <a:ext cx="7886700" cy="5257800"/>
              </a:xfrm>
            </p:spPr>
            <p:txBody>
              <a:bodyPr numCol="1">
                <a:noAutofit/>
              </a:bodyPr>
              <a:lstStyle/>
              <a:p>
                <a:pPr marL="273685" indent="-273685">
                  <a:spcBef>
                    <a:spcPts val="250"/>
                  </a:spcBef>
                </a:pPr>
                <a:r>
                  <a:rPr lang="en-US" altLang="zh-CN" dirty="0">
                    <a:ea typeface="宋体" panose="02010600030101010101" pitchFamily="2" charset="-122"/>
                  </a:rPr>
                  <a:t>Relation schema:</a:t>
                </a:r>
                <a:endParaRPr lang="en-US" altLang="zh-CN" dirty="0">
                  <a:ea typeface="宋体" panose="02010600030101010101" pitchFamily="2" charset="-122"/>
                </a:endParaRPr>
              </a:p>
              <a:p>
                <a:pPr marL="273685" indent="0">
                  <a:spcBef>
                    <a:spcPts val="250"/>
                  </a:spcBef>
                  <a:buNone/>
                </a:pPr>
                <a:r>
                  <a:rPr lang="en-US" altLang="zh-CN" i="1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𝑐𝑢𝑠𝑡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_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𝑏𝑎𝑛𝑘𝑒𝑟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_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𝑏𝑟𝑎𝑛𝑐ℎ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</m:oMath>
                </a14:m>
              </a:p>
              <a:p>
                <a:pPr marL="273685" indent="0">
                  <a:spcBef>
                    <a:spcPts val="250"/>
                  </a:spcBef>
                  <a:buNone/>
                </a:pPr>
                <a:r>
                  <a:rPr lang="en-US" altLang="zh-CN" dirty="0">
                    <a:ea typeface="宋体" panose="02010600030101010101" pitchFamily="2" charset="-122"/>
                  </a:rPr>
                  <a:t>	</a:t>
                </a:r>
                <a:r>
                  <a:rPr lang="en-US" altLang="zh-CN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{</m:t>
                    </m:r>
                    <m:bar>
                      <m:bar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bar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𝑐𝑢𝑠𝑡𝑜𝑚𝑒𝑟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_</m:t>
                        </m:r>
                        <m:r>
                          <a:rPr lang="en-US" altLang="zh-CN" i="1" dirty="0" err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𝑖𝑑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r>
                          <a:rPr lang="en-US" altLang="zh-CN" i="1" dirty="0" err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𝑒𝑚𝑝𝑙𝑜𝑦𝑒𝑒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_</m:t>
                        </m:r>
                        <m:r>
                          <a:rPr lang="en-US" altLang="zh-CN" i="1" dirty="0" err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𝑖𝑑</m:t>
                        </m:r>
                      </m:e>
                    </m:ba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𝑏𝑟𝑎𝑛𝑐ℎ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_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𝑛𝑎𝑚𝑒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𝑡𝑦𝑝𝑒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</a:p>
              <a:p>
                <a:pPr marL="273685" indent="-273685">
                  <a:spcBef>
                    <a:spcPts val="250"/>
                  </a:spcBef>
                </a:pPr>
                <a:r>
                  <a:rPr lang="en-US" altLang="zh-CN" dirty="0">
                    <a:ea typeface="宋体" panose="02010600030101010101" pitchFamily="2" charset="-122"/>
                  </a:rPr>
                  <a:t>The functional dependencies for this relation schema are:</a:t>
                </a:r>
                <a:endParaRPr lang="en-US" altLang="zh-CN" dirty="0">
                  <a:ea typeface="宋体" panose="02010600030101010101" pitchFamily="2" charset="-122"/>
                </a:endParaRPr>
              </a:p>
              <a:p>
                <a:pPr marL="616585" lvl="2" indent="-273685">
                  <a:spcBef>
                    <a:spcPts val="250"/>
                  </a:spcBef>
                  <a:buFont typeface="Monotype Sorts" pitchFamily="2" charset="2"/>
                  <a:buAutoNum type="arabicPeriod"/>
                </a:pP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𝑡𝑦𝑝𝑒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𝑐𝑢𝑠𝑡𝑜𝑚𝑒𝑟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_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𝑖𝑑</m:t>
                    </m:r>
                  </m:oMath>
                </a14:m>
                <a:endPara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616585" lvl="2" indent="-273685">
                  <a:spcBef>
                    <a:spcPts val="250"/>
                  </a:spcBef>
                  <a:buFont typeface="Monotype Sorts" pitchFamily="2" charset="2"/>
                  <a:buAutoNum type="arabicPeriod"/>
                </a:pP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𝑐𝑢𝑠𝑡𝑜𝑚𝑒𝑟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_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𝑖𝑑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𝑒𝑚𝑝𝑙𝑜𝑦𝑒𝑒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_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𝑖𝑑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𝑏𝑟𝑎𝑛𝑐ℎ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_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𝑛𝑎𝑚𝑒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,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𝑡𝑦𝑝𝑒</m:t>
                    </m:r>
                  </m:oMath>
                </a14:m>
                <a:endParaRPr lang="en-US" altLang="zh-CN" sz="1800" i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Monotype Sorts" pitchFamily="2" charset="2"/>
                </a:endParaRPr>
              </a:p>
              <a:p>
                <a:pPr marL="616585" lvl="2" indent="-273685">
                  <a:spcBef>
                    <a:spcPts val="250"/>
                  </a:spcBef>
                  <a:buFont typeface="Monotype Sorts" pitchFamily="2" charset="2"/>
                  <a:buAutoNum type="arabicPeriod"/>
                </a:pP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Monotype Sort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𝑒𝑚𝑝𝑙𝑜𝑦𝑒𝑒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_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𝑖𝑑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𝑏𝑟𝑎𝑛𝑐ℎ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_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𝑛𝑎𝑚𝑒</m:t>
                    </m:r>
                  </m:oMath>
                </a14:m>
                <a:endParaRPr lang="en-US" altLang="zh-CN" sz="1800" i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273685" indent="-273685">
                  <a:spcBef>
                    <a:spcPts val="250"/>
                  </a:spcBef>
                </a:pPr>
                <a:r>
                  <a:rPr lang="en-US" altLang="zh-CN" b="1" dirty="0">
                    <a:ea typeface="宋体" panose="02010600030101010101" pitchFamily="2" charset="-122"/>
                    <a:sym typeface="Wingdings" panose="05000000000000000000" pitchFamily="2" charset="2"/>
                  </a:rPr>
                  <a:t>First step:</a:t>
                </a:r>
                <a:r>
                  <a:rPr lang="en-US" altLang="zh-CN" dirty="0">
                    <a:ea typeface="宋体" panose="02010600030101010101" pitchFamily="2" charset="-122"/>
                    <a:sym typeface="Wingdings" panose="05000000000000000000" pitchFamily="2" charset="2"/>
                  </a:rPr>
                  <a:t> compute the canonical cover</a:t>
                </a:r>
                <a:endParaRPr lang="en-US" altLang="zh-CN" dirty="0">
                  <a:ea typeface="宋体" panose="02010600030101010101" pitchFamily="2" charset="-122"/>
                  <a:sym typeface="Wingdings" panose="05000000000000000000" pitchFamily="2" charset="2"/>
                </a:endParaRPr>
              </a:p>
              <a:p>
                <a:pPr marL="616585" lvl="2" indent="-273685">
                  <a:spcBef>
                    <a:spcPts val="250"/>
                  </a:spcBef>
                </a:pPr>
                <a:r>
                  <a:rPr lang="en-US" altLang="zh-CN" sz="1800" i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Wingdings" panose="05000000000000000000" pitchFamily="2" charset="2"/>
                  </a:rPr>
                  <a:t>is extraneous in the right-hand side of the 2</a:t>
                </a:r>
                <a:r>
                  <a:rPr lang="en-US" altLang="zh-CN" sz="1800" baseline="300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Wingdings" panose="05000000000000000000" pitchFamily="2" charset="2"/>
                  </a:rPr>
                  <a:t>nd</a:t>
                </a: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Wingdings" panose="05000000000000000000" pitchFamily="2" charset="2"/>
                  </a:rPr>
                  <a:t> dependency.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𝑏𝑟𝑎𝑛𝑐ℎ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_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𝑛𝑎𝑚𝑒</m:t>
                    </m:r>
                  </m:oMath>
                </a14:m>
              </a:p>
              <a:p>
                <a:pPr marL="616585" lvl="2" indent="-273685">
                  <a:spcBef>
                    <a:spcPts val="250"/>
                  </a:spcBef>
                </a:pP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Wingdings" panose="05000000000000000000" pitchFamily="2" charset="2"/>
                  </a:rPr>
                  <a:t>No other attributes are extraneous, so we get </a:t>
                </a:r>
                <a:endPara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616585" lvl="2" indent="-273685">
                  <a:spcBef>
                    <a:spcPts val="250"/>
                  </a:spcBef>
                </a:pPr>
                <a:r>
                  <a:rPr lang="en-US" altLang="zh-CN" sz="1800" dirty="0">
                    <a:ea typeface="宋体" panose="02010600030101010101" pitchFamily="2" charset="-122"/>
                    <a:cs typeface="Arial" panose="020B0604020202020204" pitchFamily="34" charset="0"/>
                    <a:sym typeface="Wingdings" panose="05000000000000000000" pitchFamily="2" charset="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𝑐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={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𝑡𝑦𝑝𝑒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𝑐𝑢𝑠𝑡𝑜𝑚𝑒𝑟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_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𝑖𝑑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,</m:t>
                    </m:r>
                  </m:oMath>
                </a14:m>
                <a:endPara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342900" lvl="2" indent="0">
                  <a:spcBef>
                    <a:spcPts val="250"/>
                  </a:spcBef>
                  <a:buNone/>
                </a:pPr>
                <a:r>
                  <a:rPr lang="en-US" altLang="zh-CN" sz="1800" dirty="0">
                    <a:ea typeface="宋体" panose="02010600030101010101" pitchFamily="2" charset="-122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𝑐𝑢𝑠𝑡𝑜𝑚𝑒𝑟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_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𝑖𝑑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𝑒𝑚𝑝𝑙𝑜𝑦𝑒𝑒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_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𝑖𝑑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𝑡𝑦𝑝𝑒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,</m:t>
                    </m:r>
                  </m:oMath>
                </a14:m>
                <a:endParaRPr lang="en-US" altLang="zh-CN" sz="1800" i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Monotype Sorts" pitchFamily="2" charset="2"/>
                </a:endParaRPr>
              </a:p>
              <a:p>
                <a:pPr marL="342900" lvl="2" indent="0">
                  <a:spcBef>
                    <a:spcPts val="250"/>
                  </a:spcBef>
                  <a:buNone/>
                </a:pPr>
                <a:r>
                  <a:rPr lang="en-US" altLang="zh-CN" sz="1800" dirty="0">
                    <a:ea typeface="宋体" panose="02010600030101010101" pitchFamily="2" charset="-122"/>
                    <a:cs typeface="Arial" panose="020B0604020202020204" pitchFamily="34" charset="0"/>
                    <a:sym typeface="Monotype Sorts" pitchFamily="2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𝑒𝑚𝑝𝑙𝑜𝑦𝑒𝑒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_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𝑖𝑑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 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𝑏𝑟𝑎𝑛𝑐ℎ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_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𝑛𝑎𝑚𝑒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endPara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285750" lvl="1" indent="-285750">
                  <a:spcBef>
                    <a:spcPts val="250"/>
                  </a:spcBef>
                </a:pPr>
                <a:r>
                  <a:rPr lang="en-US" altLang="zh-CN" sz="2100" b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Wingdings" panose="05000000000000000000" pitchFamily="2" charset="2"/>
                  </a:rPr>
                  <a:t>Note:</a:t>
                </a:r>
                <a:r>
                  <a:rPr lang="en-US" altLang="zh-CN" sz="21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Wingdings" panose="05000000000000000000" pitchFamily="2" charset="2"/>
                  </a:rPr>
                  <a:t> this is only an example to show the decomposition. </a:t>
                </a:r>
                <a:endParaRPr lang="en-US" altLang="zh-CN" sz="21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lvl="1" indent="0">
                  <a:spcBef>
                    <a:spcPts val="250"/>
                  </a:spcBef>
                  <a:buNone/>
                </a:pPr>
                <a:r>
                  <a:rPr lang="en-US" altLang="zh-CN" sz="2100" i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Wingdings" panose="05000000000000000000" pitchFamily="2" charset="2"/>
                  </a:rPr>
                  <a:t>	     </a:t>
                </a:r>
                <a:r>
                  <a:rPr lang="en-US" altLang="zh-CN" sz="21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Wingdings" panose="05000000000000000000" pitchFamily="2" charset="2"/>
                  </a:rPr>
                  <a:t> cannot be true in real cases.</a:t>
                </a:r>
                <a14:m>
                  <m:oMath xmlns:m="http://schemas.openxmlformats.org/officeDocument/2006/math">
                    <m:r>
                      <a:rPr lang="en-US" altLang="zh-CN" sz="21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𝑡𝑦𝑝𝑒</m:t>
                    </m:r>
                    <m:r>
                      <a:rPr lang="en-US" altLang="zh-CN" sz="21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21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𝑐𝑢𝑠𝑡𝑜𝑚𝑒𝑟</m:t>
                    </m:r>
                    <m:r>
                      <a:rPr lang="en-US" altLang="zh-CN" sz="21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_</m:t>
                    </m:r>
                    <m:r>
                      <a:rPr lang="en-US" altLang="zh-CN" sz="21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𝑖𝑑</m:t>
                    </m:r>
                  </m:oMath>
                </a14:m>
                <a:endParaRPr lang="en-US" altLang="zh-CN" sz="21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7886700" cy="52578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rId2" action="ppaction://hlinksldjump"/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rId2" action="ppaction://hlinksldjump"/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altLang="zh-CN" dirty="0">
                <a:ea typeface="宋体" panose="02010600030101010101" pitchFamily="2" charset="-122"/>
              </a:rPr>
              <a:t>3NF Decomposition Example</a:t>
            </a:r>
            <a:endParaRPr 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0200"/>
                <a:ext cx="7886700" cy="5257800"/>
              </a:xfrm>
            </p:spPr>
            <p:txBody>
              <a:bodyPr numCol="1">
                <a:noAutofit/>
              </a:bodyPr>
              <a:lstStyle/>
              <a:p>
                <a:pPr marL="273685" indent="-273685">
                  <a:spcBef>
                    <a:spcPts val="250"/>
                  </a:spcBef>
                </a:pPr>
                <a:r>
                  <a:rPr lang="en-US" altLang="zh-CN" dirty="0">
                    <a:ea typeface="宋体" panose="02010600030101010101" pitchFamily="2" charset="-122"/>
                  </a:rPr>
                  <a:t>Relation schema: </a:t>
                </a:r>
                <a:endParaRPr lang="en-US" altLang="zh-CN" dirty="0">
                  <a:ea typeface="宋体" panose="02010600030101010101" pitchFamily="2" charset="-122"/>
                </a:endParaRPr>
              </a:p>
              <a:p>
                <a:pPr marL="273685" indent="0">
                  <a:spcBef>
                    <a:spcPts val="250"/>
                  </a:spcBef>
                  <a:buNone/>
                </a:pPr>
                <a:r>
                  <a:rPr lang="en-US" altLang="zh-CN" i="1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𝑐𝑢𝑠𝑡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_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𝑏𝑎𝑛𝑘𝑒𝑟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_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𝑏𝑟𝑎𝑛𝑐ℎ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</m:oMath>
                </a14:m>
              </a:p>
              <a:p>
                <a:pPr marL="273685" indent="0">
                  <a:spcBef>
                    <a:spcPts val="25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{</m:t>
                      </m:r>
                      <m:bar>
                        <m:bar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barPr>
                        <m:e>
                          <m:r>
                            <a:rPr lang="en-US" altLang="zh-CN" i="1" dirty="0" err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𝑐𝑢𝑠𝑡𝑜𝑚𝑒𝑟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_</m:t>
                          </m:r>
                          <m:r>
                            <a:rPr lang="en-US" altLang="zh-CN" i="1" dirty="0" err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𝑖𝑑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 </m:t>
                          </m:r>
                          <m:r>
                            <a:rPr lang="en-US" altLang="zh-CN" i="1" dirty="0" err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𝑒𝑚𝑝𝑙𝑜𝑦𝑒𝑒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_</m:t>
                          </m:r>
                          <m:r>
                            <a:rPr lang="en-US" altLang="zh-CN" i="1" dirty="0" err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𝑖𝑑</m:t>
                          </m:r>
                        </m:e>
                      </m:ba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 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𝑏𝑟𝑎𝑛𝑐ℎ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_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𝑛𝑎𝑚𝑒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𝑡𝑦𝑝𝑒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}</m:t>
                      </m:r>
                    </m:oMath>
                  </m:oMathPara>
                </a14:m>
                <a:endParaRPr lang="en-US" altLang="zh-CN" dirty="0">
                  <a:ea typeface="宋体" panose="02010600030101010101" pitchFamily="2" charset="-122"/>
                </a:endParaRPr>
              </a:p>
              <a:p>
                <a:pPr marL="273685" indent="-273685">
                  <a:spcBef>
                    <a:spcPts val="250"/>
                  </a:spcBef>
                </a:pPr>
                <a:r>
                  <a:rPr lang="en-US" altLang="zh-CN" dirty="0">
                    <a:ea typeface="宋体" panose="02010600030101010101" pitchFamily="2" charset="-122"/>
                  </a:rPr>
                  <a:t>The canonical cover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𝐹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</m:oMath>
                </a14:m>
                <a:endParaRPr lang="en-US" altLang="zh-CN" dirty="0">
                  <a:ea typeface="宋体" panose="02010600030101010101" pitchFamily="2" charset="-122"/>
                </a:endParaRPr>
              </a:p>
              <a:p>
                <a:pPr marL="616585" lvl="2" indent="-273685">
                  <a:spcBef>
                    <a:spcPts val="250"/>
                  </a:spcBef>
                  <a:buFont typeface="Monotype Sorts" pitchFamily="2" charset="2"/>
                  <a:buAutoNum type="arabicPeriod"/>
                </a:pP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𝑡𝑦𝑝𝑒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→ 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𝑐𝑢𝑠𝑡𝑜𝑚𝑒𝑟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_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𝑖𝑑</m:t>
                    </m:r>
                  </m:oMath>
                </a14:m>
                <a:endPara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616585" lvl="2" indent="-273685">
                  <a:spcBef>
                    <a:spcPts val="250"/>
                  </a:spcBef>
                  <a:buFont typeface="Monotype Sorts" pitchFamily="2" charset="2"/>
                  <a:buAutoNum type="arabicPeriod"/>
                </a:pP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𝑐𝑢𝑠𝑡𝑜𝑚𝑒𝑟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_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𝑖𝑑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𝑒𝑚𝑝𝑙𝑜𝑦𝑒𝑒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_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𝑖𝑑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𝑡𝑦𝑝𝑒</m:t>
                    </m:r>
                  </m:oMath>
                </a14:m>
                <a:endParaRPr lang="en-US" altLang="zh-CN" sz="1800" i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Monotype Sorts" pitchFamily="2" charset="2"/>
                </a:endParaRPr>
              </a:p>
              <a:p>
                <a:pPr marL="616585" lvl="2" indent="-273685">
                  <a:spcBef>
                    <a:spcPts val="250"/>
                  </a:spcBef>
                  <a:buFont typeface="Monotype Sorts" pitchFamily="2" charset="2"/>
                  <a:buAutoNum type="arabicPeriod"/>
                </a:pP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Monotype Sort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𝑒𝑚𝑝𝑙𝑜𝑦𝑒𝑒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_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𝑖𝑑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𝑏𝑟𝑎𝑛𝑐ℎ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_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𝑛𝑎𝑚𝑒</m:t>
                    </m:r>
                  </m:oMath>
                </a14:m>
                <a:endParaRPr lang="en-US" altLang="zh-CN" sz="1800" i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273685" indent="-273685">
                  <a:spcBef>
                    <a:spcPts val="250"/>
                  </a:spcBef>
                </a:pPr>
                <a:r>
                  <a:rPr lang="en-US" altLang="zh-CN" b="1" dirty="0">
                    <a:ea typeface="宋体" panose="02010600030101010101" pitchFamily="2" charset="-122"/>
                    <a:sym typeface="Wingdings" panose="05000000000000000000" pitchFamily="2" charset="2"/>
                  </a:rPr>
                  <a:t>Second step:</a:t>
                </a:r>
                <a:r>
                  <a:rPr lang="en-US" altLang="zh-CN" dirty="0">
                    <a:ea typeface="宋体" panose="02010600030101010101" pitchFamily="2" charset="-122"/>
                    <a:sym typeface="Wingdings" panose="05000000000000000000" pitchFamily="2" charset="2"/>
                  </a:rPr>
                  <a:t> decompose the schema using every FD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𝐹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</m:t>
                        </m:r>
                      </m:sub>
                    </m:sSub>
                  </m:oMath>
                </a14:m>
                <a:endParaRPr lang="en-US" altLang="zh-CN" dirty="0">
                  <a:ea typeface="宋体" panose="02010600030101010101" pitchFamily="2" charset="-122"/>
                  <a:sym typeface="Wingdings" panose="05000000000000000000" pitchFamily="2" charset="2"/>
                </a:endParaRPr>
              </a:p>
              <a:p>
                <a:pPr marL="616585" lvl="2" indent="-273685">
                  <a:spcBef>
                    <a:spcPts val="25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={</m:t>
                    </m:r>
                    <m:bar>
                      <m:bar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bar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𝑡𝑦𝑝𝑒</m:t>
                        </m:r>
                      </m:e>
                    </m:ba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𝑐𝑢𝑠𝑡𝑜𝑚𝑒𝑟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_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𝑖𝑑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}</m:t>
                    </m:r>
                  </m:oMath>
                </a14:m>
                <a:endParaRPr lang="en-US" altLang="zh-CN" sz="1800" i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616585" lvl="2" indent="-273685">
                  <a:spcBef>
                    <a:spcPts val="25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={</m:t>
                    </m:r>
                    <m:bar>
                      <m:bar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barPr>
                      <m:e>
                        <m:r>
                          <a:rPr lang="en-US" altLang="zh-CN" sz="1800" i="1" dirty="0" err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𝑐</m:t>
                        </m:r>
                        <m:r>
                          <a:rPr lang="en-US" altLang="zh-CN" sz="1800" i="1" dirty="0" err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𝑢𝑠𝑡𝑜𝑚𝑒𝑟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zh-CN" sz="1800" i="1" dirty="0" err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𝑖𝑑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zh-CN" sz="1800" i="1" dirty="0" err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𝑒𝑚𝑝𝑙𝑜𝑦𝑒𝑒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zh-CN" sz="1800" i="1" dirty="0" err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𝑖𝑑</m:t>
                        </m:r>
                      </m:e>
                    </m:ba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𝑡𝑦𝑝𝑒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}</m:t>
                    </m:r>
                  </m:oMath>
                </a14:m>
                <a:endParaRPr lang="en-US" altLang="zh-CN" sz="1800" i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Monotype Sorts" pitchFamily="2" charset="2"/>
                </a:endParaRPr>
              </a:p>
              <a:p>
                <a:pPr marL="616585" lvl="2" indent="-273685">
                  <a:spcBef>
                    <a:spcPts val="25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Monotype Sorts" pitchFamily="2" charset="2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Monotype Sorts" pitchFamily="2" charset="2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Monotype Sorts" pitchFamily="2" charset="2"/>
                          </a:rPr>
                          <m:t>3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={</m:t>
                    </m:r>
                    <m:bar>
                      <m:bar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Monotype Sorts" pitchFamily="2" charset="2"/>
                          </a:rPr>
                        </m:ctrlPr>
                      </m:barPr>
                      <m:e>
                        <m:r>
                          <a:rPr lang="en-US" altLang="zh-CN" sz="1800" i="1" dirty="0" err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Monotype Sorts" pitchFamily="2" charset="2"/>
                          </a:rPr>
                          <m:t>𝑒𝑚𝑝𝑙𝑜𝑦𝑒𝑒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Monotype Sorts" pitchFamily="2" charset="2"/>
                          </a:rPr>
                          <m:t>_</m:t>
                        </m:r>
                        <m:r>
                          <a:rPr lang="en-US" altLang="zh-CN" sz="1800" i="1" dirty="0" err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Monotype Sorts" pitchFamily="2" charset="2"/>
                          </a:rPr>
                          <m:t>𝑖𝑑</m:t>
                        </m:r>
                      </m:e>
                    </m:ba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, 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𝑏𝑟𝑎𝑛𝑐ℎ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_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𝑛𝑎𝑚𝑒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endPara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285750" lvl="1" indent="-285750">
                  <a:spcBef>
                    <a:spcPts val="250"/>
                  </a:spcBef>
                </a:pPr>
                <a:r>
                  <a:rPr lang="en-US" altLang="zh-CN" sz="2100" i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zh-CN" sz="21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Wingdings" panose="05000000000000000000" pitchFamily="2" charset="2"/>
                  </a:rPr>
                  <a:t>contains a candidate key of the original schema, so no further relation schema is required.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1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b>
                        <m:r>
                          <a:rPr lang="en-US" altLang="zh-CN" sz="21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1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7886700" cy="52578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rId2" action="ppaction://hlinksldjump"/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rId2" action="ppaction://hlinksldjump"/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altLang="zh-CN" dirty="0">
                <a:ea typeface="宋体" panose="02010600030101010101" pitchFamily="2" charset="-122"/>
              </a:rPr>
              <a:t>3NF Decomposition Example</a:t>
            </a:r>
            <a:endParaRPr 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0200"/>
                <a:ext cx="7886700" cy="5257800"/>
              </a:xfrm>
            </p:spPr>
            <p:txBody>
              <a:bodyPr numCol="1">
                <a:noAutofit/>
              </a:bodyPr>
              <a:lstStyle/>
              <a:p>
                <a:pPr marL="273685" indent="-273685">
                  <a:spcBef>
                    <a:spcPts val="250"/>
                  </a:spcBef>
                </a:pPr>
                <a:r>
                  <a:rPr lang="en-US" altLang="zh-CN" dirty="0">
                    <a:ea typeface="宋体" panose="02010600030101010101" pitchFamily="2" charset="-122"/>
                  </a:rPr>
                  <a:t>Relation schema: </a:t>
                </a:r>
                <a:endParaRPr lang="en-US" altLang="zh-CN" dirty="0">
                  <a:ea typeface="宋体" panose="02010600030101010101" pitchFamily="2" charset="-122"/>
                </a:endParaRPr>
              </a:p>
              <a:p>
                <a:pPr marL="273685" indent="0">
                  <a:spcBef>
                    <a:spcPts val="250"/>
                  </a:spcBef>
                  <a:buNone/>
                </a:pPr>
                <a:r>
                  <a:rPr lang="en-US" altLang="zh-CN" i="1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𝑐𝑢𝑠𝑡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_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𝑏𝑎𝑛𝑘𝑒𝑟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_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𝑏𝑟𝑎𝑛𝑐ℎ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</m:oMath>
                </a14:m>
              </a:p>
              <a:p>
                <a:pPr marL="273685" indent="0">
                  <a:spcBef>
                    <a:spcPts val="25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{</m:t>
                      </m:r>
                      <m:bar>
                        <m:bar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barPr>
                        <m:e>
                          <m:r>
                            <a:rPr lang="en-US" altLang="zh-CN" i="1" dirty="0" err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𝑐𝑢𝑠𝑡𝑜𝑚𝑒𝑟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_</m:t>
                          </m:r>
                          <m:r>
                            <a:rPr lang="en-US" altLang="zh-CN" i="1" dirty="0" err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𝑖𝑑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 </m:t>
                          </m:r>
                          <m:r>
                            <a:rPr lang="en-US" altLang="zh-CN" i="1" dirty="0" err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𝑒𝑚𝑝𝑙𝑜𝑦𝑒𝑒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_</m:t>
                          </m:r>
                          <m:r>
                            <a:rPr lang="en-US" altLang="zh-CN" i="1" dirty="0" err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𝑖𝑑</m:t>
                          </m:r>
                        </m:e>
                      </m:ba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 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𝑏𝑟𝑎𝑛𝑐ℎ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_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𝑛𝑎𝑚𝑒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𝑡𝑦𝑝𝑒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}</m:t>
                      </m:r>
                    </m:oMath>
                  </m:oMathPara>
                </a14:m>
                <a:endParaRPr lang="en-US" altLang="zh-CN" dirty="0">
                  <a:ea typeface="宋体" panose="02010600030101010101" pitchFamily="2" charset="-122"/>
                </a:endParaRPr>
              </a:p>
              <a:p>
                <a:pPr marL="273685" indent="-273685">
                  <a:spcBef>
                    <a:spcPts val="250"/>
                  </a:spcBef>
                </a:pPr>
                <a:r>
                  <a:rPr lang="en-US" altLang="zh-CN" dirty="0">
                    <a:ea typeface="宋体" panose="02010600030101010101" pitchFamily="2" charset="-122"/>
                  </a:rPr>
                  <a:t>The canonical cover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𝐹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</m:oMath>
                </a14:m>
                <a:endParaRPr lang="en-US" altLang="zh-CN" dirty="0">
                  <a:ea typeface="宋体" panose="02010600030101010101" pitchFamily="2" charset="-122"/>
                </a:endParaRPr>
              </a:p>
              <a:p>
                <a:pPr marL="616585" lvl="2" indent="-273685">
                  <a:spcBef>
                    <a:spcPts val="250"/>
                  </a:spcBef>
                  <a:buFont typeface="Monotype Sorts" pitchFamily="2" charset="2"/>
                  <a:buAutoNum type="arabicPeriod"/>
                </a:pP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𝑡𝑦𝑝𝑒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→ 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𝑐𝑢𝑠𝑡𝑜𝑚𝑒𝑟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_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𝑖𝑑</m:t>
                    </m:r>
                  </m:oMath>
                </a14:m>
                <a:endPara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616585" lvl="2" indent="-273685">
                  <a:spcBef>
                    <a:spcPts val="250"/>
                  </a:spcBef>
                  <a:buFont typeface="Monotype Sorts" pitchFamily="2" charset="2"/>
                  <a:buAutoNum type="arabicPeriod"/>
                </a:pP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𝑐𝑢𝑠𝑡𝑜𝑚𝑒𝑟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_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𝑖𝑑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𝑒𝑚𝑝𝑙𝑜𝑦𝑒𝑒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_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𝑖𝑑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𝑡𝑦𝑝𝑒</m:t>
                    </m:r>
                  </m:oMath>
                </a14:m>
                <a:endParaRPr lang="en-US" altLang="zh-CN" sz="1800" i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Monotype Sorts" pitchFamily="2" charset="2"/>
                </a:endParaRPr>
              </a:p>
              <a:p>
                <a:pPr marL="616585" lvl="2" indent="-273685">
                  <a:spcBef>
                    <a:spcPts val="250"/>
                  </a:spcBef>
                  <a:buFont typeface="Monotype Sorts" pitchFamily="2" charset="2"/>
                  <a:buAutoNum type="arabicPeriod"/>
                </a:pP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Monotype Sort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𝑒𝑚𝑝𝑙𝑜𝑦𝑒𝑒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_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𝑖𝑑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𝑏𝑟𝑎𝑛𝑐ℎ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_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𝑛𝑎𝑚𝑒</m:t>
                    </m:r>
                  </m:oMath>
                </a14:m>
                <a:endParaRPr lang="en-US" altLang="zh-CN" sz="1800" i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273685" indent="-273685">
                  <a:spcBef>
                    <a:spcPts val="250"/>
                  </a:spcBef>
                </a:pPr>
                <a:r>
                  <a:rPr lang="en-US" altLang="zh-CN" sz="21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Wingdings" panose="05000000000000000000" pitchFamily="2" charset="2"/>
                  </a:rPr>
                  <a:t>Considering F</a:t>
                </a:r>
                <a:r>
                  <a:rPr lang="en-US" altLang="zh-CN" dirty="0">
                    <a:ea typeface="宋体" panose="02010600030101010101" pitchFamily="2" charset="-122"/>
                    <a:sym typeface="Wingdings" panose="05000000000000000000" pitchFamily="2" charset="2"/>
                  </a:rPr>
                  <a:t>Ds in different order may result in different decompositions.</a:t>
                </a:r>
                <a:endParaRPr lang="en-US" altLang="zh-CN" dirty="0">
                  <a:ea typeface="宋体" panose="02010600030101010101" pitchFamily="2" charset="-122"/>
                  <a:sym typeface="Wingdings" panose="05000000000000000000" pitchFamily="2" charset="2"/>
                </a:endParaRPr>
              </a:p>
              <a:p>
                <a:pPr marL="273685" indent="-273685">
                  <a:spcBef>
                    <a:spcPts val="250"/>
                  </a:spcBef>
                </a:pPr>
                <a:r>
                  <a:rPr lang="en-US" altLang="zh-CN" sz="21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Wingdings" panose="05000000000000000000" pitchFamily="2" charset="2"/>
                  </a:rPr>
                  <a:t>If we consider FD2 before FD1, the result will be </a:t>
                </a:r>
                <a:endParaRPr lang="en-US" altLang="zh-CN" sz="21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616585" lvl="2" indent="-273685">
                  <a:spcBef>
                    <a:spcPts val="250"/>
                  </a:spcBef>
                </a:pP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𝑅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’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={</m:t>
                    </m:r>
                    <m:bar>
                      <m:bar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barPr>
                      <m:e>
                        <m:r>
                          <a:rPr lang="en-US" altLang="zh-CN" sz="1800" i="1" dirty="0" err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𝑐</m:t>
                        </m:r>
                        <m:r>
                          <a:rPr lang="en-US" altLang="zh-CN" sz="1800" i="1" dirty="0" err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𝑢𝑠𝑡𝑜𝑚𝑒𝑟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zh-CN" sz="1800" i="1" dirty="0" err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𝑖𝑑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zh-CN" sz="1800" i="1" dirty="0" err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𝑒𝑚𝑝𝑙𝑜𝑦𝑒𝑒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zh-CN" sz="1800" i="1" dirty="0" err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𝑖𝑑</m:t>
                        </m:r>
                      </m:e>
                    </m:ba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𝑡𝑦𝑝𝑒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}</m:t>
                    </m:r>
                  </m:oMath>
                </a14:m>
                <a:endParaRPr lang="en-US" altLang="zh-CN" sz="1800" i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Monotype Sorts" pitchFamily="2" charset="2"/>
                </a:endParaRPr>
              </a:p>
              <a:p>
                <a:pPr marL="616585" lvl="2" indent="-273685">
                  <a:spcBef>
                    <a:spcPts val="250"/>
                  </a:spcBef>
                </a:pP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𝑅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Monotype Sorts" pitchFamily="2" charset="2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Monotype Sorts" pitchFamily="2" charset="2"/>
                          </a:rPr>
                          <m:t>’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Monotype Sorts" pitchFamily="2" charset="2"/>
                          </a:rPr>
                          <m:t>2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={</m:t>
                    </m:r>
                    <m:bar>
                      <m:bar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Monotype Sorts" pitchFamily="2" charset="2"/>
                          </a:rPr>
                        </m:ctrlPr>
                      </m:barPr>
                      <m:e>
                        <m:r>
                          <a:rPr lang="en-US" altLang="zh-CN" sz="1800" i="1" dirty="0" err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Monotype Sorts" pitchFamily="2" charset="2"/>
                          </a:rPr>
                          <m:t>𝑒𝑚𝑝𝑙𝑜𝑦𝑒𝑒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Monotype Sorts" pitchFamily="2" charset="2"/>
                          </a:rPr>
                          <m:t>_</m:t>
                        </m:r>
                        <m:r>
                          <a:rPr lang="en-US" altLang="zh-CN" sz="1800" i="1" dirty="0" err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Monotype Sorts" pitchFamily="2" charset="2"/>
                          </a:rPr>
                          <m:t>𝑖𝑑</m:t>
                        </m:r>
                      </m:e>
                    </m:ba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, 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𝑏𝑟𝑎𝑛𝑐ℎ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_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𝑛𝑎𝑚𝑒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endPara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241300" lvl="1" indent="0">
                  <a:spcBef>
                    <a:spcPts val="250"/>
                  </a:spcBef>
                  <a:buNone/>
                </a:pPr>
                <a:r>
                  <a:rPr lang="en-US" altLang="zh-CN" sz="21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Wingdings" panose="05000000000000000000" pitchFamily="2" charset="2"/>
                  </a:rPr>
                  <a:t>because </a:t>
                </a:r>
                <a:r>
                  <a:rPr lang="en-US" altLang="zh-CN" sz="21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Symbol" panose="05050102010706020507" pitchFamily="18" charset="2"/>
                  </a:rPr>
                  <a:t> is a subset of </a:t>
                </a:r>
                <a14:m>
                  <m:oMath xmlns:m="http://schemas.openxmlformats.org/officeDocument/2006/math">
                    <m:r>
                      <a:rPr lang="en-US" altLang="zh-CN" sz="21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{</m:t>
                    </m:r>
                    <m:bar>
                      <m:barPr>
                        <m:ctrlPr>
                          <a:rPr lang="en-US" altLang="zh-CN" sz="21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barPr>
                      <m:e>
                        <m:r>
                          <a:rPr lang="en-US" altLang="zh-CN" sz="21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𝑡𝑦𝑝𝑒</m:t>
                        </m:r>
                      </m:e>
                    </m:bar>
                    <m:r>
                      <a:rPr lang="en-US" altLang="zh-CN" sz="21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zh-CN" sz="21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𝑐𝑢𝑠𝑡𝑜𝑚𝑒𝑟</m:t>
                    </m:r>
                    <m:r>
                      <a:rPr lang="en-US" altLang="zh-CN" sz="21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_</m:t>
                    </m:r>
                    <m:r>
                      <a:rPr lang="en-US" altLang="zh-CN" sz="21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𝑖𝑑</m:t>
                    </m:r>
                    <m:r>
                      <a:rPr lang="en-US" altLang="zh-CN" sz="21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}</m:t>
                    </m:r>
                  </m:oMath>
                </a14:m>
              </a:p>
              <a:p>
                <a:pPr marL="241300" lvl="1" indent="0">
                  <a:spcBef>
                    <a:spcPts val="250"/>
                  </a:spcBef>
                  <a:buNone/>
                </a:pPr>
                <a:r>
                  <a:rPr lang="en-US" altLang="zh-CN" sz="21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Monotype Sorts" pitchFamily="2" charset="2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1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{</m:t>
                    </m:r>
                    <m:bar>
                      <m:barPr>
                        <m:ctrlPr>
                          <a:rPr lang="en-US" altLang="zh-CN" sz="21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barPr>
                      <m:e>
                        <m:r>
                          <a:rPr lang="en-US" altLang="zh-CN" sz="2100" i="1" dirty="0" err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𝑐</m:t>
                        </m:r>
                        <m:r>
                          <a:rPr lang="en-US" altLang="zh-CN" sz="2100" i="1" dirty="0" err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𝑢𝑠𝑡𝑜𝑚𝑒𝑟</m:t>
                        </m:r>
                        <m:r>
                          <a:rPr lang="en-US" altLang="zh-CN" sz="21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zh-CN" sz="2100" i="1" dirty="0" err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𝑖𝑑</m:t>
                        </m:r>
                        <m:r>
                          <a:rPr lang="en-US" altLang="zh-CN" sz="21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zh-CN" sz="2100" i="1" dirty="0" err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𝑒𝑚𝑝𝑙𝑜𝑦𝑒𝑒</m:t>
                        </m:r>
                        <m:r>
                          <a:rPr lang="en-US" altLang="zh-CN" sz="21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zh-CN" sz="2100" i="1" dirty="0" err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𝑖𝑑</m:t>
                        </m:r>
                      </m:e>
                    </m:bar>
                    <m:r>
                      <a:rPr lang="en-US" altLang="zh-CN" sz="21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21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 </m:t>
                    </m:r>
                    <m:r>
                      <a:rPr lang="en-US" altLang="zh-CN" sz="21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𝑡𝑦𝑝𝑒</m:t>
                    </m:r>
                    <m:r>
                      <a:rPr lang="en-US" altLang="zh-CN" sz="21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}</m:t>
                    </m:r>
                  </m:oMath>
                </a14:m>
                <a:endParaRPr lang="en-US" altLang="zh-CN" sz="2100" i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Monotype Sorts" pitchFamily="2" charset="2"/>
                </a:endParaRPr>
              </a:p>
              <a:p>
                <a:pPr marL="241300" lvl="1" indent="0">
                  <a:spcBef>
                    <a:spcPts val="250"/>
                  </a:spcBef>
                  <a:buNone/>
                </a:pPr>
                <a:endParaRPr lang="en-US" altLang="zh-CN" sz="2400" i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241300" lvl="1" indent="0">
                  <a:spcBef>
                    <a:spcPts val="250"/>
                  </a:spcBef>
                  <a:buNone/>
                </a:pPr>
                <a:endParaRPr lang="en-US" altLang="zh-CN" sz="21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7886700" cy="52578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rId2" action="ppaction://hlinksldjump"/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rId2" action="ppaction://hlinksldjump"/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altLang="zh-CN" dirty="0">
                <a:ea typeface="宋体" panose="02010600030101010101" pitchFamily="2" charset="-122"/>
              </a:rPr>
              <a:t>3NF Decomposition Example</a:t>
            </a:r>
            <a:endParaRPr 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0200"/>
                <a:ext cx="7886700" cy="5257800"/>
              </a:xfrm>
            </p:spPr>
            <p:txBody>
              <a:bodyPr numCol="1">
                <a:noAutofit/>
              </a:bodyPr>
              <a:lstStyle/>
              <a:p>
                <a:r>
                  <a:rPr lang="en-US" altLang="zh-CN" dirty="0">
                    <a:ea typeface="宋体" panose="02010600030101010101" pitchFamily="2" charset="-122"/>
                  </a:rPr>
                  <a:t>Minor extension of the 3NF decomposition algorithm: at end of the for loop, detect and delete schemas, such as </a:t>
                </a:r>
                <a:r>
                  <a:rPr lang="en-US" altLang="zh-CN" dirty="0">
                    <a:ea typeface="宋体" panose="02010600030101010101" pitchFamily="2" charset="-122"/>
                    <a:sym typeface="Monotype Sorts" pitchFamily="2" charset="2"/>
                  </a:rPr>
                  <a:t>, </a:t>
                </a:r>
                <a:r>
                  <a:rPr lang="en-US" altLang="zh-CN" dirty="0">
                    <a:ea typeface="宋体" panose="02010600030101010101" pitchFamily="2" charset="-122"/>
                  </a:rPr>
                  <a:t>which are subsets of other schemas.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{</m:t>
                    </m:r>
                    <m:bar>
                      <m:bar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Monotype Sorts" pitchFamily="2" charset="2"/>
                          </a:rPr>
                        </m:ctrlPr>
                      </m:bar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Monotype Sorts" pitchFamily="2" charset="2"/>
                          </a:rPr>
                          <m:t>𝑡𝑦𝑝𝑒</m:t>
                        </m:r>
                      </m:e>
                    </m:ba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, 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𝑐𝑢𝑠𝑡𝑜𝑚𝑒𝑟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_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𝑖𝑑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}</m:t>
                    </m:r>
                  </m:oMath>
                </a14:m>
                <a:endParaRPr lang="en-US" altLang="zh-CN" sz="1800" dirty="0">
                  <a:latin typeface="+mn-lt"/>
                  <a:ea typeface="宋体" panose="02010600030101010101" pitchFamily="2" charset="-122"/>
                  <a:cs typeface="+mn-cs"/>
                </a:endParaRPr>
              </a:p>
              <a:p>
                <a:r>
                  <a:rPr lang="en-US" altLang="zh-CN" sz="21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Then, the result will not depend on the order in which FDs are considered.</a:t>
                </a:r>
                <a:endParaRPr lang="en-US" altLang="zh-CN" sz="21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ea typeface="宋体" panose="02010600030101010101" pitchFamily="2" charset="-122"/>
                  </a:rPr>
                  <a:t>The resultant simplified 3NF schema is:</a:t>
                </a:r>
                <a:endParaRPr lang="en-US" altLang="zh-CN" dirty="0">
                  <a:ea typeface="宋体" panose="02010600030101010101" pitchFamily="2" charset="-122"/>
                </a:endParaRPr>
              </a:p>
              <a:p>
                <a:pPr>
                  <a:buFont typeface="Monotype Sorts" pitchFamily="2" charset="2"/>
                  <a:buNone/>
                </a:pPr>
                <a:r>
                  <a:rPr lang="en-US" altLang="zh-CN" dirty="0">
                    <a:ea typeface="宋体" panose="02010600030101010101" pitchFamily="2" charset="-122"/>
                    <a:sym typeface="Monotype Sorts" pitchFamily="2" charset="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Monotype Sorts" pitchFamily="2" charset="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Monotype Sorts" pitchFamily="2" charset="2"/>
                          </a:rPr>
                          <m:t>𝑅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Monotype Sorts" pitchFamily="2" charset="2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={</m:t>
                    </m:r>
                    <m:bar>
                      <m:bar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Monotype Sorts" pitchFamily="2" charset="2"/>
                          </a:rPr>
                        </m:ctrlPr>
                      </m:bar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𝑐𝑢𝑠𝑡𝑜𝑚𝑒𝑟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_</m:t>
                        </m:r>
                        <m:r>
                          <a:rPr lang="en-US" altLang="zh-CN" i="1" dirty="0" err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𝑖𝑑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r>
                          <a:rPr lang="en-US" altLang="zh-CN" i="1" dirty="0" err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𝑒𝑚𝑝𝑙𝑜𝑦𝑒𝑒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_</m:t>
                        </m:r>
                        <m:r>
                          <a:rPr lang="en-US" altLang="zh-CN" i="1" dirty="0" err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𝑖𝑑</m:t>
                        </m:r>
                      </m:e>
                    </m:ba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𝑡𝑦𝑝𝑒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endParaRPr lang="en-US" altLang="zh-CN" dirty="0">
                  <a:ea typeface="宋体" panose="02010600030101010101" pitchFamily="2" charset="-122"/>
                </a:endParaRPr>
              </a:p>
              <a:p>
                <a:pPr>
                  <a:buFont typeface="Monotype Sorts" pitchFamily="2" charset="2"/>
                  <a:buNone/>
                </a:pPr>
                <a:r>
                  <a:rPr lang="en-US" altLang="zh-CN" dirty="0">
                    <a:ea typeface="宋体" panose="02010600030101010101" pitchFamily="2" charset="-12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bar>
                      <m:bar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bar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𝑒𝑚𝑝𝑙𝑜𝑦𝑒𝑒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_</m:t>
                        </m:r>
                        <m:r>
                          <a:rPr lang="en-US" altLang="zh-CN" i="1" dirty="0" err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𝑖𝑑</m:t>
                        </m:r>
                      </m:e>
                    </m:ba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𝑏𝑟𝑎𝑛𝑐ℎ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_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𝑛𝑎𝑚𝑒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endParaRPr lang="en-US" altLang="zh-CN" dirty="0">
                  <a:ea typeface="宋体" panose="02010600030101010101" pitchFamily="2" charset="-122"/>
                </a:endParaRPr>
              </a:p>
              <a:p>
                <a:pPr marL="241300" lvl="1" indent="0">
                  <a:spcBef>
                    <a:spcPts val="250"/>
                  </a:spcBef>
                  <a:buNone/>
                </a:pPr>
                <a:endParaRPr lang="en-US" altLang="zh-CN" sz="2100" i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241300" lvl="1" indent="0">
                  <a:spcBef>
                    <a:spcPts val="250"/>
                  </a:spcBef>
                  <a:buNone/>
                </a:pPr>
                <a:endParaRPr lang="en-US" altLang="zh-CN" sz="21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7886700" cy="52578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rId2" action="ppaction://hlinksldjump"/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rId2" action="ppaction://hlinksldjump"/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altLang="zh-CN" dirty="0">
                <a:ea typeface="宋体" panose="02010600030101010101" pitchFamily="2" charset="-122"/>
              </a:rPr>
              <a:t>Comparison of BCNF and 3NF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5257800"/>
          </a:xfrm>
        </p:spPr>
        <p:txBody>
          <a:bodyPr numCol="1">
            <a:no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It is always possible to decompose a relation into a set of  relations that are in 3NF such that: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 decomposition is lossless.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 dependencies are preserved.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It is always possible to decompose a relation into a set of relations that are in BCNF such that: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 decomposition is lossless.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it may not be possible to preserve dependencies.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hlinkClick r:id="rId1" action="ppaction://hlinksldjump"/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rId1" action="ppaction://hlinksldjump"/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rId1" action="ppaction://hlinksldjump"/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rId1" action="ppaction://hlinksldjump"/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rId1" action="ppaction://hlinksldjump"/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rId1" action="ppaction://hlinksldjump"/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rId1" action="ppaction://hlinksldjump"/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en-US" dirty="0"/>
              <a:t>End of Lecture 11</a:t>
            </a:r>
            <a:endParaRPr lang="en-US" dirty="0"/>
          </a:p>
        </p:txBody>
      </p:sp>
      <p:sp>
        <p:nvSpPr>
          <p:cNvPr id="8" name="矩形 3">
            <a:hlinkClick r:id="" action="ppaction://noaction"/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4">
            <a:hlinkClick r:id="" action="ppaction://noaction"/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5">
            <a:hlinkClick r:id="" action="ppaction://noaction"/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6">
            <a:hlinkClick r:id="" action="ppaction://noaction"/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7">
            <a:hlinkClick r:id="" action="ppaction://noaction"/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8">
            <a:hlinkClick r:id="" action="ppaction://noaction"/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9">
            <a:hlinkClick r:id="" action="ppaction://noaction"/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altLang="zh-CN" dirty="0"/>
              <a:t>Motivation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904510"/>
          </a:xfrm>
        </p:spPr>
        <p:txBody>
          <a:bodyPr numCol="1">
            <a:normAutofit/>
          </a:bodyPr>
          <a:lstStyle/>
          <a:p>
            <a:r>
              <a:rPr lang="en-US" altLang="zh-CN" dirty="0"/>
              <a:t>There are some situations that</a:t>
            </a:r>
            <a:endParaRPr lang="en-US" altLang="zh-CN" dirty="0"/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BCNF decomposition is not dependency preserving, but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efficiently checking the dependency violation on updates is important.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/>
              <a:t>Thus, we define a weaker normal form called Third Normal Form (3NF).</a:t>
            </a:r>
            <a:endParaRPr lang="en-US" altLang="zh-CN" dirty="0"/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3NF allows some redundancy (with resultant problems; we will see examples later). 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But functional dependencies can be checked on individual relations without computing a join.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There is always a lossless-join, dependency-preserving decomposition into 3NF. 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hlinkClick r:id="rId1" action="ppaction://hlinksldjump"/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rId1" action="ppaction://hlinksldjump"/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rId1" action="ppaction://hlinksldjump"/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rId1" action="ppaction://hlinksldjump"/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rId1" action="ppaction://hlinksldjump"/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rId1" action="ppaction://hlinksldjump"/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rId1" action="ppaction://hlinksldjump"/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altLang="zh-CN" dirty="0">
                <a:ea typeface="宋体" panose="02010600030101010101" pitchFamily="2" charset="-122"/>
              </a:rPr>
              <a:t>Third Normal Form</a:t>
            </a:r>
            <a:endParaRPr 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0200"/>
                <a:ext cx="7886700" cy="4904510"/>
              </a:xfrm>
            </p:spPr>
            <p:txBody>
              <a:bodyPr numCol="1">
                <a:normAutofit/>
              </a:bodyPr>
              <a:lstStyle/>
              <a:p>
                <a:pPr>
                  <a:tabLst>
                    <a:tab pos="2738120" algn="l"/>
                  </a:tabLst>
                </a:pPr>
                <a:r>
                  <a:rPr lang="en-US" altLang="zh-CN" dirty="0"/>
                  <a:t>A relation schema 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is in 3NF with respect to a set 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of</a:t>
                </a:r>
                <a:br>
                  <a:rPr lang="en-US" altLang="zh-CN" dirty="0"/>
                </a:br>
                <a:r>
                  <a:rPr lang="en-US" altLang="zh-CN" dirty="0"/>
                  <a:t>functional dependencies if for all functional dependencies in </a:t>
                </a:r>
                <a:br>
                  <a:rPr lang="en-US" altLang="zh-CN" dirty="0"/>
                </a:br>
                <a:r>
                  <a:rPr lang="en-US" altLang="zh-CN" dirty="0"/>
                  <a:t>of the form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</a:p>
              <a:p>
                <a:pPr marL="0" indent="0" algn="ctr">
                  <a:buNone/>
                  <a:tabLst>
                    <a:tab pos="273812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m:t>𝛼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m:t>→</m:t>
                      </m:r>
                      <m:r>
                        <a:rPr lang="el-GR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m:t>𝛽</m:t>
                      </m:r>
                    </m:oMath>
                  </m:oMathPara>
                </a14:m>
                <a:endParaRPr lang="en-US" altLang="zh-CN" i="1" dirty="0">
                  <a:ea typeface="宋体" panose="02010600030101010101" pitchFamily="2" charset="-122"/>
                  <a:sym typeface="Monotype Sorts" pitchFamily="2" charset="2"/>
                </a:endParaRPr>
              </a:p>
              <a:p>
                <a:pPr marL="273685" indent="0">
                  <a:buNone/>
                  <a:tabLst>
                    <a:tab pos="2738120" algn="l"/>
                  </a:tabLst>
                </a:pPr>
                <a:r>
                  <a:rPr lang="en-US" altLang="zh-CN" dirty="0">
                    <a:ea typeface="宋体" panose="02010600030101010101" pitchFamily="2" charset="-122"/>
                    <a:sym typeface="Monotype Sorts" pitchFamily="2" charset="2"/>
                  </a:rPr>
                  <a:t>at least one of the following holds:</a:t>
                </a:r>
                <a:endParaRPr lang="en-US" altLang="zh-CN" dirty="0">
                  <a:ea typeface="宋体" panose="02010600030101010101" pitchFamily="2" charset="-122"/>
                  <a:sym typeface="Monotype Sorts" pitchFamily="2" charset="2"/>
                </a:endParaRPr>
              </a:p>
              <a:p>
                <a:pPr lvl="1">
                  <a:tabLst>
                    <a:tab pos="2738120" algn="l"/>
                  </a:tabLst>
                </a:pPr>
                <a:r>
                  <a:rPr lang="en-US" altLang="zh-CN" i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is trivial 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;</a:t>
                </a:r>
                <a14:m>
                  <m:oMath xmlns:m="http://schemas.openxmlformats.org/officeDocument/2006/math">
                    <m:r>
                      <a:rPr lang="el-GR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𝛼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l-GR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𝛽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Greek Symbols" pitchFamily="18" charset="2"/>
                      </a:rPr>
                      <m:t>(</m:t>
                    </m:r>
                    <m:r>
                      <a:rPr lang="el-GR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𝛽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⊆</m:t>
                    </m:r>
                    <m:r>
                      <a:rPr lang="el-GR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𝛼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Greek Symbols" pitchFamily="18" charset="2"/>
                      </a:rPr>
                      <m:t>)</m:t>
                    </m:r>
                  </m:oMath>
                </a14:m>
              </a:p>
              <a:p>
                <a:pPr lvl="1">
                  <a:tabLst>
                    <a:tab pos="2738120" algn="l"/>
                  </a:tabLst>
                </a:pP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 is a </a:t>
                </a:r>
                <a:r>
                  <a:rPr lang="en-US" altLang="zh-CN" dirty="0" err="1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superkey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 for 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; or</a:t>
                </a:r>
                <a14:m>
                  <m:oMath xmlns:m="http://schemas.openxmlformats.org/officeDocument/2006/math">
                    <m:r>
                      <a:rPr lang="el-GR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𝛼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Greek Symbols" pitchFamily="18" charset="2"/>
                      </a:rPr>
                      <m:t>𝑅</m:t>
                    </m:r>
                  </m:oMath>
                </a14:m>
              </a:p>
              <a:p>
                <a:pPr lvl="1">
                  <a:tabLst>
                    <a:tab pos="2738120" algn="l"/>
                  </a:tabLst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each attribute in 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 is contained in a candidate key for </a:t>
                </a:r>
                <a:r>
                  <a:rPr lang="en-US" altLang="zh-CN" i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.</a:t>
                </a:r>
                <a14:m>
                  <m:oMath xmlns:m="http://schemas.openxmlformats.org/officeDocument/2006/math">
                    <m:r>
                      <a:rPr lang="el-GR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𝛽</m:t>
                    </m:r>
                    <m:r>
                      <a:rPr lang="zh-CN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∖</m:t>
                    </m:r>
                    <m:r>
                      <a:rPr lang="el-GR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𝛼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Greek Symbols" pitchFamily="18" charset="2"/>
                      </a:rPr>
                      <m:t>𝑅</m:t>
                    </m:r>
                  </m:oMath>
                </a14:m>
              </a:p>
              <a:p>
                <a:pPr lvl="1">
                  <a:buFont typeface="Monotype Sorts" pitchFamily="2" charset="2"/>
                  <a:buNone/>
                  <a:tabLst>
                    <a:tab pos="2738120" algn="l"/>
                  </a:tabLst>
                </a:pPr>
                <a:r>
                  <a:rPr lang="en-US" altLang="zh-CN" i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   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(</a:t>
                </a:r>
                <a:r>
                  <a:rPr lang="en-US" altLang="zh-CN" b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NOTE</a:t>
                </a:r>
                <a:r>
                  <a:rPr lang="en-US" altLang="zh-CN" i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: 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each attribute can be in a different candidate key)</a:t>
                </a:r>
                <a:endParaRPr lang="en-US" altLang="zh-CN" i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Greek Symbols" pitchFamily="18" charset="2"/>
                </a:endParaRPr>
              </a:p>
              <a:p>
                <a:pPr>
                  <a:tabLst>
                    <a:tab pos="2738120" algn="l"/>
                  </a:tabLst>
                </a:pPr>
                <a:r>
                  <a:rPr lang="en-US" altLang="zh-CN" dirty="0">
                    <a:ea typeface="宋体" panose="02010600030101010101" pitchFamily="2" charset="-122"/>
                    <a:sym typeface="Greek Symbols" pitchFamily="18" charset="2"/>
                  </a:rPr>
                  <a:t>If a relation is in BCNF it is in 3NF (since in BCNF one of the first two conditions above must hold).</a:t>
                </a:r>
                <a:endParaRPr lang="en-US" altLang="zh-CN" dirty="0">
                  <a:ea typeface="宋体" panose="02010600030101010101" pitchFamily="2" charset="-122"/>
                  <a:sym typeface="Greek Symbols" pitchFamily="18" charset="2"/>
                </a:endParaRPr>
              </a:p>
              <a:p>
                <a:pPr>
                  <a:tabLst>
                    <a:tab pos="2738120" algn="l"/>
                  </a:tabLst>
                </a:pPr>
                <a:r>
                  <a:rPr lang="en-US" altLang="zh-CN" dirty="0">
                    <a:ea typeface="宋体" panose="02010600030101010101" pitchFamily="2" charset="-122"/>
                  </a:rPr>
                  <a:t>Third condition is a minimal relaxation of BCNF to ensure dependency preservation (will see why later).</a:t>
                </a:r>
                <a:endParaRPr lang="en-US" altLang="zh-CN" dirty="0">
                  <a:ea typeface="宋体" panose="02010600030101010101" pitchFamily="2" charset="-122"/>
                </a:endParaRPr>
              </a:p>
              <a:p>
                <a:pPr>
                  <a:tabLst>
                    <a:tab pos="2738120" algn="l"/>
                  </a:tabLst>
                </a:pPr>
                <a:endParaRPr lang="zh-CN" dirty="0">
                  <a:ea typeface="宋体" panose="02010600030101010101" pitchFamily="2" charset="-122"/>
                  <a:sym typeface="Greek Symbols" pitchFamily="18" charset="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7886700" cy="4904510"/>
              </a:xfrm>
              <a:blipFill rotWithShape="1">
                <a:blip r:embed="rId1"/>
                <a:stretch>
                  <a:fillRect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rId2" action="ppaction://hlinksldjump"/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rId2" action="ppaction://hlinksldjump"/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altLang="zh-CN" dirty="0">
                <a:ea typeface="宋体" panose="02010600030101010101" pitchFamily="2" charset="-122"/>
              </a:rPr>
              <a:t>3NF Example</a:t>
            </a:r>
            <a:endParaRPr 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0200"/>
                <a:ext cx="7886700" cy="4904510"/>
              </a:xfrm>
            </p:spPr>
            <p:txBody>
              <a:bodyPr numCol="1">
                <a:normAutofit/>
              </a:bodyPr>
              <a:lstStyle/>
              <a:p>
                <a:pPr marL="269875" indent="-269875">
                  <a:tabLst>
                    <a:tab pos="744220" algn="l"/>
                  </a:tabLst>
                </a:pPr>
                <a:r>
                  <a:rPr lang="en-US" altLang="zh-CN" dirty="0">
                    <a:ea typeface="宋体" panose="02010600030101010101" pitchFamily="2" charset="-122"/>
                    <a:sym typeface="Monotype Sorts" pitchFamily="2" charset="2"/>
                  </a:rPr>
                  <a:t>Recall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Monotype Sorts" pitchFamily="2" charset="2"/>
                  </a:rPr>
                  <a:t> the example </a:t>
                </a:r>
                <a:r>
                  <a:rPr lang="en-US" altLang="zh-CN" dirty="0">
                    <a:ea typeface="宋体" panose="02010600030101010101" pitchFamily="2" charset="-122"/>
                    <a:sym typeface="Monotype Sorts" pitchFamily="2" charset="2"/>
                  </a:rPr>
                  <a:t>which shows BCNF is not dependency preserving. Let’s try it in 3NF.</a:t>
                </a:r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Monotype Sorts" pitchFamily="2" charset="2"/>
                </a:endParaRPr>
              </a:p>
              <a:p>
                <a:pPr marL="101600" indent="0">
                  <a:buNone/>
                  <a:tabLst>
                    <a:tab pos="744220" algn="l"/>
                  </a:tabLst>
                </a:pPr>
                <a:r>
                  <a:rPr lang="en-US" altLang="zh-CN" i="1" dirty="0">
                    <a:ea typeface="宋体" panose="02010600030101010101" pitchFamily="2" charset="-122"/>
                    <a:sym typeface="Monotype Sorts" pitchFamily="2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𝑅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={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𝐽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𝐾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𝐿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}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Monotype Sorts" pitchFamily="2" charset="2"/>
                </a:endParaRPr>
              </a:p>
              <a:p>
                <a:pPr marL="101600" indent="0">
                  <a:buNone/>
                  <a:tabLst>
                    <a:tab pos="744220" algn="l"/>
                  </a:tabLst>
                </a:pP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Monotype Sorts" pitchFamily="2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={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𝐽𝐾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𝐿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𝐿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𝐾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}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Monotype Sorts" pitchFamily="2" charset="2"/>
                </a:endParaRPr>
              </a:p>
              <a:p>
                <a:pPr marL="101600" indent="0">
                  <a:buNone/>
                  <a:tabLst>
                    <a:tab pos="267970" algn="l"/>
                  </a:tabLst>
                </a:pPr>
                <a:r>
                  <a:rPr lang="en-US" altLang="zh-CN" dirty="0">
                    <a:ea typeface="宋体" panose="02010600030101010101" pitchFamily="2" charset="-122"/>
                    <a:sym typeface="Monotype Sorts" pitchFamily="2" charset="2"/>
                  </a:rPr>
                  <a:t>	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Monotype Sorts" pitchFamily="2" charset="2"/>
                  </a:rPr>
                  <a:t>Candidate keys are 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Monotype Sorts" pitchFamily="2" charset="2"/>
                  </a:rPr>
                  <a:t> and 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Monotype Sorts" pitchFamily="2" charset="2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{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𝐽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𝐾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}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{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𝐽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𝐿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}</m:t>
                    </m:r>
                  </m:oMath>
                </a14:m>
              </a:p>
              <a:p>
                <a:pPr>
                  <a:tabLst>
                    <a:tab pos="744220" algn="l"/>
                  </a:tabLst>
                </a:pP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Monotype Sorts" pitchFamily="2" charset="2"/>
                  </a:rPr>
                  <a:t> is already in 3NF because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𝑅</m:t>
                    </m:r>
                  </m:oMath>
                </a14:m>
                <a:endParaRPr lang="en-US" altLang="zh-CN" i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Monotype Sorts" pitchFamily="2" charset="2"/>
                </a:endParaRPr>
              </a:p>
              <a:p>
                <a:pPr lvl="1">
                  <a:tabLst>
                    <a:tab pos="744220" algn="l"/>
                  </a:tabLst>
                </a:pPr>
                <a:r>
                  <a:rPr lang="en-US" altLang="zh-CN" i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Monotype Sorts" pitchFamily="2" charset="2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Monotype Sorts" pitchFamily="2" charset="2"/>
                  </a:rPr>
                  <a:t>satisfies condition 2.</a:t>
                </a:r>
                <a:r>
                  <a:rPr lang="en-US" altLang="zh-CN" i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Monotype Sorts" pitchFamily="2" charset="2"/>
                  </a:rPr>
                  <a:t>	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Monotype Sorts" pitchFamily="2" charset="2"/>
                  </a:rPr>
                  <a:t> is a </a:t>
                </a:r>
                <a:r>
                  <a:rPr lang="en-US" altLang="zh-CN" dirty="0" err="1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Monotype Sorts" pitchFamily="2" charset="2"/>
                  </a:rPr>
                  <a:t>superkey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Monotype Sorts" pitchFamily="2" charset="2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𝐽𝐾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𝐿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{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𝐽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𝐾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}</m:t>
                    </m:r>
                  </m:oMath>
                </a14:m>
              </a:p>
              <a:p>
                <a:pPr lvl="1">
                  <a:tabLst>
                    <a:tab pos="744220" algn="l"/>
                  </a:tabLst>
                </a:pPr>
                <a:r>
                  <a:rPr lang="en-US" altLang="zh-CN" i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Monotype Sorts" pitchFamily="2" charset="2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Monotype Sorts" pitchFamily="2" charset="2"/>
                  </a:rPr>
                  <a:t>satisfies condition 3.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a subset of the candidate key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𝐿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𝐾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{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𝐾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}∖{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}={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Monotype Sorts" pitchFamily="2" charset="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7886700" cy="4904510"/>
              </a:xfrm>
              <a:blipFill rotWithShape="1">
                <a:blip r:embed="rId1"/>
                <a:stretch>
                  <a:fillRect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rId2" action="ppaction://hlinksldjump"/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rId2" action="ppaction://hlinksldjump"/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altLang="zh-CN" dirty="0">
                <a:ea typeface="宋体" panose="02010600030101010101" pitchFamily="2" charset="-122"/>
              </a:rPr>
              <a:t>Redundancy in 3NF</a:t>
            </a:r>
            <a:endParaRPr 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0200"/>
                <a:ext cx="7886700" cy="4904510"/>
              </a:xfrm>
            </p:spPr>
            <p:txBody>
              <a:bodyPr numCol="1">
                <a:normAutofit/>
              </a:bodyPr>
              <a:lstStyle/>
              <a:p>
                <a:pPr>
                  <a:tabLst>
                    <a:tab pos="744220" algn="l"/>
                  </a:tabLst>
                </a:pP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Monotype Sorts" pitchFamily="2" charset="2"/>
                  </a:rPr>
                  <a:t>We allow redundancies in 3NF.</a:t>
                </a:r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Monotype Sorts" pitchFamily="2" charset="2"/>
                </a:endParaRPr>
              </a:p>
              <a:p>
                <a:pPr>
                  <a:tabLst>
                    <a:tab pos="744220" algn="l"/>
                  </a:tabLst>
                </a:pPr>
                <a:r>
                  <a:rPr lang="en-US" altLang="zh-CN" dirty="0">
                    <a:ea typeface="宋体" panose="02010600030101010101" pitchFamily="2" charset="-122"/>
                    <a:sym typeface="Monotype Sorts" pitchFamily="2" charset="2"/>
                  </a:rPr>
                  <a:t>For example, </a:t>
                </a:r>
                <a:r>
                  <a:rPr lang="en-US" altLang="zh-CN" dirty="0">
                    <a:ea typeface="宋体" panose="02010600030101010101" pitchFamily="2" charset="-122"/>
                    <a:sym typeface="Monotype Sorts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𝑅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={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𝐽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𝐾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𝐿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}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={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𝐽𝐾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𝐿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𝐿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𝐾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}</m:t>
                    </m:r>
                  </m:oMath>
                </a14:m>
                <a:endParaRPr lang="en-US" altLang="zh-CN" dirty="0">
                  <a:ea typeface="宋体" panose="02010600030101010101" pitchFamily="2" charset="-122"/>
                  <a:sym typeface="Monotype Sorts" pitchFamily="2" charset="2"/>
                </a:endParaRPr>
              </a:p>
              <a:p>
                <a:pPr>
                  <a:tabLst>
                    <a:tab pos="744220" algn="l"/>
                  </a:tabLst>
                </a:pPr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Monotype Sorts" pitchFamily="2" charset="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7886700" cy="4904510"/>
              </a:xfrm>
              <a:blipFill rotWithShape="1">
                <a:blip r:embed="rId1"/>
                <a:stretch>
                  <a:fillRect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rId2" action="ppaction://hlinksldjump"/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rId2" action="ppaction://hlinksldjump"/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表格 11"/>
          <p:cNvGraphicFramePr>
            <a:graphicFrameLocks noGrp="1"/>
          </p:cNvGraphicFramePr>
          <p:nvPr/>
        </p:nvGraphicFramePr>
        <p:xfrm>
          <a:off x="3801476" y="2712916"/>
          <a:ext cx="11391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351155"/>
                <a:gridCol w="373380"/>
              </a:tblGrid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lang="en-US" altLang="zh-CN" sz="15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endParaRPr lang="zh-CN" sz="15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lang="en-US" altLang="zh-CN" sz="15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endParaRPr lang="zh-CN" sz="15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lang="en-US" altLang="zh-CN" sz="15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endParaRPr lang="zh-CN" sz="15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lang="en-US" altLang="zh-CN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altLang="zh-CN" sz="15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15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lang="en-US" altLang="zh-CN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altLang="zh-CN" sz="15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15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lang="en-US" altLang="zh-CN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r>
                        <a:rPr lang="en-US" altLang="zh-CN" sz="15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15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lang="en-US" altLang="zh-CN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altLang="zh-CN" sz="15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sz="15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lang="en-US" altLang="zh-CN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altLang="zh-CN" sz="15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15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lang="en-US" altLang="zh-CN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r>
                        <a:rPr lang="en-US" altLang="zh-CN" sz="15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15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lang="en-US" altLang="zh-CN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altLang="zh-CN" sz="15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sz="15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lang="en-US" altLang="zh-CN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altLang="zh-CN" sz="15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15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lang="en-US" altLang="zh-CN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r>
                        <a:rPr lang="en-US" altLang="zh-CN" sz="15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15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lang="en-US" altLang="zh-CN" sz="15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  <a:endParaRPr lang="zh-CN" sz="15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lang="en-US" altLang="zh-CN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altLang="zh-CN" sz="15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sz="15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lang="en-US" altLang="zh-CN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r>
                        <a:rPr lang="en-US" altLang="zh-CN" sz="15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sz="15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altLang="zh-CN" dirty="0">
                <a:ea typeface="宋体" panose="02010600030101010101" pitchFamily="2" charset="-122"/>
              </a:rPr>
              <a:t>3NF Decomposition Strategy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904510"/>
          </a:xfrm>
        </p:spPr>
        <p:txBody>
          <a:bodyPr numCol="1">
            <a:normAutofit/>
          </a:bodyPr>
          <a:lstStyle/>
          <a:p>
            <a:pPr>
              <a:tabLst>
                <a:tab pos="744220" algn="l"/>
              </a:tabLst>
            </a:pPr>
            <a:r>
              <a:rPr lang="en-US" altLang="zh-CN" dirty="0"/>
              <a:t>In order to make sure the decomposition is dependency preserving, we decompose the schema by using every functional dependency in an </a:t>
            </a:r>
            <a:r>
              <a:rPr lang="en-US" altLang="zh-CN" b="1" dirty="0"/>
              <a:t>equivalent</a:t>
            </a:r>
            <a:r>
              <a:rPr lang="en-US" altLang="zh-CN" dirty="0"/>
              <a:t> functional dependency set.</a:t>
            </a:r>
            <a:endParaRPr lang="en-US" altLang="zh-CN" dirty="0"/>
          </a:p>
          <a:p>
            <a:pPr>
              <a:tabLst>
                <a:tab pos="744220" algn="l"/>
              </a:tabLst>
            </a:pPr>
            <a:r>
              <a:rPr lang="en-US" altLang="zh-CN" dirty="0"/>
              <a:t>To keep the decomposition simple, we find the “</a:t>
            </a:r>
            <a:r>
              <a:rPr lang="en-US" altLang="zh-CN" b="1" dirty="0"/>
              <a:t>smallest</a:t>
            </a:r>
            <a:r>
              <a:rPr lang="en-US" altLang="zh-CN" dirty="0"/>
              <a:t>” FD set (canonical cover)</a:t>
            </a:r>
            <a:endParaRPr lang="en-US" altLang="zh-CN" dirty="0"/>
          </a:p>
          <a:p>
            <a:pPr>
              <a:tabLst>
                <a:tab pos="744220" algn="l"/>
              </a:tabLst>
            </a:pPr>
            <a:r>
              <a:rPr lang="en-US" altLang="zh-CN" dirty="0"/>
              <a:t>by removing all “</a:t>
            </a:r>
            <a:r>
              <a:rPr lang="en-US" altLang="zh-CN" b="1" dirty="0"/>
              <a:t>useless</a:t>
            </a:r>
            <a:r>
              <a:rPr lang="en-US" altLang="zh-CN" dirty="0"/>
              <a:t>” (extraneous) attributes from each of the FD. </a:t>
            </a:r>
            <a:endParaRPr lang="en-US" altLang="zh-CN" dirty="0"/>
          </a:p>
          <a:p>
            <a:pPr lvl="1">
              <a:tabLst>
                <a:tab pos="744220" algn="l"/>
              </a:tabLs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We have seen “equivalent” FD set, the closures.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tabLst>
                <a:tab pos="744220" algn="l"/>
              </a:tabLs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If two FD sets are equivalent, then one can logically infer the other.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tabLst>
                <a:tab pos="744220" algn="l"/>
              </a:tabLs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other words, the constraints presented by one schema is exactly the same as the other.</a:t>
            </a:r>
            <a:br>
              <a:rPr lang="en-US" altLang="zh-CN" dirty="0"/>
            </a:b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Monotype Sorts" pitchFamily="2" charset="2"/>
            </a:endParaRPr>
          </a:p>
        </p:txBody>
      </p:sp>
      <p:sp>
        <p:nvSpPr>
          <p:cNvPr id="4" name="矩形 3">
            <a:hlinkClick r:id="rId1" action="ppaction://hlinksldjump"/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rId1" action="ppaction://hlinksldjump"/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rId1" action="ppaction://hlinksldjump"/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rId1" action="ppaction://hlinksldjump"/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rId1" action="ppaction://hlinksldjump"/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rId1" action="ppaction://hlinksldjump"/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rId1" action="ppaction://hlinksldjump"/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altLang="zh-CN" dirty="0">
                <a:ea typeface="宋体" panose="02010600030101010101" pitchFamily="2" charset="-122"/>
              </a:rPr>
              <a:t>Extraneous Attributes</a:t>
            </a:r>
            <a:endParaRPr 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0200"/>
                <a:ext cx="7886700" cy="4904510"/>
              </a:xfrm>
            </p:spPr>
            <p:txBody>
              <a:bodyPr numCol="1">
                <a:normAutofit/>
              </a:bodyPr>
              <a:lstStyle/>
              <a:p>
                <a:r>
                  <a:rPr lang="en-US" altLang="zh-CN" dirty="0">
                    <a:ea typeface="宋体" panose="02010600030101010101" pitchFamily="2" charset="-122"/>
                  </a:rPr>
                  <a:t>Intuitively, the extraneous attributes are the attributes which can be removed without changing the constraints expressed by the functional dependency set.</a:t>
                </a:r>
                <a:endParaRPr lang="en-US" altLang="zh-CN" dirty="0">
                  <a:ea typeface="宋体" panose="02010600030101010101" pitchFamily="2" charset="-122"/>
                </a:endParaRPr>
              </a:p>
              <a:p>
                <a:r>
                  <a:rPr lang="en-US" altLang="zh-CN" dirty="0">
                    <a:ea typeface="宋体" panose="02010600030101010101" pitchFamily="2" charset="-122"/>
                  </a:rPr>
                  <a:t>Consider a set </a:t>
                </a:r>
                <a:r>
                  <a:rPr lang="en-US" altLang="zh-CN" dirty="0">
                    <a:ea typeface="宋体" panose="02010600030101010101" pitchFamily="2" charset="-122"/>
                  </a:rPr>
                  <a:t> of functional dependencies and the functional dependency </a:t>
                </a:r>
                <a:r>
                  <a:rPr lang="en-US" altLang="zh-CN" dirty="0">
                    <a:ea typeface="宋体" panose="02010600030101010101" pitchFamily="2" charset="-122"/>
                    <a:sym typeface="Greek Symbols" pitchFamily="18" charset="2"/>
                  </a:rPr>
                  <a:t> in </a:t>
                </a:r>
                <a:r>
                  <a:rPr lang="en-US" altLang="zh-CN" dirty="0">
                    <a:ea typeface="宋体" panose="02010600030101010101" pitchFamily="2" charset="-122"/>
                    <a:sym typeface="Greek Symbols" pitchFamily="18" charset="2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𝐹</m:t>
                    </m:r>
                    <m:r>
                      <a:rPr lang="el-GR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𝛼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→</m:t>
                    </m:r>
                    <m:r>
                      <a:rPr lang="el-GR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𝛽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Greek Symbols" pitchFamily="18" charset="2"/>
                      </a:rPr>
                      <m:t>𝐹</m:t>
                    </m:r>
                  </m:oMath>
                </a14:m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Monotype Sorts" pitchFamily="2" charset="2"/>
                  </a:rPr>
                  <a:t>Attribute 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Monotype Sorts" pitchFamily="2" charset="2"/>
                  </a:rPr>
                  <a:t> is </a:t>
                </a:r>
                <a:r>
                  <a:rPr lang="en-US" altLang="zh-CN" b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Monotype Sorts" pitchFamily="2" charset="2"/>
                  </a:rPr>
                  <a:t>extraneous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Monotype Sorts" pitchFamily="2" charset="2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if 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 and 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 logically implies the new functional dependency set 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Monotype Sorts" pitchFamily="2" charset="2"/>
                      </a:rPr>
                      <m:t>𝛼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Greek Symbols" pitchFamily="18" charset="2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Greek Symbols" pitchFamily="18" charset="2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Greek Symbols" pitchFamily="18" charset="2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Greek Symbols" pitchFamily="18" charset="2"/>
                      </a:rPr>
                      <m:t>’=(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Greek Symbols" pitchFamily="18" charset="2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Greek Symbols" pitchFamily="18" charset="2"/>
                      </a:rPr>
                      <m:t>∖{</m:t>
                    </m:r>
                    <m:r>
                      <a:rPr lang="el-GR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𝛼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l-GR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𝛽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Greek Symbols" pitchFamily="18" charset="2"/>
                      </a:rPr>
                      <m:t>})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∪{(</m:t>
                    </m:r>
                    <m:r>
                      <a:rPr lang="el-GR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𝛼</m:t>
                    </m:r>
                    <m:r>
                      <a:rPr lang="zh-CN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∖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Greek Symbols" pitchFamily="18" charset="2"/>
                      </a:rPr>
                      <m:t>{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Greek Symbols" pitchFamily="18" charset="2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Greek Symbols" pitchFamily="18" charset="2"/>
                      </a:rPr>
                      <m:t>})→</m:t>
                    </m:r>
                    <m:r>
                      <a:rPr lang="el-GR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𝛽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Greek Symbols" pitchFamily="18" charset="2"/>
                      </a:rPr>
                      <m:t>}</m:t>
                    </m:r>
                  </m:oMath>
                </a14:m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Attribute 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 is </a:t>
                </a:r>
                <a:r>
                  <a:rPr lang="en-US" altLang="zh-CN" b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extraneous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 if 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 and the new set of functional dependencies 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logically implies </a:t>
                </a:r>
                <a:r>
                  <a:rPr lang="en-US" altLang="zh-CN" i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Greek Symbols" pitchFamily="18" charset="2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Greek Symbols" pitchFamily="18" charset="2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Greek Symbols" pitchFamily="18" charset="2"/>
                      </a:rPr>
                      <m:t>𝛽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Greek Symbols" pitchFamily="18" charset="2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Greek Symbols" pitchFamily="18" charset="2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Greek Symbols" pitchFamily="18" charset="2"/>
                      </a:rPr>
                      <m:t>’=(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Greek Symbols" pitchFamily="18" charset="2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Greek Symbols" pitchFamily="18" charset="2"/>
                      </a:rPr>
                      <m:t>∖{</m:t>
                    </m:r>
                    <m:r>
                      <a:rPr lang="el-GR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𝛼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l-GR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𝛽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Greek Symbols" pitchFamily="18" charset="2"/>
                      </a:rPr>
                      <m:t>})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∪{</m:t>
                    </m:r>
                    <m:r>
                      <a:rPr lang="el-GR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𝛼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Greek Symbols" pitchFamily="18" charset="2"/>
                      </a:rPr>
                      <m:t>(</m:t>
                    </m:r>
                    <m:r>
                      <a:rPr lang="el-GR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𝛽</m:t>
                    </m:r>
                    <m:r>
                      <a:rPr lang="zh-CN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∖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Greek Symbols" pitchFamily="18" charset="2"/>
                      </a:rPr>
                      <m:t>{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Greek Symbols" pitchFamily="18" charset="2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Greek Symbols" pitchFamily="18" charset="2"/>
                      </a:rPr>
                      <m:t>})}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Greek Symbols" pitchFamily="18" charset="2"/>
                      </a:rPr>
                      <m:t>𝐹</m:t>
                    </m:r>
                  </m:oMath>
                </a14:m>
              </a:p>
              <a:p>
                <a:r>
                  <a:rPr lang="en-US" altLang="zh-CN" dirty="0">
                    <a:ea typeface="宋体" panose="02010600030101010101" pitchFamily="2" charset="-122"/>
                  </a:rPr>
                  <a:t>Example: Given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𝐴𝐵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endParaRPr lang="en-US" altLang="zh-CN" dirty="0">
                  <a:ea typeface="宋体" panose="02010600030101010101" pitchFamily="2" charset="-122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is extraneous in 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because 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logically implies 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(I.e. the result of dropping </a:t>
                </a:r>
                <a:r>
                  <a:rPr lang="en-US" altLang="zh-CN" i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from 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).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𝐴𝐵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{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𝐵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𝐶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}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𝐴𝐵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𝐶</m:t>
                    </m:r>
                  </m:oMath>
                </a14:m>
              </a:p>
              <a:p>
                <a:r>
                  <a:rPr lang="en-US" altLang="zh-CN" dirty="0">
                    <a:ea typeface="宋体" panose="02010600030101010101" pitchFamily="2" charset="-122"/>
                  </a:rPr>
                  <a:t>Example:  Given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𝐴𝐵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𝐶𝐷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endParaRPr lang="en-US" altLang="zh-CN" dirty="0">
                  <a:ea typeface="宋体" panose="02010600030101010101" pitchFamily="2" charset="-122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is extraneous in 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since 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can be inferred even after deleting </a:t>
                </a:r>
                <a:r>
                  <a:rPr lang="en-US" altLang="zh-CN" i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𝐴𝐵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𝐶𝐷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𝐴𝐵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endParaRPr lang="en-US" altLang="zh-CN" i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7886700" cy="4904510"/>
              </a:xfrm>
              <a:blipFill rotWithShape="1">
                <a:blip r:embed="rId1"/>
                <a:stretch>
                  <a:fillRect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rId2" action="ppaction://hlinksldjump"/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rId2" action="ppaction://hlinksldjump"/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altLang="zh-CN" dirty="0">
                <a:ea typeface="宋体" panose="02010600030101010101" pitchFamily="2" charset="-122"/>
              </a:rPr>
              <a:t>Extraneous Attributes Detection</a:t>
            </a:r>
            <a:endParaRPr 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0200"/>
                <a:ext cx="7886700" cy="4904510"/>
              </a:xfrm>
            </p:spPr>
            <p:txBody>
              <a:bodyPr numCol="1">
                <a:normAutofit/>
              </a:bodyPr>
              <a:lstStyle/>
              <a:p>
                <a:pPr indent="-273685"/>
                <a:r>
                  <a:rPr lang="en-US" altLang="zh-CN" dirty="0">
                    <a:ea typeface="宋体" panose="02010600030101010101" pitchFamily="2" charset="-122"/>
                  </a:rPr>
                  <a:t>Consider a set of functional dependencies </a:t>
                </a:r>
                <a:r>
                  <a:rPr lang="en-US" altLang="zh-CN" dirty="0">
                    <a:ea typeface="宋体" panose="02010600030101010101" pitchFamily="2" charset="-122"/>
                  </a:rPr>
                  <a:t> and the functional dependency </a:t>
                </a:r>
                <a:r>
                  <a:rPr lang="en-US" altLang="zh-CN" dirty="0">
                    <a:ea typeface="宋体" panose="02010600030101010101" pitchFamily="2" charset="-122"/>
                    <a:sym typeface="Greek Symbols" pitchFamily="18" charset="2"/>
                  </a:rPr>
                  <a:t> in </a:t>
                </a:r>
                <a:r>
                  <a:rPr lang="en-US" altLang="zh-CN" dirty="0">
                    <a:ea typeface="宋体" panose="02010600030101010101" pitchFamily="2" charset="-122"/>
                    <a:sym typeface="Greek Symbols" pitchFamily="18" charset="2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𝐹</m:t>
                    </m:r>
                    <m:r>
                      <a:rPr lang="el-GR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𝛼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→</m:t>
                    </m:r>
                    <m:r>
                      <a:rPr lang="el-GR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𝛽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Greek Symbols" pitchFamily="18" charset="2"/>
                      </a:rPr>
                      <m:t>𝐹</m:t>
                    </m:r>
                  </m:oMath>
                </a14:m>
              </a:p>
              <a:p>
                <a:pPr marL="273685" indent="-273685"/>
                <a:r>
                  <a:rPr lang="en-US" altLang="zh-CN" dirty="0">
                    <a:ea typeface="宋体" panose="02010600030101010101" pitchFamily="2" charset="-122"/>
                    <a:sym typeface="Monotype Sorts" pitchFamily="2" charset="2"/>
                  </a:rPr>
                  <a:t>To test if attribute </a:t>
                </a:r>
                <a:r>
                  <a:rPr lang="en-US" altLang="zh-CN" dirty="0">
                    <a:ea typeface="宋体" panose="02010600030101010101" pitchFamily="2" charset="-122"/>
                    <a:sym typeface="Monotype Sorts" pitchFamily="2" charset="2"/>
                  </a:rPr>
                  <a:t> is extraneous</a:t>
                </a:r>
                <a:r>
                  <a:rPr lang="en-US" altLang="zh-CN" dirty="0">
                    <a:solidFill>
                      <a:schemeClr val="tx2"/>
                    </a:solidFill>
                    <a:ea typeface="宋体" panose="02010600030101010101" pitchFamily="2" charset="-122"/>
                    <a:sym typeface="Monotype Sorts" pitchFamily="2" charset="2"/>
                  </a:rPr>
                  <a:t> </a:t>
                </a:r>
                <a:r>
                  <a:rPr lang="en-US" altLang="zh-CN" dirty="0">
                    <a:ea typeface="宋体" panose="02010600030101010101" pitchFamily="2" charset="-122"/>
                    <a:sym typeface="Monotype Sorts" pitchFamily="2" charset="2"/>
                  </a:rPr>
                  <a:t>in</a:t>
                </a:r>
                <a:r>
                  <a:rPr lang="en-US" altLang="zh-CN" dirty="0">
                    <a:solidFill>
                      <a:schemeClr val="tx2"/>
                    </a:solidFill>
                    <a:ea typeface="宋体" panose="02010600030101010101" pitchFamily="2" charset="-122"/>
                    <a:sym typeface="Monotype Sorts" pitchFamily="2" charset="2"/>
                  </a:rPr>
                  <a:t> </a:t>
                </a:r>
                <a:r>
                  <a:rPr lang="en-US" altLang="zh-CN" dirty="0">
                    <a:solidFill>
                      <a:schemeClr val="tx2"/>
                    </a:solidFill>
                    <a:ea typeface="宋体" panose="02010600030101010101" pitchFamily="2" charset="-122"/>
                    <a:sym typeface="Monotype Sort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Monotype Sorts" pitchFamily="2" charset="2"/>
                      </a:rPr>
                      <m:t>∈</m:t>
                    </m:r>
                    <m:r>
                      <a:rPr lang="el-GR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𝛼</m:t>
                    </m:r>
                    <m:r>
                      <a:rPr lang="el-GR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𝛼</m:t>
                    </m:r>
                  </m:oMath>
                </a14:m>
              </a:p>
              <a:p>
                <a:pPr marL="514985" lvl="2" indent="-273685">
                  <a:spcBef>
                    <a:spcPts val="750"/>
                  </a:spcBef>
                  <a:buFont typeface="Monotype Sorts" pitchFamily="2" charset="2"/>
                  <a:buAutoNum type="arabicPeriod"/>
                </a:pP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compute </a:t>
                </a: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Symbol" panose="05050102010706020507" pitchFamily="18" charset="2"/>
                  </a:rPr>
                  <a:t> using the dependencies in </a:t>
                </a:r>
                <a:r>
                  <a:rPr lang="en-US" altLang="zh-CN" sz="1800" i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, </a:t>
                </a: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and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80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  <a:sym typeface="Greek Symbols" pitchFamily="18" charset="2"/>
                              </a:rPr>
                            </m:ctrlPr>
                          </m:dPr>
                          <m:e>
                            <m:r>
                              <a:rPr lang="el-GR" altLang="zh-CN" sz="18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𝛼</m:t>
                            </m:r>
                            <m:r>
                              <a:rPr lang="zh-CN" altLang="zh-CN" sz="18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∖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18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Greek Symbols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  <a:sym typeface="Greek Symbols" pitchFamily="18" charset="2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  <m:t>+</m:t>
                        </m:r>
                      </m:sup>
                    </m:sSup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Greek Symbols" pitchFamily="18" charset="2"/>
                      </a:rPr>
                      <m:t>𝐹</m:t>
                    </m:r>
                  </m:oMath>
                </a14:m>
                <a:endPara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514985" lvl="2" indent="-273685">
                  <a:spcBef>
                    <a:spcPts val="750"/>
                  </a:spcBef>
                  <a:buFont typeface="Monotype Sorts" pitchFamily="2" charset="2"/>
                  <a:buAutoNum type="arabicPeriod"/>
                </a:pP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Symbol" panose="05050102010706020507" pitchFamily="18" charset="2"/>
                  </a:rPr>
                  <a:t>check that whether </a:t>
                </a: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Symbol" panose="05050102010706020507" pitchFamily="18" charset="2"/>
                  </a:rPr>
                  <a:t> contains </a:t>
                </a: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; if it does, </a:t>
                </a: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 is extraneous </a:t>
                </a: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Monotype Sorts" pitchFamily="2" charset="2"/>
                  </a:rPr>
                  <a:t>in</a:t>
                </a:r>
                <a:r>
                  <a:rPr lang="en-US" altLang="zh-CN" sz="1800" dirty="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Monotype Sorts" pitchFamily="2" charset="2"/>
                  </a:rPr>
                  <a:t> </a:t>
                </a:r>
                <a:r>
                  <a:rPr lang="en-US" altLang="zh-CN" sz="1800" dirty="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Monotype Sorts" pitchFamily="2" charset="2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80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  <a:sym typeface="Greek Symbols" pitchFamily="18" charset="2"/>
                              </a:rPr>
                            </m:ctrlPr>
                          </m:dPr>
                          <m:e>
                            <m:r>
                              <a:rPr lang="el-GR" altLang="zh-CN" sz="18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𝛼</m:t>
                            </m:r>
                            <m:r>
                              <a:rPr lang="zh-CN" altLang="zh-CN" sz="18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∖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1800" i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  <a:sym typeface="Greek Symbols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  <a:sym typeface="Greek Symbols" pitchFamily="18" charset="2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  <m:t>+</m:t>
                        </m:r>
                      </m:sup>
                    </m:sSup>
                    <m:r>
                      <a:rPr lang="el-GR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𝛽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Greek Symbols" pitchFamily="18" charset="2"/>
                      </a:rPr>
                      <m:t>𝐴</m:t>
                    </m:r>
                    <m:r>
                      <a:rPr lang="el-GR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𝛼</m:t>
                    </m:r>
                  </m:oMath>
                </a14:m>
                <a:endPara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Greek Symbols" pitchFamily="18" charset="2"/>
                </a:endParaRPr>
              </a:p>
              <a:p>
                <a:pPr marL="273685" indent="-273685"/>
                <a:r>
                  <a:rPr lang="en-US" altLang="zh-CN" dirty="0">
                    <a:ea typeface="宋体" panose="02010600030101010101" pitchFamily="2" charset="-122"/>
                    <a:sym typeface="Greek Symbols" pitchFamily="18" charset="2"/>
                  </a:rPr>
                  <a:t>To test if attribute </a:t>
                </a:r>
                <a:r>
                  <a:rPr lang="en-US" altLang="zh-CN" dirty="0">
                    <a:ea typeface="宋体" panose="02010600030101010101" pitchFamily="2" charset="-122"/>
                    <a:sym typeface="Greek Symbols" pitchFamily="18" charset="2"/>
                  </a:rPr>
                  <a:t> is extraneous in </a:t>
                </a:r>
                <a:r>
                  <a:rPr lang="en-US" altLang="zh-CN" i="1" dirty="0">
                    <a:ea typeface="宋体" panose="02010600030101010101" pitchFamily="2" charset="-122"/>
                    <a:sym typeface="Symbol" panose="05050102010706020507" pitchFamily="18" charset="2"/>
                  </a:rPr>
                  <a:t>,</a:t>
                </a:r>
                <a:r>
                  <a:rPr lang="en-US" altLang="zh-CN" dirty="0">
                    <a:ea typeface="宋体" panose="02010600030101010101" pitchFamily="2" charset="-122"/>
                    <a:sym typeface="Greek Symbols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Greek Symbols" pitchFamily="18" charset="2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Greek Symbols" pitchFamily="18" charset="2"/>
                      </a:rPr>
                      <m:t>∈</m:t>
                    </m:r>
                    <m:r>
                      <a:rPr lang="el-GR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𝛽</m:t>
                    </m:r>
                    <m:r>
                      <a:rPr lang="el-GR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𝛽</m:t>
                    </m:r>
                  </m:oMath>
                </a14:m>
              </a:p>
              <a:p>
                <a:pPr marL="514985" lvl="2" indent="-273685">
                  <a:spcBef>
                    <a:spcPts val="750"/>
                  </a:spcBef>
                  <a:buFont typeface="Monotype Sorts" pitchFamily="2" charset="2"/>
                  <a:buAutoNum type="arabicPeriod"/>
                </a:pP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compute </a:t>
                </a: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 using only the dependencies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  <m:t>𝛼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  <m:t>+</m:t>
                        </m:r>
                      </m:sup>
                    </m:sSup>
                  </m:oMath>
                </a14:m>
              </a:p>
              <a:p>
                <a:pPr marL="342900" lvl="2" indent="0" algn="ctr">
                  <a:spcBef>
                    <a:spcPts val="750"/>
                  </a:spcBef>
                  <a:buNone/>
                </a:pP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, and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Greek Symbols" pitchFamily="18" charset="2"/>
                      </a:rPr>
                      <m:t>𝐹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Greek Symbols" pitchFamily="18" charset="2"/>
                      </a:rPr>
                      <m:t>’=</m:t>
                    </m:r>
                    <m:d>
                      <m:d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</m:ctrlPr>
                      </m:d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  <m:t>𝐹</m:t>
                        </m:r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  <m:t>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80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  <a:sym typeface="Greek Symbols" pitchFamily="18" charset="2"/>
                              </a:rPr>
                            </m:ctrlPr>
                          </m:dPr>
                          <m:e>
                            <m:r>
                              <a:rPr lang="el-GR" altLang="zh-CN" sz="18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𝛼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→</m:t>
                            </m:r>
                            <m:r>
                              <a:rPr lang="el-GR" altLang="zh-CN" sz="18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𝛽</m:t>
                            </m:r>
                          </m:e>
                        </m:d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Greek Symbols" pitchFamily="18" charset="2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l-GR" altLang="zh-CN" sz="1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𝛼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→</m:t>
                        </m:r>
                        <m:d>
                          <m:d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l-GR" altLang="zh-CN" sz="18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𝛽</m:t>
                            </m:r>
                            <m:r>
                              <a:rPr lang="zh-CN" altLang="zh-CN" sz="18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∖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1800" i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  <a:sym typeface="Greek Symbols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  <a:sym typeface="Greek Symbols" pitchFamily="18" charset="2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</a:p>
              <a:p>
                <a:pPr marL="514985" lvl="2" indent="-273685">
                  <a:spcBef>
                    <a:spcPts val="750"/>
                  </a:spcBef>
                  <a:buFont typeface="+mj-lt"/>
                  <a:buAutoNum type="arabicPeriod" startAt="2"/>
                </a:pP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check that whether </a:t>
                </a:r>
                <a:r>
                  <a:rPr lang="en-US" altLang="zh-CN" sz="1800" baseline="300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 </a:t>
                </a: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 contains </a:t>
                </a:r>
                <a:r>
                  <a:rPr lang="en-US" altLang="zh-CN" sz="1800" i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; </a:t>
                </a: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if it does</a:t>
                </a:r>
                <a:r>
                  <a:rPr lang="en-US" altLang="zh-CN" sz="1800" i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, </a:t>
                </a:r>
                <a:r>
                  <a:rPr lang="en-US" altLang="zh-CN" sz="1800" i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 </a:t>
                </a: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is extraneous in </a:t>
                </a:r>
                <a:r>
                  <a:rPr lang="en-US" altLang="zh-CN" sz="1800" i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Greek Symbols" pitchFamily="18" charset="2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l-GR" altLang="zh-CN" sz="18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𝛼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+</m:t>
                        </m:r>
                      </m:sup>
                    </m:sSup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Greek Symbols" pitchFamily="18" charset="2"/>
                      </a:rPr>
                      <m:t>𝐴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Greek Symbols" pitchFamily="18" charset="2"/>
                      </a:rPr>
                      <m:t>𝐴</m:t>
                    </m:r>
                    <m:r>
                      <a:rPr lang="el-GR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𝛽</m:t>
                    </m:r>
                  </m:oMath>
                </a14:m>
                <a:endPara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Greek Symbols" pitchFamily="18" charset="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7886700" cy="4904510"/>
              </a:xfrm>
              <a:blipFill rotWithShape="1">
                <a:blip r:embed="rId1"/>
                <a:stretch>
                  <a:fillRect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rId2" action="ppaction://hlinksldjump"/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rId2" action="ppaction://hlinksldjump"/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p="http://schemas.openxmlformats.org/presentationml/2006/main">
  <p:tag name="commondata" val="eyJoZGlkIjoiZjJlOWFjNzIzMzg3ZTNlYTJmYWMyNjcyZTNlMmY3ZjIifQ=="/>
</p:tagLst>
</file>

<file path=ppt/theme/theme1.xml><?xml version="1.0" encoding="utf-8"?>
<a:theme xmlns:a="http://schemas.openxmlformats.org/drawingml/2006/main" name="beamer_like">
  <a:themeElements>
    <a:clrScheme name="自定义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2CAA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numCol="1" rtlCol="0" anchor="ctr">
        <a:normAutofit/>
      </a:bodyPr>
      <a:lstStyle>
        <a:defPPr algn="l">
          <a:defRPr kumimoji="1"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beamer_like</Template>
  <TotalTime>0</TotalTime>
  <Words>12151</Words>
  <Application>WPS 演示</Application>
  <PresentationFormat>全屏显示(4:3)</PresentationFormat>
  <Paragraphs>670</Paragraphs>
  <Slides>25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7" baseType="lpstr">
      <vt:lpstr>Arial</vt:lpstr>
      <vt:lpstr>宋体</vt:lpstr>
      <vt:lpstr>Wingdings</vt:lpstr>
      <vt:lpstr>Hiragino Sans GB W3</vt:lpstr>
      <vt:lpstr>微软雅黑</vt:lpstr>
      <vt:lpstr>Adobe Heiti Std R</vt:lpstr>
      <vt:lpstr>Yu Gothic UI Semilight</vt:lpstr>
      <vt:lpstr>Times New Roman</vt:lpstr>
      <vt:lpstr>Helvetica</vt:lpstr>
      <vt:lpstr>Cambria Math</vt:lpstr>
      <vt:lpstr>Monotype Sorts</vt:lpstr>
      <vt:lpstr>Symbol</vt:lpstr>
      <vt:lpstr>Wingdings</vt:lpstr>
      <vt:lpstr>Greek Symbols</vt:lpstr>
      <vt:lpstr>Segoe Print</vt:lpstr>
      <vt:lpstr>等线</vt:lpstr>
      <vt:lpstr>Yu Gothic UI Light</vt:lpstr>
      <vt:lpstr>Arial Unicode MS</vt:lpstr>
      <vt:lpstr>Consolas</vt:lpstr>
      <vt:lpstr>PMingLiU</vt:lpstr>
      <vt:lpstr>等线 Light</vt:lpstr>
      <vt:lpstr>beamer_like</vt:lpstr>
      <vt:lpstr>Lecture 11 Relational Database Design 3rd Normal Form</vt:lpstr>
      <vt:lpstr>Outline</vt:lpstr>
      <vt:lpstr>Motivation</vt:lpstr>
      <vt:lpstr>Third Normal Form</vt:lpstr>
      <vt:lpstr>3NF Example</vt:lpstr>
      <vt:lpstr>Redundancy in 3NF</vt:lpstr>
      <vt:lpstr>3NF Decomposition Strategy</vt:lpstr>
      <vt:lpstr>Extraneous Attributes</vt:lpstr>
      <vt:lpstr>Extraneous Attributes Detection</vt:lpstr>
      <vt:lpstr>Canonical Cover</vt:lpstr>
      <vt:lpstr>Find Canonical Cover</vt:lpstr>
      <vt:lpstr>Example</vt:lpstr>
      <vt:lpstr>More Examples</vt:lpstr>
      <vt:lpstr>More Examples</vt:lpstr>
      <vt:lpstr>More Examples</vt:lpstr>
      <vt:lpstr>More Examples</vt:lpstr>
      <vt:lpstr>More Examples</vt:lpstr>
      <vt:lpstr>Ununiqueness of the Canonical Cover</vt:lpstr>
      <vt:lpstr>3NF Decomposition</vt:lpstr>
      <vt:lpstr>3NF Decomposition Example</vt:lpstr>
      <vt:lpstr>3NF Decomposition Example</vt:lpstr>
      <vt:lpstr>3NF Decomposition Example</vt:lpstr>
      <vt:lpstr>3NF Decomposition Example</vt:lpstr>
      <vt:lpstr>Comparison of BCNF and 3NF</vt:lpstr>
      <vt:lpstr>End of Lecture 11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飞鹰</cp:lastModifiedBy>
  <cp:revision>296</cp:revision>
  <cp:lastPrinted>1999-06-28T19:27:00Z</cp:lastPrinted>
  <dcterms:created xsi:type="dcterms:W3CDTF">2000-02-23T18:58:00Z</dcterms:created>
  <dcterms:modified xsi:type="dcterms:W3CDTF">2024-12-02T02:49:05Z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43D61D9F04F24CCE88D84C48DEC8A4EA_12</vt:lpwstr>
  </property>
  <property fmtid="{D5CDD505-2E9C-101B-9397-08002B2CF9AE}" pid="3" name="KSOProductBuildVer">
    <vt:lpwstr>2052-12.1.0.18608</vt:lpwstr>
  </property>
</Properties>
</file>