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7" r:id="rId2"/>
    <p:sldId id="393" r:id="rId3"/>
    <p:sldId id="397" r:id="rId4"/>
    <p:sldId id="273" r:id="rId5"/>
    <p:sldId id="298" r:id="rId6"/>
    <p:sldId id="277" r:id="rId7"/>
    <p:sldId id="299" r:id="rId8"/>
    <p:sldId id="271" r:id="rId9"/>
    <p:sldId id="396" r:id="rId10"/>
    <p:sldId id="283" r:id="rId11"/>
    <p:sldId id="280" r:id="rId12"/>
    <p:sldId id="292" r:id="rId13"/>
    <p:sldId id="291" r:id="rId14"/>
    <p:sldId id="398" r:id="rId15"/>
    <p:sldId id="3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75BF-6987-4786-AD3A-DA832F697ED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F054-1712-4639-B42C-CC591666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1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9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0F8E-535C-4AD9-A6D4-9E1905C3198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EA97-FB8A-4642-B627-DA7C5DECE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Relational Database Design</a:t>
            </a:r>
            <a:br>
              <a:rPr lang="en-US" dirty="0"/>
            </a:br>
            <a:r>
              <a:rPr lang="en-US" dirty="0"/>
              <a:t>Third Normal 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Addendum</a:t>
            </a:r>
          </a:p>
          <a:p>
            <a:r>
              <a:rPr lang="en-US" sz="3600" dirty="0"/>
              <a:t>Dr. Jefferson Fong</a:t>
            </a:r>
          </a:p>
          <a:p>
            <a:r>
              <a:rPr lang="en-US" sz="3600" dirty="0"/>
              <a:t>Reference: 7.3, 7.5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45" y="2935730"/>
            <a:ext cx="2320290" cy="27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0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1565" y="563327"/>
                <a:ext cx="10966995" cy="59508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Slide 18 Un-uniqueness of canonical cover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For A </a:t>
                </a:r>
                <a:r>
                  <a:rPr 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 BC, we c</a:t>
                </a:r>
                <a:r>
                  <a:rPr lang="en-US" dirty="0">
                    <a:solidFill>
                      <a:prstClr val="black"/>
                    </a:solidFill>
                  </a:rPr>
                  <a:t>an removing B or C, but not both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Removing B or C would give different results for </a:t>
                </a:r>
                <a:r>
                  <a:rPr lang="en-US" altLang="zh-CN" dirty="0"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F</a:t>
                </a:r>
                <a:r>
                  <a:rPr lang="en-US" altLang="zh-CN" baseline="-25000" dirty="0"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c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Book has more explanations.</a:t>
                </a:r>
              </a:p>
              <a:p>
                <a:pPr marL="0" indent="0">
                  <a:buNone/>
                </a:pPr>
                <a:endParaRPr lang="en-US" sz="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Slide 19 3NF Decomposition Algorithm</a:t>
                </a:r>
                <a:endParaRPr lang="en-US" sz="800" dirty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Compare 3NF decomposition algorithm with BCNF decomposition algorithm (Lecture 10, slide 9)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3NF algorithm lines 3-8 corresponds to BCNF algorithm lines 3-8.</a:t>
                </a: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a </a:t>
                </a:r>
                <a:r>
                  <a:rPr lang="en-US" sz="2400" dirty="0">
                    <a:solidFill>
                      <a:prstClr val="black"/>
                    </a:solidFill>
                  </a:rPr>
                  <a:t>is the super key; condition 2 in definition of BCNF and 3NF (Slide 4).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In 3NF algorithm, lines 9-12 corresponds to condition 3 of the 3NF definition (Slide 4).</a:t>
                </a: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contains candidate keys for R.</a:t>
                </a:r>
              </a:p>
              <a:p>
                <a:pPr lvl="2"/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565" y="563327"/>
                <a:ext cx="10966995" cy="5950887"/>
              </a:xfrm>
              <a:blipFill rotWithShape="0">
                <a:blip r:embed="rId2"/>
                <a:stretch>
                  <a:fillRect l="-1167" t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48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4" y="438150"/>
                <a:ext cx="11237976" cy="5871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Slide 20-21 3NF Decomposition Example</a:t>
                </a:r>
              </a:p>
              <a:p>
                <a:r>
                  <a:rPr lang="en-US" b="1" dirty="0"/>
                  <a:t>Second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step: From 3NF Decom algorithm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From lines 3-8 Slide 19,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prstClr val="black"/>
                    </a:solidFill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from type → </a:t>
                </a:r>
                <a:r>
                  <a:rPr lang="en-US" dirty="0" err="1">
                    <a:solidFill>
                      <a:prstClr val="black"/>
                    </a:solidFill>
                  </a:rPr>
                  <a:t>customer_id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2"/>
                <a:r>
                  <a:rPr lang="en-US" dirty="0">
                    <a:solidFill>
                      <a:prstClr val="black"/>
                    </a:solidFill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from </a:t>
                </a:r>
                <a:r>
                  <a:rPr lang="en-US" dirty="0" err="1">
                    <a:solidFill>
                      <a:prstClr val="black"/>
                    </a:solidFill>
                  </a:rPr>
                  <a:t>customer_id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>
                    <a:solidFill>
                      <a:prstClr val="black"/>
                    </a:solidFill>
                  </a:rPr>
                  <a:t>employer_id</a:t>
                </a:r>
                <a:r>
                  <a:rPr lang="en-US" dirty="0">
                    <a:solidFill>
                      <a:prstClr val="black"/>
                    </a:solidFill>
                  </a:rPr>
                  <a:t> → type	(</a:t>
                </a:r>
                <a:r>
                  <a:rPr lang="en-US" dirty="0" err="1">
                    <a:solidFill>
                      <a:prstClr val="black"/>
                    </a:solidFill>
                  </a:rPr>
                  <a:t>branch_name</a:t>
                </a:r>
                <a:r>
                  <a:rPr lang="en-US" dirty="0">
                    <a:solidFill>
                      <a:prstClr val="black"/>
                    </a:solidFill>
                  </a:rPr>
                  <a:t> is extraneous)</a:t>
                </a:r>
              </a:p>
              <a:p>
                <a:pPr lvl="2"/>
                <a:r>
                  <a:rPr lang="en-US" dirty="0">
                    <a:solidFill>
                      <a:prstClr val="black"/>
                    </a:solidFill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from </a:t>
                </a:r>
                <a:r>
                  <a:rPr lang="en-US" dirty="0" err="1">
                    <a:solidFill>
                      <a:prstClr val="black"/>
                    </a:solidFill>
                  </a:rPr>
                  <a:t>employer_id</a:t>
                </a:r>
                <a:r>
                  <a:rPr lang="en-US" dirty="0">
                    <a:solidFill>
                      <a:prstClr val="black"/>
                    </a:solidFill>
                  </a:rPr>
                  <a:t> → </a:t>
                </a:r>
                <a:r>
                  <a:rPr lang="en-US" dirty="0" err="1">
                    <a:solidFill>
                      <a:prstClr val="black"/>
                    </a:solidFill>
                  </a:rPr>
                  <a:t>branch_name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From lines 9-12 slide </a:t>
                </a:r>
                <a:r>
                  <a:rPr lang="en-US" dirty="0"/>
                  <a:t>19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candidate key {</a:t>
                </a:r>
                <a:r>
                  <a:rPr lang="en-US" dirty="0" err="1">
                    <a:solidFill>
                      <a:schemeClr val="tx1"/>
                    </a:solidFill>
                  </a:rPr>
                  <a:t>customer_id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employee_id</a:t>
                </a:r>
                <a:r>
                  <a:rPr lang="en-US" dirty="0">
                    <a:solidFill>
                      <a:schemeClr val="tx1"/>
                    </a:solidFill>
                  </a:rPr>
                  <a:t>}</a:t>
                </a:r>
              </a:p>
              <a:p>
                <a:pPr lvl="2"/>
                <a:r>
                  <a:rPr lang="en-US" dirty="0"/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o further decomposition is needed.</a:t>
                </a:r>
              </a:p>
              <a:p>
                <a:pPr lvl="1"/>
                <a:r>
                  <a:rPr lang="en-US" dirty="0"/>
                  <a:t>3NF decom = </a:t>
                </a:r>
                <a:r>
                  <a:rPr lang="en-US" altLang="zh-CN" dirty="0">
                    <a:solidFill>
                      <a:prstClr val="black"/>
                    </a:solidFill>
                    <a:ea typeface="宋体" charset="-122"/>
                    <a:cs typeface="Arial" panose="020B0604020202020204" pitchFamily="34" charset="0"/>
                    <a:sym typeface="Wingdings" pitchFamily="2" charset="2"/>
                  </a:rPr>
                  <a:t>R</a:t>
                </a:r>
                <a:r>
                  <a:rPr lang="en-US" altLang="zh-CN" baseline="-25000" dirty="0">
                    <a:solidFill>
                      <a:prstClr val="black"/>
                    </a:solidFill>
                    <a:ea typeface="宋体" charset="-122"/>
                    <a:cs typeface="Arial" panose="020B0604020202020204" pitchFamily="34" charset="0"/>
                    <a:sym typeface="Wingdings" pitchFamily="2" charset="2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dirty="0"/>
                  <a:t> </a:t>
                </a:r>
                <a:r>
                  <a:rPr lang="en-US" altLang="zh-CN" dirty="0">
                    <a:solidFill>
                      <a:prstClr val="black"/>
                    </a:solidFill>
                    <a:ea typeface="宋体" charset="-122"/>
                    <a:cs typeface="Arial" panose="020B0604020202020204" pitchFamily="34" charset="0"/>
                    <a:sym typeface="Wingdings" pitchFamily="2" charset="2"/>
                  </a:rPr>
                  <a:t>R</a:t>
                </a:r>
                <a:r>
                  <a:rPr lang="en-US" altLang="zh-CN" baseline="-25000" dirty="0">
                    <a:solidFill>
                      <a:prstClr val="black"/>
                    </a:solidFill>
                    <a:ea typeface="宋体" charset="-122"/>
                    <a:cs typeface="Arial" panose="020B0604020202020204" pitchFamily="34" charset="0"/>
                    <a:sym typeface="Wingdings" pitchFamily="2" charset="2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 </a:t>
                </a:r>
                <a:r>
                  <a:rPr lang="en-US" altLang="zh-CN" dirty="0">
                    <a:ea typeface="宋体" charset="-122"/>
                    <a:cs typeface="Arial" panose="020B0604020202020204" pitchFamily="34" charset="0"/>
                    <a:sym typeface="Wingdings" pitchFamily="2" charset="2"/>
                  </a:rPr>
                  <a:t>R</a:t>
                </a:r>
                <a:r>
                  <a:rPr lang="en-US" altLang="zh-CN" baseline="-25000" dirty="0">
                    <a:ea typeface="宋体" charset="-122"/>
                    <a:cs typeface="Arial" panose="020B0604020202020204" pitchFamily="34" charset="0"/>
                    <a:sym typeface="Wingdings" pitchFamily="2" charset="2"/>
                  </a:rPr>
                  <a:t>3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ea typeface="宋体" charset="-122"/>
                    <a:cs typeface="Arial" panose="020B0604020202020204" pitchFamily="34" charset="0"/>
                    <a:sym typeface="Wingdings" pitchFamily="2" charset="2"/>
                  </a:rPr>
                  <a:t>In fact, this decomposition is also in BCNF.</a:t>
                </a:r>
              </a:p>
              <a:p>
                <a:pPr lvl="1"/>
                <a:r>
                  <a:rPr lang="en-US" altLang="zh-CN" dirty="0">
                    <a:ea typeface="宋体" charset="-122"/>
                    <a:cs typeface="Arial" panose="020B0604020202020204" pitchFamily="34" charset="0"/>
                    <a:sym typeface="Wingdings" pitchFamily="2" charset="2"/>
                  </a:rPr>
                  <a:t>This could be an example for the BCNF algorithm.</a:t>
                </a:r>
              </a:p>
              <a:p>
                <a:pPr lvl="1"/>
                <a:r>
                  <a:rPr lang="en-US" altLang="zh-CN" dirty="0">
                    <a:ea typeface="宋体" charset="-122"/>
                    <a:cs typeface="Arial" panose="020B0604020202020204" pitchFamily="34" charset="0"/>
                    <a:sym typeface="Wingdings" pitchFamily="2" charset="2"/>
                  </a:rPr>
                  <a:t>A decom in BCNF (satisfying conditions 1 or 2 of definition) also are in 3NF (satisfying conditions 1, 2 or 3 of definition).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4" y="438150"/>
                <a:ext cx="11237976" cy="5871210"/>
              </a:xfrm>
              <a:blipFill rotWithShape="0">
                <a:blip r:embed="rId2"/>
                <a:stretch>
                  <a:fillRect l="-1139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37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438150"/>
            <a:ext cx="11237976" cy="5871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Slide 22 </a:t>
            </a:r>
          </a:p>
          <a:p>
            <a:r>
              <a:rPr lang="en-US" dirty="0">
                <a:solidFill>
                  <a:prstClr val="black"/>
                </a:solidFill>
              </a:rPr>
              <a:t>Suppose in Step 2, we first do FD2	</a:t>
            </a:r>
            <a:r>
              <a:rPr lang="en-US" altLang="zh-CN" i="1" dirty="0" err="1">
                <a:ea typeface="宋体" charset="-122"/>
                <a:cs typeface="Arial" panose="020B0604020202020204" pitchFamily="34" charset="0"/>
              </a:rPr>
              <a:t>customer_id</a:t>
            </a:r>
            <a:r>
              <a:rPr lang="en-US" altLang="zh-CN" i="1" dirty="0">
                <a:ea typeface="宋体" charset="-122"/>
                <a:cs typeface="Arial" panose="020B0604020202020204" pitchFamily="34" charset="0"/>
              </a:rPr>
              <a:t>, </a:t>
            </a:r>
            <a:r>
              <a:rPr lang="en-US" altLang="zh-CN" i="1" dirty="0" err="1">
                <a:ea typeface="宋体" charset="-122"/>
                <a:cs typeface="Arial" panose="020B0604020202020204" pitchFamily="34" charset="0"/>
              </a:rPr>
              <a:t>employee_id</a:t>
            </a:r>
            <a:r>
              <a:rPr lang="en-US" altLang="zh-CN" i="1" dirty="0">
                <a:ea typeface="宋体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Symbol" pitchFamily="18" charset="2"/>
              </a:rPr>
              <a:t>→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i="1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type.</a:t>
            </a:r>
          </a:p>
          <a:p>
            <a:pPr lvl="1"/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Get 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R′</a:t>
            </a:r>
            <a:r>
              <a:rPr lang="en-US" altLang="zh-CN" baseline="-25000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1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 = {</a:t>
            </a:r>
            <a:r>
              <a:rPr lang="en-US" altLang="zh-CN" u="sng" dirty="0" err="1">
                <a:ea typeface="宋体" charset="-122"/>
                <a:cs typeface="Arial" panose="020B0604020202020204" pitchFamily="34" charset="0"/>
                <a:sym typeface="Wingdings" pitchFamily="2" charset="2"/>
              </a:rPr>
              <a:t>c</a:t>
            </a:r>
            <a:r>
              <a:rPr lang="en-US" altLang="zh-CN" u="sng" dirty="0" err="1">
                <a:ea typeface="宋体" charset="-122"/>
                <a:cs typeface="Arial" panose="020B0604020202020204" pitchFamily="34" charset="0"/>
              </a:rPr>
              <a:t>ustomer_id</a:t>
            </a:r>
            <a:r>
              <a:rPr lang="en-US" altLang="zh-CN" u="sng" dirty="0">
                <a:ea typeface="宋体" charset="-122"/>
                <a:cs typeface="Arial" panose="020B0604020202020204" pitchFamily="34" charset="0"/>
              </a:rPr>
              <a:t>, </a:t>
            </a:r>
            <a:r>
              <a:rPr lang="en-US" altLang="zh-CN" u="sng" dirty="0" err="1">
                <a:ea typeface="宋体" charset="-122"/>
                <a:cs typeface="Arial" panose="020B0604020202020204" pitchFamily="34" charset="0"/>
              </a:rPr>
              <a:t>employee_id</a:t>
            </a:r>
            <a:r>
              <a:rPr lang="en-US" altLang="zh-CN" dirty="0">
                <a:ea typeface="宋体" charset="-122"/>
                <a:cs typeface="Arial" panose="020B0604020202020204" pitchFamily="34" charset="0"/>
              </a:rPr>
              <a:t>,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 type}</a:t>
            </a:r>
          </a:p>
          <a:p>
            <a:r>
              <a:rPr lang="en-US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Then we do FD1	</a:t>
            </a:r>
            <a:r>
              <a:rPr lang="en-US" altLang="zh-CN" dirty="0">
                <a:ea typeface="宋体" charset="-122"/>
                <a:cs typeface="Arial" panose="020B0604020202020204" pitchFamily="34" charset="0"/>
              </a:rPr>
              <a:t>type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 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Symbol" pitchFamily="18" charset="2"/>
              </a:rPr>
              <a:t>→ </a:t>
            </a:r>
            <a:r>
              <a:rPr lang="en-US" altLang="zh-CN" dirty="0" err="1">
                <a:ea typeface="宋体" charset="-122"/>
                <a:cs typeface="Arial" panose="020B0604020202020204" pitchFamily="34" charset="0"/>
                <a:sym typeface="Symbol" pitchFamily="18" charset="2"/>
              </a:rPr>
              <a:t>customer_id</a:t>
            </a:r>
            <a:endParaRPr lang="en-US" altLang="zh-CN" dirty="0">
              <a:ea typeface="宋体" charset="-122"/>
              <a:cs typeface="Arial" panose="020B0604020202020204" pitchFamily="34" charset="0"/>
              <a:sym typeface="Monotype Sorts" pitchFamily="2" charset="2"/>
            </a:endParaRPr>
          </a:p>
          <a:p>
            <a:pPr lvl="1"/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{</a:t>
            </a:r>
            <a:r>
              <a:rPr lang="en-US" altLang="zh-CN" dirty="0" err="1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customer_id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} \ {type} = {</a:t>
            </a:r>
            <a:r>
              <a:rPr lang="en-US" altLang="zh-CN" dirty="0" err="1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customer_id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} is in the candidate key for R; see 3</a:t>
            </a:r>
            <a:r>
              <a:rPr lang="en-US" altLang="zh-CN" baseline="30000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rd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 condition in the 3NF definition, Slide 4. </a:t>
            </a:r>
          </a:p>
          <a:p>
            <a:pPr lvl="1"/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So don’t need to decompose for this FD.</a:t>
            </a:r>
          </a:p>
          <a:p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Then do FD3	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employer_id</a:t>
            </a:r>
            <a:r>
              <a:rPr lang="en-US" dirty="0">
                <a:solidFill>
                  <a:prstClr val="black"/>
                </a:solidFill>
              </a:rPr>
              <a:t> → </a:t>
            </a:r>
            <a:r>
              <a:rPr lang="en-US" dirty="0" err="1">
                <a:solidFill>
                  <a:prstClr val="black"/>
                </a:solidFill>
              </a:rPr>
              <a:t>branch_name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altLang="zh-CN" dirty="0">
              <a:ea typeface="宋体" charset="-122"/>
              <a:cs typeface="Arial" panose="020B0604020202020204" pitchFamily="34" charset="0"/>
              <a:sym typeface="Monotype Sorts" pitchFamily="2" charset="2"/>
            </a:endParaRPr>
          </a:p>
          <a:p>
            <a:pPr lvl="1"/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Get 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R′</a:t>
            </a:r>
            <a:r>
              <a:rPr lang="en-US" altLang="zh-CN" baseline="-25000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2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 = {</a:t>
            </a:r>
            <a:r>
              <a:rPr lang="en-US" altLang="zh-CN" u="sng" dirty="0" err="1">
                <a:ea typeface="宋体" charset="-122"/>
                <a:cs typeface="Arial" panose="020B0604020202020204" pitchFamily="34" charset="0"/>
                <a:sym typeface="Wingdings" pitchFamily="2" charset="2"/>
              </a:rPr>
              <a:t>employee_id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altLang="zh-CN" dirty="0" err="1">
                <a:ea typeface="宋体" charset="-122"/>
                <a:cs typeface="Arial" panose="020B0604020202020204" pitchFamily="34" charset="0"/>
                <a:sym typeface="Wingdings" pitchFamily="2" charset="2"/>
              </a:rPr>
              <a:t>branch_name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Monotype Sorts" pitchFamily="2" charset="2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3NF decom = </a:t>
            </a:r>
            <a:r>
              <a:rPr lang="en-US" altLang="zh-CN" dirty="0">
                <a:solidFill>
                  <a:prstClr val="black"/>
                </a:solidFill>
                <a:ea typeface="宋体" charset="-122"/>
                <a:cs typeface="Arial" panose="020B0604020202020204" pitchFamily="34" charset="0"/>
                <a:sym typeface="Wingdings" pitchFamily="2" charset="2"/>
              </a:rPr>
              <a:t>R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′</a:t>
            </a:r>
            <a:r>
              <a:rPr lang="en-US" altLang="zh-CN" baseline="-25000" dirty="0">
                <a:solidFill>
                  <a:prstClr val="black"/>
                </a:solidFill>
                <a:ea typeface="宋体" charset="-122"/>
                <a:cs typeface="Arial" panose="020B0604020202020204" pitchFamily="34" charset="0"/>
                <a:sym typeface="Wingdings" pitchFamily="2" charset="2"/>
              </a:rPr>
              <a:t>1</a:t>
            </a:r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 </a:t>
            </a:r>
            <a:r>
              <a:rPr lang="en-US" altLang="zh-CN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R′</a:t>
            </a:r>
            <a:r>
              <a:rPr lang="en-US" altLang="zh-CN" baseline="-25000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2</a:t>
            </a:r>
          </a:p>
          <a:p>
            <a:r>
              <a:rPr lang="en-US" altLang="zh-CN" dirty="0">
                <a:ea typeface="宋体" charset="-122"/>
                <a:cs typeface="Arial" panose="020B0604020202020204" pitchFamily="34" charset="0"/>
                <a:sym typeface="Wingdings" pitchFamily="2" charset="2"/>
              </a:rPr>
              <a:t>This 3NF is different than last slide, and is not in BCNF.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011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4" y="438150"/>
                <a:ext cx="11237976" cy="5871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Slide 23 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Book’s figure contains an optional part to remove redundant relations at the last step of the algorithm.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If we apply this in Slides 21,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Wingdings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Wingdings" pitchFamily="2" charset="2"/>
                      </a:rPr>
                      <m:t>={</m:t>
                    </m:r>
                    <m:bar>
                      <m:bar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Wingdings" pitchFamily="2" charset="2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𝑡𝑦𝑝𝑒</m:t>
                        </m:r>
                      </m:e>
                    </m:ba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𝑐𝑢𝑠𝑡𝑜𝑚𝑒𝑟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_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𝑖𝑑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would be removed; then the 3NF for Slide 21 and Slide 22 </a:t>
                </a:r>
                <a:r>
                  <a:rPr lang="en-US" altLang="zh-CN" dirty="0" err="1"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wouldbe</a:t>
                </a:r>
                <a:r>
                  <a:rPr lang="en-US" altLang="zh-CN" dirty="0"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 the same.</a:t>
                </a:r>
              </a:p>
              <a:p>
                <a:endParaRPr lang="en-US" sz="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Slide 24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3NF decompositions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Attributes lossless, FDs preserved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Might have some redundancies in tables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BCNF decompositions 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Attributes lossless, no redundancies in tables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Some FDs might not be preserved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4" y="438150"/>
                <a:ext cx="11237976" cy="5871210"/>
              </a:xfrm>
              <a:blipFill rotWithShape="0">
                <a:blip r:embed="rId2"/>
                <a:stretch>
                  <a:fillRect l="-1139" t="-1765" r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438150"/>
            <a:ext cx="11237976" cy="5871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Do intro to lab.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Remember: discuss with your </a:t>
            </a:r>
            <a:r>
              <a:rPr lang="en-US">
                <a:solidFill>
                  <a:prstClr val="black"/>
                </a:solidFill>
              </a:rPr>
              <a:t>team on the </a:t>
            </a:r>
            <a:r>
              <a:rPr lang="en-US" dirty="0">
                <a:solidFill>
                  <a:prstClr val="black"/>
                </a:solidFill>
              </a:rPr>
              <a:t>time slot you want to present.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Sign up during lab on Thu.</a:t>
            </a:r>
          </a:p>
        </p:txBody>
      </p:sp>
    </p:spTree>
    <p:extLst>
      <p:ext uri="{BB962C8B-B14F-4D97-AF65-F5344CB8AC3E}">
        <p14:creationId xmlns:p14="http://schemas.microsoft.com/office/powerpoint/2010/main" val="79384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0632"/>
                <a:ext cx="10515600" cy="59363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Slide 3	</a:t>
                </a:r>
              </a:p>
              <a:p>
                <a:pPr marL="0" indent="0">
                  <a:buNone/>
                </a:pPr>
                <a:r>
                  <a:rPr lang="en-US" dirty="0"/>
                  <a:t>Last Time - BCNF</a:t>
                </a:r>
              </a:p>
              <a:p>
                <a:r>
                  <a:rPr lang="en-US" sz="2400" dirty="0"/>
                  <a:t>Given schema R with functional dependency F.</a:t>
                </a:r>
              </a:p>
              <a:p>
                <a:r>
                  <a:rPr lang="en-US" sz="2400" dirty="0"/>
                  <a:t>We want to decompose R with F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reduce redundancies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Lecture 10: Boyce </a:t>
                </a:r>
                <a:r>
                  <a:rPr lang="en-US" sz="2400" dirty="0" err="1"/>
                  <a:t>Codd</a:t>
                </a:r>
                <a:r>
                  <a:rPr lang="en-US" sz="2400" dirty="0"/>
                  <a:t> Normal Form (BCNF):</a:t>
                </a:r>
              </a:p>
              <a:p>
                <a:pPr lvl="1"/>
                <a:r>
                  <a:rPr lang="en-US" sz="2000" dirty="0"/>
                  <a:t>Consider a FD </a:t>
                </a:r>
                <a:r>
                  <a:rPr lang="en-US" sz="2000" dirty="0">
                    <a:latin typeface="Symbol" panose="05050102010706020507" pitchFamily="18" charset="2"/>
                  </a:rPr>
                  <a:t>a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latin typeface="Symbol" panose="05050102010706020507" pitchFamily="18" charset="2"/>
                    <a:sym typeface="Wingdings" panose="05000000000000000000" pitchFamily="2" charset="2"/>
                  </a:rPr>
                  <a:t>b</a:t>
                </a:r>
                <a:r>
                  <a:rPr lang="en-US" sz="2000" dirty="0">
                    <a:sym typeface="Wingdings" panose="05000000000000000000" pitchFamily="2" charset="2"/>
                  </a:rPr>
                  <a:t> from F</a:t>
                </a:r>
                <a:r>
                  <a:rPr lang="en-US" sz="2000" baseline="40000" dirty="0">
                    <a:sym typeface="Wingdings" panose="05000000000000000000" pitchFamily="2" charset="2"/>
                  </a:rPr>
                  <a:t>+</a:t>
                </a:r>
                <a:r>
                  <a:rPr lang="en-US" sz="2000" dirty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If </a:t>
                </a:r>
                <a:r>
                  <a:rPr lang="en-US" sz="2000" dirty="0">
                    <a:latin typeface="Symbol" panose="05050102010706020507" pitchFamily="18" charset="2"/>
                    <a:sym typeface="Wingdings" panose="05000000000000000000" pitchFamily="2" charset="2"/>
                  </a:rPr>
                  <a:t>a</a:t>
                </a:r>
                <a:r>
                  <a:rPr lang="en-US" sz="2000" dirty="0">
                    <a:sym typeface="Wingdings" panose="05000000000000000000" pitchFamily="2" charset="2"/>
                  </a:rPr>
                  <a:t> is not a super key in the table, decompose that into 2 tables, with one table containing only </a:t>
                </a:r>
                <a:r>
                  <a:rPr lang="en-US" sz="2000" dirty="0">
                    <a:latin typeface="Symbol" panose="05050102010706020507" pitchFamily="18" charset="2"/>
                    <a:sym typeface="Wingdings" panose="05000000000000000000" pitchFamily="2" charset="2"/>
                  </a:rPr>
                  <a:t>a</a:t>
                </a:r>
                <a:r>
                  <a:rPr lang="en-US" sz="2000" dirty="0">
                    <a:sym typeface="Wingdings" panose="05000000000000000000" pitchFamily="2" charset="2"/>
                  </a:rPr>
                  <a:t> and </a:t>
                </a:r>
                <a:r>
                  <a:rPr lang="en-US" sz="2000" dirty="0">
                    <a:latin typeface="Symbol" panose="05050102010706020507" pitchFamily="18" charset="2"/>
                    <a:sym typeface="Wingdings" panose="05000000000000000000" pitchFamily="2" charset="2"/>
                  </a:rPr>
                  <a:t>b</a:t>
                </a:r>
                <a:r>
                  <a:rPr lang="en-US" sz="2000" dirty="0">
                    <a:sym typeface="Wingdings" panose="05000000000000000000" pitchFamily="2" charset="2"/>
                  </a:rPr>
                  <a:t>, so that </a:t>
                </a:r>
                <a:r>
                  <a:rPr lang="en-US" sz="2000" dirty="0">
                    <a:latin typeface="Symbol" panose="05050102010706020507" pitchFamily="18" charset="2"/>
                    <a:sym typeface="Wingdings" panose="05000000000000000000" pitchFamily="2" charset="2"/>
                  </a:rPr>
                  <a:t>a</a:t>
                </a:r>
                <a:r>
                  <a:rPr lang="en-US" sz="2000" dirty="0">
                    <a:sym typeface="Wingdings" panose="05000000000000000000" pitchFamily="2" charset="2"/>
                  </a:rPr>
                  <a:t> is the super key for that table (so no redundancy there).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BCNF is a lossless-join decomposition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Symbol" panose="05050102010706020507" pitchFamily="18" charset="2"/>
                  </a:rPr>
                  <a:t>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(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no attributes are lost</a:t>
                </a:r>
                <a:r>
                  <a:rPr lang="en-US" sz="2000" dirty="0">
                    <a:sym typeface="Wingdings" panose="05000000000000000000" pitchFamily="2" charset="2"/>
                  </a:rPr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forms a super key for a new table.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BCNF does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not</a:t>
                </a:r>
                <a:r>
                  <a:rPr lang="en-US" sz="2400" dirty="0">
                    <a:sym typeface="Wingdings" panose="05000000000000000000" pitchFamily="2" charset="2"/>
                  </a:rPr>
                  <a:t> guaranteed to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preserve all FD’s</a:t>
                </a:r>
                <a:r>
                  <a:rPr lang="en-US" sz="2400" dirty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Some FD’s can be lost in the decomposition.</a:t>
                </a:r>
              </a:p>
              <a:p>
                <a:endParaRPr lang="en-US" sz="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Alternative to BCNF – Third Normal Form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0632"/>
                <a:ext cx="10515600" cy="5936332"/>
              </a:xfrm>
              <a:blipFill rotWithShape="0">
                <a:blip r:embed="rId2"/>
                <a:stretch>
                  <a:fillRect l="-1217"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62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/>
          <a:lstStyle/>
          <a:p>
            <a:r>
              <a:rPr lang="en-US" dirty="0"/>
              <a:t>Heads-up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72"/>
            <a:ext cx="10515600" cy="147161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Presentations</a:t>
            </a:r>
            <a:r>
              <a:rPr lang="en-US" dirty="0"/>
              <a:t> will be held on </a:t>
            </a:r>
            <a:r>
              <a:rPr lang="en-US" dirty="0">
                <a:solidFill>
                  <a:srgbClr val="FF0000"/>
                </a:solidFill>
              </a:rPr>
              <a:t>Thu Dec 12, Sun Dec 15, Mon Dec 16.</a:t>
            </a:r>
          </a:p>
          <a:p>
            <a:pPr lvl="1"/>
            <a:r>
              <a:rPr lang="en-US" dirty="0"/>
              <a:t>Talk with your team on your preferred time slot.</a:t>
            </a:r>
          </a:p>
          <a:p>
            <a:pPr lvl="1"/>
            <a:r>
              <a:rPr lang="en-US" dirty="0"/>
              <a:t>Team leader sign up for time slots in </a:t>
            </a:r>
            <a:r>
              <a:rPr lang="en-US" dirty="0">
                <a:solidFill>
                  <a:srgbClr val="FF0000"/>
                </a:solidFill>
              </a:rPr>
              <a:t>this Thursday class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21939"/>
              </p:ext>
            </p:extLst>
          </p:nvPr>
        </p:nvGraphicFramePr>
        <p:xfrm>
          <a:off x="1114649" y="3055087"/>
          <a:ext cx="83270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302">
                <a:tc>
                  <a:txBody>
                    <a:bodyPr/>
                    <a:lstStyle/>
                    <a:p>
                      <a:r>
                        <a:rPr lang="en-US" sz="2400" dirty="0"/>
                        <a:t>Data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51">
                <a:tc>
                  <a:txBody>
                    <a:bodyPr/>
                    <a:lstStyle/>
                    <a:p>
                      <a:r>
                        <a:rPr lang="en-US" sz="2400" dirty="0"/>
                        <a:t>Thu 12 Dec,</a:t>
                      </a:r>
                      <a:r>
                        <a:rPr lang="en-US" sz="2400" baseline="0" dirty="0"/>
                        <a:t> 3-3:50</a:t>
                      </a:r>
                      <a:r>
                        <a:rPr lang="en-US" sz="2400" dirty="0"/>
                        <a:t> (4 teams)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4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Sun 15 Dec, 9:30-10:20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(4 teams)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25"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Mon 16 Dec, 10:00-11:50 (8 teams)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1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Mon 16 Dec, 11:55-12:20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(2 teams)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2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/>
          <a:lstStyle/>
          <a:p>
            <a:r>
              <a:rPr lang="en-US" dirty="0"/>
              <a:t>Heads-up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73"/>
            <a:ext cx="10515600" cy="459349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3 </a:t>
            </a:r>
            <a:r>
              <a:rPr lang="en-US" dirty="0"/>
              <a:t>will be released; due date </a:t>
            </a:r>
            <a:r>
              <a:rPr lang="en-US" dirty="0">
                <a:solidFill>
                  <a:srgbClr val="FF0000"/>
                </a:solidFill>
              </a:rPr>
              <a:t>Dec ___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>
                <a:solidFill>
                  <a:srgbClr val="FF0000"/>
                </a:solidFill>
              </a:rPr>
              <a:t>Final Exam </a:t>
            </a:r>
            <a:r>
              <a:rPr lang="en-US" dirty="0"/>
              <a:t>will be on </a:t>
            </a:r>
            <a:r>
              <a:rPr lang="en-US" dirty="0">
                <a:solidFill>
                  <a:srgbClr val="FF0000"/>
                </a:solidFill>
              </a:rPr>
              <a:t>Fri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Dec 27</a:t>
            </a:r>
            <a:r>
              <a:rPr lang="en-US" dirty="0"/>
              <a:t>.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4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633"/>
            <a:ext cx="2266507" cy="51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3 BCNF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7C13ADA-2499-4DC8-A68E-1820D4E770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7337" y="2842440"/>
                <a:ext cx="7184559" cy="23037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= {</a:t>
                </a:r>
                <a:r>
                  <a:rPr lang="en-US" sz="2400" u="sng" dirty="0">
                    <a:latin typeface="Symbol" panose="05050102010706020507" pitchFamily="18" charset="2"/>
                  </a:rPr>
                  <a:t>a</a:t>
                </a:r>
                <a:r>
                  <a:rPr lang="en-US" sz="2400" dirty="0">
                    <a:latin typeface="Symbol" panose="05050102010706020507" pitchFamily="18" charset="2"/>
                  </a:rPr>
                  <a:t>,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latin typeface="Symbol" panose="05050102010706020507" pitchFamily="18" charset="2"/>
                    <a:sym typeface="Wingdings" panose="05000000000000000000" pitchFamily="2" charset="2"/>
                  </a:rPr>
                  <a:t>b</a:t>
                </a:r>
                <a:r>
                  <a:rPr lang="en-US" sz="2400" dirty="0">
                    <a:sym typeface="Wingdings" panose="05000000000000000000" pitchFamily="2" charset="2"/>
                  </a:rPr>
                  <a:t>},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= {</a:t>
                </a:r>
                <a:r>
                  <a:rPr lang="en-US" sz="2400" dirty="0">
                    <a:latin typeface="Symbol" panose="05050102010706020507" pitchFamily="18" charset="2"/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>
                    <a:latin typeface="Symbol" panose="05050102010706020507" pitchFamily="18" charset="2"/>
                    <a:sym typeface="Wingdings" panose="05000000000000000000" pitchFamily="2" charset="2"/>
                  </a:rPr>
                  <a:t>b</a:t>
                </a:r>
                <a:r>
                  <a:rPr lang="en-US" sz="2400" dirty="0">
                    <a:sym typeface="Wingdings" panose="05000000000000000000" pitchFamily="2" charset="2"/>
                  </a:rPr>
                  <a:t>},	</a:t>
                </a:r>
                <a:r>
                  <a:rPr lang="en-US" sz="2400" dirty="0">
                    <a:latin typeface="Symbol" panose="05050102010706020507" pitchFamily="18" charset="2"/>
                  </a:rPr>
                  <a:t>a </a:t>
                </a:r>
                <a:r>
                  <a:rPr lang="en-US" sz="2400" dirty="0"/>
                  <a:t>is now super key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  <a:endParaRPr lang="en-US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= {</a:t>
                </a:r>
                <a:r>
                  <a:rPr lang="en-US" sz="2400" dirty="0">
                    <a:latin typeface="Symbol" panose="05050102010706020507" pitchFamily="18" charset="2"/>
                  </a:rPr>
                  <a:t>a,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latin typeface="Symbol" panose="05050102010706020507" pitchFamily="18" charset="2"/>
                    <a:sym typeface="Wingdings" panose="05000000000000000000" pitchFamily="2" charset="2"/>
                  </a:rPr>
                  <a:t>g</a:t>
                </a:r>
                <a:r>
                  <a:rPr lang="en-US" sz="2400" dirty="0">
                    <a:sym typeface="Wingdings" panose="05000000000000000000" pitchFamily="2" charset="2"/>
                  </a:rPr>
                  <a:t>},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= { … }, without </a:t>
                </a:r>
                <a:r>
                  <a:rPr lang="en-US" sz="2400" dirty="0">
                    <a:latin typeface="Symbol" panose="05050102010706020507" pitchFamily="18" charset="2"/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>
                    <a:latin typeface="Symbol" panose="05050102010706020507" pitchFamily="18" charset="2"/>
                    <a:sym typeface="Wingdings" panose="05000000000000000000" pitchFamily="2" charset="2"/>
                  </a:rPr>
                  <a:t>b.</a:t>
                </a:r>
                <a:endParaRPr lang="en-US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	Lossless join;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no attributes loss</a:t>
                </a:r>
                <a:r>
                  <a:rPr lang="en-US" sz="24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		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Minimal redundancy</a:t>
                </a:r>
                <a:r>
                  <a:rPr lang="en-US" sz="24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		Possible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some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FD </a:t>
                </a:r>
                <a:r>
                  <a:rPr lang="en-US" sz="2400" dirty="0">
                    <a:sym typeface="Wingdings" panose="05000000000000000000" pitchFamily="2" charset="2"/>
                  </a:rPr>
                  <a:t>may be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lost</a:t>
                </a:r>
                <a:r>
                  <a:rPr lang="en-US" sz="2400" dirty="0">
                    <a:sym typeface="Wingdings" panose="05000000000000000000" pitchFamily="2" charset="2"/>
                  </a:rPr>
                  <a:t>.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7C13ADA-2499-4DC8-A68E-1820D4E77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37" y="2842440"/>
                <a:ext cx="7184559" cy="2303717"/>
              </a:xfrm>
              <a:prstGeom prst="rect">
                <a:avLst/>
              </a:prstGeom>
              <a:blipFill>
                <a:blip r:embed="rId2"/>
                <a:stretch>
                  <a:fillRect l="-1358" t="-4233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AC5CB-927C-41A2-8661-225BF15BF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54484"/>
              </p:ext>
            </p:extLst>
          </p:nvPr>
        </p:nvGraphicFramePr>
        <p:xfrm>
          <a:off x="1494621" y="1206795"/>
          <a:ext cx="1402317" cy="85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39">
                  <a:extLst>
                    <a:ext uri="{9D8B030D-6E8A-4147-A177-3AD203B41FA5}">
                      <a16:colId xmlns:a16="http://schemas.microsoft.com/office/drawing/2014/main" val="915884628"/>
                    </a:ext>
                  </a:extLst>
                </a:gridCol>
                <a:gridCol w="467439">
                  <a:extLst>
                    <a:ext uri="{9D8B030D-6E8A-4147-A177-3AD203B41FA5}">
                      <a16:colId xmlns:a16="http://schemas.microsoft.com/office/drawing/2014/main" val="1091189431"/>
                    </a:ext>
                  </a:extLst>
                </a:gridCol>
                <a:gridCol w="467439">
                  <a:extLst>
                    <a:ext uri="{9D8B030D-6E8A-4147-A177-3AD203B41FA5}">
                      <a16:colId xmlns:a16="http://schemas.microsoft.com/office/drawing/2014/main" val="1927285076"/>
                    </a:ext>
                  </a:extLst>
                </a:gridCol>
              </a:tblGrid>
              <a:tr h="4253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ymbol" panose="05050102010706020507" pitchFamily="18" charset="2"/>
                        </a:rPr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64217"/>
                  </a:ext>
                </a:extLst>
              </a:tr>
              <a:tr h="425301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5471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1FA6A2-786C-4745-82AF-5D919A8B7AF3}"/>
              </a:ext>
            </a:extLst>
          </p:cNvPr>
          <p:cNvSpPr txBox="1">
            <a:spLocks/>
          </p:cNvSpPr>
          <p:nvPr/>
        </p:nvSpPr>
        <p:spPr>
          <a:xfrm>
            <a:off x="4277337" y="1219202"/>
            <a:ext cx="6784950" cy="90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R = {</a:t>
            </a:r>
            <a:r>
              <a:rPr lang="en-US" sz="2400" dirty="0">
                <a:latin typeface="Symbol" panose="05050102010706020507" pitchFamily="18" charset="2"/>
              </a:rPr>
              <a:t>a,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Symbol" panose="05050102010706020507" pitchFamily="18" charset="2"/>
                <a:sym typeface="Wingdings" panose="05000000000000000000" pitchFamily="2" charset="2"/>
              </a:rPr>
              <a:t>b, g</a:t>
            </a:r>
            <a:r>
              <a:rPr lang="en-US" sz="2400" dirty="0">
                <a:sym typeface="Wingdings" panose="05000000000000000000" pitchFamily="2" charset="2"/>
              </a:rPr>
              <a:t>},	</a:t>
            </a:r>
            <a:r>
              <a:rPr lang="en-US" sz="2400" dirty="0"/>
              <a:t> F = {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Symbol" panose="05050102010706020507" pitchFamily="18" charset="2"/>
                <a:sym typeface="Wingdings" panose="05000000000000000000" pitchFamily="2" charset="2"/>
              </a:rPr>
              <a:t>b</a:t>
            </a:r>
            <a:r>
              <a:rPr lang="en-US" sz="2400" dirty="0">
                <a:sym typeface="Wingdings" panose="05000000000000000000" pitchFamily="2" charset="2"/>
              </a:rPr>
              <a:t>, …}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If 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dirty="0"/>
              <a:t> is not a super key in R, we decompose R and F.  </a:t>
            </a: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0808B8-2B86-4A3C-B0F9-F85C10FECE3C}"/>
              </a:ext>
            </a:extLst>
          </p:cNvPr>
          <p:cNvSpPr txBox="1">
            <a:spLocks/>
          </p:cNvSpPr>
          <p:nvPr/>
        </p:nvSpPr>
        <p:spPr>
          <a:xfrm>
            <a:off x="1907415" y="3416599"/>
            <a:ext cx="489097" cy="384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 U</a:t>
            </a:r>
            <a:endParaRPr lang="en-US" sz="20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C4834A6-B51D-464F-BCB5-7641468D30CC}"/>
              </a:ext>
            </a:extLst>
          </p:cNvPr>
          <p:cNvSpPr/>
          <p:nvPr/>
        </p:nvSpPr>
        <p:spPr>
          <a:xfrm>
            <a:off x="1971208" y="2395876"/>
            <a:ext cx="382772" cy="531628"/>
          </a:xfrm>
          <a:prstGeom prst="downArrow">
            <a:avLst>
              <a:gd name="adj1" fmla="val 5555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5EDBCE-AAC3-4CAB-AA38-BCE8D17C5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89406"/>
              </p:ext>
            </p:extLst>
          </p:nvPr>
        </p:nvGraphicFramePr>
        <p:xfrm>
          <a:off x="820971" y="3216354"/>
          <a:ext cx="934878" cy="85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39">
                  <a:extLst>
                    <a:ext uri="{9D8B030D-6E8A-4147-A177-3AD203B41FA5}">
                      <a16:colId xmlns:a16="http://schemas.microsoft.com/office/drawing/2014/main" val="915884628"/>
                    </a:ext>
                  </a:extLst>
                </a:gridCol>
                <a:gridCol w="467439">
                  <a:extLst>
                    <a:ext uri="{9D8B030D-6E8A-4147-A177-3AD203B41FA5}">
                      <a16:colId xmlns:a16="http://schemas.microsoft.com/office/drawing/2014/main" val="1091189431"/>
                    </a:ext>
                  </a:extLst>
                </a:gridCol>
              </a:tblGrid>
              <a:tr h="425301">
                <a:tc>
                  <a:txBody>
                    <a:bodyPr/>
                    <a:lstStyle/>
                    <a:p>
                      <a:r>
                        <a:rPr lang="en-US" sz="2000" u="sng" dirty="0">
                          <a:latin typeface="Symbol" panose="05050102010706020507" pitchFamily="18" charset="2"/>
                        </a:rPr>
                        <a:t>a</a:t>
                      </a:r>
                      <a:endParaRPr lang="en-US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64217"/>
                  </a:ext>
                </a:extLst>
              </a:tr>
              <a:tr h="42530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547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50CEB1-494B-402B-BC19-0A6DF03B9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81108"/>
              </p:ext>
            </p:extLst>
          </p:nvPr>
        </p:nvGraphicFramePr>
        <p:xfrm>
          <a:off x="2637268" y="3202179"/>
          <a:ext cx="934878" cy="85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39">
                  <a:extLst>
                    <a:ext uri="{9D8B030D-6E8A-4147-A177-3AD203B41FA5}">
                      <a16:colId xmlns:a16="http://schemas.microsoft.com/office/drawing/2014/main" val="915884628"/>
                    </a:ext>
                  </a:extLst>
                </a:gridCol>
                <a:gridCol w="467439">
                  <a:extLst>
                    <a:ext uri="{9D8B030D-6E8A-4147-A177-3AD203B41FA5}">
                      <a16:colId xmlns:a16="http://schemas.microsoft.com/office/drawing/2014/main" val="1927285076"/>
                    </a:ext>
                  </a:extLst>
                </a:gridCol>
              </a:tblGrid>
              <a:tr h="4253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ymbol" panose="05050102010706020507" pitchFamily="18" charset="2"/>
                        </a:rPr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64217"/>
                  </a:ext>
                </a:extLst>
              </a:tr>
              <a:tr h="425301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547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AE8EB57-C068-4A03-B24F-054140BAE3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861" y="2842441"/>
                <a:ext cx="489097" cy="384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AE8EB57-C068-4A03-B24F-054140BAE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61" y="2842441"/>
                <a:ext cx="489097" cy="38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9DA9349-2274-45B5-AD12-A4A5D01F9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0158" y="2853074"/>
                <a:ext cx="489097" cy="384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9DA9349-2274-45B5-AD12-A4A5D01F9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158" y="2853074"/>
                <a:ext cx="489097" cy="38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FEE1A1E-A215-4966-A75E-50CB94443B13}"/>
              </a:ext>
            </a:extLst>
          </p:cNvPr>
          <p:cNvSpPr txBox="1">
            <a:spLocks/>
          </p:cNvSpPr>
          <p:nvPr/>
        </p:nvSpPr>
        <p:spPr>
          <a:xfrm>
            <a:off x="1896789" y="859468"/>
            <a:ext cx="489097" cy="384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 R</a:t>
            </a:r>
            <a:endParaRPr lang="en-US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3726C-5065-45D4-9577-FE8A2B5232AF}"/>
              </a:ext>
            </a:extLst>
          </p:cNvPr>
          <p:cNvSpPr txBox="1">
            <a:spLocks/>
          </p:cNvSpPr>
          <p:nvPr/>
        </p:nvSpPr>
        <p:spPr>
          <a:xfrm>
            <a:off x="838200" y="5613988"/>
            <a:ext cx="7761767" cy="503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Alternative to BCNF: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Third Normal Form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3190"/>
          </a:xfrm>
        </p:spPr>
        <p:txBody>
          <a:bodyPr>
            <a:normAutofit/>
          </a:bodyPr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324"/>
            <a:ext cx="10515600" cy="49729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Normal Form – Domain of all attributes are atomic (Lecture 8).</a:t>
            </a:r>
          </a:p>
          <a:p>
            <a:pPr lvl="1"/>
            <a:r>
              <a:rPr lang="en-US" dirty="0"/>
              <a:t>Cannot reduce any further.</a:t>
            </a:r>
          </a:p>
          <a:p>
            <a:r>
              <a:rPr lang="en-US" dirty="0"/>
              <a:t>Second Normal Form – Not used in practice (see book 7.3).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dirty="0"/>
              <a:t>Slide 4</a:t>
            </a:r>
          </a:p>
          <a:p>
            <a:r>
              <a:rPr lang="en-US" dirty="0"/>
              <a:t>For BCNF, </a:t>
            </a:r>
            <a:r>
              <a:rPr lang="en-US" dirty="0">
                <a:sym typeface="Symbol" panose="05050102010706020507" pitchFamily="18" charset="2"/>
              </a:rPr>
              <a:t> </a:t>
            </a:r>
            <a:r>
              <a:rPr lang="en-US" dirty="0" err="1">
                <a:latin typeface="Symbol" panose="05050102010706020507" pitchFamily="18" charset="2"/>
              </a:rPr>
              <a:t>a</a:t>
            </a:r>
            <a:r>
              <a:rPr lang="en-US" dirty="0" err="1"/>
              <a:t>→</a:t>
            </a:r>
            <a:r>
              <a:rPr lang="en-US" dirty="0" err="1">
                <a:latin typeface="Symbol" panose="05050102010706020507" pitchFamily="18" charset="2"/>
              </a:rPr>
              <a:t>b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/>
              <a:t>at least one of conditions 1 and 2 is true.</a:t>
            </a:r>
          </a:p>
          <a:p>
            <a:r>
              <a:rPr lang="en-US" dirty="0"/>
              <a:t>For 3NF, </a:t>
            </a:r>
            <a:r>
              <a:rPr lang="en-US" dirty="0">
                <a:sym typeface="Symbol" panose="05050102010706020507" pitchFamily="18" charset="2"/>
              </a:rPr>
              <a:t> </a:t>
            </a:r>
            <a:r>
              <a:rPr lang="en-US" dirty="0" err="1">
                <a:latin typeface="Symbol" panose="05050102010706020507" pitchFamily="18" charset="2"/>
              </a:rPr>
              <a:t>a</a:t>
            </a:r>
            <a:r>
              <a:rPr lang="en-US" dirty="0" err="1"/>
              <a:t>→</a:t>
            </a:r>
            <a:r>
              <a:rPr lang="en-US" dirty="0" err="1">
                <a:latin typeface="Symbol" panose="05050102010706020507" pitchFamily="18" charset="2"/>
              </a:rPr>
              <a:t>b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/>
              <a:t>at least one of conditions 1, 2 and 3 is true.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dirty="0"/>
              <a:t>Slide 5</a:t>
            </a:r>
          </a:p>
          <a:p>
            <a:pPr lvl="1"/>
            <a:r>
              <a:rPr lang="en-US" dirty="0"/>
              <a:t>E.g. from the end of Lecture 10, Pros and Cons of BCNF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 BCNF, we don’t preserve JK → 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Don’t need to decompose R because it’s in 3NF.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condition: don’t need to decompose </a:t>
            </a:r>
            <a:r>
              <a:rPr lang="en-US" dirty="0" err="1">
                <a:latin typeface="Symbol" panose="05050102010706020507" pitchFamily="18" charset="2"/>
              </a:rPr>
              <a:t>a</a:t>
            </a:r>
            <a:r>
              <a:rPr lang="en-US" dirty="0" err="1"/>
              <a:t>→</a:t>
            </a:r>
            <a:r>
              <a:rPr lang="en-US" dirty="0" err="1">
                <a:latin typeface="Symbol" panose="05050102010706020507" pitchFamily="18" charset="2"/>
              </a:rPr>
              <a:t>b</a:t>
            </a:r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/>
              <a:t>if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 is already determined by some candidate key.</a:t>
            </a:r>
          </a:p>
        </p:txBody>
      </p:sp>
    </p:spTree>
    <p:extLst>
      <p:ext uri="{BB962C8B-B14F-4D97-AF65-F5344CB8AC3E}">
        <p14:creationId xmlns:p14="http://schemas.microsoft.com/office/powerpoint/2010/main" val="173423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29" y="698500"/>
            <a:ext cx="11176247" cy="5478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Slide 6</a:t>
            </a:r>
          </a:p>
          <a:p>
            <a:r>
              <a:rPr lang="en-US" dirty="0">
                <a:solidFill>
                  <a:prstClr val="black"/>
                </a:solidFill>
              </a:rPr>
              <a:t>We allow some redundancies in 3NF.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That’s the price we pay for preserving FD’s.</a:t>
            </a:r>
          </a:p>
          <a:p>
            <a:pPr lvl="1"/>
            <a:endParaRPr lang="en-US" sz="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Slide 7</a:t>
            </a:r>
          </a:p>
          <a:p>
            <a:r>
              <a:rPr lang="en-US" dirty="0">
                <a:solidFill>
                  <a:prstClr val="black"/>
                </a:solidFill>
              </a:rPr>
              <a:t>We get a </a:t>
            </a:r>
            <a:r>
              <a:rPr lang="en-US" b="1" dirty="0">
                <a:solidFill>
                  <a:srgbClr val="00B050"/>
                </a:solidFill>
              </a:rPr>
              <a:t>canonical cover </a:t>
            </a:r>
            <a:r>
              <a:rPr lang="en-US" dirty="0">
                <a:solidFill>
                  <a:prstClr val="black"/>
                </a:solidFill>
              </a:rPr>
              <a:t>for F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 by removing all </a:t>
            </a:r>
            <a:r>
              <a:rPr lang="en-US" b="1" dirty="0">
                <a:solidFill>
                  <a:srgbClr val="00B050"/>
                </a:solidFill>
              </a:rPr>
              <a:t>extraneous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(unneeded) </a:t>
            </a:r>
            <a:r>
              <a:rPr lang="en-US" b="1" dirty="0">
                <a:solidFill>
                  <a:srgbClr val="00B050"/>
                </a:solidFill>
              </a:rPr>
              <a:t>attributes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from F.</a:t>
            </a:r>
          </a:p>
          <a:p>
            <a:r>
              <a:rPr lang="en-US" dirty="0">
                <a:solidFill>
                  <a:prstClr val="black"/>
                </a:solidFill>
              </a:rPr>
              <a:t>More in Slide 10 ff.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0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729" y="466344"/>
                <a:ext cx="11176247" cy="60899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Slide 8  	For </a:t>
                </a:r>
                <a:r>
                  <a:rPr lang="en-US" dirty="0">
                    <a:latin typeface="Symbol" panose="05050102010706020507" pitchFamily="18" charset="2"/>
                  </a:rPr>
                  <a:t>a</a:t>
                </a:r>
                <a:r>
                  <a:rPr lang="en-US" dirty="0">
                    <a:latin typeface="Symbol" panose="05050102010706020507" pitchFamily="18" charset="2"/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dirty="0">
                    <a:latin typeface="Symbol" panose="05050102010706020507" pitchFamily="18" charset="2"/>
                  </a:rPr>
                  <a:t>b,</a:t>
                </a:r>
                <a:endParaRPr lang="en-US" dirty="0"/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“Attribute A </a:t>
                </a:r>
                <a:r>
                  <a:rPr lang="en-US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b="1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a</a:t>
                </a:r>
                <a:r>
                  <a:rPr lang="en-US" dirty="0">
                    <a:latin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is </a:t>
                </a:r>
                <a:r>
                  <a:rPr lang="en-US" b="1" dirty="0"/>
                  <a:t>extraneous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if A …”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∖{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→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means </a:t>
                </a:r>
                <a:r>
                  <a:rPr lang="en-US" dirty="0"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d</a:t>
                </a:r>
                <a:r>
                  <a:rPr lang="en-US" altLang="zh-CN" dirty="0"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on’t touch FD’s </a:t>
                </a:r>
                <a:r>
                  <a:rPr lang="en-US" dirty="0">
                    <a:solidFill>
                      <a:prstClr val="black"/>
                    </a:solidFill>
                  </a:rPr>
                  <a:t>not involved with </a:t>
                </a:r>
                <a:r>
                  <a:rPr lang="en-US" dirty="0">
                    <a:latin typeface="Symbol" panose="05050102010706020507" pitchFamily="18" charset="2"/>
                  </a:rPr>
                  <a:t>a</a:t>
                </a:r>
                <a:r>
                  <a:rPr lang="en-US" dirty="0">
                    <a:latin typeface="Symbol" panose="05050102010706020507" pitchFamily="18" charset="2"/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dirty="0">
                    <a:latin typeface="Symbol" panose="05050102010706020507" pitchFamily="18" charset="2"/>
                  </a:rPr>
                  <a:t>b</a:t>
                </a:r>
                <a:r>
                  <a:rPr lang="en-US" altLang="zh-CN" dirty="0"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(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zh-CN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})→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means we can remove A from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, with F</a:t>
                </a:r>
                <a:r>
                  <a:rPr lang="en-US" baseline="30000" dirty="0">
                    <a:solidFill>
                      <a:prstClr val="black"/>
                    </a:solidFill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+</a:t>
                </a:r>
                <a:r>
                  <a:rPr lang="en-US" dirty="0">
                    <a:solidFill>
                      <a:prstClr val="black"/>
                    </a:solidFill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not changed. 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“Attribute A </a:t>
                </a:r>
                <a:r>
                  <a:rPr lang="en-US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b="1" i="1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is </a:t>
                </a:r>
                <a:r>
                  <a:rPr lang="en-US" b="1" dirty="0"/>
                  <a:t>extraneous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if 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…”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(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\</m:t>
                    </m:r>
                    <m:r>
                      <m:rPr>
                        <m:lit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Symbol" pitchFamily="18" charset="2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means we can remove A from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with F</a:t>
                </a:r>
                <a:r>
                  <a:rPr lang="en-US" baseline="30000" dirty="0">
                    <a:solidFill>
                      <a:prstClr val="black"/>
                    </a:solidFill>
                  </a:rPr>
                  <a:t>+</a:t>
                </a:r>
                <a:r>
                  <a:rPr lang="en-US" dirty="0">
                    <a:solidFill>
                      <a:prstClr val="black"/>
                    </a:solidFill>
                  </a:rPr>
                  <a:t> not changed.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In first example: B </a:t>
                </a:r>
                <a:r>
                  <a:rPr lang="en-US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b="1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a</a:t>
                </a:r>
                <a:r>
                  <a:rPr lang="en-US" dirty="0">
                    <a:latin typeface="Symbol" panose="05050102010706020507" pitchFamily="18" charset="2"/>
                  </a:rPr>
                  <a:t> </a:t>
                </a:r>
                <a:r>
                  <a:rPr lang="en-US" dirty="0"/>
                  <a:t>is extraneous for A</a:t>
                </a:r>
                <a:r>
                  <a:rPr lang="en-US" dirty="0">
                    <a:solidFill>
                      <a:srgbClr val="00B050"/>
                    </a:solidFill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C</a:t>
                </a:r>
                <a:r>
                  <a:rPr lang="en-US" dirty="0"/>
                  <a:t> ; can drop B.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Canonical cover is {A</a:t>
                </a:r>
                <a:r>
                  <a:rPr 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C}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In second example: C </a:t>
                </a:r>
                <a:r>
                  <a:rPr lang="en-US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b="1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dirty="0">
                    <a:solidFill>
                      <a:srgbClr val="00B050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dirty="0"/>
                  <a:t>is extraneous for AB</a:t>
                </a:r>
                <a:r>
                  <a:rPr 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D</a:t>
                </a:r>
                <a:r>
                  <a:rPr lang="en-US" dirty="0"/>
                  <a:t>; can drop C.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Canonical cover is {A</a:t>
                </a:r>
                <a:r>
                  <a:rPr lang="en-US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C, ABD}</a:t>
                </a:r>
              </a:p>
              <a:p>
                <a:pPr lvl="1"/>
                <a:endParaRPr lang="en-US" sz="800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Slide 9 </a:t>
                </a:r>
                <a:r>
                  <a:rPr lang="en-US" b="1" dirty="0">
                    <a:solidFill>
                      <a:srgbClr val="00B050"/>
                    </a:solidFill>
                  </a:rPr>
                  <a:t>Test</a:t>
                </a:r>
                <a:r>
                  <a:rPr lang="en-US" dirty="0">
                    <a:solidFill>
                      <a:prstClr val="black"/>
                    </a:solidFill>
                  </a:rPr>
                  <a:t> if an attribute is </a:t>
                </a:r>
                <a:r>
                  <a:rPr lang="en-US" dirty="0"/>
                  <a:t>extraneous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Remove the attribute; see if the closure remains the same.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729" y="466344"/>
                <a:ext cx="11176247" cy="6089904"/>
              </a:xfrm>
              <a:blipFill rotWithShape="0">
                <a:blip r:embed="rId2"/>
                <a:stretch>
                  <a:fillRect l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71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698500"/>
            <a:ext cx="10997184" cy="5603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Slide 10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Canonical cover </a:t>
            </a:r>
            <a:r>
              <a:rPr lang="en-US" dirty="0"/>
              <a:t>F</a:t>
            </a:r>
            <a:r>
              <a:rPr lang="en-US" baseline="-25000" dirty="0"/>
              <a:t>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has no redundant FD’s or extraneous attributes</a:t>
            </a:r>
          </a:p>
          <a:p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en-US" baseline="-25000" dirty="0">
                <a:solidFill>
                  <a:prstClr val="black"/>
                </a:solidFill>
              </a:rPr>
              <a:t>C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  = F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“Logically implies” means consider the closure</a:t>
            </a:r>
          </a:p>
          <a:p>
            <a:r>
              <a:rPr lang="en-US" dirty="0">
                <a:solidFill>
                  <a:prstClr val="black"/>
                </a:solidFill>
              </a:rPr>
              <a:t>Example at bottom, remove extraneous attributes or FDs to bet F</a:t>
            </a:r>
            <a:r>
              <a:rPr lang="en-US" baseline="-25000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prstClr val="black"/>
                </a:solidFill>
              </a:rPr>
              <a:t>Extraeneous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attributs</a:t>
            </a:r>
            <a:r>
              <a:rPr lang="en-US" dirty="0">
                <a:solidFill>
                  <a:prstClr val="black"/>
                </a:solidFill>
              </a:rPr>
              <a:t> are marked in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prstClr val="black"/>
                </a:solidFill>
              </a:rPr>
              <a:t> in the lecture PPT.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is extraneous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C is extraneous in </a:t>
            </a:r>
            <a:r>
              <a:rPr lang="en-US" dirty="0">
                <a:sym typeface="Wingdings" panose="05000000000000000000" pitchFamily="2" charset="2"/>
              </a:rPr>
              <a:t>A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D</a:t>
            </a:r>
            <a:endParaRPr lang="en-U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C is extraneous in A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D</a:t>
            </a:r>
            <a:endParaRPr lang="en-U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8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Slide 11 Algorithm to compute canonical cover </a:t>
            </a:r>
            <a:r>
              <a:rPr lang="en-US" dirty="0"/>
              <a:t>F</a:t>
            </a:r>
            <a:r>
              <a:rPr lang="en-US" baseline="-25000" dirty="0"/>
              <a:t>C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Use </a:t>
            </a:r>
            <a:r>
              <a:rPr lang="en-US" b="1" dirty="0">
                <a:solidFill>
                  <a:srgbClr val="00B050"/>
                </a:solidFill>
              </a:rPr>
              <a:t>union rule </a:t>
            </a:r>
            <a:r>
              <a:rPr lang="en-US" dirty="0">
                <a:solidFill>
                  <a:prstClr val="black"/>
                </a:solidFill>
              </a:rPr>
              <a:t>to simplify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Remove extraneous attributes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50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698500"/>
            <a:ext cx="10997184" cy="5603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Slide 12 Simple example for algorithm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Book has more explanations. </a:t>
            </a:r>
          </a:p>
          <a:p>
            <a:endParaRPr lang="en-US" sz="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Slide 13-17 More Examples, step by step</a:t>
            </a:r>
          </a:p>
          <a:p>
            <a:r>
              <a:rPr lang="en-US" dirty="0">
                <a:solidFill>
                  <a:prstClr val="black"/>
                </a:solidFill>
              </a:rPr>
              <a:t>Note: 1</a:t>
            </a:r>
            <a:r>
              <a:rPr lang="en-US" baseline="30000" dirty="0">
                <a:solidFill>
                  <a:prstClr val="black"/>
                </a:solidFill>
              </a:rPr>
              <a:t>st</a:t>
            </a:r>
            <a:r>
              <a:rPr lang="en-US" dirty="0">
                <a:solidFill>
                  <a:prstClr val="black"/>
                </a:solidFill>
              </a:rPr>
              <a:t> line has </a:t>
            </a:r>
            <a:r>
              <a:rPr lang="en-US" dirty="0">
                <a:solidFill>
                  <a:srgbClr val="00B050"/>
                </a:solidFill>
              </a:rPr>
              <a:t>attribute F</a:t>
            </a:r>
            <a:r>
              <a:rPr lang="en-US" dirty="0">
                <a:solidFill>
                  <a:prstClr val="black"/>
                </a:solidFill>
              </a:rPr>
              <a:t> in set R; 2</a:t>
            </a:r>
            <a:r>
              <a:rPr lang="en-US" baseline="30000" dirty="0">
                <a:solidFill>
                  <a:prstClr val="black"/>
                </a:solidFill>
              </a:rPr>
              <a:t>nd</a:t>
            </a:r>
            <a:r>
              <a:rPr lang="en-US" dirty="0">
                <a:solidFill>
                  <a:prstClr val="black"/>
                </a:solidFill>
              </a:rPr>
              <a:t> line has </a:t>
            </a:r>
            <a:r>
              <a:rPr lang="en-US" b="1" dirty="0">
                <a:solidFill>
                  <a:srgbClr val="00B050"/>
                </a:solidFill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 as the FD set.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These two F’s are different.</a:t>
            </a:r>
          </a:p>
          <a:p>
            <a:r>
              <a:rPr lang="en-US" dirty="0">
                <a:solidFill>
                  <a:prstClr val="black"/>
                </a:solidFill>
              </a:rPr>
              <a:t>First iteration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First few FDs don’t look extraneous; new attributes are used at each new FDs; until we get to AC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 B.</a:t>
            </a:r>
          </a:p>
          <a:p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Second iteration</a:t>
            </a:r>
          </a:p>
          <a:p>
            <a:pPr lvl="1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Union AC  G with AC  B to get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AC  BG</a:t>
            </a:r>
          </a:p>
          <a:p>
            <a:endParaRPr lang="en-US" sz="8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(This is long.)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5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1418</Words>
  <Application>Microsoft Office PowerPoint</Application>
  <PresentationFormat>Widescreen</PresentationFormat>
  <Paragraphs>160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Greek Symbols</vt:lpstr>
      <vt:lpstr>Monotype Sorts</vt:lpstr>
      <vt:lpstr>等线</vt:lpstr>
      <vt:lpstr>宋体</vt:lpstr>
      <vt:lpstr>Arial</vt:lpstr>
      <vt:lpstr>Calibri</vt:lpstr>
      <vt:lpstr>Calibri Light</vt:lpstr>
      <vt:lpstr>Cambria Math</vt:lpstr>
      <vt:lpstr>Symbol</vt:lpstr>
      <vt:lpstr>Wingdings</vt:lpstr>
      <vt:lpstr>Office Theme</vt:lpstr>
      <vt:lpstr>Lecture 11 Relational Database Design Third Normal Form</vt:lpstr>
      <vt:lpstr>Heads-up</vt:lpstr>
      <vt:lpstr>Heads-up</vt:lpstr>
      <vt:lpstr>PowerPoint Presentation</vt:lpstr>
      <vt:lpstr>Third Normal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Relational Database Design</dc:title>
  <dc:creator>TEST</dc:creator>
  <cp:lastModifiedBy>UIC</cp:lastModifiedBy>
  <cp:revision>346</cp:revision>
  <dcterms:created xsi:type="dcterms:W3CDTF">2021-11-23T02:45:17Z</dcterms:created>
  <dcterms:modified xsi:type="dcterms:W3CDTF">2024-12-02T01:36:18Z</dcterms:modified>
</cp:coreProperties>
</file>