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9" r:id="rId1"/>
  </p:sldMasterIdLst>
  <p:notesMasterIdLst>
    <p:notesMasterId r:id="rId22"/>
  </p:notesMasterIdLst>
  <p:handoutMasterIdLst>
    <p:handoutMasterId r:id="rId23"/>
  </p:handoutMasterIdLst>
  <p:sldIdLst>
    <p:sldId id="342" r:id="rId2"/>
    <p:sldId id="424" r:id="rId3"/>
    <p:sldId id="485" r:id="rId4"/>
    <p:sldId id="500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  <p:sldId id="496" r:id="rId16"/>
    <p:sldId id="425" r:id="rId17"/>
    <p:sldId id="497" r:id="rId18"/>
    <p:sldId id="498" r:id="rId19"/>
    <p:sldId id="499" r:id="rId20"/>
    <p:sldId id="548" r:id="rId21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014A650-3CE4-4397-9886-E919E4BD9485}">
          <p14:sldIdLst>
            <p14:sldId id="342"/>
            <p14:sldId id="424"/>
            <p14:sldId id="485"/>
            <p14:sldId id="500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25"/>
            <p14:sldId id="497"/>
            <p14:sldId id="498"/>
            <p14:sldId id="499"/>
            <p14:sldId id="54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3">
          <p15:clr>
            <a:srgbClr val="A4A3A4"/>
          </p15:clr>
        </p15:guide>
        <p15:guide id="2" pos="5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93"/>
    <a:srgbClr val="FFCDCD"/>
    <a:srgbClr val="FF66CC"/>
    <a:srgbClr val="E8E8F1"/>
    <a:srgbClr val="FF0000"/>
    <a:srgbClr val="333333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5" autoAdjust="0"/>
    <p:restoredTop sz="85394" autoAdjust="0"/>
  </p:normalViewPr>
  <p:slideViewPr>
    <p:cSldViewPr snapToGrid="0">
      <p:cViewPr varScale="1">
        <p:scale>
          <a:sx n="111" d="100"/>
          <a:sy n="111" d="100"/>
        </p:scale>
        <p:origin x="1530" y="96"/>
      </p:cViewPr>
      <p:guideLst>
        <p:guide orient="horz" pos="733"/>
        <p:guide pos="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3" tIns="47957" rIns="95913" bIns="47957" numCol="1" anchor="t" anchorCtr="0" compatLnSpc="1">
            <a:prstTxWarp prst="textNoShape">
              <a:avLst/>
            </a:prstTxWarp>
          </a:bodyPr>
          <a:lstStyle>
            <a:lvl1pPr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3" tIns="47957" rIns="95913" bIns="47957" numCol="1" anchor="t" anchorCtr="0" compatLnSpc="1">
            <a:prstTxWarp prst="textNoShape">
              <a:avLst/>
            </a:prstTxWarp>
          </a:bodyPr>
          <a:lstStyle>
            <a:lvl1pPr algn="r"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3" tIns="47957" rIns="95913" bIns="47957" numCol="1" anchor="b" anchorCtr="0" compatLnSpc="1">
            <a:prstTxWarp prst="textNoShape">
              <a:avLst/>
            </a:prstTxWarp>
          </a:bodyPr>
          <a:lstStyle>
            <a:lvl1pPr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13" tIns="47957" rIns="95913" bIns="47957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6C23089-699A-4A2D-9070-09F0F0D07B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7967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ctr" anchorCtr="0" compatLnSpc="1">
            <a:prstTxWarp prst="textNoShape">
              <a:avLst/>
            </a:prstTxWarp>
          </a:bodyPr>
          <a:lstStyle>
            <a:lvl1pPr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ctr" anchorCtr="0" compatLnSpc="1">
            <a:prstTxWarp prst="textNoShape">
              <a:avLst/>
            </a:prstTxWarp>
          </a:bodyPr>
          <a:lstStyle>
            <a:lvl1pPr algn="r"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6425"/>
            <a:ext cx="51435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b" anchorCtr="0" compatLnSpc="1">
            <a:prstTxWarp prst="textNoShape">
              <a:avLst/>
            </a:prstTxWarp>
          </a:bodyPr>
          <a:lstStyle>
            <a:lvl1pPr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913" tIns="47957" rIns="95913" bIns="47957" numCol="1" anchor="b" anchorCtr="0" compatLnSpc="1">
            <a:prstTxWarp prst="textNoShape">
              <a:avLst/>
            </a:prstTxWarp>
          </a:bodyPr>
          <a:lstStyle>
            <a:lvl1pPr algn="r" defTabSz="958850">
              <a:defRPr sz="13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48ACB1D-D2AE-467E-AD71-62EA120728C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0600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 defTabSz="95885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defTabSz="95885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fld id="{35878111-ADFE-4C86-BBA7-E6E82B0BD3D1}" type="slidenum">
              <a:rPr lang="zh-CN" altLang="en-US" sz="1300">
                <a:latin typeface="Times New Roman" pitchFamily="18" charset="0"/>
              </a:rPr>
              <a:pPr/>
              <a:t>1</a:t>
            </a:fld>
            <a:endParaRPr lang="en-US" altLang="zh-CN" sz="130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6833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93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45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/>
        </p:nvSpPr>
        <p:spPr>
          <a:xfrm>
            <a:off x="0" y="30480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32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3138055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2635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674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02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/>
              <a:t>单击此处编辑母版文本样式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41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94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186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816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kumimoji="1"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9805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Database Design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239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1">
            <a:extLst>
              <a:ext uri="{FF2B5EF4-FFF2-40B4-BE49-F238E27FC236}">
                <a16:creationId xmlns:a16="http://schemas.microsoft.com/office/drawing/2014/main" id="{225C17E2-D2B1-43C8-9072-55F1AF1C3C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United International College</a:t>
            </a:r>
            <a:endParaRPr lang="zh-CN" altLang="en-US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zh-CN" dirty="0">
                <a:ea typeface="宋体" charset="-122"/>
              </a:rPr>
              <a:t>Lecture 11 Relational Database Design</a:t>
            </a:r>
            <a:br>
              <a:rPr lang="en-US" altLang="zh-CN" dirty="0">
                <a:ea typeface="宋体" charset="-122"/>
              </a:rPr>
            </a:br>
            <a:r>
              <a:rPr lang="en-US" altLang="zh-CN" dirty="0">
                <a:ea typeface="宋体" charset="-122"/>
              </a:rPr>
              <a:t>MVD</a:t>
            </a:r>
          </a:p>
        </p:txBody>
      </p:sp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E52D3C0D-8E89-4896-A19F-C158622F8CBA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488771B1-A6E1-4C36-A950-D8E788AF4952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BD3C8CEA-4C57-4E11-816C-F20FF97E0F64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30B9512D-F182-45A7-B9C8-2C28FC3CE9DF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39B690A1-FDC7-4277-BC3A-6CCD2C9EF559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hlinkClick r:id="" action="ppaction://noaction"/>
            <a:extLst>
              <a:ext uri="{FF2B5EF4-FFF2-40B4-BE49-F238E27FC236}">
                <a16:creationId xmlns:a16="http://schemas.microsoft.com/office/drawing/2014/main" id="{CB7CF316-3FAD-4F7C-BAB9-89778CAD1EE5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hlinkClick r:id="" action="ppaction://noaction"/>
            <a:extLst>
              <a:ext uri="{FF2B5EF4-FFF2-40B4-BE49-F238E27FC236}">
                <a16:creationId xmlns:a16="http://schemas.microsoft.com/office/drawing/2014/main" id="{AC2767B7-889A-46BA-9E20-89E29DA0B34A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Theory of MVDs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>
                    <a:ea typeface="宋体" charset="-122"/>
                  </a:rPr>
                  <a:t>From the definition of multivalued dependency, we can derive the following rule: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→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↠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</m:oMath>
                </a14:m>
                <a:endParaRPr lang="en-US" altLang="zh-CN" i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CN" dirty="0">
                    <a:ea typeface="宋体" charset="-122"/>
                  </a:rPr>
                  <a:t>	That is, every functional dependency is also a multivalued dependency.</a:t>
                </a:r>
              </a:p>
              <a:p>
                <a:r>
                  <a:rPr lang="en-US" altLang="zh-CN" dirty="0">
                    <a:ea typeface="宋体" charset="-122"/>
                  </a:rPr>
                  <a:t>The </a:t>
                </a:r>
                <a:r>
                  <a:rPr lang="en-US" altLang="zh-CN" b="1" dirty="0">
                    <a:ea typeface="宋体" charset="-122"/>
                  </a:rPr>
                  <a:t>closure</a:t>
                </a:r>
                <a:r>
                  <a:rPr lang="en-US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charset="-122"/>
                  </a:rPr>
                  <a:t>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𝐷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is the set of all functional and multivalued dependencies logically implied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𝐷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. 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We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, using the formal definitions of functional dependencies and multivalued dependencies.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We can manage with such reasoning for very simple multivalued dependencies, which seem to be most common in practice.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For complex dependencies, it is better to reason about sets of dependencies using a system of inference rules (see Appendix C in the textbook).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 r="-1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6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Fourth Normal Form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pPr marL="273600" indent="-273600"/>
                <a:r>
                  <a:rPr lang="en-US" altLang="zh-CN" dirty="0">
                    <a:ea typeface="宋体" charset="-122"/>
                  </a:rPr>
                  <a:t>The fourth normal form is the multivalued version of BCNF.</a:t>
                </a:r>
              </a:p>
              <a:p>
                <a:pPr marL="273600" indent="-273600"/>
                <a:r>
                  <a:rPr lang="en-US" altLang="zh-CN" dirty="0">
                    <a:ea typeface="宋体" charset="-122"/>
                  </a:rPr>
                  <a:t>A relation schema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is in </a:t>
                </a:r>
                <a:r>
                  <a:rPr lang="en-US" altLang="zh-CN" b="1" dirty="0">
                    <a:ea typeface="宋体" charset="-122"/>
                  </a:rPr>
                  <a:t>4NF</a:t>
                </a:r>
                <a:r>
                  <a:rPr lang="en-US" altLang="zh-CN" dirty="0">
                    <a:ea typeface="宋体" charset="-122"/>
                  </a:rPr>
                  <a:t> with respect to a set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𝐷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of functional and multivalued dependencies if for all multivalued dependencies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>
                    <a:ea typeface="宋体" charset="-122"/>
                  </a:rPr>
                  <a:t> of the form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𝛼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𝛽</m:t>
                    </m:r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, where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⊆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i="1" dirty="0">
                    <a:ea typeface="宋体" charset="-122"/>
                    <a:sym typeface="Symbol" pitchFamily="18" charset="2"/>
                  </a:rPr>
                  <a:t>, 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at least one of the following hold:</a:t>
                </a:r>
              </a:p>
              <a:p>
                <a:pPr marL="616500" lvl="2" indent="-273600">
                  <a:spcBef>
                    <a:spcPts val="750"/>
                  </a:spcBef>
                </a:pPr>
                <a14:m>
                  <m:oMath xmlns:m="http://schemas.openxmlformats.org/officeDocument/2006/math">
                    <m:r>
                      <a:rPr lang="el-GR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↠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is trivial (i.e., </a:t>
                </a:r>
                <a14:m>
                  <m:oMath xmlns:m="http://schemas.openxmlformats.org/officeDocument/2006/math">
                    <m:r>
                      <a:rPr lang="el-GR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or </a:t>
                </a:r>
                <a14:m>
                  <m:oMath xmlns:m="http://schemas.openxmlformats.org/officeDocument/2006/math">
                    <m:r>
                      <a:rPr lang="el-GR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zh-CN" altLang="zh-CN" sz="1800" i="1" dirty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𝑅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)</a:t>
                </a:r>
              </a:p>
              <a:p>
                <a:pPr marL="616500" lvl="2" indent="-273600">
                  <a:spcBef>
                    <a:spcPts val="750"/>
                  </a:spcBef>
                </a:pPr>
                <a14:m>
                  <m:oMath xmlns:m="http://schemas.openxmlformats.org/officeDocument/2006/math">
                    <m:r>
                      <a:rPr lang="el-GR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is a </a:t>
                </a:r>
                <a:r>
                  <a:rPr lang="en-US" altLang="zh-CN" sz="1800" dirty="0" err="1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superkey</a:t>
                </a: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for schema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𝑅</m:t>
                    </m:r>
                  </m:oMath>
                </a14:m>
                <a:r>
                  <a:rPr lang="en-US" altLang="zh-CN" sz="18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.</a:t>
                </a:r>
              </a:p>
              <a:p>
                <a:pPr marL="273600" indent="-273600"/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If a relation is in 4NF it is in BCNF.</a:t>
                </a:r>
              </a:p>
              <a:p>
                <a:pPr marL="273600" indent="-273600"/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The schema on page 4 is not in 4NF.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900" i="1">
                          <a:latin typeface="Cambria Math" panose="02040503050406030204" pitchFamily="18" charset="0"/>
                          <a:ea typeface="宋体" charset="-122"/>
                        </a:rPr>
                        <m:t>𝑏𝑜𝑟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宋体" charset="-122"/>
                        </a:rPr>
                        <m:t>_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宋体" charset="-122"/>
                        </a:rPr>
                        <m:t>𝑐𝑜𝑛</m:t>
                      </m:r>
                      <m:r>
                        <a:rPr lang="en-US" altLang="zh-CN" sz="1900" i="1">
                          <a:latin typeface="Cambria Math" panose="02040503050406030204" pitchFamily="18" charset="0"/>
                          <a:ea typeface="宋体" charset="-122"/>
                        </a:rPr>
                        <m:t>={</m:t>
                      </m:r>
                      <m:bar>
                        <m:barPr>
                          <m:ctrlPr>
                            <a:rPr lang="en-US" altLang="zh-CN" sz="1900" i="1">
                              <a:latin typeface="Cambria Math" panose="02040503050406030204" pitchFamily="18" charset="0"/>
                              <a:ea typeface="宋体" charset="-122"/>
                            </a:rPr>
                          </m:ctrlPr>
                        </m:barPr>
                        <m:e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宋体" charset="-122"/>
                            </a:rPr>
                            <m:t>𝑖𝑑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宋体" charset="-122"/>
                            </a:rPr>
                            <m:t>,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宋体" charset="-122"/>
                            </a:rPr>
                            <m:t>𝐼𝑆𝐵𝑁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宋体" charset="-122"/>
                            </a:rPr>
                            <m:t>,</m:t>
                          </m:r>
                          <m:r>
                            <a:rPr lang="en-US" altLang="zh-CN" sz="1900" i="1">
                              <a:latin typeface="Cambria Math" panose="02040503050406030204" pitchFamily="18" charset="0"/>
                              <a:ea typeface="宋体" charset="-122"/>
                            </a:rPr>
                            <m:t>𝑝h𝑜𝑛𝑒</m:t>
                          </m:r>
                        </m:e>
                      </m:bar>
                      <m:r>
                        <a:rPr lang="en-US" altLang="zh-CN" sz="1900" i="1">
                          <a:latin typeface="Cambria Math" panose="02040503050406030204" pitchFamily="18" charset="0"/>
                          <a:ea typeface="宋体" charset="-122"/>
                        </a:rPr>
                        <m:t>}</m:t>
                      </m:r>
                    </m:oMath>
                  </m:oMathPara>
                </a14:m>
                <a:endParaRPr lang="en-US" altLang="zh-CN" sz="1900" dirty="0">
                  <a:ea typeface="宋体" charset="-122"/>
                </a:endParaRPr>
              </a:p>
              <a:p>
                <a:pPr marL="273600" indent="-273600"/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Because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𝑖𝑑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𝐼𝑆𝐵𝑁</m:t>
                    </m:r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𝑖𝑑</m:t>
                    </m:r>
                    <m:r>
                      <a:rPr lang="en-US" altLang="zh-CN" b="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𝑝h𝑜𝑛𝑒</m:t>
                    </m:r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, but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𝑖𝑑</m:t>
                    </m:r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is not a </a:t>
                </a:r>
                <a:r>
                  <a:rPr lang="en-US" altLang="zh-CN" dirty="0" err="1">
                    <a:ea typeface="宋体" charset="-122"/>
                    <a:sym typeface="Greek Symbols" pitchFamily="18" charset="2"/>
                  </a:rPr>
                  <a:t>superkey</a:t>
                </a:r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.</a:t>
                </a:r>
              </a:p>
              <a:p>
                <a:pPr marL="273600" indent="-273600"/>
                <a:endParaRPr lang="en-US" altLang="zh-CN" dirty="0">
                  <a:ea typeface="宋体" charset="-122"/>
                  <a:sym typeface="Greek Symbols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12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Restriction of Multivalued Dependencies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pPr marL="273600" indent="-273600"/>
                <a:r>
                  <a:rPr lang="en-US" altLang="zh-CN" dirty="0">
                    <a:ea typeface="宋体" charset="-122"/>
                  </a:rPr>
                  <a:t>The restriction of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𝐷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consisting of</a:t>
                </a:r>
              </a:p>
              <a:p>
                <a:pPr marL="616500" lvl="2" indent="-273600">
                  <a:spcBef>
                    <a:spcPts val="75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all functional dependencies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that include only attributes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and </a:t>
                </a:r>
                <a:endParaRPr lang="en-US" altLang="zh-CN" sz="1800" baseline="-250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616500" lvl="2" indent="-273600">
                  <a:spcBef>
                    <a:spcPts val="750"/>
                  </a:spcBef>
                </a:pP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all multivalued dependencies of the form</a:t>
                </a:r>
              </a:p>
              <a:p>
                <a:pPr marL="616500" lvl="3" indent="-273600" algn="ctr">
                  <a:spcBef>
                    <a:spcPts val="75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1800" i="1" dirty="0" smtClean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Symbol" pitchFamily="18" charset="2"/>
                        </a:rPr>
                        <m:t>𝛼</m:t>
                      </m:r>
                      <m:r>
                        <a:rPr lang="en-US" altLang="zh-CN" sz="1800" b="1" i="1" dirty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Symbol" pitchFamily="18" charset="2"/>
                        </a:rPr>
                        <m:t>↠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Monotype Sorts" pitchFamily="2" charset="2"/>
                        </a:rPr>
                        <m:t>(</m:t>
                      </m:r>
                      <m:r>
                        <a:rPr lang="el-GR" altLang="zh-CN" sz="1800" i="1" dirty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Symbol" pitchFamily="18" charset="2"/>
                        </a:rPr>
                        <m:t>𝛽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  <a:sym typeface="Symbol" pitchFamily="18" charset="2"/>
                        </a:rPr>
                        <m:t>∩</m:t>
                      </m:r>
                      <m:sSub>
                        <m:sSub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宋体" charset="-122"/>
                              <a:cs typeface="Arial" panose="020B0604020202020204" pitchFamily="34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charset="-122"/>
                              <a:cs typeface="Arial" panose="020B060402020202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  <a:ea typeface="宋体" charset="-122"/>
                              <a:cs typeface="Arial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宋体" charset="-122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800" baseline="-250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273600" lvl="1" indent="-273600">
                  <a:spcBef>
                    <a:spcPts val="750"/>
                  </a:spcBef>
                  <a:buFont typeface="Monotype Sorts" pitchFamily="2" charset="2"/>
                  <a:buNone/>
                </a:pP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  where </a:t>
                </a:r>
                <a14:m>
                  <m:oMath xmlns:m="http://schemas.openxmlformats.org/officeDocument/2006/math">
                    <m:r>
                      <a:rPr lang="el-GR" altLang="zh-CN" sz="21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⊆</m:t>
                    </m:r>
                    <m:sSub>
                      <m:sSub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100" i="1" dirty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100" baseline="-250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and  </a:t>
                </a:r>
                <a14:m>
                  <m:oMath xmlns:m="http://schemas.openxmlformats.org/officeDocument/2006/math">
                    <m:r>
                      <a:rPr lang="el-GR" altLang="zh-CN" sz="21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sz="2100" b="1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↠</m:t>
                    </m:r>
                    <m:r>
                      <a:rPr lang="el-GR" altLang="zh-CN" sz="21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</m:oMath>
                </a14:m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is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 r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650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4NF Decomposition Algorithm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pPr>
                  <a:buFont typeface="Monotype Sorts" pitchFamily="2" charset="2"/>
                  <a:buNone/>
                </a:pPr>
                <a:r>
                  <a:rPr lang="en-US" altLang="zh-CN" sz="1800" b="1" dirty="0">
                    <a:ea typeface="宋体" charset="-122"/>
                  </a:rPr>
                  <a:t>Algorithm </a:t>
                </a:r>
                <a:r>
                  <a:rPr lang="en-US" altLang="zh-CN" sz="1800" dirty="0">
                    <a:ea typeface="宋体" charset="-122"/>
                  </a:rPr>
                  <a:t>4NF Decomposition</a:t>
                </a:r>
                <a:r>
                  <a:rPr lang="zh-CN" altLang="en-US" sz="1800" i="1" dirty="0">
                    <a:ea typeface="宋体" charset="-122"/>
                  </a:rPr>
                  <a:t> </a:t>
                </a:r>
                <a:endParaRPr lang="en-US" altLang="zh-CN" sz="1800" i="1" dirty="0">
                  <a:ea typeface="宋体" charset="-122"/>
                </a:endParaRPr>
              </a:p>
              <a:p>
                <a:pPr marL="273600" indent="-273600">
                  <a:buClrTx/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𝑟𝑒𝑠𝑢𝑙𝑡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endParaRPr lang="en-US" altLang="zh-CN" sz="1800" i="1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273600" indent="-273600">
                  <a:buClrTx/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</a:rPr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sz="1800" i="1" baseline="300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273600" indent="-273600">
                  <a:buClrTx/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</a:rPr>
                  <a:t> denote the restriction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p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p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1800" dirty="0">
                  <a:latin typeface="Consolas" panose="020B0609020204030204" pitchFamily="49" charset="0"/>
                  <a:ea typeface="宋体" charset="-122"/>
                </a:endParaRPr>
              </a:p>
              <a:p>
                <a:pPr marL="273600" indent="-273600">
                  <a:buClrTx/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charset="-122"/>
                  </a:rPr>
                  <a:t>while</a:t>
                </a:r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180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𝛼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𝛽</m:t>
                    </m:r>
                    <m:r>
                      <a:rPr lang="zh-CN" altLang="zh-CN" sz="1800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nsolas" panose="020B0609020204030204" pitchFamily="49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onsolas" panose="020B0609020204030204" pitchFamily="49" charset="0"/>
                  </a:rPr>
                  <a:t> violates 4NF </a:t>
                </a:r>
                <a:r>
                  <a:rPr lang="en-US" altLang="zh-CN" sz="1800" b="1" dirty="0">
                    <a:latin typeface="Consolas" panose="020B0609020204030204" pitchFamily="49" charset="0"/>
                  </a:rPr>
                  <a:t>do</a:t>
                </a:r>
              </a:p>
              <a:p>
                <a:pPr marL="273600" indent="-273600">
                  <a:buClrTx/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  <a:sym typeface="Symbol" pitchFamily="18" charset="2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𝑟𝑒𝑠𝑢𝑙𝑡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={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𝑟𝑒𝑠𝑢𝑙𝑡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∖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}∪{</m:t>
                    </m:r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𝑖</m:t>
                        </m:r>
                      </m:sub>
                    </m:sSub>
                    <m:r>
                      <a:rPr lang="zh-CN" altLang="zh-CN" sz="1800" i="1" dirty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𝛽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}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∪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{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𝛼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∪</m:t>
                    </m:r>
                    <m:r>
                      <a:rPr lang="el-GR" altLang="zh-CN" sz="1800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𝛽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}</m:t>
                    </m:r>
                  </m:oMath>
                </a14:m>
                <a:endParaRPr lang="en-US" altLang="zh-CN" sz="1800" dirty="0">
                  <a:latin typeface="Consolas" panose="020B0609020204030204" pitchFamily="49" charset="0"/>
                  <a:ea typeface="宋体" charset="-122"/>
                  <a:sym typeface="Symbol" pitchFamily="18" charset="2"/>
                </a:endParaRPr>
              </a:p>
              <a:p>
                <a:pPr marL="273600" indent="-273600">
                  <a:buClrTx/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charset="-122"/>
                    <a:sym typeface="Symbol" pitchFamily="18" charset="2"/>
                  </a:rPr>
                  <a:t>end while</a:t>
                </a:r>
              </a:p>
              <a:p>
                <a:pPr marL="273600" indent="-273600">
                  <a:buClrTx/>
                  <a:buFont typeface="+mj-lt"/>
                  <a:buAutoNum type="arabicPeriod"/>
                </a:pPr>
                <a:r>
                  <a:rPr lang="en-US" altLang="zh-CN" sz="1800" dirty="0">
                    <a:latin typeface="Consolas" panose="020B0609020204030204" pitchFamily="49" charset="0"/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b="1" dirty="0">
                    <a:latin typeface="Consolas" panose="020B0609020204030204" pitchFamily="49" charset="0"/>
                    <a:ea typeface="宋体" charset="-122"/>
                    <a:sym typeface="Symbol" pitchFamily="18" charset="2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𝑟𝑒𝑠𝑢𝑙𝑡</m:t>
                    </m:r>
                  </m:oMath>
                </a14:m>
                <a:endParaRPr lang="en-US" altLang="zh-CN" dirty="0">
                  <a:ea typeface="宋体" charset="-122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ea typeface="宋体" charset="-122"/>
                    <a:sym typeface="Symbol" pitchFamily="18" charset="2"/>
                  </a:rPr>
                  <a:t>Note: </a:t>
                </a:r>
              </a:p>
              <a:p>
                <a:r>
                  <a:rPr lang="en-US" altLang="zh-CN" sz="1800" dirty="0">
                    <a:ea typeface="宋体" charset="-122"/>
                    <a:sym typeface="Symbol" pitchFamily="18" charset="2"/>
                  </a:rPr>
                  <a:t>4NF decomposition is very close to BCNF decomposition.</a:t>
                </a:r>
              </a:p>
              <a:p>
                <a:r>
                  <a:rPr lang="en-US" altLang="zh-CN" sz="1800" dirty="0">
                    <a:ea typeface="宋体" charset="-122"/>
                    <a:sym typeface="Symbol" pitchFamily="18" charset="2"/>
                  </a:rPr>
                  <a:t>The set of multivalued dependencies is calculated in the same way as BCNF decomposition.   </a:t>
                </a:r>
              </a:p>
              <a:p>
                <a:r>
                  <a:rPr lang="en-US" altLang="zh-CN" sz="1800" dirty="0">
                    <a:ea typeface="宋体" charset="-122"/>
                    <a:sym typeface="Symbol" pitchFamily="18" charset="2"/>
                  </a:rPr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i="1" dirty="0">
                    <a:ea typeface="宋体" charset="-122"/>
                    <a:sym typeface="Symbol" pitchFamily="18" charset="2"/>
                  </a:rPr>
                  <a:t> </a:t>
                </a:r>
                <a:r>
                  <a:rPr lang="en-US" altLang="zh-CN" sz="1800" dirty="0">
                    <a:ea typeface="宋体" charset="-122"/>
                    <a:sym typeface="Symbol" pitchFamily="18" charset="2"/>
                  </a:rPr>
                  <a:t>is in 4NF, and decomposition is lossless-join.</a:t>
                </a:r>
                <a:endParaRPr lang="en-US" altLang="zh-CN" sz="18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927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2A37700-9FB4-4D24-A062-413DE03357E8}"/>
              </a:ext>
            </a:extLst>
          </p:cNvPr>
          <p:cNvCxnSpPr>
            <a:cxnSpLocks/>
          </p:cNvCxnSpPr>
          <p:nvPr/>
        </p:nvCxnSpPr>
        <p:spPr>
          <a:xfrm>
            <a:off x="629597" y="1957033"/>
            <a:ext cx="7885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F31A484-E02D-485D-91BF-D9E5B04900E1}"/>
              </a:ext>
            </a:extLst>
          </p:cNvPr>
          <p:cNvCxnSpPr>
            <a:cxnSpLocks/>
          </p:cNvCxnSpPr>
          <p:nvPr/>
        </p:nvCxnSpPr>
        <p:spPr>
          <a:xfrm>
            <a:off x="629597" y="1605770"/>
            <a:ext cx="7885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C47C85A-0A02-497D-8261-7CEC8897C8FE}"/>
              </a:ext>
            </a:extLst>
          </p:cNvPr>
          <p:cNvCxnSpPr>
            <a:cxnSpLocks/>
          </p:cNvCxnSpPr>
          <p:nvPr/>
        </p:nvCxnSpPr>
        <p:spPr>
          <a:xfrm>
            <a:off x="629597" y="4372571"/>
            <a:ext cx="78857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513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pPr marL="273600" indent="-273600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𝐺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𝐻𝐼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𝐶𝐺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273600" indent="-273600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is not in 4NF since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is not a </a:t>
                </a:r>
                <a:r>
                  <a:rPr lang="en-US" altLang="zh-CN" dirty="0" err="1">
                    <a:ea typeface="宋体" charset="-122"/>
                  </a:rPr>
                  <a:t>superkey</a:t>
                </a:r>
                <a:r>
                  <a:rPr lang="en-US" altLang="zh-CN" dirty="0">
                    <a:ea typeface="宋体" charset="-122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273600" indent="-273600"/>
                <a:r>
                  <a:rPr lang="en-US" altLang="zh-CN" dirty="0">
                    <a:ea typeface="宋体" charset="-122"/>
                  </a:rPr>
                  <a:t>Decomposition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273600" indent="-273600">
                  <a:buNone/>
                </a:pPr>
                <a:r>
                  <a:rPr lang="en-US" altLang="zh-CN" dirty="0"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				(in 4NF)</a:t>
                </a:r>
              </a:p>
              <a:p>
                <a:pPr marL="273600" indent="-273600">
                  <a:buNone/>
                </a:pPr>
                <a:r>
                  <a:rPr lang="en-US" altLang="zh-CN" sz="1800" i="1" dirty="0"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𝐺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𝐼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𝐻𝐼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𝐶𝐺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		(not in 4NF)</a:t>
                </a:r>
              </a:p>
              <a:p>
                <a:r>
                  <a:rPr lang="en-US" altLang="zh-CN" dirty="0">
                    <a:ea typeface="宋体" charset="-122"/>
                  </a:rPr>
                  <a:t>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273600" indent="-273600">
                  <a:buNone/>
                </a:pPr>
                <a:r>
                  <a:rPr lang="en-US" altLang="zh-CN" dirty="0"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𝐺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𝐶𝐺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 			(in 4NF)</a:t>
                </a:r>
              </a:p>
              <a:p>
                <a:pPr marL="273600" indent="-273600">
                  <a:buNone/>
                </a:pPr>
                <a:r>
                  <a:rPr lang="en-US" altLang="zh-CN" sz="1800" i="1" dirty="0"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𝐺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𝐼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sz="1800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𝐼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 			(not in 4NF)</a:t>
                </a:r>
              </a:p>
              <a:p>
                <a:pPr marL="273600" lvl="1" indent="-273600">
                  <a:spcBef>
                    <a:spcPts val="75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is the restriction of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𝐹</m:t>
                    </m:r>
                  </m:oMath>
                </a14:m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</a:t>
                </a: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.</a:t>
                </a:r>
              </a:p>
              <a:p>
                <a:pPr marL="273600" lvl="1" indent="-273600">
                  <a:spcBef>
                    <a:spcPts val="750"/>
                  </a:spcBef>
                </a:pP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Decomposition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10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1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lang="en-US" altLang="zh-CN" sz="2100" i="1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273600" indent="-273600">
                  <a:buNone/>
                </a:pPr>
                <a:r>
                  <a:rPr lang="en-US" altLang="zh-CN" sz="1800" dirty="0"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𝐼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sub>
                    </m:sSub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𝐼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 			(in 4NF)</a:t>
                </a:r>
              </a:p>
              <a:p>
                <a:pPr marL="273600" indent="-273600">
                  <a:buNone/>
                </a:pPr>
                <a:r>
                  <a:rPr lang="en-US" altLang="zh-CN" sz="1800" dirty="0"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={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𝐴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𝐺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US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={}</m:t>
                    </m:r>
                  </m:oMath>
                </a14:m>
                <a:r>
                  <a:rPr lang="en-US" altLang="zh-CN" sz="1800" dirty="0">
                    <a:ea typeface="宋体" charset="-122"/>
                  </a:rPr>
                  <a:t>				(in 4NF)</a:t>
                </a:r>
              </a:p>
              <a:p>
                <a:r>
                  <a:rPr lang="en-US" altLang="zh-CN" dirty="0">
                    <a:ea typeface="宋体" charset="-122"/>
                  </a:rPr>
                  <a:t>The result is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}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 b="-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7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Further Normal Forms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DBAB-96B1-4654-A956-1674CE94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00600"/>
          </a:xfrm>
        </p:spPr>
        <p:txBody>
          <a:bodyPr>
            <a:noAutofit/>
          </a:bodyPr>
          <a:lstStyle/>
          <a:p>
            <a:r>
              <a:rPr lang="en-US" altLang="zh-CN" b="1" dirty="0">
                <a:ea typeface="宋体" charset="-122"/>
              </a:rPr>
              <a:t>Join dependencies</a:t>
            </a:r>
            <a:r>
              <a:rPr lang="en-US" altLang="zh-CN" dirty="0">
                <a:ea typeface="宋体" charset="-122"/>
              </a:rPr>
              <a:t> generalize multivalued dependencies.</a:t>
            </a:r>
          </a:p>
          <a:p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It leads to </a:t>
            </a:r>
            <a:r>
              <a:rPr lang="en-US" altLang="zh-CN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project-join normal form (PJNF)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(also called </a:t>
            </a:r>
            <a:r>
              <a:rPr lang="en-US" altLang="zh-CN" b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fifth normal form</a:t>
            </a:r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).</a:t>
            </a:r>
          </a:p>
          <a:p>
            <a:r>
              <a:rPr lang="en-US" altLang="zh-CN" dirty="0">
                <a:ea typeface="宋体" charset="-122"/>
              </a:rPr>
              <a:t>A class of even more general constraints, leads to a normal form called </a:t>
            </a:r>
            <a:r>
              <a:rPr lang="en-US" altLang="zh-CN" b="1" dirty="0">
                <a:ea typeface="宋体" charset="-122"/>
              </a:rPr>
              <a:t>domain-key normal form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These generalized constraints are hard to reason with, and no set of sound and complete set of inference rules.</a:t>
            </a:r>
          </a:p>
          <a:p>
            <a:r>
              <a:rPr lang="en-US" altLang="zh-CN" dirty="0">
                <a:ea typeface="宋体" charset="-122"/>
              </a:rPr>
              <a:t>Hence, those normal forms are rarely used.</a:t>
            </a:r>
          </a:p>
        </p:txBody>
      </p:sp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96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DBAB-96B1-4654-A956-1674CE9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Features of Good Relational Design</a:t>
            </a:r>
          </a:p>
          <a:p>
            <a:r>
              <a:rPr lang="en-US" altLang="zh-CN" dirty="0">
                <a:ea typeface="宋体" charset="-122"/>
              </a:rPr>
              <a:t>Atomic Domains and First Normal Form</a:t>
            </a:r>
          </a:p>
          <a:p>
            <a:r>
              <a:rPr lang="en-US" altLang="zh-CN" dirty="0">
                <a:ea typeface="宋体" charset="-122"/>
              </a:rPr>
              <a:t>Functional Dependency Theory</a:t>
            </a:r>
          </a:p>
          <a:p>
            <a:r>
              <a:rPr lang="en-US" altLang="zh-CN" dirty="0">
                <a:ea typeface="宋体" charset="-122"/>
              </a:rPr>
              <a:t>BCNF</a:t>
            </a:r>
          </a:p>
          <a:p>
            <a:r>
              <a:rPr lang="en-US" altLang="zh-CN" dirty="0">
                <a:ea typeface="宋体" charset="-122"/>
              </a:rPr>
              <a:t>3</a:t>
            </a:r>
            <a:r>
              <a:rPr lang="en-US" altLang="zh-CN" baseline="30000" dirty="0">
                <a:ea typeface="宋体" charset="-122"/>
              </a:rPr>
              <a:t>rd</a:t>
            </a:r>
            <a:r>
              <a:rPr lang="en-US" altLang="zh-CN" dirty="0">
                <a:ea typeface="宋体" charset="-122"/>
              </a:rPr>
              <a:t> Normal Form</a:t>
            </a:r>
          </a:p>
          <a:p>
            <a:r>
              <a:rPr lang="en-US" altLang="zh-CN" dirty="0">
                <a:ea typeface="宋体" charset="-122"/>
              </a:rPr>
              <a:t>Multivalued Dependencies and Decomposition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Database-Design Process</a:t>
            </a:r>
          </a:p>
        </p:txBody>
      </p:sp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47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Design Goals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DBAB-96B1-4654-A956-1674CE94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63022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Goal for a relational database design is: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BCNF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lossless join, and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dependency preservation.</a:t>
            </a:r>
          </a:p>
          <a:p>
            <a:r>
              <a:rPr lang="en-US" altLang="zh-CN" dirty="0">
                <a:ea typeface="宋体" charset="-122"/>
              </a:rPr>
              <a:t>If we cannot achieve this, we accept one of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lack of dependency preservation or 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redundancy due to use of 3NF</a:t>
            </a:r>
          </a:p>
          <a:p>
            <a:r>
              <a:rPr lang="en-US" altLang="zh-CN" dirty="0">
                <a:ea typeface="宋体" charset="-122"/>
              </a:rPr>
              <a:t>Interestingly, SQL does not provide a direct way of specifying functional dependencies other than </a:t>
            </a:r>
            <a:r>
              <a:rPr lang="en-US" altLang="zh-CN" dirty="0" err="1">
                <a:ea typeface="宋体" charset="-122"/>
              </a:rPr>
              <a:t>superkeys</a:t>
            </a:r>
            <a:r>
              <a:rPr lang="en-US" altLang="zh-CN" dirty="0">
                <a:ea typeface="宋体" charset="-122"/>
              </a:rPr>
              <a:t>.</a:t>
            </a:r>
          </a:p>
          <a:p>
            <a:r>
              <a:rPr lang="en-US" altLang="zh-CN" dirty="0">
                <a:ea typeface="宋体" charset="-122"/>
              </a:rPr>
              <a:t>We can specify FDs using assertions, but they are expensive to test.</a:t>
            </a:r>
          </a:p>
        </p:txBody>
      </p:sp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0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Overall Database Design Process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763022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ea typeface="宋体" charset="-122"/>
                  </a:rPr>
                  <a:t>For schema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could have been generated when converting E-R diagram to a set of tables.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could have been a single relation containing </a:t>
                </a:r>
                <a:r>
                  <a:rPr lang="en-US" altLang="zh-CN" b="1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all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attributes that are of interest (called </a:t>
                </a:r>
                <a:r>
                  <a:rPr lang="en-US" altLang="zh-CN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universal relation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).</a:t>
                </a:r>
              </a:p>
              <a:p>
                <a:pPr lvl="1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Normalization breaks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into smaller relations.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𝑅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could have been the result of some ad-hoc design of relations, which we then test/convert to normal form.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763022"/>
              </a:xfrm>
              <a:blipFill>
                <a:blip r:embed="rId2"/>
                <a:stretch>
                  <a:fillRect l="-773" t="-1665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22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ER Model and Normalization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DBAB-96B1-4654-A956-1674CE94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763022"/>
          </a:xfrm>
        </p:spPr>
        <p:txBody>
          <a:bodyPr>
            <a:normAutofit/>
          </a:bodyPr>
          <a:lstStyle/>
          <a:p>
            <a:pPr marL="273600" indent="-273600"/>
            <a:r>
              <a:rPr lang="en-US" altLang="zh-CN" dirty="0">
                <a:ea typeface="宋体" charset="-122"/>
              </a:rPr>
              <a:t>When an E-R diagram is carefully designed, identifying all entities correctly, the tables generated from the E-R diagram should not need further normalization.</a:t>
            </a:r>
          </a:p>
          <a:p>
            <a:pPr marL="273600" indent="-273600"/>
            <a:r>
              <a:rPr lang="en-US" altLang="zh-CN" dirty="0">
                <a:ea typeface="宋体" charset="-122"/>
              </a:rPr>
              <a:t>However, in a real (imperfect) design, there can be functional dependencies from non-key attributes of an entity to other attributes of the entity.</a:t>
            </a:r>
          </a:p>
          <a:p>
            <a:pPr marL="616500" lvl="2" indent="-273600">
              <a:spcBef>
                <a:spcPts val="75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Example: an </a:t>
            </a:r>
            <a:r>
              <a:rPr lang="en-US" altLang="zh-CN" sz="1800" i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employee</a:t>
            </a: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entity with attributes </a:t>
            </a:r>
          </a:p>
          <a:p>
            <a:pPr marL="616500" lvl="2" indent="-273600" algn="ctr">
              <a:spcBef>
                <a:spcPts val="75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{</a:t>
            </a:r>
            <a:r>
              <a:rPr lang="en-US" altLang="zh-CN" sz="1800" i="1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department_number</a:t>
            </a:r>
            <a:r>
              <a:rPr lang="en-US" altLang="zh-CN" sz="1800" i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,</a:t>
            </a: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US" altLang="zh-CN" sz="1800" i="1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department_address</a:t>
            </a: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}</a:t>
            </a:r>
          </a:p>
          <a:p>
            <a:pPr marL="616500" lvl="2" indent="-273600">
              <a:spcBef>
                <a:spcPts val="75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	and a functional dependency set </a:t>
            </a:r>
          </a:p>
          <a:p>
            <a:pPr marL="616500" lvl="2" indent="-273600" algn="ctr">
              <a:spcBef>
                <a:spcPts val="750"/>
              </a:spcBef>
              <a:buNone/>
            </a:pP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{</a:t>
            </a:r>
            <a:r>
              <a:rPr lang="en-US" altLang="zh-CN" sz="1800" i="1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department_number</a:t>
            </a:r>
            <a:r>
              <a:rPr lang="en-US" altLang="zh-CN" sz="1800" i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 </a:t>
            </a:r>
            <a:r>
              <a:rPr lang="en-US" altLang="zh-CN" sz="1800" i="1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  <a:sym typeface="Symbol" pitchFamily="18" charset="2"/>
              </a:rPr>
              <a:t>→ </a:t>
            </a:r>
            <a:r>
              <a:rPr lang="en-US" altLang="zh-CN" sz="1800" i="1" dirty="0" err="1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department_address</a:t>
            </a: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}</a:t>
            </a:r>
            <a:endParaRPr lang="en-US" altLang="zh-CN" sz="1800" i="1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616500" lvl="2" indent="-273600">
              <a:spcBef>
                <a:spcPts val="75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 good design would have made department an entity.</a:t>
            </a:r>
          </a:p>
          <a:p>
            <a:pPr marL="273600" indent="-273600"/>
            <a:r>
              <a:rPr lang="en-US" altLang="zh-CN" dirty="0">
                <a:ea typeface="宋体" charset="-122"/>
              </a:rPr>
              <a:t>Functional dependencies from non-key attributes of a relationship set possible, but rare - most relationships are binary.</a:t>
            </a:r>
          </a:p>
        </p:txBody>
      </p:sp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0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DBAB-96B1-4654-A956-1674CE94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Features of Good Relational Design</a:t>
            </a:r>
          </a:p>
          <a:p>
            <a:r>
              <a:rPr lang="en-US" altLang="zh-CN" dirty="0">
                <a:ea typeface="宋体" charset="-122"/>
              </a:rPr>
              <a:t>Atomic Domains and First Normal Form</a:t>
            </a:r>
          </a:p>
          <a:p>
            <a:r>
              <a:rPr lang="en-US" altLang="zh-CN" dirty="0">
                <a:ea typeface="宋体" charset="-122"/>
              </a:rPr>
              <a:t>Functional Dependency Theory</a:t>
            </a:r>
          </a:p>
          <a:p>
            <a:r>
              <a:rPr lang="en-US" altLang="zh-CN" dirty="0">
                <a:ea typeface="宋体" charset="-122"/>
              </a:rPr>
              <a:t>BCNF</a:t>
            </a:r>
          </a:p>
          <a:p>
            <a:r>
              <a:rPr lang="en-US" altLang="zh-CN" dirty="0">
                <a:ea typeface="宋体" charset="-122"/>
              </a:rPr>
              <a:t>3</a:t>
            </a:r>
            <a:r>
              <a:rPr lang="en-US" altLang="zh-CN" baseline="30000" dirty="0">
                <a:ea typeface="宋体" charset="-122"/>
              </a:rPr>
              <a:t>rd</a:t>
            </a:r>
            <a:r>
              <a:rPr lang="en-US" altLang="zh-CN" dirty="0">
                <a:ea typeface="宋体" charset="-122"/>
              </a:rPr>
              <a:t> Normal Form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Multivalued Dependencies and Decomposition</a:t>
            </a:r>
          </a:p>
          <a:p>
            <a:r>
              <a:rPr lang="en-US" altLang="zh-CN" dirty="0">
                <a:ea typeface="宋体" charset="-122"/>
              </a:rPr>
              <a:t>Database-Design Process</a:t>
            </a:r>
          </a:p>
        </p:txBody>
      </p:sp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67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0C92D0-2944-449E-881E-BE7E0F32F6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Lecture 12</a:t>
            </a:r>
          </a:p>
        </p:txBody>
      </p:sp>
      <p:sp>
        <p:nvSpPr>
          <p:cNvPr id="8" name="矩形 3">
            <a:hlinkClick r:id="" action="ppaction://noaction"/>
            <a:extLst>
              <a:ext uri="{FF2B5EF4-FFF2-40B4-BE49-F238E27FC236}">
                <a16:creationId xmlns:a16="http://schemas.microsoft.com/office/drawing/2014/main" id="{C8A1331B-D210-F2FA-3C83-1103B9FDC699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4">
            <a:hlinkClick r:id="" action="ppaction://noaction"/>
            <a:extLst>
              <a:ext uri="{FF2B5EF4-FFF2-40B4-BE49-F238E27FC236}">
                <a16:creationId xmlns:a16="http://schemas.microsoft.com/office/drawing/2014/main" id="{8512FA8B-F184-4E70-2AFB-677315B48088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5">
            <a:hlinkClick r:id="" action="ppaction://noaction"/>
            <a:extLst>
              <a:ext uri="{FF2B5EF4-FFF2-40B4-BE49-F238E27FC236}">
                <a16:creationId xmlns:a16="http://schemas.microsoft.com/office/drawing/2014/main" id="{3CFCE13A-DE64-0158-F939-A2CCCC1AC096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6">
            <a:hlinkClick r:id="" action="ppaction://noaction"/>
            <a:extLst>
              <a:ext uri="{FF2B5EF4-FFF2-40B4-BE49-F238E27FC236}">
                <a16:creationId xmlns:a16="http://schemas.microsoft.com/office/drawing/2014/main" id="{3F63196A-FE5D-39F3-EC44-77342973874D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7">
            <a:hlinkClick r:id="" action="ppaction://noaction"/>
            <a:extLst>
              <a:ext uri="{FF2B5EF4-FFF2-40B4-BE49-F238E27FC236}">
                <a16:creationId xmlns:a16="http://schemas.microsoft.com/office/drawing/2014/main" id="{7E05AFF4-8C77-078A-4E29-220E4F0A5FB4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8">
            <a:hlinkClick r:id="" action="ppaction://noaction"/>
            <a:extLst>
              <a:ext uri="{FF2B5EF4-FFF2-40B4-BE49-F238E27FC236}">
                <a16:creationId xmlns:a16="http://schemas.microsoft.com/office/drawing/2014/main" id="{EEE7B8F6-AD45-6761-C219-EDD196148FA9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9">
            <a:hlinkClick r:id="" action="ppaction://noaction"/>
            <a:extLst>
              <a:ext uri="{FF2B5EF4-FFF2-40B4-BE49-F238E27FC236}">
                <a16:creationId xmlns:a16="http://schemas.microsoft.com/office/drawing/2014/main" id="{5C87793B-7667-9AA0-E38A-989B243440C2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943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Multivalued Dependencies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pPr marL="273600" indent="-273600"/>
                <a:r>
                  <a:rPr lang="en-US" altLang="zh-CN" dirty="0">
                    <a:ea typeface="宋体" charset="-122"/>
                  </a:rPr>
                  <a:t>Suppose we record ISBNs of books borrowed by students, and their phone numbers.</a:t>
                </a:r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		</a:t>
                </a:r>
                <a:r>
                  <a:rPr lang="en-US" altLang="zh-CN" sz="19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sz="1900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𝑏𝑜𝑟𝑟𝑜𝑤</m:t>
                    </m:r>
                    <m:r>
                      <a:rPr lang="en-US" altLang="zh-CN" sz="19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={</m:t>
                    </m:r>
                    <m:bar>
                      <m:barPr>
                        <m:ctrlPr>
                          <a:rPr lang="en-US" altLang="zh-CN" sz="19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a:rPr lang="en-US" altLang="zh-CN" sz="19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𝑖𝑑</m:t>
                        </m:r>
                        <m:r>
                          <a:rPr lang="en-US" altLang="zh-CN" sz="19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9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𝐼𝑆𝐵𝑁</m:t>
                        </m:r>
                      </m:e>
                    </m:bar>
                    <m:r>
                      <a:rPr lang="en-US" altLang="zh-CN" sz="19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sz="19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en-US" altLang="zh-CN" sz="19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sz="1900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𝑐𝑜𝑛𝑡𝑎𝑐𝑡</m:t>
                    </m:r>
                    <m:r>
                      <a:rPr lang="en-US" altLang="zh-CN" sz="19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={</m:t>
                    </m:r>
                    <m:bar>
                      <m:barPr>
                        <m:ctrlPr>
                          <a:rPr lang="en-US" altLang="zh-CN" sz="19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a:rPr lang="en-US" altLang="zh-CN" sz="19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𝑖𝑑</m:t>
                        </m:r>
                        <m:r>
                          <a:rPr lang="en-US" altLang="zh-CN" sz="19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900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𝑝h𝑜𝑛𝑒</m:t>
                        </m:r>
                      </m:e>
                    </m:bar>
                    <m:r>
                      <a:rPr lang="en-US" altLang="zh-CN" sz="1900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sz="19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266700" lvl="1" indent="-266700">
                  <a:spcBef>
                    <a:spcPts val="750"/>
                  </a:spcBef>
                </a:pP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Please note the keys. “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𝑝h𝑜𝑛𝑒</m:t>
                    </m:r>
                  </m:oMath>
                </a14:m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” is multivalued to each student.</a:t>
                </a:r>
              </a:p>
              <a:p>
                <a:pPr marL="266700" lvl="1" indent="-266700">
                  <a:spcBef>
                    <a:spcPts val="750"/>
                  </a:spcBef>
                </a:pP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Thus, the candidate keys consist of all attributes, and there is no functional dependencies for the schemas.</a:t>
                </a:r>
              </a:p>
              <a:p>
                <a:pPr marL="273600" indent="-273600"/>
                <a:r>
                  <a:rPr lang="en-US" altLang="zh-CN" dirty="0">
                    <a:ea typeface="宋体" charset="-122"/>
                  </a:rPr>
                  <a:t>If we combine these schemas and get</a:t>
                </a:r>
              </a:p>
              <a:p>
                <a:pPr marL="0" lvl="1" indent="0">
                  <a:spcBef>
                    <a:spcPts val="750"/>
                  </a:spcBef>
                  <a:buNone/>
                </a:pPr>
                <a:r>
                  <a:rPr lang="en-US" altLang="zh-CN" sz="21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𝑏𝑜𝑟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_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𝑐𝑜𝑛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={</m:t>
                    </m:r>
                    <m:bar>
                      <m:barPr>
                        <m:ctrlPr>
                          <a:rPr lang="en-US" altLang="zh-CN" sz="1900" b="0" i="1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</m:ctrlPr>
                      </m:barPr>
                      <m:e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𝑖𝑑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𝐼𝑆𝐵𝑁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900" b="0" i="1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</a:rPr>
                          <m:t>𝑝h𝑜𝑛𝑒</m:t>
                        </m:r>
                      </m:e>
                    </m:ba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</a:rPr>
                      <m:t>}</m:t>
                    </m:r>
                  </m:oMath>
                </a14:m>
                <a:endParaRPr lang="en-US" altLang="zh-CN" sz="1900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</a:endParaRPr>
              </a:p>
              <a:p>
                <a:pPr marL="273600" indent="-273600"/>
                <a:r>
                  <a:rPr lang="en-US" altLang="zh-CN" dirty="0">
                    <a:ea typeface="宋体" charset="-122"/>
                  </a:rPr>
                  <a:t>This relation is in BCNF. </a:t>
                </a:r>
                <a:r>
                  <a:rPr lang="en-US" altLang="zh-CN" sz="21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Why?</a:t>
                </a:r>
                <a:endParaRPr lang="en-US" altLang="zh-CN" dirty="0">
                  <a:ea typeface="宋体" charset="-122"/>
                </a:endParaRPr>
              </a:p>
              <a:p>
                <a:pPr marL="514900" lvl="1" indent="-273600"/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No functional dependencies after combine.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7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Multivalued Dependencies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DBAB-96B1-4654-A956-1674CE94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800600"/>
          </a:xfrm>
        </p:spPr>
        <p:txBody>
          <a:bodyPr>
            <a:noAutofit/>
          </a:bodyPr>
          <a:lstStyle/>
          <a:p>
            <a:pPr marL="273600" lvl="1" indent="-273600">
              <a:spcBef>
                <a:spcPts val="750"/>
              </a:spcBef>
            </a:pPr>
            <a:r>
              <a:rPr lang="en-US" altLang="zh-CN" sz="21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Example data:</a:t>
            </a:r>
          </a:p>
          <a:p>
            <a:pPr marL="273600" lvl="1" indent="-273600">
              <a:spcBef>
                <a:spcPts val="750"/>
              </a:spcBef>
            </a:pPr>
            <a:endParaRPr lang="en-US" altLang="zh-CN" sz="21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273600" lvl="1" indent="-273600">
              <a:spcBef>
                <a:spcPts val="750"/>
              </a:spcBef>
            </a:pPr>
            <a:endParaRPr lang="en-US" altLang="zh-CN" sz="21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273600" lvl="1" indent="-273600">
              <a:spcBef>
                <a:spcPts val="750"/>
              </a:spcBef>
            </a:pPr>
            <a:endParaRPr lang="en-US" altLang="zh-CN" sz="21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273600" lvl="1" indent="-273600">
              <a:spcBef>
                <a:spcPts val="750"/>
              </a:spcBef>
            </a:pPr>
            <a:r>
              <a:rPr lang="en-US" altLang="zh-CN" sz="21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After combine, we see redundancies. </a:t>
            </a:r>
          </a:p>
          <a:p>
            <a:pPr marL="273600" lvl="1" indent="-273600">
              <a:spcBef>
                <a:spcPts val="750"/>
              </a:spcBef>
            </a:pPr>
            <a:endParaRPr lang="en-US" altLang="zh-CN" sz="21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273600" lvl="1" indent="-273600">
              <a:spcBef>
                <a:spcPts val="750"/>
              </a:spcBef>
            </a:pPr>
            <a:endParaRPr lang="en-US" altLang="zh-CN" sz="21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273600" lvl="1" indent="-273600">
              <a:spcBef>
                <a:spcPts val="750"/>
              </a:spcBef>
            </a:pPr>
            <a:endParaRPr lang="en-US" altLang="zh-CN" sz="21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273600" lvl="1" indent="-273600">
              <a:spcBef>
                <a:spcPts val="750"/>
              </a:spcBef>
            </a:pPr>
            <a:endParaRPr lang="en-US" altLang="zh-CN" sz="21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273600" lvl="1" indent="-273600">
              <a:spcBef>
                <a:spcPts val="750"/>
              </a:spcBef>
            </a:pPr>
            <a:endParaRPr lang="en-US" altLang="zh-CN" sz="2100" dirty="0">
              <a:latin typeface="Arial" panose="020B0604020202020204" pitchFamily="34" charset="0"/>
              <a:ea typeface="宋体" charset="-122"/>
              <a:cs typeface="Arial" panose="020B0604020202020204" pitchFamily="34" charset="0"/>
            </a:endParaRPr>
          </a:p>
          <a:p>
            <a:pPr marL="273600" lvl="1" indent="-273600">
              <a:spcBef>
                <a:spcPts val="750"/>
              </a:spcBef>
            </a:pPr>
            <a:r>
              <a:rPr lang="en-US" altLang="zh-CN" sz="21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Thus, we need another normal form to handle the multivalued cases.</a:t>
            </a:r>
            <a:br>
              <a:rPr lang="en-US" altLang="zh-CN" sz="21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</a:br>
            <a:r>
              <a:rPr lang="en-US" altLang="zh-CN" sz="2100" dirty="0">
                <a:latin typeface="Arial" panose="020B0604020202020204" pitchFamily="34" charset="0"/>
                <a:ea typeface="宋体" charset="-122"/>
                <a:cs typeface="Arial" panose="020B0604020202020204" pitchFamily="34" charset="0"/>
              </a:rPr>
              <a:t>	</a:t>
            </a:r>
          </a:p>
        </p:txBody>
      </p:sp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F7B0B52-D4D9-4F91-A2DC-FA636949A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31601"/>
              </p:ext>
            </p:extLst>
          </p:nvPr>
        </p:nvGraphicFramePr>
        <p:xfrm>
          <a:off x="2145856" y="2012968"/>
          <a:ext cx="24326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2">
                  <a:extLst>
                    <a:ext uri="{9D8B030D-6E8A-4147-A177-3AD203B41FA5}">
                      <a16:colId xmlns:a16="http://schemas.microsoft.com/office/drawing/2014/main" val="1449369877"/>
                    </a:ext>
                  </a:extLst>
                </a:gridCol>
                <a:gridCol w="1749742">
                  <a:extLst>
                    <a:ext uri="{9D8B030D-6E8A-4147-A177-3AD203B41FA5}">
                      <a16:colId xmlns:a16="http://schemas.microsoft.com/office/drawing/2014/main" val="104517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zh-CN" altLang="en-US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ISBN</a:t>
                      </a:r>
                      <a:endParaRPr lang="zh-CN" altLang="en-US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3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99999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978-0465026562</a:t>
                      </a:r>
                      <a:endParaRPr lang="zh-CN" altLang="en-US" sz="135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4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99999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978-1439851296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0616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49A91F-4EB2-4430-BEA2-CD8D653E6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93380"/>
              </p:ext>
            </p:extLst>
          </p:nvPr>
        </p:nvGraphicFramePr>
        <p:xfrm>
          <a:off x="5311070" y="2012968"/>
          <a:ext cx="21042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3">
                  <a:extLst>
                    <a:ext uri="{9D8B030D-6E8A-4147-A177-3AD203B41FA5}">
                      <a16:colId xmlns:a16="http://schemas.microsoft.com/office/drawing/2014/main" val="1449369877"/>
                    </a:ext>
                  </a:extLst>
                </a:gridCol>
                <a:gridCol w="1421268">
                  <a:extLst>
                    <a:ext uri="{9D8B030D-6E8A-4147-A177-3AD203B41FA5}">
                      <a16:colId xmlns:a16="http://schemas.microsoft.com/office/drawing/2014/main" val="1045174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zh-CN" altLang="en-US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phone_number</a:t>
                      </a:r>
                      <a:endParaRPr lang="zh-CN" altLang="en-US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637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512-555-1234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64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99999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512-555-4321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106166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8830DA2F-E82E-44FF-808E-9D3BAA66D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42231"/>
              </p:ext>
            </p:extLst>
          </p:nvPr>
        </p:nvGraphicFramePr>
        <p:xfrm>
          <a:off x="2780824" y="3580503"/>
          <a:ext cx="36544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942">
                  <a:extLst>
                    <a:ext uri="{9D8B030D-6E8A-4147-A177-3AD203B41FA5}">
                      <a16:colId xmlns:a16="http://schemas.microsoft.com/office/drawing/2014/main" val="290537559"/>
                    </a:ext>
                  </a:extLst>
                </a:gridCol>
                <a:gridCol w="1492568">
                  <a:extLst>
                    <a:ext uri="{9D8B030D-6E8A-4147-A177-3AD203B41FA5}">
                      <a16:colId xmlns:a16="http://schemas.microsoft.com/office/drawing/2014/main" val="4050449253"/>
                    </a:ext>
                  </a:extLst>
                </a:gridCol>
                <a:gridCol w="1478972">
                  <a:extLst>
                    <a:ext uri="{9D8B030D-6E8A-4147-A177-3AD203B41FA5}">
                      <a16:colId xmlns:a16="http://schemas.microsoft.com/office/drawing/2014/main" val="792089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  <a:endParaRPr lang="zh-CN" altLang="en-US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ISBN</a:t>
                      </a:r>
                      <a:endParaRPr lang="zh-CN" altLang="en-US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phone_number</a:t>
                      </a:r>
                      <a:endParaRPr lang="zh-CN" altLang="en-US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62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99999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978-0465026562</a:t>
                      </a:r>
                      <a:endParaRPr lang="zh-CN" altLang="en-US" sz="135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512-555-1234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66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99999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978-0465026562</a:t>
                      </a:r>
                      <a:endParaRPr lang="zh-CN" altLang="en-US" sz="135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512-555-4321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6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99999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978-1439851296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512-555-4321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9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99999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978-1439851296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512-555-1234</a:t>
                      </a:r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245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37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Multivalued Dependencies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1890713" algn="l"/>
                    <a:tab pos="2798763" algn="l"/>
                  </a:tabLst>
                </a:pPr>
                <a:r>
                  <a:rPr lang="en-US" altLang="zh-CN" dirty="0">
                    <a:ea typeface="宋体" charset="-122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be a relation schema and let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𝛼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𝛽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altLang="zh-CN" i="1" dirty="0">
                    <a:ea typeface="宋体" charset="-122"/>
                    <a:sym typeface="Symbol" pitchFamily="18" charset="2"/>
                  </a:rPr>
                  <a:t>. 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  The </a:t>
                </a:r>
                <a:r>
                  <a:rPr lang="en-US" altLang="zh-CN" b="1" dirty="0">
                    <a:ea typeface="宋体" charset="-122"/>
                    <a:sym typeface="Symbol" pitchFamily="18" charset="2"/>
                  </a:rPr>
                  <a:t>multivalued dependency</a:t>
                </a:r>
                <a:r>
                  <a:rPr lang="en-US" altLang="zh-CN" dirty="0">
                    <a:ea typeface="宋体" charset="-122"/>
                    <a:sym typeface="Symbol" pitchFamily="18" charset="2"/>
                  </a:rPr>
                  <a:t> </a:t>
                </a:r>
                <a:endParaRPr lang="en-US" altLang="zh-CN" dirty="0">
                  <a:ea typeface="宋体" charset="-122"/>
                </a:endParaRPr>
              </a:p>
              <a:p>
                <a:pPr algn="ctr">
                  <a:buFont typeface="Monotype Sorts" pitchFamily="2" charset="2"/>
                  <a:buNone/>
                  <a:tabLst>
                    <a:tab pos="1890713" algn="l"/>
                    <a:tab pos="2798763" algn="l"/>
                  </a:tabLst>
                </a:pPr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↠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𝛽</m:t>
                    </m:r>
                  </m:oMath>
                </a14:m>
                <a:endParaRPr lang="en-US" altLang="zh-CN" i="1" dirty="0">
                  <a:ea typeface="宋体" charset="-122"/>
                  <a:sym typeface="Greek Symbols" pitchFamily="18" charset="2"/>
                </a:endParaRPr>
              </a:p>
              <a:p>
                <a:pPr>
                  <a:buFont typeface="Monotype Sorts" pitchFamily="2" charset="2"/>
                  <a:buNone/>
                  <a:tabLst>
                    <a:tab pos="1890713" algn="l"/>
                    <a:tab pos="2798763" algn="l"/>
                  </a:tabLst>
                </a:pPr>
                <a:r>
                  <a:rPr lang="en-US" altLang="zh-CN" i="1" dirty="0">
                    <a:ea typeface="宋体" charset="-122"/>
                    <a:sym typeface="Greek Symbols" pitchFamily="18" charset="2"/>
                  </a:rPr>
                  <a:t>	</a:t>
                </a:r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holds 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𝑅</m:t>
                    </m:r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if in any legal relation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)</m:t>
                    </m:r>
                  </m:oMath>
                </a14:m>
                <a:r>
                  <a:rPr lang="en-US" altLang="zh-CN" i="1" dirty="0">
                    <a:ea typeface="宋体" charset="-122"/>
                    <a:sym typeface="Greek Symbols" pitchFamily="18" charset="2"/>
                  </a:rPr>
                  <a:t>,</a:t>
                </a:r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for all pairs for tuples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𝑟</m:t>
                    </m:r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]</m:t>
                    </m:r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, there exist tuples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Greek Symbols" pitchFamily="18" charset="2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Greek Symbols" pitchFamily="18" charset="2"/>
                      </a:rPr>
                      <m:t>𝑟</m:t>
                    </m:r>
                  </m:oMath>
                </a14:m>
                <a:r>
                  <a:rPr lang="en-US" altLang="zh-CN" i="1" dirty="0">
                    <a:ea typeface="宋体" charset="-122"/>
                    <a:sym typeface="Greek Symbols" pitchFamily="18" charset="2"/>
                  </a:rPr>
                  <a:t> </a:t>
                </a:r>
                <a:r>
                  <a:rPr lang="en-US" altLang="zh-CN" dirty="0">
                    <a:ea typeface="宋体" charset="-122"/>
                    <a:sym typeface="Greek Symbols" pitchFamily="18" charset="2"/>
                  </a:rPr>
                  <a:t>such that: </a:t>
                </a:r>
              </a:p>
              <a:p>
                <a:pPr lvl="1">
                  <a:tabLst>
                    <a:tab pos="1890713" algn="l"/>
                    <a:tab pos="27987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4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Greek Symbols" pitchFamily="18" charset="2"/>
                </a:endParaRPr>
              </a:p>
              <a:p>
                <a:pPr lvl="1">
                  <a:tabLst>
                    <a:tab pos="1890713" algn="l"/>
                    <a:tab pos="27987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Greek Symbols" pitchFamily="18" charset="2"/>
                </a:endParaRPr>
              </a:p>
              <a:p>
                <a:pPr lvl="1">
                  <a:tabLst>
                    <a:tab pos="1890713" algn="l"/>
                    <a:tab pos="27987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(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𝑅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(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</a:t>
                </a:r>
              </a:p>
              <a:p>
                <a:pPr lvl="1">
                  <a:tabLst>
                    <a:tab pos="1890713" algn="l"/>
                    <a:tab pos="27987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4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</m:t>
                    </m:r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Greek Symbols" pitchFamily="18" charset="2"/>
                </a:endParaRPr>
              </a:p>
              <a:p>
                <a:pPr lvl="1">
                  <a:tabLst>
                    <a:tab pos="1890713" algn="l"/>
                    <a:tab pos="27987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4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𝑅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(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)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𝑡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Greek Symbols" pitchFamily="18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𝑅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(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𝛼</m:t>
                    </m:r>
                    <m:r>
                      <a:rPr lang="zh-CN" altLang="zh-CN" i="1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𝛽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)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Greek Symbols" pitchFamily="18" charset="2"/>
                      </a:rPr>
                      <m:t>]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Greek Symbols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72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MVD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1890713" algn="l"/>
                    <a:tab pos="2798763" algn="l"/>
                  </a:tabLst>
                </a:pPr>
                <a:r>
                  <a:rPr lang="en-US" altLang="zh-CN" dirty="0">
                    <a:ea typeface="宋体" charset="-122"/>
                  </a:rPr>
                  <a:t>A tabular representation of </a:t>
                </a:r>
                <a14:m>
                  <m:oMath xmlns:m="http://schemas.openxmlformats.org/officeDocument/2006/math">
                    <m:r>
                      <a:rPr lang="el-GR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↠</m:t>
                    </m:r>
                    <m:r>
                      <a:rPr lang="el-GR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𝛽</m:t>
                    </m:r>
                  </m:oMath>
                </a14:m>
                <a:endParaRPr lang="en-US" altLang="zh-CN" i="1" dirty="0">
                  <a:ea typeface="宋体" charset="-122"/>
                  <a:sym typeface="Greek Symbols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0501D8DB-5372-455F-9388-702A661D8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037441"/>
                  </p:ext>
                </p:extLst>
              </p:nvPr>
            </p:nvGraphicFramePr>
            <p:xfrm>
              <a:off x="1650176" y="2209800"/>
              <a:ext cx="5880595" cy="2205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4544">
                      <a:extLst>
                        <a:ext uri="{9D8B030D-6E8A-4147-A177-3AD203B41FA5}">
                          <a16:colId xmlns:a16="http://schemas.microsoft.com/office/drawing/2014/main" val="2468919831"/>
                        </a:ext>
                      </a:extLst>
                    </a:gridCol>
                    <a:gridCol w="1438636">
                      <a:extLst>
                        <a:ext uri="{9D8B030D-6E8A-4147-A177-3AD203B41FA5}">
                          <a16:colId xmlns:a16="http://schemas.microsoft.com/office/drawing/2014/main" val="1521836544"/>
                        </a:ext>
                      </a:extLst>
                    </a:gridCol>
                    <a:gridCol w="1663875">
                      <a:extLst>
                        <a:ext uri="{9D8B030D-6E8A-4147-A177-3AD203B41FA5}">
                          <a16:colId xmlns:a16="http://schemas.microsoft.com/office/drawing/2014/main" val="2529338690"/>
                        </a:ext>
                      </a:extLst>
                    </a:gridCol>
                    <a:gridCol w="2213540">
                      <a:extLst>
                        <a:ext uri="{9D8B030D-6E8A-4147-A177-3AD203B41FA5}">
                          <a16:colId xmlns:a16="http://schemas.microsoft.com/office/drawing/2014/main" val="5108795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2400" i="1" dirty="0" smtClean="0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sz="2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2400" i="1" dirty="0" smtClean="0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zh-CN" altLang="en-US" sz="2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zh-CN" altLang="zh-CN" sz="21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∖</m:t>
                                </m:r>
                                <m:r>
                                  <a:rPr lang="en-US" altLang="zh-CN" sz="2100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l-GR" altLang="zh-CN" sz="2400" i="1" dirty="0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𝛼</m:t>
                                </m:r>
                                <m:r>
                                  <a:rPr lang="zh-CN" altLang="zh-CN" sz="2400" i="1" dirty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l-GR" altLang="zh-CN" sz="2400" i="1" dirty="0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𝛽</m:t>
                                </m:r>
                                <m:r>
                                  <a:rPr lang="en-US" altLang="zh-CN" sz="2100" i="1" dirty="0">
                                    <a:latin typeface="Cambria Math" panose="02040503050406030204" pitchFamily="18" charset="0"/>
                                    <a:ea typeface="宋体" charset="-122"/>
                                    <a:sym typeface="Symbol" pitchFamily="18" charset="2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2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92802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960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39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339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939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6571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sz="2100" i="1" dirty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100" i="1" dirty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1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100" baseline="-25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0600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1">
                <a:extLst>
                  <a:ext uri="{FF2B5EF4-FFF2-40B4-BE49-F238E27FC236}">
                    <a16:creationId xmlns:a16="http://schemas.microsoft.com/office/drawing/2014/main" id="{0501D8DB-5372-455F-9388-702A661D8B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7037441"/>
                  </p:ext>
                </p:extLst>
              </p:nvPr>
            </p:nvGraphicFramePr>
            <p:xfrm>
              <a:off x="1650176" y="2209800"/>
              <a:ext cx="5880595" cy="22059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4544">
                      <a:extLst>
                        <a:ext uri="{9D8B030D-6E8A-4147-A177-3AD203B41FA5}">
                          <a16:colId xmlns:a16="http://schemas.microsoft.com/office/drawing/2014/main" val="2468919831"/>
                        </a:ext>
                      </a:extLst>
                    </a:gridCol>
                    <a:gridCol w="1438636">
                      <a:extLst>
                        <a:ext uri="{9D8B030D-6E8A-4147-A177-3AD203B41FA5}">
                          <a16:colId xmlns:a16="http://schemas.microsoft.com/office/drawing/2014/main" val="1521836544"/>
                        </a:ext>
                      </a:extLst>
                    </a:gridCol>
                    <a:gridCol w="1663875">
                      <a:extLst>
                        <a:ext uri="{9D8B030D-6E8A-4147-A177-3AD203B41FA5}">
                          <a16:colId xmlns:a16="http://schemas.microsoft.com/office/drawing/2014/main" val="2529338690"/>
                        </a:ext>
                      </a:extLst>
                    </a:gridCol>
                    <a:gridCol w="2213540">
                      <a:extLst>
                        <a:ext uri="{9D8B030D-6E8A-4147-A177-3AD203B41FA5}">
                          <a16:colId xmlns:a16="http://schemas.microsoft.com/office/drawing/2014/main" val="5108795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10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31" t="-1333" r="-270763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879" t="-1333" r="-134066" b="-39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659" t="-1333" r="-549" b="-39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9280269"/>
                      </a:ext>
                    </a:extLst>
                  </a:tr>
                  <a:tr h="4371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5" t="-105556" r="-940860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31" t="-105556" r="-270763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879" t="-105556" r="-134066" b="-3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659" t="-105556" r="-549" b="-309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9960561"/>
                      </a:ext>
                    </a:extLst>
                  </a:tr>
                  <a:tr h="4371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5" t="-205556" r="-940860" b="-2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31" t="-205556" r="-270763" b="-2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879" t="-205556" r="-134066" b="-2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659" t="-205556" r="-549" b="-209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4339680"/>
                      </a:ext>
                    </a:extLst>
                  </a:tr>
                  <a:tr h="4371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5" t="-305556" r="-940860" b="-1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31" t="-305556" r="-270763" b="-1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879" t="-305556" r="-134066" b="-10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659" t="-305556" r="-549" b="-109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6657131"/>
                      </a:ext>
                    </a:extLst>
                  </a:tr>
                  <a:tr h="43719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75" t="-405556" r="-940860" b="-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31" t="-405556" r="-270763" b="-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879" t="-405556" r="-134066" b="-97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65659" t="-405556" r="-549" b="-97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30600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1864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r>
                  <a:rPr lang="en-US" altLang="zh-CN" dirty="0">
                    <a:ea typeface="宋体" charset="-122"/>
                  </a:rPr>
                  <a:t>Let </a:t>
                </a:r>
                <a:r>
                  <a:rPr lang="en-US" altLang="zh-CN" i="1" dirty="0">
                    <a:ea typeface="宋体" charset="-122"/>
                  </a:rPr>
                  <a:t>R</a:t>
                </a:r>
                <a:r>
                  <a:rPr lang="en-US" altLang="zh-CN" dirty="0">
                    <a:ea typeface="宋体" charset="-122"/>
                  </a:rPr>
                  <a:t> be a relation schema with a set of attributes that are partitioned into 3 nonempty subsets.</a:t>
                </a:r>
              </a:p>
              <a:p>
                <a:pPr algn="ctr">
                  <a:buFont typeface="Monotype Sort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</a:rPr>
                        <m:t>𝑌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charset="-122"/>
                        </a:rPr>
                        <m:t>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</a:rPr>
                        <m:t>𝑍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宋体" charset="-122"/>
                        </a:rPr>
                        <m:t>,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宋体" charset="-122"/>
                        </a:rPr>
                        <m:t>𝑊</m:t>
                      </m:r>
                    </m:oMath>
                  </m:oMathPara>
                </a14:m>
                <a:endParaRPr lang="en-US" altLang="zh-CN" i="1" dirty="0">
                  <a:ea typeface="宋体" charset="-122"/>
                </a:endParaRPr>
              </a:p>
              <a:p>
                <a:r>
                  <a:rPr lang="en-US" altLang="zh-CN" dirty="0">
                    <a:ea typeface="宋体" charset="-122"/>
                  </a:rPr>
                  <a:t>We say that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𝑌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𝑍</m:t>
                    </m:r>
                  </m:oMath>
                </a14:m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 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𝑌</m:t>
                    </m:r>
                  </m:oMath>
                </a14:m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 </a:t>
                </a:r>
                <a:r>
                  <a:rPr lang="en-US" altLang="zh-CN" b="1" dirty="0" err="1">
                    <a:ea typeface="宋体" charset="-122"/>
                    <a:sym typeface="Monotype Sorts" pitchFamily="2" charset="2"/>
                  </a:rPr>
                  <a:t>multidetermines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𝑍</m:t>
                    </m:r>
                  </m:oMath>
                </a14:m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)</a:t>
                </a:r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 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if and only if for all possible relations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𝑟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𝑅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)</m:t>
                    </m:r>
                  </m:oMath>
                </a14:m>
                <a:endParaRPr lang="en-US" altLang="zh-CN" dirty="0">
                  <a:ea typeface="宋体" charset="-122"/>
                  <a:sym typeface="Monotype Sorts" pitchFamily="2" charset="2"/>
                </a:endParaRPr>
              </a:p>
              <a:p>
                <a:pPr marL="273600" indent="0">
                  <a:buNone/>
                </a:pP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if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</m:t>
                    </m:r>
                  </m:oMath>
                </a14:m>
                <a:endParaRPr lang="en-US" altLang="zh-CN" dirty="0">
                  <a:ea typeface="宋体" charset="-122"/>
                  <a:sym typeface="Symbol" pitchFamily="18" charset="2"/>
                </a:endParaRPr>
              </a:p>
              <a:p>
                <a:pPr>
                  <a:buFont typeface="Monotype Sorts" pitchFamily="2" charset="2"/>
                  <a:buNone/>
                </a:pPr>
                <a:r>
                  <a:rPr lang="en-US" altLang="zh-CN" dirty="0">
                    <a:ea typeface="宋体" charset="-122"/>
                    <a:sym typeface="Symbol" pitchFamily="18" charset="2"/>
                  </a:rPr>
                  <a:t>	then</a:t>
                </a:r>
              </a:p>
              <a:p>
                <a:pPr>
                  <a:buFont typeface="Monotype Sorts" pitchFamily="2" charset="2"/>
                  <a:buNone/>
                </a:pPr>
                <a:r>
                  <a:rPr lang="en-US" altLang="zh-CN" dirty="0">
                    <a:ea typeface="宋体" charset="-122"/>
                    <a:sym typeface="Symbol" pitchFamily="18" charset="2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&lt;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&gt;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∈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</m:t>
                    </m:r>
                  </m:oMath>
                </a14:m>
                <a:endParaRPr lang="en-US" altLang="zh-CN" i="1" dirty="0">
                  <a:ea typeface="宋体" charset="-122"/>
                  <a:sym typeface="Symbol" pitchFamily="18" charset="2"/>
                </a:endParaRPr>
              </a:p>
              <a:p>
                <a:r>
                  <a:rPr lang="en-US" altLang="zh-CN" dirty="0">
                    <a:ea typeface="宋体" charset="-122"/>
                    <a:sym typeface="Symbol" pitchFamily="18" charset="2"/>
                  </a:rPr>
                  <a:t>Note that since the behavior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𝑍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𝑊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are identical it follows that </a:t>
                </a:r>
              </a:p>
              <a:p>
                <a:pPr algn="ctr">
                  <a:buFont typeface="Monotype Sorts" pitchFamily="2" charset="2"/>
                  <a:buNone/>
                </a:pPr>
                <a:r>
                  <a:rPr lang="en-US" altLang="zh-CN" i="1" dirty="0">
                    <a:ea typeface="宋体" charset="-122"/>
                    <a:sym typeface="Symbol" pitchFamily="18" charset="2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𝑌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𝑍</m:t>
                    </m:r>
                  </m:oMath>
                </a14:m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 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𝑌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𝑊</m:t>
                    </m:r>
                  </m:oMath>
                </a14:m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 </a:t>
                </a:r>
                <a:endParaRPr lang="en-US" altLang="zh-CN" dirty="0">
                  <a:ea typeface="宋体" charset="-122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67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pPr>
                  <a:tabLst>
                    <a:tab pos="2463800" algn="l"/>
                  </a:tabLst>
                </a:pPr>
                <a:r>
                  <a:rPr lang="en-US" altLang="zh-CN" dirty="0">
                    <a:ea typeface="宋体" charset="-122"/>
                  </a:rPr>
                  <a:t>In the previous example on </a:t>
                </a:r>
                <a:r>
                  <a:rPr lang="en-US" altLang="zh-CN" dirty="0" err="1">
                    <a:ea typeface="宋体" charset="-122"/>
                  </a:rPr>
                  <a:t>P.g.</a:t>
                </a:r>
                <a:r>
                  <a:rPr lang="en-US" altLang="zh-CN" dirty="0">
                    <a:ea typeface="宋体" charset="-122"/>
                  </a:rPr>
                  <a:t> 4:</a:t>
                </a:r>
              </a:p>
              <a:p>
                <a:pPr>
                  <a:buFont typeface="Monotype Sorts" pitchFamily="2" charset="2"/>
                  <a:buNone/>
                  <a:tabLst>
                    <a:tab pos="2463800" algn="l"/>
                  </a:tabLst>
                </a:pPr>
                <a:r>
                  <a:rPr lang="en-US" altLang="zh-CN" dirty="0">
                    <a:ea typeface="宋体" charset="-122"/>
                  </a:rPr>
                  <a:t>	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𝐼𝐷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𝐼𝑆𝐵𝑁</m:t>
                    </m:r>
                  </m:oMath>
                </a14:m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	</a:t>
                </a:r>
                <a:br>
                  <a:rPr lang="en-US" altLang="zh-CN" dirty="0">
                    <a:ea typeface="宋体" charset="-122"/>
                    <a:sym typeface="Monotype Sorts" pitchFamily="2" charset="2"/>
                  </a:rPr>
                </a:b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𝐼𝐷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↠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𝑝h𝑜𝑛𝑒</m:t>
                    </m:r>
                  </m:oMath>
                </a14:m>
                <a:endParaRPr lang="en-US" altLang="zh-CN" i="1" dirty="0">
                  <a:ea typeface="宋体" charset="-122"/>
                  <a:sym typeface="Monotype Sorts" pitchFamily="2" charset="2"/>
                </a:endParaRPr>
              </a:p>
              <a:p>
                <a:pPr>
                  <a:tabLst>
                    <a:tab pos="2463800" algn="l"/>
                  </a:tabLst>
                </a:pP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The above formal definition is supposed to formalize the notion that given a particular value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={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𝐼𝐷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, which has associated with a set of values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𝑍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𝐼𝑆𝐵𝑁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}</m:t>
                    </m:r>
                  </m:oMath>
                </a14:m>
                <a:r>
                  <a:rPr lang="en-US" altLang="zh-CN" i="1" dirty="0">
                    <a:ea typeface="宋体" charset="-122"/>
                    <a:sym typeface="Monotype Sorts" pitchFamily="2" charset="2"/>
                  </a:rPr>
                  <a:t> </a:t>
                </a: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𝑊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𝑝h𝑜𝑛𝑒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sym typeface="Monotype Sorts" pitchFamily="2" charset="2"/>
                      </a:rPr>
                      <m:t>}</m:t>
                    </m:r>
                  </m:oMath>
                </a14:m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, and these two sets are in some sense independent of each other.</a:t>
                </a:r>
              </a:p>
              <a:p>
                <a:pPr>
                  <a:tabLst>
                    <a:tab pos="2463800" algn="l"/>
                  </a:tabLst>
                </a:pPr>
                <a:r>
                  <a:rPr lang="en-US" altLang="zh-CN" dirty="0">
                    <a:ea typeface="宋体" charset="-122"/>
                    <a:sym typeface="Monotype Sorts" pitchFamily="2" charset="2"/>
                  </a:rPr>
                  <a:t>Note: </a:t>
                </a:r>
              </a:p>
              <a:p>
                <a:pPr lvl="1">
                  <a:tabLst>
                    <a:tab pos="2463800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𝑍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</a:t>
                </a: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 then 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𝑌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Symbol" pitchFamily="18" charset="2"/>
                      </a:rPr>
                      <m:t>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𝑍</m:t>
                    </m:r>
                  </m:oMath>
                </a14:m>
                <a:r>
                  <a:rPr lang="en-US" altLang="zh-CN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.</a:t>
                </a:r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  <a:p>
                <a:pPr lvl="1">
                  <a:tabLst>
                    <a:tab pos="2463800" algn="l"/>
                  </a:tabLst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  <a:sym typeface="Monotype Sorts" pitchFamily="2" charset="2"/>
                  </a:rPr>
                  <a:t>Indeed, we have (in above notation)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  <a:cs typeface="Arial" panose="020B0604020202020204" pitchFamily="34" charset="0"/>
                        <a:sym typeface="Monotype Sorts" pitchFamily="2" charset="2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宋体" charset="-122"/>
                            <a:cs typeface="Arial" panose="020B0604020202020204" pitchFamily="34" charset="0"/>
                            <a:sym typeface="Monotype Sorts" pitchFamily="2" charset="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Arial" panose="020B0604020202020204" pitchFamily="34" charset="0"/>
                  <a:ea typeface="宋体" charset="-122"/>
                  <a:cs typeface="Arial" panose="020B0604020202020204" pitchFamily="34" charset="0"/>
                  <a:sym typeface="Monotype Sorts" pitchFamily="2" charset="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 r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9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DB0556-CC4A-48E7-8DAC-B522CEAB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Use of Multivalued Dependencies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</p:spPr>
            <p:txBody>
              <a:bodyPr>
                <a:noAutofit/>
              </a:bodyPr>
              <a:lstStyle/>
              <a:p>
                <a:pPr marL="273600" indent="-273600"/>
                <a:r>
                  <a:rPr lang="en-US" altLang="zh-CN" dirty="0">
                    <a:ea typeface="宋体" charset="-122"/>
                  </a:rPr>
                  <a:t>We use multivalued dependencies in two ways: </a:t>
                </a:r>
              </a:p>
              <a:p>
                <a:pPr marL="616500" lvl="2" indent="-273600">
                  <a:spcBef>
                    <a:spcPts val="750"/>
                  </a:spcBef>
                  <a:buNone/>
                </a:pPr>
                <a:r>
                  <a:rPr lang="en-US" altLang="zh-CN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1.	</a:t>
                </a: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To test relations to </a:t>
                </a:r>
                <a:r>
                  <a:rPr lang="en-US" altLang="zh-CN" sz="1800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determine</a:t>
                </a: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whether they are legal under a given set of functional and multivalued dependencies.</a:t>
                </a:r>
              </a:p>
              <a:p>
                <a:pPr marL="616500" lvl="2" indent="-273600">
                  <a:spcBef>
                    <a:spcPts val="750"/>
                  </a:spcBef>
                  <a:buNone/>
                </a:pP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2.	To specify </a:t>
                </a:r>
                <a:r>
                  <a:rPr lang="en-US" altLang="zh-CN" sz="1800" b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constraints</a:t>
                </a: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on the set of legal relations.  We shall thus concern ourselves </a:t>
                </a:r>
                <a:r>
                  <a:rPr lang="en-US" altLang="zh-CN" sz="1800" i="1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only</a:t>
                </a:r>
                <a:r>
                  <a:rPr lang="en-US" altLang="zh-CN" sz="1800" dirty="0">
                    <a:latin typeface="Arial" panose="020B0604020202020204" pitchFamily="34" charset="0"/>
                    <a:ea typeface="宋体" charset="-122"/>
                    <a:cs typeface="Arial" panose="020B0604020202020204" pitchFamily="34" charset="0"/>
                  </a:rPr>
                  <a:t> with relations that satisfy a given set of functional and multivalued dependencies.</a:t>
                </a:r>
              </a:p>
              <a:p>
                <a:pPr marL="273600" indent="-273600"/>
                <a:r>
                  <a:rPr lang="en-US" altLang="zh-CN" dirty="0">
                    <a:ea typeface="宋体" charset="-122"/>
                  </a:rPr>
                  <a:t>If a relation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</m:oMath>
                </a14:m>
                <a:r>
                  <a:rPr lang="en-US" altLang="zh-CN" dirty="0">
                    <a:ea typeface="宋体" charset="-122"/>
                  </a:rPr>
                  <a:t> fails to satisfy a given multivalued dependency, we can construct a relations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′</m:t>
                    </m:r>
                  </m:oMath>
                </a14:m>
                <a:r>
                  <a:rPr lang="en-US" altLang="zh-CN" dirty="0">
                    <a:ea typeface="宋体" charset="-122"/>
                    <a:sym typeface="Symbol" pitchFamily="18" charset="2"/>
                  </a:rPr>
                  <a:t>  that does satisfy the multivalued dependency by adding tuples 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  <a:sym typeface="Symbol" pitchFamily="18" charset="2"/>
                      </a:rPr>
                      <m:t>𝑟</m:t>
                    </m:r>
                  </m:oMath>
                </a14:m>
                <a:r>
                  <a:rPr lang="en-US" altLang="zh-CN" i="1" dirty="0">
                    <a:ea typeface="宋体" charset="-122"/>
                    <a:sym typeface="Symbol" pitchFamily="18" charset="2"/>
                  </a:rPr>
                  <a:t>. </a:t>
                </a:r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E4DBAB-96B1-4654-A956-1674CE94F0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00200"/>
                <a:ext cx="7886700" cy="4800600"/>
              </a:xfrm>
              <a:blipFill>
                <a:blip r:embed="rId2"/>
                <a:stretch>
                  <a:fillRect l="-773" t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hlinkClick r:id="" action="ppaction://noaction"/>
            <a:extLst>
              <a:ext uri="{FF2B5EF4-FFF2-40B4-BE49-F238E27FC236}">
                <a16:creationId xmlns:a16="http://schemas.microsoft.com/office/drawing/2014/main" id="{436F54C5-5273-499C-BDA5-EAABB9F16607}"/>
              </a:ext>
            </a:extLst>
          </p:cNvPr>
          <p:cNvSpPr/>
          <p:nvPr/>
        </p:nvSpPr>
        <p:spPr>
          <a:xfrm>
            <a:off x="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Design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hlinkClick r:id="" action="ppaction://noaction"/>
            <a:extLst>
              <a:ext uri="{FF2B5EF4-FFF2-40B4-BE49-F238E27FC236}">
                <a16:creationId xmlns:a16="http://schemas.microsoft.com/office/drawing/2014/main" id="{9C6373EC-C523-48EE-B99F-9AA79E238FF1}"/>
              </a:ext>
            </a:extLst>
          </p:cNvPr>
          <p:cNvSpPr/>
          <p:nvPr/>
        </p:nvSpPr>
        <p:spPr>
          <a:xfrm>
            <a:off x="1311564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Atomic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hlinkClick r:id="" action="ppaction://noaction"/>
            <a:extLst>
              <a:ext uri="{FF2B5EF4-FFF2-40B4-BE49-F238E27FC236}">
                <a16:creationId xmlns:a16="http://schemas.microsoft.com/office/drawing/2014/main" id="{E622E4DB-4EEF-4F30-8777-D848B6940FC7}"/>
              </a:ext>
            </a:extLst>
          </p:cNvPr>
          <p:cNvSpPr/>
          <p:nvPr/>
        </p:nvSpPr>
        <p:spPr>
          <a:xfrm>
            <a:off x="2623128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hlinkClick r:id="" action="ppaction://noaction"/>
            <a:extLst>
              <a:ext uri="{FF2B5EF4-FFF2-40B4-BE49-F238E27FC236}">
                <a16:creationId xmlns:a16="http://schemas.microsoft.com/office/drawing/2014/main" id="{C1A8D33C-DD22-4E71-89BB-E7BD77161516}"/>
              </a:ext>
            </a:extLst>
          </p:cNvPr>
          <p:cNvSpPr/>
          <p:nvPr/>
        </p:nvSpPr>
        <p:spPr>
          <a:xfrm>
            <a:off x="3934692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hlinkClick r:id="" action="ppaction://noaction"/>
            <a:extLst>
              <a:ext uri="{FF2B5EF4-FFF2-40B4-BE49-F238E27FC236}">
                <a16:creationId xmlns:a16="http://schemas.microsoft.com/office/drawing/2014/main" id="{1315DA09-1B87-4C79-BE93-D7B655B249E6}"/>
              </a:ext>
            </a:extLst>
          </p:cNvPr>
          <p:cNvSpPr/>
          <p:nvPr/>
        </p:nvSpPr>
        <p:spPr>
          <a:xfrm>
            <a:off x="5246256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3rdNF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hlinkClick r:id="" action="ppaction://noaction"/>
            <a:extLst>
              <a:ext uri="{FF2B5EF4-FFF2-40B4-BE49-F238E27FC236}">
                <a16:creationId xmlns:a16="http://schemas.microsoft.com/office/drawing/2014/main" id="{6DDB6EE1-83D8-46A4-AB31-AF68EEB0D2C1}"/>
              </a:ext>
            </a:extLst>
          </p:cNvPr>
          <p:cNvSpPr/>
          <p:nvPr/>
        </p:nvSpPr>
        <p:spPr>
          <a:xfrm>
            <a:off x="6557820" y="0"/>
            <a:ext cx="1311564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MVDs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hlinkClick r:id="" action="ppaction://noaction"/>
            <a:extLst>
              <a:ext uri="{FF2B5EF4-FFF2-40B4-BE49-F238E27FC236}">
                <a16:creationId xmlns:a16="http://schemas.microsoft.com/office/drawing/2014/main" id="{2EA5BFC5-DE0B-47A0-A4FE-8A24C6962FF9}"/>
              </a:ext>
            </a:extLst>
          </p:cNvPr>
          <p:cNvSpPr/>
          <p:nvPr/>
        </p:nvSpPr>
        <p:spPr>
          <a:xfrm>
            <a:off x="7869384" y="0"/>
            <a:ext cx="1274616" cy="314361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Process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18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eamer_like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eamer_like" id="{20F149E5-FEF3-4710-82AE-E763CD58F1C4}" vid="{D2B214A1-1DDD-42F1-A099-CF5F82819267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beamer_like</Template>
  <TotalTime>8932</TotalTime>
  <Words>1061</Words>
  <Application>Microsoft Office PowerPoint</Application>
  <PresentationFormat>全屏显示(4:3)</PresentationFormat>
  <Paragraphs>342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Adobe Heiti Std R</vt:lpstr>
      <vt:lpstr>Greek Symbols</vt:lpstr>
      <vt:lpstr>Hiragino Sans GB W3</vt:lpstr>
      <vt:lpstr>Monotype Sorts</vt:lpstr>
      <vt:lpstr>等线</vt:lpstr>
      <vt:lpstr>宋体</vt:lpstr>
      <vt:lpstr>Microsoft YaHei</vt:lpstr>
      <vt:lpstr>Arial</vt:lpstr>
      <vt:lpstr>Cambria Math</vt:lpstr>
      <vt:lpstr>Consolas</vt:lpstr>
      <vt:lpstr>Symbol</vt:lpstr>
      <vt:lpstr>Times New Roman</vt:lpstr>
      <vt:lpstr>beamer_like</vt:lpstr>
      <vt:lpstr>Lecture 11 Relational Database Design MVD</vt:lpstr>
      <vt:lpstr>Outline</vt:lpstr>
      <vt:lpstr>Multivalued Dependencies</vt:lpstr>
      <vt:lpstr>Multivalued Dependencies</vt:lpstr>
      <vt:lpstr>Multivalued Dependencies</vt:lpstr>
      <vt:lpstr>MVD</vt:lpstr>
      <vt:lpstr>Example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Further Normal Forms</vt:lpstr>
      <vt:lpstr>Outline</vt:lpstr>
      <vt:lpstr>Design Goals</vt:lpstr>
      <vt:lpstr>Overall Database Design Process</vt:lpstr>
      <vt:lpstr>ER Model and Normalization</vt:lpstr>
      <vt:lpstr>End of Lecture 12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Goliath Li</cp:lastModifiedBy>
  <cp:revision>296</cp:revision>
  <cp:lastPrinted>1999-06-28T19:27:31Z</cp:lastPrinted>
  <dcterms:created xsi:type="dcterms:W3CDTF">2000-02-23T18:58:38Z</dcterms:created>
  <dcterms:modified xsi:type="dcterms:W3CDTF">2023-12-10T14:31:39Z</dcterms:modified>
</cp:coreProperties>
</file>