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d="100" n="61"/>
          <a:sy d="100" n="61"/>
        </p:scale>
        <p:origin x="282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9" Target="slides/slide2.xml" Type="http://schemas.openxmlformats.org/officeDocument/2006/relationships/slide"/><Relationship Id="rId10" Target="slides/slide3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FF583BE7-67CB-4BC0-ABC3-77A59C886D4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4C475DF-82F2-44A5-9BC4-9938493C7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4952"/>
      </p:ext>
    </p:extLst>
  </p:cSld>
  <p:clrMap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11D9FBDC-DA40-4C1D-BD84-D9B2858F1C6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2A2474D1-4B83-4E2F-A02A-EC6B8BB3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68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347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485899" y="2983971"/>
            <a:ext cx="9144000" cy="1113896"/>
          </a:xfrm>
        </p:spPr>
        <p:txBody>
          <a:bodyPr numCol="1">
            <a:normAutofit/>
          </a:bodyPr>
          <a:lstStyle>
            <a:lvl1pPr algn="ctr" indent="0" marL="0">
              <a:buNone/>
              <a:defRPr sz="20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dirty="0" lang="zh-CN" sz="1800">
                <a:latin charset="-128" panose="020B0400000000000000" pitchFamily="34" typeface="Adobe Heiti Std R"/>
                <a:ea charset="-128" panose="020B0400000000000000" pitchFamily="34" typeface="Adobe Heiti Std R"/>
              </a:rPr>
              <a:t>单击此处编辑母版作者信息样式</a:t>
            </a:r>
            <a:endParaRPr altLang="zh-CN" dirty="0" lang="en-US" sz="1800">
              <a:latin charset="-128" panose="020B0400000000000000" pitchFamily="34" typeface="Adobe Heiti Std R"/>
              <a:ea charset="-128" panose="020B0400000000000000" pitchFamily="34" typeface="Adobe Heiti Std R"/>
            </a:endParaRPr>
          </a:p>
          <a:p>
            <a:endParaRPr dirty="0" lang="zh-CN" sz="1800">
              <a:effectLst/>
              <a:latin charset="-128" panose="020B0400000000000000" pitchFamily="34" typeface="Adobe Heiti Std R"/>
              <a:ea charset="-128" panose="020B0400000000000000" pitchFamily="34" typeface="Adobe Heiti Std R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algn="tl" blurRad="50800" dir="6540000" dist="381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kumimoji="1" lang="zh-CN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 numCol="1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altLang="zh-CN" kumimoji="1" lang="en-US"/>
              <a:t>Click to edit Master title style</a:t>
            </a:r>
            <a:endParaRPr kumimoji="1" lang="zh-CN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kumimoji="1" lang="zh-CN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altLang="zh-CN" dirty="0" kumimoji="1" lang="en-US"/>
              <a:t>Click to edit Master title style</a:t>
            </a:r>
            <a:endParaRPr dirty="0" kumimoji="1" 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hasCustomPrompt="1" idx="1"/>
          </p:nvPr>
        </p:nvSpPr>
        <p:spPr>
          <a:xfrm>
            <a:off x="838200" y="1412078"/>
            <a:ext cx="10515600" cy="3260846"/>
          </a:xfrm>
        </p:spPr>
        <p:txBody>
          <a:bodyPr numCol="1"/>
          <a:lstStyle>
            <a:lvl1pPr indent="-273050" marL="273050">
              <a:buFont charset="0" panose="020B0604020202020204" pitchFamily="34" typeface="Arial"/>
              <a:buChar char="•"/>
              <a:tabLst/>
              <a:defRPr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kumimoji="1"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algn="tl" blurRad="50800" dir="6540000" dist="381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kumimoji="1" lang="zh-CN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 numCol="1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dirty="0" kumimoji="1" lang="zh-CN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kumimoji="1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r>
              <a:rPr dirty="0" kumimoji="1" lang="zh-CN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zh-CN" dirty="0" kumimoji="1" lang="en-US" sz="1200">
                <a:solidFill>
                  <a:schemeClr val="bg1"/>
                </a:solidFill>
              </a:rPr>
              <a:t>COMP3013</a:t>
            </a:r>
            <a:endParaRPr dirty="0" kumimoji="1" lang="zh-CN" sz="120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zh-CN" dirty="0" kumimoji="1" lang="en-US" sz="1200">
                <a:solidFill>
                  <a:schemeClr val="bg1"/>
                </a:solidFill>
              </a:rPr>
              <a:t>Lab 01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kumimoji="1" lang="zh-CN" sz="120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defPPr>
              <a:defRPr lang="en-US"/>
            </a:defPPr>
            <a:lvl1pPr algn="l" defTabSz="457200" eaLnBrk="1" hangingPunct="1" latinLnBrk="0" marL="0" rtl="0">
              <a:defRPr kern="1200"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lang="en-US" sz="1000">
              <a:solidFill>
                <a:schemeClr val="bg1"/>
              </a:solidFill>
              <a:latin charset="-128" panose="020B0300000000000000" pitchFamily="34" typeface="Hiragino Sans GB W3"/>
              <a:ea charset="-128" panose="020B0300000000000000" pitchFamily="34" typeface="Hiragino Sans GB W3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defPPr>
              <a:defRPr lang="en-US"/>
            </a:defPPr>
            <a:lvl1pPr algn="l" defTabSz="457200" eaLnBrk="1" hangingPunct="1" latinLnBrk="0" marL="0" rtl="0">
              <a:defRPr kern="1200"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mtClean="0" sz="1000">
                <a:solidFill>
                  <a:schemeClr val="bg1"/>
                </a:solidFill>
                <a:latin charset="-128" panose="020B0300000000000000" pitchFamily="34" typeface="Hiragino Sans GB W3"/>
                <a:ea charset="-128" panose="020B0300000000000000" pitchFamily="34" typeface="Hiragino Sans GB W3"/>
              </a:rPr>
              <a:pPr/>
              <a:t>‹#›</a:t>
            </a:fld>
            <a:endParaRPr dirty="0" lang="en-US" sz="1000">
              <a:solidFill>
                <a:schemeClr val="bg1"/>
              </a:solidFill>
              <a:latin charset="-128" panose="020B0300000000000000" pitchFamily="34" typeface="Hiragino Sans GB W3"/>
              <a:ea charset="-128" panose="020B0300000000000000" pitchFamily="34"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</p:sldLayoutIdLst>
  <p:hf dt="0" hdr="0" sldNum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charset="0" panose="020B0604020202020204" pitchFamily="34" typeface="Arial"/>
          <a:ea charset="-122" panose="020B0503020204020204" pitchFamily="34" typeface="Microsoft YaHei"/>
          <a:cs charset="0" panose="020B0604020202020204" pitchFamily="34" typeface="Arial"/>
        </a:defRPr>
      </a:lvl1pPr>
    </p:titleStyle>
    <p:bodyStyle>
      <a:lvl1pPr algn="l" defTabSz="685800" eaLnBrk="1" hangingPunct="1" indent="-273050" latinLnBrk="0" marL="273050" rtl="0">
        <a:lnSpc>
          <a:spcPct val="90000"/>
        </a:lnSpc>
        <a:spcBef>
          <a:spcPts val="750"/>
        </a:spcBef>
        <a:buClr>
          <a:schemeClr val="accent1"/>
        </a:buClr>
        <a:buFont charset="0" panose="020B0604020202020204" pitchFamily="34" typeface="Arial"/>
        <a:buChar char="•"/>
        <a:tabLst/>
        <a:defRPr kern="1200" sz="21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CN" lang="zh-CN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1.png" Type="http://schemas.openxmlformats.org/officeDocument/2006/relationships/image"/><Relationship Id="rId2" Target="https://dev.mysql.com/doc/refman/8.0/en/create-trigger.html" TargetMode="External" Type="http://schemas.openxmlformats.org/officeDocument/2006/relationships/hyperlink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United International College</a:t>
            </a:r>
          </a:p>
          <a:p>
            <a:r>
              <a:rPr altLang="zh-CN" lang="en-US"/>
              <a:t>COMP3013 DBMS</a:t>
            </a:r>
            <a:endParaRPr dirty="0"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zh-CN" dirty="0" lang="en-US"/>
              <a:t>Lab 12 Advanced SQL 2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816706"/>
          </a:xfrm>
        </p:spPr>
        <p:txBody>
          <a:bodyPr numCol="1">
            <a:normAutofit/>
          </a:bodyPr>
          <a:lstStyle/>
          <a:p>
            <a:r>
              <a:rPr dirty="0" lang="en-US" sz="2400"/>
              <a:t>Create trigger(s) to make sure each person has to be either an instructor or a student but not both. (Total and disjoint generalization in the ER diagram.)</a:t>
            </a:r>
          </a:p>
          <a:p>
            <a:r>
              <a:rPr dirty="0" lang="en-US" sz="2400"/>
              <a:t>Also create trigger(s) to make sure each person </a:t>
            </a:r>
            <a:r>
              <a:rPr lang="en-US" sz="2400"/>
              <a:t>in </a:t>
            </a:r>
            <a:r>
              <a:rPr i="1" lang="en-US" sz="2400"/>
              <a:t>borrow</a:t>
            </a:r>
            <a:r>
              <a:rPr lang="en-US" sz="2400"/>
              <a:t> </a:t>
            </a:r>
            <a:r>
              <a:rPr dirty="0" lang="en-US" sz="2400"/>
              <a:t>and </a:t>
            </a:r>
            <a:r>
              <a:rPr dirty="0" i="1" lang="en-US" sz="2400"/>
              <a:t>contact </a:t>
            </a:r>
            <a:r>
              <a:rPr dirty="0" lang="en-US" sz="2400"/>
              <a:t>already exists in either </a:t>
            </a:r>
            <a:r>
              <a:rPr dirty="0" i="1" lang="en-US" sz="2400"/>
              <a:t>instructor </a:t>
            </a:r>
            <a:r>
              <a:rPr dirty="0" lang="en-US" sz="2400"/>
              <a:t>or </a:t>
            </a:r>
            <a:r>
              <a:rPr dirty="0" i="1" lang="en-US" sz="2400"/>
              <a:t>student </a:t>
            </a:r>
            <a:r>
              <a:rPr dirty="0" lang="en-US" sz="2400"/>
              <a:t>but not both.</a:t>
            </a:r>
          </a:p>
          <a:p>
            <a:r>
              <a:rPr altLang="zh-CN" dirty="0" lang="en-US" sz="2400"/>
              <a:t>A student gains the credits from a course if he/she receives passing grade (not ‘F’) from the course. A student graduates from the college if he/she obtains 130 credits. Create trigger(s) to on </a:t>
            </a:r>
            <a:r>
              <a:rPr altLang="zh-CN" dirty="0" i="1" lang="en-US" sz="2400"/>
              <a:t>enroll</a:t>
            </a:r>
            <a:r>
              <a:rPr altLang="zh-CN" dirty="0" lang="en-US" sz="2400"/>
              <a:t> to detect the graduates and remove those graduates from the database.</a:t>
            </a:r>
            <a:endParaRPr dirty="0" lang="en-US" sz="2400"/>
          </a:p>
          <a:p>
            <a:pPr indent="-457200" marL="457200">
              <a:buFont typeface="+mj-lt"/>
              <a:buAutoNum type="arabicPeriod"/>
            </a:pPr>
            <a:endParaRPr dirty="0" lang="en-US" sz="2400"/>
          </a:p>
          <a:p>
            <a:pPr indent="0" marL="0">
              <a:buNone/>
            </a:pPr>
            <a:r>
              <a:rPr dirty="0" lang="en-US" sz="2400"/>
              <a:t>Save your queries in a txt file. Rename it as “COMP3013 Lab12 ###.txt”, where “###” is your student ID. And submit it on iSpace. The DDL is 24 hours after the lab.</a:t>
            </a:r>
          </a:p>
          <a:p>
            <a:pPr indent="0" marL="0">
              <a:buNone/>
            </a:pPr>
            <a:endParaRPr dirty="0" lang="en-US" sz="2400"/>
          </a:p>
          <a:p>
            <a:pPr indent="-457200" marL="457200">
              <a:buFont typeface="+mj-lt"/>
              <a:buAutoNum startAt="3" type="arabicPeriod"/>
            </a:pPr>
            <a:endParaRPr dirty="0" lang="en-US" sz="2400"/>
          </a:p>
          <a:p>
            <a:pPr indent="-457200" marL="457200">
              <a:buFont typeface="+mj-lt"/>
              <a:buAutoNum type="arabicPeriod"/>
            </a:pPr>
            <a:endParaRPr dirty="0" lang="en-US" sz="2400"/>
          </a:p>
          <a:p>
            <a:pPr indent="-457200" marL="457200">
              <a:buFont typeface="+mj-lt"/>
              <a:buAutoNum type="arabicPeriod"/>
            </a:pPr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343040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/>
              <a:t>End of Lab 11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/>
          <a:lstStyle/>
          <a:p>
            <a:r>
              <a:rPr b="1" dirty="0" lang="en-US"/>
              <a:t>Triggers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Triggers - Event, Condition and Action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Triggers in SQL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Triggers Example, Row-Level and Statement-Level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Tricky Design Issues</a:t>
            </a:r>
          </a:p>
          <a:p>
            <a:pPr lvl="1"/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Triggers Example, More</a:t>
            </a:r>
          </a:p>
          <a:p>
            <a:pPr lvl="1"/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Triggers in MySQL, More</a:t>
            </a:r>
          </a:p>
          <a:p>
            <a:pPr lvl="1"/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Triggers Example with UIC Database</a:t>
            </a:r>
          </a:p>
          <a:p>
            <a:r>
              <a:rPr b="1" dirty="0" lang="en-US"/>
              <a:t>Revisions</a:t>
            </a:r>
          </a:p>
          <a:p>
            <a:pPr lvl="1"/>
            <a:endParaRPr b="1"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8707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DF21-ED88-D77D-DD96-43348AAB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Triggers – Event, Condition and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7BF1-2236-48B9-EDE6-005967D6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26798"/>
          </a:xfrm>
        </p:spPr>
        <p:txBody>
          <a:bodyPr numCol="1">
            <a:normAutofit/>
          </a:bodyPr>
          <a:lstStyle/>
          <a:p>
            <a:r>
              <a:rPr dirty="0" lang="en-US"/>
              <a:t>For some simple condition checking within one table, we can use </a:t>
            </a:r>
            <a:r>
              <a:rPr b="1" dirty="0" lang="en-US">
                <a:latin charset="0" panose="020B0609020204030204" pitchFamily="49" typeface="Consolas"/>
              </a:rPr>
              <a:t>CHECK</a:t>
            </a:r>
            <a:r>
              <a:rPr dirty="0" lang="en-US"/>
              <a:t>. But, for a complicated predicate crossing multiple tables, we need to use </a:t>
            </a:r>
            <a:r>
              <a:rPr b="1" dirty="0" lang="en-US">
                <a:latin charset="0" panose="020B0609020204030204" pitchFamily="49" typeface="Consolas"/>
              </a:rPr>
              <a:t>TRIGGER</a:t>
            </a:r>
            <a:r>
              <a:rPr dirty="0" lang="en-US"/>
              <a:t>.</a:t>
            </a:r>
          </a:p>
          <a:p>
            <a:r>
              <a:rPr dirty="0" lang="en-US"/>
              <a:t>A </a:t>
            </a:r>
            <a:r>
              <a:rPr dirty="0" lang="en-US">
                <a:solidFill>
                  <a:srgbClr val="FF0000"/>
                </a:solidFill>
              </a:rPr>
              <a:t>trigger</a:t>
            </a:r>
            <a:r>
              <a:rPr dirty="0" lang="en-US"/>
              <a:t> is a statement that the system executes automatically as a side effect of a modification to the database.</a:t>
            </a:r>
          </a:p>
          <a:p>
            <a:r>
              <a:rPr dirty="0" lang="en-US"/>
              <a:t>Reference: </a:t>
            </a:r>
            <a:r>
              <a:rPr dirty="0" lang="en-US">
                <a:hlinkClick r:id="rId2"/>
              </a:rPr>
              <a:t>MySQL reference manual</a:t>
            </a:r>
            <a:r>
              <a:rPr dirty="0" lang="en-US"/>
              <a:t> and [5.3] of textbook. </a:t>
            </a:r>
          </a:p>
          <a:p>
            <a:r>
              <a:rPr dirty="0" lang="en-US"/>
              <a:t>We need two things: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Specify when a trigger is to be executed, event and condition.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Specify the actions to be taken when the trigger executes.</a:t>
            </a:r>
          </a:p>
          <a:p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Event-Condition-Action (non-database) example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Event – Click “SIGN IN” button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Condition1 – User name and password are correct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Action1 – Display the user’s UIC webpage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A different condition would trigger another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A8D06-F620-18B8-48D1-0D67F6BE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964" y="3637652"/>
            <a:ext cx="2614459" cy="26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Triggers – Event, Condition and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/>
          <a:lstStyle/>
          <a:p>
            <a:pPr indent="0" marL="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  <a:buNone/>
            </a:pPr>
            <a:endParaRPr altLang="zh-CN" dirty="0" lang="en-US"/>
          </a:p>
          <a:p>
            <a:pPr indent="0" marL="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  <a:buNone/>
            </a:pPr>
            <a:r>
              <a:rPr altLang="zh-CN" b="1" dirty="0" lang="en-US"/>
              <a:t>Event-Condition-Action </a:t>
            </a:r>
            <a:r>
              <a:rPr altLang="zh-CN" dirty="0" lang="en-US"/>
              <a:t>rules:</a:t>
            </a:r>
          </a:p>
          <a:p>
            <a:pPr indent="-273600" lvl="1" marL="51490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</a:pPr>
            <a:r>
              <a:rPr altLang="zh-CN"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When event occurs, check the condition; if true, do the actions.</a:t>
            </a:r>
          </a:p>
          <a:p>
            <a:pPr indent="-273600" lvl="1" marL="51490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</a:pPr>
            <a:r>
              <a:rPr altLang="zh-CN"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Move monitoring logic from apps into DBMS.</a:t>
            </a:r>
          </a:p>
          <a:p>
            <a:pPr indent="-273600" lvl="1" marL="51490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</a:pPr>
            <a:r>
              <a:rPr altLang="zh-CN"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Enforce constraints</a:t>
            </a:r>
          </a:p>
          <a:p>
            <a:pPr indent="-273600" lvl="2" marL="85780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</a:pPr>
            <a:r>
              <a:rPr altLang="zh-CN"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beyond what constraint system supports and</a:t>
            </a:r>
          </a:p>
          <a:p>
            <a:pPr indent="-273600" lvl="2" marL="857800">
              <a:lnSpc>
                <a:spcPct val="80000"/>
              </a:lnSpc>
              <a:spcBef>
                <a:spcPts val="250"/>
              </a:spcBef>
              <a:buClr>
                <a:srgbClr val="0000FF"/>
              </a:buClr>
            </a:pPr>
            <a:r>
              <a:rPr altLang="zh-CN"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automatic constraint “repair”.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5663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>
            <a:normAutofit/>
          </a:bodyPr>
          <a:lstStyle/>
          <a:p>
            <a:pPr>
              <a:tabLst>
                <a:tab algn="l" pos="625475"/>
              </a:tabLst>
            </a:pPr>
            <a:r>
              <a:rPr altLang="zh-CN" dirty="0" lang="en-US">
                <a:ea charset="-122" pitchFamily="2" typeface="宋体"/>
              </a:rPr>
              <a:t>An trigger in SQL takes the form</a:t>
            </a:r>
          </a:p>
          <a:p>
            <a:pPr>
              <a:buFont charset="2" typeface="Monotype Sorts"/>
              <a:buNone/>
              <a:tabLst>
                <a:tab algn="l" pos="625475"/>
              </a:tabLst>
            </a:pPr>
            <a:r>
              <a:rPr altLang="zh-CN" dirty="0" lang="en-US">
                <a:ea charset="-122" pitchFamily="2" typeface="宋体"/>
              </a:rPr>
              <a:t>		</a:t>
            </a:r>
          </a:p>
          <a:p>
            <a:pPr>
              <a:buFont charset="2" typeface="Monotype Sorts"/>
              <a:buNone/>
              <a:tabLst>
                <a:tab algn="l" pos="625475"/>
              </a:tabLst>
            </a:pP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		CREATE TRIGGER </a:t>
            </a: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&lt;trigger-name&gt; </a:t>
            </a:r>
          </a:p>
          <a:p>
            <a:pPr>
              <a:buFont charset="2" typeface="Monotype Sorts"/>
              <a:buNone/>
              <a:tabLst>
                <a:tab algn="l" pos="625475"/>
              </a:tabLst>
            </a:pP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BEFORE/AFTER</a:t>
            </a: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dirty="0" lang="en-US">
                <a:solidFill>
                  <a:srgbClr val="0070C0"/>
                </a:solidFill>
                <a:latin charset="0" panose="020B0609020204030204" pitchFamily="49" typeface="Consolas"/>
                <a:ea charset="-122" pitchFamily="2" typeface="宋体"/>
              </a:rPr>
              <a:t>&lt;event&gt;</a:t>
            </a:r>
          </a:p>
          <a:p>
            <a:pPr>
              <a:buFont charset="2" typeface="Monotype Sorts"/>
              <a:buNone/>
              <a:tabLst>
                <a:tab algn="l" pos="625475"/>
              </a:tabLst>
            </a:pP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>
                <a:solidFill>
                  <a:schemeClr val="accent2">
                    <a:lumMod val="75000"/>
                  </a:schemeClr>
                </a:solidFill>
                <a:latin charset="0" panose="020B0609020204030204" pitchFamily="49" typeface="Consolas"/>
                <a:ea charset="-122" pitchFamily="2" typeface="宋体"/>
              </a:rPr>
              <a:t>FOR EACH ROW</a:t>
            </a:r>
          </a:p>
          <a:p>
            <a:pPr>
              <a:buFont charset="2" typeface="Monotype Sorts"/>
              <a:buNone/>
              <a:tabLst>
                <a:tab algn="l" pos="625475"/>
              </a:tabLst>
            </a:pP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dirty="0" lang="en-US">
                <a:solidFill>
                  <a:schemeClr val="accent6">
                    <a:lumMod val="75000"/>
                  </a:schemeClr>
                </a:solidFill>
                <a:latin charset="0" panose="020B0609020204030204" pitchFamily="49" typeface="Consolas"/>
                <a:ea charset="-122" pitchFamily="2" typeface="宋体"/>
              </a:rPr>
              <a:t>&lt;Trigger body&gt;</a:t>
            </a:r>
          </a:p>
          <a:p>
            <a:pPr>
              <a:tabLst>
                <a:tab algn="l" pos="625475"/>
              </a:tabLst>
            </a:pPr>
            <a:endParaRPr altLang="zh-CN" dirty="0" lang="en-US">
              <a:latin charset="0" panose="020B0609020204030204" pitchFamily="49" typeface="Consolas"/>
              <a:ea charset="-122" pitchFamily="2" typeface="宋体"/>
            </a:endParaRPr>
          </a:p>
          <a:p>
            <a:pPr>
              <a:tabLst>
                <a:tab algn="l" pos="625475"/>
              </a:tabLst>
            </a:pPr>
            <a:r>
              <a:rPr altLang="zh-CN" b="1" dirty="0" lang="en-US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BEFORE</a:t>
            </a: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dirty="0" lang="en-US">
                <a:ea charset="-122" pitchFamily="2" typeface="宋体"/>
              </a:rPr>
              <a:t>or</a:t>
            </a: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b="1" dirty="0" lang="en-US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AFTER</a:t>
            </a:r>
            <a:r>
              <a:rPr altLang="zh-CN" dirty="0" lang="en-US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dirty="0" lang="en-US">
                <a:ea charset="-122" pitchFamily="2" typeface="宋体"/>
              </a:rPr>
              <a:t>specifies when the trigger is activated.</a:t>
            </a:r>
          </a:p>
          <a:p>
            <a:pPr>
              <a:tabLst>
                <a:tab algn="l" pos="625475"/>
              </a:tabLst>
            </a:pPr>
            <a:r>
              <a:rPr altLang="zh-CN" dirty="0" lang="en-US">
                <a:solidFill>
                  <a:srgbClr val="0070C0"/>
                </a:solidFill>
                <a:latin charset="0" panose="020B0609020204030204" pitchFamily="49" typeface="Consolas"/>
                <a:ea charset="-122" pitchFamily="2" typeface="宋体"/>
              </a:rPr>
              <a:t>&lt;event&gt;</a:t>
            </a:r>
            <a:r>
              <a:rPr altLang="zh-CN" dirty="0" lang="en-US">
                <a:solidFill>
                  <a:srgbClr val="0070C0"/>
                </a:solidFill>
                <a:ea charset="-122" pitchFamily="2" typeface="宋体"/>
              </a:rPr>
              <a:t> </a:t>
            </a:r>
            <a:r>
              <a:rPr altLang="zh-CN" dirty="0" lang="en-US">
                <a:ea charset="-122" pitchFamily="2" typeface="宋体"/>
              </a:rPr>
              <a:t>can be </a:t>
            </a: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INSERT</a:t>
            </a:r>
            <a:r>
              <a:rPr altLang="zh-CN" dirty="0" lang="en-US">
                <a:ea charset="-122" pitchFamily="2" typeface="宋体"/>
              </a:rPr>
              <a:t>, </a:t>
            </a: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DELETE</a:t>
            </a:r>
            <a:r>
              <a:rPr altLang="zh-CN" dirty="0" lang="en-US">
                <a:ea charset="-122" pitchFamily="2" typeface="宋体"/>
              </a:rPr>
              <a:t>, or </a:t>
            </a: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UPDATE</a:t>
            </a:r>
            <a:r>
              <a:rPr altLang="zh-CN" dirty="0" lang="en-US">
                <a:ea charset="-122" pitchFamily="2" typeface="宋体"/>
              </a:rPr>
              <a:t>.</a:t>
            </a:r>
          </a:p>
          <a:p>
            <a:pPr>
              <a:tabLst>
                <a:tab algn="l" pos="625475"/>
              </a:tabLst>
            </a:pPr>
            <a:r>
              <a:rPr altLang="zh-CN" b="1" dirty="0" lang="en-US">
                <a:solidFill>
                  <a:schemeClr val="accent2">
                    <a:lumMod val="75000"/>
                  </a:schemeClr>
                </a:solidFill>
                <a:latin charset="0" panose="020B0609020204030204" pitchFamily="49" typeface="Consolas"/>
                <a:ea charset="-122" pitchFamily="2" typeface="宋体"/>
              </a:rPr>
              <a:t>FOR EACH ROW</a:t>
            </a:r>
            <a:r>
              <a:rPr altLang="zh-CN" dirty="0" lang="en-US">
                <a:ea charset="-122" pitchFamily="2" typeface="宋体"/>
              </a:rPr>
              <a:t> is a fixed phrase.</a:t>
            </a:r>
          </a:p>
          <a:p>
            <a:pPr>
              <a:tabLst>
                <a:tab algn="l" pos="625475"/>
              </a:tabLst>
            </a:pPr>
            <a:r>
              <a:rPr altLang="zh-CN" dirty="0" lang="en-US">
                <a:solidFill>
                  <a:schemeClr val="accent6">
                    <a:lumMod val="75000"/>
                  </a:schemeClr>
                </a:solidFill>
                <a:latin charset="0" panose="020B0609020204030204" pitchFamily="49" typeface="Consolas"/>
                <a:ea charset="-122" pitchFamily="2" typeface="宋体"/>
              </a:rPr>
              <a:t>&lt;Trigger body&gt;</a:t>
            </a:r>
            <a:r>
              <a:rPr altLang="zh-CN" dirty="0" lang="en-US">
                <a:ea charset="-122" pitchFamily="2" typeface="宋体"/>
              </a:rPr>
              <a:t> specifies the actions will be taken if some conditions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313730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/>
          <a:lstStyle/>
          <a:p>
            <a:pPr defTabSz="914400" indent="0" marL="0">
              <a:spcBef>
                <a:spcPts val="250"/>
              </a:spcBef>
              <a:buClrTx/>
              <a:buNone/>
              <a:defRPr/>
            </a:pPr>
            <a:r>
              <a:rPr altLang="zh-CN" dirty="0" lang="en-US"/>
              <a:t>The body of a trigger can contains </a:t>
            </a:r>
          </a:p>
          <a:p>
            <a:pPr defTabSz="914400">
              <a:spcBef>
                <a:spcPts val="250"/>
              </a:spcBef>
              <a:buClrTx/>
              <a:defRPr/>
            </a:pPr>
            <a:r>
              <a:rPr altLang="zh-CN" dirty="0" lang="en-US">
                <a:solidFill>
                  <a:srgbClr val="FF0000"/>
                </a:solidFill>
              </a:rPr>
              <a:t>referencing variables</a:t>
            </a:r>
            <a:endParaRPr altLang="zh-CN" dirty="0" lang="en-US"/>
          </a:p>
          <a:p>
            <a:pPr defTabSz="914400" lvl="1">
              <a:spcBef>
                <a:spcPts val="250"/>
              </a:spcBef>
              <a:defRPr/>
            </a:pP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OLD.</a:t>
            </a:r>
            <a:r>
              <a:rPr altLang="zh-CN" dirty="0" lang="en-US">
                <a:latin charset="0" panose="020B0609020204030204" pitchFamily="49" typeface="Consolas"/>
                <a:cs charset="0" panose="020B0604020202020204" pitchFamily="34" typeface="Arial"/>
              </a:rPr>
              <a:t>&lt;column name&gt;</a:t>
            </a:r>
            <a:r>
              <a:rPr altLang="zh-CN" b="1" dirty="0" lang="en-US">
                <a:latin charset="0" panose="020B0604020202020204" pitchFamily="34" typeface="Arial"/>
                <a:cs charset="0" panose="020B0604020202020204" pitchFamily="34" typeface="Arial"/>
              </a:rPr>
              <a:t> 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refers to old rows for deletion or update events.</a:t>
            </a:r>
          </a:p>
          <a:p>
            <a:pPr defTabSz="914400" lvl="1">
              <a:spcBef>
                <a:spcPts val="250"/>
              </a:spcBef>
              <a:defRPr/>
            </a:pPr>
            <a:r>
              <a:rPr altLang="zh-CN" b="1" dirty="0" lang="en-US">
                <a:latin charset="0" panose="020B0604020202020204" pitchFamily="34" typeface="Arial"/>
                <a:cs charset="0" panose="020B0604020202020204" pitchFamily="34" typeface="Arial"/>
              </a:rPr>
              <a:t>NEW</a:t>
            </a: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.</a:t>
            </a:r>
            <a:r>
              <a:rPr altLang="zh-CN" dirty="0" lang="en-US">
                <a:latin charset="0" panose="020B0609020204030204" pitchFamily="49" typeface="Consolas"/>
                <a:cs charset="0" panose="020B0604020202020204" pitchFamily="34" typeface="Arial"/>
              </a:rPr>
              <a:t>&lt;column name&gt;</a:t>
            </a:r>
            <a:r>
              <a:rPr altLang="zh-CN" dirty="0" lang="en-US"/>
              <a:t> 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refers to new rows for insertion or update events.</a:t>
            </a:r>
          </a:p>
          <a:p>
            <a:pPr defTabSz="914400">
              <a:spcBef>
                <a:spcPts val="250"/>
              </a:spcBef>
              <a:defRPr/>
            </a:pPr>
            <a:r>
              <a:rPr altLang="zh-CN" dirty="0" lang="en-US">
                <a:solidFill>
                  <a:srgbClr val="FF0000"/>
                </a:solidFill>
              </a:rPr>
              <a:t>data modification statements</a:t>
            </a:r>
          </a:p>
          <a:p>
            <a:pPr defTabSz="914400" lvl="1">
              <a:spcBef>
                <a:spcPts val="250"/>
              </a:spcBef>
              <a:defRPr/>
            </a:pP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INSERT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, </a:t>
            </a: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DELETE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, or </a:t>
            </a: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UPDATE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 like other SQL statements</a:t>
            </a:r>
          </a:p>
          <a:p>
            <a:pPr defTabSz="914400">
              <a:spcBef>
                <a:spcPts val="250"/>
              </a:spcBef>
              <a:defRPr/>
            </a:pPr>
            <a:r>
              <a:rPr altLang="zh-CN" dirty="0" lang="en-US">
                <a:solidFill>
                  <a:srgbClr val="FF0000"/>
                </a:solidFill>
              </a:rPr>
              <a:t>Construct</a:t>
            </a:r>
          </a:p>
          <a:p>
            <a:pPr defTabSz="914400" lvl="1">
              <a:spcBef>
                <a:spcPts val="250"/>
              </a:spcBef>
              <a:defRPr/>
            </a:pP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Quoted by </a:t>
            </a: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BEGIN</a:t>
            </a: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 and </a:t>
            </a:r>
            <a:r>
              <a:rPr altLang="zh-CN" b="1" dirty="0" lang="en-US">
                <a:latin charset="0" panose="020B0609020204030204" pitchFamily="49" typeface="Consolas"/>
                <a:cs charset="0" panose="020B0604020202020204" pitchFamily="34" typeface="Arial"/>
              </a:rPr>
              <a:t>END</a:t>
            </a:r>
          </a:p>
          <a:p>
            <a:pPr defTabSz="914400" lvl="1">
              <a:spcBef>
                <a:spcPts val="250"/>
              </a:spcBef>
              <a:defRPr/>
            </a:pPr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Details will be given later.</a:t>
            </a:r>
          </a:p>
        </p:txBody>
      </p:sp>
    </p:spTree>
    <p:extLst>
      <p:ext uri="{BB962C8B-B14F-4D97-AF65-F5344CB8AC3E}">
        <p14:creationId xmlns:p14="http://schemas.microsoft.com/office/powerpoint/2010/main" val="123881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altLang="zh-CN" dirty="0" lang="en-US"/>
              <a:t>Example with UIC Database</a:t>
            </a:r>
            <a:endParaRPr dirty="0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>
            <a:normAutofit/>
          </a:bodyPr>
          <a:lstStyle/>
          <a:p>
            <a:pPr defTabSz="914400">
              <a:spcBef>
                <a:spcPts val="0"/>
              </a:spcBef>
              <a:buClrTx/>
              <a:defRPr/>
            </a:pPr>
            <a:r>
              <a:rPr altLang="zh-CN" dirty="0" lang="en-US"/>
              <a:t>Referential Integrity</a:t>
            </a: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endParaRPr altLang="zh-CN" dirty="0" lang="en-US" sz="800"/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i="1" lang="en-US"/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ALTER TABLE</a:t>
            </a:r>
            <a:r>
              <a:rPr altLang="zh-CN" dirty="0" lang="en-US">
                <a:latin charset="0" panose="020B0609020204030204" pitchFamily="49" typeface="Consolas"/>
              </a:rPr>
              <a:t> </a:t>
            </a:r>
            <a:r>
              <a:rPr altLang="zh-CN" dirty="0" i="1" lang="en-US">
                <a:latin charset="0" panose="020B0609020204030204" pitchFamily="49" typeface="Consolas"/>
              </a:rPr>
              <a:t>student</a:t>
            </a:r>
            <a:r>
              <a:rPr altLang="zh-CN" dirty="0" lang="en-US">
                <a:latin charset="0" panose="020B0609020204030204" pitchFamily="49" typeface="Consolas"/>
              </a:rPr>
              <a:t> </a:t>
            </a:r>
            <a:r>
              <a:rPr altLang="zh-CN" b="1" dirty="0" lang="en-US">
                <a:latin charset="0" panose="020B0609020204030204" pitchFamily="49" typeface="Consolas"/>
              </a:rPr>
              <a:t>ADD CONSTRAINT</a:t>
            </a:r>
            <a:r>
              <a:rPr altLang="zh-CN" dirty="0" lang="en-US">
                <a:latin charset="0" panose="020B0609020204030204" pitchFamily="49" typeface="Consolas"/>
              </a:rPr>
              <a:t> </a:t>
            </a:r>
            <a:r>
              <a:rPr altLang="zh-CN" dirty="0" err="1" i="1" lang="en-US">
                <a:latin charset="0" panose="020B0609020204030204" pitchFamily="49" typeface="Consolas"/>
              </a:rPr>
              <a:t>student_program</a:t>
            </a:r>
            <a:endParaRPr altLang="zh-CN" dirty="0" i="1" lang="en-US">
              <a:latin charset="0" panose="020B0609020204030204" pitchFamily="49" typeface="Consolas"/>
            </a:endParaRP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FOREIGN KEY</a:t>
            </a:r>
            <a:r>
              <a:rPr altLang="zh-CN" dirty="0" lang="en-US">
                <a:latin charset="0" panose="020B0609020204030204" pitchFamily="49" typeface="Consolas"/>
              </a:rPr>
              <a:t> </a:t>
            </a:r>
            <a:r>
              <a:rPr altLang="zh-CN" dirty="0" err="1" i="1" lang="en-US">
                <a:latin charset="0" panose="020B0609020204030204" pitchFamily="49" typeface="Consolas"/>
              </a:rPr>
              <a:t>p_code</a:t>
            </a:r>
            <a:r>
              <a:rPr altLang="zh-CN" dirty="0" i="1" lang="en-US">
                <a:latin charset="0" panose="020B0609020204030204" pitchFamily="49" typeface="Consolas"/>
              </a:rPr>
              <a:t> </a:t>
            </a:r>
            <a:r>
              <a:rPr altLang="zh-CN" b="1" dirty="0" lang="en-US">
                <a:latin charset="0" panose="020B0609020204030204" pitchFamily="49" typeface="Consolas"/>
              </a:rPr>
              <a:t>REFERENCES </a:t>
            </a:r>
            <a:r>
              <a:rPr altLang="zh-CN" dirty="0" i="1" lang="en-US">
                <a:latin charset="0" panose="020B0609020204030204" pitchFamily="49" typeface="Consolas"/>
              </a:rPr>
              <a:t>program(</a:t>
            </a:r>
            <a:r>
              <a:rPr altLang="zh-CN" dirty="0" err="1" i="1" lang="en-US">
                <a:latin charset="0" panose="020B0609020204030204" pitchFamily="49" typeface="Consolas"/>
              </a:rPr>
              <a:t>p_code</a:t>
            </a:r>
            <a:r>
              <a:rPr altLang="zh-CN" dirty="0" i="1" lang="en-US">
                <a:latin charset="0" panose="020B0609020204030204" pitchFamily="49" typeface="Consolas"/>
              </a:rPr>
              <a:t>)</a:t>
            </a:r>
            <a:r>
              <a:rPr dirty="0" i="1" lang="zh-CN">
                <a:latin charset="0" panose="020B0609020204030204" pitchFamily="49" typeface="Consolas"/>
              </a:rPr>
              <a:t> </a:t>
            </a:r>
            <a:endParaRPr altLang="zh-CN" dirty="0" i="1" lang="en-US">
              <a:latin charset="0" panose="020B0609020204030204" pitchFamily="49" typeface="Consolas"/>
            </a:endParaRP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i="1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ON DELETE CASECADE</a:t>
            </a: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endParaRPr altLang="zh-CN" dirty="0" lang="en-US"/>
          </a:p>
          <a:p>
            <a:pPr defTabSz="914400">
              <a:spcBef>
                <a:spcPts val="0"/>
              </a:spcBef>
              <a:buClrTx/>
              <a:defRPr/>
            </a:pPr>
            <a:r>
              <a:rPr altLang="zh-CN" dirty="0" lang="en-US"/>
              <a:t>which can be implemented using a trigger</a:t>
            </a:r>
          </a:p>
          <a:p>
            <a:pPr defTabSz="914400">
              <a:spcBef>
                <a:spcPts val="0"/>
              </a:spcBef>
              <a:buClrTx/>
              <a:defRPr/>
            </a:pPr>
            <a:endParaRPr altLang="zh-CN" dirty="0" lang="en-US" sz="800"/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CREATE TRIGGER </a:t>
            </a:r>
            <a:r>
              <a:rPr altLang="zh-CN" dirty="0" err="1" i="1" lang="en-US">
                <a:latin charset="0" panose="020B0609020204030204" pitchFamily="49" typeface="Consolas"/>
              </a:rPr>
              <a:t>delete_program_student</a:t>
            </a:r>
            <a:endParaRPr altLang="zh-CN" dirty="0" i="1" lang="en-US">
              <a:latin charset="0" panose="020B0609020204030204" pitchFamily="49" typeface="Consolas"/>
            </a:endParaRP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AFTER DELETE ON </a:t>
            </a:r>
            <a:r>
              <a:rPr altLang="zh-CN" dirty="0" i="1" lang="en-US">
                <a:latin charset="0" panose="020B0609020204030204" pitchFamily="49" typeface="Consolas"/>
              </a:rPr>
              <a:t>program</a:t>
            </a: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FOR EACH ROW</a:t>
            </a: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lang="en-US">
                <a:latin charset="0" panose="020B0609020204030204" pitchFamily="49" typeface="Consolas"/>
              </a:rPr>
              <a:t>	</a:t>
            </a:r>
            <a:r>
              <a:rPr altLang="zh-CN" b="1" dirty="0" lang="en-US">
                <a:latin charset="0" panose="020B0609020204030204" pitchFamily="49" typeface="Consolas"/>
              </a:rPr>
              <a:t>DELETE FROM </a:t>
            </a:r>
            <a:r>
              <a:rPr altLang="zh-CN" dirty="0" i="1" lang="en-US">
                <a:latin charset="0" panose="020B0609020204030204" pitchFamily="49" typeface="Consolas"/>
              </a:rPr>
              <a:t>student </a:t>
            </a:r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r>
              <a:rPr altLang="zh-CN" dirty="0" i="1" lang="en-US">
                <a:latin charset="0" panose="020B0609020204030204" pitchFamily="49" typeface="Consolas"/>
              </a:rPr>
              <a:t>		</a:t>
            </a:r>
            <a:r>
              <a:rPr altLang="zh-CN" b="1" dirty="0" lang="en-US">
                <a:latin charset="0" panose="020B0609020204030204" pitchFamily="49" typeface="Consolas"/>
              </a:rPr>
              <a:t>WHERE</a:t>
            </a:r>
            <a:r>
              <a:rPr altLang="zh-CN" dirty="0" lang="en-US">
                <a:latin charset="0" panose="020B0609020204030204" pitchFamily="49" typeface="Consolas"/>
              </a:rPr>
              <a:t> </a:t>
            </a:r>
            <a:r>
              <a:rPr altLang="zh-CN" dirty="0" err="1" i="1" lang="en-US">
                <a:latin charset="0" panose="020B0609020204030204" pitchFamily="49" typeface="Consolas"/>
              </a:rPr>
              <a:t>student.p_code</a:t>
            </a:r>
            <a:r>
              <a:rPr altLang="zh-CN" dirty="0" i="1" lang="en-US">
                <a:latin charset="0" panose="020B0609020204030204" pitchFamily="49" typeface="Consolas"/>
              </a:rPr>
              <a:t> = </a:t>
            </a:r>
            <a:r>
              <a:rPr altLang="zh-CN" dirty="0" err="1" i="1" lang="en-US">
                <a:latin charset="0" panose="020B0609020204030204" pitchFamily="49" typeface="Consolas"/>
              </a:rPr>
              <a:t>old.p_code</a:t>
            </a:r>
            <a:endParaRPr altLang="zh-CN" b="1" dirty="0" lang="en-US"/>
          </a:p>
          <a:p>
            <a:pPr defTabSz="914400" indent="0" marL="0">
              <a:spcBef>
                <a:spcPts val="0"/>
              </a:spcBef>
              <a:buClrTx/>
              <a:buNone/>
              <a:defRPr/>
            </a:pP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1891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BFA7-5BB9-BF93-594A-7E896E8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A66B-067C-B7C0-E405-C7A57E63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302922"/>
          </a:xfrm>
        </p:spPr>
        <p:txBody>
          <a:bodyPr numCol="1">
            <a:normAutofit/>
          </a:bodyPr>
          <a:lstStyle/>
          <a:p>
            <a:r>
              <a:rPr dirty="0" lang="en-US"/>
              <a:t>Some </a:t>
            </a:r>
            <a:r>
              <a:rPr altLang="zh-CN" dirty="0" lang="en-US"/>
              <a:t>complicated constraints on multiple tables have to use </a:t>
            </a:r>
            <a:r>
              <a:rPr altLang="zh-CN" b="1" dirty="0" lang="en-US">
                <a:latin charset="0" panose="020B0609020204030204" pitchFamily="49" typeface="Consolas"/>
              </a:rPr>
              <a:t>BEGIN…END</a:t>
            </a:r>
            <a:r>
              <a:rPr altLang="zh-CN" dirty="0" lang="en-US"/>
              <a:t> construct.</a:t>
            </a:r>
          </a:p>
          <a:p>
            <a:r>
              <a:rPr altLang="zh-CN" dirty="0" lang="en-US"/>
              <a:t>Each statement in the construct must be ended with “;”</a:t>
            </a:r>
          </a:p>
          <a:p>
            <a:r>
              <a:rPr dirty="0" lang="en-US"/>
              <a:t>Which creates a </a:t>
            </a:r>
            <a:r>
              <a:rPr altLang="zh-CN" dirty="0" lang="en-US"/>
              <a:t>conflict to the delimiter of an SQL query.</a:t>
            </a:r>
          </a:p>
          <a:p>
            <a:r>
              <a:rPr dirty="0" lang="en-US"/>
              <a:t>Thus, </a:t>
            </a:r>
            <a:r>
              <a:rPr b="1" dirty="0" lang="en-US">
                <a:latin charset="0" panose="020B0609020204030204" pitchFamily="49" typeface="Consolas"/>
              </a:rPr>
              <a:t>DELIMITER</a:t>
            </a:r>
            <a:r>
              <a:rPr dirty="0" lang="en-US"/>
              <a:t> is used to change the delimiter before and after a trigger in SQL.</a:t>
            </a:r>
          </a:p>
          <a:p>
            <a:r>
              <a:rPr dirty="0" lang="en-US"/>
              <a:t>For example, we change the delimiter from “;” to “|”.</a:t>
            </a:r>
          </a:p>
          <a:p>
            <a:pPr indent="0" marL="0">
              <a:buNone/>
            </a:pPr>
            <a:r>
              <a:rPr dirty="0" lang="en-US"/>
              <a:t>			</a:t>
            </a:r>
            <a:r>
              <a:rPr b="1" dirty="0" lang="en-US">
                <a:latin charset="0" panose="020B0609020204030204" pitchFamily="49" typeface="Consolas"/>
              </a:rPr>
              <a:t>DELIMITER</a:t>
            </a:r>
            <a:r>
              <a:rPr dirty="0" lang="en-US">
                <a:latin charset="0" panose="020B0609020204030204" pitchFamily="49" typeface="Consolas"/>
              </a:rPr>
              <a:t> |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</a:rPr>
              <a:t>			&lt;trigger&gt; |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</a:rPr>
              <a:t>			</a:t>
            </a:r>
            <a:r>
              <a:rPr b="1" dirty="0" lang="en-US">
                <a:latin charset="0" panose="020B0609020204030204" pitchFamily="49" typeface="Consolas"/>
              </a:rPr>
              <a:t>DELIMITER</a:t>
            </a:r>
            <a:r>
              <a:rPr dirty="0" lang="en-US">
                <a:latin charset="0" panose="020B0609020204030204" pitchFamily="49" typeface="Consolas"/>
              </a:rPr>
              <a:t> ;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91884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86F4-941A-DB90-3C10-BE39D130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05A8-7591-7E5E-7E28-2F119D5A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941097"/>
          </a:xfrm>
        </p:spPr>
        <p:txBody>
          <a:bodyPr numCol="1">
            <a:normAutofit lnSpcReduction="10000"/>
          </a:bodyPr>
          <a:lstStyle/>
          <a:p>
            <a:r>
              <a:rPr dirty="0" lang="en-US"/>
              <a:t>Suppose we want to make sure that every CST student has a GPA at least 1.0 </a:t>
            </a:r>
          </a:p>
          <a:p>
            <a:r>
              <a:rPr dirty="0" lang="en-US"/>
              <a:t>A conditional statement can be used.</a:t>
            </a:r>
          </a:p>
          <a:p>
            <a:r>
              <a:rPr dirty="0" lang="en-US"/>
              <a:t>The entire trigger is 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DELIMITER |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CREATE TRIGGER </a:t>
            </a:r>
            <a:r>
              <a:rPr dirty="0" err="1" lang="en-US" sz="1800">
                <a:latin charset="0" panose="020B0609020204030204" pitchFamily="49" typeface="Consolas"/>
              </a:rPr>
              <a:t>cst_student</a:t>
            </a:r>
            <a:endParaRPr dirty="0" lang="en-US" sz="1800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</a:t>
            </a:r>
            <a:r>
              <a:rPr altLang="zh-CN" b="1" dirty="0" lang="en-US" sz="1800">
                <a:latin charset="0" panose="020B0609020204030204" pitchFamily="49" typeface="Consolas"/>
              </a:rPr>
              <a:t>AFTER</a:t>
            </a:r>
            <a:r>
              <a:rPr b="1" dirty="0" lang="en-US" sz="1800">
                <a:latin charset="0" panose="020B0609020204030204" pitchFamily="49" typeface="Consolas"/>
              </a:rPr>
              <a:t> INSERT ON </a:t>
            </a:r>
            <a:r>
              <a:rPr dirty="0" lang="en-US" sz="1800">
                <a:latin charset="0" panose="020B0609020204030204" pitchFamily="49" typeface="Consolas"/>
              </a:rPr>
              <a:t>student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FOR EACH ROW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BEGIN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	IF </a:t>
            </a:r>
            <a:r>
              <a:rPr dirty="0" err="1" lang="en-US" sz="1800">
                <a:latin charset="0" panose="020B0609020204030204" pitchFamily="49" typeface="Consolas"/>
              </a:rPr>
              <a:t>new.gpa</a:t>
            </a:r>
            <a:r>
              <a:rPr dirty="0" lang="en-US" sz="1800">
                <a:latin charset="0" panose="020B0609020204030204" pitchFamily="49" typeface="Consolas"/>
              </a:rPr>
              <a:t>&lt;1.0 </a:t>
            </a:r>
            <a:r>
              <a:rPr b="1" dirty="0" lang="en-US" sz="1800">
                <a:latin charset="0" panose="020B0609020204030204" pitchFamily="49" typeface="Consolas"/>
              </a:rPr>
              <a:t>AND</a:t>
            </a:r>
            <a:r>
              <a:rPr dirty="0" lang="en-US" sz="1800">
                <a:latin charset="0" panose="020B0609020204030204" pitchFamily="49" typeface="Consolas"/>
              </a:rPr>
              <a:t> </a:t>
            </a:r>
            <a:r>
              <a:rPr dirty="0" err="1" lang="en-US" sz="1800">
                <a:latin charset="0" panose="020B0609020204030204" pitchFamily="49" typeface="Consolas"/>
              </a:rPr>
              <a:t>new.p_code</a:t>
            </a:r>
            <a:r>
              <a:rPr dirty="0" lang="en-US" sz="1800">
                <a:latin charset="0" panose="020B0609020204030204" pitchFamily="49" typeface="Consolas"/>
              </a:rPr>
              <a:t> </a:t>
            </a:r>
            <a:r>
              <a:rPr b="1" dirty="0" lang="en-US" sz="1800">
                <a:latin charset="0" panose="020B0609020204030204" pitchFamily="49" typeface="Consolas"/>
              </a:rPr>
              <a:t>IN</a:t>
            </a:r>
            <a:r>
              <a:rPr dirty="0" lang="en-US" sz="1800">
                <a:latin charset="0" panose="020B0609020204030204" pitchFamily="49" typeface="Consolas"/>
              </a:rPr>
              <a:t> (</a:t>
            </a:r>
          </a:p>
          <a:p>
            <a:pPr indent="0" marL="0">
              <a:buNone/>
            </a:pPr>
            <a:r>
              <a:rPr dirty="0" lang="en-US" sz="1800">
                <a:latin charset="0" panose="020B0609020204030204" pitchFamily="49" typeface="Consolas"/>
              </a:rPr>
              <a:t>			</a:t>
            </a:r>
            <a:r>
              <a:rPr b="1" dirty="0" lang="en-US" sz="1800">
                <a:latin charset="0" panose="020B0609020204030204" pitchFamily="49" typeface="Consolas"/>
              </a:rPr>
              <a:t>SELECT</a:t>
            </a:r>
            <a:r>
              <a:rPr dirty="0" lang="en-US" sz="1800">
                <a:latin charset="0" panose="020B0609020204030204" pitchFamily="49" typeface="Consolas"/>
              </a:rPr>
              <a:t> </a:t>
            </a:r>
            <a:r>
              <a:rPr dirty="0" err="1" lang="en-US" sz="1800">
                <a:latin charset="0" panose="020B0609020204030204" pitchFamily="49" typeface="Consolas"/>
              </a:rPr>
              <a:t>p_code</a:t>
            </a:r>
            <a:r>
              <a:rPr dirty="0" lang="en-US" sz="1800">
                <a:latin charset="0" panose="020B0609020204030204" pitchFamily="49" typeface="Consolas"/>
              </a:rPr>
              <a:t> </a:t>
            </a:r>
            <a:r>
              <a:rPr b="1" dirty="0" lang="en-US" sz="1800">
                <a:latin charset="0" panose="020B0609020204030204" pitchFamily="49" typeface="Consolas"/>
              </a:rPr>
              <a:t>FROM</a:t>
            </a:r>
            <a:r>
              <a:rPr dirty="0" lang="en-US" sz="1800">
                <a:latin charset="0" panose="020B0609020204030204" pitchFamily="49" typeface="Consolas"/>
              </a:rPr>
              <a:t> program </a:t>
            </a:r>
            <a:r>
              <a:rPr b="1" dirty="0" lang="en-US" sz="1800">
                <a:latin charset="0" panose="020B0609020204030204" pitchFamily="49" typeface="Consolas"/>
              </a:rPr>
              <a:t>WHERE</a:t>
            </a:r>
            <a:r>
              <a:rPr dirty="0" lang="en-US" sz="1800">
                <a:latin charset="0" panose="020B0609020204030204" pitchFamily="49" typeface="Consolas"/>
              </a:rPr>
              <a:t> </a:t>
            </a:r>
            <a:r>
              <a:rPr dirty="0" err="1" lang="en-US" sz="1800">
                <a:latin charset="0" panose="020B0609020204030204" pitchFamily="49" typeface="Consolas"/>
              </a:rPr>
              <a:t>p_name</a:t>
            </a:r>
            <a:r>
              <a:rPr dirty="0" lang="en-US" sz="1800">
                <a:latin charset="0" panose="020B0609020204030204" pitchFamily="49" typeface="Consolas"/>
              </a:rPr>
              <a:t> = 'Computer Science'</a:t>
            </a:r>
          </a:p>
          <a:p>
            <a:pPr indent="0" marL="0">
              <a:buNone/>
            </a:pPr>
            <a:r>
              <a:rPr dirty="0" lang="en-US" sz="1800">
                <a:latin charset="0" panose="020B0609020204030204" pitchFamily="49" typeface="Consolas"/>
              </a:rPr>
              <a:t>		) </a:t>
            </a:r>
            <a:r>
              <a:rPr b="1" dirty="0" lang="en-US" sz="1800">
                <a:latin charset="0" panose="020B0609020204030204" pitchFamily="49" typeface="Consolas"/>
              </a:rPr>
              <a:t>THEN 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		</a:t>
            </a:r>
            <a:r>
              <a:rPr dirty="0" lang="en-US" sz="1800">
                <a:latin charset="0" panose="020B0609020204030204" pitchFamily="49" typeface="Consolas"/>
              </a:rPr>
              <a:t>DELETE FROM student WHERE student.id = new.id;</a:t>
            </a:r>
            <a:endParaRPr b="1" dirty="0" lang="en-US" sz="1800">
              <a:latin charset="0" panose="020B0609020204030204" pitchFamily="49" typeface="Consolas"/>
            </a:endParaRP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	END IF;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END;|</a:t>
            </a:r>
          </a:p>
          <a:p>
            <a:pPr indent="0" marL="0">
              <a:buNone/>
            </a:pPr>
            <a:r>
              <a:rPr b="1" dirty="0" lang="en-US" sz="1800">
                <a:latin charset="0" panose="020B0609020204030204" pitchFamily="49" typeface="Consolas"/>
              </a:rPr>
              <a:t>	DELIMITER ;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0518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bIns="45720" lIns="91440" numCol="1" rIns="91440" rtlCol="0" tIns="45720" vert="horz">
        <a:normAutofit/>
      </a:bodyPr>
      <a:lstStyle>
        <a:defPPr algn="l">
          <a:defRPr dirty="0"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id="{C853DD06-80DD-4A92-985C-00F9462CBF3D}" name="DBMS latex" vid="{2DB0D723-8C41-4574-B925-747B267380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Company/>
  <Words>563</Words>
  <Paragraphs>105</Paragraphs>
  <Slides>11</Slides>
  <Notes>2</Notes>
  <TotalTime>3252</TotalTime>
  <HiddenSlides>0</HiddenSlides>
  <MMClips>0</MMClips>
  <ScaleCrop>false</ScaleCrop>
  <HeadingPairs>
    <vt:vector baseType="variant" size="6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baseType="lpstr" size="21">
      <vt:lpstr>Adobe Heiti Std R</vt:lpstr>
      <vt:lpstr>Hiragino Sans GB W3</vt:lpstr>
      <vt:lpstr>Monotype Sorts</vt:lpstr>
      <vt:lpstr>等线</vt:lpstr>
      <vt:lpstr>宋体</vt:lpstr>
      <vt:lpstr>Microsoft YaHei</vt:lpstr>
      <vt:lpstr>Arial</vt:lpstr>
      <vt:lpstr>Calibri</vt:lpstr>
      <vt:lpstr>Consolas</vt:lpstr>
      <vt:lpstr>DBMS latex</vt:lpstr>
      <vt:lpstr>Lab 12 Advanced SQL 2</vt:lpstr>
      <vt:lpstr>Outline</vt:lpstr>
      <vt:lpstr>Triggers – Event, Condition and Action</vt:lpstr>
      <vt:lpstr>Triggers – Event, Condition and Action</vt:lpstr>
      <vt:lpstr>Syntax</vt:lpstr>
      <vt:lpstr>Syntax</vt:lpstr>
      <vt:lpstr>Example with UIC Database</vt:lpstr>
      <vt:lpstr>Construct</vt:lpstr>
      <vt:lpstr>Conditional Statement</vt:lpstr>
      <vt:lpstr>Exercises</vt:lpstr>
      <vt:lpstr>End of Lab 11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宽屏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2022-06-15T04:17:56Z</dcterms:created>
  <dc:creator>Zhiyuan Li</dc:creator>
  <cp:lastModifiedBy>Goliath Li</cp:lastModifiedBy>
  <dcterms:modified xsi:type="dcterms:W3CDTF">2023-12-11T04:35:29Z</dcterms:modified>
  <cp:revision>124</cp:revision>
  <dc:title>PowerPoint Presentation</dc:title>
</cp:coreProperties>
</file>