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96" r:id="rId3"/>
    <p:sldId id="393" r:id="rId4"/>
    <p:sldId id="394" r:id="rId5"/>
    <p:sldId id="372" r:id="rId6"/>
    <p:sldId id="39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1677" autoAdjust="0"/>
  </p:normalViewPr>
  <p:slideViewPr>
    <p:cSldViewPr snapToGrid="0">
      <p:cViewPr varScale="1">
        <p:scale>
          <a:sx n="54" d="100"/>
          <a:sy n="54" d="100"/>
        </p:scale>
        <p:origin x="68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3279-6AA3-493C-8FBA-220F2985EB2E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CB6F-1EC6-4E88-BB90-B62A7FA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6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486A001-FE84-4C5B-B3E9-3C293298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CD1E335-4EC3-4A3A-9E8B-4384C429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ECD76-81D7-4D58-BCE9-33A182A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13355F-4333-48BB-95A3-4EEDCC4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19DD9-A096-492C-A48C-C88315F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DCBB30-0797-434F-8E6E-A421CA3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72E0BF2-E02A-42B0-B9CB-17371840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5B8C753-9D3D-49BD-8D74-BC2F5B9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7724DE-87C0-413B-B67D-A837CCD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36D589-9155-4C2E-8942-AF615EE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3673F19-A04E-4776-8619-511326C1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FFFCC09-AA24-4D7B-86F1-4A7F772C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092B3E-BFA6-4837-BDA1-AE6795F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B4BAF76-A8F7-40CC-A8D0-B7C898B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2C672E-E66A-47F7-8501-F45DF1F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C30F2-6F06-4771-AC5C-5DDD33D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F2D8F-C2AB-4793-9330-A160CE28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97422D-3C7C-4423-8BDD-1D140DE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463F68-B0AE-4D03-841E-375203E4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D0D4527-9D93-44C5-8AD0-E76E456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39D35-A2D8-404F-A5F1-D88CD14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BD25F04-EC19-4ACA-977B-A719AAC9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59B345D-AB9F-4507-B822-0BA41D7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C4FC9A-9867-4767-A7D2-A3CC7AE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E3F14-5BCC-4EBD-AD33-E2B19B0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5F4B32-4DB6-479A-B20F-A5AC0C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F6D3A2-A5C4-470D-8714-8FBE511B5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FACC22-E511-4A38-A5FD-13552F64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48FA871-0312-4F27-A57C-9E29718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1454EBB-0D74-449A-A7C5-BA059BA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7F09558-ABC1-4FEA-933D-CA1A456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EBEB7F-80C8-43A4-8E90-807D9C19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6F12095-C5A7-485A-8A19-F6626E8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A4D4BE0-2314-41FE-90AC-EC9C0CFC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DB201EE-61BF-4BBB-842C-92D59F3B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C812400-28B5-4E91-B313-A20FFEF3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0F5992E-8866-4E02-8D24-2E45E9C2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175B223-56E9-4E30-9723-F562FA8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0A862E3-731F-41CF-BE1B-39A2A8C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D635E3-DE09-49A7-B086-B26C480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3383F54-DEB1-4A0C-87FF-CA00CE7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AB68F9-1574-477F-8C95-C0D86FD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C65F340-694E-4B04-ACCE-4B4E86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834A5DF-AD09-493A-BDB6-6A3ECBC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273B11-60BF-4722-9687-B40A4C5C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4982CFE-7DCB-48BD-96BE-0524566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BC3449-8D6B-4E3F-806C-04C7434F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731AC0-6164-4577-9446-06D61E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05B7FC0-674F-43C6-81B7-C72264B1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576B59-C96E-4620-BAB4-BF8AA95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E78085-5A70-4CBE-A4E4-AC1D2EC9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BCDA0F-BD4D-4296-B409-A11C3E1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02F956-24AA-4791-A21F-1CBE73F2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C252DC7-DC1F-4C4A-9AB6-BF835622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07A006B-8C27-4B47-BA8D-4565E540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AE1E30-9ED4-4CF1-A585-20FAF632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3559A66-D3C9-4497-BDDF-8E5A5612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67DCF1E-D835-4A58-8B96-9859ECE9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EC936C3-81A7-445F-82C5-91B3DD3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488614-3E35-49A0-BB95-C828ACF7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FADCF5-07DC-42CF-875E-D457C868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EF71-2F7E-4DA6-BFF1-3D733D1E8A1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ADAD226-64F2-4BAA-A906-44AA737B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CF143C4-3B48-4E41-BA21-CFC407B6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996809-512B-409C-B505-A3D06265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19959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Lab 11</a:t>
            </a:r>
            <a:br>
              <a:rPr lang="en-US" dirty="0"/>
            </a:br>
            <a:r>
              <a:rPr lang="en-US" dirty="0"/>
              <a:t>Advanced SQL</a:t>
            </a:r>
            <a:br>
              <a:rPr lang="en-US" dirty="0"/>
            </a:br>
            <a:r>
              <a:rPr lang="en-US" dirty="0"/>
              <a:t>Triggers</a:t>
            </a:r>
            <a:br>
              <a:rPr lang="en-US" dirty="0"/>
            </a:br>
            <a:r>
              <a:rPr lang="en-US" dirty="0"/>
              <a:t>Addendum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49D31B0-1558-422C-B95B-13B1FAC75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512"/>
            <a:ext cx="9144000" cy="574287"/>
          </a:xfrm>
        </p:spPr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/>
              <a:t>Jefferson Fong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1632A7C-EBF7-4E53-9EA9-2CC2DB72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6" y="3397165"/>
            <a:ext cx="3194304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/>
          <a:lstStyle/>
          <a:p>
            <a:r>
              <a:rPr lang="en-US" dirty="0" smtClean="0"/>
              <a:t>Sign up for presentation time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694"/>
            <a:ext cx="10515600" cy="179476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Presentations</a:t>
            </a:r>
            <a:r>
              <a:rPr lang="en-US" dirty="0"/>
              <a:t> will be </a:t>
            </a:r>
            <a:r>
              <a:rPr lang="en-US" dirty="0" smtClean="0"/>
              <a:t>held on </a:t>
            </a:r>
            <a:r>
              <a:rPr lang="en-US" dirty="0" smtClean="0">
                <a:solidFill>
                  <a:srgbClr val="FF0000"/>
                </a:solidFill>
              </a:rPr>
              <a:t>Thu Dec 12, Sun Dec 15, Mon Dec 16.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Team </a:t>
            </a:r>
            <a:r>
              <a:rPr lang="en-US" dirty="0"/>
              <a:t>leader sign up for time slots in </a:t>
            </a:r>
            <a:r>
              <a:rPr lang="en-US" dirty="0" smtClean="0">
                <a:solidFill>
                  <a:srgbClr val="FF0000"/>
                </a:solidFill>
              </a:rPr>
              <a:t>during lab today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Sign up in WeChat, starts when the teacher say so.</a:t>
            </a:r>
          </a:p>
          <a:p>
            <a:pPr lvl="1"/>
            <a:r>
              <a:rPr lang="en-US" dirty="0" smtClean="0"/>
              <a:t>First come, first serve.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221208"/>
              </p:ext>
            </p:extLst>
          </p:nvPr>
        </p:nvGraphicFramePr>
        <p:xfrm>
          <a:off x="1138400" y="3292594"/>
          <a:ext cx="832706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31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72394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25302">
                <a:tc>
                  <a:txBody>
                    <a:bodyPr/>
                    <a:lstStyle/>
                    <a:p>
                      <a:r>
                        <a:rPr lang="en-US" sz="2400" dirty="0"/>
                        <a:t>Data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0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Thu 12 </a:t>
                      </a:r>
                      <a:r>
                        <a:rPr lang="en-US" sz="2400" dirty="0"/>
                        <a:t>Dec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baseline="0" dirty="0" smtClean="0"/>
                        <a:t> 3-3:50</a:t>
                      </a:r>
                      <a:r>
                        <a:rPr lang="en-US" sz="2400" dirty="0" smtClean="0"/>
                        <a:t> (4 </a:t>
                      </a:r>
                      <a:r>
                        <a:rPr lang="en-US" sz="2400" dirty="0"/>
                        <a:t>teams)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4418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Sun 15 Dec, </a:t>
                      </a:r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9:30-10:20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(4 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</a:rPr>
                        <a:t>teams)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58725">
                <a:tc>
                  <a:txBody>
                    <a:bodyPr/>
                    <a:lstStyle/>
                    <a:p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Mon 16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Dec,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10:00-11:50 (8 </a:t>
                      </a:r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teams)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97711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Mon 16 Dec, 11:55-12:20</a:t>
                      </a:r>
                      <a:r>
                        <a:rPr lang="en-US" sz="2400" baseline="0" dirty="0" smtClean="0">
                          <a:solidFill>
                            <a:srgbClr val="FF0000"/>
                          </a:solidFill>
                        </a:rPr>
                        <a:t> (2 teams)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90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8640"/>
            <a:ext cx="9580419" cy="525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3</a:t>
            </a:r>
            <a:endParaRPr lang="en-US" sz="800" dirty="0"/>
          </a:p>
          <a:p>
            <a:r>
              <a:rPr lang="en-US" dirty="0"/>
              <a:t>Last lab, we’ve learned </a:t>
            </a:r>
            <a:r>
              <a:rPr lang="en-US" dirty="0">
                <a:solidFill>
                  <a:srgbClr val="FF0000"/>
                </a:solidFill>
              </a:rPr>
              <a:t>CHECK</a:t>
            </a:r>
            <a:r>
              <a:rPr lang="en-US" dirty="0"/>
              <a:t> (e.g. GPA must be from 0 to 4</a:t>
            </a:r>
            <a:r>
              <a:rPr lang="en-US" dirty="0" smtClean="0"/>
              <a:t>) for </a:t>
            </a:r>
            <a:r>
              <a:rPr lang="en-US" b="1" dirty="0" smtClean="0">
                <a:solidFill>
                  <a:srgbClr val="00B050"/>
                </a:solidFill>
              </a:rPr>
              <a:t>one table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For complicated </a:t>
            </a:r>
            <a:r>
              <a:rPr lang="en-US" dirty="0" smtClean="0"/>
              <a:t>predicate across </a:t>
            </a:r>
            <a:r>
              <a:rPr lang="en-US" b="1" dirty="0" smtClean="0">
                <a:solidFill>
                  <a:srgbClr val="00B050"/>
                </a:solidFill>
              </a:rPr>
              <a:t>multiple tables</a:t>
            </a:r>
            <a:r>
              <a:rPr lang="en-US" dirty="0" smtClean="0"/>
              <a:t>, </a:t>
            </a:r>
            <a:r>
              <a:rPr lang="en-US" dirty="0"/>
              <a:t>we </a:t>
            </a:r>
            <a:r>
              <a:rPr lang="en-US" dirty="0" smtClean="0"/>
              <a:t>use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TRIGGER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Slide 7</a:t>
            </a:r>
          </a:p>
          <a:p>
            <a:r>
              <a:rPr lang="en-US" dirty="0"/>
              <a:t>When delete the </a:t>
            </a:r>
            <a:r>
              <a:rPr lang="en-US" dirty="0" err="1"/>
              <a:t>p_code</a:t>
            </a:r>
            <a:r>
              <a:rPr lang="en-US" dirty="0"/>
              <a:t> from </a:t>
            </a:r>
            <a:r>
              <a:rPr lang="en-US" i="1" dirty="0"/>
              <a:t>program</a:t>
            </a:r>
            <a:r>
              <a:rPr lang="en-US" dirty="0"/>
              <a:t>, </a:t>
            </a:r>
            <a:r>
              <a:rPr lang="en-US" dirty="0" smtClean="0"/>
              <a:t>we also </a:t>
            </a:r>
            <a:r>
              <a:rPr lang="en-US" dirty="0"/>
              <a:t>must delete </a:t>
            </a:r>
            <a:r>
              <a:rPr lang="en-US" dirty="0" err="1" smtClean="0"/>
              <a:t>p_code</a:t>
            </a:r>
            <a:r>
              <a:rPr lang="en-US" dirty="0" smtClean="0"/>
              <a:t> </a:t>
            </a:r>
            <a:r>
              <a:rPr lang="en-US" dirty="0"/>
              <a:t>from </a:t>
            </a:r>
            <a:r>
              <a:rPr lang="en-US" i="1" dirty="0"/>
              <a:t>student</a:t>
            </a:r>
            <a:r>
              <a:rPr lang="en-US" dirty="0"/>
              <a:t>.</a:t>
            </a:r>
          </a:p>
          <a:p>
            <a:r>
              <a:rPr lang="en-US" dirty="0"/>
              <a:t>Last lab’s way (top) versus using trigger (bottom</a:t>
            </a:r>
            <a:r>
              <a:rPr lang="en-US" dirty="0" smtClean="0"/>
              <a:t>).</a:t>
            </a:r>
            <a:endParaRPr lang="en-US" dirty="0"/>
          </a:p>
          <a:p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2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48641"/>
            <a:ext cx="7308269" cy="2161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9</a:t>
            </a:r>
            <a:endParaRPr lang="en-US" sz="800" dirty="0"/>
          </a:p>
          <a:p>
            <a:r>
              <a:rPr lang="en-US" dirty="0"/>
              <a:t>Run the example.</a:t>
            </a:r>
          </a:p>
          <a:p>
            <a:r>
              <a:rPr lang="en-US" dirty="0"/>
              <a:t>In the last line, there must be a space between DELIMITER and ;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C5BAA41-3E6C-40A8-8B95-BA4B5AE9B4A2}"/>
              </a:ext>
            </a:extLst>
          </p:cNvPr>
          <p:cNvGrpSpPr/>
          <p:nvPr/>
        </p:nvGrpSpPr>
        <p:grpSpPr>
          <a:xfrm>
            <a:off x="8671570" y="902970"/>
            <a:ext cx="2284603" cy="2327564"/>
            <a:chOff x="8671570" y="708660"/>
            <a:chExt cx="2284603" cy="232756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xmlns="" id="{FBB7DF59-CC3A-4C41-8E3C-CD12967E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71570" y="708660"/>
              <a:ext cx="2284603" cy="184153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xmlns="" id="{8FEB3E26-60E1-4634-9A62-AC627A16BFE5}"/>
                </a:ext>
              </a:extLst>
            </p:cNvPr>
            <p:cNvCxnSpPr/>
            <p:nvPr/>
          </p:nvCxnSpPr>
          <p:spPr>
            <a:xfrm flipV="1">
              <a:off x="10307782" y="2321329"/>
              <a:ext cx="0" cy="714895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26268A8-405B-4DA1-ABA9-73F6FD9241FF}"/>
              </a:ext>
            </a:extLst>
          </p:cNvPr>
          <p:cNvSpPr txBox="1">
            <a:spLocks/>
          </p:cNvSpPr>
          <p:nvPr/>
        </p:nvSpPr>
        <p:spPr>
          <a:xfrm>
            <a:off x="840974" y="3460865"/>
            <a:ext cx="10115196" cy="2848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Slide 10</a:t>
            </a:r>
            <a:endParaRPr lang="en-US" sz="800" dirty="0"/>
          </a:p>
          <a:p>
            <a:r>
              <a:rPr lang="en-US" dirty="0"/>
              <a:t>Exercise 1, mimic the example in Slide 9.</a:t>
            </a:r>
          </a:p>
          <a:p>
            <a:r>
              <a:rPr lang="en-US" dirty="0"/>
              <a:t>Exercise 3, from the </a:t>
            </a:r>
            <a:r>
              <a:rPr lang="en-US" dirty="0" err="1"/>
              <a:t>uic.sql</a:t>
            </a:r>
            <a:r>
              <a:rPr lang="en-US" dirty="0"/>
              <a:t> database, </a:t>
            </a:r>
          </a:p>
          <a:p>
            <a:pPr lvl="1"/>
            <a:r>
              <a:rPr lang="en-US" dirty="0"/>
              <a:t>Schema for enroll(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, </a:t>
            </a:r>
            <a:r>
              <a:rPr lang="en-US" dirty="0" err="1">
                <a:solidFill>
                  <a:srgbClr val="00B050"/>
                </a:solidFill>
              </a:rPr>
              <a:t>c_name</a:t>
            </a:r>
            <a:r>
              <a:rPr lang="en-US" dirty="0"/>
              <a:t>, </a:t>
            </a:r>
            <a:r>
              <a:rPr lang="en-US" dirty="0" err="1"/>
              <a:t>s_number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grade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Schema for course(</a:t>
            </a:r>
            <a:r>
              <a:rPr lang="en-US" dirty="0" err="1">
                <a:solidFill>
                  <a:srgbClr val="00B050"/>
                </a:solidFill>
              </a:rPr>
              <a:t>c_name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credit</a:t>
            </a:r>
            <a:r>
              <a:rPr lang="en-US" dirty="0"/>
              <a:t>, domain, </a:t>
            </a:r>
            <a:r>
              <a:rPr lang="en-US" dirty="0" err="1"/>
              <a:t>c_number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Need	enroll JOIN course USING (</a:t>
            </a:r>
            <a:r>
              <a:rPr lang="en-US" dirty="0" err="1">
                <a:solidFill>
                  <a:srgbClr val="00B050"/>
                </a:solidFill>
              </a:rPr>
              <a:t>c_name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371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965486" y="464024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881062"/>
            <a:ext cx="90487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17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B0EAF-D9D4-4418-86AA-1CA36F614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189"/>
          </a:xfrm>
        </p:spPr>
        <p:txBody>
          <a:bodyPr/>
          <a:lstStyle/>
          <a:p>
            <a:r>
              <a:rPr lang="en-US" dirty="0" smtClean="0"/>
              <a:t>Reminder 2023</a:t>
            </a:r>
            <a:r>
              <a:rPr lang="en-US" smtClean="0"/>
              <a:t>, </a:t>
            </a:r>
            <a:r>
              <a:rPr lang="en-US" b="1" smtClean="0">
                <a:solidFill>
                  <a:srgbClr val="FF0000"/>
                </a:solidFill>
              </a:rPr>
              <a:t>To </a:t>
            </a:r>
            <a:r>
              <a:rPr lang="en-US" b="1" dirty="0" smtClean="0">
                <a:solidFill>
                  <a:srgbClr val="FF0000"/>
                </a:solidFill>
              </a:rPr>
              <a:t>be changed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27BCBCC-6FA5-4DFC-91CB-CF7A29C9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1"/>
            <a:ext cx="10515600" cy="203669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Assignment 3 </a:t>
            </a:r>
            <a:r>
              <a:rPr lang="en-US" dirty="0"/>
              <a:t>due Sunday 17 Dec</a:t>
            </a:r>
          </a:p>
          <a:p>
            <a:r>
              <a:rPr lang="en-US" dirty="0"/>
              <a:t>See Lab 12 Addendum v2 (in iSpace) for important info on the </a:t>
            </a:r>
            <a:r>
              <a:rPr lang="en-US" dirty="0">
                <a:solidFill>
                  <a:srgbClr val="FF0000"/>
                </a:solidFill>
              </a:rPr>
              <a:t>presentations</a:t>
            </a:r>
            <a:r>
              <a:rPr lang="en-US" dirty="0"/>
              <a:t>.</a:t>
            </a:r>
          </a:p>
          <a:p>
            <a:r>
              <a:rPr lang="en-US" dirty="0"/>
              <a:t>Correction: put updated ER diagram in the Report, not the write-up.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17AB01E-83F9-4403-8524-6910B248D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64" y="3449702"/>
            <a:ext cx="7381368" cy="289054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6DB1819A-E93F-4637-84B3-175EC09DA949}"/>
              </a:ext>
            </a:extLst>
          </p:cNvPr>
          <p:cNvSpPr txBox="1">
            <a:spLocks/>
          </p:cNvSpPr>
          <p:nvPr/>
        </p:nvSpPr>
        <p:spPr>
          <a:xfrm>
            <a:off x="747319" y="4187018"/>
            <a:ext cx="3480732" cy="84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From Project Requirement in iSpace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00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8391</TotalTime>
  <Words>272</Words>
  <Application>Microsoft Office PowerPoint</Application>
  <PresentationFormat>Widescreen</PresentationFormat>
  <Paragraphs>39</Paragraphs>
  <Slides>6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Database Lab 11 Advanced SQL Triggers Addendum</vt:lpstr>
      <vt:lpstr>Sign up for presentation time</vt:lpstr>
      <vt:lpstr>PowerPoint Presentation</vt:lpstr>
      <vt:lpstr>PowerPoint Presentation</vt:lpstr>
      <vt:lpstr>PowerPoint Presentation</vt:lpstr>
      <vt:lpstr>Reminder 2023, To be changed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Addendum Chapter 1</dc:title>
  <dc:creator>j f</dc:creator>
  <cp:lastModifiedBy>Microsoft account</cp:lastModifiedBy>
  <cp:revision>843</cp:revision>
  <dcterms:created xsi:type="dcterms:W3CDTF">2021-08-02T03:54:37Z</dcterms:created>
  <dcterms:modified xsi:type="dcterms:W3CDTF">2024-12-01T12:54:09Z</dcterms:modified>
</cp:coreProperties>
</file>