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8" r:id="rId3"/>
    <p:sldId id="270" r:id="rId4"/>
    <p:sldId id="258" r:id="rId5"/>
    <p:sldId id="269" r:id="rId6"/>
    <p:sldId id="271" r:id="rId7"/>
    <p:sldId id="272" r:id="rId8"/>
    <p:sldId id="273" r:id="rId9"/>
    <p:sldId id="274" r:id="rId10"/>
    <p:sldId id="275" r:id="rId11"/>
    <p:sldId id="276" r:id="rId12"/>
    <p:sldId id="267" r:id="rId13"/>
    <p:sldId id="262"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90" d="100"/>
          <a:sy n="90" d="100"/>
        </p:scale>
        <p:origin x="112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15/04/2023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9</a:t>
            </a:fld>
            <a:endParaRPr lang="es-CO"/>
          </a:p>
        </p:txBody>
      </p:sp>
    </p:spTree>
    <p:extLst>
      <p:ext uri="{BB962C8B-B14F-4D97-AF65-F5344CB8AC3E}">
        <p14:creationId xmlns:p14="http://schemas.microsoft.com/office/powerpoint/2010/main" val="91384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12</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15/04/2023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ProfeAlbeiro/siwebinvent-modusers-mysql-php/tree/main/docs/trim5" TargetMode="External"/><Relationship Id="rId3" Type="http://schemas.openxmlformats.org/officeDocument/2006/relationships/hyperlink" Target="https://github.com/ProfeAlbeiro/siwebinvent-modusers-mysql-php/tree/main/docs/trim1" TargetMode="External"/><Relationship Id="rId7" Type="http://schemas.openxmlformats.org/officeDocument/2006/relationships/hyperlink" Target="https://github.com/ProfeAlbeiro/siwebinvent-modusers-mysql-php/tree/main/docs/trim4"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ProfeAlbeiro/siwebinvent-modusers-mysql-php/tree/main/docs/trim3" TargetMode="External"/><Relationship Id="rId5" Type="http://schemas.openxmlformats.org/officeDocument/2006/relationships/hyperlink" Target="https://github.com/ProfeAlbeiro/siwebinvent-modusers-mysql-php/tree/main/docs/trim2" TargetMode="Externa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Cuarto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18 de marzo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CARDENAS YESID</a:t>
            </a:r>
          </a:p>
          <a:p>
            <a:pPr algn="ctr"/>
            <a:r>
              <a:rPr lang="es-ES" sz="1200" b="1" dirty="0">
                <a:solidFill>
                  <a:schemeClr val="tx1">
                    <a:lumMod val="75000"/>
                    <a:lumOff val="25000"/>
                  </a:schemeClr>
                </a:solidFill>
              </a:rPr>
              <a:t>BONILLA LUZ</a:t>
            </a:r>
            <a:br>
              <a:rPr lang="es-ES" sz="1200" b="1" dirty="0">
                <a:solidFill>
                  <a:schemeClr val="tx1">
                    <a:lumMod val="75000"/>
                    <a:lumOff val="25000"/>
                  </a:schemeClr>
                </a:solidFill>
              </a:rPr>
            </a:br>
            <a:r>
              <a:rPr lang="es-ES" sz="1200" b="1" dirty="0">
                <a:solidFill>
                  <a:schemeClr val="tx1">
                    <a:lumMod val="75000"/>
                    <a:lumOff val="25000"/>
                  </a:schemeClr>
                </a:solidFill>
              </a:rPr>
              <a:t>RODRIGUEZ DAVID</a:t>
            </a:r>
          </a:p>
        </p:txBody>
      </p:sp>
      <p:sp>
        <p:nvSpPr>
          <p:cNvPr id="2" name="CuadroTexto 1">
            <a:extLst>
              <a:ext uri="{FF2B5EF4-FFF2-40B4-BE49-F238E27FC236}">
                <a16:creationId xmlns:a16="http://schemas.microsoft.com/office/drawing/2014/main" id="{58490A7C-B41B-10F5-7A5A-1564829DB064}"/>
              </a:ext>
            </a:extLst>
          </p:cNvPr>
          <p:cNvSpPr txBox="1"/>
          <p:nvPr/>
        </p:nvSpPr>
        <p:spPr>
          <a:xfrm>
            <a:off x="4168195" y="717242"/>
            <a:ext cx="80760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s-MX" dirty="0"/>
              <a:t>MITRA</a:t>
            </a:r>
            <a:endParaRPr lang="es-CO" dirty="0"/>
          </a:p>
        </p:txBody>
      </p:sp>
      <p:pic>
        <p:nvPicPr>
          <p:cNvPr id="7" name="Imagen 6" descr="Icono&#10;&#10;Descripción generada automáticamente">
            <a:extLst>
              <a:ext uri="{FF2B5EF4-FFF2-40B4-BE49-F238E27FC236}">
                <a16:creationId xmlns:a16="http://schemas.microsoft.com/office/drawing/2014/main" id="{73316954-38D7-C6FA-54D9-58A5C3A074AB}"/>
              </a:ext>
            </a:extLst>
          </p:cNvPr>
          <p:cNvPicPr>
            <a:picLocks noChangeAspect="1"/>
          </p:cNvPicPr>
          <p:nvPr/>
        </p:nvPicPr>
        <p:blipFill>
          <a:blip r:embed="rId2"/>
          <a:stretch>
            <a:fillRect/>
          </a:stretch>
        </p:blipFill>
        <p:spPr>
          <a:xfrm>
            <a:off x="7817023" y="518111"/>
            <a:ext cx="807609" cy="890817"/>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4" y="1852650"/>
            <a:ext cx="5500228" cy="707886"/>
          </a:xfrm>
          <a:prstGeom prst="rect">
            <a:avLst/>
          </a:prstGeom>
          <a:noFill/>
        </p:spPr>
        <p:txBody>
          <a:bodyPr wrap="square" rtlCol="0">
            <a:spAutoFit/>
          </a:bodyPr>
          <a:lstStyle/>
          <a:p>
            <a:r>
              <a:rPr lang="es-ES" sz="4000" b="1" dirty="0">
                <a:solidFill>
                  <a:schemeClr val="tx1">
                    <a:lumMod val="75000"/>
                    <a:lumOff val="25000"/>
                  </a:schemeClr>
                </a:solidFill>
              </a:rPr>
              <a:t>Alcance y Delimitación</a:t>
            </a:r>
          </a:p>
        </p:txBody>
      </p:sp>
      <p:sp>
        <p:nvSpPr>
          <p:cNvPr id="4" name="CuadroTexto 3"/>
          <p:cNvSpPr txBox="1"/>
          <p:nvPr/>
        </p:nvSpPr>
        <p:spPr>
          <a:xfrm>
            <a:off x="3492771" y="2692065"/>
            <a:ext cx="4531346" cy="923330"/>
          </a:xfrm>
          <a:prstGeom prst="rect">
            <a:avLst/>
          </a:prstGeom>
          <a:noFill/>
        </p:spPr>
        <p:txBody>
          <a:bodyPr wrap="square" rtlCol="0">
            <a:spAutoFit/>
          </a:bodyPr>
          <a:lstStyle/>
          <a:p>
            <a:r>
              <a:rPr lang="es-ES" dirty="0">
                <a:solidFill>
                  <a:schemeClr val="tx1">
                    <a:lumMod val="75000"/>
                    <a:lumOff val="25000"/>
                  </a:schemeClr>
                </a:solidFill>
              </a:rPr>
              <a:t>Se le brinda a detalle el manejo del programa y lo que puede dar o no frente a la petición de la empresa D´JES.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 name="Imagen 1" descr="Icono&#10;&#10;Descripción generada automáticamente">
            <a:extLst>
              <a:ext uri="{FF2B5EF4-FFF2-40B4-BE49-F238E27FC236}">
                <a16:creationId xmlns:a16="http://schemas.microsoft.com/office/drawing/2014/main" id="{F7FCFBD4-DA34-4D57-672E-46A486C3AEA1}"/>
              </a:ext>
            </a:extLst>
          </p:cNvPr>
          <p:cNvPicPr>
            <a:picLocks noChangeAspect="1"/>
          </p:cNvPicPr>
          <p:nvPr/>
        </p:nvPicPr>
        <p:blipFill>
          <a:blip r:embed="rId3"/>
          <a:stretch>
            <a:fillRect/>
          </a:stretch>
        </p:blipFill>
        <p:spPr>
          <a:xfrm>
            <a:off x="8024117" y="4143813"/>
            <a:ext cx="807609" cy="890817"/>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A3FC633C-1857-2B9E-55B6-76338FA07641}"/>
              </a:ext>
            </a:extLst>
          </p:cNvPr>
          <p:cNvSpPr txBox="1"/>
          <p:nvPr/>
        </p:nvSpPr>
        <p:spPr>
          <a:xfrm>
            <a:off x="554804" y="1253502"/>
            <a:ext cx="7006156" cy="3323987"/>
          </a:xfrm>
          <a:prstGeom prst="rect">
            <a:avLst/>
          </a:prstGeom>
          <a:noFill/>
        </p:spPr>
        <p:txBody>
          <a:bodyPr wrap="square" rtlCol="0">
            <a:spAutoFit/>
          </a:bodyPr>
          <a:lstStyle/>
          <a:p>
            <a:pPr algn="just"/>
            <a:r>
              <a:rPr lang="es-CO" sz="1400" dirty="0"/>
              <a:t>El sistema de “MITRA” permite la calcular la nomina mucho más precisa, después de ello, nos encontramos con el área del inventario, donde se emplea un orden codificado a los productos de todo tipo de categoría, con le fin de generar un orden e implementar la verdadera cantidad de material que ingresa y/o sale de la empresa, con ello le da paso a el área de “Almacenamiento de datos” para hacer el acoplamiento de los “Costos y Ventas” donde se empleara una base tan exacta, que permita ser más rápida al momento donde se generen las ventas masivas.</a:t>
            </a:r>
          </a:p>
          <a:p>
            <a:pPr algn="just"/>
            <a:r>
              <a:rPr lang="es-CO" sz="1400" dirty="0"/>
              <a:t> Ahora se evidencia lo que “No” hace nuestro sistema, lo cual abarca el hecho (No se que poner)</a:t>
            </a:r>
          </a:p>
          <a:p>
            <a:pPr algn="just"/>
            <a:r>
              <a:rPr lang="es-CO" sz="1400" dirty="0"/>
              <a:t>Debido a ello, el Tiempo del proyecto se abarco en un periodo de 3 meses, donde cada 2 semanas, se hace la recopilación de datos, para poder generar los datos y en 3 meses, ya tener toda la investigación, el cuerpo y los datos del proceso, para solo codificar; Se utilizaron los materiales, como lo son un computador como planteo principal y celulares para las investigaciones. </a:t>
            </a:r>
          </a:p>
          <a:p>
            <a:endParaRPr lang="es-CO" sz="1400" dirty="0"/>
          </a:p>
        </p:txBody>
      </p:sp>
      <p:pic>
        <p:nvPicPr>
          <p:cNvPr id="5" name="Imagen 4" descr="Icono&#10;&#10;Descripción generada automáticamente">
            <a:extLst>
              <a:ext uri="{FF2B5EF4-FFF2-40B4-BE49-F238E27FC236}">
                <a16:creationId xmlns:a16="http://schemas.microsoft.com/office/drawing/2014/main" id="{D14CC66E-AFC0-4974-B1BA-C082385AD4FA}"/>
              </a:ext>
            </a:extLst>
          </p:cNvPr>
          <p:cNvPicPr>
            <a:picLocks noChangeAspect="1"/>
          </p:cNvPicPr>
          <p:nvPr/>
        </p:nvPicPr>
        <p:blipFill>
          <a:blip r:embed="rId3"/>
          <a:stretch>
            <a:fillRect/>
          </a:stretch>
        </p:blipFill>
        <p:spPr>
          <a:xfrm>
            <a:off x="7933981" y="4132080"/>
            <a:ext cx="807609" cy="890817"/>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1767792" y="995145"/>
            <a:ext cx="2880000" cy="2077492"/>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Primer Trimestre</a:t>
            </a:r>
          </a:p>
          <a:p>
            <a:pPr marL="444500" indent="-285750">
              <a:buFont typeface="Arial" panose="020B0604020202020204" pitchFamily="34" charset="0"/>
              <a:buChar char="•"/>
            </a:pPr>
            <a:r>
              <a:rPr lang="es-ES" sz="1050" dirty="0">
                <a:solidFill>
                  <a:schemeClr val="tx1">
                    <a:lumMod val="75000"/>
                    <a:lumOff val="25000"/>
                  </a:schemeClr>
                </a:solidFill>
              </a:rPr>
              <a:t>Plan de Proyecto</a:t>
            </a:r>
          </a:p>
          <a:p>
            <a:pPr marL="444500" indent="-285750">
              <a:buFont typeface="Arial" panose="020B0604020202020204" pitchFamily="34" charset="0"/>
              <a:buChar char="•"/>
            </a:pPr>
            <a:r>
              <a:rPr lang="es-ES" sz="105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50" dirty="0">
                <a:solidFill>
                  <a:schemeClr val="tx1">
                    <a:lumMod val="75000"/>
                    <a:lumOff val="25000"/>
                  </a:schemeClr>
                </a:solidFill>
              </a:rPr>
              <a:t>Diagrama de Procesos</a:t>
            </a:r>
          </a:p>
          <a:p>
            <a:pPr marL="444500" indent="-285750">
              <a:buFont typeface="Arial" panose="020B0604020202020204" pitchFamily="34" charset="0"/>
              <a:buChar char="•"/>
            </a:pPr>
            <a:r>
              <a:rPr lang="es-ES" sz="1050" dirty="0">
                <a:solidFill>
                  <a:schemeClr val="tx1">
                    <a:lumMod val="75000"/>
                    <a:lumOff val="25000"/>
                  </a:schemeClr>
                </a:solidFill>
              </a:rPr>
              <a:t>IEEE-830 o Historias de Usuario</a:t>
            </a:r>
          </a:p>
          <a:p>
            <a:pPr marL="444500" indent="-285750">
              <a:buFont typeface="Arial" panose="020B0604020202020204" pitchFamily="34" charset="0"/>
              <a:buChar char="•"/>
            </a:pPr>
            <a:r>
              <a:rPr lang="es-ES" sz="1050" dirty="0">
                <a:solidFill>
                  <a:schemeClr val="tx1">
                    <a:lumMod val="75000"/>
                    <a:lumOff val="25000"/>
                  </a:schemeClr>
                </a:solidFill>
              </a:rPr>
              <a:t>Diagrama Casos de Uso</a:t>
            </a:r>
          </a:p>
          <a:p>
            <a:pPr marL="444500" indent="-285750">
              <a:buFont typeface="Arial" panose="020B0604020202020204" pitchFamily="34" charset="0"/>
              <a:buChar char="•"/>
            </a:pPr>
            <a:r>
              <a:rPr lang="es-ES" sz="1050" dirty="0">
                <a:solidFill>
                  <a:schemeClr val="tx1">
                    <a:lumMod val="75000"/>
                    <a:lumOff val="25000"/>
                  </a:schemeClr>
                </a:solidFill>
              </a:rPr>
              <a:t>Casos de Uso Extendido</a:t>
            </a:r>
          </a:p>
          <a:p>
            <a:pPr marL="444500" indent="-285750">
              <a:buFont typeface="Arial" panose="020B0604020202020204" pitchFamily="34" charset="0"/>
              <a:buChar char="•"/>
            </a:pPr>
            <a:r>
              <a:rPr lang="es-ES" sz="1050" dirty="0">
                <a:solidFill>
                  <a:schemeClr val="tx1">
                    <a:lumMod val="75000"/>
                    <a:lumOff val="25000"/>
                  </a:schemeClr>
                </a:solidFill>
              </a:rPr>
              <a:t>Diagrama de Clases</a:t>
            </a:r>
          </a:p>
          <a:p>
            <a:pPr marL="444500" indent="-285750">
              <a:buFont typeface="Arial" panose="020B0604020202020204" pitchFamily="34" charset="0"/>
              <a:buChar char="•"/>
            </a:pPr>
            <a:r>
              <a:rPr lang="es-ES" sz="1050" dirty="0">
                <a:solidFill>
                  <a:schemeClr val="tx1">
                    <a:lumMod val="75000"/>
                    <a:lumOff val="25000"/>
                  </a:schemeClr>
                </a:solidFill>
              </a:rPr>
              <a:t>Prototipo No Funcional</a:t>
            </a:r>
          </a:p>
          <a:p>
            <a:pPr marL="444500" indent="-285750">
              <a:buFont typeface="Arial" panose="020B0604020202020204" pitchFamily="34" charset="0"/>
              <a:buChar char="•"/>
            </a:pPr>
            <a:r>
              <a:rPr lang="es-ES" sz="1050" dirty="0">
                <a:solidFill>
                  <a:schemeClr val="tx1">
                    <a:lumMod val="75000"/>
                    <a:lumOff val="25000"/>
                  </a:schemeClr>
                </a:solidFill>
              </a:rPr>
              <a:t>Patrón de Diseño</a:t>
            </a:r>
          </a:p>
          <a:p>
            <a:pPr marL="444500" indent="-285750">
              <a:buFont typeface="Arial" panose="020B0604020202020204" pitchFamily="34" charset="0"/>
              <a:buChar char="•"/>
            </a:pPr>
            <a:r>
              <a:rPr lang="es-ES" sz="1050" dirty="0">
                <a:solidFill>
                  <a:schemeClr val="tx1">
                    <a:lumMod val="75000"/>
                    <a:lumOff val="25000"/>
                  </a:schemeClr>
                </a:solidFill>
                <a:hlinkClick r:id="rId3"/>
              </a:rPr>
              <a:t>Entregables</a:t>
            </a:r>
            <a:endParaRPr lang="es-ES" sz="9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4"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5" name="Rectángulo 14"/>
          <p:cNvSpPr/>
          <p:nvPr/>
        </p:nvSpPr>
        <p:spPr>
          <a:xfrm>
            <a:off x="1767792" y="3126731"/>
            <a:ext cx="2880000" cy="1878976"/>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Segundo Trimestre</a:t>
            </a:r>
          </a:p>
          <a:p>
            <a:pPr marL="444500" indent="-285750">
              <a:buFont typeface="Arial" panose="020B0604020202020204" pitchFamily="34" charset="0"/>
              <a:buChar char="•"/>
            </a:pPr>
            <a:r>
              <a:rPr lang="es-ES" sz="1050" dirty="0">
                <a:solidFill>
                  <a:schemeClr val="tx1">
                    <a:lumMod val="75000"/>
                    <a:lumOff val="25000"/>
                  </a:schemeClr>
                </a:solidFill>
              </a:rPr>
              <a:t>Modelo Entidad Relación</a:t>
            </a:r>
          </a:p>
          <a:p>
            <a:pPr marL="444500" indent="-285750">
              <a:buFont typeface="Arial" panose="020B0604020202020204" pitchFamily="34" charset="0"/>
              <a:buChar char="•"/>
            </a:pPr>
            <a:r>
              <a:rPr lang="es-ES" sz="1050" dirty="0">
                <a:solidFill>
                  <a:schemeClr val="tx1">
                    <a:lumMod val="75000"/>
                    <a:lumOff val="25000"/>
                  </a:schemeClr>
                </a:solidFill>
              </a:rPr>
              <a:t>Modelo Relacional</a:t>
            </a:r>
          </a:p>
          <a:p>
            <a:pPr marL="444500" indent="-285750">
              <a:buFont typeface="Arial" panose="020B0604020202020204" pitchFamily="34" charset="0"/>
              <a:buChar char="•"/>
            </a:pPr>
            <a:r>
              <a:rPr lang="es-ES" sz="1050" dirty="0">
                <a:solidFill>
                  <a:schemeClr val="tx1">
                    <a:lumMod val="75000"/>
                    <a:lumOff val="25000"/>
                  </a:schemeClr>
                </a:solidFill>
              </a:rPr>
              <a:t>Diccionario de Datos</a:t>
            </a:r>
          </a:p>
          <a:p>
            <a:pPr marL="444500" indent="-285750">
              <a:buFont typeface="Arial" panose="020B0604020202020204" pitchFamily="34" charset="0"/>
              <a:buChar char="•"/>
            </a:pPr>
            <a:r>
              <a:rPr lang="es-ES" sz="1050" dirty="0">
                <a:solidFill>
                  <a:schemeClr val="tx1">
                    <a:lumMod val="75000"/>
                    <a:lumOff val="25000"/>
                  </a:schemeClr>
                </a:solidFill>
              </a:rPr>
              <a:t>Script de la BBDD</a:t>
            </a:r>
          </a:p>
          <a:p>
            <a:pPr marL="444500" indent="-285750">
              <a:buFont typeface="Arial" panose="020B0604020202020204" pitchFamily="34" charset="0"/>
              <a:buChar char="•"/>
            </a:pPr>
            <a:r>
              <a:rPr lang="es-ES" sz="1050" dirty="0">
                <a:solidFill>
                  <a:schemeClr val="tx1">
                    <a:lumMod val="75000"/>
                    <a:lumOff val="25000"/>
                  </a:schemeClr>
                </a:solidFill>
              </a:rPr>
              <a:t>Sentencias DDL</a:t>
            </a:r>
          </a:p>
          <a:p>
            <a:pPr marL="444500" indent="-285750">
              <a:buFont typeface="Arial" panose="020B0604020202020204" pitchFamily="34" charset="0"/>
              <a:buChar char="•"/>
            </a:pPr>
            <a:r>
              <a:rPr lang="es-ES" sz="1050" dirty="0">
                <a:solidFill>
                  <a:schemeClr val="tx1">
                    <a:lumMod val="75000"/>
                    <a:lumOff val="25000"/>
                  </a:schemeClr>
                </a:solidFill>
              </a:rPr>
              <a:t>Consultas DML</a:t>
            </a:r>
          </a:p>
          <a:p>
            <a:pPr marL="444500" indent="-285750">
              <a:buFont typeface="Arial" panose="020B0604020202020204" pitchFamily="34" charset="0"/>
              <a:buChar char="•"/>
            </a:pPr>
            <a:r>
              <a:rPr lang="es-ES" sz="1050" dirty="0">
                <a:solidFill>
                  <a:schemeClr val="tx1">
                    <a:lumMod val="75000"/>
                    <a:lumOff val="25000"/>
                  </a:schemeClr>
                </a:solidFill>
              </a:rPr>
              <a:t>Automatización de la BBDD</a:t>
            </a:r>
          </a:p>
          <a:p>
            <a:pPr marL="444500" indent="-285750">
              <a:buFont typeface="Arial" panose="020B0604020202020204" pitchFamily="34" charset="0"/>
              <a:buChar char="•"/>
            </a:pPr>
            <a:r>
              <a:rPr lang="es-ES" sz="1050" dirty="0">
                <a:solidFill>
                  <a:schemeClr val="tx1">
                    <a:lumMod val="75000"/>
                    <a:lumOff val="25000"/>
                  </a:schemeClr>
                </a:solidFill>
              </a:rPr>
              <a:t>Sistema de Información Web - Local</a:t>
            </a:r>
          </a:p>
          <a:p>
            <a:pPr marL="444500" indent="-285750">
              <a:buFont typeface="Arial" panose="020B0604020202020204" pitchFamily="34" charset="0"/>
              <a:buChar char="•"/>
            </a:pPr>
            <a:r>
              <a:rPr lang="es-ES" sz="1050" dirty="0">
                <a:solidFill>
                  <a:schemeClr val="tx1">
                    <a:lumMod val="75000"/>
                    <a:lumOff val="25000"/>
                  </a:schemeClr>
                </a:solidFill>
                <a:hlinkClick r:id="rId5"/>
              </a:rPr>
              <a:t>Entregables</a:t>
            </a:r>
            <a:endParaRPr lang="es-ES" sz="1050" dirty="0">
              <a:solidFill>
                <a:schemeClr val="tx1">
                  <a:lumMod val="75000"/>
                  <a:lumOff val="25000"/>
                </a:schemeClr>
              </a:solidFill>
            </a:endParaRPr>
          </a:p>
        </p:txBody>
      </p:sp>
      <p:sp>
        <p:nvSpPr>
          <p:cNvPr id="16" name="Rectángulo 15"/>
          <p:cNvSpPr/>
          <p:nvPr/>
        </p:nvSpPr>
        <p:spPr>
          <a:xfrm>
            <a:off x="4647792" y="1300901"/>
            <a:ext cx="2880000" cy="909480"/>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Tercer Trimestre</a:t>
            </a:r>
          </a:p>
          <a:p>
            <a:pPr marL="444500" indent="-285750">
              <a:buFont typeface="Arial" panose="020B0604020202020204" pitchFamily="34" charset="0"/>
              <a:buChar char="•"/>
            </a:pPr>
            <a:r>
              <a:rPr lang="es-ES" sz="1050" dirty="0">
                <a:solidFill>
                  <a:schemeClr val="tx1">
                    <a:lumMod val="75000"/>
                    <a:lumOff val="25000"/>
                  </a:schemeClr>
                </a:solidFill>
              </a:rPr>
              <a:t>Planeación de Pruebas</a:t>
            </a:r>
          </a:p>
          <a:p>
            <a:pPr marL="444500" indent="-285750">
              <a:buFont typeface="Arial" panose="020B0604020202020204" pitchFamily="34" charset="0"/>
              <a:buChar char="•"/>
            </a:pPr>
            <a:r>
              <a:rPr lang="es-ES" sz="1050" dirty="0">
                <a:solidFill>
                  <a:schemeClr val="tx1">
                    <a:lumMod val="75000"/>
                    <a:lumOff val="25000"/>
                  </a:schemeClr>
                </a:solidFill>
              </a:rPr>
              <a:t>Ejecución de Pruebas</a:t>
            </a:r>
          </a:p>
          <a:p>
            <a:pPr marL="444500" indent="-285750">
              <a:buFont typeface="Arial" panose="020B0604020202020204" pitchFamily="34" charset="0"/>
              <a:buChar char="•"/>
            </a:pPr>
            <a:r>
              <a:rPr lang="es-ES" sz="1050" dirty="0">
                <a:solidFill>
                  <a:schemeClr val="tx1">
                    <a:lumMod val="75000"/>
                    <a:lumOff val="25000"/>
                  </a:schemeClr>
                </a:solidFill>
                <a:hlinkClick r:id="rId6"/>
              </a:rPr>
              <a:t>Entregables</a:t>
            </a:r>
            <a:endParaRPr lang="es-ES" sz="1050" dirty="0">
              <a:solidFill>
                <a:schemeClr val="tx1">
                  <a:lumMod val="75000"/>
                  <a:lumOff val="25000"/>
                </a:schemeClr>
              </a:solidFill>
            </a:endParaRPr>
          </a:p>
        </p:txBody>
      </p:sp>
      <p:sp>
        <p:nvSpPr>
          <p:cNvPr id="17" name="Rectángulo 16"/>
          <p:cNvSpPr/>
          <p:nvPr/>
        </p:nvSpPr>
        <p:spPr>
          <a:xfrm>
            <a:off x="4647792" y="2247035"/>
            <a:ext cx="2880000" cy="1232645"/>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Cuarto Trimestre</a:t>
            </a:r>
          </a:p>
          <a:p>
            <a:pPr marL="444500" indent="-285750">
              <a:buFont typeface="Arial" panose="020B0604020202020204" pitchFamily="34" charset="0"/>
              <a:buChar char="•"/>
            </a:pPr>
            <a:r>
              <a:rPr lang="es-ES" sz="1050" dirty="0">
                <a:solidFill>
                  <a:schemeClr val="tx1">
                    <a:lumMod val="75000"/>
                    <a:lumOff val="25000"/>
                  </a:schemeClr>
                </a:solidFill>
              </a:rPr>
              <a:t>Manual de Instalación </a:t>
            </a:r>
          </a:p>
          <a:p>
            <a:pPr marL="444500" indent="-285750">
              <a:buFont typeface="Arial" panose="020B0604020202020204" pitchFamily="34" charset="0"/>
              <a:buChar char="•"/>
            </a:pPr>
            <a:r>
              <a:rPr lang="es-ES" sz="1050" dirty="0">
                <a:solidFill>
                  <a:schemeClr val="tx1">
                    <a:lumMod val="75000"/>
                    <a:lumOff val="25000"/>
                  </a:schemeClr>
                </a:solidFill>
              </a:rPr>
              <a:t>Configuración del Servidor de Aplicaciones</a:t>
            </a:r>
          </a:p>
          <a:p>
            <a:pPr marL="444500" indent="-285750">
              <a:buFont typeface="Arial" panose="020B0604020202020204" pitchFamily="34" charset="0"/>
              <a:buChar char="•"/>
            </a:pPr>
            <a:r>
              <a:rPr lang="es-ES" sz="1050" dirty="0">
                <a:solidFill>
                  <a:schemeClr val="tx1">
                    <a:lumMod val="75000"/>
                    <a:lumOff val="25000"/>
                  </a:schemeClr>
                </a:solidFill>
              </a:rPr>
              <a:t>Configuración del Servidor de BBDD</a:t>
            </a:r>
          </a:p>
          <a:p>
            <a:pPr marL="444500" indent="-285750">
              <a:buFont typeface="Arial" panose="020B0604020202020204" pitchFamily="34" charset="0"/>
              <a:buChar char="•"/>
            </a:pPr>
            <a:r>
              <a:rPr lang="es-ES" sz="1050" dirty="0">
                <a:solidFill>
                  <a:schemeClr val="tx1">
                    <a:lumMod val="75000"/>
                    <a:lumOff val="25000"/>
                  </a:schemeClr>
                </a:solidFill>
                <a:hlinkClick r:id="rId7"/>
              </a:rPr>
              <a:t>Entregables</a:t>
            </a:r>
            <a:endParaRPr lang="es-ES" sz="1050" dirty="0">
              <a:solidFill>
                <a:schemeClr val="tx1">
                  <a:lumMod val="75000"/>
                  <a:lumOff val="25000"/>
                </a:schemeClr>
              </a:solidFill>
            </a:endParaRPr>
          </a:p>
        </p:txBody>
      </p:sp>
      <p:sp>
        <p:nvSpPr>
          <p:cNvPr id="18" name="Rectángulo 17"/>
          <p:cNvSpPr/>
          <p:nvPr/>
        </p:nvSpPr>
        <p:spPr>
          <a:xfrm>
            <a:off x="4647792" y="3516335"/>
            <a:ext cx="2880000" cy="909480"/>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Quinto Trimestre</a:t>
            </a:r>
          </a:p>
          <a:p>
            <a:pPr marL="444500" indent="-285750">
              <a:buFont typeface="Arial" panose="020B0604020202020204" pitchFamily="34" charset="0"/>
              <a:buChar char="•"/>
            </a:pPr>
            <a:r>
              <a:rPr lang="es-ES" sz="1050" dirty="0">
                <a:solidFill>
                  <a:schemeClr val="tx1">
                    <a:lumMod val="75000"/>
                    <a:lumOff val="25000"/>
                  </a:schemeClr>
                </a:solidFill>
              </a:rPr>
              <a:t>Manual de Usuario</a:t>
            </a:r>
          </a:p>
          <a:p>
            <a:pPr marL="444500" indent="-285750">
              <a:buFont typeface="Arial" panose="020B0604020202020204" pitchFamily="34" charset="0"/>
              <a:buChar char="•"/>
            </a:pPr>
            <a:r>
              <a:rPr lang="es-ES" sz="1050" dirty="0">
                <a:solidFill>
                  <a:schemeClr val="tx1">
                    <a:lumMod val="75000"/>
                    <a:lumOff val="25000"/>
                  </a:schemeClr>
                </a:solidFill>
              </a:rPr>
              <a:t>Sistema de Información Web – Remoto</a:t>
            </a:r>
          </a:p>
          <a:p>
            <a:pPr marL="444500" indent="-285750">
              <a:buFont typeface="Arial" panose="020B0604020202020204" pitchFamily="34" charset="0"/>
              <a:buChar char="•"/>
            </a:pPr>
            <a:r>
              <a:rPr lang="es-ES" sz="1050" dirty="0">
                <a:solidFill>
                  <a:schemeClr val="tx1">
                    <a:lumMod val="75000"/>
                    <a:lumOff val="25000"/>
                  </a:schemeClr>
                </a:solidFill>
                <a:hlinkClick r:id="rId8"/>
              </a:rPr>
              <a:t>Entregables</a:t>
            </a:r>
            <a:endParaRPr lang="es-ES" sz="1050" dirty="0">
              <a:solidFill>
                <a:schemeClr val="tx1">
                  <a:lumMod val="75000"/>
                  <a:lumOff val="25000"/>
                </a:schemeClr>
              </a:solidFill>
            </a:endParaRPr>
          </a:p>
        </p:txBody>
      </p:sp>
    </p:spTree>
    <p:extLst>
      <p:ext uri="{BB962C8B-B14F-4D97-AF65-F5344CB8AC3E}">
        <p14:creationId xmlns:p14="http://schemas.microsoft.com/office/powerpoint/2010/main" val="30479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815882"/>
          </a:xfrm>
          <a:prstGeom prst="rect">
            <a:avLst/>
          </a:prstGeom>
          <a:noFill/>
        </p:spPr>
        <p:txBody>
          <a:bodyPr wrap="square" rtlCol="0">
            <a:spAutoFit/>
          </a:bodyPr>
          <a:lstStyle/>
          <a:p>
            <a:pPr algn="just" defTabSz="943239" hangingPunct="0"/>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En la empresa D’JES se  evidencio la necesidad de sistematizar los procesos de compra de insumos, administración de inventario, </a:t>
            </a:r>
            <a:r>
              <a:rPr lang="es-ES" sz="1400" b="1" dirty="0">
                <a:solidFill>
                  <a:srgbClr val="404040"/>
                </a:solidFill>
                <a:latin typeface="Calibir"/>
                <a:ea typeface="Helvetica Neue"/>
                <a:cs typeface="Calibir"/>
                <a:sym typeface="Helvetica Neue"/>
              </a:rPr>
              <a:t>gesti</a:t>
            </a:r>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ón de nominas y facturación de ventas.</a:t>
            </a:r>
            <a:b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br>
            <a:b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br>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En base a las distintas necesidades, se plantean los objetivos que darán solución a las mismas por medio del software.</a:t>
            </a: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Imagen 10" descr="Un grupo de personas en una tienda de ropa&#10;&#10;Descripción generada automáticamente con confianza baja">
            <a:extLst>
              <a:ext uri="{FF2B5EF4-FFF2-40B4-BE49-F238E27FC236}">
                <a16:creationId xmlns:a16="http://schemas.microsoft.com/office/drawing/2014/main" id="{F59039E1-0ACF-157B-AC83-84B895975BA0}"/>
              </a:ext>
            </a:extLst>
          </p:cNvPr>
          <p:cNvPicPr>
            <a:picLocks noChangeAspect="1"/>
          </p:cNvPicPr>
          <p:nvPr/>
        </p:nvPicPr>
        <p:blipFill rotWithShape="1">
          <a:blip r:embed="rId2"/>
          <a:srcRect l="56592"/>
          <a:stretch/>
        </p:blipFill>
        <p:spPr>
          <a:xfrm>
            <a:off x="5570292" y="0"/>
            <a:ext cx="3575648" cy="5143500"/>
          </a:xfrm>
          <a:prstGeom prst="rect">
            <a:avLst/>
          </a:prstGeom>
        </p:spPr>
      </p:pic>
      <p:pic>
        <p:nvPicPr>
          <p:cNvPr id="3" name="Imagen 2" descr="Icono&#10;&#10;Descripción generada automáticamente">
            <a:extLst>
              <a:ext uri="{FF2B5EF4-FFF2-40B4-BE49-F238E27FC236}">
                <a16:creationId xmlns:a16="http://schemas.microsoft.com/office/drawing/2014/main" id="{1792E8DD-4439-A8EC-3B00-A8D1B6C2919C}"/>
              </a:ext>
            </a:extLst>
          </p:cNvPr>
          <p:cNvPicPr>
            <a:picLocks noChangeAspect="1"/>
          </p:cNvPicPr>
          <p:nvPr/>
        </p:nvPicPr>
        <p:blipFill>
          <a:blip r:embed="rId3"/>
          <a:stretch>
            <a:fillRect/>
          </a:stretch>
        </p:blipFill>
        <p:spPr>
          <a:xfrm>
            <a:off x="8171340" y="4154445"/>
            <a:ext cx="807609" cy="890817"/>
          </a:xfrm>
          <a:prstGeom prst="rect">
            <a:avLst/>
          </a:prstGeom>
        </p:spPr>
      </p:pic>
      <p:pic>
        <p:nvPicPr>
          <p:cNvPr id="4" name="Imagen 3"/>
          <p:cNvPicPr>
            <a:picLocks noChangeAspect="1"/>
          </p:cNvPicPr>
          <p:nvPr/>
        </p:nvPicPr>
        <p:blipFill>
          <a:blip r:embed="rId4"/>
          <a:stretch>
            <a:fillRect/>
          </a:stretch>
        </p:blipFill>
        <p:spPr>
          <a:xfrm>
            <a:off x="8270874" y="238073"/>
            <a:ext cx="608543" cy="592940"/>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60961" y="4302549"/>
            <a:ext cx="1316995" cy="564476"/>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rgbClr val="FFFFFF"/>
                </a:solidFill>
              </a:rPr>
              <a:t>D’JES</a:t>
            </a:r>
            <a:endParaRPr lang="es-ES" dirty="0">
              <a:solidFill>
                <a:srgbClr val="FFFFFF"/>
              </a:solidFill>
            </a:endParaRPr>
          </a:p>
        </p:txBody>
      </p:sp>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2" name="Imagen 1" descr="Icono&#10;&#10;Descripción generada automáticamente">
            <a:extLst>
              <a:ext uri="{FF2B5EF4-FFF2-40B4-BE49-F238E27FC236}">
                <a16:creationId xmlns:a16="http://schemas.microsoft.com/office/drawing/2014/main" id="{0A69D6C6-FF7C-8E67-3F44-D49112E81465}"/>
              </a:ext>
            </a:extLst>
          </p:cNvPr>
          <p:cNvPicPr>
            <a:picLocks noChangeAspect="1"/>
          </p:cNvPicPr>
          <p:nvPr/>
        </p:nvPicPr>
        <p:blipFill>
          <a:blip r:embed="rId7"/>
          <a:stretch>
            <a:fillRect/>
          </a:stretch>
        </p:blipFill>
        <p:spPr>
          <a:xfrm>
            <a:off x="5626716" y="1687862"/>
            <a:ext cx="1999145" cy="2205117"/>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1675289" y="2713347"/>
            <a:ext cx="4206870" cy="923330"/>
          </a:xfrm>
          <a:prstGeom prst="rect">
            <a:avLst/>
          </a:prstGeom>
          <a:noFill/>
        </p:spPr>
        <p:txBody>
          <a:bodyPr wrap="square" rtlCol="0">
            <a:spAutoFit/>
          </a:bodyPr>
          <a:lstStyle/>
          <a:p>
            <a:r>
              <a:rPr lang="es-ES" dirty="0">
                <a:solidFill>
                  <a:schemeClr val="tx1">
                    <a:lumMod val="75000"/>
                    <a:lumOff val="25000"/>
                  </a:schemeClr>
                </a:solidFill>
              </a:rPr>
              <a:t>Ausencia de metodología eficaz para la  gestión de costos, el inventario y  las demás dependencias contables.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descr="Icono&#10;&#10;Descripción generada automáticamente">
            <a:extLst>
              <a:ext uri="{FF2B5EF4-FFF2-40B4-BE49-F238E27FC236}">
                <a16:creationId xmlns:a16="http://schemas.microsoft.com/office/drawing/2014/main" id="{B14A4600-26F7-3CB7-66A4-D476D178B04F}"/>
              </a:ext>
            </a:extLst>
          </p:cNvPr>
          <p:cNvPicPr>
            <a:picLocks noChangeAspect="1"/>
          </p:cNvPicPr>
          <p:nvPr/>
        </p:nvPicPr>
        <p:blipFill>
          <a:blip r:embed="rId3"/>
          <a:stretch>
            <a:fillRect/>
          </a:stretch>
        </p:blipFill>
        <p:spPr>
          <a:xfrm>
            <a:off x="7955246" y="4049689"/>
            <a:ext cx="807609" cy="890817"/>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49405435-218C-4563-FE58-BDFAC2637692}"/>
              </a:ext>
            </a:extLst>
          </p:cNvPr>
          <p:cNvSpPr txBox="1"/>
          <p:nvPr/>
        </p:nvSpPr>
        <p:spPr>
          <a:xfrm>
            <a:off x="307024" y="1368263"/>
            <a:ext cx="8706139" cy="2677656"/>
          </a:xfrm>
          <a:prstGeom prst="rect">
            <a:avLst/>
          </a:prstGeom>
          <a:noFill/>
        </p:spPr>
        <p:txBody>
          <a:bodyPr wrap="square" rtlCol="0">
            <a:spAutoFit/>
          </a:bodyPr>
          <a:lstStyle/>
          <a:p>
            <a:pPr algn="just"/>
            <a:r>
              <a:rPr lang="es-MX" sz="1400" dirty="0">
                <a:latin typeface="Calibri Light" panose="020F0302020204030204" pitchFamily="34" charset="0"/>
                <a:cs typeface="Calibri Light" panose="020F0302020204030204" pitchFamily="34" charset="0"/>
              </a:rPr>
              <a:t>La empresa D’JES se dedica a  la confección de chaquetas desde el año 2008  para su  respectiva venta al por mayor y al detal en la zona de “El madrugón” (centro de Bogotá D.C), tiene su sede principal en el barrio Villamayor y sus empleados trabajan con la modalidad “a satélite”. </a:t>
            </a:r>
          </a:p>
          <a:p>
            <a:pPr algn="just"/>
            <a:endParaRPr lang="es-MX" sz="1400" dirty="0">
              <a:latin typeface="Calibri Light" panose="020F0302020204030204" pitchFamily="34" charset="0"/>
              <a:cs typeface="Calibri Light" panose="020F0302020204030204" pitchFamily="34" charset="0"/>
            </a:endParaRPr>
          </a:p>
          <a:p>
            <a:pPr algn="just"/>
            <a:r>
              <a:rPr lang="es-MX" sz="1400" dirty="0">
                <a:latin typeface="Calibri Light" panose="020F0302020204030204" pitchFamily="34" charset="0"/>
                <a:cs typeface="Calibri Light" panose="020F0302020204030204" pitchFamily="34" charset="0"/>
              </a:rPr>
              <a:t>Para su producción se realiza primero la compra de sus insumos (tela, guata, cuchillas, cremalleras, etc.), la primera fase se basa en usar los insumos y adecuarlos (trazo, tendido, corte y separación) para el posterior ensamble, en seguida, se decide la asignación de trabajo a cada empleado, ellos tienen unos plazos acordados para la entrega de estas prendas, por último, se reciben las prendas en las instalaciones se hace mantiene un conteo por empleado para su pago (quincenal) y se alistan para el traslado al  punto de venta.</a:t>
            </a:r>
          </a:p>
          <a:p>
            <a:pPr algn="just"/>
            <a:endParaRPr lang="es-MX" sz="1400" dirty="0">
              <a:latin typeface="Calibri Light" panose="020F0302020204030204" pitchFamily="34" charset="0"/>
              <a:cs typeface="Calibri Light" panose="020F0302020204030204" pitchFamily="34" charset="0"/>
            </a:endParaRPr>
          </a:p>
          <a:p>
            <a:pPr algn="just"/>
            <a:r>
              <a:rPr lang="es-MX" sz="1400" dirty="0">
                <a:latin typeface="Calibri Light" panose="020F0302020204030204" pitchFamily="34" charset="0"/>
                <a:cs typeface="Calibri Light" panose="020F0302020204030204" pitchFamily="34" charset="0"/>
              </a:rPr>
              <a:t>El cliente manifiesta la dificultad de mantener disponible la contabilidad de sus costos y sus ganancias, además que no siempre tiene a primera disposición la información de sus insumos y los productos disponibles para venta y envío. </a:t>
            </a:r>
            <a:endParaRPr lang="es-CO" sz="1400" dirty="0">
              <a:latin typeface="Calibri Light" panose="020F0302020204030204" pitchFamily="34" charset="0"/>
              <a:cs typeface="Calibri Light" panose="020F0302020204030204" pitchFamily="34" charset="0"/>
            </a:endParaRPr>
          </a:p>
        </p:txBody>
      </p:sp>
      <p:pic>
        <p:nvPicPr>
          <p:cNvPr id="5" name="Imagen 4" descr="Icono&#10;&#10;Descripción generada automáticamente">
            <a:extLst>
              <a:ext uri="{FF2B5EF4-FFF2-40B4-BE49-F238E27FC236}">
                <a16:creationId xmlns:a16="http://schemas.microsoft.com/office/drawing/2014/main" id="{D16FB476-A475-A854-EA20-D061F6FA5A02}"/>
              </a:ext>
            </a:extLst>
          </p:cNvPr>
          <p:cNvPicPr>
            <a:picLocks noChangeAspect="1"/>
          </p:cNvPicPr>
          <p:nvPr/>
        </p:nvPicPr>
        <p:blipFill>
          <a:blip r:embed="rId3"/>
          <a:stretch>
            <a:fillRect/>
          </a:stretch>
        </p:blipFill>
        <p:spPr>
          <a:xfrm>
            <a:off x="8145688" y="4096318"/>
            <a:ext cx="807609" cy="890817"/>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1927952" y="2692065"/>
            <a:ext cx="5288095" cy="646331"/>
          </a:xfrm>
          <a:prstGeom prst="rect">
            <a:avLst/>
          </a:prstGeom>
          <a:noFill/>
        </p:spPr>
        <p:txBody>
          <a:bodyPr wrap="square" rtlCol="0">
            <a:spAutoFit/>
          </a:bodyPr>
          <a:lstStyle/>
          <a:p>
            <a:r>
              <a:rPr lang="es-ES" dirty="0">
                <a:solidFill>
                  <a:schemeClr val="tx1">
                    <a:lumMod val="75000"/>
                    <a:lumOff val="25000"/>
                  </a:schemeClr>
                </a:solidFill>
              </a:rPr>
              <a:t>Tomamos en cuenta las necesidades y  planteamos las soluciones basadas en la propuesta digital.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 name="Imagen 1" descr="Icono&#10;&#10;Descripción generada automáticamente">
            <a:extLst>
              <a:ext uri="{FF2B5EF4-FFF2-40B4-BE49-F238E27FC236}">
                <a16:creationId xmlns:a16="http://schemas.microsoft.com/office/drawing/2014/main" id="{8DDE171D-C974-D5EF-17E2-92B649897429}"/>
              </a:ext>
            </a:extLst>
          </p:cNvPr>
          <p:cNvPicPr>
            <a:picLocks noChangeAspect="1"/>
          </p:cNvPicPr>
          <p:nvPr/>
        </p:nvPicPr>
        <p:blipFill>
          <a:blip r:embed="rId3"/>
          <a:stretch>
            <a:fillRect/>
          </a:stretch>
        </p:blipFill>
        <p:spPr>
          <a:xfrm>
            <a:off x="8092525" y="4059736"/>
            <a:ext cx="807609" cy="890817"/>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30635" y="1256189"/>
            <a:ext cx="8347475" cy="1569660"/>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r>
              <a:rPr lang="es-ES_tradnl" sz="1600" dirty="0">
                <a:solidFill>
                  <a:schemeClr val="tx1">
                    <a:lumMod val="75000"/>
                    <a:lumOff val="25000"/>
                  </a:schemeClr>
                </a:solidFill>
              </a:rPr>
              <a:t>Desarrollar un sistema de información web MITRA, que consta con los módulos necesarios para el dar solución a las dificultades actuales que se efectúan de manera manual, dándole así un apoyo digital a la organización, donde su información general será más accesible para la toma de decisiones de empresa D´JES.</a:t>
            </a:r>
          </a:p>
        </p:txBody>
      </p:sp>
      <p:sp>
        <p:nvSpPr>
          <p:cNvPr id="7" name="Rectángulo 6"/>
          <p:cNvSpPr/>
          <p:nvPr/>
        </p:nvSpPr>
        <p:spPr>
          <a:xfrm>
            <a:off x="330634" y="2796350"/>
            <a:ext cx="8347475" cy="1569660"/>
          </a:xfrm>
          <a:prstGeom prst="rect">
            <a:avLst/>
          </a:prstGeom>
        </p:spPr>
        <p:txBody>
          <a:bodyPr wrap="square">
            <a:spAutoFit/>
          </a:bodyPr>
          <a:lstStyle/>
          <a:p>
            <a:r>
              <a:rPr lang="es-ES_tradnl" sz="1600" b="1" dirty="0">
                <a:solidFill>
                  <a:schemeClr val="tx1">
                    <a:lumMod val="75000"/>
                    <a:lumOff val="25000"/>
                  </a:schemeClr>
                </a:solidFill>
              </a:rPr>
              <a:t>OBJETIVOS ESPECÍFICOS</a:t>
            </a:r>
          </a:p>
          <a:p>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Calcular las nominas de los empleados de la Empresa D´JES</a:t>
            </a:r>
          </a:p>
          <a:p>
            <a:pPr marL="800100" lvl="1" indent="-342900">
              <a:buFont typeface="Arial" panose="020B0604020202020204" pitchFamily="34" charset="0"/>
              <a:buChar char="•"/>
            </a:pPr>
            <a:r>
              <a:rPr lang="es-ES" sz="1600" dirty="0">
                <a:solidFill>
                  <a:schemeClr val="tx1">
                    <a:lumMod val="75000"/>
                    <a:lumOff val="25000"/>
                  </a:schemeClr>
                </a:solidFill>
              </a:rPr>
              <a:t>Gestionar el inventario de la Empresa D´JES </a:t>
            </a:r>
          </a:p>
          <a:p>
            <a:pPr marL="800100" lvl="1" indent="-342900">
              <a:buFont typeface="Arial" panose="020B0604020202020204" pitchFamily="34" charset="0"/>
              <a:buChar char="•"/>
            </a:pPr>
            <a:r>
              <a:rPr lang="es-ES" sz="1600" dirty="0">
                <a:solidFill>
                  <a:schemeClr val="tx1">
                    <a:lumMod val="75000"/>
                    <a:lumOff val="25000"/>
                  </a:schemeClr>
                </a:solidFill>
              </a:rPr>
              <a:t>Mantener disponible la información de ventas y compras de la Empresa D´JES </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D´JES</a:t>
            </a: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382866" y="315161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descr="Icono&#10;&#10;Descripción generada automáticamente">
            <a:extLst>
              <a:ext uri="{FF2B5EF4-FFF2-40B4-BE49-F238E27FC236}">
                <a16:creationId xmlns:a16="http://schemas.microsoft.com/office/drawing/2014/main" id="{E03AAA04-88C2-865A-007B-F3C01FD53F34}"/>
              </a:ext>
            </a:extLst>
          </p:cNvPr>
          <p:cNvPicPr>
            <a:picLocks noChangeAspect="1"/>
          </p:cNvPicPr>
          <p:nvPr/>
        </p:nvPicPr>
        <p:blipFill>
          <a:blip r:embed="rId3"/>
          <a:stretch>
            <a:fillRect/>
          </a:stretch>
        </p:blipFill>
        <p:spPr>
          <a:xfrm>
            <a:off x="8151833" y="4065124"/>
            <a:ext cx="807609" cy="890817"/>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1945758" y="2692065"/>
            <a:ext cx="5615203" cy="646331"/>
          </a:xfrm>
          <a:prstGeom prst="rect">
            <a:avLst/>
          </a:prstGeom>
          <a:noFill/>
        </p:spPr>
        <p:txBody>
          <a:bodyPr wrap="square" rtlCol="0">
            <a:spAutoFit/>
          </a:bodyPr>
          <a:lstStyle/>
          <a:p>
            <a:r>
              <a:rPr lang="es-ES" dirty="0">
                <a:solidFill>
                  <a:schemeClr val="tx1">
                    <a:lumMod val="75000"/>
                    <a:lumOff val="25000"/>
                  </a:schemeClr>
                </a:solidFill>
              </a:rPr>
              <a:t>Se da ejecución al proyecto, brindándole la solución frente a la necesidad planteadas de la empresa D´JES.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 name="Imagen 1" descr="Icono&#10;&#10;Descripción generada automáticamente">
            <a:extLst>
              <a:ext uri="{FF2B5EF4-FFF2-40B4-BE49-F238E27FC236}">
                <a16:creationId xmlns:a16="http://schemas.microsoft.com/office/drawing/2014/main" id="{1F8106A9-20C4-C10E-ED26-AD18DF824104}"/>
              </a:ext>
            </a:extLst>
          </p:cNvPr>
          <p:cNvPicPr>
            <a:picLocks noChangeAspect="1"/>
          </p:cNvPicPr>
          <p:nvPr/>
        </p:nvPicPr>
        <p:blipFill>
          <a:blip r:embed="rId3"/>
          <a:stretch>
            <a:fillRect/>
          </a:stretch>
        </p:blipFill>
        <p:spPr>
          <a:xfrm>
            <a:off x="8019042" y="4059736"/>
            <a:ext cx="807609" cy="890817"/>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9" name="Rectángulo 8">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5F14C829-82F3-00EB-2790-F338AF4ABBD5}"/>
              </a:ext>
            </a:extLst>
          </p:cNvPr>
          <p:cNvSpPr txBox="1"/>
          <p:nvPr/>
        </p:nvSpPr>
        <p:spPr>
          <a:xfrm>
            <a:off x="266044" y="1147893"/>
            <a:ext cx="8693398" cy="3508653"/>
          </a:xfrm>
          <a:prstGeom prst="rect">
            <a:avLst/>
          </a:prstGeom>
          <a:noFill/>
        </p:spPr>
        <p:txBody>
          <a:bodyPr wrap="square" rtlCol="0">
            <a:spAutoFit/>
          </a:bodyPr>
          <a:lstStyle/>
          <a:p>
            <a:r>
              <a:rPr lang="es-ES" sz="1300" dirty="0"/>
              <a:t>Se propone el desarrollo de un Sistema Web denominado “MITRA” que sirva como herramienta Software de apoyo al seguimiento de los </a:t>
            </a:r>
            <a:r>
              <a:rPr lang="es-ES" sz="1300" dirty="0">
                <a:solidFill>
                  <a:schemeClr val="tx1">
                    <a:lumMod val="75000"/>
                    <a:lumOff val="25000"/>
                  </a:schemeClr>
                </a:solidFill>
              </a:rPr>
              <a:t>c</a:t>
            </a:r>
            <a:r>
              <a:rPr lang="es-ES" sz="1300" dirty="0"/>
              <a:t>alcular las nominas de los empleados y poder gestionar el inventario, mantener disponible la información de ventas y compras, con el objetivo de gestionar los reportes gráficos e impresos de manera instantánea y amplia.</a:t>
            </a:r>
          </a:p>
          <a:p>
            <a:endParaRPr lang="es-ES" sz="1300" dirty="0"/>
          </a:p>
          <a:p>
            <a:pPr algn="just"/>
            <a:r>
              <a:rPr lang="es-ES" sz="1300" dirty="0"/>
              <a:t>Entramos al proceso se emplea la gestión de los empleados como usuarios de la Empresa D´JES., se da inicio con el proceso de la nomina, los clientes emplearan un programa de orden codificado frente a el material realizado por los empleados, permitiendo dar el pago exacto sin rama de perdida o inexactitud  allí entramos al proceso de tener un organizador de inventario para los empleados, el cual nos permite brindarle un orden al material que ingresa, es gastado y reservado.</a:t>
            </a:r>
          </a:p>
          <a:p>
            <a:pPr algn="just"/>
            <a:r>
              <a:rPr lang="es-ES" sz="1300" dirty="0"/>
              <a:t> </a:t>
            </a:r>
            <a:br>
              <a:rPr lang="es-ES" sz="1300" dirty="0"/>
            </a:br>
            <a:r>
              <a:rPr lang="es-ES" sz="1300" dirty="0"/>
              <a:t>Con ello procedemos a emplear esta área en las ventas y compras, donde tantos los clientes como los empleados verificaran frente a un programa de codificación de chaquetas, el estilo, los materiales y las ventas masivas que se emplean en los madrugones, con el propósito de que muestre sus ganancias y costos sin perdida de por medio.</a:t>
            </a:r>
          </a:p>
          <a:p>
            <a:pPr algn="just"/>
            <a:endParaRPr lang="es-ES" sz="1300" dirty="0"/>
          </a:p>
          <a:p>
            <a:r>
              <a:rPr lang="es-ES" sz="1300" dirty="0"/>
              <a:t>Sin mencionar que va de la mano con el reporte gráficos e impresos, donde cada mes se da una taza exacta de lo que más a menos demuestran las ventas, para ya entrar a un crecimiento interno y empleado el sistema se genera un orden. Permitiendo el crecimiento el personal administrativo de la Empresa D´JES.</a:t>
            </a:r>
            <a:endParaRPr lang="es-ES_tradnl" sz="1300" dirty="0"/>
          </a:p>
          <a:p>
            <a:endParaRPr lang="es-CO" sz="1400" dirty="0"/>
          </a:p>
        </p:txBody>
      </p:sp>
      <p:pic>
        <p:nvPicPr>
          <p:cNvPr id="6" name="Imagen 5" descr="Icono&#10;&#10;Descripción generada automáticamente">
            <a:extLst>
              <a:ext uri="{FF2B5EF4-FFF2-40B4-BE49-F238E27FC236}">
                <a16:creationId xmlns:a16="http://schemas.microsoft.com/office/drawing/2014/main" id="{A1ADF401-03C4-4D1F-2EC0-3A59E0728BEF}"/>
              </a:ext>
            </a:extLst>
          </p:cNvPr>
          <p:cNvPicPr>
            <a:picLocks noChangeAspect="1"/>
          </p:cNvPicPr>
          <p:nvPr/>
        </p:nvPicPr>
        <p:blipFill>
          <a:blip r:embed="rId4"/>
          <a:stretch>
            <a:fillRect/>
          </a:stretch>
        </p:blipFill>
        <p:spPr>
          <a:xfrm>
            <a:off x="8070347" y="4211137"/>
            <a:ext cx="807609" cy="890817"/>
          </a:xfrm>
          <a:prstGeom prst="rect">
            <a:avLst/>
          </a:prstGeom>
        </p:spPr>
      </p:pic>
    </p:spTree>
    <p:extLst>
      <p:ext uri="{BB962C8B-B14F-4D97-AF65-F5344CB8AC3E}">
        <p14:creationId xmlns:p14="http://schemas.microsoft.com/office/powerpoint/2010/main" val="4272611872"/>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1102</Words>
  <Application>Microsoft Office PowerPoint</Application>
  <PresentationFormat>Presentación en pantalla (16:9)</PresentationFormat>
  <Paragraphs>90</Paragraphs>
  <Slides>13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Calibir</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Latitude Marketing</cp:lastModifiedBy>
  <cp:revision>142</cp:revision>
  <dcterms:created xsi:type="dcterms:W3CDTF">2019-11-27T03:16:21Z</dcterms:created>
  <dcterms:modified xsi:type="dcterms:W3CDTF">2023-04-15T15:03:19Z</dcterms:modified>
</cp:coreProperties>
</file>