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8" r:id="rId3"/>
    <p:sldId id="270" r:id="rId4"/>
    <p:sldId id="258" r:id="rId5"/>
    <p:sldId id="269" r:id="rId6"/>
    <p:sldId id="271" r:id="rId7"/>
    <p:sldId id="272" r:id="rId8"/>
    <p:sldId id="273" r:id="rId9"/>
    <p:sldId id="274" r:id="rId10"/>
    <p:sldId id="275" r:id="rId11"/>
    <p:sldId id="276" r:id="rId12"/>
    <p:sldId id="267" r:id="rId13"/>
    <p:sldId id="262"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F6AEA-B8FC-7D77-CBBE-E73F9824C571}" v="36" dt="2023-02-26T13:37:03.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60"/>
  </p:normalViewPr>
  <p:slideViewPr>
    <p:cSldViewPr snapToGrid="0" snapToObjects="1">
      <p:cViewPr varScale="1">
        <p:scale>
          <a:sx n="87" d="100"/>
          <a:sy n="87" d="100"/>
        </p:scale>
        <p:origin x="90" y="10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26/02/2023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12</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26/02/2023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ProfeAlbeiro/siwebinvent-modusers-mysql-php/tree/main/docs/trim5" TargetMode="External"/><Relationship Id="rId3" Type="http://schemas.openxmlformats.org/officeDocument/2006/relationships/hyperlink" Target="https://github.com/ProfeAlbeiro/siwebinvent-modusers-mysql-php/tree/main/docs/trim1" TargetMode="External"/><Relationship Id="rId7" Type="http://schemas.openxmlformats.org/officeDocument/2006/relationships/hyperlink" Target="https://github.com/ProfeAlbeiro/siwebinvent-modusers-mysql-php/tree/main/docs/trim4"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github.com/ProfeAlbeiro/siwebinvent-modusers-mysql-php/tree/main/docs/trim3" TargetMode="External"/><Relationship Id="rId5" Type="http://schemas.openxmlformats.org/officeDocument/2006/relationships/hyperlink" Target="https://github.com/ProfeAlbeiro/siwebinvent-modusers-mysql-php/tree/main/docs/trim2" TargetMode="Externa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Cuarto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18 de marzo de 2021</a:t>
            </a:r>
          </a:p>
        </p:txBody>
      </p:sp>
      <p:sp>
        <p:nvSpPr>
          <p:cNvPr id="5" name="CuadroTexto 4"/>
          <p:cNvSpPr txBox="1"/>
          <p:nvPr/>
        </p:nvSpPr>
        <p:spPr>
          <a:xfrm>
            <a:off x="896111" y="2529766"/>
            <a:ext cx="7324717" cy="646331"/>
          </a:xfrm>
          <a:prstGeom prst="rect">
            <a:avLst/>
          </a:prstGeom>
          <a:noFill/>
        </p:spPr>
        <p:txBody>
          <a:bodyPr wrap="square" lIns="91440" tIns="45720" rIns="91440" bIns="45720" rtlCol="0" anchor="ctr" anchorCtr="1">
            <a:spAutoFit/>
          </a:bodyPr>
          <a:lstStyle/>
          <a:p>
            <a:pPr algn="ctr"/>
            <a:r>
              <a:rPr lang="es-ES" sz="1200" b="1" dirty="0">
                <a:solidFill>
                  <a:schemeClr val="tx1">
                    <a:lumMod val="75000"/>
                    <a:lumOff val="25000"/>
                  </a:schemeClr>
                </a:solidFill>
              </a:rPr>
              <a:t>CARDENAS YESID</a:t>
            </a:r>
          </a:p>
          <a:p>
            <a:pPr algn="ctr"/>
            <a:r>
              <a:rPr lang="es-ES" sz="1200" b="1" dirty="0">
                <a:solidFill>
                  <a:schemeClr val="tx1">
                    <a:lumMod val="75000"/>
                    <a:lumOff val="25000"/>
                  </a:schemeClr>
                </a:solidFill>
                <a:cs typeface="Calibri"/>
              </a:rPr>
              <a:t>DAVID RODRIGUEZ</a:t>
            </a:r>
            <a:endParaRPr lang="es-ES" sz="1200" b="1" dirty="0">
              <a:solidFill>
                <a:schemeClr val="tx1">
                  <a:lumMod val="75000"/>
                  <a:lumOff val="25000"/>
                </a:schemeClr>
              </a:solidFill>
            </a:endParaRPr>
          </a:p>
          <a:p>
            <a:pPr algn="ctr"/>
            <a:r>
              <a:rPr lang="es-ES" sz="1200" b="1" dirty="0">
                <a:solidFill>
                  <a:schemeClr val="tx1">
                    <a:lumMod val="75000"/>
                    <a:lumOff val="25000"/>
                  </a:schemeClr>
                </a:solidFill>
              </a:rPr>
              <a:t>BONILLA LUZ</a:t>
            </a:r>
          </a:p>
        </p:txBody>
      </p:sp>
      <p:sp>
        <p:nvSpPr>
          <p:cNvPr id="6" name="CuadroTexto 5"/>
          <p:cNvSpPr txBox="1"/>
          <p:nvPr/>
        </p:nvSpPr>
        <p:spPr>
          <a:xfrm>
            <a:off x="7722342" y="774950"/>
            <a:ext cx="704307" cy="253916"/>
          </a:xfrm>
          <a:prstGeom prst="rect">
            <a:avLst/>
          </a:prstGeom>
          <a:noFill/>
          <a:ln>
            <a:solidFill>
              <a:schemeClr val="tx1">
                <a:lumMod val="75000"/>
                <a:lumOff val="25000"/>
              </a:schemeClr>
            </a:solidFill>
          </a:ln>
        </p:spPr>
        <p:txBody>
          <a:bodyPr wrap="square" rtlCol="0">
            <a:spAutoFit/>
          </a:bodyPr>
          <a:lstStyle/>
          <a:p>
            <a:pPr algn="ctr"/>
            <a:endParaRPr lang="es-ES" sz="1050" b="1" dirty="0">
              <a:solidFill>
                <a:schemeClr val="tx1">
                  <a:lumMod val="75000"/>
                  <a:lumOff val="25000"/>
                </a:schemeClr>
              </a:solidFill>
            </a:endParaRPr>
          </a:p>
        </p:txBody>
      </p:sp>
      <p:sp>
        <p:nvSpPr>
          <p:cNvPr id="2" name="CuadroTexto 1">
            <a:extLst>
              <a:ext uri="{FF2B5EF4-FFF2-40B4-BE49-F238E27FC236}">
                <a16:creationId xmlns:a16="http://schemas.microsoft.com/office/drawing/2014/main" id="{58490A7C-B41B-10F5-7A5A-1564829DB064}"/>
              </a:ext>
            </a:extLst>
          </p:cNvPr>
          <p:cNvSpPr txBox="1"/>
          <p:nvPr/>
        </p:nvSpPr>
        <p:spPr>
          <a:xfrm>
            <a:off x="4168195" y="717242"/>
            <a:ext cx="80760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s-MX" dirty="0"/>
              <a:t>MITRA</a:t>
            </a:r>
            <a:endParaRPr lang="es-CO" dirty="0"/>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4" y="1852650"/>
            <a:ext cx="5500228" cy="707886"/>
          </a:xfrm>
          <a:prstGeom prst="rect">
            <a:avLst/>
          </a:prstGeom>
          <a:noFill/>
        </p:spPr>
        <p:txBody>
          <a:bodyPr wrap="square" rtlCol="0">
            <a:spAutoFit/>
          </a:bodyPr>
          <a:lstStyle/>
          <a:p>
            <a:r>
              <a:rPr lang="es-ES" sz="4000" b="1" dirty="0">
                <a:solidFill>
                  <a:schemeClr val="tx1">
                    <a:lumMod val="75000"/>
                    <a:lumOff val="25000"/>
                  </a:schemeClr>
                </a:solidFill>
              </a:rPr>
              <a:t>Alcance y Delimitación</a:t>
            </a:r>
          </a:p>
        </p:txBody>
      </p:sp>
      <p:sp>
        <p:nvSpPr>
          <p:cNvPr id="4" name="CuadroTexto 3"/>
          <p:cNvSpPr txBox="1"/>
          <p:nvPr/>
        </p:nvSpPr>
        <p:spPr>
          <a:xfrm>
            <a:off x="3492771" y="2692065"/>
            <a:ext cx="2389387" cy="646331"/>
          </a:xfrm>
          <a:prstGeom prst="rect">
            <a:avLst/>
          </a:prstGeom>
          <a:noFill/>
        </p:spPr>
        <p:txBody>
          <a:bodyPr wrap="square" rtlCol="0">
            <a:spAutoFit/>
          </a:bodyPr>
          <a:lstStyle/>
          <a:p>
            <a:r>
              <a:rPr lang="es-ES" dirty="0">
                <a:solidFill>
                  <a:schemeClr val="tx1">
                    <a:lumMod val="75000"/>
                    <a:lumOff val="25000"/>
                  </a:schemeClr>
                </a:solidFill>
              </a:rPr>
              <a:t>Texto corto descriptivo</a:t>
            </a:r>
          </a:p>
          <a:p>
            <a:r>
              <a:rPr lang="es-ES" dirty="0">
                <a:solidFill>
                  <a:schemeClr val="tx1">
                    <a:lumMod val="75000"/>
                    <a:lumOff val="25000"/>
                  </a:schemeClr>
                </a:solidFill>
              </a:rPr>
              <a:t>a 2 o 3 líneas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483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333294" cy="2554545"/>
          </a:xfrm>
          <a:prstGeom prst="rect">
            <a:avLst/>
          </a:prstGeom>
        </p:spPr>
        <p:txBody>
          <a:bodyPr wrap="square">
            <a:spAutoFit/>
          </a:bodyPr>
          <a:lstStyle/>
          <a:p>
            <a:r>
              <a:rPr lang="es-ES" sz="1600" dirty="0">
                <a:solidFill>
                  <a:schemeClr val="tx1">
                    <a:lumMod val="75000"/>
                    <a:lumOff val="25000"/>
                  </a:schemeClr>
                </a:solidFill>
              </a:rPr>
              <a:t>Se describe en párrafos (no viñetas ni numeración) y debe evidenciar lo siguiente:</a:t>
            </a:r>
          </a:p>
          <a:p>
            <a:endParaRPr lang="es-ES" sz="1600" dirty="0">
              <a:solidFill>
                <a:schemeClr val="tx1">
                  <a:lumMod val="75000"/>
                  <a:lumOff val="25000"/>
                </a:schemeClr>
              </a:solidFill>
            </a:endParaRPr>
          </a:p>
          <a:p>
            <a:pPr marL="285750" indent="-285750">
              <a:buFont typeface="Arial" panose="020B0604020202020204" pitchFamily="34" charset="0"/>
              <a:buChar char="•"/>
            </a:pPr>
            <a:r>
              <a:rPr lang="es-ES" sz="1600" b="1" dirty="0">
                <a:solidFill>
                  <a:schemeClr val="tx1">
                    <a:lumMod val="75000"/>
                    <a:lumOff val="25000"/>
                  </a:schemeClr>
                </a:solidFill>
              </a:rPr>
              <a:t>Qué hace el Sistema: </a:t>
            </a:r>
            <a:r>
              <a:rPr lang="es-ES" sz="1600" dirty="0">
                <a:solidFill>
                  <a:schemeClr val="tx1">
                    <a:lumMod val="75000"/>
                    <a:lumOff val="25000"/>
                  </a:schemeClr>
                </a:solidFill>
              </a:rPr>
              <a:t>Operaciones que los perfiles pueden hacer (ModProceso1, ModProceso2, ModProceso3)</a:t>
            </a:r>
          </a:p>
          <a:p>
            <a:pPr marL="285750" indent="-285750">
              <a:buFont typeface="Arial" panose="020B0604020202020204" pitchFamily="34" charset="0"/>
              <a:buChar char="•"/>
            </a:pPr>
            <a:r>
              <a:rPr lang="es-ES" sz="1600" b="1" dirty="0">
                <a:solidFill>
                  <a:schemeClr val="tx1">
                    <a:lumMod val="75000"/>
                    <a:lumOff val="25000"/>
                  </a:schemeClr>
                </a:solidFill>
              </a:rPr>
              <a:t>Qué NO hace el Sistema: </a:t>
            </a:r>
            <a:r>
              <a:rPr lang="es-ES" sz="1600" dirty="0">
                <a:solidFill>
                  <a:schemeClr val="tx1">
                    <a:lumMod val="75000"/>
                    <a:lumOff val="25000"/>
                  </a:schemeClr>
                </a:solidFill>
              </a:rPr>
              <a:t>Operaciones que NO va hacer el Sistema (ModProceso4, ModProceso5). </a:t>
            </a:r>
          </a:p>
          <a:p>
            <a:pPr marL="285750" indent="-285750">
              <a:buFont typeface="Arial" panose="020B0604020202020204" pitchFamily="34" charset="0"/>
              <a:buChar char="•"/>
            </a:pPr>
            <a:r>
              <a:rPr lang="es-ES" sz="1600" b="1" dirty="0">
                <a:solidFill>
                  <a:schemeClr val="tx1">
                    <a:lumMod val="75000"/>
                    <a:lumOff val="25000"/>
                  </a:schemeClr>
                </a:solidFill>
              </a:rPr>
              <a:t>Cronograma</a:t>
            </a:r>
            <a:r>
              <a:rPr lang="es-ES" sz="1600" dirty="0">
                <a:solidFill>
                  <a:schemeClr val="tx1">
                    <a:lumMod val="75000"/>
                    <a:lumOff val="25000"/>
                  </a:schemeClr>
                </a:solidFill>
              </a:rPr>
              <a:t>: Hasta dónde abarca (Tiempo, evidencias)</a:t>
            </a:r>
          </a:p>
          <a:p>
            <a:pPr marL="285750" indent="-285750">
              <a:buFont typeface="Arial" panose="020B0604020202020204" pitchFamily="34" charset="0"/>
              <a:buChar char="•"/>
            </a:pPr>
            <a:r>
              <a:rPr lang="es-ES" sz="1600" b="1" dirty="0">
                <a:solidFill>
                  <a:schemeClr val="tx1">
                    <a:lumMod val="75000"/>
                    <a:lumOff val="25000"/>
                  </a:schemeClr>
                </a:solidFill>
              </a:rPr>
              <a:t>Tecnologías</a:t>
            </a:r>
            <a:r>
              <a:rPr lang="es-ES" sz="1600" dirty="0">
                <a:solidFill>
                  <a:schemeClr val="tx1">
                    <a:lumMod val="75000"/>
                    <a:lumOff val="25000"/>
                  </a:schemeClr>
                </a:solidFill>
              </a:rPr>
              <a:t>: Descripción de tecnologías del proyecto</a:t>
            </a:r>
          </a:p>
          <a:p>
            <a:endParaRPr lang="es-ES_tradnl" sz="1600" dirty="0">
              <a:solidFill>
                <a:schemeClr val="tx1">
                  <a:lumMod val="75000"/>
                  <a:lumOff val="25000"/>
                </a:schemeClr>
              </a:solidFill>
            </a:endParaRPr>
          </a:p>
          <a:p>
            <a:r>
              <a:rPr lang="es-ES_tradnl" sz="1600" dirty="0">
                <a:solidFill>
                  <a:schemeClr val="tx1">
                    <a:lumMod val="75000"/>
                    <a:lumOff val="25000"/>
                  </a:schemeClr>
                </a:solidFill>
              </a:rPr>
              <a:t>“Pueden utilizar imágenes de Apoyo o más diapositivas si lo requieren”</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496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1767792" y="995145"/>
            <a:ext cx="2880000" cy="2077492"/>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Primer Trimestre</a:t>
            </a:r>
          </a:p>
          <a:p>
            <a:pPr marL="444500" indent="-285750">
              <a:buFont typeface="Arial" panose="020B0604020202020204" pitchFamily="34" charset="0"/>
              <a:buChar char="•"/>
            </a:pPr>
            <a:r>
              <a:rPr lang="es-ES" sz="1050" dirty="0">
                <a:solidFill>
                  <a:schemeClr val="tx1">
                    <a:lumMod val="75000"/>
                    <a:lumOff val="25000"/>
                  </a:schemeClr>
                </a:solidFill>
              </a:rPr>
              <a:t>Plan de Proyecto</a:t>
            </a:r>
          </a:p>
          <a:p>
            <a:pPr marL="444500" indent="-285750">
              <a:buFont typeface="Arial" panose="020B0604020202020204" pitchFamily="34" charset="0"/>
              <a:buChar char="•"/>
            </a:pPr>
            <a:r>
              <a:rPr lang="es-ES" sz="105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50" dirty="0">
                <a:solidFill>
                  <a:schemeClr val="tx1">
                    <a:lumMod val="75000"/>
                    <a:lumOff val="25000"/>
                  </a:schemeClr>
                </a:solidFill>
              </a:rPr>
              <a:t>Diagrama de Procesos</a:t>
            </a:r>
          </a:p>
          <a:p>
            <a:pPr marL="444500" indent="-285750">
              <a:buFont typeface="Arial" panose="020B0604020202020204" pitchFamily="34" charset="0"/>
              <a:buChar char="•"/>
            </a:pPr>
            <a:r>
              <a:rPr lang="es-ES" sz="1050" dirty="0">
                <a:solidFill>
                  <a:schemeClr val="tx1">
                    <a:lumMod val="75000"/>
                    <a:lumOff val="25000"/>
                  </a:schemeClr>
                </a:solidFill>
              </a:rPr>
              <a:t>IEEE-830 o Historias de Usuario</a:t>
            </a:r>
          </a:p>
          <a:p>
            <a:pPr marL="444500" indent="-285750">
              <a:buFont typeface="Arial" panose="020B0604020202020204" pitchFamily="34" charset="0"/>
              <a:buChar char="•"/>
            </a:pPr>
            <a:r>
              <a:rPr lang="es-ES" sz="1050" dirty="0">
                <a:solidFill>
                  <a:schemeClr val="tx1">
                    <a:lumMod val="75000"/>
                    <a:lumOff val="25000"/>
                  </a:schemeClr>
                </a:solidFill>
              </a:rPr>
              <a:t>Diagrama Casos de Uso</a:t>
            </a:r>
          </a:p>
          <a:p>
            <a:pPr marL="444500" indent="-285750">
              <a:buFont typeface="Arial" panose="020B0604020202020204" pitchFamily="34" charset="0"/>
              <a:buChar char="•"/>
            </a:pPr>
            <a:r>
              <a:rPr lang="es-ES" sz="1050" dirty="0">
                <a:solidFill>
                  <a:schemeClr val="tx1">
                    <a:lumMod val="75000"/>
                    <a:lumOff val="25000"/>
                  </a:schemeClr>
                </a:solidFill>
              </a:rPr>
              <a:t>Casos de Uso Extendido</a:t>
            </a:r>
          </a:p>
          <a:p>
            <a:pPr marL="444500" indent="-285750">
              <a:buFont typeface="Arial" panose="020B0604020202020204" pitchFamily="34" charset="0"/>
              <a:buChar char="•"/>
            </a:pPr>
            <a:r>
              <a:rPr lang="es-ES" sz="1050" dirty="0">
                <a:solidFill>
                  <a:schemeClr val="tx1">
                    <a:lumMod val="75000"/>
                    <a:lumOff val="25000"/>
                  </a:schemeClr>
                </a:solidFill>
              </a:rPr>
              <a:t>Diagrama de Clases</a:t>
            </a:r>
          </a:p>
          <a:p>
            <a:pPr marL="444500" indent="-285750">
              <a:buFont typeface="Arial" panose="020B0604020202020204" pitchFamily="34" charset="0"/>
              <a:buChar char="•"/>
            </a:pPr>
            <a:r>
              <a:rPr lang="es-ES" sz="1050" dirty="0">
                <a:solidFill>
                  <a:schemeClr val="tx1">
                    <a:lumMod val="75000"/>
                    <a:lumOff val="25000"/>
                  </a:schemeClr>
                </a:solidFill>
              </a:rPr>
              <a:t>Prototipo No Funcional</a:t>
            </a:r>
          </a:p>
          <a:p>
            <a:pPr marL="444500" indent="-285750">
              <a:buFont typeface="Arial" panose="020B0604020202020204" pitchFamily="34" charset="0"/>
              <a:buChar char="•"/>
            </a:pPr>
            <a:r>
              <a:rPr lang="es-ES" sz="1050" dirty="0">
                <a:solidFill>
                  <a:schemeClr val="tx1">
                    <a:lumMod val="75000"/>
                    <a:lumOff val="25000"/>
                  </a:schemeClr>
                </a:solidFill>
              </a:rPr>
              <a:t>Patrón de Diseño</a:t>
            </a:r>
          </a:p>
          <a:p>
            <a:pPr marL="444500" indent="-285750">
              <a:buFont typeface="Arial" panose="020B0604020202020204" pitchFamily="34" charset="0"/>
              <a:buChar char="•"/>
            </a:pPr>
            <a:r>
              <a:rPr lang="es-ES" sz="1050" dirty="0">
                <a:solidFill>
                  <a:schemeClr val="tx1">
                    <a:lumMod val="75000"/>
                    <a:lumOff val="25000"/>
                  </a:schemeClr>
                </a:solidFill>
                <a:hlinkClick r:id="rId3"/>
              </a:rPr>
              <a:t>Entregables</a:t>
            </a:r>
            <a:endParaRPr lang="es-ES" sz="9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4"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5" name="Rectángulo 14"/>
          <p:cNvSpPr/>
          <p:nvPr/>
        </p:nvSpPr>
        <p:spPr>
          <a:xfrm>
            <a:off x="1767792" y="3126731"/>
            <a:ext cx="2880000" cy="1878976"/>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Segundo Trimestre</a:t>
            </a:r>
          </a:p>
          <a:p>
            <a:pPr marL="444500" indent="-285750">
              <a:buFont typeface="Arial" panose="020B0604020202020204" pitchFamily="34" charset="0"/>
              <a:buChar char="•"/>
            </a:pPr>
            <a:r>
              <a:rPr lang="es-ES" sz="1050" dirty="0">
                <a:solidFill>
                  <a:schemeClr val="tx1">
                    <a:lumMod val="75000"/>
                    <a:lumOff val="25000"/>
                  </a:schemeClr>
                </a:solidFill>
              </a:rPr>
              <a:t>Modelo Entidad Relación</a:t>
            </a:r>
          </a:p>
          <a:p>
            <a:pPr marL="444500" indent="-285750">
              <a:buFont typeface="Arial" panose="020B0604020202020204" pitchFamily="34" charset="0"/>
              <a:buChar char="•"/>
            </a:pPr>
            <a:r>
              <a:rPr lang="es-ES" sz="1050" dirty="0">
                <a:solidFill>
                  <a:schemeClr val="tx1">
                    <a:lumMod val="75000"/>
                    <a:lumOff val="25000"/>
                  </a:schemeClr>
                </a:solidFill>
              </a:rPr>
              <a:t>Modelo Relacional</a:t>
            </a:r>
          </a:p>
          <a:p>
            <a:pPr marL="444500" indent="-285750">
              <a:buFont typeface="Arial" panose="020B0604020202020204" pitchFamily="34" charset="0"/>
              <a:buChar char="•"/>
            </a:pPr>
            <a:r>
              <a:rPr lang="es-ES" sz="1050" dirty="0">
                <a:solidFill>
                  <a:schemeClr val="tx1">
                    <a:lumMod val="75000"/>
                    <a:lumOff val="25000"/>
                  </a:schemeClr>
                </a:solidFill>
              </a:rPr>
              <a:t>Diccionario de Datos</a:t>
            </a:r>
          </a:p>
          <a:p>
            <a:pPr marL="444500" indent="-285750">
              <a:buFont typeface="Arial" panose="020B0604020202020204" pitchFamily="34" charset="0"/>
              <a:buChar char="•"/>
            </a:pPr>
            <a:r>
              <a:rPr lang="es-ES" sz="1050" dirty="0">
                <a:solidFill>
                  <a:schemeClr val="tx1">
                    <a:lumMod val="75000"/>
                    <a:lumOff val="25000"/>
                  </a:schemeClr>
                </a:solidFill>
              </a:rPr>
              <a:t>Script de la BBDD</a:t>
            </a:r>
          </a:p>
          <a:p>
            <a:pPr marL="444500" indent="-285750">
              <a:buFont typeface="Arial" panose="020B0604020202020204" pitchFamily="34" charset="0"/>
              <a:buChar char="•"/>
            </a:pPr>
            <a:r>
              <a:rPr lang="es-ES" sz="1050" dirty="0">
                <a:solidFill>
                  <a:schemeClr val="tx1">
                    <a:lumMod val="75000"/>
                    <a:lumOff val="25000"/>
                  </a:schemeClr>
                </a:solidFill>
              </a:rPr>
              <a:t>Sentencias DDL</a:t>
            </a:r>
          </a:p>
          <a:p>
            <a:pPr marL="444500" indent="-285750">
              <a:buFont typeface="Arial" panose="020B0604020202020204" pitchFamily="34" charset="0"/>
              <a:buChar char="•"/>
            </a:pPr>
            <a:r>
              <a:rPr lang="es-ES" sz="1050" dirty="0">
                <a:solidFill>
                  <a:schemeClr val="tx1">
                    <a:lumMod val="75000"/>
                    <a:lumOff val="25000"/>
                  </a:schemeClr>
                </a:solidFill>
              </a:rPr>
              <a:t>Consultas DML</a:t>
            </a:r>
          </a:p>
          <a:p>
            <a:pPr marL="444500" indent="-285750">
              <a:buFont typeface="Arial" panose="020B0604020202020204" pitchFamily="34" charset="0"/>
              <a:buChar char="•"/>
            </a:pPr>
            <a:r>
              <a:rPr lang="es-ES" sz="1050" dirty="0">
                <a:solidFill>
                  <a:schemeClr val="tx1">
                    <a:lumMod val="75000"/>
                    <a:lumOff val="25000"/>
                  </a:schemeClr>
                </a:solidFill>
              </a:rPr>
              <a:t>Automatización de la BBDD</a:t>
            </a:r>
          </a:p>
          <a:p>
            <a:pPr marL="444500" indent="-285750">
              <a:buFont typeface="Arial" panose="020B0604020202020204" pitchFamily="34" charset="0"/>
              <a:buChar char="•"/>
            </a:pPr>
            <a:r>
              <a:rPr lang="es-ES" sz="1050" dirty="0">
                <a:solidFill>
                  <a:schemeClr val="tx1">
                    <a:lumMod val="75000"/>
                    <a:lumOff val="25000"/>
                  </a:schemeClr>
                </a:solidFill>
              </a:rPr>
              <a:t>Sistema de Información Web - Local</a:t>
            </a:r>
          </a:p>
          <a:p>
            <a:pPr marL="444500" indent="-285750">
              <a:buFont typeface="Arial" panose="020B0604020202020204" pitchFamily="34" charset="0"/>
              <a:buChar char="•"/>
            </a:pPr>
            <a:r>
              <a:rPr lang="es-ES" sz="1050" dirty="0">
                <a:solidFill>
                  <a:schemeClr val="tx1">
                    <a:lumMod val="75000"/>
                    <a:lumOff val="25000"/>
                  </a:schemeClr>
                </a:solidFill>
                <a:hlinkClick r:id="rId5"/>
              </a:rPr>
              <a:t>Entregables</a:t>
            </a:r>
            <a:endParaRPr lang="es-ES" sz="1050" dirty="0">
              <a:solidFill>
                <a:schemeClr val="tx1">
                  <a:lumMod val="75000"/>
                  <a:lumOff val="25000"/>
                </a:schemeClr>
              </a:solidFill>
            </a:endParaRPr>
          </a:p>
        </p:txBody>
      </p:sp>
      <p:sp>
        <p:nvSpPr>
          <p:cNvPr id="16" name="Rectángulo 15"/>
          <p:cNvSpPr/>
          <p:nvPr/>
        </p:nvSpPr>
        <p:spPr>
          <a:xfrm>
            <a:off x="4647792" y="1300901"/>
            <a:ext cx="2880000" cy="909480"/>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Tercer Trimestre</a:t>
            </a:r>
          </a:p>
          <a:p>
            <a:pPr marL="444500" indent="-285750">
              <a:buFont typeface="Arial" panose="020B0604020202020204" pitchFamily="34" charset="0"/>
              <a:buChar char="•"/>
            </a:pPr>
            <a:r>
              <a:rPr lang="es-ES" sz="1050" dirty="0">
                <a:solidFill>
                  <a:schemeClr val="tx1">
                    <a:lumMod val="75000"/>
                    <a:lumOff val="25000"/>
                  </a:schemeClr>
                </a:solidFill>
              </a:rPr>
              <a:t>Planeación de Pruebas</a:t>
            </a:r>
          </a:p>
          <a:p>
            <a:pPr marL="444500" indent="-285750">
              <a:buFont typeface="Arial" panose="020B0604020202020204" pitchFamily="34" charset="0"/>
              <a:buChar char="•"/>
            </a:pPr>
            <a:r>
              <a:rPr lang="es-ES" sz="1050" dirty="0">
                <a:solidFill>
                  <a:schemeClr val="tx1">
                    <a:lumMod val="75000"/>
                    <a:lumOff val="25000"/>
                  </a:schemeClr>
                </a:solidFill>
              </a:rPr>
              <a:t>Ejecución de Pruebas</a:t>
            </a:r>
          </a:p>
          <a:p>
            <a:pPr marL="444500" indent="-285750">
              <a:buFont typeface="Arial" panose="020B0604020202020204" pitchFamily="34" charset="0"/>
              <a:buChar char="•"/>
            </a:pPr>
            <a:r>
              <a:rPr lang="es-ES" sz="1050" dirty="0">
                <a:solidFill>
                  <a:schemeClr val="tx1">
                    <a:lumMod val="75000"/>
                    <a:lumOff val="25000"/>
                  </a:schemeClr>
                </a:solidFill>
                <a:hlinkClick r:id="rId6"/>
              </a:rPr>
              <a:t>Entregables</a:t>
            </a:r>
            <a:endParaRPr lang="es-ES" sz="1050" dirty="0">
              <a:solidFill>
                <a:schemeClr val="tx1">
                  <a:lumMod val="75000"/>
                  <a:lumOff val="25000"/>
                </a:schemeClr>
              </a:solidFill>
            </a:endParaRPr>
          </a:p>
        </p:txBody>
      </p:sp>
      <p:sp>
        <p:nvSpPr>
          <p:cNvPr id="17" name="Rectángulo 16"/>
          <p:cNvSpPr/>
          <p:nvPr/>
        </p:nvSpPr>
        <p:spPr>
          <a:xfrm>
            <a:off x="4647792" y="2247035"/>
            <a:ext cx="2880000" cy="1232645"/>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Cuarto Trimestre</a:t>
            </a:r>
          </a:p>
          <a:p>
            <a:pPr marL="444500" indent="-285750">
              <a:buFont typeface="Arial" panose="020B0604020202020204" pitchFamily="34" charset="0"/>
              <a:buChar char="•"/>
            </a:pPr>
            <a:r>
              <a:rPr lang="es-ES" sz="1050" dirty="0">
                <a:solidFill>
                  <a:schemeClr val="tx1">
                    <a:lumMod val="75000"/>
                    <a:lumOff val="25000"/>
                  </a:schemeClr>
                </a:solidFill>
              </a:rPr>
              <a:t>Manual de Instalación </a:t>
            </a:r>
          </a:p>
          <a:p>
            <a:pPr marL="444500" indent="-285750">
              <a:buFont typeface="Arial" panose="020B0604020202020204" pitchFamily="34" charset="0"/>
              <a:buChar char="•"/>
            </a:pPr>
            <a:r>
              <a:rPr lang="es-ES" sz="1050" dirty="0">
                <a:solidFill>
                  <a:schemeClr val="tx1">
                    <a:lumMod val="75000"/>
                    <a:lumOff val="25000"/>
                  </a:schemeClr>
                </a:solidFill>
              </a:rPr>
              <a:t>Configuración del Servidor de Aplicaciones</a:t>
            </a:r>
          </a:p>
          <a:p>
            <a:pPr marL="444500" indent="-285750">
              <a:buFont typeface="Arial" panose="020B0604020202020204" pitchFamily="34" charset="0"/>
              <a:buChar char="•"/>
            </a:pPr>
            <a:r>
              <a:rPr lang="es-ES" sz="1050" dirty="0">
                <a:solidFill>
                  <a:schemeClr val="tx1">
                    <a:lumMod val="75000"/>
                    <a:lumOff val="25000"/>
                  </a:schemeClr>
                </a:solidFill>
              </a:rPr>
              <a:t>Configuración del Servidor de BBDD</a:t>
            </a:r>
          </a:p>
          <a:p>
            <a:pPr marL="444500" indent="-285750">
              <a:buFont typeface="Arial" panose="020B0604020202020204" pitchFamily="34" charset="0"/>
              <a:buChar char="•"/>
            </a:pPr>
            <a:r>
              <a:rPr lang="es-ES" sz="1050" dirty="0">
                <a:solidFill>
                  <a:schemeClr val="tx1">
                    <a:lumMod val="75000"/>
                    <a:lumOff val="25000"/>
                  </a:schemeClr>
                </a:solidFill>
                <a:hlinkClick r:id="rId7"/>
              </a:rPr>
              <a:t>Entregables</a:t>
            </a:r>
            <a:endParaRPr lang="es-ES" sz="1050" dirty="0">
              <a:solidFill>
                <a:schemeClr val="tx1">
                  <a:lumMod val="75000"/>
                  <a:lumOff val="25000"/>
                </a:schemeClr>
              </a:solidFill>
            </a:endParaRPr>
          </a:p>
        </p:txBody>
      </p:sp>
      <p:sp>
        <p:nvSpPr>
          <p:cNvPr id="18" name="Rectángulo 17"/>
          <p:cNvSpPr/>
          <p:nvPr/>
        </p:nvSpPr>
        <p:spPr>
          <a:xfrm>
            <a:off x="4647792" y="3516335"/>
            <a:ext cx="2880000" cy="909480"/>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Quinto Trimestre</a:t>
            </a:r>
          </a:p>
          <a:p>
            <a:pPr marL="444500" indent="-285750">
              <a:buFont typeface="Arial" panose="020B0604020202020204" pitchFamily="34" charset="0"/>
              <a:buChar char="•"/>
            </a:pPr>
            <a:r>
              <a:rPr lang="es-ES" sz="1050" dirty="0">
                <a:solidFill>
                  <a:schemeClr val="tx1">
                    <a:lumMod val="75000"/>
                    <a:lumOff val="25000"/>
                  </a:schemeClr>
                </a:solidFill>
              </a:rPr>
              <a:t>Manual de Usuario</a:t>
            </a:r>
          </a:p>
          <a:p>
            <a:pPr marL="444500" indent="-285750">
              <a:buFont typeface="Arial" panose="020B0604020202020204" pitchFamily="34" charset="0"/>
              <a:buChar char="•"/>
            </a:pPr>
            <a:r>
              <a:rPr lang="es-ES" sz="1050" dirty="0">
                <a:solidFill>
                  <a:schemeClr val="tx1">
                    <a:lumMod val="75000"/>
                    <a:lumOff val="25000"/>
                  </a:schemeClr>
                </a:solidFill>
              </a:rPr>
              <a:t>Sistema de Información Web – Remoto</a:t>
            </a:r>
          </a:p>
          <a:p>
            <a:pPr marL="444500" indent="-285750">
              <a:buFont typeface="Arial" panose="020B0604020202020204" pitchFamily="34" charset="0"/>
              <a:buChar char="•"/>
            </a:pPr>
            <a:r>
              <a:rPr lang="es-ES" sz="1050" dirty="0">
                <a:solidFill>
                  <a:schemeClr val="tx1">
                    <a:lumMod val="75000"/>
                    <a:lumOff val="25000"/>
                  </a:schemeClr>
                </a:solidFill>
                <a:hlinkClick r:id="rId8"/>
              </a:rPr>
              <a:t>Entregables</a:t>
            </a:r>
            <a:endParaRPr lang="es-ES" sz="1050" dirty="0">
              <a:solidFill>
                <a:schemeClr val="tx1">
                  <a:lumMod val="75000"/>
                  <a:lumOff val="25000"/>
                </a:schemeClr>
              </a:solidFill>
            </a:endParaRPr>
          </a:p>
        </p:txBody>
      </p:sp>
    </p:spTree>
    <p:extLst>
      <p:ext uri="{BB962C8B-B14F-4D97-AF65-F5344CB8AC3E}">
        <p14:creationId xmlns:p14="http://schemas.microsoft.com/office/powerpoint/2010/main" val="30479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t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509" y="0"/>
            <a:ext cx="3983650" cy="5143500"/>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815882"/>
          </a:xfrm>
          <a:prstGeom prst="rect">
            <a:avLst/>
          </a:prstGeom>
          <a:noFill/>
        </p:spPr>
        <p:txBody>
          <a:bodyPr wrap="square" rtlCol="0">
            <a:spAutoFit/>
          </a:bodyPr>
          <a:lstStyle/>
          <a:p>
            <a:pPr algn="just" defTabSz="943239" hangingPunct="0"/>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En la empresa D’JES se  evidencio la necesidad de sistematizar los procesos de compra de insumos, administración de inventario, </a:t>
            </a:r>
            <a:r>
              <a:rPr lang="es-ES" sz="1400" b="1" dirty="0">
                <a:solidFill>
                  <a:srgbClr val="404040"/>
                </a:solidFill>
                <a:latin typeface="Calibir"/>
                <a:ea typeface="Helvetica Neue"/>
                <a:cs typeface="Calibir"/>
                <a:sym typeface="Helvetica Neue"/>
              </a:rPr>
              <a:t>gesti</a:t>
            </a:r>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ón de nominas y facturación de ventas.</a:t>
            </a:r>
            <a:b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br>
            <a:b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br>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En base a las distintas necesidades, se plantean los objetivos que darán solución a las mismas por medio del software.</a:t>
            </a: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60961" y="4302549"/>
            <a:ext cx="1316995" cy="564476"/>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
        <p:nvSpPr>
          <p:cNvPr id="7" name="CuadroTexto 6"/>
          <p:cNvSpPr txBox="1"/>
          <p:nvPr/>
        </p:nvSpPr>
        <p:spPr>
          <a:xfrm>
            <a:off x="7560961" y="4440062"/>
            <a:ext cx="1316994" cy="276999"/>
          </a:xfrm>
          <a:prstGeom prst="rect">
            <a:avLst/>
          </a:prstGeom>
          <a:noFill/>
          <a:ln>
            <a:noFill/>
          </a:ln>
        </p:spPr>
        <p:txBody>
          <a:bodyPr wrap="square" rtlCol="0">
            <a:spAutoFit/>
          </a:bodyPr>
          <a:lstStyle/>
          <a:p>
            <a:pPr algn="ctr"/>
            <a:r>
              <a:rPr lang="es-ES" sz="1200" b="1" dirty="0">
                <a:solidFill>
                  <a:srgbClr val="FFFFFF"/>
                </a:solidFill>
              </a:rPr>
              <a:t>Marca externa</a:t>
            </a:r>
          </a:p>
        </p:txBody>
      </p:sp>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
        <p:nvSpPr>
          <p:cNvPr id="12" name="CuadroTexto 11"/>
          <p:cNvSpPr txBox="1"/>
          <p:nvPr/>
        </p:nvSpPr>
        <p:spPr>
          <a:xfrm>
            <a:off x="5326486" y="1925781"/>
            <a:ext cx="2458498" cy="1569660"/>
          </a:xfrm>
          <a:prstGeom prst="rect">
            <a:avLst/>
          </a:prstGeom>
          <a:noFill/>
          <a:ln>
            <a:solidFill>
              <a:schemeClr val="tx1">
                <a:lumMod val="75000"/>
                <a:lumOff val="25000"/>
              </a:schemeClr>
            </a:solidFill>
          </a:ln>
        </p:spPr>
        <p:txBody>
          <a:bodyPr wrap="square" rtlCol="0">
            <a:spAutoFit/>
          </a:bodyPr>
          <a:lstStyle/>
          <a:p>
            <a:pPr algn="ctr"/>
            <a:r>
              <a:rPr lang="es-ES" sz="2400" b="1" dirty="0">
                <a:solidFill>
                  <a:schemeClr val="tx1">
                    <a:lumMod val="75000"/>
                    <a:lumOff val="25000"/>
                  </a:schemeClr>
                </a:solidFill>
              </a:rPr>
              <a:t>Logo Sistema.png o cualquier imagen alusiva al Sector</a:t>
            </a:r>
          </a:p>
        </p:txBody>
      </p:sp>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1675289" y="2713347"/>
            <a:ext cx="4206870" cy="923330"/>
          </a:xfrm>
          <a:prstGeom prst="rect">
            <a:avLst/>
          </a:prstGeom>
          <a:noFill/>
        </p:spPr>
        <p:txBody>
          <a:bodyPr wrap="square" rtlCol="0">
            <a:spAutoFit/>
          </a:bodyPr>
          <a:lstStyle/>
          <a:p>
            <a:r>
              <a:rPr lang="es-ES" dirty="0">
                <a:solidFill>
                  <a:schemeClr val="tx1">
                    <a:lumMod val="75000"/>
                    <a:lumOff val="25000"/>
                  </a:schemeClr>
                </a:solidFill>
              </a:rPr>
              <a:t>Ausencia de metodología eficaz para la  gestión de costos, el inventario y  las demás dependencias contables.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49405435-218C-4563-FE58-BDFAC2637692}"/>
              </a:ext>
            </a:extLst>
          </p:cNvPr>
          <p:cNvSpPr txBox="1"/>
          <p:nvPr/>
        </p:nvSpPr>
        <p:spPr>
          <a:xfrm>
            <a:off x="307024" y="1368263"/>
            <a:ext cx="8706139" cy="2677656"/>
          </a:xfrm>
          <a:prstGeom prst="rect">
            <a:avLst/>
          </a:prstGeom>
          <a:noFill/>
        </p:spPr>
        <p:txBody>
          <a:bodyPr wrap="square" rtlCol="0">
            <a:spAutoFit/>
          </a:bodyPr>
          <a:lstStyle/>
          <a:p>
            <a:pPr algn="just"/>
            <a:r>
              <a:rPr lang="es-MX" sz="1400" dirty="0">
                <a:latin typeface="Calibri Light" panose="020F0302020204030204" pitchFamily="34" charset="0"/>
                <a:cs typeface="Calibri Light" panose="020F0302020204030204" pitchFamily="34" charset="0"/>
              </a:rPr>
              <a:t>La empresa D’JES se dedica a  la confección de chaquetas desde el año 2008  para su  respectiva venta al por mayor y al detal en la zona de “El madrugón” (centro de Bogotá D.C), tiene su sede principal en el barrio Villamayor y sus empleados trabajan con la modalidad “a satélite”. </a:t>
            </a:r>
          </a:p>
          <a:p>
            <a:pPr algn="just"/>
            <a:endParaRPr lang="es-MX" sz="1400" dirty="0">
              <a:latin typeface="Calibri Light" panose="020F0302020204030204" pitchFamily="34" charset="0"/>
              <a:cs typeface="Calibri Light" panose="020F0302020204030204" pitchFamily="34" charset="0"/>
            </a:endParaRPr>
          </a:p>
          <a:p>
            <a:pPr algn="just"/>
            <a:r>
              <a:rPr lang="es-MX" sz="1400" dirty="0">
                <a:latin typeface="Calibri Light" panose="020F0302020204030204" pitchFamily="34" charset="0"/>
                <a:cs typeface="Calibri Light" panose="020F0302020204030204" pitchFamily="34" charset="0"/>
              </a:rPr>
              <a:t>Para su producción se realiza primero la compra de sus insumos (tela, guata, cuchillas, cremalleras, etc.), la primera fase se basa en usar los insumos y adecuarlos (trazo, tendido, corte y separación) para el posterior ensamble, en seguida, se decide la asignación de trabajo a cada empleado, ellos tienen unos plazos acordados para la entrega de estas prendas, por último, se reciben las prendas en las instalaciones se hace mantiene un conteo por empleado para su pago (quincenal) y se alistan para el traslado al  punto de venta.</a:t>
            </a:r>
          </a:p>
          <a:p>
            <a:pPr algn="just"/>
            <a:endParaRPr lang="es-MX" sz="1400" dirty="0">
              <a:latin typeface="Calibri Light" panose="020F0302020204030204" pitchFamily="34" charset="0"/>
              <a:cs typeface="Calibri Light" panose="020F0302020204030204" pitchFamily="34" charset="0"/>
            </a:endParaRPr>
          </a:p>
          <a:p>
            <a:pPr algn="just"/>
            <a:r>
              <a:rPr lang="es-MX" sz="1400" dirty="0">
                <a:latin typeface="Calibri Light" panose="020F0302020204030204" pitchFamily="34" charset="0"/>
                <a:cs typeface="Calibri Light" panose="020F0302020204030204" pitchFamily="34" charset="0"/>
              </a:rPr>
              <a:t>El cliente manifiesta la dificultad de mantener disponible la contabilidad de sus costos y sus ganancias, además que no siempre tiene a primera disposición la información de sus insumos y los productos disponibles para venta y envío. </a:t>
            </a:r>
            <a:endParaRPr lang="es-CO"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1927952" y="2692065"/>
            <a:ext cx="5288095" cy="646331"/>
          </a:xfrm>
          <a:prstGeom prst="rect">
            <a:avLst/>
          </a:prstGeom>
          <a:noFill/>
        </p:spPr>
        <p:txBody>
          <a:bodyPr wrap="square" rtlCol="0">
            <a:spAutoFit/>
          </a:bodyPr>
          <a:lstStyle/>
          <a:p>
            <a:r>
              <a:rPr lang="es-ES" dirty="0">
                <a:solidFill>
                  <a:schemeClr val="tx1">
                    <a:lumMod val="75000"/>
                    <a:lumOff val="25000"/>
                  </a:schemeClr>
                </a:solidFill>
              </a:rPr>
              <a:t>Tomamos en cuenta las necesidades y  planteamos las soluciones basadas en la propuesta digital.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30635" y="1256189"/>
            <a:ext cx="8347475" cy="1569660"/>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r>
              <a:rPr lang="es-ES_tradnl" sz="1600" dirty="0">
                <a:solidFill>
                  <a:schemeClr val="tx1">
                    <a:lumMod val="75000"/>
                    <a:lumOff val="25000"/>
                  </a:schemeClr>
                </a:solidFill>
              </a:rPr>
              <a:t>Desarrollar un sistema de información web MITRA, que consta con los módulos necesarios para el dar solución a las dificultades actuales que se efectúan de manera manual, dándole así un apoyo digital a la organización, donde su información general será más accesible para la toma de decisiones de empresa D´JES.</a:t>
            </a:r>
          </a:p>
        </p:txBody>
      </p:sp>
      <p:sp>
        <p:nvSpPr>
          <p:cNvPr id="7" name="Rectángulo 6"/>
          <p:cNvSpPr/>
          <p:nvPr/>
        </p:nvSpPr>
        <p:spPr>
          <a:xfrm>
            <a:off x="330634" y="2796350"/>
            <a:ext cx="8347475" cy="1569660"/>
          </a:xfrm>
          <a:prstGeom prst="rect">
            <a:avLst/>
          </a:prstGeom>
        </p:spPr>
        <p:txBody>
          <a:bodyPr wrap="square">
            <a:spAutoFit/>
          </a:bodyPr>
          <a:lstStyle/>
          <a:p>
            <a:r>
              <a:rPr lang="es-ES_tradnl" sz="1600" b="1" dirty="0">
                <a:solidFill>
                  <a:schemeClr val="tx1">
                    <a:lumMod val="75000"/>
                    <a:lumOff val="25000"/>
                  </a:schemeClr>
                </a:solidFill>
              </a:rPr>
              <a:t>OBJETIVOS ESPECÍFICOS</a:t>
            </a:r>
          </a:p>
          <a:p>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Calcular las nominas de los empleados de la Empresa D´JES</a:t>
            </a:r>
          </a:p>
          <a:p>
            <a:pPr marL="800100" lvl="1" indent="-342900">
              <a:buFont typeface="Arial" panose="020B0604020202020204" pitchFamily="34" charset="0"/>
              <a:buChar char="•"/>
            </a:pPr>
            <a:r>
              <a:rPr lang="es-ES" sz="1600" dirty="0">
                <a:solidFill>
                  <a:schemeClr val="tx1">
                    <a:lumMod val="75000"/>
                    <a:lumOff val="25000"/>
                  </a:schemeClr>
                </a:solidFill>
              </a:rPr>
              <a:t>Gestionar el inventario de la Empresa D´JES </a:t>
            </a:r>
          </a:p>
          <a:p>
            <a:pPr marL="800100" lvl="1" indent="-342900">
              <a:buFont typeface="Arial" panose="020B0604020202020204" pitchFamily="34" charset="0"/>
              <a:buChar char="•"/>
            </a:pPr>
            <a:r>
              <a:rPr lang="es-ES" sz="1600" dirty="0">
                <a:solidFill>
                  <a:schemeClr val="tx1">
                    <a:lumMod val="75000"/>
                    <a:lumOff val="25000"/>
                  </a:schemeClr>
                </a:solidFill>
              </a:rPr>
              <a:t>Mantener disponible </a:t>
            </a:r>
            <a:r>
              <a:rPr lang="es-ES" sz="1600">
                <a:solidFill>
                  <a:schemeClr val="tx1">
                    <a:lumMod val="75000"/>
                    <a:lumOff val="25000"/>
                  </a:schemeClr>
                </a:solidFill>
              </a:rPr>
              <a:t>la información de </a:t>
            </a:r>
            <a:r>
              <a:rPr lang="es-ES" sz="1600" dirty="0">
                <a:solidFill>
                  <a:schemeClr val="tx1">
                    <a:lumMod val="75000"/>
                    <a:lumOff val="25000"/>
                  </a:schemeClr>
                </a:solidFill>
              </a:rPr>
              <a:t>ventas y compras de la Empresa D´JES </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D´JES</a:t>
            </a: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382866" y="315161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3492771" y="2692065"/>
            <a:ext cx="2389387" cy="646331"/>
          </a:xfrm>
          <a:prstGeom prst="rect">
            <a:avLst/>
          </a:prstGeom>
          <a:noFill/>
        </p:spPr>
        <p:txBody>
          <a:bodyPr wrap="square" rtlCol="0">
            <a:spAutoFit/>
          </a:bodyPr>
          <a:lstStyle/>
          <a:p>
            <a:r>
              <a:rPr lang="es-ES" dirty="0">
                <a:solidFill>
                  <a:schemeClr val="tx1">
                    <a:lumMod val="75000"/>
                    <a:lumOff val="25000"/>
                  </a:schemeClr>
                </a:solidFill>
              </a:rPr>
              <a:t>Texto corto descriptivo</a:t>
            </a:r>
          </a:p>
          <a:p>
            <a:r>
              <a:rPr lang="es-ES" dirty="0">
                <a:solidFill>
                  <a:schemeClr val="tx1">
                    <a:lumMod val="75000"/>
                    <a:lumOff val="25000"/>
                  </a:schemeClr>
                </a:solidFill>
              </a:rPr>
              <a:t>a 2 o 3 líneas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608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382868" y="1232954"/>
            <a:ext cx="8308126" cy="3785652"/>
          </a:xfrm>
          <a:prstGeom prst="rect">
            <a:avLst/>
          </a:prstGeom>
        </p:spPr>
        <p:txBody>
          <a:bodyPr wrap="square">
            <a:spAutoFit/>
          </a:bodyPr>
          <a:lstStyle/>
          <a:p>
            <a:pPr algn="just"/>
            <a:r>
              <a:rPr lang="es-ES" sz="1600" dirty="0">
                <a:solidFill>
                  <a:schemeClr val="tx1">
                    <a:lumMod val="75000"/>
                    <a:lumOff val="25000"/>
                  </a:schemeClr>
                </a:solidFill>
              </a:rPr>
              <a:t>Se describe en párrafos (no viñetas ni numeración) y debe evidenciar lo siguiente:</a:t>
            </a:r>
          </a:p>
          <a:p>
            <a:pPr algn="just"/>
            <a:endParaRPr lang="es-ES" sz="1600" dirty="0">
              <a:solidFill>
                <a:schemeClr val="tx1">
                  <a:lumMod val="75000"/>
                  <a:lumOff val="25000"/>
                </a:schemeClr>
              </a:solidFill>
            </a:endParaRPr>
          </a:p>
          <a:p>
            <a:pPr marL="285750" indent="-285750" algn="just">
              <a:buFont typeface="Arial" panose="020B0604020202020204" pitchFamily="34" charset="0"/>
              <a:buChar char="•"/>
            </a:pPr>
            <a:r>
              <a:rPr lang="es-ES" sz="1600" b="1" dirty="0">
                <a:solidFill>
                  <a:schemeClr val="tx1">
                    <a:lumMod val="75000"/>
                    <a:lumOff val="25000"/>
                  </a:schemeClr>
                </a:solidFill>
              </a:rPr>
              <a:t>Solución: </a:t>
            </a:r>
            <a:r>
              <a:rPr lang="es-ES" sz="1600" dirty="0">
                <a:solidFill>
                  <a:schemeClr val="tx1">
                    <a:lumMod val="75000"/>
                    <a:lumOff val="25000"/>
                  </a:schemeClr>
                </a:solidFill>
              </a:rPr>
              <a:t>Se propone el desarrollo de un Sistema de Información Web denominado [Nombre del Sistema] que sirva como herramienta software de apoyo al seguimiento del/los [Nombre Proceso(s)] de la Empresa [Nombre Empresa]. </a:t>
            </a:r>
          </a:p>
          <a:p>
            <a:pPr marL="285750" indent="-285750" algn="just">
              <a:buFont typeface="Arial" panose="020B0604020202020204" pitchFamily="34" charset="0"/>
              <a:buChar char="•"/>
            </a:pPr>
            <a:r>
              <a:rPr lang="es-ES" sz="1600" b="1" dirty="0">
                <a:solidFill>
                  <a:schemeClr val="tx1">
                    <a:lumMod val="75000"/>
                    <a:lumOff val="25000"/>
                  </a:schemeClr>
                </a:solidFill>
              </a:rPr>
              <a:t>Importancia del Sistema: </a:t>
            </a:r>
            <a:r>
              <a:rPr lang="es-ES" sz="1600" dirty="0">
                <a:solidFill>
                  <a:schemeClr val="tx1">
                    <a:lumMod val="75000"/>
                    <a:lumOff val="25000"/>
                  </a:schemeClr>
                </a:solidFill>
              </a:rPr>
              <a:t>Permitirá la gestión de los [nombre Perfiles] como usuarios de la Empresa [Nombre Empresa] [más Información]. En [ModProceso1] los [Perfiles Usuario] podrán [acciones del Sistema (beneficios comparados con las necesidades encontradas)]. En [ModProceso2] los [Perfiles Usuario] podrán [acciones del Sistema (beneficios comparados con las necesidades encontradas)]. Finalmente, facilitará la gestión de reportes gráficos e impresos, necesarios para la toma de decisiones del personal administrativo de la Empresa [Nombre Empresa]. </a:t>
            </a:r>
          </a:p>
          <a:p>
            <a:pPr marL="285750" indent="-285750" algn="just">
              <a:buFont typeface="Arial" panose="020B0604020202020204" pitchFamily="34" charset="0"/>
              <a:buChar char="•"/>
            </a:pPr>
            <a:r>
              <a:rPr lang="es-ES" sz="1600" b="1" dirty="0">
                <a:solidFill>
                  <a:schemeClr val="tx1">
                    <a:lumMod val="75000"/>
                    <a:lumOff val="25000"/>
                  </a:schemeClr>
                </a:solidFill>
              </a:rPr>
              <a:t>Aporte al Sector:</a:t>
            </a:r>
            <a:r>
              <a:rPr lang="es-ES" sz="1600" dirty="0">
                <a:solidFill>
                  <a:schemeClr val="tx1">
                    <a:lumMod val="75000"/>
                    <a:lumOff val="25000"/>
                  </a:schemeClr>
                </a:solidFill>
              </a:rPr>
              <a:t> El Sistema [Nombre Empresa] servirá como aporte al sector </a:t>
            </a:r>
          </a:p>
          <a:p>
            <a:pPr algn="just">
              <a:tabLst>
                <a:tab pos="268288" algn="l"/>
              </a:tabLst>
            </a:pPr>
            <a:r>
              <a:rPr lang="es-ES" sz="1600" dirty="0">
                <a:solidFill>
                  <a:schemeClr val="tx1">
                    <a:lumMod val="75000"/>
                    <a:lumOff val="25000"/>
                  </a:schemeClr>
                </a:solidFill>
              </a:rPr>
              <a:t>	[Sector], como [importancia para el Sector].</a:t>
            </a:r>
            <a:endParaRPr lang="es-ES_tradnl" sz="1600" dirty="0">
              <a:solidFill>
                <a:schemeClr val="tx1">
                  <a:lumMod val="75000"/>
                  <a:lumOff val="25000"/>
                </a:schemeClr>
              </a:solidFill>
            </a:endParaRPr>
          </a:p>
          <a:p>
            <a:pPr algn="just">
              <a:tabLst>
                <a:tab pos="268288" algn="l"/>
              </a:tabLst>
            </a:pPr>
            <a:r>
              <a:rPr lang="es-ES_tradnl" sz="1600" dirty="0">
                <a:solidFill>
                  <a:schemeClr val="tx1">
                    <a:lumMod val="75000"/>
                    <a:lumOff val="25000"/>
                  </a:schemeClr>
                </a:solidFill>
              </a:rPr>
              <a:t>	“Pueden utilizar imágenes de Apoyo o más diapositivas si lo requieren”</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72611872"/>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887</Words>
  <Application>Microsoft Office PowerPoint</Application>
  <PresentationFormat>Presentación en pantalla (16:9)</PresentationFormat>
  <Paragraphs>107</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ambiente</cp:lastModifiedBy>
  <cp:revision>140</cp:revision>
  <dcterms:created xsi:type="dcterms:W3CDTF">2019-11-27T03:16:21Z</dcterms:created>
  <dcterms:modified xsi:type="dcterms:W3CDTF">2023-02-26T13:37:06Z</dcterms:modified>
</cp:coreProperties>
</file>