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7"/>
  </p:handoutMasterIdLst>
  <p:sldIdLst>
    <p:sldId id="256" r:id="rId3"/>
    <p:sldId id="267" r:id="rId4"/>
    <p:sldId id="268" r:id="rId5"/>
    <p:sldId id="257" r:id="rId6"/>
    <p:sldId id="258" r:id="rId8"/>
    <p:sldId id="269" r:id="rId9"/>
    <p:sldId id="270" r:id="rId10"/>
    <p:sldId id="271" r:id="rId11"/>
    <p:sldId id="272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5" r:id="rId24"/>
    <p:sldId id="294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188" autoAdjust="0"/>
  </p:normalViewPr>
  <p:slideViewPr>
    <p:cSldViewPr snapToGrid="0">
      <p:cViewPr varScale="1">
        <p:scale>
          <a:sx n="63" d="100"/>
          <a:sy n="63" d="100"/>
        </p:scale>
        <p:origin x="13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9E245-2EB7-41D0-B81E-F473D8022D5D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07A41-596B-4364-BB4A-9A65CD43240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、不要下载病毒和木马</a:t>
            </a:r>
            <a:endParaRPr lang="en-US" altLang="zh-CN" dirty="0" smtClean="0"/>
          </a:p>
          <a:p>
            <a:r>
              <a:rPr lang="en-US" dirty="0" smtClean="0"/>
              <a:t>2</a:t>
            </a:r>
            <a:r>
              <a:rPr lang="zh-CN" altLang="en-US" dirty="0" smtClean="0"/>
              <a:t>、不要攻击公司网络</a:t>
            </a:r>
            <a:endParaRPr lang="en-US" altLang="zh-CN" dirty="0" smtClean="0"/>
          </a:p>
          <a:p>
            <a:r>
              <a:rPr lang="en-US" dirty="0" smtClean="0"/>
              <a:t>3</a:t>
            </a:r>
            <a:r>
              <a:rPr lang="zh-CN" altLang="en-US" dirty="0" smtClean="0"/>
              <a:t>、不要使用迅雷等</a:t>
            </a:r>
            <a:r>
              <a:rPr lang="en-US" altLang="zh-CN" dirty="0" smtClean="0"/>
              <a:t>P2P</a:t>
            </a:r>
            <a:r>
              <a:rPr lang="zh-CN" altLang="en-US" dirty="0" smtClean="0"/>
              <a:t>网络软件</a:t>
            </a:r>
            <a:endParaRPr lang="en-US" altLang="zh-CN" dirty="0" smtClean="0"/>
          </a:p>
          <a:p>
            <a:r>
              <a:rPr lang="en-US" dirty="0" smtClean="0"/>
              <a:t>4</a:t>
            </a:r>
            <a:r>
              <a:rPr lang="zh-CN" altLang="en-US" dirty="0" smtClean="0"/>
              <a:t>、不要使用没有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的软件和代码</a:t>
            </a:r>
            <a:endParaRPr lang="en-US" altLang="zh-CN" dirty="0" smtClean="0"/>
          </a:p>
          <a:p>
            <a:r>
              <a:rPr lang="en-US" dirty="0" smtClean="0"/>
              <a:t>5</a:t>
            </a:r>
            <a:r>
              <a:rPr lang="zh-CN" altLang="en-US" dirty="0" smtClean="0"/>
              <a:t>、不要将自己的账号和密码给外部人员使用</a:t>
            </a:r>
            <a:endParaRPr lang="en-US" altLang="zh-CN" dirty="0" smtClean="0"/>
          </a:p>
          <a:p>
            <a:r>
              <a:rPr lang="en-US" dirty="0" smtClean="0"/>
              <a:t>6</a:t>
            </a:r>
            <a:r>
              <a:rPr lang="zh-CN" altLang="en-US" dirty="0" smtClean="0"/>
              <a:t>、不要登录他人的账号</a:t>
            </a:r>
            <a:endParaRPr lang="en-US" altLang="zh-CN" dirty="0" smtClean="0"/>
          </a:p>
          <a:p>
            <a:r>
              <a:rPr lang="en-US" dirty="0" smtClean="0"/>
              <a:t>7</a:t>
            </a:r>
            <a:r>
              <a:rPr lang="zh-CN" altLang="en-US" dirty="0" smtClean="0"/>
              <a:t>、出入要带工卡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7A41-596B-4364-BB4A-9A65CD4324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7A41-596B-4364-BB4A-9A65CD4324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7A41-596B-4364-BB4A-9A65CD4324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7A41-596B-4364-BB4A-9A65CD4324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7A41-596B-4364-BB4A-9A65CD4324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7A41-596B-4364-BB4A-9A65CD4324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7A41-596B-4364-BB4A-9A65CD4324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7A41-596B-4364-BB4A-9A65CD4324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7A41-596B-4364-BB4A-9A65CD4324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7A41-596B-4364-BB4A-9A65CD4324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7A41-596B-4364-BB4A-9A65CD4324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7A41-596B-4364-BB4A-9A65CD4324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7A41-596B-4364-BB4A-9A65CD4324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7A41-596B-4364-BB4A-9A65CD4324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7A41-596B-4364-BB4A-9A65CD4324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7A41-596B-4364-BB4A-9A65CD4324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7A41-596B-4364-BB4A-9A65CD4324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7A41-596B-4364-BB4A-9A65CD4324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29EDCA0-5DE2-4733-B12C-6B6628BFD6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2C82A1D-7B8F-4BF1-ABA0-C3D3835986F4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467" y="5124398"/>
            <a:ext cx="591533" cy="173360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DCA0-5DE2-4733-B12C-6B6628BFD6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A1D-7B8F-4BF1-ABA0-C3D3835986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DCA0-5DE2-4733-B12C-6B6628BFD6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A1D-7B8F-4BF1-ABA0-C3D3835986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DCA0-5DE2-4733-B12C-6B6628BFD6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A1D-7B8F-4BF1-ABA0-C3D3835986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DCA0-5DE2-4733-B12C-6B6628BFD6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A1D-7B8F-4BF1-ABA0-C3D3835986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DCA0-5DE2-4733-B12C-6B6628BFD6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A1D-7B8F-4BF1-ABA0-C3D3835986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DCA0-5DE2-4733-B12C-6B6628BFD6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A1D-7B8F-4BF1-ABA0-C3D3835986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DCA0-5DE2-4733-B12C-6B6628BFD6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A1D-7B8F-4BF1-ABA0-C3D3835986F4}" type="slidenum">
              <a:rPr lang="en-US" smtClean="0"/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DCA0-5DE2-4733-B12C-6B6628BFD6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A1D-7B8F-4BF1-ABA0-C3D3835986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DCA0-5DE2-4733-B12C-6B6628BFD6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A1D-7B8F-4BF1-ABA0-C3D3835986F4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467" y="5124398"/>
            <a:ext cx="591533" cy="17336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DCA0-5DE2-4733-B12C-6B6628BFD6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A1D-7B8F-4BF1-ABA0-C3D3835986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DCA0-5DE2-4733-B12C-6B6628BFD6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A1D-7B8F-4BF1-ABA0-C3D3835986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DCA0-5DE2-4733-B12C-6B6628BFD67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A1D-7B8F-4BF1-ABA0-C3D3835986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DCA0-5DE2-4733-B12C-6B6628BFD67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A1D-7B8F-4BF1-ABA0-C3D3835986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DCA0-5DE2-4733-B12C-6B6628BFD67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A1D-7B8F-4BF1-ABA0-C3D3835986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DCA0-5DE2-4733-B12C-6B6628BFD6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A1D-7B8F-4BF1-ABA0-C3D3835986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DCA0-5DE2-4733-B12C-6B6628BFD6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A1D-7B8F-4BF1-ABA0-C3D3835986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9EDCA0-5DE2-4733-B12C-6B6628BFD6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C82A1D-7B8F-4BF1-ABA0-C3D3835986F4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24050" y="1294765"/>
            <a:ext cx="9302750" cy="2421255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客户端七月份工作汇报</a:t>
            </a:r>
            <a:endParaRPr lang="zh-CN" altLang="en-US" sz="6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16" y="307975"/>
            <a:ext cx="10131425" cy="145626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注册登录模块（用户端与主播端）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585335" y="1400810"/>
            <a:ext cx="6993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技术细节</a:t>
            </a:r>
            <a:endParaRPr lang="zh-CN" altLang="en-US" sz="28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16" y="307975"/>
            <a:ext cx="10131425" cy="145626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用户中心模块（用户端与主播端）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578985" y="1548765"/>
            <a:ext cx="6993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功能介绍</a:t>
            </a:r>
            <a:endParaRPr lang="zh-CN" altLang="en-US" sz="28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16" y="307975"/>
            <a:ext cx="10131425" cy="145626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用户中心模块（用户端与主播端）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585335" y="1400810"/>
            <a:ext cx="6993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技术细节</a:t>
            </a:r>
            <a:endParaRPr lang="zh-CN" altLang="en-US" sz="28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16" y="307975"/>
            <a:ext cx="10131425" cy="145626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直播列表（用户端）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585335" y="1400810"/>
            <a:ext cx="6993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功能介绍</a:t>
            </a:r>
            <a:endParaRPr lang="zh-CN" altLang="en-US" sz="28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16" y="307975"/>
            <a:ext cx="10131425" cy="145626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直播列表（用户端）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585335" y="1400810"/>
            <a:ext cx="6993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技术细节</a:t>
            </a:r>
            <a:endParaRPr lang="zh-CN" altLang="en-US" sz="28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16" y="307975"/>
            <a:ext cx="10131425" cy="145626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开始直播模块（主播端）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85335" y="1400810"/>
            <a:ext cx="6993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功能介绍</a:t>
            </a:r>
            <a:endParaRPr lang="zh-CN" altLang="en-US" sz="28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16" y="307975"/>
            <a:ext cx="10131425" cy="145626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开始直播模块（主播端）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585335" y="1400810"/>
            <a:ext cx="6993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技术细节</a:t>
            </a:r>
            <a:endParaRPr lang="zh-CN" altLang="en-US" sz="28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16" y="307975"/>
            <a:ext cx="10131425" cy="145626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观看直播模块（用户端）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85335" y="1400810"/>
            <a:ext cx="6993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功能介绍</a:t>
            </a:r>
            <a:endParaRPr lang="zh-CN" altLang="en-US" sz="28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16" y="307975"/>
            <a:ext cx="10131425" cy="145626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观看直播模块（用户端）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585335" y="1400810"/>
            <a:ext cx="6993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技术细节</a:t>
            </a:r>
            <a:endParaRPr lang="zh-CN" altLang="en-US" sz="28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45" y="61595"/>
            <a:ext cx="5656580" cy="80899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聊天室（用户端和客户端）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22215" y="704850"/>
            <a:ext cx="2030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功能介绍</a:t>
            </a:r>
            <a:endParaRPr lang="zh-CN" altLang="en-US" sz="28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4525" y="1168400"/>
            <a:ext cx="5705475" cy="567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211705" y="553961"/>
            <a:ext cx="7768590" cy="58477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lang="zh-CN" altLang="en-US" sz="320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目录</a:t>
            </a:r>
            <a:endParaRPr lang="zh-CN" altLang="en-US" sz="320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2"/>
            </p:custDataLst>
          </p:nvPr>
        </p:nvSpPr>
        <p:spPr>
          <a:xfrm>
            <a:off x="3380856" y="2205738"/>
            <a:ext cx="761040" cy="376237"/>
          </a:xfrm>
          <a:custGeom>
            <a:avLst/>
            <a:gdLst>
              <a:gd name="connsiteX0" fmla="*/ 0 w 761040"/>
              <a:gd name="connsiteY0" fmla="*/ 0 h 376237"/>
              <a:gd name="connsiteX1" fmla="*/ 171932 w 761040"/>
              <a:gd name="connsiteY1" fmla="*/ 0 h 376237"/>
              <a:gd name="connsiteX2" fmla="*/ 187438 w 761040"/>
              <a:gd name="connsiteY2" fmla="*/ 76803 h 376237"/>
              <a:gd name="connsiteX3" fmla="*/ 380520 w 761040"/>
              <a:gd name="connsiteY3" fmla="*/ 204787 h 376237"/>
              <a:gd name="connsiteX4" fmla="*/ 573603 w 761040"/>
              <a:gd name="connsiteY4" fmla="*/ 76803 h 376237"/>
              <a:gd name="connsiteX5" fmla="*/ 589109 w 761040"/>
              <a:gd name="connsiteY5" fmla="*/ 0 h 376237"/>
              <a:gd name="connsiteX6" fmla="*/ 761040 w 761040"/>
              <a:gd name="connsiteY6" fmla="*/ 0 h 376237"/>
              <a:gd name="connsiteX7" fmla="*/ 753780 w 761040"/>
              <a:gd name="connsiteY7" fmla="*/ 72022 h 376237"/>
              <a:gd name="connsiteX8" fmla="*/ 380520 w 761040"/>
              <a:gd name="connsiteY8" fmla="*/ 376237 h 376237"/>
              <a:gd name="connsiteX9" fmla="*/ 7261 w 761040"/>
              <a:gd name="connsiteY9" fmla="*/ 72022 h 37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1040" h="376237">
                <a:moveTo>
                  <a:pt x="0" y="0"/>
                </a:moveTo>
                <a:lnTo>
                  <a:pt x="171932" y="0"/>
                </a:lnTo>
                <a:lnTo>
                  <a:pt x="187438" y="76803"/>
                </a:lnTo>
                <a:cubicBezTo>
                  <a:pt x="219249" y="152014"/>
                  <a:pt x="293722" y="204787"/>
                  <a:pt x="380520" y="204787"/>
                </a:cubicBezTo>
                <a:cubicBezTo>
                  <a:pt x="467318" y="204787"/>
                  <a:pt x="541791" y="152014"/>
                  <a:pt x="573603" y="76803"/>
                </a:cubicBezTo>
                <a:lnTo>
                  <a:pt x="589109" y="0"/>
                </a:lnTo>
                <a:lnTo>
                  <a:pt x="761040" y="0"/>
                </a:lnTo>
                <a:lnTo>
                  <a:pt x="753780" y="72022"/>
                </a:lnTo>
                <a:cubicBezTo>
                  <a:pt x="718253" y="245637"/>
                  <a:pt x="564638" y="376237"/>
                  <a:pt x="380520" y="376237"/>
                </a:cubicBezTo>
                <a:cubicBezTo>
                  <a:pt x="196403" y="376237"/>
                  <a:pt x="42788" y="245637"/>
                  <a:pt x="7261" y="7202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/>
              </a:gs>
            </a:gsLst>
            <a:lin ang="16200000" scaled="1"/>
          </a:gradFill>
        </p:spPr>
        <p:txBody>
          <a:bodyPr rot="0" spcFirstLastPara="0" vertOverflow="overflow" horzOverflow="overflow" vert="horz" wrap="square" lIns="91440" tIns="45720" rIns="91440" bIns="504000" numCol="1" spcCol="0" rtlCol="0" fromWordArt="0" anchor="ctr" anchorCtr="0" forceAA="0" compatLnSpc="1">
            <a:normAutofit fontScale="25000" lnSpcReduction="2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 dirty="0">
                <a:solidFill>
                  <a:schemeClr val="accent1"/>
                </a:solidFill>
                <a:sym typeface="Arial" panose="020B0604020202020204" pitchFamily="34" charset="0"/>
              </a:rPr>
              <a:t>A</a:t>
            </a:r>
            <a:endParaRPr lang="zh-CN" altLang="en-US" sz="3200" b="1" dirty="0" err="1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4141897" y="2187860"/>
            <a:ext cx="4669249" cy="394210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zh-CN" altLang="pt-BR" kern="0" dirty="0">
                <a:sym typeface="Arial" panose="020B0604020202020204" pitchFamily="34" charset="0"/>
              </a:rPr>
              <a:t>一、功能模块介绍</a:t>
            </a:r>
            <a:endParaRPr lang="zh-CN" altLang="pt-BR" kern="0" dirty="0"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4"/>
            </p:custDataLst>
          </p:nvPr>
        </p:nvSpPr>
        <p:spPr>
          <a:xfrm>
            <a:off x="3380856" y="3597658"/>
            <a:ext cx="761040" cy="376237"/>
          </a:xfrm>
          <a:custGeom>
            <a:avLst/>
            <a:gdLst>
              <a:gd name="connsiteX0" fmla="*/ 0 w 761040"/>
              <a:gd name="connsiteY0" fmla="*/ 0 h 376237"/>
              <a:gd name="connsiteX1" fmla="*/ 171932 w 761040"/>
              <a:gd name="connsiteY1" fmla="*/ 0 h 376237"/>
              <a:gd name="connsiteX2" fmla="*/ 187438 w 761040"/>
              <a:gd name="connsiteY2" fmla="*/ 76803 h 376237"/>
              <a:gd name="connsiteX3" fmla="*/ 380520 w 761040"/>
              <a:gd name="connsiteY3" fmla="*/ 204787 h 376237"/>
              <a:gd name="connsiteX4" fmla="*/ 573603 w 761040"/>
              <a:gd name="connsiteY4" fmla="*/ 76803 h 376237"/>
              <a:gd name="connsiteX5" fmla="*/ 589109 w 761040"/>
              <a:gd name="connsiteY5" fmla="*/ 0 h 376237"/>
              <a:gd name="connsiteX6" fmla="*/ 761040 w 761040"/>
              <a:gd name="connsiteY6" fmla="*/ 0 h 376237"/>
              <a:gd name="connsiteX7" fmla="*/ 753780 w 761040"/>
              <a:gd name="connsiteY7" fmla="*/ 72022 h 376237"/>
              <a:gd name="connsiteX8" fmla="*/ 380520 w 761040"/>
              <a:gd name="connsiteY8" fmla="*/ 376237 h 376237"/>
              <a:gd name="connsiteX9" fmla="*/ 7261 w 761040"/>
              <a:gd name="connsiteY9" fmla="*/ 72022 h 37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1040" h="376237">
                <a:moveTo>
                  <a:pt x="0" y="0"/>
                </a:moveTo>
                <a:lnTo>
                  <a:pt x="171932" y="0"/>
                </a:lnTo>
                <a:lnTo>
                  <a:pt x="187438" y="76803"/>
                </a:lnTo>
                <a:cubicBezTo>
                  <a:pt x="219249" y="152014"/>
                  <a:pt x="293722" y="204787"/>
                  <a:pt x="380520" y="204787"/>
                </a:cubicBezTo>
                <a:cubicBezTo>
                  <a:pt x="467318" y="204787"/>
                  <a:pt x="541791" y="152014"/>
                  <a:pt x="573603" y="76803"/>
                </a:cubicBezTo>
                <a:lnTo>
                  <a:pt x="589109" y="0"/>
                </a:lnTo>
                <a:lnTo>
                  <a:pt x="761040" y="0"/>
                </a:lnTo>
                <a:lnTo>
                  <a:pt x="753780" y="72022"/>
                </a:lnTo>
                <a:cubicBezTo>
                  <a:pt x="718253" y="245637"/>
                  <a:pt x="564638" y="376237"/>
                  <a:pt x="380520" y="376237"/>
                </a:cubicBezTo>
                <a:cubicBezTo>
                  <a:pt x="196403" y="376237"/>
                  <a:pt x="42788" y="245637"/>
                  <a:pt x="7261" y="72022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504000" numCol="1" spcCol="0" rtlCol="0" fromWordArt="0" anchor="ctr" anchorCtr="0" forceAA="0" compatLnSpc="1">
            <a:normAutofit fontScale="25000" lnSpcReduction="2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 dirty="0">
                <a:solidFill>
                  <a:schemeClr val="accent2"/>
                </a:solidFill>
                <a:sym typeface="Arial" panose="020B0604020202020204" pitchFamily="34" charset="0"/>
              </a:rPr>
              <a:t>B</a:t>
            </a:r>
            <a:endParaRPr lang="zh-CN" altLang="en-US" sz="3200" b="1" dirty="0" err="1">
              <a:solidFill>
                <a:schemeClr val="accent2"/>
              </a:solidFill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4141897" y="3588670"/>
            <a:ext cx="4669249" cy="394210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 smtClean="0">
                <a:sym typeface="+mn-ea"/>
              </a:rPr>
              <a:t>二、</a:t>
            </a:r>
            <a:r>
              <a:rPr lang="en-US" altLang="zh-CN" dirty="0" smtClean="0">
                <a:sym typeface="+mn-ea"/>
              </a:rPr>
              <a:t>功能与技术细节</a:t>
            </a:r>
            <a:endParaRPr lang="zh-CN" altLang="pt-BR" kern="0" dirty="0">
              <a:sym typeface="Arial" panose="020B0604020202020204" pitchFamily="34" charset="0"/>
            </a:endParaRPr>
          </a:p>
        </p:txBody>
      </p:sp>
      <p:sp>
        <p:nvSpPr>
          <p:cNvPr id="12" name="任意多边形 11"/>
          <p:cNvSpPr/>
          <p:nvPr>
            <p:custDataLst>
              <p:tags r:id="rId6"/>
            </p:custDataLst>
          </p:nvPr>
        </p:nvSpPr>
        <p:spPr>
          <a:xfrm>
            <a:off x="3380856" y="4989578"/>
            <a:ext cx="761040" cy="376237"/>
          </a:xfrm>
          <a:custGeom>
            <a:avLst/>
            <a:gdLst>
              <a:gd name="connsiteX0" fmla="*/ 0 w 761040"/>
              <a:gd name="connsiteY0" fmla="*/ 0 h 376237"/>
              <a:gd name="connsiteX1" fmla="*/ 171932 w 761040"/>
              <a:gd name="connsiteY1" fmla="*/ 0 h 376237"/>
              <a:gd name="connsiteX2" fmla="*/ 187438 w 761040"/>
              <a:gd name="connsiteY2" fmla="*/ 76803 h 376237"/>
              <a:gd name="connsiteX3" fmla="*/ 380520 w 761040"/>
              <a:gd name="connsiteY3" fmla="*/ 204787 h 376237"/>
              <a:gd name="connsiteX4" fmla="*/ 573603 w 761040"/>
              <a:gd name="connsiteY4" fmla="*/ 76803 h 376237"/>
              <a:gd name="connsiteX5" fmla="*/ 589109 w 761040"/>
              <a:gd name="connsiteY5" fmla="*/ 0 h 376237"/>
              <a:gd name="connsiteX6" fmla="*/ 761040 w 761040"/>
              <a:gd name="connsiteY6" fmla="*/ 0 h 376237"/>
              <a:gd name="connsiteX7" fmla="*/ 753780 w 761040"/>
              <a:gd name="connsiteY7" fmla="*/ 72022 h 376237"/>
              <a:gd name="connsiteX8" fmla="*/ 380520 w 761040"/>
              <a:gd name="connsiteY8" fmla="*/ 376237 h 376237"/>
              <a:gd name="connsiteX9" fmla="*/ 7261 w 761040"/>
              <a:gd name="connsiteY9" fmla="*/ 72022 h 37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1040" h="376237">
                <a:moveTo>
                  <a:pt x="0" y="0"/>
                </a:moveTo>
                <a:lnTo>
                  <a:pt x="171932" y="0"/>
                </a:lnTo>
                <a:lnTo>
                  <a:pt x="187438" y="76803"/>
                </a:lnTo>
                <a:cubicBezTo>
                  <a:pt x="219249" y="152014"/>
                  <a:pt x="293722" y="204787"/>
                  <a:pt x="380520" y="204787"/>
                </a:cubicBezTo>
                <a:cubicBezTo>
                  <a:pt x="467318" y="204787"/>
                  <a:pt x="541791" y="152014"/>
                  <a:pt x="573603" y="76803"/>
                </a:cubicBezTo>
                <a:lnTo>
                  <a:pt x="589109" y="0"/>
                </a:lnTo>
                <a:lnTo>
                  <a:pt x="761040" y="0"/>
                </a:lnTo>
                <a:lnTo>
                  <a:pt x="753780" y="72022"/>
                </a:lnTo>
                <a:cubicBezTo>
                  <a:pt x="718253" y="245637"/>
                  <a:pt x="564638" y="376237"/>
                  <a:pt x="380520" y="376237"/>
                </a:cubicBezTo>
                <a:cubicBezTo>
                  <a:pt x="196403" y="376237"/>
                  <a:pt x="42788" y="245637"/>
                  <a:pt x="7261" y="72022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Overflow="overflow" horzOverflow="overflow" vert="horz" wrap="square" lIns="91440" tIns="45720" rIns="91440" bIns="504000" numCol="1" spcCol="0" rtlCol="0" fromWordArt="0" anchor="ctr" anchorCtr="0" forceAA="0" compatLnSpc="1">
            <a:normAutofit fontScale="25000" lnSpcReduction="2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 dirty="0">
                <a:solidFill>
                  <a:schemeClr val="accent3"/>
                </a:solidFill>
                <a:sym typeface="Arial" panose="020B0604020202020204" pitchFamily="34" charset="0"/>
              </a:rPr>
              <a:t>C</a:t>
            </a:r>
            <a:endParaRPr lang="zh-CN" altLang="en-US" sz="3200" b="1" dirty="0" err="1">
              <a:solidFill>
                <a:schemeClr val="accent3"/>
              </a:solidFill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4141897" y="4980590"/>
            <a:ext cx="4669249" cy="394210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zh-CN" altLang="pt-BR" kern="0" dirty="0">
                <a:sym typeface="Arial" panose="020B0604020202020204" pitchFamily="34" charset="0"/>
              </a:rPr>
              <a:t>三、</a:t>
            </a:r>
            <a:r>
              <a:rPr lang="en-US" altLang="zh-CN" kern="0" dirty="0">
                <a:sym typeface="Arial" panose="020B0604020202020204" pitchFamily="34" charset="0"/>
              </a:rPr>
              <a:t>APP</a:t>
            </a:r>
            <a:r>
              <a:rPr lang="zh-CN" altLang="en-US" kern="0" dirty="0">
                <a:sym typeface="Arial" panose="020B0604020202020204" pitchFamily="34" charset="0"/>
              </a:rPr>
              <a:t>展示</a:t>
            </a:r>
            <a:endParaRPr lang="zh-CN" altLang="en-US" kern="0" dirty="0"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16" y="307975"/>
            <a:ext cx="10131425" cy="145626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聊天室（用户端和客户端）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12565" y="1395095"/>
            <a:ext cx="6993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技术细节</a:t>
            </a:r>
            <a:r>
              <a:rPr lang="en-US" altLang="zh-CN" sz="28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--ProtoBuf</a:t>
            </a:r>
            <a:endParaRPr lang="en-US" altLang="zh-CN" sz="28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8540" y="2275205"/>
            <a:ext cx="802513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1. 是什么？ </a:t>
            </a:r>
            <a:endParaRPr lang="zh-CN" altLang="en-US" sz="2400"/>
          </a:p>
          <a:p>
            <a:r>
              <a:rPr lang="zh-CN" altLang="en-US" sz="2400"/>
              <a:t>　　Google Protocol Buffer(简称 Protobuf)是一种轻便高效的结构化数据存储格式，平台无关、语言无关、可扩展，可用于通讯协议和数据存储等领域。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2. 为什么要用？</a:t>
            </a:r>
            <a:endParaRPr lang="zh-CN" altLang="en-US" sz="2400"/>
          </a:p>
          <a:p>
            <a:r>
              <a:rPr lang="zh-CN" altLang="en-US" sz="2400"/>
              <a:t>　　- 平台无关，语言无关，可扩展；</a:t>
            </a:r>
            <a:endParaRPr lang="zh-CN" altLang="en-US" sz="2400"/>
          </a:p>
          <a:p>
            <a:r>
              <a:rPr lang="zh-CN" altLang="en-US" sz="2400"/>
              <a:t>　　- 提供了友好的动态库，使用简单；</a:t>
            </a:r>
            <a:endParaRPr lang="zh-CN" altLang="en-US" sz="2400"/>
          </a:p>
          <a:p>
            <a:r>
              <a:rPr lang="zh-CN" altLang="en-US" sz="2400"/>
              <a:t>　　- 解析速度快，比对应的XML快约20-100倍；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1929" y="-98425"/>
            <a:ext cx="10131425" cy="145626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聊天室（用户端和客户端）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182110" y="1037590"/>
            <a:ext cx="6993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技术细节</a:t>
            </a:r>
            <a:r>
              <a:rPr lang="en-US" altLang="zh-CN" sz="28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--ProtoBuf</a:t>
            </a:r>
            <a:endParaRPr lang="en-US" altLang="zh-CN" sz="28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67255" y="2479675"/>
            <a:ext cx="77622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</a:t>
            </a:r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中，</a:t>
            </a:r>
            <a:r>
              <a:rPr lang="en-US" altLang="zh-CN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  <a:sym typeface="+mn-ea"/>
              </a:rPr>
              <a:t>ProtoBuf</a:t>
            </a:r>
            <a:r>
              <a:rPr lang="zh-CN" altLang="en-US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  <a:sym typeface="+mn-ea"/>
              </a:rPr>
              <a:t>的应用思想是基于</a:t>
            </a:r>
            <a:r>
              <a:rPr lang="zh-CN" altLang="en-US">
                <a:sym typeface="+mn-ea"/>
              </a:rPr>
              <a:t>Builder设计</a:t>
            </a:r>
            <a:r>
              <a:rPr lang="zh-CN" altLang="en-US">
                <a:sym typeface="+mn-ea"/>
              </a:rPr>
              <a:t>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Builder模式定义：将一个复杂对象的构建与它的表示分离，使得同样的构建过程可以创建不同的表示。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1929" y="-98425"/>
            <a:ext cx="10131425" cy="145626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聊天室（用户端和客户端）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182110" y="1037590"/>
            <a:ext cx="6993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技术细节</a:t>
            </a:r>
            <a:r>
              <a:rPr lang="en-US" altLang="zh-CN" sz="28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--ProtoBuf</a:t>
            </a:r>
            <a:endParaRPr lang="en-US" altLang="zh-CN" sz="28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4830" y="3305175"/>
            <a:ext cx="6235065" cy="1497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" y="1485900"/>
            <a:ext cx="4457700" cy="47961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9130" y="6342380"/>
            <a:ext cx="1709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类</a:t>
            </a:r>
            <a:endParaRPr lang="zh-CN" altLang="en-US" sz="28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95285" y="4988560"/>
            <a:ext cx="1233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实例</a:t>
            </a:r>
            <a:endParaRPr lang="zh-CN" altLang="en-US" sz="28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3555" y="1301750"/>
            <a:ext cx="9302750" cy="2421255"/>
          </a:xfrm>
        </p:spPr>
        <p:txBody>
          <a:bodyPr>
            <a:normAutofit/>
          </a:bodyPr>
          <a:lstStyle/>
          <a:p>
            <a:pPr algn="ctr"/>
            <a:r>
              <a:rPr lang="zh-CN" altLang="pt-BR" sz="6000" kern="0" dirty="0">
                <a:sym typeface="Arial" panose="020B0604020202020204" pitchFamily="34" charset="0"/>
              </a:rPr>
              <a:t>三、</a:t>
            </a:r>
            <a:r>
              <a:rPr lang="en-US" altLang="zh-CN" sz="6000" kern="0" dirty="0">
                <a:sym typeface="Arial" panose="020B0604020202020204" pitchFamily="34" charset="0"/>
              </a:rPr>
              <a:t>APP</a:t>
            </a:r>
            <a:r>
              <a:rPr lang="zh-CN" altLang="en-US" sz="6000" kern="0" dirty="0">
                <a:sym typeface="Arial" panose="020B0604020202020204" pitchFamily="34" charset="0"/>
              </a:rPr>
              <a:t>展示</a:t>
            </a:r>
            <a:endParaRPr lang="zh-CN" altLang="en-US" sz="6000" kern="0" dirty="0"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3555" y="1301750"/>
            <a:ext cx="9302750" cy="2421255"/>
          </a:xfrm>
        </p:spPr>
        <p:txBody>
          <a:bodyPr>
            <a:normAutofit/>
          </a:bodyPr>
          <a:lstStyle/>
          <a:p>
            <a:pPr algn="ctr"/>
            <a:r>
              <a:rPr lang="zh-CN" altLang="pt-BR" sz="6000" kern="0" dirty="0">
                <a:sym typeface="Arial" panose="020B0604020202020204" pitchFamily="34" charset="0"/>
              </a:rPr>
              <a:t>一、功能模块介绍</a:t>
            </a:r>
            <a:endParaRPr lang="zh-CN" altLang="en-US" sz="6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506" y="170815"/>
            <a:ext cx="10131425" cy="1456267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主要功能模块</a:t>
            </a:r>
            <a:endParaRPr lang="zh-CN" altLang="en-US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1905000"/>
          <a:ext cx="85337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直播端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用户端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注册登录、用户中心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注册登录、用户中心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直播列表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直播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观看直播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聊天室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聊天室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16" y="307975"/>
            <a:ext cx="10131425" cy="1456267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各周功能列表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080" y="2612390"/>
            <a:ext cx="9387205" cy="34436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24780" y="1764030"/>
            <a:ext cx="3559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第二周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16" y="307975"/>
            <a:ext cx="10131425" cy="1456267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各周功能列表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56200" y="1647190"/>
            <a:ext cx="3559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第三周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315" y="2329180"/>
            <a:ext cx="1059688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16" y="307975"/>
            <a:ext cx="10131425" cy="1456267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各周功能列表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56200" y="1647190"/>
            <a:ext cx="3559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第四周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180" y="2213610"/>
            <a:ext cx="10582275" cy="4624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3555" y="1301750"/>
            <a:ext cx="9302750" cy="2421255"/>
          </a:xfrm>
        </p:spPr>
        <p:txBody>
          <a:bodyPr>
            <a:normAutofit/>
          </a:bodyPr>
          <a:lstStyle/>
          <a:p>
            <a:pPr algn="ctr"/>
            <a:r>
              <a:rPr lang="zh-CN" altLang="pt-BR" sz="6000" kern="0" dirty="0">
                <a:sym typeface="Arial" panose="020B0604020202020204" pitchFamily="34" charset="0"/>
              </a:rPr>
              <a:t>二、</a:t>
            </a:r>
            <a:r>
              <a:rPr lang="en-US" altLang="zh-CN" sz="6000" dirty="0" smtClean="0">
                <a:sym typeface="+mn-ea"/>
              </a:rPr>
              <a:t>功能与技术细节</a:t>
            </a:r>
            <a:endParaRPr lang="zh-CN" altLang="pt-BR" sz="6000" kern="0" dirty="0"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16" y="307975"/>
            <a:ext cx="10131425" cy="145626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注册登录模块（用户端与主播端）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585335" y="1400810"/>
            <a:ext cx="6993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功能介绍</a:t>
            </a:r>
            <a:endParaRPr lang="zh-CN" altLang="en-US" sz="28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2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M_TAG_VERSION" val="1.0"/>
  <p:tag name="KSO_WM_TEMPLATE_CATEGORY" val="diagram"/>
  <p:tag name="KSO_WM_TEMPLATE_INDEX" val="160534"/>
  <p:tag name="KSO_WM_UNIT_TYPE" val="a"/>
  <p:tag name="KSO_WM_UNIT_INDEX" val="1"/>
  <p:tag name="KSO_WM_UNIT_ID" val="259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TEMPLATE_CATEGORY" val="diagram"/>
  <p:tag name="KSO_WM_TEMPLATE_INDEX" val="160534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TAG_VERSION" val="1.0"/>
  <p:tag name="KSO_WM_TEMPLATE_CATEGORY" val="diagram"/>
  <p:tag name="KSO_WM_TEMPLATE_INDEX" val="160534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TAG_VERSION" val="1.0"/>
  <p:tag name="KSO_WM_TEMPLATE_CATEGORY" val="diagram"/>
  <p:tag name="KSO_WM_TEMPLATE_INDEX" val="160534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6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160534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TAG_VERSION" val="1.0"/>
  <p:tag name="KSO_WM_TEMPLATE_CATEGORY" val="diagram"/>
  <p:tag name="KSO_WM_TEMPLATE_INDEX" val="160534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TEXT_FILL_FORE_SCHEMECOLOR_INDEX" val="7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TEMPLATE_CATEGORY" val="diagram"/>
  <p:tag name="KSO_WM_TEMPLATE_INDEX" val="160534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SLIDE_ID" val="diagram160534_4"/>
  <p:tag name="KSO_WM_SLIDE_INDEX" val="4"/>
  <p:tag name="KSO_WM_SLIDE_ITEM_CNT" val="3"/>
  <p:tag name="KSO_WM_SLIDE_LAYOUT" val="a_m"/>
  <p:tag name="KSO_WM_SLIDE_LAYOUT_CNT" val="1_1"/>
  <p:tag name="KSO_WM_SLIDE_TYPE" val="contents"/>
  <p:tag name="KSO_WM_BEAUTIFY_FLAG" val="#wm#"/>
  <p:tag name="KSO_WM_TEMPLATE_CATEGORY" val="diagram"/>
  <p:tag name="KSO_WM_TEMPLATE_INDEX" val="160534"/>
  <p:tag name="KSO_WM_DIAGRAM_GROUP_CODE" val="m1-1"/>
  <p:tag name="KSO_WM_TAG_VERSION" val="1.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WPS 演示</Application>
  <PresentationFormat>宽屏</PresentationFormat>
  <Paragraphs>126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Arial</vt:lpstr>
      <vt:lpstr>Calibri Light</vt:lpstr>
      <vt:lpstr>Microsoft YaHei</vt:lpstr>
      <vt:lpstr>Arial Unicode MS</vt:lpstr>
      <vt:lpstr>Calibri</vt:lpstr>
      <vt:lpstr>DengXian</vt:lpstr>
      <vt:lpstr>天体</vt:lpstr>
      <vt:lpstr>客户端七月份工作汇报</vt:lpstr>
      <vt:lpstr>PowerPoint 演示文稿</vt:lpstr>
      <vt:lpstr>一、功能模块介绍</vt:lpstr>
      <vt:lpstr>1. 主要功能模块</vt:lpstr>
      <vt:lpstr>2. 各周功能列表</vt:lpstr>
      <vt:lpstr>2. 各周功能列表</vt:lpstr>
      <vt:lpstr>2. 各周功能列表</vt:lpstr>
      <vt:lpstr>二、功能与技术细节</vt:lpstr>
      <vt:lpstr>注册登录模块（用户端与主播端）</vt:lpstr>
      <vt:lpstr>注册登录模块（用户端与主播端）</vt:lpstr>
      <vt:lpstr>用户中心模块（用户端与主播端）</vt:lpstr>
      <vt:lpstr>用户中心模块（用户端与主播端）</vt:lpstr>
      <vt:lpstr>直播列表（用户端）</vt:lpstr>
      <vt:lpstr>直播列表（用户端）</vt:lpstr>
      <vt:lpstr>开始直播模块（主播端）</vt:lpstr>
      <vt:lpstr>开始直播模块（主播端）</vt:lpstr>
      <vt:lpstr>观看直播模块（用户端）</vt:lpstr>
      <vt:lpstr>观看直播模块（用户端）</vt:lpstr>
      <vt:lpstr>聊天室（用户端和客户端）</vt:lpstr>
      <vt:lpstr>聊天室（用户端和客户端）</vt:lpstr>
      <vt:lpstr>聊天室（用户端和客户端）</vt:lpstr>
      <vt:lpstr>聊天室（用户端和客户端）</vt:lpstr>
      <vt:lpstr>三、APP展示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Ken Yuan</dc:creator>
  <cp:lastModifiedBy>puredragon</cp:lastModifiedBy>
  <cp:revision>57</cp:revision>
  <dcterms:created xsi:type="dcterms:W3CDTF">2018-06-29T07:52:00Z</dcterms:created>
  <dcterms:modified xsi:type="dcterms:W3CDTF">2018-07-27T07:58:44Z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