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6" r:id="rId11"/>
    <p:sldId id="268" r:id="rId12"/>
    <p:sldId id="280" r:id="rId13"/>
    <p:sldId id="270" r:id="rId14"/>
    <p:sldId id="271" r:id="rId15"/>
    <p:sldId id="272" r:id="rId16"/>
    <p:sldId id="278" r:id="rId17"/>
    <p:sldId id="279" r:id="rId18"/>
    <p:sldId id="264" r:id="rId19"/>
    <p:sldId id="281" r:id="rId20"/>
    <p:sldId id="275" r:id="rId21"/>
    <p:sldId id="276" r:id="rId22"/>
    <p:sldId id="277" r:id="rId23"/>
    <p:sldId id="274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4EF619-49CD-4B99-A318-C96C27657C22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1880" cy="4027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024440" y="9721800"/>
            <a:ext cx="307656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6E04BA-F50E-49C0-9CEF-3641E7D31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80175D7-9F35-4B52-8EC9-7A3B4C99B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016FE1-52A6-46C2-961B-82A08BEF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3015BC-C37C-4B71-AC3F-A21A4F5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2422CC-2B23-4BA8-8931-21A5C9F0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12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765A13-86B9-4058-8D18-0298A131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10C5DE1-0571-4B36-A354-98026086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281128-4A92-45A4-A23C-A2A64B1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D5115A-2A6C-4A38-AB0E-6BD4C3CA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D706D44-E217-40E4-93BC-64E353D5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2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9FD22CB-D5AD-4FFE-86D1-15F1091B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D30BEA5-F758-41EF-A1F5-48BBF395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0BF36F-A7F4-406E-B563-2C98FB1B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E648F0-2D47-4B46-A3C6-E1345655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EA7A76A-10DA-4DFB-9806-BCC3BFED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68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A51B27-27B8-4A15-AEEF-C92CA176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2BBBCD-3E3D-4727-A255-1C970D68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0B456C-30E8-4EF0-85A9-FB577DD7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2C4141C-C8C0-4B9E-B9EF-FDD28D38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B5430A-B59D-47D9-8B9A-751881B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3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4784CF-F455-4683-84DC-013B030D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2CE81B-7193-4AF6-8BF9-07915EC2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D31BD5-8650-4206-956A-D107FAD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D9282C6-E13A-40CA-A624-90418DCC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3BC648-BC00-4CB5-B0DD-C7210849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364BD-BFED-4EE3-B61A-6EA97FAF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C130F-9E81-424C-81F9-C58887BD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763E414-35F7-4645-97ED-78D5CE258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BF137A3-F1EC-4703-A65F-2DCFF975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A4969E-A03F-46FA-A01A-E13AA65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F764495-5AAF-4C93-8318-38739582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0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59595A-B117-41C9-A2C2-7F156AC5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7388B1-B50E-4592-85CA-47C579AA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A2B08D0-8526-4895-B8FC-11379E8B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A199330-4496-4018-B8F2-AA218995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FDC19F8-9FA9-4E83-B264-94E4EFBE7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0F6AA65-E53B-4871-A478-E99AB392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FE6BB35-5C6D-45F8-A715-6B91A29C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BA859DE-A3A3-425F-A6FF-5D3E5613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370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7575A1-1A66-4698-8E01-5D48E45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7AAC699-37BE-4FB3-BAE4-BDB05A6E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68554E5-4056-43F9-B308-6DB400A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070416E-083E-4B9B-A854-77808E49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53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AD32647-3EEC-4054-BB80-772F3B5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778866E-4225-4BC2-9C8D-60480AAE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DB0EF5D-CA4F-4144-860A-A4D3E1D9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4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1F12DF-606C-45BD-85E0-730E053B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3F9A9F-9DE3-48D0-AE3C-78D96416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707AA6E-F44D-4FF5-9674-6F9A773F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019D834-AEBF-40B2-8A39-E46219DB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7D603FA-C9C5-46E6-92A6-9C2263CF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13238C6-46AE-4C8A-97DC-8647492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42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CA799D-E04D-45A5-93BB-F21B4E07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45BBCE6-064E-4B0C-8336-2E2C163F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7D07CF4-4DC0-4354-A010-71862D1F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2E75CCB-0D3F-4544-BF06-9315D7F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5DDD86-7E9E-433C-ABAB-A718F0A5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8C5E122-53F4-4F1E-8D15-8BFA6A4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54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C8B736B-59E5-4E48-8B0E-DCD711D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7C8A7CB-B45D-430A-A407-6858AE6C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50FAA1-42B0-4EE7-925A-561DABAB1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EE3268-AF90-4D1B-B5C5-AA22DD44F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7593FE-1255-4CB7-98C6-E6AE55F3F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2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23880" y="1323000"/>
            <a:ext cx="9142560" cy="21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3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微软雅黑"/>
              </a:rPr>
              <a:t>server team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Arial"/>
                <a:ea typeface="微软雅黑"/>
              </a:rPr>
              <a:t>monthly report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陈喆、陈俊逸、卢先鑫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api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设计与实现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1.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登录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2.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注册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3.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忘记密码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4.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重置密码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0220B79-6E32-430B-BE34-9C18AC8AAF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7198" y="0"/>
            <a:ext cx="7555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9555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数据库设计与实现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030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数据库设计与实现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539A7D6-F420-45E8-8FDB-F36BE08C2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913" y="113837"/>
            <a:ext cx="10736173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667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1.</a:t>
            </a: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协议设计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2.api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设计与实现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3.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系统架构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039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altLang="zh-CN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协议设计：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技术方案</a:t>
            </a: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: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json,xml,protobuf</a:t>
            </a: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..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516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altLang="zh-CN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协议设计：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P</a:t>
            </a:r>
            <a:r>
              <a:rPr lang="en-US" altLang="zh-CN" sz="2400" b="0" strike="noStrike" spc="-1" dirty="0" err="1">
                <a:solidFill>
                  <a:srgbClr val="404040"/>
                </a:solidFill>
                <a:latin typeface="Arial"/>
                <a:ea typeface="微软雅黑"/>
              </a:rPr>
              <a:t>rotobuf</a:t>
            </a: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:</a:t>
            </a:r>
            <a:endParaRPr lang="en-US" altLang="zh-CN" sz="2400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1.性能好、效率高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2.</a:t>
            </a: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有代码生成机制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3.</a:t>
            </a: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支持Java、Python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610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28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协议设计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xmlns="" id="{4DE1C138-8C20-4802-B712-85D736F6730E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342240" y="1582560"/>
            <a:ext cx="3808080" cy="4122720"/>
          </a:xfrm>
          <a:prstGeom prst="rect">
            <a:avLst/>
          </a:prstGeom>
          <a:ln>
            <a:noFill/>
          </a:ln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xmlns="" id="{2789F53D-3516-4C05-9ED7-60BE84F3408E}"/>
              </a:ext>
            </a:extLst>
          </p:cNvPr>
          <p:cNvPicPr/>
          <p:nvPr/>
        </p:nvPicPr>
        <p:blipFill>
          <a:blip r:embed="rId3" cstate="print"/>
          <a:srcRect t="2063"/>
          <a:stretch/>
        </p:blipFill>
        <p:spPr>
          <a:xfrm>
            <a:off x="4518720" y="1552680"/>
            <a:ext cx="7331040" cy="4152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32537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altLang="zh-CN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api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设计与实现：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1.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开始直播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2.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结束直播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3.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进入房间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4.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退出房间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5.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刷新房间列表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613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69800" y="251640"/>
            <a:ext cx="1143108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0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系统架构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32920" y="706680"/>
            <a:ext cx="5661360" cy="5992200"/>
          </a:xfrm>
          <a:prstGeom prst="rect">
            <a:avLst/>
          </a:prstGeom>
          <a:gradFill rotWithShape="0">
            <a:gsLst>
              <a:gs pos="0">
                <a:srgbClr val="ABBDF5"/>
              </a:gs>
              <a:gs pos="100000">
                <a:srgbClr val="9CB1F2"/>
              </a:gs>
            </a:gsLst>
            <a:lin ang="5400000"/>
          </a:gradFill>
          <a:ln w="6480">
            <a:solidFill>
              <a:srgbClr val="477DE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7512840" y="864720"/>
            <a:ext cx="4208040" cy="2237400"/>
          </a:xfrm>
          <a:prstGeom prst="rect">
            <a:avLst/>
          </a:prstGeom>
          <a:gradFill rotWithShape="0">
            <a:gsLst>
              <a:gs pos="0">
                <a:srgbClr val="FAD9AB"/>
              </a:gs>
              <a:gs pos="100000">
                <a:srgbClr val="F8D19B"/>
              </a:gs>
            </a:gsLst>
            <a:lin ang="5400000"/>
          </a:gradFill>
          <a:ln w="6480">
            <a:solidFill>
              <a:srgbClr val="F3B74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1352520" y="864720"/>
            <a:ext cx="28879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微软雅黑"/>
              </a:rPr>
              <a:t>ServerSocket (addr, port)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31840" y="1391400"/>
            <a:ext cx="5662080" cy="2041920"/>
          </a:xfrm>
          <a:prstGeom prst="rect">
            <a:avLst/>
          </a:prstGeom>
          <a:gradFill rotWithShape="0">
            <a:gsLst>
              <a:gs pos="0">
                <a:srgbClr val="ABBDF5"/>
              </a:gs>
              <a:gs pos="100000">
                <a:srgbClr val="9CB1F2"/>
              </a:gs>
            </a:gsLst>
            <a:lin ang="5400000"/>
          </a:gradFill>
          <a:ln w="6480">
            <a:solidFill>
              <a:srgbClr val="477DE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259200" y="1404720"/>
            <a:ext cx="5635440" cy="28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clientList =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“anchorName1”: [client1(addr, port), client2, client3 ...],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“anchorName2”: [client1(addr, port), client2, client3 ...],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“anchorName3”: [client1(addr, port), client2, client3 ...],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45880" y="3587040"/>
            <a:ext cx="56354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recv(), send():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接收客户端信息，提取客户端的(addr, port)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信息类别判断：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type = 0 ：离开房间，将客户端的地址加入到对应	        主播列表中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type = 1 ：进入房间，将客户端的地址从对应主播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                列表中删除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type = 2 ：聊天，将客户端聊天信息转发到该主播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                列表中的所有客户端地址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type = 3 ：创建房间, 在列表中创建相应的key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7512840" y="673200"/>
            <a:ext cx="4207320" cy="558720"/>
          </a:xfrm>
          <a:prstGeom prst="rect">
            <a:avLst/>
          </a:prstGeom>
          <a:gradFill rotWithShape="0">
            <a:gsLst>
              <a:gs pos="0">
                <a:srgbClr val="FAD9AB"/>
              </a:gs>
              <a:gs pos="100000">
                <a:srgbClr val="F8D19B"/>
              </a:gs>
            </a:gsLst>
            <a:lin ang="5400000"/>
          </a:gradFill>
          <a:ln w="6480">
            <a:solidFill>
              <a:srgbClr val="F3B74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7694280" y="768960"/>
            <a:ext cx="3920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微软雅黑"/>
              </a:rPr>
              <a:t> ClientSocket (addr1, port1)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694280" y="1404720"/>
            <a:ext cx="42066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recv():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接收服务器转发信息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send():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发送消息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7514640" y="3866040"/>
            <a:ext cx="4207320" cy="500760"/>
          </a:xfrm>
          <a:prstGeom prst="rect">
            <a:avLst/>
          </a:prstGeom>
          <a:gradFill rotWithShape="0">
            <a:gsLst>
              <a:gs pos="0">
                <a:srgbClr val="FAD9AB"/>
              </a:gs>
              <a:gs pos="100000">
                <a:srgbClr val="F8D19B"/>
              </a:gs>
            </a:gsLst>
            <a:lin ang="5400000"/>
          </a:gradFill>
          <a:ln w="6480">
            <a:solidFill>
              <a:srgbClr val="F3B74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2"/>
          <p:cNvSpPr/>
          <p:nvPr/>
        </p:nvSpPr>
        <p:spPr>
          <a:xfrm>
            <a:off x="7514640" y="3935880"/>
            <a:ext cx="3920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微软雅黑"/>
              </a:rPr>
              <a:t>ClientSocket (addr2, port2)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7513200" y="4861440"/>
            <a:ext cx="4207320" cy="500760"/>
          </a:xfrm>
          <a:prstGeom prst="rect">
            <a:avLst/>
          </a:prstGeom>
          <a:gradFill rotWithShape="0">
            <a:gsLst>
              <a:gs pos="0">
                <a:srgbClr val="FAD9AB"/>
              </a:gs>
              <a:gs pos="100000">
                <a:srgbClr val="F8D19B"/>
              </a:gs>
            </a:gsLst>
            <a:lin ang="5400000"/>
          </a:gradFill>
          <a:ln w="6480">
            <a:solidFill>
              <a:srgbClr val="F3B74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4"/>
          <p:cNvSpPr/>
          <p:nvPr/>
        </p:nvSpPr>
        <p:spPr>
          <a:xfrm>
            <a:off x="7513920" y="5946120"/>
            <a:ext cx="4207320" cy="500760"/>
          </a:xfrm>
          <a:prstGeom prst="rect">
            <a:avLst/>
          </a:prstGeom>
          <a:gradFill rotWithShape="0">
            <a:gsLst>
              <a:gs pos="0">
                <a:srgbClr val="FAD9AB"/>
              </a:gs>
              <a:gs pos="100000">
                <a:srgbClr val="F8D19B"/>
              </a:gs>
            </a:gsLst>
            <a:lin ang="5400000"/>
          </a:gradFill>
          <a:ln w="6480">
            <a:solidFill>
              <a:srgbClr val="F3B74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5"/>
          <p:cNvSpPr/>
          <p:nvPr/>
        </p:nvSpPr>
        <p:spPr>
          <a:xfrm>
            <a:off x="7514640" y="4928760"/>
            <a:ext cx="3920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微软雅黑"/>
              </a:rPr>
              <a:t>ClientSocket (addr3, port3)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7837920" y="6012720"/>
            <a:ext cx="3920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                        。。。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 flipV="1">
            <a:off x="5942013" y="1930217"/>
            <a:ext cx="1616040" cy="144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8"/>
          <p:cNvSpPr/>
          <p:nvPr/>
        </p:nvSpPr>
        <p:spPr>
          <a:xfrm>
            <a:off x="5881320" y="3449160"/>
            <a:ext cx="1631880" cy="66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9"/>
          <p:cNvSpPr/>
          <p:nvPr/>
        </p:nvSpPr>
        <p:spPr>
          <a:xfrm>
            <a:off x="5895360" y="3521160"/>
            <a:ext cx="1615320" cy="156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0"/>
          <p:cNvSpPr/>
          <p:nvPr/>
        </p:nvSpPr>
        <p:spPr>
          <a:xfrm>
            <a:off x="5895360" y="3563640"/>
            <a:ext cx="1615320" cy="259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1"/>
          <p:cNvSpPr/>
          <p:nvPr/>
        </p:nvSpPr>
        <p:spPr>
          <a:xfrm rot="19140000">
            <a:off x="5808240" y="2341080"/>
            <a:ext cx="1783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anchorName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 rot="1380000">
            <a:off x="6052680" y="3563640"/>
            <a:ext cx="1783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anchorName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23"/>
          <p:cNvSpPr/>
          <p:nvPr/>
        </p:nvSpPr>
        <p:spPr>
          <a:xfrm rot="2760000">
            <a:off x="6068520" y="4198680"/>
            <a:ext cx="1783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anchorName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24"/>
          <p:cNvSpPr/>
          <p:nvPr/>
        </p:nvSpPr>
        <p:spPr>
          <a:xfrm rot="3540000">
            <a:off x="5812200" y="4897440"/>
            <a:ext cx="1783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anchorName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altLang="zh-CN" sz="28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系统架构：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实现：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Asyncio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模块</a:t>
            </a: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loop.start_server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方法实现连接监听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协程轮询</a:t>
            </a: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writer.read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监听消息接收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093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微软雅黑"/>
              </a:rPr>
              <a:t>Overview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77240" y="1971000"/>
            <a:ext cx="11106000" cy="30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直播服务器搭建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聊天室设计与实现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微软雅黑"/>
              </a:rPr>
              <a:t>其余功能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710" y="121285"/>
            <a:ext cx="10515600" cy="92964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1. </a:t>
            </a:r>
            <a:r>
              <a:rPr lang="zh-CN" altLang="en-US"/>
              <a:t>单元测试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6890" y="751840"/>
            <a:ext cx="10841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调研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测试：登陆、忘记密码、刷新房间列表、获取用户信息、进入房间 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6875" y="2218690"/>
            <a:ext cx="10515600" cy="929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2. </a:t>
            </a:r>
            <a:r>
              <a:rPr lang="zh-CN" altLang="en-US"/>
              <a:t>日志系统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5005" y="2753995"/>
            <a:ext cx="10841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调研 （林敬）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设计与实现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6825" y="2443480"/>
            <a:ext cx="8060690" cy="197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215" y="4834255"/>
            <a:ext cx="11544300" cy="1140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342265" y="411480"/>
            <a:ext cx="10515600" cy="929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3. Session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1340" y="1026160"/>
            <a:ext cx="108413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用户登陆检测是否存在该</a:t>
            </a:r>
            <a:r>
              <a:rPr lang="en-US" altLang="zh-CN" sz="2000"/>
              <a:t>session</a:t>
            </a:r>
            <a:r>
              <a:rPr lang="zh-CN" altLang="en-US" sz="2000"/>
              <a:t>：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/>
              <a:t>不存在（首次登陆、</a:t>
            </a:r>
            <a:r>
              <a:rPr lang="en-US" altLang="zh-CN" sz="2000"/>
              <a:t>session</a:t>
            </a:r>
            <a:r>
              <a:rPr lang="zh-CN" altLang="en-US" sz="2000"/>
              <a:t>过期）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1</a:t>
            </a:r>
            <a:r>
              <a:rPr lang="zh-CN" altLang="en-US" sz="2000"/>
              <a:t>）创建</a:t>
            </a:r>
            <a:r>
              <a:rPr lang="en-US" altLang="zh-CN" sz="2000"/>
              <a:t>session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  2</a:t>
            </a:r>
            <a:r>
              <a:rPr lang="zh-CN" altLang="en-US" sz="2000"/>
              <a:t>）保存用户信息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3)   </a:t>
            </a:r>
            <a:r>
              <a:rPr lang="zh-CN" altLang="en-US" sz="2000">
                <a:sym typeface="+mn-ea"/>
              </a:rPr>
              <a:t>生成</a:t>
            </a:r>
            <a:r>
              <a:rPr lang="en-US" altLang="zh-CN" sz="2000">
                <a:sym typeface="+mn-ea"/>
              </a:rPr>
              <a:t>session_key</a:t>
            </a:r>
            <a:r>
              <a:rPr lang="zh-CN" altLang="en-US" sz="2000">
                <a:sym typeface="+mn-ea"/>
              </a:rPr>
              <a:t>，将</a:t>
            </a:r>
            <a:r>
              <a:rPr lang="en-US" altLang="zh-CN" sz="2000">
                <a:sym typeface="+mn-ea"/>
              </a:rPr>
              <a:t>session</a:t>
            </a:r>
            <a:r>
              <a:rPr lang="zh-CN" altLang="en-US" sz="2000">
                <a:sym typeface="+mn-ea"/>
              </a:rPr>
              <a:t>相关信息存入数据库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）返回</a:t>
            </a:r>
            <a:r>
              <a:rPr lang="en-US" altLang="zh-CN" sz="2000">
                <a:sym typeface="+mn-ea"/>
              </a:rPr>
              <a:t>session_key</a:t>
            </a:r>
            <a:r>
              <a:rPr lang="zh-CN" altLang="en-US" sz="2000">
                <a:sym typeface="+mn-ea"/>
              </a:rPr>
              <a:t>给客户端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457200" indent="-457200">
              <a:buFont typeface="+mj-lt"/>
              <a:buAutoNum type="alphaLcPeriod" startAt="2"/>
            </a:pPr>
            <a:r>
              <a:rPr lang="zh-CN" altLang="en-US" sz="2000">
                <a:sym typeface="+mn-ea"/>
              </a:rPr>
              <a:t>存在 ：取出用户信息登陆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0475" y="3668395"/>
            <a:ext cx="9940925" cy="27857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342265" y="411480"/>
            <a:ext cx="10515600" cy="929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4. </a:t>
            </a:r>
            <a:r>
              <a:rPr lang="zh-CN" altLang="en-US"/>
              <a:t>加密模块 </a:t>
            </a:r>
            <a:r>
              <a:rPr lang="en-US" altLang="zh-CN"/>
              <a:t>- HTTPS</a:t>
            </a:r>
            <a:r>
              <a:rPr lang="zh-CN" altLang="en-US"/>
              <a:t>（单向）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1340" y="1026160"/>
            <a:ext cx="108413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自签名证书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服务器配置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测试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 l="3087" r="1718"/>
          <a:stretch>
            <a:fillRect/>
          </a:stretch>
        </p:blipFill>
        <p:spPr>
          <a:xfrm>
            <a:off x="7566025" y="328930"/>
            <a:ext cx="4126865" cy="540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5" y="2279650"/>
            <a:ext cx="6672580" cy="190055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42265" y="5343525"/>
            <a:ext cx="10515600" cy="929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5. </a:t>
            </a:r>
            <a:r>
              <a:rPr lang="zh-CN" altLang="en-US"/>
              <a:t>负载均衡方案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1340" y="5963920"/>
            <a:ext cx="10841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调研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35405" y="1213485"/>
            <a:ext cx="10262870" cy="529082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客户端发送上传请求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服务器端口获取 username，isAnchor，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file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将提取出的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file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保存到本地服务器，数据库保存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file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存储的相对路径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返回相对路径</a:t>
            </a:r>
            <a:r>
              <a:rPr lang="en-US" altLang="zh-CN" dirty="0">
                <a:sym typeface="+mn-ea"/>
              </a:rPr>
              <a:t>URL </a:t>
            </a:r>
            <a:r>
              <a:rPr lang="zh-CN" altLang="en-US" dirty="0">
                <a:sym typeface="+mn-ea"/>
              </a:rPr>
              <a:t>和是否上传成功信息至客户端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ym typeface="+mn-ea"/>
              </a:rPr>
              <a:t>用户头像接口设计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5965" y="4055221"/>
            <a:ext cx="4512310" cy="2618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602" y="3249295"/>
            <a:ext cx="6701981" cy="1219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直播服务器搭建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技术方案：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1.自己写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2.流媒体服务器框架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3.云服务器整合SDK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直播服务器搭建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流媒体服务器框架：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微软雅黑"/>
              </a:rPr>
              <a:t>FMS，WOWZA，Red5，EasyDarwin，SRS....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直播服务器搭建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SRS</a:t>
            </a:r>
            <a:endParaRPr lang="en-US" sz="20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1.免费</a:t>
            </a:r>
            <a:endParaRPr lang="en-US" sz="20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2.cpp编写</a:t>
            </a:r>
            <a:endParaRPr lang="en-US" sz="20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3.口碑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直播服务器搭建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教训：</a:t>
            </a:r>
            <a:endParaRPr lang="en-US" sz="20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1.任务分工不到位</a:t>
            </a:r>
            <a:endParaRPr lang="en-US" sz="20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2.未同步环境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1.</a:t>
            </a:r>
            <a:r>
              <a:rPr 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技术方案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2.api</a:t>
            </a: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设计与实现</a:t>
            </a:r>
            <a:endParaRPr lang="en-US" altLang="zh-CN" sz="2400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3.</a:t>
            </a: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数据库设计与实现</a:t>
            </a:r>
            <a:endParaRPr lang="en-US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 err="1">
                <a:solidFill>
                  <a:srgbClr val="404040"/>
                </a:solidFill>
                <a:latin typeface="Arial"/>
                <a:ea typeface="微软雅黑"/>
              </a:rPr>
              <a:t>技术方案</a:t>
            </a: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：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 err="1">
                <a:solidFill>
                  <a:srgbClr val="404040"/>
                </a:solidFill>
                <a:latin typeface="Arial"/>
                <a:ea typeface="微软雅黑"/>
              </a:rPr>
              <a:t>ssm，beego，django，laravel</a:t>
            </a:r>
            <a:r>
              <a:rPr lang="en-US" altLang="zh-CN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...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spc="-1" dirty="0" err="1">
                <a:solidFill>
                  <a:srgbClr val="404040"/>
                </a:solidFill>
                <a:latin typeface="Arial"/>
                <a:ea typeface="微软雅黑"/>
              </a:rPr>
              <a:t>mysql,oracle,postgresql,mongodb</a:t>
            </a:r>
            <a:r>
              <a:rPr lang="en-US" altLang="zh-CN" sz="2400" spc="-1" dirty="0">
                <a:solidFill>
                  <a:srgbClr val="404040"/>
                </a:solidFill>
                <a:latin typeface="Arial"/>
                <a:ea typeface="微软雅黑"/>
              </a:rPr>
              <a:t>…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148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7640" y="2584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用户系统设计与实现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7640" y="15843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 err="1">
                <a:solidFill>
                  <a:srgbClr val="404040"/>
                </a:solidFill>
                <a:latin typeface="Arial"/>
                <a:ea typeface="微软雅黑"/>
              </a:rPr>
              <a:t>技术方案</a:t>
            </a:r>
            <a:r>
              <a:rPr lang="zh-CN" altLang="en-US" sz="2400" b="0" strike="noStrike" spc="-1" dirty="0">
                <a:solidFill>
                  <a:srgbClr val="404040"/>
                </a:solidFill>
                <a:latin typeface="Arial"/>
                <a:ea typeface="微软雅黑"/>
              </a:rPr>
              <a:t>：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zh-CN" sz="2400" b="0" strike="noStrike" spc="-1" dirty="0" err="1">
                <a:solidFill>
                  <a:srgbClr val="404040"/>
                </a:solidFill>
                <a:latin typeface="Arial"/>
                <a:ea typeface="微软雅黑"/>
              </a:rPr>
              <a:t>django+mysql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404040"/>
                </a:solidFill>
                <a:latin typeface="Arial"/>
                <a:ea typeface="微软雅黑"/>
              </a:rPr>
              <a:t>快速构建</a:t>
            </a:r>
            <a:endParaRPr lang="en-US" altLang="zh-CN" sz="2400" b="0" strike="noStrike" spc="-1" dirty="0">
              <a:solidFill>
                <a:srgbClr val="40404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550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456</Words>
  <Application>Microsoft Office PowerPoint</Application>
  <PresentationFormat>自定义</PresentationFormat>
  <Paragraphs>153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1. 单元测试 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kingsoft</dc:creator>
  <dc:description/>
  <cp:lastModifiedBy>China</cp:lastModifiedBy>
  <cp:revision>426</cp:revision>
  <dcterms:created xsi:type="dcterms:W3CDTF">2017-08-03T09:01:00Z</dcterms:created>
  <dcterms:modified xsi:type="dcterms:W3CDTF">2018-09-18T11:00:10Z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2052-11.1.0.7711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