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39" r:id="rId2"/>
  </p:sldMasterIdLst>
  <p:notesMasterIdLst>
    <p:notesMasterId r:id="rId14"/>
  </p:notesMasterIdLst>
  <p:handoutMasterIdLst>
    <p:handoutMasterId r:id="rId15"/>
  </p:handoutMasterIdLst>
  <p:sldIdLst>
    <p:sldId id="256" r:id="rId3"/>
    <p:sldId id="590" r:id="rId4"/>
    <p:sldId id="592" r:id="rId5"/>
    <p:sldId id="593" r:id="rId6"/>
    <p:sldId id="594" r:id="rId7"/>
    <p:sldId id="595" r:id="rId8"/>
    <p:sldId id="607" r:id="rId9"/>
    <p:sldId id="602" r:id="rId10"/>
    <p:sldId id="603" r:id="rId11"/>
    <p:sldId id="604" r:id="rId12"/>
    <p:sldId id="597" r:id="rId13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F5ED0634-B05B-4F82-9556-927EB2D7AD72}">
          <p14:sldIdLst>
            <p14:sldId id="256"/>
            <p14:sldId id="590"/>
            <p14:sldId id="592"/>
            <p14:sldId id="593"/>
            <p14:sldId id="594"/>
            <p14:sldId id="595"/>
            <p14:sldId id="607"/>
            <p14:sldId id="602"/>
            <p14:sldId id="603"/>
            <p14:sldId id="604"/>
            <p14:sldId id="5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6E703"/>
    <a:srgbClr val="72AAAE"/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94"/>
    <p:restoredTop sz="99388" autoAdjust="0"/>
  </p:normalViewPr>
  <p:slideViewPr>
    <p:cSldViewPr>
      <p:cViewPr varScale="1">
        <p:scale>
          <a:sx n="155" d="100"/>
          <a:sy n="155" d="100"/>
        </p:scale>
        <p:origin x="16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44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430713" y="6956425"/>
            <a:ext cx="74136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/>
          <a:p>
            <a:pPr algn="ctr" defTabSz="917575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575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/>
          <a:p>
            <a:pPr algn="ctr" defTabSz="917575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575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178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27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37253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4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6342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10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20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73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95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9715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19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54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12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24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8016875" y="6551613"/>
            <a:ext cx="849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>
                <a:solidFill>
                  <a:srgbClr val="2A40E2"/>
                </a:solidFill>
                <a:latin typeface="Gill Sans" charset="0"/>
                <a:cs typeface="Gill Sans" charset="0"/>
              </a:rPr>
              <a:t>Lec 1.</a:t>
            </a:r>
            <a:fld id="{8B82DB86-37F9-954E-8F10-00623E1FD261}" type="slidenum">
              <a:rPr lang="en-US" sz="1400" b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73607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8/23/17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429000" y="6550025"/>
            <a:ext cx="243524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Stoica CS162 © UCB Fall 2017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8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8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8106912" y="6551614"/>
            <a:ext cx="669240" cy="228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59" tIns="33334" rIns="67859" bIns="33334">
            <a:spAutoFit/>
          </a:bodyPr>
          <a:lstStyle/>
          <a:p>
            <a:pPr algn="ctr"/>
            <a:r>
              <a:rPr lang="en-US" sz="1050" b="0">
                <a:solidFill>
                  <a:srgbClr val="2A40E2"/>
                </a:solidFill>
                <a:latin typeface="Gill Sans" charset="0"/>
                <a:cs typeface="Gill Sans" charset="0"/>
              </a:rPr>
              <a:t>Lec 1.</a:t>
            </a:r>
            <a:fld id="{8B82DB86-37F9-954E-8F10-00623E1FD261}" type="slidenum">
              <a:rPr lang="en-US" sz="1050" b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050" b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588928" cy="230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72" tIns="34286" rIns="68572" bIns="34286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050" b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8/23/17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srgbClr val="000000"/>
              </a:solidFill>
              <a:latin typeface="Comic Sans MS"/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429000" y="6550025"/>
            <a:ext cx="2015600" cy="230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72" tIns="34286" rIns="68572" bIns="34286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05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Stoica CS162 © UCB Fall 2017</a:t>
            </a:r>
          </a:p>
        </p:txBody>
      </p:sp>
    </p:spTree>
    <p:extLst>
      <p:ext uri="{BB962C8B-B14F-4D97-AF65-F5344CB8AC3E}">
        <p14:creationId xmlns:p14="http://schemas.microsoft.com/office/powerpoint/2010/main" val="235005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3429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2A40E2"/>
          </a:solidFill>
          <a:latin typeface="Comic Sans MS" pitchFamily="66" charset="0"/>
        </a:defRPr>
      </a:lvl6pPr>
      <a:lvl7pPr marL="685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2A40E2"/>
          </a:solidFill>
          <a:latin typeface="Comic Sans MS" pitchFamily="66" charset="0"/>
        </a:defRPr>
      </a:lvl7pPr>
      <a:lvl8pPr marL="10287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2A40E2"/>
          </a:solidFill>
          <a:latin typeface="Comic Sans MS" pitchFamily="66" charset="0"/>
        </a:defRPr>
      </a:lvl8pPr>
      <a:lvl9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2A40E2"/>
          </a:solidFill>
          <a:latin typeface="Comic Sans MS" pitchFamily="66" charset="0"/>
        </a:defRPr>
      </a:lvl9pPr>
    </p:titleStyle>
    <p:bodyStyle>
      <a:lvl1pPr marL="214313" indent="-2143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8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5143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857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1572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15001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18430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500" b="1">
          <a:solidFill>
            <a:schemeClr val="tx1"/>
          </a:solidFill>
          <a:latin typeface="+mn-lt"/>
        </a:defRPr>
      </a:lvl6pPr>
      <a:lvl7pPr marL="21859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500" b="1">
          <a:solidFill>
            <a:schemeClr val="tx1"/>
          </a:solidFill>
          <a:latin typeface="+mn-lt"/>
        </a:defRPr>
      </a:lvl7pPr>
      <a:lvl8pPr marL="25288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500" b="1">
          <a:solidFill>
            <a:schemeClr val="tx1"/>
          </a:solidFill>
          <a:latin typeface="+mn-lt"/>
        </a:defRPr>
      </a:lvl8pPr>
      <a:lvl9pPr marL="28717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5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7848600" cy="20574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CS302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>Operating </a:t>
            </a:r>
            <a:r>
              <a:rPr lang="en-US" sz="3000" dirty="0" smtClean="0"/>
              <a:t>System</a:t>
            </a:r>
            <a:br>
              <a:rPr lang="en-US" sz="3000" dirty="0" smtClean="0"/>
            </a:br>
            <a:r>
              <a:rPr lang="en-US" sz="3000" dirty="0" smtClean="0"/>
              <a:t>L</a:t>
            </a:r>
            <a:r>
              <a:rPr lang="en-US" altLang="zh-CN" sz="3000" dirty="0" smtClean="0"/>
              <a:t>ab</a:t>
            </a:r>
            <a:r>
              <a:rPr lang="en-US" sz="3000" dirty="0" smtClean="0"/>
              <a:t> </a:t>
            </a:r>
            <a:r>
              <a:rPr lang="en-US" altLang="zh-CN" sz="3000" dirty="0"/>
              <a:t>4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>Concurrency: Mutual Exclusion </a:t>
            </a:r>
            <a:r>
              <a:rPr lang="en-US" sz="3000" dirty="0" smtClean="0"/>
              <a:t>and</a:t>
            </a:r>
            <a:r>
              <a:rPr lang="zh-CN" altLang="en-US" sz="3000" dirty="0" smtClean="0"/>
              <a:t>  </a:t>
            </a:r>
            <a:r>
              <a:rPr lang="en-US" sz="3000" dirty="0" smtClean="0"/>
              <a:t>Synchronization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572000"/>
            <a:ext cx="8001000" cy="17526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smtClean="0">
                <a:ea typeface="Gill Sans" charset="0"/>
              </a:rPr>
              <a:t>March </a:t>
            </a:r>
            <a:r>
              <a:rPr lang="en-US" altLang="zh-CN" smtClean="0">
                <a:ea typeface="Gill Sans" charset="0"/>
              </a:rPr>
              <a:t>28</a:t>
            </a:r>
            <a:r>
              <a:rPr lang="en-US" altLang="zh-CN" baseline="30000" smtClean="0">
                <a:ea typeface="Gill Sans" charset="0"/>
              </a:rPr>
              <a:t>th</a:t>
            </a:r>
            <a:r>
              <a:rPr lang="en-US" altLang="en-US" smtClean="0">
                <a:ea typeface="Gill Sans" charset="0"/>
              </a:rPr>
              <a:t> </a:t>
            </a:r>
            <a:r>
              <a:rPr lang="en-US" altLang="en-US" dirty="0" smtClean="0">
                <a:ea typeface="Gill Sans" charset="0"/>
              </a:rPr>
              <a:t>, 2018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 err="1" smtClean="0">
                <a:ea typeface="Gill Sans" charset="0"/>
              </a:rPr>
              <a:t>Dongping</a:t>
            </a:r>
            <a:r>
              <a:rPr lang="en-US" altLang="en-US" dirty="0" smtClean="0">
                <a:ea typeface="Gill Sans" charset="0"/>
              </a:rPr>
              <a:t> Zhang</a:t>
            </a:r>
          </a:p>
          <a:p>
            <a:pPr marL="285750" indent="-285750">
              <a:defRPr/>
            </a:pPr>
            <a:r>
              <a:rPr lang="en-US" altLang="en-US" dirty="0" err="1" smtClean="0">
                <a:ea typeface="Gill Sans" charset="0"/>
              </a:rPr>
              <a:t>cadongllas@gmail.com</a:t>
            </a:r>
            <a:endParaRPr lang="en-US" altLang="en-US" dirty="0">
              <a:ea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162800" cy="533400"/>
          </a:xfrm>
        </p:spPr>
        <p:txBody>
          <a:bodyPr/>
          <a:lstStyle/>
          <a:p>
            <a:r>
              <a:rPr lang="en-US" altLang="zh-CN" b="1" dirty="0" smtClean="0"/>
              <a:t>Semaphore in C</a:t>
            </a:r>
            <a:endParaRPr lang="en-US" altLang="zh-CN" b="1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57200" y="1143000"/>
            <a:ext cx="7924800" cy="510102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7859" tIns="33334" rIns="67859" bIns="33334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b="1" dirty="0" err="1" smtClean="0"/>
              <a:t>semaphore.c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shows </a:t>
            </a:r>
            <a:r>
              <a:rPr lang="en-US" altLang="zh-CN" dirty="0"/>
              <a:t>how to use these functions to create, operate and remove named semaphore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compile </a:t>
            </a:r>
            <a:r>
              <a:rPr lang="en-US" altLang="zh-CN" dirty="0" err="1"/>
              <a:t>semaphore.c</a:t>
            </a:r>
            <a:r>
              <a:rPr lang="en-US" altLang="zh-CN" dirty="0"/>
              <a:t> like this</a:t>
            </a:r>
            <a:r>
              <a:rPr lang="en-US" altLang="zh-CN" dirty="0" smtClean="0"/>
              <a:t>:</a:t>
            </a:r>
            <a:r>
              <a:rPr lang="zh-CN" altLang="en-US" dirty="0" smtClean="0"/>
              <a:t>  </a:t>
            </a:r>
            <a:r>
              <a:rPr lang="en-US" altLang="zh-CN" dirty="0" smtClean="0"/>
              <a:t>				</a:t>
            </a:r>
            <a:r>
              <a:rPr lang="en-US" altLang="zh-CN" b="1" dirty="0" smtClean="0"/>
              <a:t>gcc </a:t>
            </a:r>
            <a:r>
              <a:rPr lang="en-US" altLang="zh-CN" b="1" dirty="0" err="1"/>
              <a:t>semaphore.c</a:t>
            </a:r>
            <a:r>
              <a:rPr lang="en-US" altLang="zh-CN" b="1" dirty="0"/>
              <a:t> </a:t>
            </a:r>
            <a:r>
              <a:rPr lang="zh-CN" altLang="en-US" b="1" dirty="0" smtClean="0"/>
              <a:t>   </a:t>
            </a:r>
            <a:r>
              <a:rPr lang="en-US" altLang="zh-CN" b="1" dirty="0"/>
              <a:t>-</a:t>
            </a:r>
            <a:r>
              <a:rPr lang="en-US" altLang="zh-CN" b="1" dirty="0" err="1" smtClean="0"/>
              <a:t>pthreaad</a:t>
            </a:r>
            <a:r>
              <a:rPr lang="en-US" altLang="zh-CN" b="1" dirty="0" smtClean="0"/>
              <a:t> </a:t>
            </a:r>
            <a:r>
              <a:rPr lang="en-US" altLang="zh-CN" b="1" dirty="0"/>
              <a:t>-o </a:t>
            </a:r>
            <a:r>
              <a:rPr lang="en-US" altLang="zh-CN" b="1" dirty="0" err="1" smtClean="0"/>
              <a:t>semaphor</a:t>
            </a:r>
            <a:endParaRPr lang="en-US" altLang="zh-CN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851944"/>
              </p:ext>
            </p:extLst>
          </p:nvPr>
        </p:nvGraphicFramePr>
        <p:xfrm>
          <a:off x="475733" y="2743200"/>
          <a:ext cx="7525266" cy="3500820"/>
        </p:xfrm>
        <a:graphic>
          <a:graphicData uri="http://schemas.openxmlformats.org/drawingml/2006/table">
            <a:tbl>
              <a:tblPr/>
              <a:tblGrid>
                <a:gridCol w="3762633"/>
                <a:gridCol w="3762633"/>
              </a:tblGrid>
              <a:tr h="392516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Function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Description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65378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sem_open</a:t>
                      </a:r>
                      <a:endParaRPr lang="en-US" dirty="0">
                        <a:effectLst/>
                      </a:endParaRP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Opens/creates a named semaphore for use by a process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2516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sem_wait</a:t>
                      </a:r>
                      <a:endParaRPr lang="en-US" dirty="0">
                        <a:effectLst/>
                      </a:endParaRP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lock a semaphore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92516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sem_post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unlock a semaphore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8947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sem_close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Deallocates the specified named semaphore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78947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sem_unlink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Removes a specified named semaphore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26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162800" cy="533400"/>
          </a:xfrm>
        </p:spPr>
        <p:txBody>
          <a:bodyPr/>
          <a:lstStyle/>
          <a:p>
            <a:r>
              <a:rPr lang="en-US" altLang="zh-CN" b="1" dirty="0"/>
              <a:t>Shared Output: Use semaphore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096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7859" tIns="33334" rIns="67859" bIns="33334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800" dirty="0"/>
              <a:t>We use semaphore to provide mutual exclusion to the standard error. If the process is using, the another process will wait until the semaphore is unlocked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 smtClean="0"/>
              <a:t>Compile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 run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>
              <a:buFont typeface="Wingdings" charset="2"/>
              <a:buChar char="Ø"/>
            </a:pPr>
            <a:r>
              <a:rPr lang="en-US" altLang="zh-CN" sz="2800" dirty="0" err="1"/>
              <a:t>gcc</a:t>
            </a:r>
            <a:r>
              <a:rPr lang="en-US" altLang="zh-CN" sz="2800" dirty="0"/>
              <a:t> </a:t>
            </a:r>
            <a:r>
              <a:rPr lang="en-US" altLang="zh-CN" sz="2800" dirty="0" err="1" smtClean="0"/>
              <a:t>a_sol.c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-</a:t>
            </a:r>
            <a:r>
              <a:rPr lang="en-US" altLang="zh-CN" sz="2800" dirty="0" err="1"/>
              <a:t>pthread</a:t>
            </a:r>
            <a:r>
              <a:rPr lang="en-US" altLang="zh-CN" sz="2800" dirty="0"/>
              <a:t> -o </a:t>
            </a:r>
            <a:r>
              <a:rPr lang="en-US" altLang="zh-CN" sz="2800" dirty="0" smtClean="0"/>
              <a:t>a</a:t>
            </a:r>
          </a:p>
          <a:p>
            <a:pPr lvl="1">
              <a:buFont typeface="Wingdings" charset="2"/>
              <a:buChar char="Ø"/>
            </a:pPr>
            <a:r>
              <a:rPr lang="en-US" altLang="zh-CN" sz="2800" dirty="0" err="1" smtClean="0"/>
              <a:t>gcc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b_sol.c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-</a:t>
            </a:r>
            <a:r>
              <a:rPr lang="en-US" altLang="zh-CN" sz="2800" dirty="0" err="1"/>
              <a:t>pthread</a:t>
            </a:r>
            <a:r>
              <a:rPr lang="en-US" altLang="zh-CN" sz="2800" dirty="0"/>
              <a:t> -o </a:t>
            </a:r>
            <a:r>
              <a:rPr lang="en-US" altLang="zh-CN" sz="2800" dirty="0" smtClean="0"/>
              <a:t>b</a:t>
            </a:r>
          </a:p>
          <a:p>
            <a:pPr lvl="1">
              <a:buFont typeface="Wingdings" charset="2"/>
              <a:buChar char="Ø"/>
            </a:pPr>
            <a:r>
              <a:rPr lang="en-US" altLang="zh-CN" sz="2800" dirty="0" smtClean="0"/>
              <a:t>./a </a:t>
            </a:r>
            <a:r>
              <a:rPr lang="en-US" altLang="zh-CN" sz="2800" dirty="0"/>
              <a:t>&amp; </a:t>
            </a:r>
            <a:r>
              <a:rPr lang="en-US" altLang="zh-CN" sz="2800" dirty="0" smtClean="0"/>
              <a:t>./b </a:t>
            </a:r>
            <a:r>
              <a:rPr lang="en-US" altLang="zh-CN" sz="2800" dirty="0"/>
              <a:t>&amp;</a:t>
            </a:r>
            <a:endParaRPr lang="en-US" altLang="zh-CN" sz="2800" kern="0" dirty="0"/>
          </a:p>
        </p:txBody>
      </p:sp>
    </p:spTree>
    <p:extLst>
      <p:ext uri="{BB962C8B-B14F-4D97-AF65-F5344CB8AC3E}">
        <p14:creationId xmlns:p14="http://schemas.microsoft.com/office/powerpoint/2010/main" val="467165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162800" cy="5334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Race </a:t>
            </a:r>
            <a:r>
              <a:rPr lang="en-US" altLang="zh-CN" b="1" dirty="0" smtClean="0"/>
              <a:t>Condition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5530755"/>
          </a:xfrm>
        </p:spPr>
        <p:txBody>
          <a:bodyPr/>
          <a:lstStyle/>
          <a:p>
            <a:r>
              <a:rPr lang="en-US" altLang="zh-CN" dirty="0"/>
              <a:t>The outcome of an execution depends on a particular order in which the shared resource is accessed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simple example</a:t>
            </a:r>
          </a:p>
          <a:p>
            <a:pPr lvl="1">
              <a:buFont typeface="Wingdings" charset="2"/>
              <a:buChar char="Ø"/>
            </a:pP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a.c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b.c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are </a:t>
            </a:r>
            <a:r>
              <a:rPr lang="en-US" altLang="zh-CN" sz="2800" dirty="0"/>
              <a:t>two processes need to display their outputs on the standard </a:t>
            </a:r>
            <a:r>
              <a:rPr lang="en-US" altLang="zh-CN" sz="2800" dirty="0" smtClean="0"/>
              <a:t>error</a:t>
            </a:r>
            <a:endParaRPr lang="en-US" altLang="zh-CN" sz="2800" dirty="0"/>
          </a:p>
          <a:p>
            <a:r>
              <a:rPr lang="en-US" altLang="zh-CN" dirty="0"/>
              <a:t>Compile and run like this:</a:t>
            </a:r>
          </a:p>
          <a:p>
            <a:pPr lvl="1">
              <a:buFont typeface="Wingdings" charset="2"/>
              <a:buChar char="Ø"/>
            </a:pPr>
            <a:r>
              <a:rPr lang="en-US" altLang="zh-CN" sz="2800" dirty="0" err="1"/>
              <a:t>gcc</a:t>
            </a:r>
            <a:r>
              <a:rPr lang="en-US" altLang="zh-CN" sz="2800" dirty="0"/>
              <a:t> </a:t>
            </a:r>
            <a:r>
              <a:rPr lang="en-US" altLang="zh-CN" sz="2800" dirty="0" err="1" smtClean="0"/>
              <a:t>a.c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-o a</a:t>
            </a:r>
          </a:p>
          <a:p>
            <a:pPr lvl="1">
              <a:buFont typeface="Wingdings" charset="2"/>
              <a:buChar char="Ø"/>
            </a:pPr>
            <a:r>
              <a:rPr lang="en-US" altLang="zh-CN" sz="2800" dirty="0" err="1"/>
              <a:t>gcc</a:t>
            </a:r>
            <a:r>
              <a:rPr lang="en-US" altLang="zh-CN" sz="2800" dirty="0"/>
              <a:t> </a:t>
            </a:r>
            <a:r>
              <a:rPr lang="en-US" altLang="zh-CN" sz="2800" dirty="0" err="1" smtClean="0"/>
              <a:t>b.c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-o </a:t>
            </a:r>
            <a:r>
              <a:rPr lang="en-US" altLang="zh-CN" sz="2800" dirty="0" smtClean="0"/>
              <a:t>b</a:t>
            </a:r>
            <a:endParaRPr lang="en-US" altLang="zh-CN" sz="2800" dirty="0"/>
          </a:p>
          <a:p>
            <a:pPr lvl="1">
              <a:buFont typeface="Wingdings" charset="2"/>
              <a:buChar char="Ø"/>
            </a:pPr>
            <a:r>
              <a:rPr lang="hr-HR" altLang="zh-CN" sz="2800" dirty="0" smtClean="0"/>
              <a:t>./</a:t>
            </a:r>
            <a:r>
              <a:rPr lang="en-US" altLang="zh-CN" sz="2800" dirty="0" smtClean="0"/>
              <a:t>a</a:t>
            </a:r>
            <a:r>
              <a:rPr lang="hr-HR" altLang="zh-CN" sz="2800" dirty="0" smtClean="0"/>
              <a:t> </a:t>
            </a:r>
            <a:r>
              <a:rPr lang="hr-HR" altLang="zh-CN" sz="2800" dirty="0"/>
              <a:t>&amp; </a:t>
            </a:r>
            <a:r>
              <a:rPr lang="hr-HR" altLang="zh-CN" sz="2800" dirty="0" smtClean="0"/>
              <a:t>./</a:t>
            </a:r>
            <a:r>
              <a:rPr lang="en-US" altLang="zh-CN" sz="2800" dirty="0" smtClean="0"/>
              <a:t>b</a:t>
            </a:r>
            <a:r>
              <a:rPr lang="hr-HR" altLang="zh-CN" sz="2800" dirty="0" smtClean="0"/>
              <a:t> </a:t>
            </a:r>
            <a:r>
              <a:rPr lang="en-US" altLang="zh-CN" sz="2800" dirty="0"/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377561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Mutual Exclusion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71600"/>
            <a:ext cx="7924800" cy="4648200"/>
          </a:xfrm>
        </p:spPr>
        <p:txBody>
          <a:bodyPr/>
          <a:lstStyle/>
          <a:p>
            <a:r>
              <a:rPr lang="en-US" altLang="zh-CN" b="1" dirty="0"/>
              <a:t>Mutual </a:t>
            </a:r>
            <a:r>
              <a:rPr lang="en-US" altLang="zh-CN" b="1" dirty="0" smtClean="0"/>
              <a:t>exclusion</a:t>
            </a:r>
          </a:p>
          <a:p>
            <a:pPr lvl="1">
              <a:buFont typeface="Wingdings" charset="2"/>
              <a:buChar char="Ø"/>
            </a:pP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prevents </a:t>
            </a:r>
            <a:r>
              <a:rPr lang="en-US" altLang="zh-CN" dirty="0"/>
              <a:t>multiple threads from </a:t>
            </a:r>
            <a:r>
              <a:rPr lang="en-US" altLang="zh-CN" dirty="0" smtClean="0"/>
              <a:t>entering</a:t>
            </a:r>
            <a:endParaRPr lang="en-US" altLang="zh-CN" b="1" dirty="0" smtClean="0"/>
          </a:p>
          <a:p>
            <a:r>
              <a:rPr lang="en-US" altLang="zh-CN" b="1" dirty="0" smtClean="0"/>
              <a:t>Critical </a:t>
            </a:r>
            <a:r>
              <a:rPr lang="en-US" altLang="zh-CN" b="1" dirty="0"/>
              <a:t>resource</a:t>
            </a:r>
            <a:r>
              <a:rPr lang="en-US" altLang="zh-CN" b="1" dirty="0" smtClean="0"/>
              <a:t>:</a:t>
            </a:r>
          </a:p>
          <a:p>
            <a:pPr lvl="1">
              <a:buFont typeface="Wingdings" charset="2"/>
              <a:buChar char="Ø"/>
            </a:pPr>
            <a:r>
              <a:rPr lang="en-US" altLang="zh-CN" dirty="0" err="1" smtClean="0"/>
              <a:t>Nonsharable</a:t>
            </a:r>
            <a:r>
              <a:rPr lang="en-US" altLang="zh-CN" dirty="0" smtClean="0"/>
              <a:t> </a:t>
            </a:r>
            <a:r>
              <a:rPr lang="en-US" altLang="zh-CN" dirty="0"/>
              <a:t>resource</a:t>
            </a:r>
          </a:p>
          <a:p>
            <a:pPr lvl="1">
              <a:buFont typeface="Wingdings" charset="2"/>
              <a:buChar char="Ø"/>
            </a:pPr>
            <a:r>
              <a:rPr lang="en-US" altLang="zh-CN" dirty="0"/>
              <a:t>Example: only one process at a time is allowed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send </a:t>
            </a:r>
            <a:r>
              <a:rPr lang="en-US" altLang="zh-CN" dirty="0"/>
              <a:t>command to the printer</a:t>
            </a:r>
            <a:endParaRPr lang="en-US" altLang="zh-CN" dirty="0" smtClean="0"/>
          </a:p>
          <a:p>
            <a:r>
              <a:rPr lang="en-US" altLang="zh-CN" b="1" dirty="0"/>
              <a:t>critical </a:t>
            </a:r>
            <a:r>
              <a:rPr lang="en-US" altLang="zh-CN" b="1" dirty="0" smtClean="0"/>
              <a:t>section</a:t>
            </a:r>
          </a:p>
          <a:p>
            <a:pPr lvl="1">
              <a:buFont typeface="Wingdings" charset="2"/>
              <a:buChar char="Ø"/>
            </a:pPr>
            <a:r>
              <a:rPr lang="en-US" altLang="zh-CN" dirty="0"/>
              <a:t>the portion of the program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uses </a:t>
            </a:r>
            <a:r>
              <a:rPr lang="en-US" altLang="zh-CN" dirty="0"/>
              <a:t>critical </a:t>
            </a:r>
            <a:r>
              <a:rPr lang="en-US" altLang="zh-CN" dirty="0" smtClean="0"/>
              <a:t>resource</a:t>
            </a:r>
          </a:p>
          <a:p>
            <a:pPr lvl="1">
              <a:buFont typeface="Wingdings" charset="2"/>
              <a:buChar char="Ø"/>
            </a:pPr>
            <a:r>
              <a:rPr lang="en-US" altLang="zh-CN" dirty="0" smtClean="0"/>
              <a:t>Only </a:t>
            </a:r>
            <a:r>
              <a:rPr lang="en-US" altLang="zh-CN" dirty="0"/>
              <a:t>one program at a time is allowed in its </a:t>
            </a:r>
            <a:r>
              <a:rPr lang="en-US" altLang="zh-CN" dirty="0" smtClean="0"/>
              <a:t>critical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section</a:t>
            </a:r>
          </a:p>
          <a:p>
            <a:r>
              <a:rPr lang="en-US" altLang="zh-CN" b="1" dirty="0" smtClean="0"/>
              <a:t>Lock</a:t>
            </a:r>
          </a:p>
          <a:p>
            <a:pPr lvl="1">
              <a:buFont typeface="Wingdings" charset="2"/>
              <a:buChar char="Ø"/>
            </a:pPr>
            <a:r>
              <a:rPr lang="en-US" altLang="zh-CN" dirty="0"/>
              <a:t>a mechanism for mutual </a:t>
            </a:r>
            <a:r>
              <a:rPr lang="en-US" altLang="zh-CN" dirty="0" smtClean="0"/>
              <a:t>exclusion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133433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Semaphores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71600"/>
            <a:ext cx="7924800" cy="5334000"/>
          </a:xfrm>
        </p:spPr>
        <p:txBody>
          <a:bodyPr/>
          <a:lstStyle/>
          <a:p>
            <a:r>
              <a:rPr lang="en-US" altLang="zh-CN" dirty="0"/>
              <a:t>two or more </a:t>
            </a:r>
            <a:r>
              <a:rPr lang="en-US" altLang="zh-CN" dirty="0" smtClean="0"/>
              <a:t>processes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 </a:t>
            </a:r>
            <a:r>
              <a:rPr lang="en-US" altLang="zh-CN" dirty="0"/>
              <a:t>cooperate by means of simple signals, such that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 </a:t>
            </a:r>
            <a:r>
              <a:rPr lang="en-US" altLang="zh-CN" dirty="0"/>
              <a:t>can be forced to stop at a specified place until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 </a:t>
            </a:r>
            <a:r>
              <a:rPr lang="en-US" altLang="zh-CN" dirty="0"/>
              <a:t>received a specific signal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/>
              <a:t>For signaling, special variables called </a:t>
            </a:r>
            <a:r>
              <a:rPr lang="en-US" altLang="zh-CN" b="1" dirty="0"/>
              <a:t>semaphores</a:t>
            </a:r>
            <a:r>
              <a:rPr lang="en-US" altLang="zh-CN" dirty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used.</a:t>
            </a:r>
          </a:p>
          <a:p>
            <a:endParaRPr lang="en-US" altLang="zh-CN" dirty="0" smtClean="0"/>
          </a:p>
          <a:p>
            <a:r>
              <a:rPr lang="en-US" altLang="zh-CN" dirty="0"/>
              <a:t>If a process is waiting for a signal, it is suspended </a:t>
            </a:r>
            <a:r>
              <a:rPr lang="en-US" altLang="zh-CN" dirty="0" smtClean="0"/>
              <a:t>until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 </a:t>
            </a:r>
            <a:r>
              <a:rPr lang="en-US" altLang="zh-CN" dirty="0"/>
              <a:t>signal is </a:t>
            </a:r>
            <a:r>
              <a:rPr lang="en-US" altLang="zh-CN" dirty="0" smtClean="0"/>
              <a:t>sent</a:t>
            </a:r>
          </a:p>
        </p:txBody>
      </p:sp>
    </p:spTree>
    <p:extLst>
      <p:ext uri="{BB962C8B-B14F-4D97-AF65-F5344CB8AC3E}">
        <p14:creationId xmlns:p14="http://schemas.microsoft.com/office/powerpoint/2010/main" val="2317614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Semaphores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838200"/>
            <a:ext cx="7924800" cy="5791200"/>
          </a:xfrm>
        </p:spPr>
        <p:txBody>
          <a:bodyPr/>
          <a:lstStyle/>
          <a:p>
            <a:r>
              <a:rPr lang="en-US" altLang="zh-CN" dirty="0"/>
              <a:t>Semaphore is a variable that has an integer </a:t>
            </a:r>
            <a:r>
              <a:rPr lang="en-US" altLang="zh-CN" dirty="0" smtClean="0"/>
              <a:t>value</a:t>
            </a:r>
          </a:p>
          <a:p>
            <a:pPr lvl="1">
              <a:buFont typeface="Wingdings" charset="2"/>
              <a:buChar char="Ø"/>
            </a:pPr>
            <a:r>
              <a:rPr lang="en-US" altLang="zh-CN" sz="2800" dirty="0"/>
              <a:t>Initialize: </a:t>
            </a:r>
            <a:r>
              <a:rPr lang="en-US" altLang="zh-CN" sz="2800" dirty="0" smtClean="0"/>
              <a:t>a nonnegative integer value</a:t>
            </a:r>
          </a:p>
          <a:p>
            <a:pPr lvl="1">
              <a:buFont typeface="Wingdings" charset="2"/>
              <a:buChar char="Ø"/>
            </a:pPr>
            <a:r>
              <a:rPr lang="en-US" altLang="zh-CN" sz="2800" dirty="0"/>
              <a:t>semWait (P): decreases the semaphore value</a:t>
            </a:r>
            <a:r>
              <a:rPr lang="en-US" altLang="zh-CN" sz="2800" dirty="0" smtClean="0"/>
              <a:t>. the </a:t>
            </a:r>
            <a:r>
              <a:rPr lang="en-US" altLang="zh-CN" sz="2800" dirty="0"/>
              <a:t>value becomes negative, then the </a:t>
            </a:r>
            <a:r>
              <a:rPr lang="en-US" altLang="zh-CN" sz="2800" dirty="0" smtClean="0"/>
              <a:t>process executing </a:t>
            </a:r>
            <a:r>
              <a:rPr lang="en-US" altLang="zh-CN" sz="2800" dirty="0"/>
              <a:t>the semWait is blocked</a:t>
            </a:r>
            <a:r>
              <a:rPr lang="en-US" altLang="zh-CN" sz="2800" dirty="0" smtClean="0"/>
              <a:t>.</a:t>
            </a:r>
          </a:p>
          <a:p>
            <a:pPr lvl="1">
              <a:buFont typeface="Wingdings" charset="2"/>
              <a:buChar char="Ø"/>
            </a:pPr>
            <a:r>
              <a:rPr lang="en-US" altLang="zh-CN" sz="2800" dirty="0" err="1"/>
              <a:t>semSignal</a:t>
            </a:r>
            <a:r>
              <a:rPr lang="en-US" altLang="zh-CN" sz="2800" dirty="0"/>
              <a:t> (V): increases semaphore value. If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resulting </a:t>
            </a:r>
            <a:r>
              <a:rPr lang="en-US" altLang="zh-CN" sz="2800" dirty="0"/>
              <a:t>value is less than or equal to zero, then </a:t>
            </a:r>
            <a:r>
              <a:rPr lang="en-US" altLang="zh-CN" sz="2800" dirty="0" smtClean="0"/>
              <a:t>a process </a:t>
            </a:r>
            <a:r>
              <a:rPr lang="en-US" altLang="zh-CN" sz="2800" dirty="0"/>
              <a:t>is blocked by a semWait operation, if </a:t>
            </a:r>
            <a:r>
              <a:rPr lang="en-US" altLang="zh-CN" sz="2800" dirty="0" smtClean="0"/>
              <a:t>any,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is </a:t>
            </a:r>
            <a:r>
              <a:rPr lang="en-US" altLang="zh-CN" sz="2800" dirty="0"/>
              <a:t>unblocked</a:t>
            </a:r>
            <a:r>
              <a:rPr lang="en-US" altLang="zh-CN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6493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162800" cy="838200"/>
          </a:xfrm>
        </p:spPr>
        <p:txBody>
          <a:bodyPr/>
          <a:lstStyle/>
          <a:p>
            <a:r>
              <a:rPr lang="en-US" altLang="zh-CN" b="1" dirty="0"/>
              <a:t>Semaphores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09600" y="14478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7859" tIns="33334" rIns="67859" bIns="33334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65654"/>
            <a:ext cx="840981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36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Semaphores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71600"/>
            <a:ext cx="7924800" cy="4407375"/>
          </a:xfrm>
        </p:spPr>
      </p:pic>
    </p:spTree>
    <p:extLst>
      <p:ext uri="{BB962C8B-B14F-4D97-AF65-F5344CB8AC3E}">
        <p14:creationId xmlns:p14="http://schemas.microsoft.com/office/powerpoint/2010/main" val="88176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162800" cy="533400"/>
          </a:xfrm>
        </p:spPr>
        <p:txBody>
          <a:bodyPr/>
          <a:lstStyle/>
          <a:p>
            <a:r>
              <a:rPr lang="en-US" altLang="zh-CN" b="1" dirty="0"/>
              <a:t>Mutual Exclusion using Semaphores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57200" y="1600200"/>
            <a:ext cx="7924800" cy="464382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7859" tIns="33334" rIns="67859" bIns="33334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 smtClean="0"/>
              <a:t>a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67249"/>
            <a:ext cx="8686800" cy="369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75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86122"/>
            <a:ext cx="7162800" cy="533400"/>
          </a:xfrm>
        </p:spPr>
        <p:txBody>
          <a:bodyPr/>
          <a:lstStyle/>
          <a:p>
            <a:r>
              <a:rPr lang="en-US" altLang="zh-CN" b="1" dirty="0"/>
              <a:t>Mutual Exclusion using Semaphores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57200" y="1600200"/>
            <a:ext cx="7924800" cy="464382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7859" tIns="33334" rIns="67859" bIns="33334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719522"/>
            <a:ext cx="8727321" cy="613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85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48046</TotalTime>
  <Pages>60</Pages>
  <Words>390</Words>
  <Application>Microsoft Macintosh PowerPoint</Application>
  <PresentationFormat>全屏显示(4:3)</PresentationFormat>
  <Paragraphs>60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Comic Sans MS</vt:lpstr>
      <vt:lpstr>Gill Sans</vt:lpstr>
      <vt:lpstr>Gill Sans Light</vt:lpstr>
      <vt:lpstr>ＭＳ Ｐゴシック</vt:lpstr>
      <vt:lpstr>Wingdings</vt:lpstr>
      <vt:lpstr>Arial</vt:lpstr>
      <vt:lpstr>Office</vt:lpstr>
      <vt:lpstr>1_Office</vt:lpstr>
      <vt:lpstr>CS302 Operating System Lab 4  Concurrency: Mutual Exclusion and  Synchronization</vt:lpstr>
      <vt:lpstr>Race Condition</vt:lpstr>
      <vt:lpstr>Mutual Exclusion</vt:lpstr>
      <vt:lpstr>Semaphores</vt:lpstr>
      <vt:lpstr>Semaphores</vt:lpstr>
      <vt:lpstr>Semaphores</vt:lpstr>
      <vt:lpstr>Semaphores</vt:lpstr>
      <vt:lpstr>Mutual Exclusion using Semaphores</vt:lpstr>
      <vt:lpstr>Mutual Exclusion using Semaphores</vt:lpstr>
      <vt:lpstr>Semaphore in C</vt:lpstr>
      <vt:lpstr>Shared Output: Use semaphore</vt:lpstr>
    </vt:vector>
  </TitlesOfParts>
  <Company>UC Berkeley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张东平</cp:lastModifiedBy>
  <cp:revision>578</cp:revision>
  <cp:lastPrinted>2018-03-28T08:37:12Z</cp:lastPrinted>
  <dcterms:created xsi:type="dcterms:W3CDTF">1995-08-12T11:37:26Z</dcterms:created>
  <dcterms:modified xsi:type="dcterms:W3CDTF">2018-03-28T08:37:53Z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