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9" r:id="rId2"/>
  </p:sldMasterIdLst>
  <p:notesMasterIdLst>
    <p:notesMasterId r:id="rId19"/>
  </p:notesMasterIdLst>
  <p:handoutMasterIdLst>
    <p:handoutMasterId r:id="rId20"/>
  </p:handoutMasterIdLst>
  <p:sldIdLst>
    <p:sldId id="256" r:id="rId3"/>
    <p:sldId id="594" r:id="rId4"/>
    <p:sldId id="595" r:id="rId5"/>
    <p:sldId id="607" r:id="rId6"/>
    <p:sldId id="602" r:id="rId7"/>
    <p:sldId id="604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5ED0634-B05B-4F82-9556-927EB2D7AD72}">
          <p14:sldIdLst>
            <p14:sldId id="256"/>
            <p14:sldId id="594"/>
            <p14:sldId id="595"/>
            <p14:sldId id="607"/>
            <p14:sldId id="602"/>
            <p14:sldId id="604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5"/>
    <p:restoredTop sz="99388" autoAdjust="0"/>
  </p:normalViewPr>
  <p:slideViewPr>
    <p:cSldViewPr>
      <p:cViewPr varScale="1">
        <p:scale>
          <a:sx n="229" d="100"/>
          <a:sy n="229" d="100"/>
        </p:scale>
        <p:origin x="2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4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430713" y="6956425"/>
            <a:ext cx="74136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75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/>
          <a:p>
            <a:pPr algn="ctr" defTabSz="917575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75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7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27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725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4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34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5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71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9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4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12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4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875" y="6551613"/>
            <a:ext cx="849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Lec 1.</a:t>
            </a:r>
            <a:fld id="{8B82DB86-37F9-954E-8F10-00623E1FD261}" type="slidenum"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607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8/23/17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429000" y="6550025"/>
            <a:ext cx="24352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Stoica CS162 © UCB Fall 2017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8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106912" y="6551614"/>
            <a:ext cx="669240" cy="22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59" tIns="33334" rIns="67859" bIns="33334">
            <a:spAutoFit/>
          </a:bodyPr>
          <a:lstStyle/>
          <a:p>
            <a:pPr algn="ctr"/>
            <a:r>
              <a:rPr lang="en-US" sz="1050" b="0">
                <a:solidFill>
                  <a:srgbClr val="2A40E2"/>
                </a:solidFill>
                <a:latin typeface="Gill Sans" charset="0"/>
                <a:cs typeface="Gill Sans" charset="0"/>
              </a:rPr>
              <a:t>Lec 1.</a:t>
            </a:r>
            <a:fld id="{8B82DB86-37F9-954E-8F10-00623E1FD261}" type="slidenum">
              <a:rPr lang="en-US" sz="1050" b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05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588928" cy="23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05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8/23/17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rgbClr val="000000"/>
              </a:solidFill>
              <a:latin typeface="Comic Sans MS"/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429000" y="6550025"/>
            <a:ext cx="2015600" cy="23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72" tIns="34286" rIns="68572" bIns="34286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05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Stoica CS162 © UCB Fall 2017</a:t>
            </a:r>
          </a:p>
        </p:txBody>
      </p:sp>
    </p:spTree>
    <p:extLst>
      <p:ext uri="{BB962C8B-B14F-4D97-AF65-F5344CB8AC3E}">
        <p14:creationId xmlns:p14="http://schemas.microsoft.com/office/powerpoint/2010/main" val="235005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2A40E2"/>
          </a:solidFill>
          <a:latin typeface="Comic Sans MS" pitchFamily="66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2A40E2"/>
          </a:solidFill>
          <a:latin typeface="Comic Sans MS" pitchFamily="66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2A40E2"/>
          </a:solidFill>
          <a:latin typeface="Comic Sans MS" pitchFamily="66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2A40E2"/>
          </a:solidFill>
          <a:latin typeface="Comic Sans MS" pitchFamily="66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1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1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1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CS302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Operating </a:t>
            </a:r>
            <a:r>
              <a:rPr lang="en-US" sz="3000" dirty="0" smtClean="0"/>
              <a:t>System</a:t>
            </a:r>
            <a:br>
              <a:rPr lang="en-US" sz="3000" dirty="0" smtClean="0"/>
            </a:br>
            <a:r>
              <a:rPr lang="en-US" sz="3000" dirty="0" smtClean="0"/>
              <a:t>L</a:t>
            </a:r>
            <a:r>
              <a:rPr lang="en-US" altLang="zh-CN" sz="3000" dirty="0" smtClean="0"/>
              <a:t>ab</a:t>
            </a:r>
            <a:r>
              <a:rPr lang="en-US" sz="3000" dirty="0" smtClean="0"/>
              <a:t> </a:t>
            </a:r>
            <a:r>
              <a:rPr lang="en-US" altLang="zh-CN" sz="3000" dirty="0"/>
              <a:t>5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Concurrency: Mutual Exclusion </a:t>
            </a:r>
            <a:r>
              <a:rPr lang="en-US" sz="3000" dirty="0" smtClean="0"/>
              <a:t>and</a:t>
            </a:r>
            <a:r>
              <a:rPr lang="zh-CN" altLang="en-US" sz="3000" dirty="0" smtClean="0"/>
              <a:t>  </a:t>
            </a:r>
            <a:r>
              <a:rPr lang="en-US" sz="3000" dirty="0" smtClean="0"/>
              <a:t>Synchronization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2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572000"/>
            <a:ext cx="8001000" cy="17526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April </a:t>
            </a:r>
            <a:r>
              <a:rPr lang="en-US" altLang="en-US" dirty="0">
                <a:ea typeface="Gill Sans" charset="0"/>
              </a:rPr>
              <a:t>4</a:t>
            </a:r>
            <a:r>
              <a:rPr lang="en-US" altLang="zh-CN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 , 2018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 err="1" smtClean="0">
                <a:ea typeface="Gill Sans" charset="0"/>
              </a:rPr>
              <a:t>Dongping</a:t>
            </a:r>
            <a:r>
              <a:rPr lang="en-US" altLang="en-US" dirty="0" smtClean="0">
                <a:ea typeface="Gill Sans" charset="0"/>
              </a:rPr>
              <a:t> Zhang</a:t>
            </a:r>
          </a:p>
          <a:p>
            <a:pPr marL="285750" indent="-285750">
              <a:defRPr/>
            </a:pPr>
            <a:r>
              <a:rPr lang="en-US" altLang="en-US" dirty="0" err="1" smtClean="0">
                <a:ea typeface="Gill Sans" charset="0"/>
              </a:rPr>
              <a:t>cadongllas@gmail.com</a:t>
            </a:r>
            <a:endParaRPr lang="en-US" altLang="en-US" dirty="0">
              <a:ea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</a:t>
            </a: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写者问题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有两组并发进程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读者和写者</a:t>
            </a: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共享一组数据区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要求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允许多个读者同时执行读操作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不允许读者、写者同时操作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不允许多个写者同时操作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2078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</a:t>
            </a: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写者问题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互斥关系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读者和写者不能同时进入共享数据区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多个写者不能同时进入共享数据区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多个读者可以同时进入共享数据区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同步关系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读者进入缓冲区，写者必须等待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写者进入缓冲区，读者必须等待</a:t>
            </a:r>
          </a:p>
        </p:txBody>
      </p:sp>
    </p:spTree>
    <p:extLst>
      <p:ext uri="{BB962C8B-B14F-4D97-AF65-F5344CB8AC3E}">
        <p14:creationId xmlns:p14="http://schemas.microsoft.com/office/powerpoint/2010/main" val="4255504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信号量描述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读者来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无读者、写者，新读者可以读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有写者等，但有其它读者正在读，则新读者也可以读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有写者写，新读者等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写者来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无读者，新写者可以写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有读者，新写者等待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有其它写者，新写者等待</a:t>
            </a:r>
          </a:p>
        </p:txBody>
      </p:sp>
    </p:spTree>
    <p:extLst>
      <p:ext uri="{BB962C8B-B14F-4D97-AF65-F5344CB8AC3E}">
        <p14:creationId xmlns:p14="http://schemas.microsoft.com/office/powerpoint/2010/main" val="11056837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</a:t>
            </a: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写者问题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两个进程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Reader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Writer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读者与写者间的互斥信号量：</a:t>
            </a:r>
            <a:r>
              <a:rPr kumimoji="1" lang="en-US" altLang="zh-CN" dirty="0" err="1">
                <a:latin typeface="STFangsong" charset="-122"/>
                <a:ea typeface="STFangsong" charset="-122"/>
                <a:cs typeface="STFangsong" charset="-122"/>
              </a:rPr>
              <a:t>Wmutex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＝</a:t>
            </a: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1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多个读者间的互斥信号量：</a:t>
            </a:r>
            <a:r>
              <a:rPr kumimoji="1" lang="en-US" altLang="zh-CN" dirty="0" err="1">
                <a:latin typeface="STFangsong" charset="-122"/>
                <a:ea typeface="STFangsong" charset="-122"/>
                <a:cs typeface="STFangsong" charset="-122"/>
              </a:rPr>
              <a:t>Rmutex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＝</a:t>
            </a: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1</a:t>
            </a:r>
          </a:p>
          <a:p>
            <a:r>
              <a:rPr kumimoji="1" lang="en-US" altLang="zh-CN" dirty="0" err="1">
                <a:latin typeface="STFangsong" charset="-122"/>
                <a:ea typeface="STFangsong" charset="-122"/>
                <a:cs typeface="STFangsong" charset="-122"/>
              </a:rPr>
              <a:t>Readcount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：正在读取的进程数目</a:t>
            </a:r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STFangsong" charset="-122"/>
                <a:ea typeface="STFangsong" charset="-122"/>
                <a:cs typeface="STFangsong" charset="-122"/>
              </a:rPr>
              <a:t>Readcount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＝</a:t>
            </a:r>
            <a:r>
              <a:rPr kumimoji="1" lang="en-US" altLang="zh-CN" dirty="0">
                <a:latin typeface="STFangsong" charset="-122"/>
                <a:ea typeface="STFangsong" charset="-122"/>
                <a:cs typeface="STFangsong" charset="-122"/>
              </a:rPr>
              <a:t>0</a:t>
            </a:r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时允许写</a:t>
            </a:r>
          </a:p>
        </p:txBody>
      </p:sp>
    </p:spTree>
    <p:extLst>
      <p:ext uri="{BB962C8B-B14F-4D97-AF65-F5344CB8AC3E}">
        <p14:creationId xmlns:p14="http://schemas.microsoft.com/office/powerpoint/2010/main" val="10510072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读者部分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4650218" cy="5020946"/>
          </a:xfrm>
        </p:spPr>
      </p:pic>
    </p:spTree>
    <p:extLst>
      <p:ext uri="{BB962C8B-B14F-4D97-AF65-F5344CB8AC3E}">
        <p14:creationId xmlns:p14="http://schemas.microsoft.com/office/powerpoint/2010/main" val="12258541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Fangsong" charset="-122"/>
                <a:ea typeface="STFangsong" charset="-122"/>
                <a:cs typeface="STFangsong" charset="-122"/>
              </a:rPr>
              <a:t>写者部分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3180398" cy="2057400"/>
          </a:xfrm>
        </p:spPr>
      </p:pic>
    </p:spTree>
    <p:extLst>
      <p:ext uri="{BB962C8B-B14F-4D97-AF65-F5344CB8AC3E}">
        <p14:creationId xmlns:p14="http://schemas.microsoft.com/office/powerpoint/2010/main" val="21204935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Report for Lab </a:t>
            </a:r>
            <a:r>
              <a:rPr lang="en-US" altLang="zh-CN" b="1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 complete the report</a:t>
            </a:r>
          </a:p>
          <a:p>
            <a:r>
              <a:rPr kumimoji="1" lang="en-US" altLang="zh-CN" dirty="0"/>
              <a:t>Please complete ”</a:t>
            </a:r>
            <a:r>
              <a:rPr kumimoji="1" lang="en-US" altLang="zh-CN" dirty="0" err="1"/>
              <a:t>read.c</a:t>
            </a:r>
            <a:r>
              <a:rPr kumimoji="1" lang="en-US" altLang="zh-CN" dirty="0"/>
              <a:t>” and “</a:t>
            </a:r>
            <a:r>
              <a:rPr kumimoji="1" lang="en-US" altLang="zh-CN" dirty="0" err="1"/>
              <a:t>write.c</a:t>
            </a:r>
            <a:r>
              <a:rPr kumimoji="1" lang="en-US" altLang="zh-CN" dirty="0"/>
              <a:t>”, and your output should be  same to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output_sample.txt</a:t>
            </a:r>
            <a:r>
              <a:rPr kumimoji="1" lang="en-US" altLang="zh-CN" dirty="0"/>
              <a:t>”</a:t>
            </a:r>
            <a:endParaRPr kumimoji="1" lang="en-US" altLang="zh-CN" dirty="0"/>
          </a:p>
          <a:p>
            <a:r>
              <a:rPr kumimoji="1" lang="en-US" altLang="zh-CN" dirty="0"/>
              <a:t>Name your document as </a:t>
            </a:r>
            <a:r>
              <a:rPr kumimoji="1" lang="en-US" altLang="zh-CN" b="1" dirty="0" smtClean="0"/>
              <a:t>OS_Lab5_XXX_YYYYYYYY.zip</a:t>
            </a:r>
            <a:r>
              <a:rPr kumimoji="1" lang="en-US" altLang="zh-CN" dirty="0"/>
              <a:t>, contains :</a:t>
            </a:r>
            <a:endParaRPr kumimoji="1" lang="en-US" altLang="zh-CN" b="1" dirty="0"/>
          </a:p>
          <a:p>
            <a:pPr lvl="1"/>
            <a:r>
              <a:rPr kumimoji="1" lang="en-US" altLang="zh-CN" b="1" dirty="0" smtClean="0"/>
              <a:t>OS_Lab5_XXX_YYYYYYYY.doc</a:t>
            </a:r>
            <a:endParaRPr kumimoji="1" lang="en-US" altLang="zh-CN" b="1" dirty="0"/>
          </a:p>
          <a:p>
            <a:pPr lvl="1"/>
            <a:r>
              <a:rPr kumimoji="1" lang="en-US" altLang="zh-CN" b="1" dirty="0" err="1"/>
              <a:t>read.c</a:t>
            </a:r>
            <a:endParaRPr kumimoji="1" lang="en-US" altLang="zh-CN" b="1" dirty="0"/>
          </a:p>
          <a:p>
            <a:pPr lvl="1"/>
            <a:r>
              <a:rPr kumimoji="1" lang="en-US" altLang="zh-CN" b="1" dirty="0" err="1"/>
              <a:t>write.c</a:t>
            </a:r>
            <a:endParaRPr kumimoji="1" lang="en-US" altLang="zh-CN" b="1" dirty="0"/>
          </a:p>
          <a:p>
            <a:r>
              <a:rPr kumimoji="1" lang="en-US" altLang="zh-CN" dirty="0"/>
              <a:t>Replace XXX with your name and replace YYYYYYYY with your student id</a:t>
            </a:r>
          </a:p>
          <a:p>
            <a:r>
              <a:rPr kumimoji="1" lang="en-US" altLang="zh-CN" dirty="0" err="1"/>
              <a:t>Suche</a:t>
            </a:r>
            <a:r>
              <a:rPr kumimoji="1" lang="en-US" altLang="zh-CN" dirty="0"/>
              <a:t> as </a:t>
            </a:r>
            <a:r>
              <a:rPr kumimoji="1" lang="en-US" altLang="zh-CN" b="1" dirty="0" smtClean="0"/>
              <a:t>OS_Lab5_</a:t>
            </a:r>
            <a:r>
              <a:rPr kumimoji="1" lang="zh-CN" altLang="en-US" b="1" dirty="0"/>
              <a:t>张三</a:t>
            </a:r>
            <a:r>
              <a:rPr kumimoji="1" lang="en-US" altLang="zh-CN" b="1" dirty="0"/>
              <a:t>_12345678.zip</a:t>
            </a:r>
          </a:p>
          <a:p>
            <a:r>
              <a:rPr kumimoji="1" lang="en-US" altLang="zh-CN" dirty="0"/>
              <a:t>Check the </a:t>
            </a:r>
            <a:r>
              <a:rPr kumimoji="1" lang="en-US" altLang="zh-CN" b="1" dirty="0"/>
              <a:t>blackboard</a:t>
            </a:r>
            <a:r>
              <a:rPr kumimoji="1" lang="en-US" altLang="zh-CN" dirty="0"/>
              <a:t> for deadline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40401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Semaphores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38200"/>
            <a:ext cx="7924800" cy="5791200"/>
          </a:xfrm>
        </p:spPr>
        <p:txBody>
          <a:bodyPr/>
          <a:lstStyle/>
          <a:p>
            <a:r>
              <a:rPr lang="en-US" altLang="zh-CN" dirty="0"/>
              <a:t>Semaphore is a variable that has an integer </a:t>
            </a:r>
            <a:r>
              <a:rPr lang="en-US" altLang="zh-CN" dirty="0" smtClean="0"/>
              <a:t>value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/>
              <a:t>Initialize: </a:t>
            </a:r>
            <a:r>
              <a:rPr lang="en-US" altLang="zh-CN" sz="2800" dirty="0" smtClean="0"/>
              <a:t>a nonnegative integer value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/>
              <a:t>semWait (P): decreases the semaphore value</a:t>
            </a:r>
            <a:r>
              <a:rPr lang="en-US" altLang="zh-CN" sz="2800" dirty="0" smtClean="0"/>
              <a:t>. the </a:t>
            </a:r>
            <a:r>
              <a:rPr lang="en-US" altLang="zh-CN" sz="2800" dirty="0"/>
              <a:t>value becomes negative, then the </a:t>
            </a:r>
            <a:r>
              <a:rPr lang="en-US" altLang="zh-CN" sz="2800" dirty="0" smtClean="0"/>
              <a:t>process executing </a:t>
            </a:r>
            <a:r>
              <a:rPr lang="en-US" altLang="zh-CN" sz="2800" dirty="0"/>
              <a:t>the semWait is blocked</a:t>
            </a:r>
            <a:r>
              <a:rPr lang="en-US" altLang="zh-CN" sz="2800" dirty="0" smtClean="0"/>
              <a:t>.</a:t>
            </a:r>
          </a:p>
          <a:p>
            <a:pPr lvl="1">
              <a:buFont typeface="Wingdings" charset="2"/>
              <a:buChar char="Ø"/>
            </a:pPr>
            <a:r>
              <a:rPr lang="en-US" altLang="zh-CN" sz="2800" dirty="0" err="1"/>
              <a:t>semSignal</a:t>
            </a:r>
            <a:r>
              <a:rPr lang="en-US" altLang="zh-CN" sz="2800" dirty="0"/>
              <a:t> (V): increases semaphore value. If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resulting </a:t>
            </a:r>
            <a:r>
              <a:rPr lang="en-US" altLang="zh-CN" sz="2800" dirty="0"/>
              <a:t>value is less than or equal to zero, then </a:t>
            </a:r>
            <a:r>
              <a:rPr lang="en-US" altLang="zh-CN" sz="2800" dirty="0" smtClean="0"/>
              <a:t>a process </a:t>
            </a:r>
            <a:r>
              <a:rPr lang="en-US" altLang="zh-CN" sz="2800" dirty="0"/>
              <a:t>is blocked by a semWait operation, if </a:t>
            </a:r>
            <a:r>
              <a:rPr lang="en-US" altLang="zh-CN" sz="2800" dirty="0" smtClean="0"/>
              <a:t>any,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unblocked</a:t>
            </a:r>
            <a:r>
              <a:rPr lang="en-US" altLang="zh-CN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493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62800" cy="838200"/>
          </a:xfrm>
        </p:spPr>
        <p:txBody>
          <a:bodyPr/>
          <a:lstStyle/>
          <a:p>
            <a:r>
              <a:rPr lang="en-US" altLang="zh-CN" b="1" dirty="0"/>
              <a:t>Semaphores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4478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7859" tIns="33334" rIns="67859" bIns="3333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5654"/>
            <a:ext cx="840981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6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Semaphores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243109" cy="5105400"/>
          </a:xfrm>
        </p:spPr>
      </p:pic>
    </p:spTree>
    <p:extLst>
      <p:ext uri="{BB962C8B-B14F-4D97-AF65-F5344CB8AC3E}">
        <p14:creationId xmlns:p14="http://schemas.microsoft.com/office/powerpoint/2010/main" val="88176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162800" cy="533400"/>
          </a:xfrm>
        </p:spPr>
        <p:txBody>
          <a:bodyPr/>
          <a:lstStyle/>
          <a:p>
            <a:r>
              <a:rPr lang="en-US" altLang="zh-CN" b="1" dirty="0"/>
              <a:t>Mutual Exclusion using Semaphores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600200"/>
            <a:ext cx="7924800" cy="46438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7859" tIns="33334" rIns="67859" bIns="3333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 smtClean="0"/>
              <a:t>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67249"/>
            <a:ext cx="8686800" cy="36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5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162800" cy="533400"/>
          </a:xfrm>
        </p:spPr>
        <p:txBody>
          <a:bodyPr/>
          <a:lstStyle/>
          <a:p>
            <a:r>
              <a:rPr lang="en-US" altLang="zh-CN" b="1" dirty="0" smtClean="0"/>
              <a:t>Semaphore in C</a:t>
            </a:r>
            <a:endParaRPr lang="en-US" altLang="zh-CN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1143000"/>
            <a:ext cx="7924800" cy="51010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7859" tIns="33334" rIns="67859" bIns="3333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dirty="0" err="1" smtClean="0"/>
              <a:t>semaphore.c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shows </a:t>
            </a:r>
            <a:r>
              <a:rPr lang="en-US" altLang="zh-CN" dirty="0"/>
              <a:t>how to use these functions to create, operate and remove named semaphore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compile </a:t>
            </a:r>
            <a:r>
              <a:rPr lang="en-US" altLang="zh-CN" dirty="0" err="1"/>
              <a:t>semaphore.c</a:t>
            </a:r>
            <a:r>
              <a:rPr lang="en-US" altLang="zh-CN" dirty="0"/>
              <a:t> like this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				</a:t>
            </a:r>
            <a:r>
              <a:rPr lang="en-US" altLang="zh-CN" b="1" dirty="0" smtClean="0"/>
              <a:t>gcc </a:t>
            </a:r>
            <a:r>
              <a:rPr lang="en-US" altLang="zh-CN" b="1" dirty="0" err="1"/>
              <a:t>semaphore.c</a:t>
            </a:r>
            <a:r>
              <a:rPr lang="en-US" altLang="zh-CN" b="1" dirty="0"/>
              <a:t> </a:t>
            </a:r>
            <a:r>
              <a:rPr lang="zh-CN" altLang="en-US" b="1" dirty="0" smtClean="0"/>
              <a:t>   </a:t>
            </a:r>
            <a:r>
              <a:rPr lang="en-US" altLang="zh-CN" b="1" dirty="0"/>
              <a:t>-</a:t>
            </a:r>
            <a:r>
              <a:rPr lang="en-US" altLang="zh-CN" b="1" dirty="0" err="1" smtClean="0"/>
              <a:t>pthreaad</a:t>
            </a:r>
            <a:r>
              <a:rPr lang="en-US" altLang="zh-CN" b="1" dirty="0" smtClean="0"/>
              <a:t> </a:t>
            </a:r>
            <a:r>
              <a:rPr lang="en-US" altLang="zh-CN" b="1" dirty="0"/>
              <a:t>-o </a:t>
            </a:r>
            <a:r>
              <a:rPr lang="en-US" altLang="zh-CN" b="1" dirty="0" err="1" smtClean="0"/>
              <a:t>semaphor</a:t>
            </a:r>
            <a:endParaRPr lang="en-US" altLang="zh-CN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51944"/>
              </p:ext>
            </p:extLst>
          </p:nvPr>
        </p:nvGraphicFramePr>
        <p:xfrm>
          <a:off x="475733" y="2743200"/>
          <a:ext cx="7525266" cy="3500820"/>
        </p:xfrm>
        <a:graphic>
          <a:graphicData uri="http://schemas.openxmlformats.org/drawingml/2006/table">
            <a:tbl>
              <a:tblPr/>
              <a:tblGrid>
                <a:gridCol w="3762633"/>
                <a:gridCol w="3762633"/>
              </a:tblGrid>
              <a:tr h="392516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Function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5378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sem_open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Opens/creates a named semaphore for use by a process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2516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sem_wait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lock a semaphore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251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sem_post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unlock a semaphore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94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sem_close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Deallocates the specified named semaphore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7894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sem_unlink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Removes a specified named semaphore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Producer/Consumer Problem (</a:t>
            </a:r>
            <a:r>
              <a:rPr kumimoji="1" lang="zh-CN" altLang="en-US" dirty="0"/>
              <a:t>生产者消费者问题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One or more producers are generating data 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placing these in a buffer</a:t>
            </a:r>
          </a:p>
          <a:p>
            <a:r>
              <a:rPr kumimoji="1" lang="en-US" altLang="zh-CN" sz="2400" dirty="0"/>
              <a:t>A single consumer is taking items out of 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buffer one at time</a:t>
            </a:r>
          </a:p>
          <a:p>
            <a:r>
              <a:rPr kumimoji="1" lang="en-US" altLang="zh-CN" sz="2400" dirty="0"/>
              <a:t>Only one producer or consumer may access 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buffer at any one time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27050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Producer/Consumer Problem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7543800" cy="5612989"/>
          </a:xfrm>
        </p:spPr>
      </p:pic>
    </p:spTree>
    <p:extLst>
      <p:ext uri="{BB962C8B-B14F-4D97-AF65-F5344CB8AC3E}">
        <p14:creationId xmlns:p14="http://schemas.microsoft.com/office/powerpoint/2010/main" val="792980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Readers/Writers 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There is a data area shared among a number 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processes. The data area could be a file, a block of main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memory, or even a bank of processor registers. There area number of processes that only read the data area(readers) and a number that only write to the data area(writers). The conditions that must be satisfied are 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follows: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/>
              <a:t>Any number of readers may simultaneously read the file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/>
              <a:t>Only one writer at a time may write to the file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/>
              <a:t>If a writer is writing to the file, no reader may read 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7005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48166</TotalTime>
  <Pages>60</Pages>
  <Words>582</Words>
  <Application>Microsoft Macintosh PowerPoint</Application>
  <PresentationFormat>全屏显示(4:3)</PresentationFormat>
  <Paragraphs>81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Comic Sans MS</vt:lpstr>
      <vt:lpstr>Gill Sans</vt:lpstr>
      <vt:lpstr>Gill Sans Light</vt:lpstr>
      <vt:lpstr>ＭＳ Ｐゴシック</vt:lpstr>
      <vt:lpstr>STFangsong</vt:lpstr>
      <vt:lpstr>Wingdings</vt:lpstr>
      <vt:lpstr>Arial</vt:lpstr>
      <vt:lpstr>Office</vt:lpstr>
      <vt:lpstr>1_Office</vt:lpstr>
      <vt:lpstr>CS302 Operating System Lab 5  Concurrency: Mutual Exclusion and  Synchronization 2</vt:lpstr>
      <vt:lpstr>Semaphores</vt:lpstr>
      <vt:lpstr>Semaphores</vt:lpstr>
      <vt:lpstr>Semaphores</vt:lpstr>
      <vt:lpstr>Mutual Exclusion using Semaphores</vt:lpstr>
      <vt:lpstr>Semaphore in C</vt:lpstr>
      <vt:lpstr>Producer/Consumer Problem (生产者消费者问题)</vt:lpstr>
      <vt:lpstr>Producer/Consumer Problem</vt:lpstr>
      <vt:lpstr>Readers/Writers Problem</vt:lpstr>
      <vt:lpstr>读者-写者问题</vt:lpstr>
      <vt:lpstr>读者-写者问题</vt:lpstr>
      <vt:lpstr>信号量描述</vt:lpstr>
      <vt:lpstr>读者-写者问题</vt:lpstr>
      <vt:lpstr>读者部分</vt:lpstr>
      <vt:lpstr>写者部分</vt:lpstr>
      <vt:lpstr>Report for Lab 5</vt:lpstr>
    </vt:vector>
  </TitlesOfParts>
  <Company>UC Berkeley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张东平</cp:lastModifiedBy>
  <cp:revision>584</cp:revision>
  <cp:lastPrinted>2018-03-28T08:37:12Z</cp:lastPrinted>
  <dcterms:created xsi:type="dcterms:W3CDTF">1995-08-12T11:37:26Z</dcterms:created>
  <dcterms:modified xsi:type="dcterms:W3CDTF">2018-04-04T04:40:35Z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