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815" r:id="rId2"/>
    <p:sldId id="257" r:id="rId3"/>
    <p:sldId id="791" r:id="rId4"/>
    <p:sldId id="822" r:id="rId5"/>
    <p:sldId id="821" r:id="rId6"/>
    <p:sldId id="823" r:id="rId7"/>
    <p:sldId id="832" r:id="rId8"/>
    <p:sldId id="824" r:id="rId9"/>
    <p:sldId id="790" r:id="rId10"/>
    <p:sldId id="827" r:id="rId11"/>
    <p:sldId id="825" r:id="rId12"/>
    <p:sldId id="826" r:id="rId13"/>
    <p:sldId id="828" r:id="rId14"/>
    <p:sldId id="829" r:id="rId15"/>
    <p:sldId id="817" r:id="rId16"/>
    <p:sldId id="830" r:id="rId17"/>
    <p:sldId id="831" r:id="rId18"/>
    <p:sldId id="833" r:id="rId19"/>
    <p:sldId id="834" r:id="rId20"/>
    <p:sldId id="835" r:id="rId21"/>
    <p:sldId id="836" r:id="rId22"/>
    <p:sldId id="81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9A5"/>
    <a:srgbClr val="D2A6A0"/>
    <a:srgbClr val="1C4847"/>
    <a:srgbClr val="B9966E"/>
    <a:srgbClr val="985459"/>
    <a:srgbClr val="8796A8"/>
    <a:srgbClr val="398CB4"/>
    <a:srgbClr val="F4797C"/>
    <a:srgbClr val="81D5B4"/>
    <a:srgbClr val="FFB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67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68115-EFA2-4323-A105-18BF9A006159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1E886-BD35-44AE-ABAE-17B634443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0E811-2864-46DC-B16A-A1BEA3F6EF08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DBE14-E4D2-4F6F-8423-4156BA1D2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12192000" cy="6880268"/>
            <a:chOff x="0" y="0"/>
            <a:chExt cx="12192000" cy="6880268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8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"/>
            <p:cNvSpPr/>
            <p:nvPr/>
          </p:nvSpPr>
          <p:spPr bwMode="auto">
            <a:xfrm>
              <a:off x="0" y="0"/>
              <a:ext cx="2210295" cy="1259840"/>
            </a:xfrm>
            <a:custGeom>
              <a:avLst/>
              <a:gdLst>
                <a:gd name="T0" fmla="*/ 0 w 626"/>
                <a:gd name="T1" fmla="*/ 323 h 355"/>
                <a:gd name="T2" fmla="*/ 284 w 626"/>
                <a:gd name="T3" fmla="*/ 297 h 355"/>
                <a:gd name="T4" fmla="*/ 626 w 626"/>
                <a:gd name="T5" fmla="*/ 0 h 355"/>
                <a:gd name="T6" fmla="*/ 0 w 626"/>
                <a:gd name="T7" fmla="*/ 0 h 355"/>
                <a:gd name="T8" fmla="*/ 0 w 626"/>
                <a:gd name="T9" fmla="*/ 32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55">
                  <a:moveTo>
                    <a:pt x="0" y="323"/>
                  </a:moveTo>
                  <a:cubicBezTo>
                    <a:pt x="0" y="323"/>
                    <a:pt x="167" y="355"/>
                    <a:pt x="284" y="297"/>
                  </a:cubicBezTo>
                  <a:cubicBezTo>
                    <a:pt x="424" y="227"/>
                    <a:pt x="463" y="42"/>
                    <a:pt x="6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rgbClr val="FFB5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4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02" y="798002"/>
              <a:ext cx="1008444" cy="383744"/>
            </a:xfrm>
            <a:prstGeom prst="rect">
              <a:avLst/>
            </a:prstGeom>
          </p:spPr>
        </p:pic>
        <p:sp>
          <p:nvSpPr>
            <p:cNvPr id="15" name="Freeform 5"/>
            <p:cNvSpPr/>
            <p:nvPr userDrawn="1"/>
          </p:nvSpPr>
          <p:spPr bwMode="auto">
            <a:xfrm flipH="1" flipV="1">
              <a:off x="9978284" y="5618479"/>
              <a:ext cx="2213715" cy="1261789"/>
            </a:xfrm>
            <a:custGeom>
              <a:avLst/>
              <a:gdLst>
                <a:gd name="T0" fmla="*/ 0 w 626"/>
                <a:gd name="T1" fmla="*/ 323 h 355"/>
                <a:gd name="T2" fmla="*/ 284 w 626"/>
                <a:gd name="T3" fmla="*/ 297 h 355"/>
                <a:gd name="T4" fmla="*/ 626 w 626"/>
                <a:gd name="T5" fmla="*/ 0 h 355"/>
                <a:gd name="T6" fmla="*/ 0 w 626"/>
                <a:gd name="T7" fmla="*/ 0 h 355"/>
                <a:gd name="T8" fmla="*/ 0 w 626"/>
                <a:gd name="T9" fmla="*/ 32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55">
                  <a:moveTo>
                    <a:pt x="0" y="323"/>
                  </a:moveTo>
                  <a:cubicBezTo>
                    <a:pt x="0" y="323"/>
                    <a:pt x="167" y="355"/>
                    <a:pt x="284" y="297"/>
                  </a:cubicBezTo>
                  <a:cubicBezTo>
                    <a:pt x="424" y="227"/>
                    <a:pt x="463" y="42"/>
                    <a:pt x="6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rgbClr val="81D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5248" y="5832452"/>
              <a:ext cx="919952" cy="91036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866-4662-424E-9091-F85729D1C31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A9F-F451-4370-9936-79D76DA6A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866-4662-424E-9091-F85729D1C31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A9F-F451-4370-9936-79D76DA6A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17932" y="0"/>
            <a:ext cx="12209931" cy="6857999"/>
            <a:chOff x="-17932" y="0"/>
            <a:chExt cx="12209931" cy="6857999"/>
          </a:xfrm>
        </p:grpSpPr>
        <p:pic>
          <p:nvPicPr>
            <p:cNvPr id="8" name="图形 7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922000" y="5588000"/>
              <a:ext cx="1269999" cy="1269999"/>
            </a:xfrm>
            <a:custGeom>
              <a:avLst/>
              <a:gdLst>
                <a:gd name="connsiteX0" fmla="*/ 0 w 2859741"/>
                <a:gd name="connsiteY0" fmla="*/ 0 h 2859741"/>
                <a:gd name="connsiteX1" fmla="*/ 2859741 w 2859741"/>
                <a:gd name="connsiteY1" fmla="*/ 0 h 2859741"/>
                <a:gd name="connsiteX2" fmla="*/ 2859741 w 2859741"/>
                <a:gd name="connsiteY2" fmla="*/ 2859741 h 2859741"/>
                <a:gd name="connsiteX3" fmla="*/ 0 w 2859741"/>
                <a:gd name="connsiteY3" fmla="*/ 2859741 h 28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741" h="2859741">
                  <a:moveTo>
                    <a:pt x="0" y="0"/>
                  </a:moveTo>
                  <a:lnTo>
                    <a:pt x="2859741" y="0"/>
                  </a:lnTo>
                  <a:lnTo>
                    <a:pt x="2859741" y="2859741"/>
                  </a:lnTo>
                  <a:lnTo>
                    <a:pt x="0" y="2859741"/>
                  </a:lnTo>
                  <a:close/>
                </a:path>
              </a:pathLst>
            </a:cu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-17932" y="0"/>
              <a:ext cx="1541932" cy="1541932"/>
              <a:chOff x="-17932" y="0"/>
              <a:chExt cx="3866032" cy="3866032"/>
            </a:xfrm>
          </p:grpSpPr>
          <p:sp>
            <p:nvSpPr>
              <p:cNvPr id="7" name="直角三角形 6"/>
              <p:cNvSpPr/>
              <p:nvPr userDrawn="1"/>
            </p:nvSpPr>
            <p:spPr>
              <a:xfrm rot="5400000">
                <a:off x="-17932" y="0"/>
                <a:ext cx="3866032" cy="3866032"/>
              </a:xfrm>
              <a:prstGeom prst="rtTriangle">
                <a:avLst/>
              </a:prstGeom>
              <a:solidFill>
                <a:srgbClr val="D2A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形 8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5466" y="1075764"/>
                <a:ext cx="2004933" cy="20049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17932" y="0"/>
            <a:ext cx="12209931" cy="6857999"/>
            <a:chOff x="-17932" y="0"/>
            <a:chExt cx="12209931" cy="6857999"/>
          </a:xfrm>
        </p:grpSpPr>
        <p:pic>
          <p:nvPicPr>
            <p:cNvPr id="11" name="图形 10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922000" y="5588000"/>
              <a:ext cx="1269999" cy="1269999"/>
            </a:xfrm>
            <a:custGeom>
              <a:avLst/>
              <a:gdLst>
                <a:gd name="connsiteX0" fmla="*/ 0 w 2859741"/>
                <a:gd name="connsiteY0" fmla="*/ 0 h 2859741"/>
                <a:gd name="connsiteX1" fmla="*/ 2859741 w 2859741"/>
                <a:gd name="connsiteY1" fmla="*/ 0 h 2859741"/>
                <a:gd name="connsiteX2" fmla="*/ 2859741 w 2859741"/>
                <a:gd name="connsiteY2" fmla="*/ 2859741 h 2859741"/>
                <a:gd name="connsiteX3" fmla="*/ 0 w 2859741"/>
                <a:gd name="connsiteY3" fmla="*/ 2859741 h 28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741" h="2859741">
                  <a:moveTo>
                    <a:pt x="0" y="0"/>
                  </a:moveTo>
                  <a:lnTo>
                    <a:pt x="2859741" y="0"/>
                  </a:lnTo>
                  <a:lnTo>
                    <a:pt x="2859741" y="2859741"/>
                  </a:lnTo>
                  <a:lnTo>
                    <a:pt x="0" y="2859741"/>
                  </a:lnTo>
                  <a:close/>
                </a:path>
              </a:pathLst>
            </a:cu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-17932" y="0"/>
              <a:ext cx="1541932" cy="1541932"/>
              <a:chOff x="-17932" y="0"/>
              <a:chExt cx="3866032" cy="3866032"/>
            </a:xfrm>
          </p:grpSpPr>
          <p:sp>
            <p:nvSpPr>
              <p:cNvPr id="13" name="直角三角形 12"/>
              <p:cNvSpPr/>
              <p:nvPr userDrawn="1"/>
            </p:nvSpPr>
            <p:spPr>
              <a:xfrm rot="5400000">
                <a:off x="-17932" y="0"/>
                <a:ext cx="3866032" cy="3866032"/>
              </a:xfrm>
              <a:prstGeom prst="rtTriangle">
                <a:avLst/>
              </a:prstGeom>
              <a:solidFill>
                <a:srgbClr val="D2A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5466" y="1075764"/>
                <a:ext cx="2004933" cy="2004933"/>
              </a:xfrm>
              <a:prstGeom prst="rect">
                <a:avLst/>
              </a:prstGeom>
            </p:spPr>
          </p:pic>
        </p:grpSp>
      </p:grpSp>
      <p:sp>
        <p:nvSpPr>
          <p:cNvPr id="8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31485" y="1805571"/>
            <a:ext cx="3246858" cy="3246858"/>
          </a:xfrm>
          <a:custGeom>
            <a:avLst/>
            <a:gdLst>
              <a:gd name="connsiteX0" fmla="*/ 1327150 w 2654300"/>
              <a:gd name="connsiteY0" fmla="*/ 0 h 2654300"/>
              <a:gd name="connsiteX1" fmla="*/ 2654300 w 2654300"/>
              <a:gd name="connsiteY1" fmla="*/ 1327150 h 2654300"/>
              <a:gd name="connsiteX2" fmla="*/ 1327150 w 2654300"/>
              <a:gd name="connsiteY2" fmla="*/ 2654300 h 2654300"/>
              <a:gd name="connsiteX3" fmla="*/ 0 w 2654300"/>
              <a:gd name="connsiteY3" fmla="*/ 132715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654300">
                <a:moveTo>
                  <a:pt x="1327150" y="0"/>
                </a:moveTo>
                <a:lnTo>
                  <a:pt x="2654300" y="1327150"/>
                </a:lnTo>
                <a:lnTo>
                  <a:pt x="1327150" y="2654300"/>
                </a:lnTo>
                <a:lnTo>
                  <a:pt x="0" y="1327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2887005" y="1805571"/>
            <a:ext cx="3246858" cy="3246858"/>
          </a:xfrm>
          <a:custGeom>
            <a:avLst/>
            <a:gdLst>
              <a:gd name="connsiteX0" fmla="*/ 1327150 w 2654300"/>
              <a:gd name="connsiteY0" fmla="*/ 0 h 2654300"/>
              <a:gd name="connsiteX1" fmla="*/ 2654300 w 2654300"/>
              <a:gd name="connsiteY1" fmla="*/ 1327150 h 2654300"/>
              <a:gd name="connsiteX2" fmla="*/ 1327150 w 2654300"/>
              <a:gd name="connsiteY2" fmla="*/ 2654300 h 2654300"/>
              <a:gd name="connsiteX3" fmla="*/ 0 w 2654300"/>
              <a:gd name="connsiteY3" fmla="*/ 132715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654300">
                <a:moveTo>
                  <a:pt x="1327150" y="0"/>
                </a:moveTo>
                <a:lnTo>
                  <a:pt x="2654300" y="1327150"/>
                </a:lnTo>
                <a:lnTo>
                  <a:pt x="1327150" y="2654300"/>
                </a:lnTo>
                <a:lnTo>
                  <a:pt x="0" y="132715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-17932" y="0"/>
            <a:ext cx="12209931" cy="6857999"/>
            <a:chOff x="-17932" y="0"/>
            <a:chExt cx="12209931" cy="6857999"/>
          </a:xfrm>
        </p:grpSpPr>
        <p:pic>
          <p:nvPicPr>
            <p:cNvPr id="10" name="图形 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922000" y="5588000"/>
              <a:ext cx="1269999" cy="1269999"/>
            </a:xfrm>
            <a:custGeom>
              <a:avLst/>
              <a:gdLst>
                <a:gd name="connsiteX0" fmla="*/ 0 w 2859741"/>
                <a:gd name="connsiteY0" fmla="*/ 0 h 2859741"/>
                <a:gd name="connsiteX1" fmla="*/ 2859741 w 2859741"/>
                <a:gd name="connsiteY1" fmla="*/ 0 h 2859741"/>
                <a:gd name="connsiteX2" fmla="*/ 2859741 w 2859741"/>
                <a:gd name="connsiteY2" fmla="*/ 2859741 h 2859741"/>
                <a:gd name="connsiteX3" fmla="*/ 0 w 2859741"/>
                <a:gd name="connsiteY3" fmla="*/ 2859741 h 28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741" h="2859741">
                  <a:moveTo>
                    <a:pt x="0" y="0"/>
                  </a:moveTo>
                  <a:lnTo>
                    <a:pt x="2859741" y="0"/>
                  </a:lnTo>
                  <a:lnTo>
                    <a:pt x="2859741" y="2859741"/>
                  </a:lnTo>
                  <a:lnTo>
                    <a:pt x="0" y="2859741"/>
                  </a:lnTo>
                  <a:close/>
                </a:path>
              </a:pathLst>
            </a:cu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-17932" y="0"/>
              <a:ext cx="1541932" cy="1541932"/>
              <a:chOff x="-17932" y="0"/>
              <a:chExt cx="3866032" cy="3866032"/>
            </a:xfrm>
          </p:grpSpPr>
          <p:sp>
            <p:nvSpPr>
              <p:cNvPr id="12" name="直角三角形 11"/>
              <p:cNvSpPr/>
              <p:nvPr userDrawn="1"/>
            </p:nvSpPr>
            <p:spPr>
              <a:xfrm rot="5400000">
                <a:off x="-17932" y="0"/>
                <a:ext cx="3866032" cy="3866032"/>
              </a:xfrm>
              <a:prstGeom prst="rtTriangle">
                <a:avLst/>
              </a:prstGeom>
              <a:solidFill>
                <a:srgbClr val="D2A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形 12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5466" y="1075764"/>
                <a:ext cx="2004933" cy="2004933"/>
              </a:xfrm>
              <a:prstGeom prst="rect">
                <a:avLst/>
              </a:prstGeom>
            </p:spPr>
          </p:pic>
        </p:grpSp>
      </p:grpSp>
      <p:sp>
        <p:nvSpPr>
          <p:cNvPr id="22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6804660" y="0"/>
            <a:ext cx="5387769" cy="685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-17932" y="0"/>
            <a:ext cx="12209931" cy="6857999"/>
            <a:chOff x="-17932" y="0"/>
            <a:chExt cx="12209931" cy="6857999"/>
          </a:xfrm>
        </p:grpSpPr>
        <p:pic>
          <p:nvPicPr>
            <p:cNvPr id="10" name="图形 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922000" y="5588000"/>
              <a:ext cx="1269999" cy="1269999"/>
            </a:xfrm>
            <a:custGeom>
              <a:avLst/>
              <a:gdLst>
                <a:gd name="connsiteX0" fmla="*/ 0 w 2859741"/>
                <a:gd name="connsiteY0" fmla="*/ 0 h 2859741"/>
                <a:gd name="connsiteX1" fmla="*/ 2859741 w 2859741"/>
                <a:gd name="connsiteY1" fmla="*/ 0 h 2859741"/>
                <a:gd name="connsiteX2" fmla="*/ 2859741 w 2859741"/>
                <a:gd name="connsiteY2" fmla="*/ 2859741 h 2859741"/>
                <a:gd name="connsiteX3" fmla="*/ 0 w 2859741"/>
                <a:gd name="connsiteY3" fmla="*/ 2859741 h 28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741" h="2859741">
                  <a:moveTo>
                    <a:pt x="0" y="0"/>
                  </a:moveTo>
                  <a:lnTo>
                    <a:pt x="2859741" y="0"/>
                  </a:lnTo>
                  <a:lnTo>
                    <a:pt x="2859741" y="2859741"/>
                  </a:lnTo>
                  <a:lnTo>
                    <a:pt x="0" y="2859741"/>
                  </a:lnTo>
                  <a:close/>
                </a:path>
              </a:pathLst>
            </a:cu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-17932" y="0"/>
              <a:ext cx="1541932" cy="1541932"/>
              <a:chOff x="-17932" y="0"/>
              <a:chExt cx="3866032" cy="3866032"/>
            </a:xfrm>
          </p:grpSpPr>
          <p:sp>
            <p:nvSpPr>
              <p:cNvPr id="13" name="直角三角形 12"/>
              <p:cNvSpPr/>
              <p:nvPr userDrawn="1"/>
            </p:nvSpPr>
            <p:spPr>
              <a:xfrm rot="5400000">
                <a:off x="-17932" y="0"/>
                <a:ext cx="3866032" cy="3866032"/>
              </a:xfrm>
              <a:prstGeom prst="rtTriangle">
                <a:avLst/>
              </a:prstGeom>
              <a:solidFill>
                <a:srgbClr val="D2A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5466" y="1075764"/>
                <a:ext cx="2004933" cy="2004933"/>
              </a:xfrm>
              <a:prstGeom prst="rect">
                <a:avLst/>
              </a:prstGeom>
            </p:spPr>
          </p:pic>
        </p:grpSp>
      </p:grp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384032" y="1628800"/>
            <a:ext cx="4032448" cy="4032448"/>
          </a:xfrm>
          <a:custGeom>
            <a:avLst/>
            <a:gdLst>
              <a:gd name="connsiteX0" fmla="*/ 2016224 w 4032448"/>
              <a:gd name="connsiteY0" fmla="*/ 0 h 4032448"/>
              <a:gd name="connsiteX1" fmla="*/ 4032448 w 4032448"/>
              <a:gd name="connsiteY1" fmla="*/ 2016224 h 4032448"/>
              <a:gd name="connsiteX2" fmla="*/ 2016224 w 4032448"/>
              <a:gd name="connsiteY2" fmla="*/ 4032448 h 4032448"/>
              <a:gd name="connsiteX3" fmla="*/ 0 w 4032448"/>
              <a:gd name="connsiteY3" fmla="*/ 2016224 h 4032448"/>
              <a:gd name="connsiteX4" fmla="*/ 2016224 w 4032448"/>
              <a:gd name="connsiteY4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2448" h="4032448">
                <a:moveTo>
                  <a:pt x="2016224" y="0"/>
                </a:moveTo>
                <a:cubicBezTo>
                  <a:pt x="3129754" y="0"/>
                  <a:pt x="4032448" y="902694"/>
                  <a:pt x="4032448" y="2016224"/>
                </a:cubicBezTo>
                <a:cubicBezTo>
                  <a:pt x="4032448" y="3129754"/>
                  <a:pt x="3129754" y="4032448"/>
                  <a:pt x="2016224" y="4032448"/>
                </a:cubicBezTo>
                <a:cubicBezTo>
                  <a:pt x="902694" y="4032448"/>
                  <a:pt x="0" y="3129754"/>
                  <a:pt x="0" y="2016224"/>
                </a:cubicBezTo>
                <a:cubicBezTo>
                  <a:pt x="0" y="902694"/>
                  <a:pt x="902694" y="0"/>
                  <a:pt x="20162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-17932" y="0"/>
            <a:ext cx="12209931" cy="6857999"/>
            <a:chOff x="-17932" y="0"/>
            <a:chExt cx="12209931" cy="6857999"/>
          </a:xfrm>
        </p:grpSpPr>
        <p:pic>
          <p:nvPicPr>
            <p:cNvPr id="10" name="图形 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922000" y="5588000"/>
              <a:ext cx="1269999" cy="1269999"/>
            </a:xfrm>
            <a:custGeom>
              <a:avLst/>
              <a:gdLst>
                <a:gd name="connsiteX0" fmla="*/ 0 w 2859741"/>
                <a:gd name="connsiteY0" fmla="*/ 0 h 2859741"/>
                <a:gd name="connsiteX1" fmla="*/ 2859741 w 2859741"/>
                <a:gd name="connsiteY1" fmla="*/ 0 h 2859741"/>
                <a:gd name="connsiteX2" fmla="*/ 2859741 w 2859741"/>
                <a:gd name="connsiteY2" fmla="*/ 2859741 h 2859741"/>
                <a:gd name="connsiteX3" fmla="*/ 0 w 2859741"/>
                <a:gd name="connsiteY3" fmla="*/ 2859741 h 28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741" h="2859741">
                  <a:moveTo>
                    <a:pt x="0" y="0"/>
                  </a:moveTo>
                  <a:lnTo>
                    <a:pt x="2859741" y="0"/>
                  </a:lnTo>
                  <a:lnTo>
                    <a:pt x="2859741" y="2859741"/>
                  </a:lnTo>
                  <a:lnTo>
                    <a:pt x="0" y="2859741"/>
                  </a:lnTo>
                  <a:close/>
                </a:path>
              </a:pathLst>
            </a:cu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-17932" y="0"/>
              <a:ext cx="1541932" cy="1541932"/>
              <a:chOff x="-17932" y="0"/>
              <a:chExt cx="3866032" cy="3866032"/>
            </a:xfrm>
          </p:grpSpPr>
          <p:sp>
            <p:nvSpPr>
              <p:cNvPr id="13" name="直角三角形 12"/>
              <p:cNvSpPr/>
              <p:nvPr userDrawn="1"/>
            </p:nvSpPr>
            <p:spPr>
              <a:xfrm rot="5400000">
                <a:off x="-17932" y="0"/>
                <a:ext cx="3866032" cy="3866032"/>
              </a:xfrm>
              <a:prstGeom prst="rtTriangle">
                <a:avLst/>
              </a:prstGeom>
              <a:solidFill>
                <a:srgbClr val="D2A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形 13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5466" y="1075764"/>
                <a:ext cx="2004933" cy="2004933"/>
              </a:xfrm>
              <a:prstGeom prst="rect">
                <a:avLst/>
              </a:prstGeom>
            </p:spPr>
          </p:pic>
        </p:grpSp>
      </p:grp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4079776" y="1628800"/>
            <a:ext cx="4032448" cy="4032448"/>
          </a:xfrm>
          <a:custGeom>
            <a:avLst/>
            <a:gdLst>
              <a:gd name="connsiteX0" fmla="*/ 2016224 w 4032448"/>
              <a:gd name="connsiteY0" fmla="*/ 0 h 4032448"/>
              <a:gd name="connsiteX1" fmla="*/ 4032448 w 4032448"/>
              <a:gd name="connsiteY1" fmla="*/ 2016224 h 4032448"/>
              <a:gd name="connsiteX2" fmla="*/ 2016224 w 4032448"/>
              <a:gd name="connsiteY2" fmla="*/ 4032448 h 4032448"/>
              <a:gd name="connsiteX3" fmla="*/ 0 w 4032448"/>
              <a:gd name="connsiteY3" fmla="*/ 2016224 h 4032448"/>
              <a:gd name="connsiteX4" fmla="*/ 2016224 w 4032448"/>
              <a:gd name="connsiteY4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2448" h="4032448">
                <a:moveTo>
                  <a:pt x="2016224" y="0"/>
                </a:moveTo>
                <a:cubicBezTo>
                  <a:pt x="3129754" y="0"/>
                  <a:pt x="4032448" y="902694"/>
                  <a:pt x="4032448" y="2016224"/>
                </a:cubicBezTo>
                <a:cubicBezTo>
                  <a:pt x="4032448" y="3129754"/>
                  <a:pt x="3129754" y="4032448"/>
                  <a:pt x="2016224" y="4032448"/>
                </a:cubicBezTo>
                <a:cubicBezTo>
                  <a:pt x="902694" y="4032448"/>
                  <a:pt x="0" y="3129754"/>
                  <a:pt x="0" y="2016224"/>
                </a:cubicBezTo>
                <a:cubicBezTo>
                  <a:pt x="0" y="902694"/>
                  <a:pt x="902694" y="0"/>
                  <a:pt x="20162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7932" y="0"/>
            <a:ext cx="12209931" cy="6857999"/>
            <a:chOff x="-17932" y="0"/>
            <a:chExt cx="12209931" cy="6857999"/>
          </a:xfrm>
        </p:grpSpPr>
        <p:pic>
          <p:nvPicPr>
            <p:cNvPr id="13" name="图形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922000" y="5588000"/>
              <a:ext cx="1269999" cy="1269999"/>
            </a:xfrm>
            <a:custGeom>
              <a:avLst/>
              <a:gdLst>
                <a:gd name="connsiteX0" fmla="*/ 0 w 2859741"/>
                <a:gd name="connsiteY0" fmla="*/ 0 h 2859741"/>
                <a:gd name="connsiteX1" fmla="*/ 2859741 w 2859741"/>
                <a:gd name="connsiteY1" fmla="*/ 0 h 2859741"/>
                <a:gd name="connsiteX2" fmla="*/ 2859741 w 2859741"/>
                <a:gd name="connsiteY2" fmla="*/ 2859741 h 2859741"/>
                <a:gd name="connsiteX3" fmla="*/ 0 w 2859741"/>
                <a:gd name="connsiteY3" fmla="*/ 2859741 h 28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741" h="2859741">
                  <a:moveTo>
                    <a:pt x="0" y="0"/>
                  </a:moveTo>
                  <a:lnTo>
                    <a:pt x="2859741" y="0"/>
                  </a:lnTo>
                  <a:lnTo>
                    <a:pt x="2859741" y="2859741"/>
                  </a:lnTo>
                  <a:lnTo>
                    <a:pt x="0" y="2859741"/>
                  </a:lnTo>
                  <a:close/>
                </a:path>
              </a:pathLst>
            </a:custGeom>
          </p:spPr>
        </p:pic>
        <p:grpSp>
          <p:nvGrpSpPr>
            <p:cNvPr id="14" name="组合 13"/>
            <p:cNvGrpSpPr/>
            <p:nvPr userDrawn="1"/>
          </p:nvGrpSpPr>
          <p:grpSpPr>
            <a:xfrm>
              <a:off x="-17932" y="0"/>
              <a:ext cx="1541932" cy="1541932"/>
              <a:chOff x="-17932" y="0"/>
              <a:chExt cx="3866032" cy="3866032"/>
            </a:xfrm>
          </p:grpSpPr>
          <p:sp>
            <p:nvSpPr>
              <p:cNvPr id="15" name="直角三角形 14"/>
              <p:cNvSpPr/>
              <p:nvPr userDrawn="1"/>
            </p:nvSpPr>
            <p:spPr>
              <a:xfrm rot="5400000">
                <a:off x="-17932" y="0"/>
                <a:ext cx="3866032" cy="3866032"/>
              </a:xfrm>
              <a:prstGeom prst="rtTriangle">
                <a:avLst/>
              </a:prstGeom>
              <a:solidFill>
                <a:srgbClr val="D2A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形 15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5466" y="1075764"/>
                <a:ext cx="2004933" cy="2004933"/>
              </a:xfrm>
              <a:prstGeom prst="rect">
                <a:avLst/>
              </a:prstGeom>
            </p:spPr>
          </p:pic>
        </p:grpSp>
      </p:grpSp>
      <p:sp>
        <p:nvSpPr>
          <p:cNvPr id="26" name="图片占位符 25"/>
          <p:cNvSpPr>
            <a:spLocks noGrp="1"/>
          </p:cNvSpPr>
          <p:nvPr>
            <p:ph type="pic" sz="quarter" idx="10"/>
          </p:nvPr>
        </p:nvSpPr>
        <p:spPr>
          <a:xfrm>
            <a:off x="3444666" y="1628800"/>
            <a:ext cx="2453373" cy="1871886"/>
          </a:xfrm>
          <a:custGeom>
            <a:avLst/>
            <a:gdLst>
              <a:gd name="connsiteX0" fmla="*/ 0 w 2453373"/>
              <a:gd name="connsiteY0" fmla="*/ 0 h 1871886"/>
              <a:gd name="connsiteX1" fmla="*/ 2453373 w 2453373"/>
              <a:gd name="connsiteY1" fmla="*/ 374377 h 1871886"/>
              <a:gd name="connsiteX2" fmla="*/ 2453373 w 2453373"/>
              <a:gd name="connsiteY2" fmla="*/ 1871886 h 1871886"/>
              <a:gd name="connsiteX3" fmla="*/ 0 w 2453373"/>
              <a:gd name="connsiteY3" fmla="*/ 1871886 h 187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373" h="1871886">
                <a:moveTo>
                  <a:pt x="0" y="0"/>
                </a:moveTo>
                <a:lnTo>
                  <a:pt x="2453373" y="374377"/>
                </a:lnTo>
                <a:lnTo>
                  <a:pt x="2453373" y="1871886"/>
                </a:lnTo>
                <a:lnTo>
                  <a:pt x="0" y="1871886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1"/>
          </p:nvPr>
        </p:nvSpPr>
        <p:spPr>
          <a:xfrm>
            <a:off x="8479512" y="1628800"/>
            <a:ext cx="2453373" cy="1871886"/>
          </a:xfrm>
          <a:custGeom>
            <a:avLst/>
            <a:gdLst>
              <a:gd name="connsiteX0" fmla="*/ 0 w 2453373"/>
              <a:gd name="connsiteY0" fmla="*/ 0 h 1871886"/>
              <a:gd name="connsiteX1" fmla="*/ 2453373 w 2453373"/>
              <a:gd name="connsiteY1" fmla="*/ 374377 h 1871886"/>
              <a:gd name="connsiteX2" fmla="*/ 2453373 w 2453373"/>
              <a:gd name="connsiteY2" fmla="*/ 1871886 h 1871886"/>
              <a:gd name="connsiteX3" fmla="*/ 0 w 2453373"/>
              <a:gd name="connsiteY3" fmla="*/ 1871886 h 187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373" h="1871886">
                <a:moveTo>
                  <a:pt x="0" y="0"/>
                </a:moveTo>
                <a:lnTo>
                  <a:pt x="2453373" y="374377"/>
                </a:lnTo>
                <a:lnTo>
                  <a:pt x="2453373" y="1871886"/>
                </a:lnTo>
                <a:lnTo>
                  <a:pt x="0" y="1871886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3"/>
          </p:nvPr>
        </p:nvSpPr>
        <p:spPr>
          <a:xfrm>
            <a:off x="930869" y="3816350"/>
            <a:ext cx="2453373" cy="1876449"/>
          </a:xfrm>
          <a:custGeom>
            <a:avLst/>
            <a:gdLst>
              <a:gd name="connsiteX0" fmla="*/ 0 w 2453373"/>
              <a:gd name="connsiteY0" fmla="*/ 0 h 1876449"/>
              <a:gd name="connsiteX1" fmla="*/ 2453373 w 2453373"/>
              <a:gd name="connsiteY1" fmla="*/ 0 h 1876449"/>
              <a:gd name="connsiteX2" fmla="*/ 2453373 w 2453373"/>
              <a:gd name="connsiteY2" fmla="*/ 1876449 h 1876449"/>
              <a:gd name="connsiteX3" fmla="*/ 0 w 2453373"/>
              <a:gd name="connsiteY3" fmla="*/ 1501087 h 187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373" h="1876449">
                <a:moveTo>
                  <a:pt x="0" y="0"/>
                </a:moveTo>
                <a:lnTo>
                  <a:pt x="2453373" y="0"/>
                </a:lnTo>
                <a:lnTo>
                  <a:pt x="2453373" y="1876449"/>
                </a:lnTo>
                <a:lnTo>
                  <a:pt x="0" y="1501087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2"/>
          </p:nvPr>
        </p:nvSpPr>
        <p:spPr>
          <a:xfrm>
            <a:off x="5921704" y="3816350"/>
            <a:ext cx="2453373" cy="1876449"/>
          </a:xfrm>
          <a:custGeom>
            <a:avLst/>
            <a:gdLst>
              <a:gd name="connsiteX0" fmla="*/ 0 w 2453373"/>
              <a:gd name="connsiteY0" fmla="*/ 0 h 1876449"/>
              <a:gd name="connsiteX1" fmla="*/ 2453373 w 2453373"/>
              <a:gd name="connsiteY1" fmla="*/ 0 h 1876449"/>
              <a:gd name="connsiteX2" fmla="*/ 2453373 w 2453373"/>
              <a:gd name="connsiteY2" fmla="*/ 1876449 h 1876449"/>
              <a:gd name="connsiteX3" fmla="*/ 0 w 2453373"/>
              <a:gd name="connsiteY3" fmla="*/ 1501087 h 187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373" h="1876449">
                <a:moveTo>
                  <a:pt x="0" y="0"/>
                </a:moveTo>
                <a:lnTo>
                  <a:pt x="2453373" y="0"/>
                </a:lnTo>
                <a:lnTo>
                  <a:pt x="2453373" y="1876449"/>
                </a:lnTo>
                <a:lnTo>
                  <a:pt x="0" y="1501087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7F4B-8C48-4400-9DD1-FE1F69A89C0C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8C3C-FDD4-4AB6-835D-F33FC43CD0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8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0" y="4655926"/>
              <a:ext cx="10386872" cy="2202074"/>
              <a:chOff x="0" y="4655926"/>
              <a:chExt cx="10386872" cy="2202074"/>
            </a:xfrm>
            <a:solidFill>
              <a:srgbClr val="F4797C"/>
            </a:solidFill>
          </p:grpSpPr>
          <p:sp>
            <p:nvSpPr>
              <p:cNvPr id="9" name="Freeform 5"/>
              <p:cNvSpPr/>
              <p:nvPr/>
            </p:nvSpPr>
            <p:spPr bwMode="auto">
              <a:xfrm>
                <a:off x="0" y="4655926"/>
                <a:ext cx="10386872" cy="1625600"/>
              </a:xfrm>
              <a:custGeom>
                <a:avLst/>
                <a:gdLst>
                  <a:gd name="T0" fmla="*/ 1 w 1552"/>
                  <a:gd name="T1" fmla="*/ 85 h 240"/>
                  <a:gd name="T2" fmla="*/ 467 w 1552"/>
                  <a:gd name="T3" fmla="*/ 30 h 240"/>
                  <a:gd name="T4" fmla="*/ 1167 w 1552"/>
                  <a:gd name="T5" fmla="*/ 96 h 240"/>
                  <a:gd name="T6" fmla="*/ 1552 w 1552"/>
                  <a:gd name="T7" fmla="*/ 240 h 240"/>
                  <a:gd name="T8" fmla="*/ 0 w 1552"/>
                  <a:gd name="T9" fmla="*/ 240 h 240"/>
                  <a:gd name="T10" fmla="*/ 1 w 1552"/>
                  <a:gd name="T11" fmla="*/ 85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2" h="240">
                    <a:moveTo>
                      <a:pt x="1" y="85"/>
                    </a:moveTo>
                    <a:cubicBezTo>
                      <a:pt x="1" y="85"/>
                      <a:pt x="178" y="0"/>
                      <a:pt x="467" y="30"/>
                    </a:cubicBezTo>
                    <a:cubicBezTo>
                      <a:pt x="756" y="60"/>
                      <a:pt x="814" y="147"/>
                      <a:pt x="1167" y="96"/>
                    </a:cubicBezTo>
                    <a:cubicBezTo>
                      <a:pt x="1519" y="45"/>
                      <a:pt x="1552" y="240"/>
                      <a:pt x="1552" y="240"/>
                    </a:cubicBezTo>
                    <a:cubicBezTo>
                      <a:pt x="0" y="240"/>
                      <a:pt x="0" y="240"/>
                      <a:pt x="0" y="240"/>
                    </a:cubicBezTo>
                    <a:lnTo>
                      <a:pt x="1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0" y="5628640"/>
                <a:ext cx="6370320" cy="1229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Freeform 5"/>
            <p:cNvSpPr/>
            <p:nvPr/>
          </p:nvSpPr>
          <p:spPr bwMode="auto">
            <a:xfrm flipH="1">
              <a:off x="1584960" y="5197943"/>
              <a:ext cx="10607040" cy="1660057"/>
            </a:xfrm>
            <a:custGeom>
              <a:avLst/>
              <a:gdLst>
                <a:gd name="T0" fmla="*/ 1 w 1552"/>
                <a:gd name="T1" fmla="*/ 85 h 240"/>
                <a:gd name="T2" fmla="*/ 467 w 1552"/>
                <a:gd name="T3" fmla="*/ 30 h 240"/>
                <a:gd name="T4" fmla="*/ 1167 w 1552"/>
                <a:gd name="T5" fmla="*/ 96 h 240"/>
                <a:gd name="T6" fmla="*/ 1552 w 1552"/>
                <a:gd name="T7" fmla="*/ 240 h 240"/>
                <a:gd name="T8" fmla="*/ 0 w 1552"/>
                <a:gd name="T9" fmla="*/ 240 h 240"/>
                <a:gd name="T10" fmla="*/ 1 w 1552"/>
                <a:gd name="T11" fmla="*/ 8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2" h="240">
                  <a:moveTo>
                    <a:pt x="1" y="85"/>
                  </a:moveTo>
                  <a:cubicBezTo>
                    <a:pt x="1" y="85"/>
                    <a:pt x="178" y="0"/>
                    <a:pt x="467" y="30"/>
                  </a:cubicBezTo>
                  <a:cubicBezTo>
                    <a:pt x="756" y="60"/>
                    <a:pt x="814" y="147"/>
                    <a:pt x="1167" y="96"/>
                  </a:cubicBezTo>
                  <a:cubicBezTo>
                    <a:pt x="1519" y="45"/>
                    <a:pt x="1552" y="240"/>
                    <a:pt x="1552" y="240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1" y="85"/>
                  </a:lnTo>
                  <a:close/>
                </a:path>
              </a:pathLst>
            </a:custGeom>
            <a:solidFill>
              <a:srgbClr val="81D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0" y="0"/>
              <a:ext cx="2621280" cy="1494096"/>
            </a:xfrm>
            <a:custGeom>
              <a:avLst/>
              <a:gdLst>
                <a:gd name="T0" fmla="*/ 0 w 626"/>
                <a:gd name="T1" fmla="*/ 323 h 355"/>
                <a:gd name="T2" fmla="*/ 284 w 626"/>
                <a:gd name="T3" fmla="*/ 297 h 355"/>
                <a:gd name="T4" fmla="*/ 626 w 626"/>
                <a:gd name="T5" fmla="*/ 0 h 355"/>
                <a:gd name="T6" fmla="*/ 0 w 626"/>
                <a:gd name="T7" fmla="*/ 0 h 355"/>
                <a:gd name="T8" fmla="*/ 0 w 626"/>
                <a:gd name="T9" fmla="*/ 32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55">
                  <a:moveTo>
                    <a:pt x="0" y="323"/>
                  </a:moveTo>
                  <a:cubicBezTo>
                    <a:pt x="0" y="323"/>
                    <a:pt x="167" y="355"/>
                    <a:pt x="284" y="297"/>
                  </a:cubicBezTo>
                  <a:cubicBezTo>
                    <a:pt x="424" y="227"/>
                    <a:pt x="463" y="42"/>
                    <a:pt x="6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rgbClr val="FFB5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5968" y="4867022"/>
              <a:ext cx="1216074" cy="1203407"/>
            </a:xfrm>
            <a:prstGeom prst="rect">
              <a:avLst/>
            </a:prstGeom>
          </p:spPr>
        </p:pic>
        <p:pic>
          <p:nvPicPr>
            <p:cNvPr id="8" name="图形 1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24822" y="1228699"/>
              <a:ext cx="1008444" cy="38374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8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/>
            <p:nvPr userDrawn="1"/>
          </p:nvSpPr>
          <p:spPr bwMode="auto">
            <a:xfrm>
              <a:off x="0" y="4942037"/>
              <a:ext cx="12192000" cy="1908111"/>
            </a:xfrm>
            <a:custGeom>
              <a:avLst/>
              <a:gdLst>
                <a:gd name="T0" fmla="*/ 1 w 1552"/>
                <a:gd name="T1" fmla="*/ 85 h 240"/>
                <a:gd name="T2" fmla="*/ 467 w 1552"/>
                <a:gd name="T3" fmla="*/ 30 h 240"/>
                <a:gd name="T4" fmla="*/ 1167 w 1552"/>
                <a:gd name="T5" fmla="*/ 96 h 240"/>
                <a:gd name="T6" fmla="*/ 1552 w 1552"/>
                <a:gd name="T7" fmla="*/ 240 h 240"/>
                <a:gd name="T8" fmla="*/ 0 w 1552"/>
                <a:gd name="T9" fmla="*/ 240 h 240"/>
                <a:gd name="T10" fmla="*/ 1 w 1552"/>
                <a:gd name="T11" fmla="*/ 8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2" h="240">
                  <a:moveTo>
                    <a:pt x="1" y="85"/>
                  </a:moveTo>
                  <a:cubicBezTo>
                    <a:pt x="1" y="85"/>
                    <a:pt x="178" y="0"/>
                    <a:pt x="467" y="30"/>
                  </a:cubicBezTo>
                  <a:cubicBezTo>
                    <a:pt x="756" y="60"/>
                    <a:pt x="814" y="147"/>
                    <a:pt x="1167" y="96"/>
                  </a:cubicBezTo>
                  <a:cubicBezTo>
                    <a:pt x="1519" y="45"/>
                    <a:pt x="1552" y="240"/>
                    <a:pt x="1552" y="240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1" y="85"/>
                  </a:lnTo>
                  <a:close/>
                </a:path>
              </a:pathLst>
            </a:custGeom>
            <a:solidFill>
              <a:srgbClr val="F479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"/>
            <p:cNvSpPr/>
            <p:nvPr/>
          </p:nvSpPr>
          <p:spPr bwMode="auto">
            <a:xfrm flipH="1">
              <a:off x="0" y="4949889"/>
              <a:ext cx="12192000" cy="1908111"/>
            </a:xfrm>
            <a:custGeom>
              <a:avLst/>
              <a:gdLst>
                <a:gd name="T0" fmla="*/ 1 w 1552"/>
                <a:gd name="T1" fmla="*/ 85 h 240"/>
                <a:gd name="T2" fmla="*/ 467 w 1552"/>
                <a:gd name="T3" fmla="*/ 30 h 240"/>
                <a:gd name="T4" fmla="*/ 1167 w 1552"/>
                <a:gd name="T5" fmla="*/ 96 h 240"/>
                <a:gd name="T6" fmla="*/ 1552 w 1552"/>
                <a:gd name="T7" fmla="*/ 240 h 240"/>
                <a:gd name="T8" fmla="*/ 0 w 1552"/>
                <a:gd name="T9" fmla="*/ 240 h 240"/>
                <a:gd name="T10" fmla="*/ 1 w 1552"/>
                <a:gd name="T11" fmla="*/ 8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2" h="240">
                  <a:moveTo>
                    <a:pt x="1" y="85"/>
                  </a:moveTo>
                  <a:cubicBezTo>
                    <a:pt x="1" y="85"/>
                    <a:pt x="178" y="0"/>
                    <a:pt x="467" y="30"/>
                  </a:cubicBezTo>
                  <a:cubicBezTo>
                    <a:pt x="756" y="60"/>
                    <a:pt x="814" y="147"/>
                    <a:pt x="1167" y="96"/>
                  </a:cubicBezTo>
                  <a:cubicBezTo>
                    <a:pt x="1519" y="45"/>
                    <a:pt x="1552" y="240"/>
                    <a:pt x="1552" y="240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1" y="85"/>
                  </a:lnTo>
                  <a:close/>
                </a:path>
              </a:pathLst>
            </a:custGeom>
            <a:solidFill>
              <a:srgbClr val="81D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0" y="0"/>
              <a:ext cx="2621280" cy="1494096"/>
            </a:xfrm>
            <a:custGeom>
              <a:avLst/>
              <a:gdLst>
                <a:gd name="T0" fmla="*/ 0 w 626"/>
                <a:gd name="T1" fmla="*/ 323 h 355"/>
                <a:gd name="T2" fmla="*/ 284 w 626"/>
                <a:gd name="T3" fmla="*/ 297 h 355"/>
                <a:gd name="T4" fmla="*/ 626 w 626"/>
                <a:gd name="T5" fmla="*/ 0 h 355"/>
                <a:gd name="T6" fmla="*/ 0 w 626"/>
                <a:gd name="T7" fmla="*/ 0 h 355"/>
                <a:gd name="T8" fmla="*/ 0 w 626"/>
                <a:gd name="T9" fmla="*/ 32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55">
                  <a:moveTo>
                    <a:pt x="0" y="323"/>
                  </a:moveTo>
                  <a:cubicBezTo>
                    <a:pt x="0" y="323"/>
                    <a:pt x="167" y="355"/>
                    <a:pt x="284" y="297"/>
                  </a:cubicBezTo>
                  <a:cubicBezTo>
                    <a:pt x="424" y="227"/>
                    <a:pt x="463" y="42"/>
                    <a:pt x="6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rgbClr val="FFB5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5968" y="4663822"/>
              <a:ext cx="1216074" cy="1203407"/>
            </a:xfrm>
            <a:prstGeom prst="rect">
              <a:avLst/>
            </a:prstGeom>
          </p:spPr>
        </p:pic>
        <p:pic>
          <p:nvPicPr>
            <p:cNvPr id="18" name="图形 1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24822" y="1228699"/>
              <a:ext cx="1008444" cy="38374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866-4662-424E-9091-F85729D1C31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A9F-F451-4370-9936-79D76DA6A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866-4662-424E-9091-F85729D1C31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A9F-F451-4370-9936-79D76DA6A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866-4662-424E-9091-F85729D1C31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A9F-F451-4370-9936-79D76DA6A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866-4662-424E-9091-F85729D1C31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A9F-F451-4370-9936-79D76DA6A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0"/>
            <a:ext cx="12192000" cy="6880268"/>
            <a:chOff x="0" y="0"/>
            <a:chExt cx="12192000" cy="6880268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8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0" y="0"/>
              <a:ext cx="2210295" cy="1259840"/>
            </a:xfrm>
            <a:custGeom>
              <a:avLst/>
              <a:gdLst>
                <a:gd name="T0" fmla="*/ 0 w 626"/>
                <a:gd name="T1" fmla="*/ 323 h 355"/>
                <a:gd name="T2" fmla="*/ 284 w 626"/>
                <a:gd name="T3" fmla="*/ 297 h 355"/>
                <a:gd name="T4" fmla="*/ 626 w 626"/>
                <a:gd name="T5" fmla="*/ 0 h 355"/>
                <a:gd name="T6" fmla="*/ 0 w 626"/>
                <a:gd name="T7" fmla="*/ 0 h 355"/>
                <a:gd name="T8" fmla="*/ 0 w 626"/>
                <a:gd name="T9" fmla="*/ 32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55">
                  <a:moveTo>
                    <a:pt x="0" y="323"/>
                  </a:moveTo>
                  <a:cubicBezTo>
                    <a:pt x="0" y="323"/>
                    <a:pt x="167" y="355"/>
                    <a:pt x="284" y="297"/>
                  </a:cubicBezTo>
                  <a:cubicBezTo>
                    <a:pt x="424" y="227"/>
                    <a:pt x="463" y="42"/>
                    <a:pt x="6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rgbClr val="FFB5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02" y="798002"/>
              <a:ext cx="1008444" cy="383744"/>
            </a:xfrm>
            <a:prstGeom prst="rect">
              <a:avLst/>
            </a:prstGeom>
          </p:spPr>
        </p:pic>
        <p:sp>
          <p:nvSpPr>
            <p:cNvPr id="18" name="Freeform 5"/>
            <p:cNvSpPr/>
            <p:nvPr userDrawn="1"/>
          </p:nvSpPr>
          <p:spPr bwMode="auto">
            <a:xfrm flipH="1" flipV="1">
              <a:off x="9978284" y="5618479"/>
              <a:ext cx="2213715" cy="1261789"/>
            </a:xfrm>
            <a:custGeom>
              <a:avLst/>
              <a:gdLst>
                <a:gd name="T0" fmla="*/ 0 w 626"/>
                <a:gd name="T1" fmla="*/ 323 h 355"/>
                <a:gd name="T2" fmla="*/ 284 w 626"/>
                <a:gd name="T3" fmla="*/ 297 h 355"/>
                <a:gd name="T4" fmla="*/ 626 w 626"/>
                <a:gd name="T5" fmla="*/ 0 h 355"/>
                <a:gd name="T6" fmla="*/ 0 w 626"/>
                <a:gd name="T7" fmla="*/ 0 h 355"/>
                <a:gd name="T8" fmla="*/ 0 w 626"/>
                <a:gd name="T9" fmla="*/ 32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55">
                  <a:moveTo>
                    <a:pt x="0" y="323"/>
                  </a:moveTo>
                  <a:cubicBezTo>
                    <a:pt x="0" y="323"/>
                    <a:pt x="167" y="355"/>
                    <a:pt x="284" y="297"/>
                  </a:cubicBezTo>
                  <a:cubicBezTo>
                    <a:pt x="424" y="227"/>
                    <a:pt x="463" y="42"/>
                    <a:pt x="6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rgbClr val="81D5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5248" y="5832452"/>
              <a:ext cx="919952" cy="91036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A866-4662-424E-9091-F85729D1C31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2A9F-F451-4370-9936-79D76DA6A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rot="5400000">
            <a:off x="-17932" y="0"/>
            <a:ext cx="3866032" cy="3866032"/>
          </a:xfrm>
          <a:prstGeom prst="rtTriangle">
            <a:avLst/>
          </a:prstGeom>
          <a:solidFill>
            <a:srgbClr val="D2A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332258" y="3998258"/>
            <a:ext cx="2859741" cy="2859741"/>
          </a:xfrm>
          <a:custGeom>
            <a:avLst/>
            <a:gdLst>
              <a:gd name="connsiteX0" fmla="*/ 0 w 2859741"/>
              <a:gd name="connsiteY0" fmla="*/ 0 h 2859741"/>
              <a:gd name="connsiteX1" fmla="*/ 2859741 w 2859741"/>
              <a:gd name="connsiteY1" fmla="*/ 0 h 2859741"/>
              <a:gd name="connsiteX2" fmla="*/ 2859741 w 2859741"/>
              <a:gd name="connsiteY2" fmla="*/ 2859741 h 2859741"/>
              <a:gd name="connsiteX3" fmla="*/ 0 w 2859741"/>
              <a:gd name="connsiteY3" fmla="*/ 2859741 h 285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741" h="2859741">
                <a:moveTo>
                  <a:pt x="0" y="0"/>
                </a:moveTo>
                <a:lnTo>
                  <a:pt x="2859741" y="0"/>
                </a:lnTo>
                <a:lnTo>
                  <a:pt x="2859741" y="2859741"/>
                </a:lnTo>
                <a:lnTo>
                  <a:pt x="0" y="2859741"/>
                </a:lnTo>
                <a:close/>
              </a:path>
            </a:pathLst>
          </a:cu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466" y="1075764"/>
            <a:ext cx="2004933" cy="20049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4913" y="2384008"/>
            <a:ext cx="818217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200" kern="100" dirty="0">
                <a:solidFill>
                  <a:srgbClr val="1C4847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MoEx-</a:t>
            </a:r>
            <a:r>
              <a:rPr lang="zh-CN" altLang="en-US" sz="6200" kern="100" dirty="0">
                <a:solidFill>
                  <a:srgbClr val="1C4847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工具复现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5002530" y="4877942"/>
            <a:ext cx="2186941" cy="414861"/>
          </a:xfrm>
          <a:prstGeom prst="rect">
            <a:avLst/>
          </a:prstGeom>
          <a:solidFill>
            <a:srgbClr val="D2A6A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latin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n-ea"/>
                <a:sym typeface="+mn-lt"/>
              </a:rPr>
              <a:t>汇报人：陈家志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sym typeface="+mn-lt"/>
              </a:rPr>
              <a:t>191250009</a:t>
            </a:r>
            <a:endParaRPr lang="zh-CN" altLang="en-US" sz="1600" dirty="0">
              <a:solidFill>
                <a:schemeClr val="bg1"/>
              </a:solidFill>
              <a:latin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2362200" y="3444775"/>
            <a:ext cx="7404100" cy="379379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pPr algn="dist"/>
            <a:r>
              <a:rPr lang="en-US" altLang="zh-CN" sz="2000" kern="100" dirty="0">
                <a:solidFill>
                  <a:srgbClr val="D2A6A0"/>
                </a:solidFill>
                <a:latin typeface="+mn-ea"/>
                <a:cs typeface="+mn-ea"/>
                <a:sym typeface="+mn-lt"/>
              </a:rPr>
              <a:t>《On Feature Normalization and Data Augmentation》</a:t>
            </a:r>
            <a:endParaRPr lang="zh-CN" altLang="en-US" sz="2000" kern="100" dirty="0">
              <a:solidFill>
                <a:srgbClr val="D2A6A0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B66FE9-881A-4FFA-978F-F1EE71DC6305}"/>
              </a:ext>
            </a:extLst>
          </p:cNvPr>
          <p:cNvSpPr txBox="1"/>
          <p:nvPr/>
        </p:nvSpPr>
        <p:spPr>
          <a:xfrm>
            <a:off x="1305017" y="2432481"/>
            <a:ext cx="9916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比起一个具体工具更偏向于一个抽象概念，在不同的模型与不同的领域上有不同的具体实现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下文以基于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PyramidNet-200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CIFAR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图像集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实现为例子</a:t>
            </a:r>
          </a:p>
        </p:txBody>
      </p:sp>
    </p:spTree>
    <p:extLst>
      <p:ext uri="{BB962C8B-B14F-4D97-AF65-F5344CB8AC3E}">
        <p14:creationId xmlns:p14="http://schemas.microsoft.com/office/powerpoint/2010/main" val="35149596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065857" y="991964"/>
            <a:ext cx="21617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02</a:t>
            </a:r>
            <a:endParaRPr lang="zh-CN" altLang="en-US" sz="8800" kern="100" dirty="0">
              <a:solidFill>
                <a:srgbClr val="1C484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3ED6A8D5-1630-4798-A189-3F3FE10B0A1E}"/>
              </a:ext>
            </a:extLst>
          </p:cNvPr>
          <p:cNvSpPr txBox="1"/>
          <p:nvPr/>
        </p:nvSpPr>
        <p:spPr>
          <a:xfrm>
            <a:off x="3227581" y="2839201"/>
            <a:ext cx="6960441" cy="1179598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72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功能模块介绍</a:t>
            </a:r>
          </a:p>
        </p:txBody>
      </p:sp>
    </p:spTree>
    <p:extLst>
      <p:ext uri="{BB962C8B-B14F-4D97-AF65-F5344CB8AC3E}">
        <p14:creationId xmlns:p14="http://schemas.microsoft.com/office/powerpoint/2010/main" val="25355527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748BEA-C616-47F8-BA17-0F237904A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63" y="1727215"/>
            <a:ext cx="9208673" cy="4471988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D16728F6-DCA1-4383-8C90-E722BD3DABFC}"/>
              </a:ext>
            </a:extLst>
          </p:cNvPr>
          <p:cNvSpPr txBox="1"/>
          <p:nvPr/>
        </p:nvSpPr>
        <p:spPr>
          <a:xfrm>
            <a:off x="1727255" y="282433"/>
            <a:ext cx="3501693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数据流概览</a:t>
            </a:r>
          </a:p>
        </p:txBody>
      </p:sp>
    </p:spTree>
    <p:extLst>
      <p:ext uri="{BB962C8B-B14F-4D97-AF65-F5344CB8AC3E}">
        <p14:creationId xmlns:p14="http://schemas.microsoft.com/office/powerpoint/2010/main" val="20439906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>
            <a:extLst>
              <a:ext uri="{FF2B5EF4-FFF2-40B4-BE49-F238E27FC236}">
                <a16:creationId xmlns:a16="http://schemas.microsoft.com/office/drawing/2014/main" id="{2AF4E658-46F6-4154-A25C-4AEB39134907}"/>
              </a:ext>
            </a:extLst>
          </p:cNvPr>
          <p:cNvSpPr txBox="1"/>
          <p:nvPr/>
        </p:nvSpPr>
        <p:spPr>
          <a:xfrm>
            <a:off x="1523068" y="495497"/>
            <a:ext cx="3501693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数据集预处理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80C35-6277-4E2B-A71A-61EFAAA6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3" y="1599598"/>
            <a:ext cx="8705527" cy="45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2711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>
            <a:extLst>
              <a:ext uri="{FF2B5EF4-FFF2-40B4-BE49-F238E27FC236}">
                <a16:creationId xmlns:a16="http://schemas.microsoft.com/office/drawing/2014/main" id="{2AF4E658-46F6-4154-A25C-4AEB39134907}"/>
              </a:ext>
            </a:extLst>
          </p:cNvPr>
          <p:cNvSpPr txBox="1"/>
          <p:nvPr/>
        </p:nvSpPr>
        <p:spPr>
          <a:xfrm>
            <a:off x="1523068" y="495497"/>
            <a:ext cx="3501693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组件初始化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B3C25F-AD9E-4FF9-9067-6A5ECAEF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533479"/>
            <a:ext cx="9020175" cy="44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45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2E717E-98B7-4E6E-8DD8-F7E857A48C65}"/>
              </a:ext>
            </a:extLst>
          </p:cNvPr>
          <p:cNvSpPr/>
          <p:nvPr/>
        </p:nvSpPr>
        <p:spPr>
          <a:xfrm>
            <a:off x="1493777" y="598789"/>
            <a:ext cx="2474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带</a:t>
            </a:r>
            <a:r>
              <a:rPr lang="en-US" altLang="zh-CN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MoEx</a:t>
            </a:r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模型的训练（</a:t>
            </a:r>
            <a:r>
              <a:rPr lang="en-US" altLang="zh-CN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1</a:t>
            </a:r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33B92-8DEE-4D27-9099-85EBD03CB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77" y="1183495"/>
            <a:ext cx="7532750" cy="507571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2E717E-98B7-4E6E-8DD8-F7E857A48C65}"/>
              </a:ext>
            </a:extLst>
          </p:cNvPr>
          <p:cNvSpPr/>
          <p:nvPr/>
        </p:nvSpPr>
        <p:spPr>
          <a:xfrm>
            <a:off x="1493777" y="598789"/>
            <a:ext cx="2474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带</a:t>
            </a:r>
            <a:r>
              <a:rPr lang="en-US" altLang="zh-CN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MoEx</a:t>
            </a:r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模型的训练（</a:t>
            </a:r>
            <a:r>
              <a:rPr lang="en-US" altLang="zh-CN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2</a:t>
            </a:r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3736DC-4666-491E-A60E-92F95714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77" y="1664321"/>
            <a:ext cx="4244708" cy="5639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5B1EF2-6E0B-4A67-9C3B-CBC89F81BC83}"/>
              </a:ext>
            </a:extLst>
          </p:cNvPr>
          <p:cNvSpPr txBox="1"/>
          <p:nvPr/>
        </p:nvSpPr>
        <p:spPr>
          <a:xfrm>
            <a:off x="1493777" y="2657475"/>
            <a:ext cx="87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以该公式为准则对损失函数进行基于</a:t>
            </a:r>
            <a:r>
              <a:rPr lang="en-US" altLang="zh-CN" dirty="0"/>
              <a:t>MoEx</a:t>
            </a:r>
            <a:r>
              <a:rPr lang="zh-CN" altLang="en-US" dirty="0"/>
              <a:t>发生概率的加权调整</a:t>
            </a:r>
          </a:p>
        </p:txBody>
      </p:sp>
    </p:spTree>
    <p:extLst>
      <p:ext uri="{BB962C8B-B14F-4D97-AF65-F5344CB8AC3E}">
        <p14:creationId xmlns:p14="http://schemas.microsoft.com/office/powerpoint/2010/main" val="5758582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2E717E-98B7-4E6E-8DD8-F7E857A48C65}"/>
              </a:ext>
            </a:extLst>
          </p:cNvPr>
          <p:cNvSpPr/>
          <p:nvPr/>
        </p:nvSpPr>
        <p:spPr>
          <a:xfrm>
            <a:off x="1493777" y="598789"/>
            <a:ext cx="2474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模型检验</a:t>
            </a:r>
            <a:r>
              <a:rPr lang="en-US" altLang="zh-CN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/</a:t>
            </a:r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结果保存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5B1EF2-6E0B-4A67-9C3B-CBC89F81BC83}"/>
              </a:ext>
            </a:extLst>
          </p:cNvPr>
          <p:cNvSpPr txBox="1"/>
          <p:nvPr/>
        </p:nvSpPr>
        <p:spPr>
          <a:xfrm>
            <a:off x="1493777" y="1405723"/>
            <a:ext cx="87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简单地使用预分割的测试集对模型正确率进行检验，并做一些结果的保存</a:t>
            </a:r>
          </a:p>
        </p:txBody>
      </p:sp>
    </p:spTree>
    <p:extLst>
      <p:ext uri="{BB962C8B-B14F-4D97-AF65-F5344CB8AC3E}">
        <p14:creationId xmlns:p14="http://schemas.microsoft.com/office/powerpoint/2010/main" val="295093135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065857" y="991964"/>
            <a:ext cx="21617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03</a:t>
            </a:r>
            <a:endParaRPr lang="zh-CN" altLang="en-US" sz="8800" kern="100" dirty="0">
              <a:solidFill>
                <a:srgbClr val="1C484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3ED6A8D5-1630-4798-A189-3F3FE10B0A1E}"/>
              </a:ext>
            </a:extLst>
          </p:cNvPr>
          <p:cNvSpPr txBox="1"/>
          <p:nvPr/>
        </p:nvSpPr>
        <p:spPr>
          <a:xfrm>
            <a:off x="3227581" y="2839201"/>
            <a:ext cx="6960441" cy="1179598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72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输入输出理解</a:t>
            </a:r>
          </a:p>
        </p:txBody>
      </p:sp>
    </p:spTree>
    <p:extLst>
      <p:ext uri="{BB962C8B-B14F-4D97-AF65-F5344CB8AC3E}">
        <p14:creationId xmlns:p14="http://schemas.microsoft.com/office/powerpoint/2010/main" val="270494584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2E717E-98B7-4E6E-8DD8-F7E857A48C65}"/>
              </a:ext>
            </a:extLst>
          </p:cNvPr>
          <p:cNvSpPr/>
          <p:nvPr/>
        </p:nvSpPr>
        <p:spPr>
          <a:xfrm>
            <a:off x="1493777" y="598789"/>
            <a:ext cx="2474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对于</a:t>
            </a:r>
            <a:r>
              <a:rPr lang="en-US" altLang="zh-CN" b="1" kern="100" dirty="0" err="1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MoExDemo</a:t>
            </a:r>
            <a:endParaRPr lang="zh-CN" altLang="en-US" b="1" kern="100" dirty="0">
              <a:solidFill>
                <a:srgbClr val="1C4847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5B1EF2-6E0B-4A67-9C3B-CBC89F81BC83}"/>
              </a:ext>
            </a:extLst>
          </p:cNvPr>
          <p:cNvSpPr txBox="1"/>
          <p:nvPr/>
        </p:nvSpPr>
        <p:spPr>
          <a:xfrm>
            <a:off x="1493777" y="1405723"/>
            <a:ext cx="8782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输入：两张同尺寸的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RGB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图片，设置一张为特征图片，一张为矩信息图片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理由：尺寸相同保证混合充分，粒度适宜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输入构造：没有特别要求，如果尺寸不同可以强制缩放作为预批处理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输出：混合好的图片（详见前文示例）</a:t>
            </a:r>
          </a:p>
        </p:txBody>
      </p:sp>
    </p:spTree>
    <p:extLst>
      <p:ext uri="{BB962C8B-B14F-4D97-AF65-F5344CB8AC3E}">
        <p14:creationId xmlns:p14="http://schemas.microsoft.com/office/powerpoint/2010/main" val="3038068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7932" y="0"/>
            <a:ext cx="5795300" cy="5795300"/>
            <a:chOff x="-17932" y="0"/>
            <a:chExt cx="3866032" cy="3866032"/>
          </a:xfrm>
        </p:grpSpPr>
        <p:sp>
          <p:nvSpPr>
            <p:cNvPr id="23" name="直角三角形 22"/>
            <p:cNvSpPr/>
            <p:nvPr/>
          </p:nvSpPr>
          <p:spPr>
            <a:xfrm rot="5400000">
              <a:off x="-17932" y="0"/>
              <a:ext cx="3866032" cy="3866032"/>
            </a:xfrm>
            <a:prstGeom prst="rtTriangle">
              <a:avLst/>
            </a:prstGeom>
            <a:solidFill>
              <a:srgbClr val="D2A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形 2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8935" y="1075764"/>
              <a:ext cx="2004933" cy="2004933"/>
            </a:xfrm>
            <a:prstGeom prst="rect">
              <a:avLst/>
            </a:prstGeom>
          </p:spPr>
        </p:pic>
      </p:grpSp>
      <p:sp>
        <p:nvSpPr>
          <p:cNvPr id="31" name="TextBox 20"/>
          <p:cNvSpPr txBox="1"/>
          <p:nvPr/>
        </p:nvSpPr>
        <p:spPr>
          <a:xfrm>
            <a:off x="7261586" y="2081438"/>
            <a:ext cx="1835970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核心算法介绍</a:t>
            </a:r>
          </a:p>
        </p:txBody>
      </p:sp>
      <p:sp>
        <p:nvSpPr>
          <p:cNvPr id="6" name="椭圆 5"/>
          <p:cNvSpPr/>
          <p:nvPr/>
        </p:nvSpPr>
        <p:spPr>
          <a:xfrm>
            <a:off x="6510972" y="1960841"/>
            <a:ext cx="651353" cy="651353"/>
          </a:xfrm>
          <a:prstGeom prst="ellipse">
            <a:avLst/>
          </a:prstGeom>
          <a:solidFill>
            <a:srgbClr val="1C4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7283022" y="3139667"/>
            <a:ext cx="1835970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D2A6A0"/>
                </a:solidFill>
                <a:latin typeface="+mj-ea"/>
                <a:ea typeface="+mj-ea"/>
                <a:cs typeface="+mn-ea"/>
                <a:sym typeface="+mn-lt"/>
              </a:rPr>
              <a:t>功能模块介绍</a:t>
            </a:r>
          </a:p>
        </p:txBody>
      </p:sp>
      <p:sp>
        <p:nvSpPr>
          <p:cNvPr id="43" name="椭圆 42"/>
          <p:cNvSpPr/>
          <p:nvPr/>
        </p:nvSpPr>
        <p:spPr>
          <a:xfrm>
            <a:off x="6510972" y="3017956"/>
            <a:ext cx="651353" cy="651353"/>
          </a:xfrm>
          <a:prstGeom prst="ellipse">
            <a:avLst/>
          </a:prstGeom>
          <a:solidFill>
            <a:srgbClr val="D2A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7283022" y="4195668"/>
            <a:ext cx="1835970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输入输出理解</a:t>
            </a:r>
          </a:p>
        </p:txBody>
      </p:sp>
      <p:sp>
        <p:nvSpPr>
          <p:cNvPr id="19" name="椭圆 18"/>
          <p:cNvSpPr/>
          <p:nvPr/>
        </p:nvSpPr>
        <p:spPr>
          <a:xfrm>
            <a:off x="6510972" y="4075071"/>
            <a:ext cx="651353" cy="651353"/>
          </a:xfrm>
          <a:prstGeom prst="ellipse">
            <a:avLst/>
          </a:prstGeom>
          <a:solidFill>
            <a:srgbClr val="1C4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283022" y="5252782"/>
            <a:ext cx="670587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en-US" altLang="zh-CN" sz="2200" b="1" kern="100" dirty="0">
                <a:solidFill>
                  <a:srgbClr val="D2A6A0"/>
                </a:solidFill>
                <a:latin typeface="+mj-ea"/>
                <a:ea typeface="+mj-ea"/>
                <a:cs typeface="+mn-ea"/>
                <a:sym typeface="+mn-lt"/>
              </a:rPr>
              <a:t>ELSE</a:t>
            </a:r>
            <a:endParaRPr lang="zh-CN" altLang="en-US" sz="2200" b="1" kern="100" dirty="0">
              <a:solidFill>
                <a:srgbClr val="D2A6A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510972" y="5132185"/>
            <a:ext cx="651353" cy="651353"/>
          </a:xfrm>
          <a:prstGeom prst="ellipse">
            <a:avLst/>
          </a:prstGeom>
          <a:solidFill>
            <a:srgbClr val="D2A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7549" y="1196746"/>
            <a:ext cx="2451523" cy="1189641"/>
            <a:chOff x="8641148" y="-754076"/>
            <a:chExt cx="2451523" cy="1189641"/>
          </a:xfrm>
        </p:grpSpPr>
        <p:sp>
          <p:nvSpPr>
            <p:cNvPr id="16" name="TextBox 20"/>
            <p:cNvSpPr txBox="1"/>
            <p:nvPr/>
          </p:nvSpPr>
          <p:spPr>
            <a:xfrm>
              <a:off x="9094604" y="-5367"/>
              <a:ext cx="1544608" cy="440932"/>
            </a:xfrm>
            <a:prstGeom prst="rect">
              <a:avLst/>
            </a:prstGeom>
            <a:noFill/>
          </p:spPr>
          <p:txBody>
            <a:bodyPr wrap="none" lIns="70907" tIns="35454" rIns="70907" bIns="35454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CONTENT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8641148" y="-754076"/>
              <a:ext cx="2451523" cy="810264"/>
            </a:xfrm>
            <a:prstGeom prst="rect">
              <a:avLst/>
            </a:prstGeom>
            <a:noFill/>
          </p:spPr>
          <p:txBody>
            <a:bodyPr wrap="none" lIns="70907" tIns="35454" rIns="70907" bIns="35454" rtlCol="0">
              <a:spAutoFit/>
            </a:bodyPr>
            <a:lstStyle/>
            <a:p>
              <a:pPr algn="ctr"/>
              <a:r>
                <a:rPr lang="zh-CN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目录大纲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2E717E-98B7-4E6E-8DD8-F7E857A48C65}"/>
              </a:ext>
            </a:extLst>
          </p:cNvPr>
          <p:cNvSpPr/>
          <p:nvPr/>
        </p:nvSpPr>
        <p:spPr>
          <a:xfrm>
            <a:off x="1493776" y="598789"/>
            <a:ext cx="651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对于</a:t>
            </a:r>
            <a:r>
              <a:rPr lang="zh-CN" altLang="en-US" b="1" dirty="0"/>
              <a:t>基于</a:t>
            </a:r>
            <a:r>
              <a:rPr lang="en-US" altLang="zh-CN" b="1" dirty="0"/>
              <a:t>PyramidNet-200</a:t>
            </a:r>
            <a:r>
              <a:rPr lang="zh-CN" altLang="en-US" b="1" dirty="0"/>
              <a:t>的对</a:t>
            </a:r>
            <a:r>
              <a:rPr lang="en-US" altLang="zh-CN" b="1" dirty="0"/>
              <a:t>CIFAR</a:t>
            </a:r>
            <a:r>
              <a:rPr lang="zh-CN" altLang="en-US" b="1" dirty="0"/>
              <a:t>图像集</a:t>
            </a:r>
            <a:r>
              <a:rPr lang="en-US" altLang="zh-CN" b="1" dirty="0"/>
              <a:t>MoEx</a:t>
            </a:r>
            <a:r>
              <a:rPr lang="zh-CN" altLang="en-US" b="1" dirty="0"/>
              <a:t>实现</a:t>
            </a:r>
            <a:endParaRPr lang="zh-CN" altLang="en-US" b="1" kern="100" dirty="0">
              <a:solidFill>
                <a:srgbClr val="1C4847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5B1EF2-6E0B-4A67-9C3B-CBC89F81BC83}"/>
              </a:ext>
            </a:extLst>
          </p:cNvPr>
          <p:cNvSpPr txBox="1"/>
          <p:nvPr/>
        </p:nvSpPr>
        <p:spPr>
          <a:xfrm>
            <a:off x="1493777" y="1405723"/>
            <a:ext cx="10206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CIFAR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图集、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两个超参数的设置，以及其他模型训练通用参数（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batch_size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理由：无（都是模型训练的定式）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输入构造：固定数据集输入，无需构造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输出：模型对测试集的准确率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- Top 1-err 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正确标签为匹配度最高标签的概率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- Top 5-err 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正确标签在匹配度最高五个标签中的概率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- Train-loss 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损失函数的最终值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2567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2E717E-98B7-4E6E-8DD8-F7E857A48C65}"/>
              </a:ext>
            </a:extLst>
          </p:cNvPr>
          <p:cNvSpPr/>
          <p:nvPr/>
        </p:nvSpPr>
        <p:spPr>
          <a:xfrm>
            <a:off x="1493776" y="321790"/>
            <a:ext cx="651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1C4847"/>
                </a:solidFill>
                <a:latin typeface="+mj-ea"/>
                <a:cs typeface="+mn-ea"/>
                <a:sym typeface="+mn-lt"/>
              </a:rPr>
              <a:t>对于</a:t>
            </a:r>
            <a:r>
              <a:rPr lang="zh-CN" altLang="en-US" b="1" dirty="0"/>
              <a:t>泛化的</a:t>
            </a:r>
            <a:r>
              <a:rPr lang="en-US" altLang="zh-CN" b="1" dirty="0"/>
              <a:t>MoEx</a:t>
            </a:r>
            <a:r>
              <a:rPr lang="zh-CN" altLang="en-US" b="1" dirty="0"/>
              <a:t>实现</a:t>
            </a:r>
            <a:endParaRPr lang="zh-CN" altLang="en-US" b="1" kern="100" dirty="0">
              <a:solidFill>
                <a:srgbClr val="1C4847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5B1EF2-6E0B-4A67-9C3B-CBC89F81BC83}"/>
              </a:ext>
            </a:extLst>
          </p:cNvPr>
          <p:cNvSpPr txBox="1"/>
          <p:nvPr/>
        </p:nvSpPr>
        <p:spPr>
          <a:xfrm>
            <a:off x="1493776" y="843547"/>
            <a:ext cx="10206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训练数据集（数据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标签对）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两个超参数的设置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适配好的正则化方案与学习模型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模型训练通用参数（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batch_size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等），通用组件（损失函数、梯度优化策略）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输入构造：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数据一般需要根据随机抽样计算的均值和方差进行预归一化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正则化方案，以及对应的逆正则化实现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神经网络模型中在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Forward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抽象的对应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中增加对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的适配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理由：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保留均值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，标准差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的特性有助于可拓展性提高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抽象与泛用程度过高，比较难实现统一的实现和接口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实现上只要构筑好正则化与逆正则化函数，并把它运用到模型对应的一层中即可传播影响整个模型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输出：模型对测试集的准确率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- Top 1-err 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正确标签为匹配度最高标签的概率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- Top 5-err 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正确标签在匹配度最高五个标签中的概率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- Train-loss 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损失函数的最终值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67989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rot="5400000">
            <a:off x="-17932" y="0"/>
            <a:ext cx="3866032" cy="3866032"/>
          </a:xfrm>
          <a:prstGeom prst="rtTriangle">
            <a:avLst/>
          </a:prstGeom>
          <a:solidFill>
            <a:srgbClr val="D2A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32258" y="3998258"/>
            <a:ext cx="2859741" cy="2859741"/>
          </a:xfrm>
          <a:custGeom>
            <a:avLst/>
            <a:gdLst>
              <a:gd name="connsiteX0" fmla="*/ 0 w 2859741"/>
              <a:gd name="connsiteY0" fmla="*/ 0 h 2859741"/>
              <a:gd name="connsiteX1" fmla="*/ 2859741 w 2859741"/>
              <a:gd name="connsiteY1" fmla="*/ 0 h 2859741"/>
              <a:gd name="connsiteX2" fmla="*/ 2859741 w 2859741"/>
              <a:gd name="connsiteY2" fmla="*/ 2859741 h 2859741"/>
              <a:gd name="connsiteX3" fmla="*/ 0 w 2859741"/>
              <a:gd name="connsiteY3" fmla="*/ 2859741 h 285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741" h="2859741">
                <a:moveTo>
                  <a:pt x="0" y="0"/>
                </a:moveTo>
                <a:lnTo>
                  <a:pt x="2859741" y="0"/>
                </a:lnTo>
                <a:lnTo>
                  <a:pt x="2859741" y="2859741"/>
                </a:lnTo>
                <a:lnTo>
                  <a:pt x="0" y="2859741"/>
                </a:lnTo>
                <a:close/>
              </a:path>
            </a:pathLst>
          </a:cu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66" y="1075764"/>
            <a:ext cx="2004933" cy="20049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4913" y="2905780"/>
            <a:ext cx="818217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200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汇报结束</a:t>
            </a:r>
            <a:r>
              <a:rPr lang="en-US" altLang="zh-CN" sz="6200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·</a:t>
            </a:r>
            <a:r>
              <a:rPr lang="zh-CN" altLang="en-US" sz="6200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谢谢观赏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065857" y="991964"/>
            <a:ext cx="21617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01</a:t>
            </a:r>
            <a:endParaRPr lang="zh-CN" altLang="en-US" sz="8800" kern="100" dirty="0">
              <a:solidFill>
                <a:srgbClr val="1C484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3ED6A8D5-1630-4798-A189-3F3FE10B0A1E}"/>
              </a:ext>
            </a:extLst>
          </p:cNvPr>
          <p:cNvSpPr txBox="1"/>
          <p:nvPr/>
        </p:nvSpPr>
        <p:spPr>
          <a:xfrm>
            <a:off x="3227581" y="2839201"/>
            <a:ext cx="6960441" cy="1179598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72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核心算法介绍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0"/>
          <p:cNvSpPr txBox="1"/>
          <p:nvPr/>
        </p:nvSpPr>
        <p:spPr>
          <a:xfrm>
            <a:off x="1436409" y="354704"/>
            <a:ext cx="1835970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B9966E"/>
                </a:solidFill>
                <a:latin typeface="+mj-ea"/>
                <a:ea typeface="+mj-ea"/>
                <a:cs typeface="+mn-ea"/>
                <a:sym typeface="+mn-lt"/>
              </a:rPr>
              <a:t>核心算法思想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0143FA-5A95-4843-91A6-94E37BDA8495}"/>
              </a:ext>
            </a:extLst>
          </p:cNvPr>
          <p:cNvSpPr txBox="1"/>
          <p:nvPr/>
        </p:nvSpPr>
        <p:spPr>
          <a:xfrm>
            <a:off x="834501" y="1953087"/>
            <a:ext cx="9916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除了特征数据本身以外， 正则化（归一化）过程中产生的一阶矩（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μ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）、二阶矩（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）同样捕获了图像样本的深层特征，显露了他们对应的分类标签。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企图运用这种内在蕴含，来进行数据增扩增加模型训练的鲁棒性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为什么要正则化？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归一后的特征数据拥有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均值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，标准差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的良好数学特点，意味着对应数据可以同时使用实例内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(intra-instance)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的正则化以及实例间的正则化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(inter-instance)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8999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0"/>
          <p:cNvSpPr txBox="1"/>
          <p:nvPr/>
        </p:nvSpPr>
        <p:spPr>
          <a:xfrm>
            <a:off x="1436409" y="354704"/>
            <a:ext cx="2400227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B9966E"/>
                </a:solidFill>
                <a:latin typeface="+mj-ea"/>
                <a:ea typeface="+mj-ea"/>
                <a:cs typeface="+mn-ea"/>
                <a:sym typeface="+mn-lt"/>
              </a:rPr>
              <a:t>核心算法原理概述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5C5123-91BC-4EC0-B75B-C4375A93FF55}"/>
                  </a:ext>
                </a:extLst>
              </p:cNvPr>
              <p:cNvSpPr txBox="1"/>
              <p:nvPr/>
            </p:nvSpPr>
            <p:spPr>
              <a:xfrm>
                <a:off x="754602" y="1553592"/>
                <a:ext cx="10475650" cy="92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定义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，以模型中第 </a:t>
                </a:r>
                <a:r>
                  <a:rPr lang="en-US" altLang="zh-CN" dirty="0">
                    <a:latin typeface="Brush Script MT" panose="03060802040406070304" pitchFamily="66" charset="0"/>
                  </a:rPr>
                  <a:t>l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层的特征作为输入， 以归一化的特征数据、一阶矩、二阶矩为输出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定义函数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en-US" altLang="zh-CN" baseline="30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-1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作为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的逆函数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5C5123-91BC-4EC0-B75B-C4375A93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2" y="1553592"/>
                <a:ext cx="10475650" cy="924292"/>
              </a:xfrm>
              <a:prstGeom prst="rect">
                <a:avLst/>
              </a:prstGeom>
              <a:blipFill>
                <a:blip r:embed="rId2"/>
                <a:stretch>
                  <a:fillRect l="-466" t="-7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7593DDF-07F8-43B3-98C8-95FEF404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06" y="2223652"/>
            <a:ext cx="5395428" cy="7925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95544BD-C57E-4C97-B86C-8EA4A7F8F924}"/>
              </a:ext>
            </a:extLst>
          </p:cNvPr>
          <p:cNvSpPr txBox="1"/>
          <p:nvPr/>
        </p:nvSpPr>
        <p:spPr>
          <a:xfrm>
            <a:off x="754602" y="3147944"/>
            <a:ext cx="104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那么对任意样本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A,B,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我们都可以通过以下的公式来把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的矩特征插入到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的特征数据中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CB89D7-8FD5-42C5-BFA2-F57ADD9B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496" y="3517276"/>
            <a:ext cx="3154953" cy="36579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24178A3-D748-4163-94D4-FEC5960680B4}"/>
              </a:ext>
            </a:extLst>
          </p:cNvPr>
          <p:cNvSpPr txBox="1"/>
          <p:nvPr/>
        </p:nvSpPr>
        <p:spPr>
          <a:xfrm>
            <a:off x="754602" y="4187336"/>
            <a:ext cx="104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相应的损失函数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应该对这种更改有一定程度的反馈，这个程度我们用参数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来人为界定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789DC6B-1A14-465D-8930-24866198E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618" y="4578971"/>
            <a:ext cx="4244708" cy="56392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BAF905F-1D56-4904-8A8B-D53D70C3F23A}"/>
              </a:ext>
            </a:extLst>
          </p:cNvPr>
          <p:cNvSpPr txBox="1"/>
          <p:nvPr/>
        </p:nvSpPr>
        <p:spPr>
          <a:xfrm>
            <a:off x="754602" y="5177506"/>
            <a:ext cx="104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因为神经网络的传递性，只需选取某一层（比如第一层）数据来处理，就能让效果扩散到整个模型</a:t>
            </a:r>
          </a:p>
        </p:txBody>
      </p:sp>
    </p:spTree>
    <p:extLst>
      <p:ext uri="{BB962C8B-B14F-4D97-AF65-F5344CB8AC3E}">
        <p14:creationId xmlns:p14="http://schemas.microsoft.com/office/powerpoint/2010/main" val="8311431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0"/>
          <p:cNvSpPr txBox="1"/>
          <p:nvPr/>
        </p:nvSpPr>
        <p:spPr>
          <a:xfrm>
            <a:off x="1436409" y="354704"/>
            <a:ext cx="2400227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B9966E"/>
                </a:solidFill>
                <a:latin typeface="+mj-ea"/>
                <a:ea typeface="+mj-ea"/>
                <a:cs typeface="+mn-ea"/>
                <a:sym typeface="+mn-lt"/>
              </a:rPr>
              <a:t>核心算法原理概述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BBAACD-403E-4902-B120-48915710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8" y="1544913"/>
            <a:ext cx="12042322" cy="41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65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0"/>
          <p:cNvSpPr txBox="1"/>
          <p:nvPr/>
        </p:nvSpPr>
        <p:spPr>
          <a:xfrm>
            <a:off x="1436409" y="354704"/>
            <a:ext cx="707456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B9966E"/>
                </a:solidFill>
                <a:latin typeface="+mj-ea"/>
                <a:ea typeface="+mj-ea"/>
                <a:cs typeface="+mn-ea"/>
                <a:sym typeface="+mn-lt"/>
              </a:rPr>
              <a:t>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A1E82-D610-4F90-ACC5-A6B3C1C922DB}"/>
              </a:ext>
            </a:extLst>
          </p:cNvPr>
          <p:cNvSpPr txBox="1"/>
          <p:nvPr/>
        </p:nvSpPr>
        <p:spPr>
          <a:xfrm>
            <a:off x="1436409" y="1251751"/>
            <a:ext cx="157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C10D2-3D0B-43CF-8FBA-120D8C07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79" y="1251751"/>
            <a:ext cx="2002536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495A14-1A77-4C48-A71E-9E9A2D90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71" y="1251751"/>
            <a:ext cx="2002536" cy="1371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01E817-440A-4943-9BA9-7B5E7C429315}"/>
              </a:ext>
            </a:extLst>
          </p:cNvPr>
          <p:cNvSpPr txBox="1"/>
          <p:nvPr/>
        </p:nvSpPr>
        <p:spPr>
          <a:xfrm>
            <a:off x="2610035" y="1784412"/>
            <a:ext cx="39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AC096A-0C34-4E0B-880B-E3B42BCBCB5E}"/>
              </a:ext>
            </a:extLst>
          </p:cNvPr>
          <p:cNvSpPr txBox="1"/>
          <p:nvPr/>
        </p:nvSpPr>
        <p:spPr>
          <a:xfrm>
            <a:off x="6828310" y="1784412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B53AFE-DC25-48F5-9F9A-FB4265FCFCA7}"/>
              </a:ext>
            </a:extLst>
          </p:cNvPr>
          <p:cNvSpPr txBox="1"/>
          <p:nvPr/>
        </p:nvSpPr>
        <p:spPr>
          <a:xfrm>
            <a:off x="177554" y="3693111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的特征信息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混杂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的矩信息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4F7466-65F4-41C9-A520-87F8724A3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40" y="3164889"/>
            <a:ext cx="2085975" cy="14287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1806EE-887C-400D-B796-89973EDD48E4}"/>
              </a:ext>
            </a:extLst>
          </p:cNvPr>
          <p:cNvSpPr txBox="1"/>
          <p:nvPr/>
        </p:nvSpPr>
        <p:spPr>
          <a:xfrm>
            <a:off x="177554" y="5283083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的特征信息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混杂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的矩信息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33E229-B4AB-4CF0-8668-271422074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39" y="4891873"/>
            <a:ext cx="2085975" cy="14287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0CC62C5-753C-41F5-A498-A95ABD03966B}"/>
              </a:ext>
            </a:extLst>
          </p:cNvPr>
          <p:cNvSpPr txBox="1"/>
          <p:nvPr/>
        </p:nvSpPr>
        <p:spPr>
          <a:xfrm>
            <a:off x="7010302" y="4339442"/>
            <a:ext cx="2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人像轮廓依旧是可辨识的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LABEL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不应该改变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900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0"/>
          <p:cNvSpPr txBox="1"/>
          <p:nvPr/>
        </p:nvSpPr>
        <p:spPr>
          <a:xfrm>
            <a:off x="1436409" y="354704"/>
            <a:ext cx="2400227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B9966E"/>
                </a:solidFill>
                <a:latin typeface="+mj-ea"/>
                <a:ea typeface="+mj-ea"/>
                <a:cs typeface="+mn-ea"/>
                <a:sym typeface="+mn-lt"/>
              </a:rPr>
              <a:t>核心算法优化空间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0D06D0-CD5E-451D-AD92-CE0C422312D9}"/>
              </a:ext>
            </a:extLst>
          </p:cNvPr>
          <p:cNvSpPr txBox="1"/>
          <p:nvPr/>
        </p:nvSpPr>
        <p:spPr>
          <a:xfrm>
            <a:off x="834501" y="1953087"/>
            <a:ext cx="99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Hyper Parameter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的调整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根据正则归一方法不同，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MoEx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作用于哪一层也应当调整</a:t>
            </a:r>
          </a:p>
        </p:txBody>
      </p:sp>
    </p:spTree>
    <p:extLst>
      <p:ext uri="{BB962C8B-B14F-4D97-AF65-F5344CB8AC3E}">
        <p14:creationId xmlns:p14="http://schemas.microsoft.com/office/powerpoint/2010/main" val="21910724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/>
          <p:cNvSpPr/>
          <p:nvPr/>
        </p:nvSpPr>
        <p:spPr>
          <a:xfrm rot="2700000">
            <a:off x="1728033" y="2605688"/>
            <a:ext cx="1032310" cy="1032310"/>
          </a:xfrm>
          <a:prstGeom prst="roundRect">
            <a:avLst/>
          </a:prstGeom>
          <a:solidFill>
            <a:srgbClr val="1C4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TextBox 20"/>
          <p:cNvSpPr txBox="1"/>
          <p:nvPr/>
        </p:nvSpPr>
        <p:spPr>
          <a:xfrm>
            <a:off x="772962" y="3952109"/>
            <a:ext cx="2933706" cy="31782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将矩（</a:t>
            </a:r>
            <a:r>
              <a:rPr lang="en-US" altLang="zh-CN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Moment</a:t>
            </a:r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）纳入模型训练</a:t>
            </a:r>
          </a:p>
        </p:txBody>
      </p:sp>
      <p:sp>
        <p:nvSpPr>
          <p:cNvPr id="18" name="TextBox 20"/>
          <p:cNvSpPr txBox="1"/>
          <p:nvPr/>
        </p:nvSpPr>
        <p:spPr>
          <a:xfrm>
            <a:off x="1436409" y="354704"/>
            <a:ext cx="2964484" cy="41015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200" b="1" kern="100" dirty="0">
                <a:solidFill>
                  <a:srgbClr val="B9966E"/>
                </a:solidFill>
                <a:latin typeface="+mj-ea"/>
                <a:ea typeface="+mj-ea"/>
                <a:cs typeface="+mn-ea"/>
                <a:sym typeface="+mn-lt"/>
              </a:rPr>
              <a:t>核心算法创新点及优点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4F55CC-A4A7-4CC9-AE62-638082B1898C}"/>
              </a:ext>
            </a:extLst>
          </p:cNvPr>
          <p:cNvSpPr txBox="1"/>
          <p:nvPr/>
        </p:nvSpPr>
        <p:spPr>
          <a:xfrm>
            <a:off x="1982486" y="2736392"/>
            <a:ext cx="46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Rounded Rectangle 2">
            <a:extLst>
              <a:ext uri="{FF2B5EF4-FFF2-40B4-BE49-F238E27FC236}">
                <a16:creationId xmlns:a16="http://schemas.microsoft.com/office/drawing/2014/main" id="{CD620DCB-C302-43C1-A1B4-CADCB105A62A}"/>
              </a:ext>
            </a:extLst>
          </p:cNvPr>
          <p:cNvSpPr/>
          <p:nvPr/>
        </p:nvSpPr>
        <p:spPr>
          <a:xfrm rot="2700000">
            <a:off x="5009735" y="2605687"/>
            <a:ext cx="1032310" cy="1032310"/>
          </a:xfrm>
          <a:prstGeom prst="roundRect">
            <a:avLst/>
          </a:prstGeom>
          <a:solidFill>
            <a:srgbClr val="1C4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9E6DB279-21B5-462D-9E4B-ADECB56C9E84}"/>
              </a:ext>
            </a:extLst>
          </p:cNvPr>
          <p:cNvSpPr txBox="1"/>
          <p:nvPr/>
        </p:nvSpPr>
        <p:spPr>
          <a:xfrm>
            <a:off x="4400893" y="3952108"/>
            <a:ext cx="2195043" cy="1056487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完全基于抽象的特征层</a:t>
            </a:r>
            <a:br>
              <a:rPr lang="en-US" altLang="zh-CN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</a:br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具有很好的可拓展性</a:t>
            </a:r>
            <a:br>
              <a:rPr lang="en-US" altLang="zh-CN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</a:br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（对数据类型可拓展）</a:t>
            </a:r>
            <a:endParaRPr lang="en-US" altLang="zh-CN" sz="1600" b="1" kern="100" dirty="0">
              <a:solidFill>
                <a:srgbClr val="1C4847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ctr"/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（对模型类型可拓展）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BE3C95D-53DD-41B1-A172-D26B158EF19E}"/>
              </a:ext>
            </a:extLst>
          </p:cNvPr>
          <p:cNvSpPr txBox="1"/>
          <p:nvPr/>
        </p:nvSpPr>
        <p:spPr>
          <a:xfrm>
            <a:off x="5264188" y="2736391"/>
            <a:ext cx="46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11EA2095-413E-48BA-9317-30EBC01E35E4}"/>
              </a:ext>
            </a:extLst>
          </p:cNvPr>
          <p:cNvSpPr/>
          <p:nvPr/>
        </p:nvSpPr>
        <p:spPr>
          <a:xfrm rot="2700000">
            <a:off x="8291436" y="2574178"/>
            <a:ext cx="1032310" cy="1032310"/>
          </a:xfrm>
          <a:prstGeom prst="roundRect">
            <a:avLst/>
          </a:prstGeom>
          <a:solidFill>
            <a:srgbClr val="C8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2A1594-CE34-480D-B720-A3A47D1F079C}"/>
              </a:ext>
            </a:extLst>
          </p:cNvPr>
          <p:cNvSpPr txBox="1"/>
          <p:nvPr/>
        </p:nvSpPr>
        <p:spPr>
          <a:xfrm>
            <a:off x="8573715" y="2721114"/>
            <a:ext cx="46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E7C1CB9F-A1AB-4FF7-B0EC-7B6D35420FDF}"/>
              </a:ext>
            </a:extLst>
          </p:cNvPr>
          <p:cNvSpPr txBox="1"/>
          <p:nvPr/>
        </p:nvSpPr>
        <p:spPr>
          <a:xfrm>
            <a:off x="7812660" y="3952108"/>
            <a:ext cx="1989858" cy="810266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相比之下同类型工具</a:t>
            </a:r>
            <a:br>
              <a:rPr lang="en-US" altLang="zh-CN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</a:br>
            <a:r>
              <a:rPr lang="en-US" altLang="zh-CN" sz="1600" b="1" kern="100" dirty="0" err="1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CutMix</a:t>
            </a:r>
            <a:br>
              <a:rPr lang="en-US" altLang="zh-CN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</a:br>
            <a:r>
              <a:rPr lang="zh-CN" altLang="en-US" sz="1600" b="1" kern="100" dirty="0">
                <a:solidFill>
                  <a:srgbClr val="1C4847"/>
                </a:solidFill>
                <a:latin typeface="+mj-ea"/>
                <a:ea typeface="+mj-ea"/>
                <a:cs typeface="+mn-ea"/>
                <a:sym typeface="+mn-lt"/>
              </a:rPr>
              <a:t>仅仅能用于图像增扩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Verdana"/>
        <a:ea typeface="思源黑体 CN Bold"/>
        <a:cs typeface=""/>
      </a:majorFont>
      <a:minorFont>
        <a:latin typeface="Verdana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772</Words>
  <Application>Microsoft Office PowerPoint</Application>
  <PresentationFormat>宽屏</PresentationFormat>
  <Paragraphs>100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思源黑体 CN Bold</vt:lpstr>
      <vt:lpstr>思源黑体 CN Normal</vt:lpstr>
      <vt:lpstr>宋体</vt:lpstr>
      <vt:lpstr>Arial</vt:lpstr>
      <vt:lpstr>Brush Script MT</vt:lpstr>
      <vt:lpstr>Calibri</vt:lpstr>
      <vt:lpstr>Cambria Math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Luxing</cp:lastModifiedBy>
  <cp:revision>234</cp:revision>
  <dcterms:created xsi:type="dcterms:W3CDTF">2018-04-24T05:34:00Z</dcterms:created>
  <dcterms:modified xsi:type="dcterms:W3CDTF">2021-11-14T13:51:54Z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