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19"/>
  </p:notesMasterIdLst>
  <p:handoutMasterIdLst>
    <p:handoutMasterId r:id="rId20"/>
  </p:handoutMasterIdLst>
  <p:sldIdLst>
    <p:sldId id="660" r:id="rId3"/>
    <p:sldId id="674" r:id="rId4"/>
    <p:sldId id="675" r:id="rId5"/>
    <p:sldId id="666" r:id="rId6"/>
    <p:sldId id="673" r:id="rId7"/>
    <p:sldId id="669" r:id="rId8"/>
    <p:sldId id="670" r:id="rId9"/>
    <p:sldId id="671" r:id="rId10"/>
    <p:sldId id="676" r:id="rId11"/>
    <p:sldId id="677" r:id="rId12"/>
    <p:sldId id="679" r:id="rId13"/>
    <p:sldId id="683" r:id="rId14"/>
    <p:sldId id="680" r:id="rId15"/>
    <p:sldId id="678" r:id="rId16"/>
    <p:sldId id="682" r:id="rId17"/>
    <p:sldId id="66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674"/>
            <p14:sldId id="675"/>
            <p14:sldId id="666"/>
            <p14:sldId id="673"/>
            <p14:sldId id="669"/>
            <p14:sldId id="670"/>
            <p14:sldId id="671"/>
            <p14:sldId id="676"/>
            <p14:sldId id="677"/>
            <p14:sldId id="679"/>
            <p14:sldId id="683"/>
            <p14:sldId id="680"/>
            <p14:sldId id="678"/>
            <p14:sldId id="682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FF"/>
    <a:srgbClr val="CCECFF"/>
    <a:srgbClr val="EE0000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8" autoAdjust="0"/>
    <p:restoredTop sz="73138" autoAdjust="0"/>
  </p:normalViewPr>
  <p:slideViewPr>
    <p:cSldViewPr>
      <p:cViewPr>
        <p:scale>
          <a:sx n="50" d="100"/>
          <a:sy n="50" d="100"/>
        </p:scale>
        <p:origin x="1932" y="144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404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http://blog.csdn.net/abee23/article/details/7398749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46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1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7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46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10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1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80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有什么优化 ？？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避免极端情况下扫出上边线，根据经验从</a:t>
            </a:r>
            <a:r>
              <a:rPr lang="en-US" altLang="zh-CN" dirty="0" smtClean="0"/>
              <a:t>1/3</a:t>
            </a:r>
            <a:r>
              <a:rPr lang="zh-CN" altLang="en-US" dirty="0" smtClean="0"/>
              <a:t>行开始扫描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83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698CAE-EE2B-46BF-AE5F-F5ADF090DB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23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10/16/2016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 txBox="1">
            <a:spLocks/>
          </p:cNvSpPr>
          <p:nvPr/>
        </p:nvSpPr>
        <p:spPr bwMode="auto">
          <a:xfrm>
            <a:off x="791580" y="1412776"/>
            <a:ext cx="7571184" cy="156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9pPr>
          </a:lstStyle>
          <a:p>
            <a:r>
              <a:rPr lang="zh-CN" altLang="en-US" sz="6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第五周</a:t>
            </a:r>
          </a:p>
        </p:txBody>
      </p:sp>
      <p:sp>
        <p:nvSpPr>
          <p:cNvPr id="8" name="标题 4"/>
          <p:cNvSpPr txBox="1">
            <a:spLocks/>
          </p:cNvSpPr>
          <p:nvPr/>
        </p:nvSpPr>
        <p:spPr bwMode="auto">
          <a:xfrm>
            <a:off x="462372" y="5193196"/>
            <a:ext cx="82296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幼圆" pitchFamily="49" charset="-122"/>
              </a:defRPr>
            </a:lvl9pPr>
          </a:lstStyle>
          <a:p>
            <a:endParaRPr lang="zh-CN" altLang="en-US" sz="60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39333"/>
            <a:ext cx="7772400" cy="5410200"/>
          </a:xfrm>
        </p:spPr>
        <p:txBody>
          <a:bodyPr/>
          <a:lstStyle/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建立一个零矩阵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leftline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leftline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zeros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row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%row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是图片的行数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%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leftline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记录位于二维码某一直线的点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2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开始历遍图像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2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41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3250" y="188640"/>
            <a:ext cx="8083550" cy="5651140"/>
          </a:xfrm>
        </p:spPr>
        <p:txBody>
          <a:bodyPr/>
          <a:lstStyle/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当某像素点的灰度值为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（黑色）且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该点的所在的列在上一个记录的点的所在的列的距离小于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（经验值）时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leftline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中记录该点的行数与列数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1:row </a:t>
            </a:r>
            <a:endParaRPr lang="en-US" altLang="zh-CN" sz="2400" dirty="0"/>
          </a:p>
          <a:p>
            <a:pPr marL="0" indent="0">
              <a:buNone/>
            </a:pPr>
            <a:r>
              <a:rPr lang="ro-RO" altLang="zh-CN" sz="2400" dirty="0"/>
              <a:t>    </a:t>
            </a:r>
            <a:r>
              <a:rPr lang="zh-CN" altLang="en-US" sz="2400" dirty="0"/>
              <a:t>        </a:t>
            </a:r>
            <a:r>
              <a:rPr lang="ro-RO" altLang="zh-CN" sz="2400" dirty="0"/>
              <a:t>for j=1:col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         </a:t>
            </a:r>
            <a:r>
              <a:rPr lang="en-US" altLang="zh-CN" sz="2400" dirty="0"/>
              <a:t>if </a:t>
            </a:r>
            <a:r>
              <a:rPr lang="zh-CN" altLang="en-US" sz="2400" dirty="0"/>
              <a:t>检测到灰度值为</a:t>
            </a:r>
            <a:r>
              <a:rPr lang="en-US" altLang="zh-CN" sz="2400" dirty="0"/>
              <a:t>0</a:t>
            </a:r>
            <a:r>
              <a:rPr lang="zh-CN" altLang="en-US" sz="2400" dirty="0"/>
              <a:t>的像素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        </a:t>
            </a:r>
            <a:r>
              <a:rPr lang="en-US" altLang="zh-CN" sz="2400" dirty="0"/>
              <a:t>if</a:t>
            </a:r>
            <a:r>
              <a:rPr lang="zh-CN" altLang="en-US" sz="2400" dirty="0"/>
              <a:t>  </a:t>
            </a:r>
            <a:r>
              <a:rPr lang="en-US" altLang="zh-CN" sz="2400" dirty="0"/>
              <a:t>j-</a:t>
            </a:r>
            <a:r>
              <a:rPr lang="en-US" altLang="zh-CN" sz="2400" dirty="0" err="1"/>
              <a:t>leftline</a:t>
            </a:r>
            <a:r>
              <a:rPr lang="en-US" altLang="zh-CN" sz="2400" dirty="0"/>
              <a:t>(k-1, 2) &lt; 10</a:t>
            </a:r>
          </a:p>
          <a:p>
            <a:pPr marL="0" indent="0">
              <a:buNone/>
            </a:pPr>
            <a:r>
              <a:rPr lang="de-DE" altLang="zh-CN" sz="2400" dirty="0"/>
              <a:t>                 </a:t>
            </a:r>
            <a:r>
              <a:rPr lang="zh-CN" altLang="en-US" sz="2400" dirty="0"/>
              <a:t>  </a:t>
            </a:r>
            <a:r>
              <a:rPr lang="de-DE" altLang="zh-CN" sz="2400" dirty="0"/>
              <a:t>   </a:t>
            </a:r>
            <a:r>
              <a:rPr lang="de-DE" altLang="zh-CN" sz="2400" dirty="0" err="1"/>
              <a:t>leftline</a:t>
            </a:r>
            <a:r>
              <a:rPr lang="de-DE" altLang="zh-CN" sz="2400" dirty="0"/>
              <a:t>(k,1) = i;</a:t>
            </a:r>
          </a:p>
          <a:p>
            <a:pPr marL="0" indent="0">
              <a:buNone/>
            </a:pPr>
            <a:r>
              <a:rPr lang="de-DE" altLang="zh-CN" sz="2400" dirty="0"/>
              <a:t>                 </a:t>
            </a:r>
            <a:r>
              <a:rPr lang="zh-CN" altLang="en-US" sz="2400" dirty="0"/>
              <a:t>  </a:t>
            </a:r>
            <a:r>
              <a:rPr lang="de-DE" altLang="zh-CN" sz="2400" dirty="0"/>
              <a:t>   </a:t>
            </a:r>
            <a:r>
              <a:rPr lang="de-DE" altLang="zh-CN" sz="2400" dirty="0" err="1"/>
              <a:t>leftline</a:t>
            </a:r>
            <a:r>
              <a:rPr lang="de-DE" altLang="zh-CN" sz="2400" dirty="0"/>
              <a:t>(k,2) = </a:t>
            </a:r>
            <a:r>
              <a:rPr lang="de-DE" altLang="zh-CN" sz="2400" dirty="0" err="1"/>
              <a:t>j</a:t>
            </a:r>
            <a:r>
              <a:rPr lang="de-DE" altLang="zh-CN" sz="2400" dirty="0"/>
              <a:t>;</a:t>
            </a:r>
          </a:p>
          <a:p>
            <a:pPr marL="0" indent="0">
              <a:buNone/>
            </a:pPr>
            <a:r>
              <a:rPr lang="de-DE" altLang="zh-CN" sz="2400" dirty="0"/>
              <a:t>                 </a:t>
            </a:r>
            <a:r>
              <a:rPr lang="zh-CN" altLang="en-US" sz="2400" dirty="0"/>
              <a:t>  </a:t>
            </a:r>
            <a:r>
              <a:rPr lang="de-DE" altLang="zh-CN" sz="2400" dirty="0"/>
              <a:t>   </a:t>
            </a:r>
            <a:r>
              <a:rPr lang="de-DE" altLang="zh-CN" sz="2400" dirty="0" err="1"/>
              <a:t>k</a:t>
            </a:r>
            <a:r>
              <a:rPr lang="de-DE" altLang="zh-CN" sz="2400" dirty="0"/>
              <a:t> = k+1;</a:t>
            </a:r>
          </a:p>
          <a:p>
            <a:pPr marL="0" indent="0">
              <a:buNone/>
            </a:pPr>
            <a:r>
              <a:rPr lang="de-DE" altLang="zh-CN" sz="2400" dirty="0"/>
              <a:t>                end</a:t>
            </a:r>
          </a:p>
          <a:p>
            <a:pPr marL="0" indent="0">
              <a:buNone/>
            </a:pPr>
            <a:r>
              <a:rPr lang="de-DE" altLang="zh-CN" sz="2400" dirty="0"/>
              <a:t>            end</a:t>
            </a:r>
          </a:p>
          <a:p>
            <a:pPr marL="0" indent="0">
              <a:buNone/>
            </a:pPr>
            <a:r>
              <a:rPr lang="en-US" altLang="zh-CN" sz="2400" dirty="0"/>
              <a:t>            break</a:t>
            </a:r>
          </a:p>
          <a:p>
            <a:pPr marL="0" indent="0">
              <a:buNone/>
            </a:pPr>
            <a:r>
              <a:rPr lang="de-DE" altLang="zh-CN" sz="2400" dirty="0"/>
              <a:t>        </a:t>
            </a:r>
            <a:r>
              <a:rPr lang="de-DE" altLang="zh-CN" sz="2400" dirty="0" smtClean="0"/>
              <a:t>end</a:t>
            </a:r>
            <a:endParaRPr lang="de-DE" altLang="zh-CN" sz="2400" dirty="0"/>
          </a:p>
          <a:p>
            <a:pPr marL="0" indent="0">
              <a:buNone/>
            </a:pPr>
            <a:r>
              <a:rPr lang="de-DE" altLang="zh-CN" sz="2400" dirty="0"/>
              <a:t>    end</a:t>
            </a: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2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67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/>
          <a:lstStyle/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plot()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 在屏幕上描绘扫描线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/>
              <a:t>plot(</a:t>
            </a:r>
            <a:r>
              <a:rPr lang="en-US" altLang="zh-CN" sz="2400" dirty="0" err="1"/>
              <a:t>leftline</a:t>
            </a:r>
            <a:r>
              <a:rPr lang="en-US" altLang="zh-CN" sz="2400" dirty="0"/>
              <a:t>(1:k,</a:t>
            </a:r>
            <a:r>
              <a:rPr lang="zh-CN" altLang="en-US" sz="2400" dirty="0"/>
              <a:t> </a:t>
            </a:r>
            <a:r>
              <a:rPr lang="en-US" altLang="zh-CN" sz="2400" dirty="0"/>
              <a:t>2))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384883"/>
            <a:ext cx="6192688" cy="41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723" y="-171400"/>
            <a:ext cx="7772400" cy="1143000"/>
          </a:xfrm>
        </p:spPr>
        <p:txBody>
          <a:bodyPr/>
          <a:lstStyle/>
          <a:p>
            <a:r>
              <a:rPr kumimoji="1" lang="zh-CN" altLang="en-US" dirty="0"/>
              <a:t>旋转变换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7372" y="959838"/>
            <a:ext cx="7772400" cy="5529501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旋转角度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根据线扫面，得到二维码左侧边一条直线上点的坐标。坐标集合的每两个点可以计算一次斜率。取这些斜率的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中点（中值），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作为旋转角度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/>
              <a:t>n=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(k/2)</a:t>
            </a:r>
          </a:p>
          <a:p>
            <a:pPr marL="0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=1:n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1800" dirty="0" err="1"/>
              <a:t>tanarray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= (</a:t>
            </a:r>
            <a:r>
              <a:rPr lang="en-US" altLang="zh-CN" sz="1800" dirty="0" err="1"/>
              <a:t>leftline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i+n</a:t>
            </a:r>
            <a:r>
              <a:rPr lang="en-US" altLang="zh-CN" sz="1800" dirty="0"/>
              <a:t>, 2)-</a:t>
            </a:r>
            <a:r>
              <a:rPr lang="en-US" altLang="zh-CN" sz="1800" dirty="0" err="1"/>
              <a:t>leftline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2))/(</a:t>
            </a:r>
            <a:r>
              <a:rPr lang="en-US" altLang="zh-CN" sz="1800" dirty="0" err="1"/>
              <a:t>leftline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i+n</a:t>
            </a:r>
            <a:r>
              <a:rPr lang="en-US" altLang="zh-CN" sz="1800" dirty="0"/>
              <a:t>, 1)-</a:t>
            </a:r>
            <a:r>
              <a:rPr lang="en-US" altLang="zh-CN" sz="1800" dirty="0" err="1"/>
              <a:t>leftline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1));</a:t>
            </a:r>
          </a:p>
          <a:p>
            <a:pPr marL="0" indent="0">
              <a:buNone/>
            </a:pPr>
            <a:r>
              <a:rPr lang="en-US" altLang="zh-CN" sz="2400" dirty="0"/>
              <a:t>end</a:t>
            </a:r>
          </a:p>
          <a:p>
            <a:pPr marL="0" indent="0">
              <a:buNone/>
            </a:pPr>
            <a:r>
              <a:rPr lang="en-US" altLang="zh-CN" sz="2400" dirty="0" err="1"/>
              <a:t>tanarray</a:t>
            </a:r>
            <a:r>
              <a:rPr lang="en-US" altLang="zh-CN" sz="2400" dirty="0"/>
              <a:t>=sort(</a:t>
            </a:r>
            <a:r>
              <a:rPr lang="en-US" altLang="zh-CN" sz="2400" dirty="0" err="1"/>
              <a:t>tanarray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 err="1"/>
              <a:t>ang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atan</a:t>
            </a:r>
            <a:r>
              <a:rPr lang="en-US" altLang="zh-CN" sz="2400" dirty="0"/>
              <a:t>(0-tanarray(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(n/2)))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en-US" altLang="zh-CN" sz="2400" dirty="0" err="1"/>
              <a:t>ang</a:t>
            </a:r>
            <a:r>
              <a:rPr lang="en-US" altLang="zh-CN" sz="2400" dirty="0"/>
              <a:t> </a:t>
            </a:r>
            <a:r>
              <a:rPr lang="zh-CN" altLang="en-US" sz="2400" dirty="0"/>
              <a:t>是旋转角度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71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3250" y="620688"/>
            <a:ext cx="9352888" cy="6550868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旋转后照片尺寸：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size=(col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sin(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)+row*cos(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))*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(col*cos(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)+row*sin(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%row*col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是原图片的尺寸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旋转后的像素值符合以下公式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X=(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-row/2)*cos(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)+(j-col/2)*sin(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 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(col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sin(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)+row*cos(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))/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//=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cos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)+j*sin(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Y=(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-row/2)*sin(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)+(j-col/2)*cos(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 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(col*cos(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)+row*sin(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))/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//=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*sin(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)+j*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cos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ang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dst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(X,Y)=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src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新建一个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size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大小的矩阵存放旋转后图像，做变换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ost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 ones(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new_row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new_col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)*255;</a:t>
            </a: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dst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(X,Y)=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src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11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kumimoji="1" lang="zh-CN" altLang="en-US" dirty="0"/>
              <a:t>邻近插值法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由于旋转后图片会大小大量毛刺，故需要用领近插值法来去除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插值规则是，如果该点的水平或垂直方向上的邻近点与该点的灰度值不同，则把该点的灰度值重新赋值为邻近点的值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48880"/>
            <a:ext cx="778838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8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15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01673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4400" dirty="0"/>
              <a:t>图像处理（一）</a:t>
            </a:r>
            <a:endParaRPr kumimoji="1" lang="en-US" altLang="zh-CN" sz="4400" dirty="0"/>
          </a:p>
          <a:p>
            <a:pPr marL="0" indent="0">
              <a:buNone/>
            </a:pPr>
            <a:endParaRPr kumimoji="1" lang="en-US" altLang="zh-CN" sz="4400" dirty="0"/>
          </a:p>
          <a:p>
            <a:r>
              <a:rPr kumimoji="1" lang="en-US" altLang="zh-CN" dirty="0"/>
              <a:t>OSTU</a:t>
            </a:r>
            <a:r>
              <a:rPr kumimoji="1" lang="zh-CN" altLang="en-US" dirty="0"/>
              <a:t>二值化算法</a:t>
            </a:r>
            <a:endParaRPr kumimoji="1" lang="en-US" altLang="zh-CN" dirty="0"/>
          </a:p>
          <a:p>
            <a:r>
              <a:rPr kumimoji="1" lang="zh-CN" altLang="en-US" dirty="0"/>
              <a:t>线扫描</a:t>
            </a:r>
            <a:endParaRPr kumimoji="1" lang="en-US" altLang="zh-CN" dirty="0"/>
          </a:p>
          <a:p>
            <a:r>
              <a:rPr kumimoji="1" lang="zh-CN" altLang="en-US" dirty="0"/>
              <a:t>旋转变换</a:t>
            </a:r>
            <a:endParaRPr kumimoji="1" lang="en-US" altLang="zh-CN" dirty="0"/>
          </a:p>
          <a:p>
            <a:r>
              <a:rPr kumimoji="1" lang="zh-CN" altLang="en-US" dirty="0" smtClean="0"/>
              <a:t>临近插值法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57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kumimoji="1" lang="en-US" altLang="zh-CN" dirty="0"/>
              <a:t>OSTU</a:t>
            </a:r>
            <a:r>
              <a:rPr kumimoji="1" lang="zh-CN" altLang="en-US" dirty="0"/>
              <a:t>二值化算法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大津算法：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算法假定该图像根据双模直方图包含两类像素：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前景像素和背景像素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于是它要计算能将两类分开的最佳阈值，使得它们的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类内方差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最小；由于两两平方距离恒定，所以即它们的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类间方差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最大。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求最大类间方法：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枚举（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0-255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7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50" y="283265"/>
                <a:ext cx="8217222" cy="6155635"/>
              </a:xfrm>
            </p:spPr>
            <p:txBody>
              <a:bodyPr/>
              <a:lstStyle/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方差：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kumimoji="1" lang="en-US" altLang="zh-CN" sz="2400" dirty="0"/>
              </a:p>
              <a:p>
                <a:endParaRPr kumimoji="1" lang="zh-CN" altLang="en-US" sz="2400" dirty="0"/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假设：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前景像素所占比例为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，期望为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背景像素所占比例为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，期望为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整个图像的期望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u=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*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*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分割的像素点为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（第一个不为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到最后一个不为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枚举）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根据方差公式：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当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g(t)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最大时，即为图像最佳的阈值</a:t>
                </a: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50" y="283265"/>
                <a:ext cx="8217222" cy="6155635"/>
              </a:xfrm>
              <a:blipFill rotWithShape="0">
                <a:blip r:embed="rId3"/>
                <a:stretch>
                  <a:fillRect l="-593" t="-792" b="-3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836712"/>
            <a:ext cx="434105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588" y="703176"/>
                <a:ext cx="7772400" cy="550712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zh-CN" altLang="en-US" sz="2400" dirty="0" smtClean="0">
                        <a:latin typeface="Cambria Math" charset="0"/>
                        <a:ea typeface="楷体" panose="02010609060101010101" pitchFamily="49" charset="-122"/>
                      </a:rPr>
                      <m:t>由于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=1-w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u-w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1-w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可化简为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charset="0"/>
                          <a:ea typeface="楷体" panose="02010609060101010101" pitchFamily="49" charset="-122"/>
                        </a:rPr>
                        <m:t>g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charset="0"/>
                              <a:ea typeface="楷体" panose="02010609060101010101" pitchFamily="49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2400" dirty="0">
                          <a:latin typeface="Cambria Math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dirty="0">
                                  <a:latin typeface="Cambria Math" charset="0"/>
                                  <a:ea typeface="楷体" panose="02010609060101010101" pitchFamily="49" charset="-122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charset="0"/>
                                  <a:ea typeface="楷体" panose="02010609060101010101" pitchFamily="49" charset="-122"/>
                                </a:rPr>
                                <m:t>t</m:t>
                              </m:r>
                              <m:r>
                                <a:rPr lang="en-US" altLang="zh-CN" sz="2400" dirty="0">
                                  <a:latin typeface="Cambria Math" charset="0"/>
                                  <a:ea typeface="楷体" panose="02010609060101010101" pitchFamily="49" charset="-122"/>
                                </a:rPr>
                                <m:t>)∗</m:t>
                              </m:r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dirty="0">
                                      <a:latin typeface="Cambria Math" charset="0"/>
                                      <a:ea typeface="楷体" panose="02010609060101010101" pitchFamily="49" charset="-122"/>
                                    </a:rPr>
                                    <m:t>u</m:t>
                                  </m:r>
                                  <m:r>
                                    <a:rPr lang="en-US" altLang="zh-CN" sz="2400" dirty="0">
                                      <a:latin typeface="Cambria Math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dirty="0">
                                  <a:latin typeface="Cambria Math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dirty="0">
                              <a:latin typeface="Cambria Math" charset="0"/>
                              <a:ea typeface="楷体" panose="02010609060101010101" pitchFamily="49" charset="-122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dirty="0">
                              <a:latin typeface="Cambria Math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charset="0"/>
                              <a:ea typeface="楷体" panose="02010609060101010101" pitchFamily="49" charset="-122"/>
                            </a:rPr>
                            <m:t>t</m:t>
                          </m:r>
                          <m:r>
                            <a:rPr lang="en-US" altLang="zh-CN" sz="2400" dirty="0">
                              <a:latin typeface="Cambria Math" charset="0"/>
                              <a:ea typeface="楷体" panose="02010609060101010101" pitchFamily="49" charset="-122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假设</a:t>
                </a:r>
                <a:r>
                  <a:rPr lang="en-US" altLang="zh-CN" sz="24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u</a:t>
                </a:r>
                <a:r>
                  <a:rPr lang="en-US" altLang="zh-CN" sz="2400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=u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*w</a:t>
                </a:r>
                <a:r>
                  <a:rPr lang="en-US" altLang="zh-CN" sz="24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)∗(1−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588" y="703176"/>
                <a:ext cx="7772400" cy="5507124"/>
              </a:xfrm>
              <a:blipFill>
                <a:blip r:embed="rId3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10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实现流程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统计各灰度级像素在整幅图像中的个数：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Count=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imhist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为输入的灰度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 startAt="2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计算每个灰度级在图像中所占的比例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[Row Col]=size(f);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Count=Count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Row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;Row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的长和宽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得到的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是归一化的直方图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635761"/>
            <a:ext cx="7772400" cy="5795156"/>
          </a:xfrm>
        </p:spPr>
        <p:txBody>
          <a:bodyPr/>
          <a:lstStyle/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r>
              <a:rPr lang="zh-CN" altLang="en-US" dirty="0"/>
              <a:t>去除两边不存在的灰度级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L=256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=1:L </a:t>
            </a:r>
          </a:p>
          <a:p>
            <a:pPr marL="0" indent="0">
              <a:buNone/>
            </a:pPr>
            <a:r>
              <a:rPr lang="zh-CN" altLang="en-US" dirty="0"/>
              <a:t>    记录直方图（</a:t>
            </a:r>
            <a:r>
              <a:rPr lang="en-US" altLang="zh-CN" dirty="0"/>
              <a:t>count</a:t>
            </a:r>
            <a:r>
              <a:rPr lang="zh-CN" altLang="en-US" dirty="0"/>
              <a:t>）第一个不为</a:t>
            </a:r>
            <a:r>
              <a:rPr lang="en-US" altLang="zh-CN" dirty="0"/>
              <a:t>0</a:t>
            </a:r>
            <a:r>
              <a:rPr lang="zh-CN" altLang="en-US" dirty="0"/>
              <a:t>的点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end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=L:-1:1</a:t>
            </a:r>
          </a:p>
          <a:p>
            <a:pPr marL="0" indent="0">
              <a:buNone/>
            </a:pPr>
            <a:r>
              <a:rPr lang="zh-CN" altLang="en-US" dirty="0"/>
              <a:t>    记录直方图（</a:t>
            </a:r>
            <a:r>
              <a:rPr lang="en-US" altLang="zh-CN" dirty="0"/>
              <a:t>count</a:t>
            </a:r>
            <a:r>
              <a:rPr lang="zh-CN" altLang="en-US" dirty="0"/>
              <a:t>）最后一个不为</a:t>
            </a:r>
            <a:r>
              <a:rPr lang="en-US" altLang="zh-CN" dirty="0"/>
              <a:t>0</a:t>
            </a:r>
            <a:r>
              <a:rPr lang="zh-CN" altLang="en-US" dirty="0"/>
              <a:t>的点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end</a:t>
            </a:r>
          </a:p>
          <a:p>
            <a:pPr marL="0" indent="0">
              <a:buNone/>
            </a:pP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count(st+1:nd+1);</a:t>
            </a: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endParaRPr lang="en-US" altLang="zh-CN" dirty="0"/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zh-CN" altLang="en-US" dirty="0"/>
              <a:t>      思考：为什么要去除两边的灰度级</a:t>
            </a:r>
            <a:r>
              <a:rPr lang="zh-CN" altLang="en-US" dirty="0" smtClean="0"/>
              <a:t>？（避免算均值时除</a:t>
            </a:r>
            <a:r>
              <a:rPr lang="en-US" altLang="zh-CN" dirty="0" smtClean="0"/>
              <a:t>0</a:t>
            </a:r>
            <a:r>
              <a:rPr lang="zh-CN" altLang="en-US" dirty="0" smtClean="0"/>
              <a:t>错误）</a:t>
            </a:r>
            <a:endParaRPr lang="en-US" altLang="zh-CN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6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296652"/>
            <a:ext cx="7772400" cy="6370848"/>
          </a:xfrm>
        </p:spPr>
        <p:txBody>
          <a:bodyPr/>
          <a:lstStyle/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r>
              <a:rPr lang="zh-CN" altLang="en-US" dirty="0"/>
              <a:t>计算计算前</a:t>
            </a:r>
            <a:r>
              <a:rPr lang="en-US" altLang="zh-CN" dirty="0"/>
              <a:t>t</a:t>
            </a:r>
            <a:r>
              <a:rPr lang="zh-CN" altLang="en-US" dirty="0"/>
              <a:t>个像素的累加概率</a:t>
            </a:r>
            <a:r>
              <a:rPr lang="is-IS" altLang="zh-CN" dirty="0"/>
              <a:t>w</a:t>
            </a:r>
            <a:r>
              <a:rPr lang="is-IS" altLang="zh-CN" baseline="-25000" dirty="0"/>
              <a:t>0 </a:t>
            </a:r>
            <a:r>
              <a:rPr lang="en-US" altLang="zh-CN" dirty="0"/>
              <a:t>(t)</a:t>
            </a:r>
            <a:r>
              <a:rPr lang="zh-CN" altLang="en-US" dirty="0"/>
              <a:t>和像素期望值</a:t>
            </a:r>
            <a:r>
              <a:rPr lang="is-IS" altLang="zh-CN" dirty="0"/>
              <a:t>u</a:t>
            </a:r>
            <a:r>
              <a:rPr lang="is-IS" altLang="zh-CN" baseline="-25000" dirty="0"/>
              <a:t>0 </a:t>
            </a:r>
            <a:r>
              <a:rPr lang="en-US" altLang="zh-CN" dirty="0"/>
              <a:t>(t)</a:t>
            </a: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endParaRPr lang="en-US" altLang="zh-CN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fr-FR" altLang="zh-CN" dirty="0"/>
              <a:t>for </a:t>
            </a:r>
            <a:r>
              <a:rPr lang="en-US" altLang="zh-CN" dirty="0"/>
              <a:t>t</a:t>
            </a:r>
            <a:r>
              <a:rPr lang="fr-FR" altLang="zh-CN" dirty="0"/>
              <a:t> = 1 : </a:t>
            </a:r>
            <a:r>
              <a:rPr lang="en-US" altLang="zh-CN" dirty="0"/>
              <a:t>L</a:t>
            </a:r>
            <a:endParaRPr lang="fr-FR" altLang="zh-CN" dirty="0"/>
          </a:p>
          <a:p>
            <a:pPr marL="0" indent="0">
              <a:buNone/>
            </a:pPr>
            <a:r>
              <a:rPr lang="pl-PL" altLang="zh-CN" dirty="0"/>
              <a:t>    </a:t>
            </a:r>
            <a:r>
              <a:rPr lang="zh-CN" altLang="en-US" dirty="0"/>
              <a:t>    </a:t>
            </a:r>
            <a:r>
              <a:rPr lang="is-IS" altLang="zh-CN" dirty="0"/>
              <a:t>w</a:t>
            </a:r>
            <a:r>
              <a:rPr lang="is-IS" altLang="zh-CN" baseline="-25000" dirty="0"/>
              <a:t>0 </a:t>
            </a:r>
            <a:r>
              <a:rPr lang="pl-PL" altLang="zh-CN" dirty="0"/>
              <a:t>(</a:t>
            </a:r>
            <a:r>
              <a:rPr lang="en-US" altLang="zh-CN" dirty="0"/>
              <a:t>t</a:t>
            </a:r>
            <a:r>
              <a:rPr lang="pl-PL" altLang="zh-CN" dirty="0"/>
              <a:t>) = sum(</a:t>
            </a:r>
            <a:r>
              <a:rPr lang="en-US" altLang="zh-CN" dirty="0"/>
              <a:t>count</a:t>
            </a:r>
            <a:r>
              <a:rPr lang="pl-PL" altLang="zh-CN" dirty="0"/>
              <a:t>(1:</a:t>
            </a:r>
            <a:r>
              <a:rPr lang="en-US" altLang="zh-CN" dirty="0"/>
              <a:t>t</a:t>
            </a:r>
            <a:r>
              <a:rPr lang="pl-PL" altLang="zh-CN" dirty="0"/>
              <a:t>));</a:t>
            </a:r>
          </a:p>
          <a:p>
            <a:pPr marL="0" indent="0">
              <a:buNone/>
            </a:pPr>
            <a:r>
              <a:rPr lang="is-IS" altLang="zh-CN" dirty="0"/>
              <a:t>   </a:t>
            </a:r>
            <a:r>
              <a:rPr lang="zh-CN" altLang="en-US" dirty="0"/>
              <a:t>    </a:t>
            </a:r>
            <a:r>
              <a:rPr lang="is-IS" altLang="zh-CN" dirty="0"/>
              <a:t> u</a:t>
            </a:r>
            <a:r>
              <a:rPr lang="is-IS" altLang="zh-CN" baseline="-25000" dirty="0"/>
              <a:t>0</a:t>
            </a:r>
            <a:r>
              <a:rPr lang="is-IS" altLang="zh-CN" dirty="0"/>
              <a:t>(</a:t>
            </a:r>
            <a:r>
              <a:rPr lang="en-US" altLang="zh-CN" dirty="0"/>
              <a:t>t</a:t>
            </a:r>
            <a:r>
              <a:rPr lang="is-IS" altLang="zh-CN" dirty="0"/>
              <a:t>) = sum(x(1:</a:t>
            </a:r>
            <a:r>
              <a:rPr lang="en-US" altLang="zh-CN" dirty="0"/>
              <a:t>t</a:t>
            </a:r>
            <a:r>
              <a:rPr lang="is-IS" altLang="zh-CN" dirty="0"/>
              <a:t>)*</a:t>
            </a:r>
            <a:r>
              <a:rPr lang="en-US" altLang="zh-CN" dirty="0"/>
              <a:t>count</a:t>
            </a:r>
            <a:r>
              <a:rPr lang="is-IS" altLang="zh-CN" dirty="0"/>
              <a:t>(1:</a:t>
            </a:r>
            <a:r>
              <a:rPr lang="en-US" altLang="zh-CN" dirty="0"/>
              <a:t>t</a:t>
            </a:r>
            <a:r>
              <a:rPr lang="is-IS" altLang="zh-CN" dirty="0"/>
              <a:t>)) / w</a:t>
            </a:r>
            <a:r>
              <a:rPr lang="is-IS" altLang="zh-CN" baseline="-25000" dirty="0"/>
              <a:t>0</a:t>
            </a:r>
            <a:r>
              <a:rPr lang="is-IS" altLang="zh-CN" dirty="0"/>
              <a:t>(</a:t>
            </a:r>
            <a:r>
              <a:rPr lang="en-US" altLang="zh-CN" dirty="0"/>
              <a:t>t</a:t>
            </a:r>
            <a:r>
              <a:rPr lang="is-IS" altLang="zh-CN" dirty="0"/>
              <a:t>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end</a:t>
            </a: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4"/>
            </a:pPr>
            <a:endParaRPr lang="en-US" altLang="zh-CN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5"/>
            </a:pPr>
            <a:r>
              <a:rPr lang="zh-CN" altLang="en-US" dirty="0"/>
              <a:t>计算</a:t>
            </a:r>
            <a:r>
              <a:rPr lang="en-US" altLang="zh-CN" dirty="0"/>
              <a:t>g(t)</a:t>
            </a:r>
            <a:r>
              <a:rPr lang="zh-CN" altLang="en-US" dirty="0"/>
              <a:t>，得到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fr-FR" altLang="zh-CN" dirty="0"/>
              <a:t>for </a:t>
            </a:r>
            <a:r>
              <a:rPr lang="en-US" altLang="zh-CN" dirty="0"/>
              <a:t>t</a:t>
            </a:r>
            <a:r>
              <a:rPr lang="fr-FR" altLang="zh-CN" dirty="0"/>
              <a:t> = 1 : </a:t>
            </a:r>
            <a:r>
              <a:rPr lang="en-US" altLang="zh-CN" dirty="0"/>
              <a:t>L</a:t>
            </a:r>
            <a:endParaRPr lang="fr-FR" altLang="zh-CN" dirty="0"/>
          </a:p>
          <a:p>
            <a:pPr marL="0" indent="0">
              <a:buNone/>
            </a:pPr>
            <a:r>
              <a:rPr lang="pl-PL" altLang="zh-CN" dirty="0"/>
              <a:t>    </a:t>
            </a:r>
            <a:r>
              <a:rPr lang="zh-CN" altLang="en-US" dirty="0"/>
              <a:t>    </a:t>
            </a:r>
            <a:r>
              <a:rPr lang="pl-PL" altLang="zh-CN" dirty="0"/>
              <a:t>g(</a:t>
            </a:r>
            <a:r>
              <a:rPr lang="en-US" altLang="zh-CN" dirty="0"/>
              <a:t>t</a:t>
            </a:r>
            <a:r>
              <a:rPr lang="pl-PL" altLang="zh-CN" dirty="0"/>
              <a:t>) = </a:t>
            </a:r>
            <a:r>
              <a:rPr lang="is-IS" altLang="zh-CN" dirty="0"/>
              <a:t>w</a:t>
            </a:r>
            <a:r>
              <a:rPr lang="is-IS" altLang="zh-CN" baseline="-25000" dirty="0"/>
              <a:t>0 </a:t>
            </a:r>
            <a:r>
              <a:rPr lang="pl-PL" altLang="zh-CN" dirty="0"/>
              <a:t>(</a:t>
            </a:r>
            <a:r>
              <a:rPr lang="en-US" altLang="zh-CN" dirty="0"/>
              <a:t>t</a:t>
            </a:r>
            <a:r>
              <a:rPr lang="pl-PL" altLang="zh-CN" dirty="0"/>
              <a:t>)*(u - </a:t>
            </a:r>
            <a:r>
              <a:rPr lang="is-IS" altLang="zh-CN" dirty="0"/>
              <a:t>u</a:t>
            </a:r>
            <a:r>
              <a:rPr lang="is-IS" altLang="zh-CN" baseline="-25000" dirty="0"/>
              <a:t>0 </a:t>
            </a:r>
            <a:r>
              <a:rPr lang="pl-PL" altLang="zh-CN" dirty="0"/>
              <a:t>(</a:t>
            </a:r>
            <a:r>
              <a:rPr lang="en-US" altLang="zh-CN" dirty="0"/>
              <a:t>t</a:t>
            </a:r>
            <a:r>
              <a:rPr lang="pl-PL" altLang="zh-CN" dirty="0"/>
              <a:t>))^2/(1 - </a:t>
            </a:r>
            <a:r>
              <a:rPr lang="is-IS" altLang="zh-CN" dirty="0"/>
              <a:t>w</a:t>
            </a:r>
            <a:r>
              <a:rPr lang="is-IS" altLang="zh-CN" baseline="-25000" dirty="0"/>
              <a:t>0 </a:t>
            </a:r>
            <a:r>
              <a:rPr lang="pl-PL" altLang="zh-CN" dirty="0"/>
              <a:t>(</a:t>
            </a:r>
            <a:r>
              <a:rPr lang="en-US" altLang="zh-CN" dirty="0"/>
              <a:t>t</a:t>
            </a:r>
            <a:r>
              <a:rPr lang="pl-PL" altLang="zh-CN" dirty="0"/>
              <a:t>));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pl-PL" altLang="zh-CN" dirty="0"/>
              <a:t>end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340768"/>
            <a:ext cx="4495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kumimoji="1" lang="zh-CN" altLang="en-US" dirty="0"/>
              <a:t>线扫描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由于拍摄条件的限制，我们得到的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PDF417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码图形会存在不同类型的失真。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当图形只存在旋转失真且图片中干扰较小时，可以利用扫描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PDF417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左边线是方法得到图形的旋转角度。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43267"/>
            <a:ext cx="7153746" cy="29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808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26368</TotalTime>
  <Words>931</Words>
  <Application>Microsoft Office PowerPoint</Application>
  <PresentationFormat>全屏显示(4:3)</PresentationFormat>
  <Paragraphs>159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Franklin Gothic Book</vt:lpstr>
      <vt:lpstr>MingLiU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Cambria Math</vt:lpstr>
      <vt:lpstr>Times New Roman</vt:lpstr>
      <vt:lpstr>Wingdings 2</vt:lpstr>
      <vt:lpstr>自定义设计方案</vt:lpstr>
      <vt:lpstr>平衡</vt:lpstr>
      <vt:lpstr>PowerPoint 演示文稿</vt:lpstr>
      <vt:lpstr>PowerPoint 演示文稿</vt:lpstr>
      <vt:lpstr>OSTU二值化算法</vt:lpstr>
      <vt:lpstr>PowerPoint 演示文稿</vt:lpstr>
      <vt:lpstr>PowerPoint 演示文稿</vt:lpstr>
      <vt:lpstr>Matlab实现流程</vt:lpstr>
      <vt:lpstr>PowerPoint 演示文稿</vt:lpstr>
      <vt:lpstr>PowerPoint 演示文稿</vt:lpstr>
      <vt:lpstr>线扫描</vt:lpstr>
      <vt:lpstr>Matlab实现流程</vt:lpstr>
      <vt:lpstr>PowerPoint 演示文稿</vt:lpstr>
      <vt:lpstr>PowerPoint 演示文稿</vt:lpstr>
      <vt:lpstr>旋转变换</vt:lpstr>
      <vt:lpstr>PowerPoint 演示文稿</vt:lpstr>
      <vt:lpstr>邻近插值法</vt:lpstr>
      <vt:lpstr>PowerPoint 演示文稿</vt:lpstr>
    </vt:vector>
  </TitlesOfParts>
  <Company>中山大学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LuXiushun</cp:lastModifiedBy>
  <cp:revision>2733</cp:revision>
  <dcterms:created xsi:type="dcterms:W3CDTF">2005-10-18T02:59:38Z</dcterms:created>
  <dcterms:modified xsi:type="dcterms:W3CDTF">2016-10-16T11:14:44Z</dcterms:modified>
</cp:coreProperties>
</file>