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0" r:id="rId1"/>
    <p:sldMasterId id="2147484492" r:id="rId2"/>
  </p:sldMasterIdLst>
  <p:notesMasterIdLst>
    <p:notesMasterId r:id="rId14"/>
  </p:notesMasterIdLst>
  <p:handoutMasterIdLst>
    <p:handoutMasterId r:id="rId15"/>
  </p:handoutMasterIdLst>
  <p:sldIdLst>
    <p:sldId id="660" r:id="rId3"/>
    <p:sldId id="705" r:id="rId4"/>
    <p:sldId id="695" r:id="rId5"/>
    <p:sldId id="697" r:id="rId6"/>
    <p:sldId id="702" r:id="rId7"/>
    <p:sldId id="704" r:id="rId8"/>
    <p:sldId id="666" r:id="rId9"/>
    <p:sldId id="692" r:id="rId10"/>
    <p:sldId id="698" r:id="rId11"/>
    <p:sldId id="703" r:id="rId12"/>
    <p:sldId id="668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bg1"/>
        </a:solidFill>
        <a:latin typeface="Arial" pitchFamily="34" charset="0"/>
        <a:ea typeface="黑体" pitchFamily="49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831EF1-D89C-46CC-AAE6-304415D5BB7C}">
          <p14:sldIdLst>
            <p14:sldId id="660"/>
            <p14:sldId id="705"/>
            <p14:sldId id="695"/>
            <p14:sldId id="697"/>
            <p14:sldId id="702"/>
            <p14:sldId id="704"/>
            <p14:sldId id="666"/>
            <p14:sldId id="692"/>
            <p14:sldId id="698"/>
            <p14:sldId id="703"/>
            <p14:sldId id="6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3399FF"/>
    <a:srgbClr val="CCECFF"/>
    <a:srgbClr val="EE0000"/>
    <a:srgbClr val="F878BB"/>
    <a:srgbClr val="E0932C"/>
    <a:srgbClr val="F268EB"/>
    <a:srgbClr val="E56D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59854" autoAdjust="0"/>
  </p:normalViewPr>
  <p:slideViewPr>
    <p:cSldViewPr>
      <p:cViewPr varScale="1">
        <p:scale>
          <a:sx n="120" d="100"/>
          <a:sy n="120" d="100"/>
        </p:scale>
        <p:origin x="1098" y="102"/>
      </p:cViewPr>
      <p:guideLst>
        <p:guide orient="horz" pos="7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B35A5DA-2D7C-42B2-B104-1067744C85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413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E698CAE-EE2B-46BF-AE5F-F5ADF090DB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3" name="备注占位符 12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14" name="幻灯片图像占位符 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468584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 userDrawn="1"/>
        </p:nvSpPr>
        <p:spPr bwMode="auto">
          <a:xfrm>
            <a:off x="0" y="6740525"/>
            <a:ext cx="9144000" cy="1174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zh-CN" altLang="zh-CN" sz="1600" b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pitchFamily="2" charset="-122"/>
            </a:endParaRPr>
          </a:p>
        </p:txBody>
      </p:sp>
      <p:pic>
        <p:nvPicPr>
          <p:cNvPr id="3" name="Picture 14" descr="gdu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400675" y="260350"/>
            <a:ext cx="971550" cy="95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5" descr="18x6户外-新"/>
          <p:cNvPicPr>
            <a:picLocks noChangeAspect="1" noChangeArrowheads="1"/>
          </p:cNvPicPr>
          <p:nvPr userDrawn="1"/>
        </p:nvPicPr>
        <p:blipFill>
          <a:blip r:embed="rId3"/>
          <a:srcRect l="67012" b="87825"/>
          <a:stretch>
            <a:fillRect/>
          </a:stretch>
        </p:blipFill>
        <p:spPr bwMode="auto">
          <a:xfrm>
            <a:off x="358775" y="1233488"/>
            <a:ext cx="8318500" cy="8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6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4075113" y="333375"/>
            <a:ext cx="998537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7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2700338" y="277813"/>
            <a:ext cx="963612" cy="955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9C327A50-5592-4B4B-BEE5-497B920E519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6410E39F-0733-4626-BA8D-BD4D3E565B1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442325" y="6403975"/>
            <a:ext cx="701675" cy="457200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30EBF7E-A8C9-459F-8D2C-B0F53A4573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A56D1-363B-473F-9ABD-CFE4823C8D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1013" y="616585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BEAF7-B96A-4FAC-8273-C25879A174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50AF8-B4D5-421A-A596-D00A1ADAFD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831F4-5047-48EC-9323-FDFC5AAC7C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4AA93-8072-4AF9-A244-F8C9C2B5A1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F3AD2-8503-4CC6-8DA1-7F7BC610F4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圆角矩形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AF958-575B-464F-87F9-99E22E4B36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8AB30DF8-81F7-4080-A390-5DB09EF199D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490FB-4128-4615-AB2F-96392C0808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B2144-4A70-436F-938E-8C7F21BFD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12A23-E3E1-4596-BA30-350B99A8AC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53FE44C1-8B84-4C4B-99A4-8D1A24E1090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028B1577-3DEF-4017-9161-B8BC4E1CDC1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02B363FE-821A-462C-B2D8-F2188A603E1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400122BD-ACB6-4040-B68F-943EBC4E07E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7CE1780D-B665-43E7-8B6C-520F3AC2083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DED63560-FEB2-4EFB-B7D6-0F274E4ED5BA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3E7D11D2-8997-4BC3-A257-CE4E58AA6F9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6481763"/>
            <a:ext cx="684212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600" b="0">
                <a:solidFill>
                  <a:schemeClr val="tx1"/>
                </a:solidFill>
                <a:effectLst/>
                <a:latin typeface="MingLiU" pitchFamily="49" charset="-120"/>
                <a:ea typeface="MingLiU" pitchFamily="49" charset="-120"/>
              </a:defRPr>
            </a:lvl1pPr>
          </a:lstStyle>
          <a:p>
            <a:pPr>
              <a:defRPr/>
            </a:pPr>
            <a:r>
              <a:rPr lang="en-US" altLang="zh-CN"/>
              <a:t>-</a:t>
            </a:r>
            <a:fld id="{5D72E950-4C2E-41B0-A6DF-ACE83D3AE20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1763713" y="404813"/>
            <a:ext cx="7380287" cy="71437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pPr algn="r">
              <a:defRPr/>
            </a:pPr>
            <a:r>
              <a:rPr lang="en-US" altLang="zh-CN" b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gLiU" pitchFamily="49" charset="-120"/>
                <a:ea typeface="MingLiU" pitchFamily="49" charset="-120"/>
                <a:cs typeface="经典繁粗仿" pitchFamily="49" charset="-122"/>
              </a:rPr>
              <a:t>2009</a:t>
            </a:r>
            <a:r>
              <a:rPr lang="zh-CN" altLang="en-US" b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gLiU" pitchFamily="49" charset="-120"/>
                <a:ea typeface="MingLiU" pitchFamily="49" charset="-120"/>
                <a:cs typeface="经典繁粗仿" pitchFamily="49" charset="-122"/>
              </a:rPr>
              <a:t>年度</a:t>
            </a:r>
            <a:r>
              <a:rPr lang="en-US" altLang="zh-CN" b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gLiU" pitchFamily="49" charset="-120"/>
                <a:ea typeface="MingLiU" pitchFamily="49" charset="-120"/>
                <a:cs typeface="经典繁粗仿" pitchFamily="49" charset="-122"/>
              </a:rPr>
              <a:t>NSFC-</a:t>
            </a:r>
            <a:r>
              <a:rPr lang="zh-CN" altLang="en-US" b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gLiU" pitchFamily="49" charset="-120"/>
                <a:ea typeface="MingLiU" pitchFamily="49" charset="-120"/>
                <a:cs typeface="经典繁粗仿" pitchFamily="49" charset="-122"/>
              </a:rPr>
              <a:t>广东联合基金重点项目</a:t>
            </a:r>
          </a:p>
        </p:txBody>
      </p:sp>
      <p:pic>
        <p:nvPicPr>
          <p:cNvPr id="1028" name="Picture 15" descr="gdut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260475" y="7938"/>
            <a:ext cx="611188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2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50875" y="28575"/>
            <a:ext cx="6492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2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52388" y="31750"/>
            <a:ext cx="595312" cy="588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219" r:id="rId1"/>
    <p:sldLayoutId id="2147486220" r:id="rId2"/>
    <p:sldLayoutId id="2147486221" r:id="rId3"/>
    <p:sldLayoutId id="2147486222" r:id="rId4"/>
    <p:sldLayoutId id="2147486223" r:id="rId5"/>
    <p:sldLayoutId id="2147486224" r:id="rId6"/>
    <p:sldLayoutId id="2147486225" r:id="rId7"/>
    <p:sldLayoutId id="2147486226" r:id="rId8"/>
    <p:sldLayoutId id="2147486227" r:id="rId9"/>
    <p:sldLayoutId id="2147486228" r:id="rId10"/>
    <p:sldLayoutId id="214748622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j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2" name="标题占位符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053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ea typeface="黑体" pitchFamily="2" charset="-122"/>
              </a:defRPr>
            </a:lvl1pPr>
          </a:lstStyle>
          <a:p>
            <a:pPr>
              <a:defRPr/>
            </a:pPr>
            <a:fld id="{9D73057C-6982-4A51-BD18-32EB102C994D}" type="datetimeFigureOut">
              <a:rPr lang="en-US"/>
              <a:pPr>
                <a:defRPr/>
              </a:pPr>
              <a:t>11/15/2016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ea typeface="黑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/>
              <a:t>-</a:t>
            </a:r>
            <a:fld id="{493CEBFE-ABF7-4B27-939B-08E9B3E2F7C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30" r:id="rId1"/>
    <p:sldLayoutId id="2147486231" r:id="rId2"/>
    <p:sldLayoutId id="2147486232" r:id="rId3"/>
    <p:sldLayoutId id="2147486233" r:id="rId4"/>
    <p:sldLayoutId id="2147486234" r:id="rId5"/>
    <p:sldLayoutId id="2147486235" r:id="rId6"/>
    <p:sldLayoutId id="2147486236" r:id="rId7"/>
    <p:sldLayoutId id="2147486237" r:id="rId8"/>
    <p:sldLayoutId id="2147486238" r:id="rId9"/>
    <p:sldLayoutId id="2147486239" r:id="rId10"/>
    <p:sldLayoutId id="214748624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4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r>
              <a:rPr lang="zh-CN" altLang="en-US" sz="6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码字</a:t>
            </a:r>
            <a:r>
              <a:rPr lang="zh-CN" altLang="en-US" sz="6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提取</a:t>
            </a:r>
            <a:endParaRPr lang="zh-CN" altLang="en-US" sz="6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728700"/>
            <a:ext cx="7772400" cy="52911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历遍</a:t>
            </a:r>
            <a:r>
              <a:rPr lang="en-US" altLang="zh-CN" dirty="0" smtClean="0"/>
              <a:t>PDF417</a:t>
            </a:r>
            <a:r>
              <a:rPr lang="zh-CN" altLang="en-US" dirty="0" smtClean="0"/>
              <a:t>的符号转换表，在其中找出</a:t>
            </a:r>
            <a:r>
              <a:rPr lang="en-US" altLang="zh-CN" dirty="0" smtClean="0"/>
              <a:t>temp</a:t>
            </a:r>
            <a:r>
              <a:rPr lang="zh-CN" altLang="en-US" dirty="0" smtClean="0"/>
              <a:t>所对应的码字，用一个数组</a:t>
            </a:r>
            <a:r>
              <a:rPr lang="en-US" altLang="zh-CN" dirty="0" smtClean="0"/>
              <a:t>decode</a:t>
            </a:r>
            <a:r>
              <a:rPr lang="zh-CN" altLang="en-US" dirty="0" smtClean="0"/>
              <a:t>来记录。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用</a:t>
            </a:r>
            <a:r>
              <a:rPr lang="en-US" altLang="zh-CN" dirty="0" smtClean="0"/>
              <a:t>load </a:t>
            </a:r>
            <a:r>
              <a:rPr lang="zh-CN" altLang="en-US" dirty="0" smtClean="0"/>
              <a:t>命令来读取</a:t>
            </a:r>
            <a:r>
              <a:rPr lang="en-US" altLang="zh-CN" dirty="0" smtClean="0"/>
              <a:t>.mat</a:t>
            </a:r>
            <a:r>
              <a:rPr lang="zh-CN" altLang="en-US" dirty="0" smtClean="0"/>
              <a:t>类型的数据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l="9352" r="17708"/>
          <a:stretch/>
        </p:blipFill>
        <p:spPr>
          <a:xfrm>
            <a:off x="215516" y="2552941"/>
            <a:ext cx="6046941" cy="328832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08" y="2115051"/>
            <a:ext cx="6016218" cy="43789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933765"/>
              </p:ext>
            </p:extLst>
          </p:nvPr>
        </p:nvGraphicFramePr>
        <p:xfrm>
          <a:off x="6408204" y="4372590"/>
          <a:ext cx="2563968" cy="2303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992">
                  <a:extLst>
                    <a:ext uri="{9D8B030D-6E8A-4147-A177-3AD203B41FA5}">
                      <a16:colId xmlns:a16="http://schemas.microsoft.com/office/drawing/2014/main" val="721108753"/>
                    </a:ext>
                  </a:extLst>
                </a:gridCol>
                <a:gridCol w="640992">
                  <a:extLst>
                    <a:ext uri="{9D8B030D-6E8A-4147-A177-3AD203B41FA5}">
                      <a16:colId xmlns:a16="http://schemas.microsoft.com/office/drawing/2014/main" val="2548229048"/>
                    </a:ext>
                  </a:extLst>
                </a:gridCol>
                <a:gridCol w="640992">
                  <a:extLst>
                    <a:ext uri="{9D8B030D-6E8A-4147-A177-3AD203B41FA5}">
                      <a16:colId xmlns:a16="http://schemas.microsoft.com/office/drawing/2014/main" val="2265184238"/>
                    </a:ext>
                  </a:extLst>
                </a:gridCol>
                <a:gridCol w="640992">
                  <a:extLst>
                    <a:ext uri="{9D8B030D-6E8A-4147-A177-3AD203B41FA5}">
                      <a16:colId xmlns:a16="http://schemas.microsoft.com/office/drawing/2014/main" val="2278614444"/>
                    </a:ext>
                  </a:extLst>
                </a:gridCol>
              </a:tblGrid>
              <a:tr h="172666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r>
                        <a:rPr lang="zh-CN" altLang="en-US" sz="1100" u="none" strike="noStrike">
                          <a:effectLst/>
                        </a:rPr>
                        <a:t>值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917641"/>
                  </a:ext>
                </a:extLst>
              </a:tr>
              <a:tr h="1726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m=1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790368"/>
                  </a:ext>
                </a:extLst>
              </a:tr>
              <a:tr h="1726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m=2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7327403"/>
                  </a:ext>
                </a:extLst>
              </a:tr>
              <a:tr h="1726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m=3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3405650"/>
                  </a:ext>
                </a:extLst>
              </a:tr>
              <a:tr h="1726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m=1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640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5110228"/>
                  </a:ext>
                </a:extLst>
              </a:tr>
              <a:tr h="1726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m=2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9689652"/>
                  </a:ext>
                </a:extLst>
              </a:tr>
              <a:tr h="1726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m=3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821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841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2794889"/>
                  </a:ext>
                </a:extLst>
              </a:tr>
              <a:tr h="1726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m=1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278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7495804"/>
                  </a:ext>
                </a:extLst>
              </a:tr>
              <a:tr h="1726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m=2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885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4418352"/>
                  </a:ext>
                </a:extLst>
              </a:tr>
              <a:tr h="1726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m=3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899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0482066"/>
                  </a:ext>
                </a:extLst>
              </a:tr>
              <a:tr h="1726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m=1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853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862599"/>
                  </a:ext>
                </a:extLst>
              </a:tr>
              <a:tr h="1726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m=2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4578676"/>
                  </a:ext>
                </a:extLst>
              </a:tr>
              <a:tr h="1726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m=3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806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8570536"/>
                  </a:ext>
                </a:extLst>
              </a:tr>
            </a:tbl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 bwMode="auto">
          <a:xfrm>
            <a:off x="6961341" y="3882970"/>
            <a:ext cx="1739334" cy="489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zh-CN" altLang="en-US" b="0" dirty="0" smtClean="0"/>
              <a:t>解码结果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88935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608" y="0"/>
            <a:ext cx="10844055" cy="6861175"/>
          </a:xfrm>
          <a:prstGeom prst="rect">
            <a:avLst/>
          </a:prstGeom>
        </p:spPr>
      </p:pic>
      <p:sp>
        <p:nvSpPr>
          <p:cNvPr id="30722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1440" tIns="45720" rIns="91440" bIns="45720" anchorCtr="0"/>
          <a:lstStyle>
            <a:lvl1pPr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/>
            <a:fld id="{C8E3AA71-A26B-4DEC-97FE-63A87B34C4D4}" type="slidenum">
              <a:rPr lang="en-US" altLang="zh-CN" sz="1400">
                <a:solidFill>
                  <a:schemeClr val="tx2"/>
                </a:solidFill>
              </a:rPr>
              <a:pPr algn="r" eaLnBrk="1" hangingPunct="1"/>
              <a:t>10</a:t>
            </a:fld>
            <a:endParaRPr lang="en-US" altLang="zh-CN" sz="1400">
              <a:solidFill>
                <a:schemeClr val="tx2"/>
              </a:solidFill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358080" y="173509"/>
            <a:ext cx="8534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accent1"/>
                </a:solidFill>
                <a:ea typeface="隶书" panose="02010509060101010101" pitchFamily="49" charset="-122"/>
              </a:rPr>
              <a:t>迷人风景只有站在一定高度才能领略，望诸君努力，谢谢！</a:t>
            </a:r>
          </a:p>
        </p:txBody>
      </p:sp>
    </p:spTree>
    <p:extLst>
      <p:ext uri="{BB962C8B-B14F-4D97-AF65-F5344CB8AC3E}">
        <p14:creationId xmlns:p14="http://schemas.microsoft.com/office/powerpoint/2010/main" val="2079600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583668" y="1059702"/>
            <a:ext cx="1569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0 -&gt; </a:t>
            </a:r>
            <a:r>
              <a:rPr lang="zh-CN" altLang="en-US" sz="2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黑色</a:t>
            </a:r>
            <a:endParaRPr lang="en-US" altLang="zh-CN" sz="2400" b="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1 -&gt; </a:t>
            </a:r>
            <a:r>
              <a:rPr lang="zh-CN" altLang="en-US" sz="2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白色</a:t>
            </a:r>
            <a:endParaRPr lang="zh-CN" altLang="en-US" sz="24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53328" y="124436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sz="2400" dirty="0" smtClean="0"/>
              <a:t>-&gt; </a:t>
            </a:r>
            <a:r>
              <a:rPr lang="zh-CN" altLang="en-US" sz="2400" dirty="0" smtClean="0"/>
              <a:t>模块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4415212" y="1059702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-&gt; </a:t>
            </a:r>
            <a:r>
              <a:rPr lang="zh-CN" altLang="en-US" sz="2400" b="0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</a:t>
            </a:r>
            <a:r>
              <a:rPr lang="en-US" altLang="zh-CN" sz="2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(1-6</a:t>
            </a:r>
            <a:r>
              <a:rPr lang="zh-CN" altLang="en-US" sz="2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个黑色模块</a:t>
            </a:r>
            <a:r>
              <a:rPr lang="en-US" altLang="zh-CN" sz="2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-&gt; </a:t>
            </a:r>
            <a:r>
              <a:rPr lang="zh-CN" altLang="en-US" sz="2400" b="0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</a:t>
            </a:r>
            <a:r>
              <a:rPr lang="en-US" altLang="zh-CN" sz="2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(1-6</a:t>
            </a:r>
            <a:r>
              <a:rPr lang="zh-CN" altLang="en-US" sz="2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个白色模块</a:t>
            </a:r>
            <a:r>
              <a:rPr lang="en-US" altLang="zh-CN" sz="2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24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3548" y="1967352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每个</a:t>
            </a:r>
            <a:r>
              <a:rPr lang="zh-CN" altLang="en-US" sz="2400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符号</a:t>
            </a:r>
            <a:r>
              <a:rPr lang="zh-CN" altLang="en-US" sz="2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</a:t>
            </a:r>
            <a:r>
              <a:rPr lang="en-US" altLang="zh-CN" sz="2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个条和</a:t>
            </a:r>
            <a:r>
              <a:rPr lang="en-US" altLang="zh-CN" sz="2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个空构成</a:t>
            </a:r>
            <a:r>
              <a:rPr lang="en-US" altLang="zh-CN" sz="2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从左到右</a:t>
            </a:r>
            <a:r>
              <a:rPr lang="en-US" altLang="zh-CN" sz="24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</a:t>
            </a:r>
            <a:r>
              <a:rPr lang="en-US" altLang="zh-CN" sz="2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-&gt;</a:t>
            </a:r>
            <a:r>
              <a:rPr lang="zh-CN" altLang="en-US" sz="2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</a:t>
            </a:r>
            <a:r>
              <a:rPr lang="en-US" altLang="zh-CN" sz="2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-&gt;</a:t>
            </a:r>
            <a:r>
              <a:rPr lang="zh-CN" altLang="en-US" sz="2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</a:t>
            </a:r>
            <a:r>
              <a:rPr lang="en-US" altLang="zh-CN" sz="2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每个符号中总共有</a:t>
            </a:r>
            <a:r>
              <a:rPr lang="en-US" altLang="zh-CN" sz="2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17</a:t>
            </a:r>
            <a:r>
              <a:rPr lang="zh-CN" altLang="en-US" sz="2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个模块</a:t>
            </a:r>
            <a:endParaRPr lang="en-US" altLang="zh-CN" sz="2400" b="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起始符</a:t>
            </a:r>
            <a:r>
              <a:rPr lang="en-US" altLang="zh-CN" sz="2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en-US" altLang="zh-CN" sz="2400" b="0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en-US" altLang="zh-CN" sz="2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-1-1-1-1-1-1-3, </a:t>
            </a:r>
            <a:r>
              <a:rPr lang="zh-CN" altLang="en-US" sz="2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终止符</a:t>
            </a:r>
            <a:r>
              <a:rPr lang="en-US" altLang="zh-CN" sz="2400" b="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:7-1-1-3-1-1-1-2-1</a:t>
            </a:r>
          </a:p>
          <a:p>
            <a:endParaRPr lang="zh-CN" altLang="en-US" sz="2400" b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827584" y="4617132"/>
            <a:ext cx="6480720" cy="2093883"/>
            <a:chOff x="630077" y="2420888"/>
            <a:chExt cx="7542323" cy="2436881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077" y="2420888"/>
              <a:ext cx="2523251" cy="2436881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3328" y="2420888"/>
              <a:ext cx="5019072" cy="2436669"/>
            </a:xfrm>
            <a:prstGeom prst="rect">
              <a:avLst/>
            </a:prstGeom>
          </p:spPr>
        </p:pic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740" y="4640264"/>
            <a:ext cx="2391760" cy="23572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208" y="3261592"/>
            <a:ext cx="7074394" cy="102778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9684" y="4325472"/>
            <a:ext cx="4531056" cy="255198"/>
          </a:xfrm>
          <a:prstGeom prst="rect">
            <a:avLst/>
          </a:prstGeom>
        </p:spPr>
      </p:pic>
      <p:cxnSp>
        <p:nvCxnSpPr>
          <p:cNvPr id="23" name="直接连接符 22"/>
          <p:cNvCxnSpPr/>
          <p:nvPr/>
        </p:nvCxnSpPr>
        <p:spPr>
          <a:xfrm>
            <a:off x="71500" y="4325472"/>
            <a:ext cx="9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1500" y="4602335"/>
            <a:ext cx="9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218589" y="5541282"/>
            <a:ext cx="1836204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i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 </a:t>
            </a:r>
            <a:r>
              <a:rPr lang="zh-CN" altLang="en-US" sz="1400" b="0" i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行指示符号字符 </a:t>
            </a:r>
            <a:r>
              <a:rPr lang="en-US" altLang="zh-CN" sz="1400" b="0" i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</a:p>
          <a:p>
            <a:pPr algn="ctr"/>
            <a:r>
              <a:rPr lang="zh-CN" altLang="en-US" sz="1400" b="0" i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行号</a:t>
            </a:r>
            <a:endParaRPr lang="en-US" altLang="zh-CN" sz="1400" b="0" i="1" dirty="0" smtClean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400" b="0" i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行数</a:t>
            </a:r>
            <a:endParaRPr lang="en-US" altLang="zh-CN" sz="1400" b="0" i="1" dirty="0" smtClean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400" b="0" i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数据列数</a:t>
            </a:r>
            <a:endParaRPr lang="en-US" altLang="zh-CN" sz="1400" b="0" i="1" dirty="0" smtClean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400" b="0" i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纠错等级</a:t>
            </a:r>
            <a:endParaRPr lang="zh-CN" altLang="en-US" sz="1400" b="0" i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/>
          <a:lstStyle/>
          <a:p>
            <a:r>
              <a:rPr lang="en-US" altLang="zh-CN" dirty="0" smtClean="0"/>
              <a:t>PDF417</a:t>
            </a:r>
            <a:r>
              <a:rPr lang="zh-CN" altLang="en-US" dirty="0" smtClean="0"/>
              <a:t>的结构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00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/>
          <a:lstStyle/>
          <a:p>
            <a:r>
              <a:rPr lang="zh-CN" altLang="en-US" dirty="0" smtClean="0"/>
              <a:t>判断</a:t>
            </a:r>
            <a:r>
              <a:rPr lang="en-US" altLang="zh-CN" dirty="0" smtClean="0"/>
              <a:t>PDF417</a:t>
            </a:r>
            <a:r>
              <a:rPr lang="zh-CN" altLang="en-US" dirty="0" smtClean="0"/>
              <a:t>的层数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944724"/>
            <a:ext cx="7772400" cy="507507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提取</a:t>
            </a:r>
            <a:r>
              <a:rPr lang="en-US" altLang="zh-CN" dirty="0" smtClean="0"/>
              <a:t>PDF417</a:t>
            </a:r>
            <a:r>
              <a:rPr lang="zh-CN" altLang="en-US" dirty="0" smtClean="0"/>
              <a:t>码字的第一步是先判断</a:t>
            </a:r>
            <a:r>
              <a:rPr lang="en-US" altLang="zh-CN" dirty="0" smtClean="0"/>
              <a:t>417</a:t>
            </a:r>
            <a:r>
              <a:rPr lang="zh-CN" altLang="en-US" dirty="0" smtClean="0"/>
              <a:t>码的层数。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判断方法如下：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对截取后的</a:t>
            </a:r>
            <a:r>
              <a:rPr lang="en-US" altLang="zh-CN" dirty="0" smtClean="0"/>
              <a:t>417</a:t>
            </a:r>
            <a:r>
              <a:rPr lang="zh-CN" altLang="en-US" dirty="0" smtClean="0"/>
              <a:t>码进行边缘提取。边缘提取算子可以用</a:t>
            </a:r>
            <a:r>
              <a:rPr lang="en-US" altLang="zh-CN" dirty="0"/>
              <a:t>S</a:t>
            </a:r>
            <a:r>
              <a:rPr lang="en-US" altLang="zh-CN" dirty="0" smtClean="0"/>
              <a:t>obel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Prewitt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Roberts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02934"/>
            <a:ext cx="3676190" cy="1666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146" y="2717219"/>
            <a:ext cx="3428571" cy="16380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33" y="4613578"/>
            <a:ext cx="3409524" cy="1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3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24211"/>
            <a:ext cx="7772400" cy="5075076"/>
          </a:xfrm>
        </p:spPr>
        <p:txBody>
          <a:bodyPr/>
          <a:lstStyle/>
          <a:p>
            <a:r>
              <a:rPr lang="zh-CN" altLang="en-US" dirty="0" smtClean="0"/>
              <a:t>提取到图像的边缘后，先消除边缘图像的垂直边缘。然后做水平投影。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420888"/>
            <a:ext cx="6904762" cy="14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46" y="3958402"/>
            <a:ext cx="7264028" cy="145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92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>
            <p:ph sz="quarter" idx="1"/>
          </p:nvPr>
        </p:nvSpPr>
        <p:spPr>
          <a:xfrm>
            <a:off x="914400" y="3501008"/>
            <a:ext cx="7772400" cy="251879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可以看到，图像中层与层之间的边界都会在投影图上形成明显的峰值。统计这些峰值（图上红点标注的点）所在的位置到一个数组</a:t>
            </a:r>
            <a:r>
              <a:rPr lang="en-US" altLang="zh-CN" dirty="0" smtClean="0"/>
              <a:t>line[]</a:t>
            </a:r>
            <a:r>
              <a:rPr lang="zh-CN" altLang="en-US" dirty="0" smtClean="0"/>
              <a:t>上。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根据</a:t>
            </a:r>
            <a:r>
              <a:rPr lang="en-US" altLang="zh-CN" dirty="0" smtClean="0"/>
              <a:t>line</a:t>
            </a:r>
            <a:r>
              <a:rPr lang="zh-CN" altLang="en-US" dirty="0" smtClean="0"/>
              <a:t>数组，计算每一层的中心（绿线标注的位置）所在的行数到数组</a:t>
            </a:r>
            <a:r>
              <a:rPr lang="en-US" altLang="zh-CN" dirty="0" smtClean="0"/>
              <a:t>Layers[]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04" y="152636"/>
            <a:ext cx="5953359" cy="301644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583668" y="2204864"/>
            <a:ext cx="108012" cy="10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015716" y="2269067"/>
            <a:ext cx="108012" cy="10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519772" y="1916832"/>
            <a:ext cx="108012" cy="10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951820" y="2024844"/>
            <a:ext cx="108012" cy="10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419872" y="2181449"/>
            <a:ext cx="108012" cy="10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846563" y="2255849"/>
            <a:ext cx="108012" cy="10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291647" y="2301336"/>
            <a:ext cx="108012" cy="10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746594" y="2126100"/>
            <a:ext cx="108012" cy="10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148064" y="1970838"/>
            <a:ext cx="108012" cy="10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652120" y="2119638"/>
            <a:ext cx="108012" cy="10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084168" y="2379093"/>
            <a:ext cx="108012" cy="10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H="1" flipV="1">
            <a:off x="1367644" y="296652"/>
            <a:ext cx="36004" cy="277230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 flipV="1">
            <a:off x="1839190" y="274702"/>
            <a:ext cx="36004" cy="277230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 flipV="1">
            <a:off x="2316001" y="262817"/>
            <a:ext cx="36004" cy="277230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 flipV="1">
            <a:off x="2723543" y="287702"/>
            <a:ext cx="36004" cy="277230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 flipV="1">
            <a:off x="3183133" y="262817"/>
            <a:ext cx="36004" cy="277230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 flipV="1">
            <a:off x="3607896" y="274702"/>
            <a:ext cx="36004" cy="277230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 flipV="1">
            <a:off x="4061440" y="233785"/>
            <a:ext cx="36004" cy="277230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 flipV="1">
            <a:off x="4545058" y="262817"/>
            <a:ext cx="36004" cy="277230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 flipV="1">
            <a:off x="4964070" y="267722"/>
            <a:ext cx="36004" cy="277230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 flipV="1">
            <a:off x="5404066" y="309274"/>
            <a:ext cx="36004" cy="277230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 flipV="1">
            <a:off x="5866517" y="262817"/>
            <a:ext cx="36004" cy="277230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 flipV="1">
            <a:off x="6305224" y="286180"/>
            <a:ext cx="36004" cy="277230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3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提取码字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消除边缘图像中的水平边缘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建立一个矩阵</a:t>
            </a:r>
            <a:r>
              <a:rPr lang="en-US" altLang="zh-CN" dirty="0" smtClean="0"/>
              <a:t>code[L][col] L</a:t>
            </a:r>
            <a:r>
              <a:rPr lang="zh-CN" altLang="en-US" dirty="0" smtClean="0"/>
              <a:t>是层数。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根据</a:t>
            </a:r>
            <a:r>
              <a:rPr lang="en-US" altLang="zh-CN" dirty="0" smtClean="0"/>
              <a:t>layers[]</a:t>
            </a:r>
            <a:r>
              <a:rPr lang="zh-CN" altLang="en-US" dirty="0" smtClean="0"/>
              <a:t>来在绿线上遍历图像。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52836"/>
            <a:ext cx="6952381" cy="147619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1043608" y="2060848"/>
            <a:ext cx="695238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043607" y="2204864"/>
            <a:ext cx="695238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43607" y="2312876"/>
            <a:ext cx="695238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75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内容占位符 11"/>
          <p:cNvSpPr>
            <a:spLocks noGrp="1"/>
          </p:cNvSpPr>
          <p:nvPr>
            <p:ph sz="quarter" idx="1"/>
          </p:nvPr>
        </p:nvSpPr>
        <p:spPr>
          <a:xfrm>
            <a:off x="369736" y="2076144"/>
            <a:ext cx="8217222" cy="390914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src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layer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），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==0 </a:t>
            </a:r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&lt;L,2&lt;j&lt;col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，即遍历到垂直的边缘时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记录此像素和上一个记录点的距离。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上图以第</a:t>
            </a:r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排为例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code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={</a:t>
            </a:r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a,b,c,d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遍历后去除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code[][]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中的的零向量。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51520" y="881588"/>
            <a:ext cx="9514286" cy="838095"/>
            <a:chOff x="251520" y="3151941"/>
            <a:chExt cx="9514286" cy="83809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520" y="3151941"/>
              <a:ext cx="9514286" cy="838095"/>
            </a:xfrm>
            <a:prstGeom prst="rect">
              <a:avLst/>
            </a:prstGeom>
          </p:spPr>
        </p:pic>
        <p:cxnSp>
          <p:nvCxnSpPr>
            <p:cNvPr id="5" name="直接箭头连接符 4"/>
            <p:cNvCxnSpPr/>
            <p:nvPr/>
          </p:nvCxnSpPr>
          <p:spPr>
            <a:xfrm>
              <a:off x="374650" y="3501008"/>
              <a:ext cx="138903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1763688" y="3501008"/>
              <a:ext cx="46805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2231740" y="3501007"/>
              <a:ext cx="32946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V="1">
              <a:off x="2583470" y="3501007"/>
              <a:ext cx="340656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9"/>
          <p:cNvSpPr txBox="1"/>
          <p:nvPr/>
        </p:nvSpPr>
        <p:spPr>
          <a:xfrm>
            <a:off x="755576" y="1258315"/>
            <a:ext cx="313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a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842522" y="1232213"/>
            <a:ext cx="313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b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210659" y="1232213"/>
            <a:ext cx="313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c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78796" y="1232213"/>
            <a:ext cx="313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d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797152"/>
            <a:ext cx="6104764" cy="183333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31740" y="4895010"/>
            <a:ext cx="4248472" cy="1341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01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73162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计算模块的大小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/>
            </a:r>
            <a:b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944724"/>
            <a:ext cx="7772400" cy="10081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计算</a:t>
            </a:r>
            <a:r>
              <a:rPr lang="en-US" altLang="zh-CN" dirty="0" smtClean="0"/>
              <a:t>PDF417</a:t>
            </a:r>
            <a:r>
              <a:rPr lang="zh-CN" altLang="en-US" dirty="0" smtClean="0"/>
              <a:t>中</a:t>
            </a:r>
            <a:r>
              <a:rPr lang="zh-CN" altLang="en-US" dirty="0"/>
              <a:t>一</a:t>
            </a:r>
            <a:r>
              <a:rPr lang="zh-CN" altLang="en-US" dirty="0" smtClean="0"/>
              <a:t>个码字由</a:t>
            </a:r>
            <a:r>
              <a:rPr lang="en-US" altLang="zh-CN" dirty="0" smtClean="0"/>
              <a:t>17</a:t>
            </a:r>
            <a:r>
              <a:rPr lang="zh-CN" altLang="en-US" dirty="0" smtClean="0"/>
              <a:t>个模块组成。起始符的长是</a:t>
            </a:r>
            <a:r>
              <a:rPr lang="en-US" altLang="zh-CN" dirty="0" smtClean="0"/>
              <a:t>17</a:t>
            </a:r>
            <a:r>
              <a:rPr lang="zh-CN" altLang="en-US" dirty="0" smtClean="0"/>
              <a:t>个模块，前面黑色那块长是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个模块。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64" y="1952836"/>
            <a:ext cx="2409499" cy="3132349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1079612" y="2708920"/>
            <a:ext cx="972108" cy="0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333309" y="2101415"/>
            <a:ext cx="464714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CN" altLang="en-US" sz="28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079612" y="3068960"/>
            <a:ext cx="2052228" cy="0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015716" y="3201551"/>
            <a:ext cx="720080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  <a:endParaRPr lang="zh-CN" altLang="en-US" sz="28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3433066" y="1880828"/>
            <a:ext cx="5688632" cy="2772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zh-CN" altLang="en-US" b="0" dirty="0" smtClean="0"/>
              <a:t>计算矩阵</a:t>
            </a:r>
            <a:r>
              <a:rPr lang="en-US" altLang="zh-CN" b="0" dirty="0" smtClean="0"/>
              <a:t>code</a:t>
            </a:r>
            <a:r>
              <a:rPr lang="zh-CN" altLang="en-US" b="0" dirty="0" smtClean="0"/>
              <a:t>中第一列的平均值，除以</a:t>
            </a:r>
            <a:r>
              <a:rPr lang="en-US" altLang="zh-CN" b="0" dirty="0" smtClean="0"/>
              <a:t>8</a:t>
            </a:r>
            <a:r>
              <a:rPr lang="zh-CN" altLang="en-US" b="0" dirty="0" smtClean="0"/>
              <a:t>，四舍五入后即为一个模块的长度</a:t>
            </a:r>
            <a:r>
              <a:rPr lang="en-US" altLang="zh-CN" b="0" dirty="0" err="1" smtClean="0"/>
              <a:t>aunit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pPr marL="0" indent="0">
              <a:buFont typeface="Wingdings 2" pitchFamily="18" charset="2"/>
              <a:buNone/>
            </a:pPr>
            <a:r>
              <a:rPr lang="zh-CN" altLang="en-US" b="0" dirty="0"/>
              <a:t>之后</a:t>
            </a:r>
            <a:endParaRPr lang="en-US" altLang="zh-CN" b="0" dirty="0" smtClean="0"/>
          </a:p>
          <a:p>
            <a:pPr marL="0" indent="0">
              <a:buFont typeface="Wingdings 2" pitchFamily="18" charset="2"/>
              <a:buNone/>
            </a:pPr>
            <a:r>
              <a:rPr lang="en-US" altLang="zh-CN" b="0" dirty="0" smtClean="0"/>
              <a:t>Code</a:t>
            </a:r>
            <a:r>
              <a:rPr lang="zh-CN" altLang="en-US" b="0" dirty="0" smtClean="0"/>
              <a:t>数组点除以</a:t>
            </a:r>
            <a:r>
              <a:rPr lang="en-US" altLang="zh-CN" b="0" dirty="0" err="1" smtClean="0"/>
              <a:t>aunit</a:t>
            </a:r>
            <a:r>
              <a:rPr lang="zh-CN" altLang="en-US" b="0" dirty="0" smtClean="0"/>
              <a:t>，四舍五入后就能等得到期望的符号码字。</a:t>
            </a:r>
            <a:endParaRPr lang="en-US" altLang="zh-CN" b="0" dirty="0" smtClean="0"/>
          </a:p>
          <a:p>
            <a:pPr marL="0" indent="0">
              <a:buFont typeface="Wingdings 2" pitchFamily="18" charset="2"/>
              <a:buNone/>
            </a:pPr>
            <a:endParaRPr lang="en-US" altLang="zh-CN" b="0" dirty="0" smtClean="0"/>
          </a:p>
          <a:p>
            <a:pPr marL="0" indent="0">
              <a:buFont typeface="Wingdings 2" pitchFamily="18" charset="2"/>
              <a:buNone/>
            </a:pPr>
            <a:endParaRPr lang="en-US" altLang="zh-CN" b="0" dirty="0" smtClean="0"/>
          </a:p>
          <a:p>
            <a:pPr marL="0" indent="0">
              <a:buFont typeface="Wingdings 2" pitchFamily="18" charset="2"/>
              <a:buNone/>
            </a:pP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333655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A56D1-363B-473F-9ABD-CFE4823C8D93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439652" y="263549"/>
            <a:ext cx="621467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400" b="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4400" b="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4400" b="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解码码字转换</a:t>
            </a:r>
            <a:endParaRPr lang="zh-CN" altLang="en-US" sz="4400" b="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11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3250" y="1148177"/>
                <a:ext cx="8217222" cy="4729095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dirty="0" smtClean="0"/>
                  <a:t>矩阵</a:t>
                </a:r>
                <a:r>
                  <a:rPr lang="en-US" altLang="zh-CN" dirty="0" smtClean="0"/>
                  <a:t>code</a:t>
                </a:r>
                <a:r>
                  <a:rPr lang="zh-CN" altLang="en-US" dirty="0" smtClean="0"/>
                  <a:t>中，前</a:t>
                </a:r>
                <a:r>
                  <a:rPr lang="en-US" altLang="zh-CN" dirty="0" smtClean="0"/>
                  <a:t>17</a:t>
                </a:r>
                <a:r>
                  <a:rPr lang="zh-CN" altLang="en-US" dirty="0" smtClean="0"/>
                  <a:t>列和后</a:t>
                </a:r>
                <a:r>
                  <a:rPr lang="en-US" altLang="zh-CN" dirty="0" smtClean="0"/>
                  <a:t>17</a:t>
                </a:r>
                <a:r>
                  <a:rPr lang="zh-CN" altLang="en-US" dirty="0" smtClean="0"/>
                  <a:t>列分别是起始符和终止符，这两个符号不携带码字，可以除去。</a:t>
                </a: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n-US" altLang="zh-CN" dirty="0" smtClean="0"/>
                  <a:t>Row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Col </a:t>
                </a:r>
                <a:r>
                  <a:rPr lang="zh-CN" altLang="en-US" dirty="0" smtClean="0"/>
                  <a:t>分别是去除起始和终止符号后</a:t>
                </a:r>
                <a:r>
                  <a:rPr lang="en-US" altLang="zh-CN" dirty="0" smtClean="0"/>
                  <a:t>code</a:t>
                </a:r>
                <a:r>
                  <a:rPr lang="zh-CN" altLang="en-US" dirty="0" smtClean="0"/>
                  <a:t>的行数与列数。遍历矩阵</a:t>
                </a:r>
                <a:r>
                  <a:rPr lang="en-US" altLang="zh-CN" dirty="0" smtClean="0"/>
                  <a:t>code</a:t>
                </a:r>
                <a:r>
                  <a:rPr lang="zh-CN" altLang="en-US" dirty="0" smtClean="0"/>
                  <a:t>，每从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j,i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处取</a:t>
                </a:r>
                <a:r>
                  <a:rPr lang="en-US" altLang="zh-CN" dirty="0" smtClean="0"/>
                  <a:t>8</a:t>
                </a:r>
                <a:r>
                  <a:rPr lang="zh-CN" altLang="en-US" dirty="0" smtClean="0"/>
                  <a:t>个数</a:t>
                </a: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emp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+7</m:t>
                          </m:r>
                        </m:sup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𝑐𝑜𝑑𝑒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∗10^(8−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spcBef>
                    <a:spcPct val="0"/>
                  </a:spcBef>
                  <a:buNone/>
                </a:pP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spcBef>
                    <a:spcPct val="0"/>
                  </a:spcBef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7" name="内容占位符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3250" y="1148177"/>
                <a:ext cx="8217222" cy="4729095"/>
              </a:xfrm>
              <a:blipFill rotWithShape="0">
                <a:blip r:embed="rId2"/>
                <a:stretch>
                  <a:fillRect l="-1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88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99FF"/>
            </a:gs>
            <a:gs pos="50000">
              <a:srgbClr val="333399"/>
            </a:gs>
            <a:gs pos="100000">
              <a:srgbClr val="9999FF"/>
            </a:gs>
          </a:gsLst>
          <a:lin ang="189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99FF"/>
            </a:gs>
            <a:gs pos="50000">
              <a:srgbClr val="333399"/>
            </a:gs>
            <a:gs pos="100000">
              <a:srgbClr val="9999FF"/>
            </a:gs>
          </a:gsLst>
          <a:lin ang="189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22464</TotalTime>
  <Words>575</Words>
  <Application>Microsoft Office PowerPoint</Application>
  <PresentationFormat>全屏显示(4:3)</PresentationFormat>
  <Paragraphs>113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MingLiU</vt:lpstr>
      <vt:lpstr>等线</vt:lpstr>
      <vt:lpstr>黑体</vt:lpstr>
      <vt:lpstr>华文细黑</vt:lpstr>
      <vt:lpstr>经典繁粗仿</vt:lpstr>
      <vt:lpstr>楷体</vt:lpstr>
      <vt:lpstr>隶书</vt:lpstr>
      <vt:lpstr>宋体</vt:lpstr>
      <vt:lpstr>幼圆</vt:lpstr>
      <vt:lpstr>Arial</vt:lpstr>
      <vt:lpstr>Cambria Math</vt:lpstr>
      <vt:lpstr>Franklin Gothic Book</vt:lpstr>
      <vt:lpstr>Times New Roman</vt:lpstr>
      <vt:lpstr>Wingdings</vt:lpstr>
      <vt:lpstr>Wingdings 2</vt:lpstr>
      <vt:lpstr>自定义设计方案</vt:lpstr>
      <vt:lpstr>平衡</vt:lpstr>
      <vt:lpstr>码字提取</vt:lpstr>
      <vt:lpstr>PDF417的结构</vt:lpstr>
      <vt:lpstr>判断PDF417的层数</vt:lpstr>
      <vt:lpstr>PowerPoint 演示文稿</vt:lpstr>
      <vt:lpstr>PowerPoint 演示文稿</vt:lpstr>
      <vt:lpstr>提取码字</vt:lpstr>
      <vt:lpstr>PowerPoint 演示文稿</vt:lpstr>
      <vt:lpstr>计算模块的大小 </vt:lpstr>
      <vt:lpstr>PowerPoint 演示文稿</vt:lpstr>
      <vt:lpstr>PowerPoint 演示文稿</vt:lpstr>
      <vt:lpstr>PowerPoint 演示文稿</vt:lpstr>
    </vt:vector>
  </TitlesOfParts>
  <Company>中山大学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信息服务的RFID理论与技术研究</dc:title>
  <dc:creator>谭洪舟</dc:creator>
  <cp:lastModifiedBy>程明德</cp:lastModifiedBy>
  <cp:revision>2731</cp:revision>
  <dcterms:created xsi:type="dcterms:W3CDTF">2005-10-18T02:59:38Z</dcterms:created>
  <dcterms:modified xsi:type="dcterms:W3CDTF">2016-11-15T10:34:26Z</dcterms:modified>
</cp:coreProperties>
</file>